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2" r:id="rId2"/>
    <p:sldId id="293" r:id="rId3"/>
    <p:sldId id="290" r:id="rId4"/>
    <p:sldId id="294" r:id="rId5"/>
    <p:sldId id="295" r:id="rId6"/>
    <p:sldId id="285" r:id="rId7"/>
    <p:sldId id="296" r:id="rId8"/>
    <p:sldId id="297" r:id="rId9"/>
    <p:sldId id="291" r:id="rId10"/>
    <p:sldId id="283" r:id="rId11"/>
    <p:sldId id="298" r:id="rId12"/>
    <p:sldId id="299" r:id="rId13"/>
    <p:sldId id="282" r:id="rId14"/>
    <p:sldId id="300" r:id="rId15"/>
    <p:sldId id="301" r:id="rId16"/>
    <p:sldId id="302" r:id="rId17"/>
    <p:sldId id="303" r:id="rId18"/>
    <p:sldId id="30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0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" y="392927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3774" y="292513"/>
            <a:ext cx="10364451" cy="1122819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913774" y="1566408"/>
            <a:ext cx="10363826" cy="4224792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800" cap="none" baseline="0">
                <a:latin typeface="+mj-lt"/>
                <a:cs typeface="Calibri" panose="020F050202020403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sz="2400" cap="none">
                <a:latin typeface="+mn-lt"/>
                <a:cs typeface="Calibri" panose="020F0502020204030204" pitchFamily="34" charset="0"/>
              </a:defRPr>
            </a:lvl2pPr>
            <a:lvl3pPr marL="1143000" indent="-228600">
              <a:buFont typeface="Wingdings" panose="05000000000000000000" pitchFamily="2" charset="2"/>
              <a:buChar char="v"/>
              <a:defRPr sz="2200" cap="none"/>
            </a:lvl3pPr>
            <a:lvl4pPr marL="1600200" indent="-228600">
              <a:buFont typeface="Wingdings" panose="05000000000000000000" pitchFamily="2" charset="2"/>
              <a:buChar char="q"/>
              <a:defRPr sz="2000" cap="none"/>
            </a:lvl4pPr>
            <a:lvl5pPr>
              <a:defRPr sz="2000"/>
            </a:lvl5pPr>
          </a:lstStyle>
          <a:p>
            <a:pPr lvl="0"/>
            <a:r>
              <a:rPr lang="en-US" dirty="0" err="1"/>
              <a:t>Aaaa</a:t>
            </a:r>
            <a:endParaRPr lang="en-US" dirty="0"/>
          </a:p>
          <a:p>
            <a:pPr lvl="1"/>
            <a:r>
              <a:rPr lang="en-US" dirty="0" err="1"/>
              <a:t>Saaaa</a:t>
            </a:r>
            <a:endParaRPr lang="en-US" dirty="0"/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Linear-Time Sorts (Chapter 7.11)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1566408"/>
                <a:ext cx="10363826" cy="475996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 Comparison based sorting 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time in the worst case.</a:t>
                </a:r>
              </a:p>
              <a:p>
                <a:r>
                  <a:rPr lang="en-US" dirty="0"/>
                  <a:t> Linear-time sorting applies to special cases.</a:t>
                </a:r>
              </a:p>
              <a:p>
                <a:r>
                  <a:rPr lang="en-US" dirty="0"/>
                  <a:t> Consider sorting:</a:t>
                </a:r>
                <a:r>
                  <a:rPr lang="pt-BR" dirty="0"/>
                  <a:t> 5, 9, 8, 6, 1, 6, 8, 6</a:t>
                </a:r>
              </a:p>
              <a:p>
                <a:pPr lvl="1"/>
                <a:r>
                  <a:rPr lang="pt-BR" dirty="0"/>
                  <a:t> </a:t>
                </a:r>
                <a:r>
                  <a:rPr lang="pt-BR" dirty="0" err="1"/>
                  <a:t>Result</a:t>
                </a:r>
                <a:r>
                  <a:rPr lang="pt-BR" dirty="0"/>
                  <a:t>: 1, 5, 6, 6, 6, 8, 8, 9</a:t>
                </a:r>
              </a:p>
              <a:p>
                <a:pPr lvl="1"/>
                <a:r>
                  <a:rPr lang="en-US" dirty="0"/>
                  <a:t> Can we do better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? </a:t>
                </a:r>
              </a:p>
              <a:p>
                <a:pPr lvl="1"/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1566408"/>
                <a:ext cx="10363826" cy="4759964"/>
              </a:xfrm>
              <a:blipFill>
                <a:blip r:embed="rId2"/>
                <a:stretch>
                  <a:fillRect l="-1102" t="-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6758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1566408"/>
                <a:ext cx="9769094" cy="480093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Lower bound results:</a:t>
                </a:r>
              </a:p>
              <a:p>
                <a:pPr lvl="1"/>
                <a:r>
                  <a:rPr lang="en-US" dirty="0"/>
                  <a:t>Lower bound for “simple” comparison-based sorting (comparison/swap between adjacent items) :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Ω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Lower bound for general comparison-based sorting 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Ω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1566408"/>
                <a:ext cx="9769094" cy="4800937"/>
              </a:xfrm>
              <a:blipFill>
                <a:blip r:embed="rId2"/>
                <a:stretch>
                  <a:fillRect l="-1124" t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4247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3" y="1566408"/>
                <a:ext cx="10460471" cy="480093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Comparison-based sorting algorithms</a:t>
                </a:r>
              </a:p>
              <a:p>
                <a:pPr lvl="1"/>
                <a:r>
                  <a:rPr lang="en-US" dirty="0"/>
                  <a:t>Insertion sort (a “simple” sorting scheme), worst-case O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complexity</a:t>
                </a:r>
              </a:p>
              <a:p>
                <a:pPr lvl="1"/>
                <a:r>
                  <a:rPr lang="en-US" dirty="0"/>
                  <a:t>Bubble sort (a “simple sorting scheme), worst-case O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complexity</a:t>
                </a:r>
              </a:p>
              <a:p>
                <a:pPr lvl="1"/>
                <a:r>
                  <a:rPr lang="en-US" dirty="0"/>
                  <a:t>Shell sort, complexity depending on the selection of h values, often o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worst-case complexity</a:t>
                </a:r>
              </a:p>
              <a:p>
                <a:pPr lvl="1"/>
                <a:r>
                  <a:rPr lang="en-US" dirty="0"/>
                  <a:t>Heapsort,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worst-case complexity</a:t>
                </a:r>
              </a:p>
              <a:p>
                <a:pPr lvl="1"/>
                <a:r>
                  <a:rPr lang="en-US" dirty="0" err="1"/>
                  <a:t>Mergesort</a:t>
                </a:r>
                <a:r>
                  <a:rPr lang="en-US" dirty="0"/>
                  <a:t>,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worst-case complexity</a:t>
                </a:r>
              </a:p>
              <a:p>
                <a:pPr lvl="1"/>
                <a:r>
                  <a:rPr lang="en-US" dirty="0"/>
                  <a:t>Quicksort, O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worst case complexity,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func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average</m:t>
                    </m:r>
                  </m:oMath>
                </a14:m>
                <a:r>
                  <a:rPr lang="en-US" dirty="0"/>
                  <a:t>-case complexity</a:t>
                </a:r>
              </a:p>
              <a:p>
                <a:pPr lvl="1"/>
                <a:r>
                  <a:rPr lang="en-US" dirty="0"/>
                  <a:t> In practice: insertion sort is good for small arrays and quicksort is good for large arrays.</a:t>
                </a:r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3" y="1566408"/>
                <a:ext cx="10460471" cy="4800937"/>
              </a:xfrm>
              <a:blipFill>
                <a:blip r:embed="rId2"/>
                <a:stretch>
                  <a:fillRect l="-1049" t="-1015" r="-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0367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1566408"/>
            <a:ext cx="10460471" cy="4800937"/>
          </a:xfrm>
        </p:spPr>
        <p:txBody>
          <a:bodyPr>
            <a:normAutofit/>
          </a:bodyPr>
          <a:lstStyle/>
          <a:p>
            <a:r>
              <a:rPr lang="en-US" dirty="0"/>
              <a:t> Linear time sorting algorithms</a:t>
            </a:r>
          </a:p>
          <a:p>
            <a:pPr lvl="1"/>
            <a:r>
              <a:rPr lang="en-US" dirty="0"/>
              <a:t>These algorithms are not comparison-based, and require knowledge of the data to be sorted (value range).</a:t>
            </a:r>
          </a:p>
          <a:p>
            <a:pPr lvl="1"/>
            <a:r>
              <a:rPr lang="en-US" dirty="0"/>
              <a:t>Bucket sort and radix sort, O(N+M) complexity.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980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Exercise, sort 064 008 216 512 027 729 001 342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66408"/>
            <a:ext cx="9907951" cy="4224792"/>
          </a:xfrm>
        </p:spPr>
        <p:txBody>
          <a:bodyPr>
            <a:normAutofit/>
          </a:bodyPr>
          <a:lstStyle/>
          <a:p>
            <a:r>
              <a:rPr lang="en-US" dirty="0"/>
              <a:t>Insertion sort.</a:t>
            </a:r>
          </a:p>
          <a:p>
            <a:pPr lvl="1"/>
            <a:r>
              <a:rPr lang="en-US" dirty="0"/>
              <a:t>Initially, only the first element is sorted. </a:t>
            </a:r>
          </a:p>
          <a:p>
            <a:pPr lvl="1"/>
            <a:r>
              <a:rPr lang="en-US" dirty="0"/>
              <a:t>In each of the iterations, the data item next to the sorted array is added to sorted list</a:t>
            </a:r>
          </a:p>
          <a:p>
            <a:pPr lvl="1"/>
            <a:r>
              <a:rPr lang="en-US" dirty="0"/>
              <a:t>Show the array content after each iteration</a:t>
            </a:r>
          </a:p>
        </p:txBody>
      </p:sp>
    </p:spTree>
    <p:extLst>
      <p:ext uri="{BB962C8B-B14F-4D97-AF65-F5344CB8AC3E}">
        <p14:creationId xmlns:p14="http://schemas.microsoft.com/office/powerpoint/2010/main" val="2814937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Exercise, sort 064 008 216 512 027 729 001 342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66408"/>
            <a:ext cx="9907951" cy="4224792"/>
          </a:xfrm>
        </p:spPr>
        <p:txBody>
          <a:bodyPr>
            <a:normAutofit/>
          </a:bodyPr>
          <a:lstStyle/>
          <a:p>
            <a:r>
              <a:rPr lang="en-US" dirty="0"/>
              <a:t>Bubble sort.</a:t>
            </a:r>
          </a:p>
          <a:p>
            <a:pPr lvl="1"/>
            <a:r>
              <a:rPr lang="en-US" dirty="0"/>
              <a:t>In each iteration, iterate through each data item, swap it with the next item if they are out of order.</a:t>
            </a:r>
          </a:p>
          <a:p>
            <a:pPr lvl="1"/>
            <a:r>
              <a:rPr lang="en-US" dirty="0"/>
              <a:t>Show the array content after each iteration</a:t>
            </a:r>
          </a:p>
        </p:txBody>
      </p:sp>
    </p:spTree>
    <p:extLst>
      <p:ext uri="{BB962C8B-B14F-4D97-AF65-F5344CB8AC3E}">
        <p14:creationId xmlns:p14="http://schemas.microsoft.com/office/powerpoint/2010/main" val="3426291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Exercise, sort 064 008 216 512 027 729 001 342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66408"/>
            <a:ext cx="9907951" cy="4224792"/>
          </a:xfrm>
        </p:spPr>
        <p:txBody>
          <a:bodyPr>
            <a:normAutofit/>
          </a:bodyPr>
          <a:lstStyle/>
          <a:p>
            <a:r>
              <a:rPr lang="en-US" dirty="0"/>
              <a:t>Shell sort.</a:t>
            </a:r>
          </a:p>
          <a:p>
            <a:pPr lvl="1"/>
            <a:r>
              <a:rPr lang="en-US" dirty="0"/>
              <a:t>Let us assume that h = 5, 3, 1</a:t>
            </a:r>
          </a:p>
          <a:p>
            <a:pPr lvl="1"/>
            <a:r>
              <a:rPr lang="en-US" dirty="0"/>
              <a:t>In each iteration, elements that are h-space apart are sorted.</a:t>
            </a:r>
          </a:p>
          <a:p>
            <a:pPr lvl="1"/>
            <a:r>
              <a:rPr lang="en-US" dirty="0"/>
              <a:t>Show the array content after each iteration</a:t>
            </a:r>
          </a:p>
        </p:txBody>
      </p:sp>
    </p:spTree>
    <p:extLst>
      <p:ext uri="{BB962C8B-B14F-4D97-AF65-F5344CB8AC3E}">
        <p14:creationId xmlns:p14="http://schemas.microsoft.com/office/powerpoint/2010/main" val="3831081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Exercise, sort 064 008 216 512 027 729 001 342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66408"/>
            <a:ext cx="9907951" cy="4224792"/>
          </a:xfrm>
        </p:spPr>
        <p:txBody>
          <a:bodyPr>
            <a:normAutofit/>
          </a:bodyPr>
          <a:lstStyle/>
          <a:p>
            <a:r>
              <a:rPr lang="en-US" dirty="0"/>
              <a:t>Heap sort.</a:t>
            </a:r>
          </a:p>
          <a:p>
            <a:pPr lvl="1"/>
            <a:r>
              <a:rPr lang="en-US" dirty="0"/>
              <a:t>Build the max-heap of N elements from bottom-up</a:t>
            </a:r>
          </a:p>
          <a:p>
            <a:pPr lvl="1"/>
            <a:r>
              <a:rPr lang="en-US" dirty="0"/>
              <a:t>Perform </a:t>
            </a:r>
            <a:r>
              <a:rPr lang="en-US" dirty="0" err="1"/>
              <a:t>deleteMax</a:t>
            </a:r>
            <a:r>
              <a:rPr lang="en-US" dirty="0"/>
              <a:t> and place the item at the end of the array</a:t>
            </a:r>
          </a:p>
          <a:p>
            <a:pPr lvl="1"/>
            <a:r>
              <a:rPr lang="en-US" dirty="0"/>
              <a:t>Show the array content after the heap is built, and after each item is removed.</a:t>
            </a:r>
          </a:p>
        </p:txBody>
      </p:sp>
    </p:spTree>
    <p:extLst>
      <p:ext uri="{BB962C8B-B14F-4D97-AF65-F5344CB8AC3E}">
        <p14:creationId xmlns:p14="http://schemas.microsoft.com/office/powerpoint/2010/main" val="1120692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Exercise, sort 064 008 216 512 027 729 001 342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66408"/>
            <a:ext cx="9907951" cy="4224792"/>
          </a:xfrm>
        </p:spPr>
        <p:txBody>
          <a:bodyPr>
            <a:normAutofit/>
          </a:bodyPr>
          <a:lstStyle/>
          <a:p>
            <a:r>
              <a:rPr lang="en-US" dirty="0" err="1"/>
              <a:t>Mergesort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If N=1, then return</a:t>
            </a:r>
          </a:p>
          <a:p>
            <a:pPr lvl="1"/>
            <a:r>
              <a:rPr lang="en-US" dirty="0"/>
              <a:t>Otherwise, partition the array into two equal parts and recursively call </a:t>
            </a:r>
            <a:r>
              <a:rPr lang="en-US" dirty="0" err="1"/>
              <a:t>mergesort</a:t>
            </a:r>
            <a:r>
              <a:rPr lang="en-US" dirty="0"/>
              <a:t> to sort the two parts. After that, merge the two sorted lists.</a:t>
            </a:r>
          </a:p>
          <a:p>
            <a:pPr lvl="1"/>
            <a:r>
              <a:rPr lang="en-US" dirty="0"/>
              <a:t>Show the partitions and the content of the array after each phase is done! </a:t>
            </a:r>
          </a:p>
        </p:txBody>
      </p:sp>
    </p:spTree>
    <p:extLst>
      <p:ext uri="{BB962C8B-B14F-4D97-AF65-F5344CB8AC3E}">
        <p14:creationId xmlns:p14="http://schemas.microsoft.com/office/powerpoint/2010/main" val="1447384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Exercise, sort 064 008 216 512 027 729 001 342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66408"/>
            <a:ext cx="9907951" cy="4224792"/>
          </a:xfrm>
        </p:spPr>
        <p:txBody>
          <a:bodyPr>
            <a:normAutofit/>
          </a:bodyPr>
          <a:lstStyle/>
          <a:p>
            <a:r>
              <a:rPr lang="en-US" dirty="0"/>
              <a:t>Quicksort.</a:t>
            </a:r>
          </a:p>
          <a:p>
            <a:pPr lvl="1"/>
            <a:r>
              <a:rPr lang="en-US" dirty="0"/>
              <a:t>Pick a pivot. Partition the array into two parts, one for items smaller than the pivot, one for the items larger than the pivot. </a:t>
            </a:r>
          </a:p>
          <a:p>
            <a:pPr lvl="1"/>
            <a:r>
              <a:rPr lang="en-US" dirty="0"/>
              <a:t>Recursively call quicksort to sort the two parts. </a:t>
            </a:r>
          </a:p>
          <a:p>
            <a:pPr lvl="1"/>
            <a:r>
              <a:rPr lang="en-US" dirty="0"/>
              <a:t>Show the content of the array after each partitions (assume pivot is the first item in the list).</a:t>
            </a:r>
          </a:p>
        </p:txBody>
      </p:sp>
    </p:spTree>
    <p:extLst>
      <p:ext uri="{BB962C8B-B14F-4D97-AF65-F5344CB8AC3E}">
        <p14:creationId xmlns:p14="http://schemas.microsoft.com/office/powerpoint/2010/main" val="1621446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Bucket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 Input: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……,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 of positive integers smaller than M.</a:t>
                </a:r>
              </a:p>
              <a:p>
                <a:r>
                  <a:rPr lang="en-US" dirty="0"/>
                  <a:t>Output: Sorted list of integers</a:t>
                </a:r>
              </a:p>
              <a:p>
                <a:r>
                  <a:rPr lang="en-US" dirty="0"/>
                  <a:t>Algorithm: </a:t>
                </a:r>
              </a:p>
              <a:p>
                <a:pPr lvl="1"/>
                <a:r>
                  <a:rPr lang="en-US" dirty="0"/>
                  <a:t>Keep an array, count[0..M], initializing to all 0’s.</a:t>
                </a:r>
              </a:p>
              <a:p>
                <a:pPr lvl="1"/>
                <a:r>
                  <a:rPr lang="en-US" dirty="0"/>
                  <a:t>Read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……,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 for each item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count[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] ++</a:t>
                </a:r>
              </a:p>
              <a:p>
                <a:pPr lvl="1"/>
                <a:r>
                  <a:rPr lang="en-US" dirty="0"/>
                  <a:t> Read through count[1] to count[M]</a:t>
                </a:r>
              </a:p>
              <a:p>
                <a:pPr lvl="2"/>
                <a:r>
                  <a:rPr lang="en-US" dirty="0"/>
                  <a:t> Output count[</a:t>
                </a:r>
                <a:r>
                  <a:rPr lang="en-US" dirty="0" err="1"/>
                  <a:t>i</a:t>
                </a:r>
                <a:r>
                  <a:rPr lang="en-US" dirty="0"/>
                  <a:t>] times </a:t>
                </a:r>
                <a:r>
                  <a:rPr lang="en-US" dirty="0" err="1"/>
                  <a:t>i</a:t>
                </a:r>
                <a:endParaRPr lang="en-US" dirty="0"/>
              </a:p>
              <a:p>
                <a:r>
                  <a:rPr lang="en-US" dirty="0"/>
                  <a:t> Complexity? O(N+M) </a:t>
                </a:r>
              </a:p>
              <a:p>
                <a:endParaRPr lang="en-US" dirty="0"/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979" t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0921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Bucket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566406"/>
            <a:ext cx="10069658" cy="46559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 </a:t>
            </a:r>
            <a:r>
              <a:rPr lang="pt-BR" dirty="0"/>
              <a:t>To sort: 5, 9, 8, 6, 1, 6, 8, 6</a:t>
            </a:r>
          </a:p>
          <a:p>
            <a:r>
              <a:rPr lang="pt-BR" dirty="0"/>
              <a:t> Count[]:   0     1      2      3     4      5      6     7     8      9     </a:t>
            </a:r>
          </a:p>
          <a:p>
            <a:pPr marL="0" indent="0">
              <a:buNone/>
            </a:pPr>
            <a:r>
              <a:rPr lang="pt-BR" dirty="0"/>
              <a:t>  </a:t>
            </a:r>
          </a:p>
          <a:p>
            <a:endParaRPr lang="pt-BR" dirty="0"/>
          </a:p>
          <a:p>
            <a:r>
              <a:rPr lang="pt-BR" dirty="0"/>
              <a:t>After going through the input data: count[0] = 0, count[1] = 1, ......</a:t>
            </a:r>
          </a:p>
          <a:p>
            <a:r>
              <a:rPr lang="pt-BR" dirty="0"/>
              <a:t>Read through count[0] to count[9], output count[i] times i.    </a:t>
            </a:r>
          </a:p>
          <a:p>
            <a:r>
              <a:rPr lang="pt-BR" dirty="0"/>
              <a:t>Question: </a:t>
            </a:r>
          </a:p>
          <a:p>
            <a:pPr lvl="1"/>
            <a:r>
              <a:rPr lang="pt-BR" dirty="0" err="1"/>
              <a:t>Whaf</a:t>
            </a:r>
            <a:r>
              <a:rPr lang="pt-BR" dirty="0"/>
              <a:t> </a:t>
            </a:r>
            <a:r>
              <a:rPr lang="pt-BR" dirty="0" err="1"/>
              <a:t>if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data </a:t>
            </a:r>
            <a:r>
              <a:rPr lang="pt-BR" dirty="0" err="1"/>
              <a:t>contain</a:t>
            </a:r>
            <a:r>
              <a:rPr lang="pt-BR" dirty="0"/>
              <a:t> </a:t>
            </a:r>
            <a:r>
              <a:rPr lang="pt-BR" dirty="0" err="1"/>
              <a:t>other</a:t>
            </a:r>
            <a:r>
              <a:rPr lang="pt-BR" dirty="0"/>
              <a:t> </a:t>
            </a:r>
            <a:r>
              <a:rPr lang="pt-BR" dirty="0" err="1"/>
              <a:t>fields</a:t>
            </a:r>
            <a:r>
              <a:rPr lang="pt-BR" dirty="0"/>
              <a:t> </a:t>
            </a:r>
            <a:r>
              <a:rPr lang="pt-BR" dirty="0" err="1"/>
              <a:t>than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key</a:t>
            </a:r>
            <a:r>
              <a:rPr lang="pt-BR" dirty="0"/>
              <a:t>? 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44913"/>
              </p:ext>
            </p:extLst>
          </p:nvPr>
        </p:nvGraphicFramePr>
        <p:xfrm>
          <a:off x="2386356" y="2927608"/>
          <a:ext cx="8253146" cy="607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286">
                  <a:extLst>
                    <a:ext uri="{9D8B030D-6E8A-4147-A177-3AD203B41FA5}">
                      <a16:colId xmlns:a16="http://schemas.microsoft.com/office/drawing/2014/main" val="1952343468"/>
                    </a:ext>
                  </a:extLst>
                </a:gridCol>
                <a:gridCol w="750286">
                  <a:extLst>
                    <a:ext uri="{9D8B030D-6E8A-4147-A177-3AD203B41FA5}">
                      <a16:colId xmlns:a16="http://schemas.microsoft.com/office/drawing/2014/main" val="2766435609"/>
                    </a:ext>
                  </a:extLst>
                </a:gridCol>
                <a:gridCol w="750286">
                  <a:extLst>
                    <a:ext uri="{9D8B030D-6E8A-4147-A177-3AD203B41FA5}">
                      <a16:colId xmlns:a16="http://schemas.microsoft.com/office/drawing/2014/main" val="2456403160"/>
                    </a:ext>
                  </a:extLst>
                </a:gridCol>
                <a:gridCol w="750286">
                  <a:extLst>
                    <a:ext uri="{9D8B030D-6E8A-4147-A177-3AD203B41FA5}">
                      <a16:colId xmlns:a16="http://schemas.microsoft.com/office/drawing/2014/main" val="1224005286"/>
                    </a:ext>
                  </a:extLst>
                </a:gridCol>
                <a:gridCol w="750286">
                  <a:extLst>
                    <a:ext uri="{9D8B030D-6E8A-4147-A177-3AD203B41FA5}">
                      <a16:colId xmlns:a16="http://schemas.microsoft.com/office/drawing/2014/main" val="1972300233"/>
                    </a:ext>
                  </a:extLst>
                </a:gridCol>
                <a:gridCol w="750286">
                  <a:extLst>
                    <a:ext uri="{9D8B030D-6E8A-4147-A177-3AD203B41FA5}">
                      <a16:colId xmlns:a16="http://schemas.microsoft.com/office/drawing/2014/main" val="2120558956"/>
                    </a:ext>
                  </a:extLst>
                </a:gridCol>
                <a:gridCol w="750286">
                  <a:extLst>
                    <a:ext uri="{9D8B030D-6E8A-4147-A177-3AD203B41FA5}">
                      <a16:colId xmlns:a16="http://schemas.microsoft.com/office/drawing/2014/main" val="837021927"/>
                    </a:ext>
                  </a:extLst>
                </a:gridCol>
                <a:gridCol w="750286">
                  <a:extLst>
                    <a:ext uri="{9D8B030D-6E8A-4147-A177-3AD203B41FA5}">
                      <a16:colId xmlns:a16="http://schemas.microsoft.com/office/drawing/2014/main" val="2350395531"/>
                    </a:ext>
                  </a:extLst>
                </a:gridCol>
                <a:gridCol w="750286">
                  <a:extLst>
                    <a:ext uri="{9D8B030D-6E8A-4147-A177-3AD203B41FA5}">
                      <a16:colId xmlns:a16="http://schemas.microsoft.com/office/drawing/2014/main" val="4048225543"/>
                    </a:ext>
                  </a:extLst>
                </a:gridCol>
                <a:gridCol w="750286">
                  <a:extLst>
                    <a:ext uri="{9D8B030D-6E8A-4147-A177-3AD203B41FA5}">
                      <a16:colId xmlns:a16="http://schemas.microsoft.com/office/drawing/2014/main" val="3307749924"/>
                    </a:ext>
                  </a:extLst>
                </a:gridCol>
                <a:gridCol w="750286">
                  <a:extLst>
                    <a:ext uri="{9D8B030D-6E8A-4147-A177-3AD203B41FA5}">
                      <a16:colId xmlns:a16="http://schemas.microsoft.com/office/drawing/2014/main" val="2704443878"/>
                    </a:ext>
                  </a:extLst>
                </a:gridCol>
              </a:tblGrid>
              <a:tr h="60733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432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8687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Bucket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66408"/>
            <a:ext cx="9645558" cy="46671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 What if the data has other fields than the key?</a:t>
            </a:r>
          </a:p>
          <a:p>
            <a:pPr lvl="1"/>
            <a:r>
              <a:rPr lang="en-US" dirty="0"/>
              <a:t> Modify the </a:t>
            </a:r>
            <a:r>
              <a:rPr lang="en-US" i="1" dirty="0"/>
              <a:t>count</a:t>
            </a:r>
            <a:r>
              <a:rPr lang="en-US" dirty="0"/>
              <a:t> array to be an array of buckets (just like the Hash table in our project). </a:t>
            </a:r>
          </a:p>
          <a:p>
            <a:pPr lvl="1"/>
            <a:r>
              <a:rPr lang="en-US" dirty="0"/>
              <a:t> Is the sorting stable in this case?</a:t>
            </a:r>
          </a:p>
          <a:p>
            <a:r>
              <a:rPr lang="en-US" dirty="0"/>
              <a:t>O(N+M) algorithm, good if M is in the same order as N.</a:t>
            </a:r>
          </a:p>
          <a:p>
            <a:r>
              <a:rPr lang="en-US" dirty="0"/>
              <a:t> limitation: needs an O(M) space, so M cannot be very large.</a:t>
            </a:r>
          </a:p>
          <a:p>
            <a:r>
              <a:rPr lang="pt-BR" dirty="0"/>
              <a:t>What if we want to use the idea of Bucket sort to sort based on social security number? xxx-xx-xxxx</a:t>
            </a:r>
          </a:p>
          <a:p>
            <a:pPr lvl="1"/>
            <a:r>
              <a:rPr lang="pt-BR" dirty="0"/>
              <a:t>Do it naively,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size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count</a:t>
            </a:r>
            <a:r>
              <a:rPr lang="pt-BR" dirty="0"/>
              <a:t> </a:t>
            </a:r>
            <a:r>
              <a:rPr lang="pt-BR" dirty="0" err="1"/>
              <a:t>array</a:t>
            </a:r>
            <a:r>
              <a:rPr lang="pt-BR" dirty="0"/>
              <a:t> = 1,000,000,000 </a:t>
            </a:r>
          </a:p>
        </p:txBody>
      </p:sp>
    </p:spTree>
    <p:extLst>
      <p:ext uri="{BB962C8B-B14F-4D97-AF65-F5344CB8AC3E}">
        <p14:creationId xmlns:p14="http://schemas.microsoft.com/office/powerpoint/2010/main" val="3779172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Radix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326995"/>
            <a:ext cx="9645558" cy="5185317"/>
          </a:xfrm>
        </p:spPr>
        <p:txBody>
          <a:bodyPr>
            <a:normAutofit fontScale="92500"/>
          </a:bodyPr>
          <a:lstStyle/>
          <a:p>
            <a:r>
              <a:rPr lang="pt-BR" dirty="0"/>
              <a:t>What if we want to use the idea of Bucket sort to sort based on social security number? xxx-xx-xxxx</a:t>
            </a:r>
          </a:p>
          <a:p>
            <a:r>
              <a:rPr lang="pt-BR" dirty="0"/>
              <a:t>We can use a count array of size 1000, and perform bucket sort 3 times to sort based on the social security </a:t>
            </a:r>
            <a:r>
              <a:rPr lang="pt-BR" dirty="0" err="1"/>
              <a:t>number</a:t>
            </a:r>
            <a:r>
              <a:rPr lang="pt-BR" dirty="0"/>
              <a:t>.</a:t>
            </a:r>
          </a:p>
          <a:p>
            <a:pPr lvl="1"/>
            <a:r>
              <a:rPr lang="pt-BR" dirty="0"/>
              <a:t> Use bucket sort to sort from the last significant bits to the most significant bits</a:t>
            </a:r>
          </a:p>
          <a:p>
            <a:pPr lvl="2"/>
            <a:r>
              <a:rPr lang="pt-BR" dirty="0"/>
              <a:t> Sort based on the last three digits in the first pass</a:t>
            </a:r>
          </a:p>
          <a:p>
            <a:pPr lvl="2"/>
            <a:r>
              <a:rPr lang="pt-BR" dirty="0"/>
              <a:t> Sort based on the middle three digits in the second pass</a:t>
            </a:r>
          </a:p>
          <a:p>
            <a:pPr lvl="2"/>
            <a:r>
              <a:rPr lang="pt-BR" dirty="0"/>
              <a:t> Sort based on the first three digits in the third pass</a:t>
            </a:r>
          </a:p>
          <a:p>
            <a:pPr lvl="1"/>
            <a:r>
              <a:rPr lang="pt-BR" dirty="0"/>
              <a:t>Because bucket sort is stable, after the three passes, the data will be sorted. </a:t>
            </a:r>
          </a:p>
          <a:p>
            <a:pPr lvl="1"/>
            <a:r>
              <a:rPr lang="pt-BR" dirty="0" err="1"/>
              <a:t>This</a:t>
            </a:r>
            <a:r>
              <a:rPr lang="pt-BR" dirty="0"/>
              <a:t> </a:t>
            </a:r>
            <a:r>
              <a:rPr lang="pt-BR" dirty="0" err="1"/>
              <a:t>is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idea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radix</a:t>
            </a:r>
            <a:r>
              <a:rPr lang="pt-BR" dirty="0"/>
              <a:t> </a:t>
            </a:r>
            <a:r>
              <a:rPr lang="pt-BR" dirty="0" err="1"/>
              <a:t>sort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7735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Radix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66407"/>
            <a:ext cx="9645558" cy="4678275"/>
          </a:xfrm>
        </p:spPr>
        <p:txBody>
          <a:bodyPr>
            <a:normAutofit fontScale="92500"/>
          </a:bodyPr>
          <a:lstStyle/>
          <a:p>
            <a:r>
              <a:rPr lang="en-US" dirty="0"/>
              <a:t> Use bucket sort multiple times. Let us use Radix sort to sort the following numbers (assume each time, only one digit can be sorted):</a:t>
            </a:r>
          </a:p>
          <a:p>
            <a:pPr marL="0" indent="0" algn="ctr">
              <a:buNone/>
            </a:pPr>
            <a:r>
              <a:rPr lang="en-US" dirty="0"/>
              <a:t>06</a:t>
            </a:r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en-US" dirty="0"/>
              <a:t> 00</a:t>
            </a:r>
            <a:r>
              <a:rPr lang="en-US" dirty="0">
                <a:solidFill>
                  <a:srgbClr val="FF0000"/>
                </a:solidFill>
              </a:rPr>
              <a:t>8</a:t>
            </a:r>
            <a:r>
              <a:rPr lang="en-US" dirty="0"/>
              <a:t> 21</a:t>
            </a:r>
            <a:r>
              <a:rPr lang="en-US" dirty="0">
                <a:solidFill>
                  <a:srgbClr val="FF0000"/>
                </a:solidFill>
              </a:rPr>
              <a:t>6</a:t>
            </a:r>
            <a:r>
              <a:rPr lang="en-US" dirty="0"/>
              <a:t> 51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/>
              <a:t> 02</a:t>
            </a:r>
            <a:r>
              <a:rPr lang="en-US" dirty="0">
                <a:solidFill>
                  <a:srgbClr val="FF0000"/>
                </a:solidFill>
              </a:rPr>
              <a:t>7</a:t>
            </a:r>
            <a:r>
              <a:rPr lang="en-US" dirty="0"/>
              <a:t> 72</a:t>
            </a:r>
            <a:r>
              <a:rPr lang="en-US" dirty="0">
                <a:solidFill>
                  <a:srgbClr val="FF0000"/>
                </a:solidFill>
              </a:rPr>
              <a:t>9</a:t>
            </a:r>
            <a:r>
              <a:rPr lang="en-US" dirty="0"/>
              <a:t> 00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 34</a:t>
            </a:r>
            <a:r>
              <a:rPr lang="en-US" dirty="0">
                <a:solidFill>
                  <a:srgbClr val="FF0000"/>
                </a:solidFill>
              </a:rPr>
              <a:t>2</a:t>
            </a:r>
          </a:p>
          <a:p>
            <a:r>
              <a:rPr lang="en-US" dirty="0"/>
              <a:t> First pass, sort the last digit: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After the first iteration:  001, 512, 342, 064, 216, 027, 008, 729</a:t>
            </a:r>
          </a:p>
          <a:p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322028"/>
              </p:ext>
            </p:extLst>
          </p:nvPr>
        </p:nvGraphicFramePr>
        <p:xfrm>
          <a:off x="1850973" y="4020427"/>
          <a:ext cx="8128000" cy="1272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2225362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03853730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99207249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730363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44920387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46423169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46235856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8153262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387438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996759985"/>
                    </a:ext>
                  </a:extLst>
                </a:gridCol>
              </a:tblGrid>
              <a:tr h="632625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456181"/>
                  </a:ext>
                </a:extLst>
              </a:tr>
              <a:tr h="6326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512, 342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275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6904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Radix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66407"/>
            <a:ext cx="9645558" cy="46782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 Second pass input data: </a:t>
            </a:r>
          </a:p>
          <a:p>
            <a:pPr marL="0" indent="0" algn="ctr">
              <a:buNone/>
            </a:pPr>
            <a:r>
              <a:rPr lang="en-US" dirty="0"/>
              <a:t>001, 512, 342, 064, 216, 027, 008, 729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 Second pass, sort the middle digit: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After the second iteration:  001, 008, 512, 216, 027, 729, 342, 064</a:t>
            </a:r>
          </a:p>
          <a:p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471637"/>
              </p:ext>
            </p:extLst>
          </p:nvPr>
        </p:nvGraphicFramePr>
        <p:xfrm>
          <a:off x="1906729" y="3618984"/>
          <a:ext cx="8128000" cy="1265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2225362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03853730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99207249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730363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44920387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46423169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46235856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8153262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387438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996759985"/>
                    </a:ext>
                  </a:extLst>
                </a:gridCol>
              </a:tblGrid>
              <a:tr h="632625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456181"/>
                  </a:ext>
                </a:extLst>
              </a:tr>
              <a:tr h="6326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275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4470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Radix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66407"/>
            <a:ext cx="9645558" cy="46782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 Second pass input data: </a:t>
            </a:r>
          </a:p>
          <a:p>
            <a:pPr marL="0" indent="0" algn="ctr">
              <a:buNone/>
            </a:pPr>
            <a:r>
              <a:rPr lang="en-US" dirty="0"/>
              <a:t>001, 008, 512, 216, 027, 729, 342, 064</a:t>
            </a:r>
          </a:p>
          <a:p>
            <a:r>
              <a:rPr lang="en-US" dirty="0"/>
              <a:t> Third pass, sort the first digit: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After the second iteration:  001, 008, 027, 064, 216, 342, 512, 729</a:t>
            </a:r>
          </a:p>
          <a:p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942662"/>
              </p:ext>
            </p:extLst>
          </p:nvPr>
        </p:nvGraphicFramePr>
        <p:xfrm>
          <a:off x="1906729" y="3618984"/>
          <a:ext cx="8128000" cy="1265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2225362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03853730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99207249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730363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44920387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46423169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46235856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8153262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387438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996759985"/>
                    </a:ext>
                  </a:extLst>
                </a:gridCol>
              </a:tblGrid>
              <a:tr h="632625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456181"/>
                  </a:ext>
                </a:extLst>
              </a:tr>
              <a:tr h="6326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275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7327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Radix sort to sort strings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488" y="1243362"/>
            <a:ext cx="7367238" cy="552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20625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4076</TotalTime>
  <Words>1205</Words>
  <Application>Microsoft Macintosh PowerPoint</Application>
  <PresentationFormat>Widescreen</PresentationFormat>
  <Paragraphs>163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Cambria Math</vt:lpstr>
      <vt:lpstr>Courier New</vt:lpstr>
      <vt:lpstr>Tw Cen MT</vt:lpstr>
      <vt:lpstr>Wingdings</vt:lpstr>
      <vt:lpstr>Droplet</vt:lpstr>
      <vt:lpstr>Linear-Time Sorts (Chapter 7.11)</vt:lpstr>
      <vt:lpstr>Bucket sort</vt:lpstr>
      <vt:lpstr>Bucket Sort</vt:lpstr>
      <vt:lpstr>Bucket Sort</vt:lpstr>
      <vt:lpstr>Radix Sort</vt:lpstr>
      <vt:lpstr>Radix sort</vt:lpstr>
      <vt:lpstr>Radix sort</vt:lpstr>
      <vt:lpstr>Radix sort</vt:lpstr>
      <vt:lpstr>Radix sort to sort strings</vt:lpstr>
      <vt:lpstr>Sorting Summary</vt:lpstr>
      <vt:lpstr>Sorting Summary</vt:lpstr>
      <vt:lpstr>Sorting Summary</vt:lpstr>
      <vt:lpstr>Exercise, sort 064 008 216 512 027 729 001 342</vt:lpstr>
      <vt:lpstr>Exercise, sort 064 008 216 512 027 729 001 342</vt:lpstr>
      <vt:lpstr>Exercise, sort 064 008 216 512 027 729 001 342</vt:lpstr>
      <vt:lpstr>Exercise, sort 064 008 216 512 027 729 001 342</vt:lpstr>
      <vt:lpstr>Exercise, sort 064 008 216 512 027 729 001 342</vt:lpstr>
      <vt:lpstr>Exercise, sort 064 008 216 512 027 729 001 342</vt:lpstr>
    </vt:vector>
  </TitlesOfParts>
  <Company>Florida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Surfing</dc:creator>
  <cp:lastModifiedBy>Microsoft Office User</cp:lastModifiedBy>
  <cp:revision>100</cp:revision>
  <dcterms:created xsi:type="dcterms:W3CDTF">2021-08-12T15:51:09Z</dcterms:created>
  <dcterms:modified xsi:type="dcterms:W3CDTF">2023-11-29T18:13:18Z</dcterms:modified>
</cp:coreProperties>
</file>