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5" r:id="rId1"/>
  </p:sldMasterIdLst>
  <p:notesMasterIdLst>
    <p:notesMasterId r:id="rId47"/>
  </p:notesMasterIdLst>
  <p:handoutMasterIdLst>
    <p:handoutMasterId r:id="rId48"/>
  </p:handoutMasterIdLst>
  <p:sldIdLst>
    <p:sldId id="281" r:id="rId2"/>
    <p:sldId id="275" r:id="rId3"/>
    <p:sldId id="304" r:id="rId4"/>
    <p:sldId id="314" r:id="rId5"/>
    <p:sldId id="317" r:id="rId6"/>
    <p:sldId id="318" r:id="rId7"/>
    <p:sldId id="324" r:id="rId8"/>
    <p:sldId id="313" r:id="rId9"/>
    <p:sldId id="301" r:id="rId10"/>
    <p:sldId id="325" r:id="rId11"/>
    <p:sldId id="321" r:id="rId12"/>
    <p:sldId id="322" r:id="rId13"/>
    <p:sldId id="302" r:id="rId14"/>
    <p:sldId id="303" r:id="rId15"/>
    <p:sldId id="299" r:id="rId16"/>
    <p:sldId id="276" r:id="rId17"/>
    <p:sldId id="277" r:id="rId18"/>
    <p:sldId id="278" r:id="rId19"/>
    <p:sldId id="306" r:id="rId20"/>
    <p:sldId id="308" r:id="rId21"/>
    <p:sldId id="323" r:id="rId22"/>
    <p:sldId id="309" r:id="rId23"/>
    <p:sldId id="307" r:id="rId24"/>
    <p:sldId id="279" r:id="rId25"/>
    <p:sldId id="297" r:id="rId26"/>
    <p:sldId id="280" r:id="rId27"/>
    <p:sldId id="282" r:id="rId28"/>
    <p:sldId id="283" r:id="rId29"/>
    <p:sldId id="284" r:id="rId30"/>
    <p:sldId id="326" r:id="rId31"/>
    <p:sldId id="311" r:id="rId32"/>
    <p:sldId id="312" r:id="rId33"/>
    <p:sldId id="310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8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 autoAdjust="0"/>
    <p:restoredTop sz="95206" autoAdjust="0"/>
  </p:normalViewPr>
  <p:slideViewPr>
    <p:cSldViewPr>
      <p:cViewPr varScale="1">
        <p:scale>
          <a:sx n="125" d="100"/>
          <a:sy n="125" d="100"/>
        </p:scale>
        <p:origin x="192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5.xml"/><Relationship Id="rId13" Type="http://schemas.openxmlformats.org/officeDocument/2006/relationships/slide" Target="slides/slide26.xml"/><Relationship Id="rId18" Type="http://schemas.openxmlformats.org/officeDocument/2006/relationships/slide" Target="slides/slide32.xml"/><Relationship Id="rId26" Type="http://schemas.openxmlformats.org/officeDocument/2006/relationships/slide" Target="slides/slide44.xml"/><Relationship Id="rId3" Type="http://schemas.openxmlformats.org/officeDocument/2006/relationships/slide" Target="slides/slide4.xml"/><Relationship Id="rId21" Type="http://schemas.openxmlformats.org/officeDocument/2006/relationships/slide" Target="slides/slide35.xml"/><Relationship Id="rId7" Type="http://schemas.openxmlformats.org/officeDocument/2006/relationships/slide" Target="slides/slide8.xml"/><Relationship Id="rId12" Type="http://schemas.openxmlformats.org/officeDocument/2006/relationships/slide" Target="slides/slide24.xml"/><Relationship Id="rId17" Type="http://schemas.openxmlformats.org/officeDocument/2006/relationships/slide" Target="slides/slide31.xml"/><Relationship Id="rId25" Type="http://schemas.openxmlformats.org/officeDocument/2006/relationships/slide" Target="slides/slide40.xml"/><Relationship Id="rId2" Type="http://schemas.openxmlformats.org/officeDocument/2006/relationships/slide" Target="slides/slide3.xml"/><Relationship Id="rId16" Type="http://schemas.openxmlformats.org/officeDocument/2006/relationships/slide" Target="slides/slide30.xml"/><Relationship Id="rId20" Type="http://schemas.openxmlformats.org/officeDocument/2006/relationships/slide" Target="slides/slide34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22.xml"/><Relationship Id="rId24" Type="http://schemas.openxmlformats.org/officeDocument/2006/relationships/slide" Target="slides/slide38.xml"/><Relationship Id="rId5" Type="http://schemas.openxmlformats.org/officeDocument/2006/relationships/slide" Target="slides/slide6.xml"/><Relationship Id="rId15" Type="http://schemas.openxmlformats.org/officeDocument/2006/relationships/slide" Target="slides/slide28.xml"/><Relationship Id="rId23" Type="http://schemas.openxmlformats.org/officeDocument/2006/relationships/slide" Target="slides/slide37.xml"/><Relationship Id="rId10" Type="http://schemas.openxmlformats.org/officeDocument/2006/relationships/slide" Target="slides/slide21.xml"/><Relationship Id="rId19" Type="http://schemas.openxmlformats.org/officeDocument/2006/relationships/slide" Target="slides/slide33.xml"/><Relationship Id="rId4" Type="http://schemas.openxmlformats.org/officeDocument/2006/relationships/slide" Target="slides/slide5.xml"/><Relationship Id="rId9" Type="http://schemas.openxmlformats.org/officeDocument/2006/relationships/slide" Target="slides/slide18.xml"/><Relationship Id="rId14" Type="http://schemas.openxmlformats.org/officeDocument/2006/relationships/slide" Target="slides/slide27.xml"/><Relationship Id="rId22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326DB53-0412-4EFB-897D-36A4ED53E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36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E53A2B89-4A03-44B6-91ED-407AB853D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12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7383EE-74A7-4E45-B9AF-657AC339A021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41DFEF-D6DA-4747-9B8C-6236E3813D28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AE775B-5086-45F1-84EF-63E5731C2417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D5C641-76A2-4B59-A805-B827616D335C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D5C641-76A2-4B59-A805-B827616D335C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89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D5C641-76A2-4B59-A805-B827616D335C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78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00B8CA-07B5-411E-ADE2-25DB275F1DAE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352FCC-8128-4DD9-B21A-B698A5F9F180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E5D297-85C1-4A7F-80CD-7EF2086EDD2A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570EC9-203C-46A3-AD3F-76533E0F62CA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4875A8-9C39-44F3-9573-53E2A475BA17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81F81D-62BD-4A73-81EC-F1906A0C812F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81F81D-62BD-4A73-81EC-F1906A0C812F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36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81F81D-62BD-4A73-81EC-F1906A0C812F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704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81F81D-62BD-4A73-81EC-F1906A0C812F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30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37F427-A84E-44A9-968B-C2A12CC3B38F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65CF74-2DE3-44DA-AE12-A5E0859FA244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131ADE-C970-4721-9916-6315C76D8F00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01461F-2BDA-4728-9742-4AF5C09AAB0B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E15DE9-C74B-4C1B-A663-12C72FBF180E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72E09-8182-446D-AC69-BD60E358AC98}" type="slidenum">
              <a:rPr lang="en-US" sz="1300" smtClean="0">
                <a:latin typeface="Arial Narrow" pitchFamily="34" charset="0"/>
              </a:rPr>
              <a:pPr eaLnBrk="1" hangingPunct="1"/>
              <a:t>39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99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4E3300-E8D9-46F5-B262-33266794D0C7}" type="slidenum">
              <a:rPr lang="en-US" sz="1300" smtClean="0">
                <a:latin typeface="Arial Narrow" pitchFamily="34" charset="0"/>
              </a:rPr>
              <a:pPr eaLnBrk="1" hangingPunct="1"/>
              <a:t>40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D49EFC-AE5A-46C9-8426-6183E8FAB18A}" type="slidenum">
              <a:rPr lang="en-US" sz="1300" smtClean="0">
                <a:latin typeface="Arial Narrow" pitchFamily="34" charset="0"/>
              </a:rPr>
              <a:pPr eaLnBrk="1" hangingPunct="1"/>
              <a:t>41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AC536E-1C0E-49D7-98B3-70BC41016D05}" type="slidenum">
              <a:rPr lang="en-US" sz="1300" smtClean="0">
                <a:latin typeface="Arial Narrow" pitchFamily="34" charset="0"/>
              </a:rPr>
              <a:pPr eaLnBrk="1" hangingPunct="1"/>
              <a:t>42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5B3616-D3AD-4B4D-9973-AC6EA586E394}" type="slidenum">
              <a:rPr lang="en-US" sz="1300" smtClean="0">
                <a:latin typeface="Arial Narrow" pitchFamily="34" charset="0"/>
              </a:rPr>
              <a:pPr eaLnBrk="1" hangingPunct="1"/>
              <a:t>43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66B8EA-D2EC-446B-9916-959C86453933}" type="slidenum">
              <a:rPr lang="en-US" sz="1300" smtClean="0">
                <a:latin typeface="Arial Narrow" pitchFamily="34" charset="0"/>
              </a:rPr>
              <a:pPr eaLnBrk="1" hangingPunct="1"/>
              <a:t>44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69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03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8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9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4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8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62549-646E-48F0-A3D8-9645F0B71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BF85-FF42-492A-9A16-7AE8C39D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0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15E1-797A-46D8-B18F-040F311C8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1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0DA5C-BE04-4963-8044-BD843A8D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4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B75BC-69C2-4C46-AB48-C1E04FF2E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9DF5F-94D9-4D61-B422-B886799D8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0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67246-952D-43B1-B39C-4CF8A604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9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BAC9-290C-4672-99FA-D428DBD66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5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110F-FCC7-4DDA-978C-D7D74D84C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57AC-609E-48C7-98ED-50135A5E1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9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2B9E2-6E09-4009-A49E-1C811CA5E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6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90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0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0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50017BB-2AF7-4303-9773-1704EFEE5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3D3CF-ADCF-41DA-904F-4D4B1136E3A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Heapsort, </a:t>
            </a:r>
            <a:r>
              <a:rPr lang="en-US" dirty="0" err="1"/>
              <a:t>Mergesort</a:t>
            </a:r>
            <a:r>
              <a:rPr lang="en-US" dirty="0"/>
              <a:t>, and Quicksort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84325" y="5299075"/>
            <a:ext cx="289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/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Sections 7.5 to 7.7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comparison based sorting algorithm can be represented by a binary decision tree</a:t>
            </a:r>
          </a:p>
          <a:p>
            <a:pPr lvl="1"/>
            <a:r>
              <a:rPr lang="en-US" dirty="0"/>
              <a:t>Different algorithms differ in the items selected for comparison at each node. </a:t>
            </a:r>
          </a:p>
          <a:p>
            <a:pPr lvl="1"/>
            <a:r>
              <a:rPr lang="en-US" dirty="0"/>
              <a:t>The worst case complexity of a sorting algorithm is the largest number comparisons needed. </a:t>
            </a:r>
          </a:p>
          <a:p>
            <a:pPr lvl="2"/>
            <a:r>
              <a:rPr lang="en-US" dirty="0"/>
              <a:t>With the decision tree model, what is the tree terminology for this?  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The height of the decision tree!</a:t>
            </a:r>
          </a:p>
          <a:p>
            <a:pPr lvl="1"/>
            <a:r>
              <a:rPr lang="en-US" dirty="0"/>
              <a:t>The most efficient sorting algorithm is the one with the smallest height!</a:t>
            </a:r>
          </a:p>
          <a:p>
            <a:pPr lvl="1"/>
            <a:r>
              <a:rPr lang="en-US" dirty="0"/>
              <a:t>The lower bound for any comparison based sorting is the height of that smallest tree. Can we figure this out?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3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lower bound for any comparison based sorting is the height of the decision tree for the most efficient sorting algorithm. Can we figure this out?</a:t>
            </a:r>
          </a:p>
          <a:p>
            <a:pPr lvl="1"/>
            <a:r>
              <a:rPr lang="en-US" dirty="0"/>
              <a:t>We cannot by looking at different sorting algorithms</a:t>
            </a:r>
          </a:p>
          <a:p>
            <a:pPr lvl="1"/>
            <a:r>
              <a:rPr lang="en-US" dirty="0"/>
              <a:t>Instead, we need to look at the decision tree in general</a:t>
            </a:r>
          </a:p>
          <a:p>
            <a:pPr lvl="2"/>
            <a:r>
              <a:rPr lang="en-US" dirty="0"/>
              <a:t>Remember how we derive a lower bound for sorting 3 </a:t>
            </a:r>
            <a:r>
              <a:rPr lang="en-US" dirty="0" err="1"/>
              <a:t>numders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But do have some information about the decision tree, which allows us to derive the lower bound of the height of decision trees.  What do we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57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But do have some information about the decision tree, what do we have about the decision tree?</a:t>
                </a:r>
              </a:p>
              <a:p>
                <a:pPr lvl="2"/>
                <a:r>
                  <a:rPr lang="en-US" sz="1800" dirty="0"/>
                  <a:t>It is a binary tree!</a:t>
                </a:r>
              </a:p>
              <a:p>
                <a:pPr lvl="2"/>
                <a:r>
                  <a:rPr lang="en-US" sz="1800" dirty="0"/>
                  <a:t>We know the number of leaves in the tree.</a:t>
                </a:r>
              </a:p>
              <a:p>
                <a:pPr lvl="3"/>
                <a:r>
                  <a:rPr lang="en-US" sz="1800" dirty="0"/>
                  <a:t>The number of possible sorted orders of N items, let us denote it as X (we will figure this out later)</a:t>
                </a:r>
              </a:p>
              <a:p>
                <a:pPr lvl="2"/>
                <a:r>
                  <a:rPr lang="en-US" sz="1800" dirty="0"/>
                  <a:t>What is shortest binary tree that can have X leaves (this is the lower bound of any binary tree) ?</a:t>
                </a:r>
              </a:p>
              <a:p>
                <a:pPr lvl="3"/>
                <a:r>
                  <a:rPr lang="en-US" sz="2000" dirty="0"/>
                  <a:t>Complete binary tree: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00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2"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7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600"/>
                <a:ext cx="7772400" cy="40386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To get the minimum tree height of the decision tree, let us decide the number of leaves in the tree.</a:t>
                </a:r>
              </a:p>
              <a:p>
                <a:pPr lvl="1"/>
                <a:r>
                  <a:rPr lang="en-US" dirty="0"/>
                  <a:t>Number of leaves = number of orderings of N numbers</a:t>
                </a:r>
              </a:p>
              <a:p>
                <a:pPr lvl="1"/>
                <a:r>
                  <a:rPr lang="en-US" dirty="0"/>
                  <a:t>N! = N * (N-1) * (N-2) * … * 2 * 1</a:t>
                </a:r>
              </a:p>
              <a:p>
                <a:r>
                  <a:rPr lang="en-US" dirty="0"/>
                  <a:t>For a binary tree to have N! leaves, the tree height is at least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 …+1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…+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…+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𝑁𝑙𝑜𝑔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600"/>
                <a:ext cx="7772400" cy="4038600"/>
              </a:xfrm>
              <a:blipFill>
                <a:blip r:embed="rId2"/>
                <a:stretch>
                  <a:fillRect l="-816" t="-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86400"/>
            <a:ext cx="5102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comparison based sorting</a:t>
            </a:r>
          </a:p>
          <a:p>
            <a:r>
              <a:rPr lang="en-US" dirty="0"/>
              <a:t>algorithm can be better than O(N </a:t>
            </a:r>
            <a:r>
              <a:rPr lang="en-US" dirty="0" err="1"/>
              <a:t>lg</a:t>
            </a:r>
            <a:r>
              <a:rPr lang="en-US" dirty="0"/>
              <a:t>(N))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724400" y="5105400"/>
            <a:ext cx="6096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694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For sorting N numbers, the decision tree height is at least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𝑁𝑙𝑜𝑔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 lower bound for any comparison based sorting algorithm is at least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𝑁𝑙𝑜𝑔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comparison operations in the worst case. </a:t>
                </a:r>
              </a:p>
              <a:p>
                <a:r>
                  <a:rPr lang="en-US" dirty="0"/>
                  <a:t>This lower bound is achieved by Heapsort, </a:t>
                </a:r>
                <a:r>
                  <a:rPr lang="en-US" dirty="0" err="1"/>
                  <a:t>Mergesort</a:t>
                </a:r>
                <a:r>
                  <a:rPr lang="en-US" dirty="0"/>
                  <a:t>, and Quicksort. </a:t>
                </a:r>
              </a:p>
              <a:p>
                <a:pPr lvl="1"/>
                <a:r>
                  <a:rPr lang="en-US" dirty="0"/>
                  <a:t>All of these sorting algorithms have a complexity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𝑁𝑙𝑜𝑔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903" r="-1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5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Heapsort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Build a binary </a:t>
            </a:r>
            <a:r>
              <a:rPr lang="en-US" dirty="0" err="1"/>
              <a:t>minHeap</a:t>
            </a:r>
            <a:r>
              <a:rPr lang="en-US" dirty="0"/>
              <a:t> of N elements </a:t>
            </a:r>
          </a:p>
          <a:p>
            <a:pPr lvl="1" eaLnBrk="1" hangingPunct="1"/>
            <a:r>
              <a:rPr lang="en-US" i="1" dirty="0">
                <a:latin typeface="Chalkboard Bold" pitchFamily="-32" charset="0"/>
              </a:rPr>
              <a:t>O(N)</a:t>
            </a:r>
            <a:r>
              <a:rPr lang="en-US" dirty="0"/>
              <a:t> time</a:t>
            </a:r>
          </a:p>
          <a:p>
            <a:pPr eaLnBrk="1" hangingPunct="1"/>
            <a:r>
              <a:rPr lang="en-US" dirty="0"/>
              <a:t>Then perform </a:t>
            </a:r>
            <a:r>
              <a:rPr lang="en-US" i="1" dirty="0">
                <a:latin typeface="Chalkboard Bold" pitchFamily="-32" charset="0"/>
              </a:rPr>
              <a:t>N</a:t>
            </a:r>
            <a:r>
              <a:rPr lang="en-US" dirty="0"/>
              <a:t>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deleteMin</a:t>
            </a:r>
            <a:r>
              <a:rPr lang="en-US" i="1" dirty="0">
                <a:solidFill>
                  <a:schemeClr val="folHlink"/>
                </a:solidFill>
              </a:rPr>
              <a:t> </a:t>
            </a:r>
            <a:r>
              <a:rPr lang="en-US" dirty="0"/>
              <a:t>operations</a:t>
            </a:r>
          </a:p>
          <a:p>
            <a:pPr lvl="1" eaLnBrk="1" hangingPunct="1"/>
            <a:r>
              <a:rPr lang="en-US" i="1" dirty="0">
                <a:latin typeface="Chalkboard Bold" pitchFamily="-32" charset="0"/>
              </a:rPr>
              <a:t>log(N)</a:t>
            </a:r>
            <a:r>
              <a:rPr lang="en-US" dirty="0"/>
              <a:t> time per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deleteMin</a:t>
            </a: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/>
            <a:r>
              <a:rPr lang="en-US" dirty="0"/>
              <a:t>Total complexity </a:t>
            </a:r>
            <a:r>
              <a:rPr lang="en-US" i="1" dirty="0">
                <a:latin typeface="Chalkboard Bold" pitchFamily="-32" charset="0"/>
              </a:rPr>
              <a:t>O(N log N)</a:t>
            </a:r>
          </a:p>
          <a:p>
            <a:pPr eaLnBrk="1" hangingPunct="1"/>
            <a:endParaRPr lang="en-US" i="1" dirty="0">
              <a:latin typeface="Chalkboard Bold" pitchFamily="-32" charset="0"/>
            </a:endParaRPr>
          </a:p>
          <a:p>
            <a:pPr eaLnBrk="1" hangingPunct="1"/>
            <a:r>
              <a:rPr lang="en-US" dirty="0">
                <a:latin typeface="Chalkboard Bold" pitchFamily="-32" charset="0"/>
              </a:rPr>
              <a:t>However it requires an extra array to store results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In addition to the heap</a:t>
            </a:r>
          </a:p>
          <a:p>
            <a:pPr eaLnBrk="1" hangingPunct="1"/>
            <a:r>
              <a:rPr lang="en-US" dirty="0">
                <a:latin typeface="Chalkboard Bold" pitchFamily="-32" charset="0"/>
              </a:rPr>
              <a:t>To eliminate this requirement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Using heap to store sorted elements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Using </a:t>
            </a:r>
            <a:r>
              <a:rPr lang="en-US" dirty="0" err="1">
                <a:latin typeface="Chalkboard Bold" pitchFamily="-32" charset="0"/>
              </a:rPr>
              <a:t>maxHeap</a:t>
            </a:r>
            <a:r>
              <a:rPr lang="en-US" dirty="0">
                <a:latin typeface="Chalkboard Bold" pitchFamily="-32" charset="0"/>
              </a:rPr>
              <a:t> instead of </a:t>
            </a:r>
            <a:r>
              <a:rPr lang="en-US" dirty="0" err="1">
                <a:latin typeface="Chalkboard Bold" pitchFamily="-32" charset="0"/>
              </a:rPr>
              <a:t>minHeap</a:t>
            </a:r>
            <a:endParaRPr lang="en-US" dirty="0">
              <a:latin typeface="Chalkboard Bold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898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0709-B5F8-487F-92C7-9E28BF16593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(MaxHeap)</a:t>
            </a:r>
          </a:p>
        </p:txBody>
      </p:sp>
      <p:pic>
        <p:nvPicPr>
          <p:cNvPr id="4100" name="Picture 7" descr="fig07_08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057400"/>
            <a:ext cx="3819525" cy="3308350"/>
          </a:xfrm>
          <a:noFill/>
        </p:spPr>
      </p:pic>
      <p:pic>
        <p:nvPicPr>
          <p:cNvPr id="4101" name="Picture 9" descr="fig07_09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8675" y="2079625"/>
            <a:ext cx="3819525" cy="3308350"/>
          </a:xfrm>
        </p:spPr>
      </p:pic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1050925" y="5526088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pitchFamily="18" charset="0"/>
              </a:rPr>
              <a:t>After BuildHeap</a:t>
            </a: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5334000" y="5568950"/>
            <a:ext cx="289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pitchFamily="18" charset="0"/>
              </a:rPr>
              <a:t>After first deleteMax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7010400" y="4805363"/>
            <a:ext cx="381000" cy="43497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32D7F-0877-41AC-96BC-CD97B849B13F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Heapsort Implementation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38943"/>
            <a:ext cx="39624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// Standard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( vector&lt;Comparable&gt; &amp; a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{      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// build heap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/ 2 - 1;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&gt;= 0; --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percDown</a:t>
            </a:r>
            <a:r>
              <a:rPr lang="en-US" sz="1200" b="1" dirty="0">
                <a:solidFill>
                  <a:schemeClr val="tx1"/>
                </a:solidFill>
              </a:rPr>
              <a:t>( a,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);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// </a:t>
            </a:r>
            <a:r>
              <a:rPr lang="en-US" sz="1200" b="1" dirty="0" err="1">
                <a:solidFill>
                  <a:schemeClr val="tx1"/>
                </a:solidFill>
              </a:rPr>
              <a:t>deleteMax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j =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- 1; j &gt; 0; --j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 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a[ 0 ], a[ j ] );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percDown</a:t>
            </a:r>
            <a:r>
              <a:rPr lang="en-US" sz="1200" b="1" dirty="0">
                <a:solidFill>
                  <a:schemeClr val="tx1"/>
                </a:solidFill>
              </a:rPr>
              <a:t>( a, 0, j );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/* Internal method for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*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is the index of an item in the heap.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* Returns the index of the left child. */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inline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leftChild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2 *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+ 1;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 eaLnBrk="1" hangingPunct="1">
              <a:buNone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5547" y="1295400"/>
            <a:ext cx="434125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for </a:t>
            </a:r>
            <a:r>
              <a:rPr lang="en-US" sz="1200" b="1" dirty="0" err="1">
                <a:latin typeface="+mn-lt"/>
              </a:rPr>
              <a:t>heapsort</a:t>
            </a:r>
            <a:r>
              <a:rPr lang="en-US" sz="1200" b="1" dirty="0">
                <a:latin typeface="+mn-lt"/>
              </a:rPr>
              <a:t> that is used in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deleteMax</a:t>
            </a:r>
            <a:r>
              <a:rPr lang="en-US" sz="1200" b="1" dirty="0">
                <a:latin typeface="+mn-lt"/>
              </a:rPr>
              <a:t> and </a:t>
            </a:r>
            <a:r>
              <a:rPr lang="en-US" sz="1200" b="1" dirty="0" err="1">
                <a:latin typeface="+mn-lt"/>
              </a:rPr>
              <a:t>buildHeap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is the position from which to percolate down.</a:t>
            </a:r>
          </a:p>
          <a:p>
            <a:r>
              <a:rPr lang="en-US" sz="1200" b="1" dirty="0">
                <a:latin typeface="+mn-lt"/>
              </a:rPr>
              <a:t> * n is the logical size of the binary heap.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percDown</a:t>
            </a:r>
            <a:r>
              <a:rPr lang="en-US" sz="1200" b="1" dirty="0">
                <a:latin typeface="+mn-lt"/>
              </a:rPr>
              <a:t>( vector&lt;Comparable&gt; &amp; a,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n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child;</a:t>
            </a:r>
          </a:p>
          <a:p>
            <a:r>
              <a:rPr lang="en-US" sz="1200" b="1" dirty="0">
                <a:latin typeface="+mn-lt"/>
              </a:rPr>
              <a:t>    Comparable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for(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); </a:t>
            </a:r>
            <a:r>
              <a:rPr lang="en-US" sz="1200" b="1" dirty="0" err="1">
                <a:latin typeface="+mn-lt"/>
              </a:rPr>
              <a:t>leftChild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) &lt; n;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= child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child = </a:t>
            </a:r>
            <a:r>
              <a:rPr lang="en-US" sz="1200" b="1" dirty="0" err="1">
                <a:latin typeface="+mn-lt"/>
              </a:rPr>
              <a:t>leftChild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        if( child != n - 1 &amp;&amp; a[ child ] &lt; a[ child + 1 ] )</a:t>
            </a:r>
          </a:p>
          <a:p>
            <a:r>
              <a:rPr lang="en-US" sz="1200" b="1" dirty="0">
                <a:latin typeface="+mn-lt"/>
              </a:rPr>
              <a:t>            ++child;</a:t>
            </a:r>
          </a:p>
          <a:p>
            <a:r>
              <a:rPr lang="en-US" sz="1200" b="1" dirty="0">
                <a:latin typeface="+mn-lt"/>
              </a:rPr>
              <a:t>        if(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&lt; a[ child ] )</a:t>
            </a:r>
          </a:p>
          <a:p>
            <a:r>
              <a:rPr lang="en-US" sz="1200" b="1" dirty="0">
                <a:latin typeface="+mn-lt"/>
              </a:rPr>
              <a:t>           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child ] );</a:t>
            </a:r>
          </a:p>
          <a:p>
            <a:r>
              <a:rPr lang="en-US" sz="1200" b="1" dirty="0">
                <a:latin typeface="+mn-lt"/>
              </a:rPr>
              <a:t>        else</a:t>
            </a:r>
          </a:p>
          <a:p>
            <a:r>
              <a:rPr lang="en-US" sz="1200" b="1" dirty="0">
                <a:latin typeface="+mn-lt"/>
              </a:rPr>
              <a:t>            break;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   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1416" y="5925766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Notice that the root is at a[0] instead of a[1]. </a:t>
            </a:r>
          </a:p>
          <a:p>
            <a:r>
              <a:rPr lang="en-US" dirty="0"/>
              <a:t>2NlogN comparisons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814BD-89D0-45DD-9470-80CC78DF9EB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Mergesort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Divide the </a:t>
            </a:r>
            <a:r>
              <a:rPr lang="en-US" i="1" dirty="0">
                <a:latin typeface="Chalkboard Bold" pitchFamily="-32" charset="0"/>
              </a:rPr>
              <a:t>N</a:t>
            </a:r>
            <a:r>
              <a:rPr lang="en-US" dirty="0"/>
              <a:t> values to be sorted into two halves</a:t>
            </a:r>
          </a:p>
          <a:p>
            <a:pPr eaLnBrk="1" hangingPunct="1"/>
            <a:r>
              <a:rPr lang="en-US" dirty="0"/>
              <a:t>Recursively sort each half </a:t>
            </a:r>
            <a:r>
              <a:rPr lang="en-US" i="1" dirty="0">
                <a:solidFill>
                  <a:srgbClr val="0000FF"/>
                </a:solidFill>
              </a:rPr>
              <a:t>using </a:t>
            </a:r>
            <a:r>
              <a:rPr lang="en-US" i="1" dirty="0" err="1">
                <a:solidFill>
                  <a:srgbClr val="0000FF"/>
                </a:solidFill>
              </a:rPr>
              <a:t>Mergesort</a:t>
            </a:r>
            <a:endParaRPr lang="en-US" i="1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sz="2100" dirty="0"/>
              <a:t>Base case </a:t>
            </a:r>
            <a:r>
              <a:rPr lang="en-US" sz="2100" i="1" dirty="0">
                <a:latin typeface="Chalkboard Bold" pitchFamily="-32" charset="0"/>
              </a:rPr>
              <a:t>N=1</a:t>
            </a:r>
            <a:r>
              <a:rPr lang="en-US" sz="2100" dirty="0"/>
              <a:t> </a:t>
            </a:r>
            <a:r>
              <a:rPr lang="en-US" sz="2100" dirty="0">
                <a:sym typeface="Wingdings" pitchFamily="2" charset="2"/>
              </a:rPr>
              <a:t> no sorting required</a:t>
            </a:r>
            <a:endParaRPr lang="en-US" dirty="0"/>
          </a:p>
          <a:p>
            <a:pPr eaLnBrk="1" hangingPunct="1"/>
            <a:r>
              <a:rPr lang="en-US" dirty="0"/>
              <a:t>Merge the two sorted halves into one sorted list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two sorted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a counter for each list, starting at the beginning of the lists.</a:t>
            </a:r>
          </a:p>
          <a:p>
            <a:r>
              <a:rPr lang="en-US" dirty="0"/>
              <a:t>Compare the two values indexed by the counters, output the smaller value and increment the counter.</a:t>
            </a:r>
          </a:p>
          <a:p>
            <a:r>
              <a:rPr lang="en-US" dirty="0"/>
              <a:t>When one list is processed, output all items in the other list. </a:t>
            </a:r>
          </a:p>
          <a:p>
            <a:r>
              <a:rPr lang="en-US" dirty="0"/>
              <a:t>Example: merging (and sorting) the following two sorted lists.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1</a:t>
            </a:r>
            <a:r>
              <a:rPr lang="en-US" dirty="0"/>
              <a:t>, 13, 24, 26  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/>
              <a:t>, 15, 27, 38</a:t>
            </a:r>
          </a:p>
          <a:p>
            <a:pPr marL="400050" lvl="1" indent="0">
              <a:buNone/>
            </a:pPr>
            <a:r>
              <a:rPr lang="en-US" dirty="0"/>
              <a:t>Compare 1 and 2 and output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7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General Lower Bound for Sorting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dirty="0">
                    <a:latin typeface="Chalkboard Bold" pitchFamily="-32" charset="0"/>
                  </a:rPr>
                  <a:t>We have proved that “simple” sorting (comparison between adjacent items) requires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>
                    <a:latin typeface="Chalkboard Bold" pitchFamily="-32" charset="0"/>
                  </a:rPr>
                  <a:t> operations to sort N items. What about the general comparison-based sorting? </a:t>
                </a:r>
              </a:p>
              <a:p>
                <a:pPr eaLnBrk="1" hangingPunct="1"/>
                <a:endParaRPr lang="en-US" dirty="0">
                  <a:latin typeface="Chalkboard Bold" pitchFamily="-32" charset="0"/>
                </a:endParaRPr>
              </a:p>
              <a:p>
                <a:pPr eaLnBrk="1" hangingPunct="1"/>
                <a:r>
                  <a:rPr lang="en-US" dirty="0">
                    <a:latin typeface="Chalkboard Bold" pitchFamily="-32" charset="0"/>
                  </a:rPr>
                  <a:t>We will prove that any comparison based sorting algorithm requires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latin typeface="Chalkboard Bold" pitchFamily="-32" charset="0"/>
                  </a:rPr>
                  <a:t> comparisons. </a:t>
                </a:r>
              </a:p>
              <a:p>
                <a:pPr eaLnBrk="1" hangingPunct="1"/>
                <a:endParaRPr lang="en-US" dirty="0">
                  <a:latin typeface="Chalkboard Bold" pitchFamily="-32" charset="0"/>
                </a:endParaRPr>
              </a:p>
            </p:txBody>
          </p:sp>
        </mc:Choice>
        <mc:Fallback xmlns="">
          <p:sp>
            <p:nvSpPr>
              <p:cNvPr id="307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098" t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two sorted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447800"/>
            <a:ext cx="5257800" cy="4724400"/>
          </a:xfrm>
        </p:spPr>
        <p:txBody>
          <a:bodyPr/>
          <a:lstStyle/>
          <a:p>
            <a:pPr lvl="1"/>
            <a:r>
              <a:rPr lang="en-US" sz="1800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13</a:t>
            </a:r>
            <a:r>
              <a:rPr lang="en-US" sz="1800" dirty="0"/>
              <a:t>, 24, 26    output: 1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2</a:t>
            </a:r>
            <a:r>
              <a:rPr lang="en-US" sz="1800" dirty="0"/>
              <a:t>, 15, 27, 38</a:t>
            </a:r>
          </a:p>
          <a:p>
            <a:pPr marL="457200" lvl="1" indent="0">
              <a:buNone/>
            </a:pPr>
            <a:r>
              <a:rPr lang="en-US" sz="1800" dirty="0"/>
              <a:t>----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13</a:t>
            </a:r>
            <a:r>
              <a:rPr lang="en-US" sz="1800" dirty="0"/>
              <a:t>, 24, 26    output: 1, 2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15</a:t>
            </a:r>
            <a:r>
              <a:rPr lang="en-US" sz="1800" dirty="0"/>
              <a:t>, 27, 38</a:t>
            </a:r>
          </a:p>
          <a:p>
            <a:pPr marL="400050" lvl="1" indent="0">
              <a:buNone/>
            </a:pPr>
            <a:r>
              <a:rPr lang="en-US" dirty="0"/>
              <a:t>----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13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24</a:t>
            </a:r>
            <a:r>
              <a:rPr lang="en-US" sz="1800" dirty="0"/>
              <a:t>, 26    output: 1, 2, 13, 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15</a:t>
            </a:r>
            <a:r>
              <a:rPr lang="en-US" sz="1800" dirty="0"/>
              <a:t>, 27, 38</a:t>
            </a:r>
          </a:p>
          <a:p>
            <a:pPr marL="400050" lvl="1" indent="0">
              <a:buNone/>
            </a:pPr>
            <a:r>
              <a:rPr lang="en-US" dirty="0"/>
              <a:t>----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13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C000"/>
                </a:solidFill>
              </a:rPr>
              <a:t>24</a:t>
            </a:r>
            <a:r>
              <a:rPr lang="en-US" sz="1800" dirty="0"/>
              <a:t>, 26    output: 1, 2, 13, 15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15</a:t>
            </a:r>
            <a:r>
              <a:rPr lang="en-US" sz="1800" dirty="0">
                <a:solidFill>
                  <a:srgbClr val="FFC000"/>
                </a:solidFill>
              </a:rPr>
              <a:t>, 27</a:t>
            </a:r>
            <a:r>
              <a:rPr lang="en-US" sz="1800" dirty="0"/>
              <a:t>, 38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7828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Compare 13 and 2 and output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" y="244602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Compare 13 and 15 and output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47472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Compare 24 and 15 and output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" y="5394543"/>
            <a:ext cx="70431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complexity of merging two sorted lists into </a:t>
            </a:r>
          </a:p>
          <a:p>
            <a:r>
              <a:rPr lang="en-US" dirty="0"/>
              <a:t>one sorted list?</a:t>
            </a:r>
          </a:p>
        </p:txBody>
      </p:sp>
    </p:spTree>
    <p:extLst>
      <p:ext uri="{BB962C8B-B14F-4D97-AF65-F5344CB8AC3E}">
        <p14:creationId xmlns:p14="http://schemas.microsoft.com/office/powerpoint/2010/main" val="635975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814BD-89D0-45DD-9470-80CC78DF9EB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Mergesort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mergeSort</a:t>
            </a:r>
            <a:r>
              <a:rPr lang="en-US" b="1" dirty="0"/>
              <a:t>(a, </a:t>
            </a:r>
            <a:r>
              <a:rPr lang="en-US" b="1" dirty="0" err="1"/>
              <a:t>tmpArray</a:t>
            </a:r>
            <a:r>
              <a:rPr lang="en-US" b="1" dirty="0"/>
              <a:t>, begin, end)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/>
              <a:t>        If ( begin + 1 ==  end ) return; // one item sorted!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int</a:t>
            </a:r>
            <a:r>
              <a:rPr lang="en-US" b="1" dirty="0"/>
              <a:t> center = ( begin + end ) / 2;</a:t>
            </a:r>
          </a:p>
          <a:p>
            <a:pPr marL="0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mergeSort</a:t>
            </a:r>
            <a:r>
              <a:rPr lang="en-US" b="1" dirty="0"/>
              <a:t>( a, </a:t>
            </a:r>
            <a:r>
              <a:rPr lang="en-US" b="1" dirty="0" err="1"/>
              <a:t>tmpArray</a:t>
            </a:r>
            <a:r>
              <a:rPr lang="en-US" b="1" dirty="0"/>
              <a:t>, left, center );</a:t>
            </a:r>
          </a:p>
          <a:p>
            <a:pPr marL="0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mergeSort</a:t>
            </a:r>
            <a:r>
              <a:rPr lang="en-US" b="1" dirty="0"/>
              <a:t>( a, </a:t>
            </a:r>
            <a:r>
              <a:rPr lang="en-US" b="1" dirty="0" err="1"/>
              <a:t>tmpArray</a:t>
            </a:r>
            <a:r>
              <a:rPr lang="en-US" b="1" dirty="0"/>
              <a:t>, center + 1, right );</a:t>
            </a:r>
          </a:p>
          <a:p>
            <a:pPr marL="0" indent="0">
              <a:buNone/>
            </a:pPr>
            <a:r>
              <a:rPr lang="en-US" b="1" dirty="0"/>
              <a:t>        merge( a, </a:t>
            </a:r>
            <a:r>
              <a:rPr lang="en-US" b="1" dirty="0" err="1"/>
              <a:t>tmpArray</a:t>
            </a:r>
            <a:r>
              <a:rPr lang="en-US" b="1" dirty="0"/>
              <a:t>, left, center + 1, right );</a:t>
            </a:r>
          </a:p>
          <a:p>
            <a:pPr marL="0" indent="0">
              <a:buNone/>
            </a:pPr>
            <a:r>
              <a:rPr lang="en-US" b="1" dirty="0"/>
              <a:t>}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96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814BD-89D0-45DD-9470-80CC78DF9EB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Mergesort</a:t>
            </a:r>
            <a:r>
              <a:rPr lang="en-US" dirty="0"/>
              <a:t> example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/>
              <a:t>Divide the </a:t>
            </a:r>
            <a:r>
              <a:rPr lang="en-US" i="1" dirty="0">
                <a:latin typeface="Chalkboard Bold" pitchFamily="-32" charset="0"/>
              </a:rPr>
              <a:t>N</a:t>
            </a:r>
            <a:r>
              <a:rPr lang="en-US" dirty="0"/>
              <a:t> values to be sorted into two halves</a:t>
            </a:r>
          </a:p>
          <a:p>
            <a:pPr eaLnBrk="1" hangingPunct="1"/>
            <a:r>
              <a:rPr lang="en-US" dirty="0"/>
              <a:t>Recursively sort each half </a:t>
            </a:r>
            <a:r>
              <a:rPr lang="en-US" i="1" dirty="0">
                <a:solidFill>
                  <a:srgbClr val="0000FF"/>
                </a:solidFill>
              </a:rPr>
              <a:t>using </a:t>
            </a:r>
            <a:r>
              <a:rPr lang="en-US" i="1" dirty="0" err="1">
                <a:solidFill>
                  <a:srgbClr val="0000FF"/>
                </a:solidFill>
              </a:rPr>
              <a:t>Mergesort</a:t>
            </a:r>
            <a:endParaRPr lang="en-US" i="1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sz="2100" dirty="0"/>
              <a:t>Base case </a:t>
            </a:r>
            <a:r>
              <a:rPr lang="en-US" sz="2100" i="1" dirty="0">
                <a:latin typeface="Chalkboard Bold" pitchFamily="-32" charset="0"/>
              </a:rPr>
              <a:t>N=1</a:t>
            </a:r>
            <a:r>
              <a:rPr lang="en-US" sz="2100" dirty="0"/>
              <a:t> </a:t>
            </a:r>
            <a:r>
              <a:rPr lang="en-US" sz="2100" dirty="0">
                <a:sym typeface="Wingdings" pitchFamily="2" charset="2"/>
              </a:rPr>
              <a:t> no sorting required</a:t>
            </a:r>
            <a:endParaRPr lang="en-US" dirty="0"/>
          </a:p>
          <a:p>
            <a:pPr eaLnBrk="1" hangingPunct="1"/>
            <a:r>
              <a:rPr lang="en-US" dirty="0"/>
              <a:t>Merge the two sorted halves into one sorted list</a:t>
            </a:r>
          </a:p>
          <a:p>
            <a:pPr eaLnBrk="1" hangingPunct="1"/>
            <a:endParaRPr lang="en-US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dirty="0"/>
              <a:t>      16 15 14 11 10 9 8 1 2 4 7 6  5 3 12 13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dirty="0"/>
              <a:t>      16 15 14 11 10 9 8 1 2 4 7 6  5 3 12 13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dirty="0"/>
              <a:t>      16 15 14 11 10 9 8 1 2 4 7 6  5 3 12 13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dirty="0"/>
              <a:t>      16 15 14 11 10 9 8 1 2 4 7 6  5 3 12 13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At this time, the algorithm merges sorted lists of one elements</a:t>
            </a:r>
          </a:p>
          <a:p>
            <a:pPr marL="0" indent="0" eaLnBrk="1" hangingPunct="1">
              <a:buNone/>
            </a:pPr>
            <a:r>
              <a:rPr lang="en-US" dirty="0"/>
              <a:t>      15 16 11 14 9 10 1 8 2 4 6 7  3 5 12 13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505200" y="28194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505200" y="3352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514600" y="3352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419600" y="38633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14600" y="43967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14600" y="390906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962400" y="390906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419600" y="43967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876800" y="390906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80238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419600" y="3352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2578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209800" y="43967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124200" y="39624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1242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505200" y="38633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3528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1905000" y="39624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1897380" y="43967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1524000" y="437388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191000" y="439674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8768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5052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9624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6482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895600" y="4419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" name="Oval 3"/>
          <p:cNvSpPr/>
          <p:nvPr/>
        </p:nvSpPr>
        <p:spPr bwMode="auto">
          <a:xfrm>
            <a:off x="1143001" y="467106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866900" y="466344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461261" y="465582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876801" y="464439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343400" y="465582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3505200" y="465582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909061" y="464058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3017522" y="4655820"/>
            <a:ext cx="685800" cy="259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87452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56794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12420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58140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98526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960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876800" y="5562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32131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125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15 16 11 14  9 10 1  8  2  4  6  7  3  5  12 13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11 14 15 16  1  8  9  10  2  4  6  7  3  5  12  13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lain"/>
            </a:pPr>
            <a:r>
              <a:rPr lang="en-US" dirty="0"/>
              <a:t>8  9  10  11 14 15 16  2  3  4  5  6  7  12  13</a:t>
            </a:r>
          </a:p>
          <a:p>
            <a:pPr marL="457200" indent="-457200">
              <a:buAutoNum type="arabicPlain"/>
            </a:pPr>
            <a:endParaRPr lang="en-US" dirty="0"/>
          </a:p>
          <a:p>
            <a:pPr marL="0" indent="0">
              <a:buNone/>
            </a:pPr>
            <a:r>
              <a:rPr lang="en-US" dirty="0"/>
              <a:t>1   2  3  4  5  6  7  8  9  10  11  12  13  14  15  16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600200" y="1371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438400" y="1371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200400" y="1371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3810000" y="1371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495800" y="136398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867400" y="140208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81600" y="1371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85800" y="1501140"/>
            <a:ext cx="1752600" cy="4724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410200" y="27432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514600" y="27432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962400" y="27432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114800" y="36576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685800" y="2895600"/>
            <a:ext cx="3276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181600" y="1470660"/>
            <a:ext cx="1752600" cy="4724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14800" y="2815504"/>
            <a:ext cx="3276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043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688F6-CBDD-42B2-8D33-5FFBC90E811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/>
              <a:t>Mergesort</a:t>
            </a:r>
            <a:r>
              <a:rPr lang="en-US" dirty="0"/>
              <a:t>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2371" y="1219200"/>
            <a:ext cx="457830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//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 algorithm (driver).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vector&lt;Comparable&gt; &amp; a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vector&lt;Comparable&gt;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a.size</a:t>
            </a:r>
            <a:r>
              <a:rPr lang="en-US" sz="1200" b="1" dirty="0">
                <a:latin typeface="+mn-lt"/>
              </a:rPr>
              <a:t>( )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0, </a:t>
            </a:r>
            <a:r>
              <a:rPr lang="en-US" sz="1200" b="1" dirty="0" err="1">
                <a:latin typeface="+mn-lt"/>
              </a:rPr>
              <a:t>a.size</a:t>
            </a:r>
            <a:r>
              <a:rPr lang="en-US" sz="1200" b="1" dirty="0">
                <a:latin typeface="+mn-lt"/>
              </a:rPr>
              <a:t>( ) - 1 );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that makes recursive calls.</a:t>
            </a:r>
          </a:p>
          <a:p>
            <a:r>
              <a:rPr lang="en-US" sz="1200" b="1" dirty="0">
                <a:latin typeface="+mn-lt"/>
              </a:rPr>
              <a:t> * a is an array of Comparable items.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is an array to place the merged result.</a:t>
            </a:r>
          </a:p>
          <a:p>
            <a:r>
              <a:rPr lang="en-US" sz="1200" b="1" dirty="0">
                <a:latin typeface="+mn-lt"/>
              </a:rPr>
              <a:t> * left is the left-most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right is the right-most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vector&lt;Comparable&gt; &amp; a,</a:t>
            </a:r>
          </a:p>
          <a:p>
            <a:r>
              <a:rPr lang="en-US" sz="1200" b="1" dirty="0">
                <a:latin typeface="+mn-lt"/>
              </a:rPr>
              <a:t>                vector&lt;Comparable&gt; &amp;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left,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right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if( left &lt; right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center = ( left + right ) / 2;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left, center );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center + 1, right );</a:t>
            </a:r>
          </a:p>
          <a:p>
            <a:r>
              <a:rPr lang="en-US" sz="1200" b="1" dirty="0">
                <a:latin typeface="+mn-lt"/>
              </a:rPr>
              <a:t>        merge(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left, center + 1, right );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3578-E4C6-444A-91E8-EC5B9A7092D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97429" y="381000"/>
            <a:ext cx="543430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that merges two sorted halves of a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a is an array of Comparable items.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is an array to place the merged result.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is the left-most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is the index of the start of the second half.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is the right-most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merge( vector&lt;Comparable&gt; &amp; a, vector&lt;Comparable&gt; &amp;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- 1;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numElements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-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+ 1;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// Main loop</a:t>
            </a: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&amp;&amp;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        if(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] &lt;=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] )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++ ] );</a:t>
            </a:r>
          </a:p>
          <a:p>
            <a:r>
              <a:rPr lang="en-US" sz="1200" b="1" dirty="0">
                <a:latin typeface="+mn-lt"/>
              </a:rPr>
              <a:t>        else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)    // Copy rest of first half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  // Copy rest of right half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// Copy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back</a:t>
            </a:r>
          </a:p>
          <a:p>
            <a:r>
              <a:rPr lang="en-US" sz="1200" b="1" dirty="0">
                <a:latin typeface="+mn-lt"/>
              </a:rPr>
              <a:t>    for(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= 0;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&lt; </a:t>
            </a:r>
            <a:r>
              <a:rPr lang="en-US" sz="1200" b="1" dirty="0" err="1">
                <a:latin typeface="+mn-lt"/>
              </a:rPr>
              <a:t>numElements</a:t>
            </a:r>
            <a:r>
              <a:rPr lang="en-US" sz="1200" b="1" dirty="0">
                <a:latin typeface="+mn-lt"/>
              </a:rPr>
              <a:t>; ++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, --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        a[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]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1CE50-FD75-4090-8275-02C60FAD235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Mergesort</a:t>
            </a:r>
            <a:r>
              <a:rPr lang="en-US" dirty="0"/>
              <a:t> complexity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eaLnBrk="1" hangingPunct="1"/>
                <a:r>
                  <a:rPr lang="en-US" dirty="0">
                    <a:latin typeface="Chalkboard Bold" pitchFamily="-32" charset="0"/>
                  </a:rPr>
                  <a:t>Let T(N) be the complexity when size is N</a:t>
                </a:r>
              </a:p>
              <a:p>
                <a:pPr eaLnBrk="1" hangingPunct="1"/>
                <a:r>
                  <a:rPr lang="en-US" dirty="0">
                    <a:latin typeface="Chalkboard Bold" pitchFamily="-32" charset="0"/>
                  </a:rPr>
                  <a:t>Merge – O(N).</a:t>
                </a:r>
              </a:p>
              <a:p>
                <a:pPr eaLnBrk="1" hangingPunct="1"/>
                <a:r>
                  <a:rPr lang="en-US" dirty="0"/>
                  <a:t>Recurrence relation</a:t>
                </a: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T(N) = 2T(N/2) + N</a:t>
                </a: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T(N) = 4T(N/4) + 2N</a:t>
                </a: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T(N) = 8T(N/8) + 3N</a:t>
                </a: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…</a:t>
                </a: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T(N) = 2</a:t>
                </a:r>
                <a:r>
                  <a:rPr lang="en-US" i="1" baseline="30000" dirty="0">
                    <a:latin typeface="Chalkboard Bold" pitchFamily="-32" charset="0"/>
                  </a:rPr>
                  <a:t>k</a:t>
                </a:r>
                <a:r>
                  <a:rPr lang="en-US" i="1" dirty="0">
                    <a:latin typeface="Chalkboard Bold" pitchFamily="-32" charset="0"/>
                  </a:rPr>
                  <a:t>T(N/2</a:t>
                </a:r>
                <a:r>
                  <a:rPr lang="en-US" i="1" baseline="30000" dirty="0">
                    <a:latin typeface="Chalkboard Bold" pitchFamily="-32" charset="0"/>
                  </a:rPr>
                  <a:t>k</a:t>
                </a:r>
                <a:r>
                  <a:rPr lang="en-US" i="1" dirty="0">
                    <a:latin typeface="Chalkboard Bold" pitchFamily="-32" charset="0"/>
                  </a:rPr>
                  <a:t>) + k*N</a:t>
                </a:r>
              </a:p>
              <a:p>
                <a:pPr eaLnBrk="1" hangingPunct="1"/>
                <a:endParaRPr lang="en-US" i="1" dirty="0">
                  <a:latin typeface="Chalkboard Bold" pitchFamily="-32" charset="0"/>
                </a:endParaRPr>
              </a:p>
              <a:p>
                <a:pPr lvl="1" eaLnBrk="1" hangingPunct="1"/>
                <a:r>
                  <a:rPr lang="en-US" i="1" dirty="0">
                    <a:latin typeface="Chalkboard Bold" pitchFamily="-32" charset="0"/>
                  </a:rPr>
                  <a:t>For k = log</a:t>
                </a:r>
                <a:r>
                  <a:rPr lang="en-US" i="1" baseline="-25000" dirty="0">
                    <a:latin typeface="Chalkboard Bold" pitchFamily="-32" charset="0"/>
                  </a:rPr>
                  <a:t> </a:t>
                </a:r>
                <a:r>
                  <a:rPr lang="en-US" i="1" dirty="0">
                    <a:latin typeface="Chalkboard Bold" pitchFamily="-32" charset="0"/>
                  </a:rPr>
                  <a:t>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i="1" dirty="0">
                  <a:latin typeface="Chalkboard Bold" pitchFamily="-32" charset="0"/>
                </a:endParaRPr>
              </a:p>
              <a:p>
                <a:pPr lvl="2" eaLnBrk="1" hangingPunct="1"/>
                <a:r>
                  <a:rPr lang="en-US" sz="1900" i="1" dirty="0">
                    <a:latin typeface="Chalkboard Bold" pitchFamily="-32" charset="0"/>
                  </a:rPr>
                  <a:t>T(N) = N</a:t>
                </a:r>
                <a:r>
                  <a:rPr lang="en-US" sz="1900" i="1" baseline="-25000" dirty="0">
                    <a:latin typeface="Chalkboard Bold" pitchFamily="-32" charset="0"/>
                  </a:rPr>
                  <a:t> </a:t>
                </a:r>
                <a:r>
                  <a:rPr lang="en-US" sz="1900" i="1" dirty="0">
                    <a:latin typeface="Chalkboard Bold" pitchFamily="-32" charset="0"/>
                  </a:rPr>
                  <a:t>T(1) + N log</a:t>
                </a:r>
                <a:r>
                  <a:rPr lang="en-US" sz="1900" i="1" baseline="-25000" dirty="0">
                    <a:latin typeface="Chalkboard Bold" pitchFamily="-32" charset="0"/>
                  </a:rPr>
                  <a:t> </a:t>
                </a:r>
                <a:r>
                  <a:rPr lang="en-US" sz="1900" i="1" dirty="0">
                    <a:latin typeface="Chalkboard Bold" pitchFamily="-32" charset="0"/>
                  </a:rPr>
                  <a:t>N</a:t>
                </a:r>
              </a:p>
              <a:p>
                <a:pPr lvl="2" eaLnBrk="1" hangingPunct="1"/>
                <a:endParaRPr lang="en-US" sz="1900" i="1" dirty="0">
                  <a:latin typeface="Chalkboard Bold" pitchFamily="-32" charset="0"/>
                </a:endParaRPr>
              </a:p>
              <a:p>
                <a:pPr eaLnBrk="1" hangingPunct="1"/>
                <a:r>
                  <a:rPr lang="en-US" sz="2500" dirty="0">
                    <a:latin typeface="Chalkboard Bold" pitchFamily="-32" charset="0"/>
                  </a:rPr>
                  <a:t>Complexity: O(</a:t>
                </a:r>
                <a:r>
                  <a:rPr lang="en-US" sz="2500" dirty="0" err="1">
                    <a:latin typeface="Chalkboard Bold" pitchFamily="-32" charset="0"/>
                  </a:rPr>
                  <a:t>NlogN</a:t>
                </a:r>
                <a:r>
                  <a:rPr lang="en-US" sz="2500" dirty="0">
                    <a:latin typeface="Chalkboard Bold" pitchFamily="-32" charset="0"/>
                  </a:rPr>
                  <a:t>)</a:t>
                </a:r>
              </a:p>
              <a:p>
                <a:pPr eaLnBrk="1" hangingPunct="1"/>
                <a:r>
                  <a:rPr lang="en-US" sz="2500" dirty="0">
                    <a:latin typeface="Chalkboard Bold" pitchFamily="-32" charset="0"/>
                  </a:rPr>
                  <a:t>Is </a:t>
                </a:r>
                <a:r>
                  <a:rPr lang="en-US" sz="2500" dirty="0" err="1">
                    <a:latin typeface="Chalkboard Bold" pitchFamily="-32" charset="0"/>
                  </a:rPr>
                  <a:t>mergesort</a:t>
                </a:r>
                <a:r>
                  <a:rPr lang="en-US" sz="2500" dirty="0">
                    <a:latin typeface="Chalkboard Bold" pitchFamily="-32" charset="0"/>
                  </a:rPr>
                  <a:t> in place?</a:t>
                </a:r>
              </a:p>
            </p:txBody>
          </p:sp>
        </mc:Choice>
        <mc:Fallback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305" t="-2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03783-06D1-4DC5-8FEF-8C26BEA3CD67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Fastest known sorting algorithm in practice</a:t>
            </a:r>
          </a:p>
          <a:p>
            <a:pPr lvl="1" eaLnBrk="1" hangingPunct="1"/>
            <a:r>
              <a:rPr lang="en-US" dirty="0"/>
              <a:t>Caveat: not always stable sorting</a:t>
            </a:r>
          </a:p>
          <a:p>
            <a:pPr lvl="1" eaLnBrk="1" hangingPunct="1"/>
            <a:r>
              <a:rPr lang="en-US" dirty="0"/>
              <a:t>Can do it as a stable sort, but some partition techniques do not guarantee this.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Average case complexity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latin typeface="Chalkboard Bold" pitchFamily="-32" charset="0"/>
              </a:rPr>
              <a:t>O(N log</a:t>
            </a:r>
            <a:r>
              <a:rPr lang="en-US" i="1" baseline="-25000" dirty="0">
                <a:latin typeface="Chalkboard Bold" pitchFamily="-32" charset="0"/>
              </a:rPr>
              <a:t> </a:t>
            </a:r>
            <a:r>
              <a:rPr lang="en-US" i="1" dirty="0">
                <a:latin typeface="Chalkboard Bold" pitchFamily="-32" charset="0"/>
              </a:rPr>
              <a:t>N 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Worst-case complexity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>
                <a:latin typeface="Chalkboard Bold" pitchFamily="-32" charset="0"/>
              </a:rPr>
              <a:t>O(N</a:t>
            </a:r>
            <a:r>
              <a:rPr lang="en-US" i="1" baseline="30000" dirty="0">
                <a:latin typeface="Chalkboard Bold" pitchFamily="-32" charset="0"/>
              </a:rPr>
              <a:t>2</a:t>
            </a:r>
            <a:r>
              <a:rPr lang="en-US" i="1" dirty="0">
                <a:latin typeface="Chalkboard Bold" pitchFamily="-32" charset="0"/>
              </a:rPr>
              <a:t>)</a:t>
            </a:r>
            <a:endParaRPr lang="en-US" dirty="0"/>
          </a:p>
          <a:p>
            <a:pPr lvl="1" eaLnBrk="1" hangingPunct="1"/>
            <a:r>
              <a:rPr lang="en-US" dirty="0"/>
              <a:t>Rarely happens, if coded correctly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Can vary in space complexity, depending on strategies chosen.  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7D941-3902-43D6-AFDE-3A760FE1C6A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Outline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en-US" sz="1600" dirty="0"/>
              <a:t>Divide and conquer approach </a:t>
            </a:r>
          </a:p>
          <a:p>
            <a:pPr marL="609600" indent="-609600" eaLnBrk="1" hangingPunct="1">
              <a:lnSpc>
                <a:spcPct val="110000"/>
              </a:lnSpc>
            </a:pPr>
            <a:r>
              <a:rPr lang="en-US" sz="1600" dirty="0"/>
              <a:t>Given array </a:t>
            </a:r>
            <a:r>
              <a:rPr lang="en-US" sz="1600" b="1" dirty="0">
                <a:latin typeface="Courier New" pitchFamily="49" charset="0"/>
              </a:rPr>
              <a:t>S</a:t>
            </a:r>
            <a:r>
              <a:rPr lang="en-US" sz="1600" dirty="0"/>
              <a:t> to be sorted</a:t>
            </a:r>
            <a:endParaRPr lang="en-US" sz="1700" dirty="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 dirty="0"/>
              <a:t>If size of </a:t>
            </a:r>
            <a:r>
              <a:rPr lang="en-US" sz="1400" b="1" dirty="0">
                <a:latin typeface="Courier New" pitchFamily="49" charset="0"/>
              </a:rPr>
              <a:t>S </a:t>
            </a:r>
            <a:r>
              <a:rPr lang="en-US" sz="1400" b="1" u="sng" dirty="0">
                <a:latin typeface="Courier New" pitchFamily="49" charset="0"/>
              </a:rPr>
              <a:t>&lt;</a:t>
            </a:r>
            <a:r>
              <a:rPr lang="en-US" sz="1400" b="1" dirty="0">
                <a:latin typeface="Courier New" pitchFamily="49" charset="0"/>
              </a:rPr>
              <a:t> 1</a:t>
            </a:r>
            <a:r>
              <a:rPr lang="en-US" sz="1400" dirty="0"/>
              <a:t> then done;</a:t>
            </a:r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 dirty="0"/>
              <a:t>Pick any element </a:t>
            </a:r>
            <a:r>
              <a:rPr lang="en-US" sz="1400" b="1" dirty="0">
                <a:latin typeface="Courier New" pitchFamily="49" charset="0"/>
              </a:rPr>
              <a:t>v</a:t>
            </a:r>
            <a:r>
              <a:rPr lang="en-US" sz="1400" dirty="0"/>
              <a:t> in </a:t>
            </a:r>
            <a:r>
              <a:rPr lang="en-US" sz="1400" b="1" dirty="0">
                <a:latin typeface="Courier New" pitchFamily="49" charset="0"/>
              </a:rPr>
              <a:t>S </a:t>
            </a:r>
            <a:r>
              <a:rPr lang="en-US" sz="1400" dirty="0"/>
              <a:t>as the </a:t>
            </a:r>
            <a:r>
              <a:rPr lang="en-US" sz="1400" dirty="0">
                <a:solidFill>
                  <a:srgbClr val="0000FF"/>
                </a:solidFill>
              </a:rPr>
              <a:t>pivot</a:t>
            </a:r>
            <a:endParaRPr lang="en-US" sz="1400" dirty="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 dirty="0">
                <a:solidFill>
                  <a:srgbClr val="0000FF"/>
                </a:solidFill>
              </a:rPr>
              <a:t>Partition</a:t>
            </a:r>
            <a:r>
              <a:rPr lang="en-US" sz="1400" dirty="0"/>
              <a:t> </a:t>
            </a:r>
            <a:r>
              <a:rPr lang="en-US" sz="1400" b="1" dirty="0">
                <a:latin typeface="Courier New" pitchFamily="49" charset="0"/>
              </a:rPr>
              <a:t>S-{v}</a:t>
            </a:r>
            <a:r>
              <a:rPr lang="en-US" sz="1400" dirty="0"/>
              <a:t> (remaining elements in </a:t>
            </a:r>
            <a:r>
              <a:rPr lang="en-US" sz="1400" b="1" dirty="0">
                <a:latin typeface="Courier New" pitchFamily="49" charset="0"/>
              </a:rPr>
              <a:t>S</a:t>
            </a:r>
            <a:r>
              <a:rPr lang="en-US" sz="1400" dirty="0"/>
              <a:t>) into two groups</a:t>
            </a:r>
          </a:p>
          <a:p>
            <a:pPr marL="1371600" lvl="2" indent="-4572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300" b="1" dirty="0">
                <a:latin typeface="Courier New" pitchFamily="49" charset="0"/>
              </a:rPr>
              <a:t>S1</a:t>
            </a:r>
            <a:r>
              <a:rPr lang="en-US" sz="1300" dirty="0"/>
              <a:t> = {all elements in </a:t>
            </a:r>
            <a:r>
              <a:rPr lang="en-US" sz="1300" b="1" dirty="0">
                <a:latin typeface="Courier New" pitchFamily="49" charset="0"/>
              </a:rPr>
              <a:t>S-{v}</a:t>
            </a:r>
            <a:r>
              <a:rPr lang="en-US" sz="1300" dirty="0"/>
              <a:t> that are smaller than </a:t>
            </a:r>
            <a:r>
              <a:rPr lang="en-US" sz="1300" b="1" dirty="0">
                <a:latin typeface="Courier New" pitchFamily="49" charset="0"/>
              </a:rPr>
              <a:t>v</a:t>
            </a:r>
            <a:r>
              <a:rPr lang="en-US" sz="1300" dirty="0"/>
              <a:t>}</a:t>
            </a:r>
          </a:p>
          <a:p>
            <a:pPr marL="1371600" lvl="2" indent="-4572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300" b="1" dirty="0">
                <a:latin typeface="Courier New" pitchFamily="49" charset="0"/>
              </a:rPr>
              <a:t>S2</a:t>
            </a:r>
            <a:r>
              <a:rPr lang="en-US" sz="1300" dirty="0"/>
              <a:t> = {all elements in </a:t>
            </a:r>
            <a:r>
              <a:rPr lang="en-US" sz="1300" b="1" dirty="0">
                <a:latin typeface="Courier New" pitchFamily="49" charset="0"/>
              </a:rPr>
              <a:t>S-{v}</a:t>
            </a:r>
            <a:r>
              <a:rPr lang="en-US" sz="1300" dirty="0"/>
              <a:t> that are larger than </a:t>
            </a:r>
            <a:r>
              <a:rPr lang="en-US" sz="1300" b="1" dirty="0">
                <a:latin typeface="Courier New" pitchFamily="49" charset="0"/>
              </a:rPr>
              <a:t>v</a:t>
            </a:r>
            <a:r>
              <a:rPr lang="en-US" sz="1300" dirty="0"/>
              <a:t>}</a:t>
            </a:r>
            <a:endParaRPr lang="en-US" sz="1200" dirty="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 dirty="0"/>
              <a:t>Return {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quicksort</a:t>
            </a:r>
            <a:r>
              <a:rPr lang="en-US" sz="1400" b="1" dirty="0">
                <a:latin typeface="Courier New" pitchFamily="49" charset="0"/>
              </a:rPr>
              <a:t>(S1)</a:t>
            </a:r>
            <a:r>
              <a:rPr lang="en-US" sz="1400" dirty="0"/>
              <a:t> followed by </a:t>
            </a:r>
            <a:r>
              <a:rPr lang="en-US" sz="1400" b="1" dirty="0">
                <a:latin typeface="Courier New" pitchFamily="49" charset="0"/>
              </a:rPr>
              <a:t>v</a:t>
            </a:r>
            <a:r>
              <a:rPr lang="en-US" sz="1400" dirty="0"/>
              <a:t> followed by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quicksort</a:t>
            </a:r>
            <a:r>
              <a:rPr lang="en-US" sz="1400" b="1" dirty="0">
                <a:latin typeface="Courier New" pitchFamily="49" charset="0"/>
              </a:rPr>
              <a:t>(S2)</a:t>
            </a:r>
            <a:r>
              <a:rPr lang="en-US" sz="1400" dirty="0"/>
              <a:t> }</a:t>
            </a:r>
          </a:p>
          <a:p>
            <a:pPr marL="609600" indent="-609600" eaLnBrk="1" hangingPunct="1">
              <a:lnSpc>
                <a:spcPct val="110000"/>
              </a:lnSpc>
            </a:pPr>
            <a:r>
              <a:rPr lang="en-US" sz="1600" dirty="0"/>
              <a:t>Trick lies in handling the partitioning (step 3).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sz="1400" dirty="0"/>
              <a:t>Picking a good pivot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sz="1400" dirty="0"/>
              <a:t>Efficiently partitioning in-place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ABD53-071A-4B27-BECE-CC1DB1F76BE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example</a:t>
            </a:r>
          </a:p>
        </p:txBody>
      </p:sp>
      <p:grpSp>
        <p:nvGrpSpPr>
          <p:cNvPr id="12292" name="Group 69"/>
          <p:cNvGrpSpPr>
            <a:grpSpLocks/>
          </p:cNvGrpSpPr>
          <p:nvPr/>
        </p:nvGrpSpPr>
        <p:grpSpPr bwMode="auto">
          <a:xfrm>
            <a:off x="2895600" y="1524000"/>
            <a:ext cx="3810000" cy="914400"/>
            <a:chOff x="1800" y="960"/>
            <a:chExt cx="2400" cy="576"/>
          </a:xfrm>
        </p:grpSpPr>
        <p:sp>
          <p:nvSpPr>
            <p:cNvPr id="12358" name="Oval 4"/>
            <p:cNvSpPr>
              <a:spLocks noChangeArrowheads="1"/>
            </p:cNvSpPr>
            <p:nvPr/>
          </p:nvSpPr>
          <p:spPr bwMode="auto">
            <a:xfrm>
              <a:off x="1800" y="960"/>
              <a:ext cx="2400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Oval 5"/>
            <p:cNvSpPr>
              <a:spLocks noChangeArrowheads="1"/>
            </p:cNvSpPr>
            <p:nvPr/>
          </p:nvSpPr>
          <p:spPr bwMode="auto">
            <a:xfrm>
              <a:off x="1944" y="12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0" name="Oval 7"/>
            <p:cNvSpPr>
              <a:spLocks noChangeArrowheads="1"/>
            </p:cNvSpPr>
            <p:nvPr/>
          </p:nvSpPr>
          <p:spPr bwMode="auto">
            <a:xfrm>
              <a:off x="2232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1" name="Oval 8"/>
            <p:cNvSpPr>
              <a:spLocks noChangeArrowheads="1"/>
            </p:cNvSpPr>
            <p:nvPr/>
          </p:nvSpPr>
          <p:spPr bwMode="auto">
            <a:xfrm>
              <a:off x="2352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2" name="Oval 9"/>
            <p:cNvSpPr>
              <a:spLocks noChangeArrowheads="1"/>
            </p:cNvSpPr>
            <p:nvPr/>
          </p:nvSpPr>
          <p:spPr bwMode="auto">
            <a:xfrm>
              <a:off x="2568" y="110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3" name="Oval 10"/>
            <p:cNvSpPr>
              <a:spLocks noChangeArrowheads="1"/>
            </p:cNvSpPr>
            <p:nvPr/>
          </p:nvSpPr>
          <p:spPr bwMode="auto">
            <a:xfrm>
              <a:off x="2856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4" name="Oval 11"/>
            <p:cNvSpPr>
              <a:spLocks noChangeArrowheads="1"/>
            </p:cNvSpPr>
            <p:nvPr/>
          </p:nvSpPr>
          <p:spPr bwMode="auto">
            <a:xfrm>
              <a:off x="2976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5" name="Oval 12"/>
            <p:cNvSpPr>
              <a:spLocks noChangeArrowheads="1"/>
            </p:cNvSpPr>
            <p:nvPr/>
          </p:nvSpPr>
          <p:spPr bwMode="auto">
            <a:xfrm>
              <a:off x="3192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6" name="Oval 13"/>
            <p:cNvSpPr>
              <a:spLocks noChangeArrowheads="1"/>
            </p:cNvSpPr>
            <p:nvPr/>
          </p:nvSpPr>
          <p:spPr bwMode="auto">
            <a:xfrm>
              <a:off x="3408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7" name="Oval 14"/>
            <p:cNvSpPr>
              <a:spLocks noChangeArrowheads="1"/>
            </p:cNvSpPr>
            <p:nvPr/>
          </p:nvSpPr>
          <p:spPr bwMode="auto">
            <a:xfrm>
              <a:off x="3576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8" name="Oval 15"/>
            <p:cNvSpPr>
              <a:spLocks noChangeArrowheads="1"/>
            </p:cNvSpPr>
            <p:nvPr/>
          </p:nvSpPr>
          <p:spPr bwMode="auto">
            <a:xfrm>
              <a:off x="3864" y="12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3" name="Group 70"/>
          <p:cNvGrpSpPr>
            <a:grpSpLocks/>
          </p:cNvGrpSpPr>
          <p:nvPr/>
        </p:nvGrpSpPr>
        <p:grpSpPr bwMode="auto">
          <a:xfrm>
            <a:off x="2895600" y="2895600"/>
            <a:ext cx="3810000" cy="838200"/>
            <a:chOff x="1824" y="1776"/>
            <a:chExt cx="2400" cy="528"/>
          </a:xfrm>
        </p:grpSpPr>
        <p:sp>
          <p:nvSpPr>
            <p:cNvPr id="12347" name="Oval 18"/>
            <p:cNvSpPr>
              <a:spLocks noChangeArrowheads="1"/>
            </p:cNvSpPr>
            <p:nvPr/>
          </p:nvSpPr>
          <p:spPr bwMode="auto">
            <a:xfrm>
              <a:off x="1824" y="1776"/>
              <a:ext cx="2400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Oval 19"/>
            <p:cNvSpPr>
              <a:spLocks noChangeArrowheads="1"/>
            </p:cNvSpPr>
            <p:nvPr/>
          </p:nvSpPr>
          <p:spPr bwMode="auto">
            <a:xfrm>
              <a:off x="2016" y="19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9" name="Oval 20"/>
            <p:cNvSpPr>
              <a:spLocks noChangeArrowheads="1"/>
            </p:cNvSpPr>
            <p:nvPr/>
          </p:nvSpPr>
          <p:spPr bwMode="auto">
            <a:xfrm>
              <a:off x="2256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0" name="Oval 21"/>
            <p:cNvSpPr>
              <a:spLocks noChangeArrowheads="1"/>
            </p:cNvSpPr>
            <p:nvPr/>
          </p:nvSpPr>
          <p:spPr bwMode="auto">
            <a:xfrm>
              <a:off x="2400" y="20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1" name="Oval 22"/>
            <p:cNvSpPr>
              <a:spLocks noChangeArrowheads="1"/>
            </p:cNvSpPr>
            <p:nvPr/>
          </p:nvSpPr>
          <p:spPr bwMode="auto">
            <a:xfrm>
              <a:off x="2544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2" name="Oval 23"/>
            <p:cNvSpPr>
              <a:spLocks noChangeArrowheads="1"/>
            </p:cNvSpPr>
            <p:nvPr/>
          </p:nvSpPr>
          <p:spPr bwMode="auto">
            <a:xfrm>
              <a:off x="2784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3" name="Oval 24"/>
            <p:cNvSpPr>
              <a:spLocks noChangeArrowheads="1"/>
            </p:cNvSpPr>
            <p:nvPr/>
          </p:nvSpPr>
          <p:spPr bwMode="auto">
            <a:xfrm>
              <a:off x="2928" y="2016"/>
              <a:ext cx="192" cy="19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4" name="Oval 25"/>
            <p:cNvSpPr>
              <a:spLocks noChangeArrowheads="1"/>
            </p:cNvSpPr>
            <p:nvPr/>
          </p:nvSpPr>
          <p:spPr bwMode="auto">
            <a:xfrm>
              <a:off x="3072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5" name="Oval 26"/>
            <p:cNvSpPr>
              <a:spLocks noChangeArrowheads="1"/>
            </p:cNvSpPr>
            <p:nvPr/>
          </p:nvSpPr>
          <p:spPr bwMode="auto">
            <a:xfrm>
              <a:off x="3264" y="201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6" name="Oval 27"/>
            <p:cNvSpPr>
              <a:spLocks noChangeArrowheads="1"/>
            </p:cNvSpPr>
            <p:nvPr/>
          </p:nvSpPr>
          <p:spPr bwMode="auto">
            <a:xfrm>
              <a:off x="3408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7" name="Oval 28"/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4" name="Group 71"/>
          <p:cNvGrpSpPr>
            <a:grpSpLocks/>
          </p:cNvGrpSpPr>
          <p:nvPr/>
        </p:nvGrpSpPr>
        <p:grpSpPr bwMode="auto">
          <a:xfrm>
            <a:off x="1447800" y="3924300"/>
            <a:ext cx="2590800" cy="685800"/>
            <a:chOff x="912" y="2448"/>
            <a:chExt cx="1632" cy="432"/>
          </a:xfrm>
        </p:grpSpPr>
        <p:sp>
          <p:nvSpPr>
            <p:cNvPr id="12340" name="Oval 30"/>
            <p:cNvSpPr>
              <a:spLocks noChangeArrowheads="1"/>
            </p:cNvSpPr>
            <p:nvPr/>
          </p:nvSpPr>
          <p:spPr bwMode="auto">
            <a:xfrm>
              <a:off x="912" y="2448"/>
              <a:ext cx="1632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Oval 31"/>
            <p:cNvSpPr>
              <a:spLocks noChangeArrowheads="1"/>
            </p:cNvSpPr>
            <p:nvPr/>
          </p:nvSpPr>
          <p:spPr bwMode="auto">
            <a:xfrm>
              <a:off x="1104" y="254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2" name="Oval 34"/>
            <p:cNvSpPr>
              <a:spLocks noChangeArrowheads="1"/>
            </p:cNvSpPr>
            <p:nvPr/>
          </p:nvSpPr>
          <p:spPr bwMode="auto">
            <a:xfrm>
              <a:off x="1344" y="26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3" name="Oval 35"/>
            <p:cNvSpPr>
              <a:spLocks noChangeArrowheads="1"/>
            </p:cNvSpPr>
            <p:nvPr/>
          </p:nvSpPr>
          <p:spPr bwMode="auto">
            <a:xfrm>
              <a:off x="1584" y="249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4" name="Oval 37"/>
            <p:cNvSpPr>
              <a:spLocks noChangeArrowheads="1"/>
            </p:cNvSpPr>
            <p:nvPr/>
          </p:nvSpPr>
          <p:spPr bwMode="auto">
            <a:xfrm>
              <a:off x="2016" y="249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5" name="Oval 38"/>
            <p:cNvSpPr>
              <a:spLocks noChangeArrowheads="1"/>
            </p:cNvSpPr>
            <p:nvPr/>
          </p:nvSpPr>
          <p:spPr bwMode="auto">
            <a:xfrm>
              <a:off x="1824" y="25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6" name="Oval 40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5" name="Group 72"/>
          <p:cNvGrpSpPr>
            <a:grpSpLocks/>
          </p:cNvGrpSpPr>
          <p:nvPr/>
        </p:nvGrpSpPr>
        <p:grpSpPr bwMode="auto">
          <a:xfrm>
            <a:off x="5562600" y="4000500"/>
            <a:ext cx="1524000" cy="533400"/>
            <a:chOff x="3504" y="2592"/>
            <a:chExt cx="960" cy="336"/>
          </a:xfrm>
        </p:grpSpPr>
        <p:sp>
          <p:nvSpPr>
            <p:cNvPr id="12336" name="Oval 42"/>
            <p:cNvSpPr>
              <a:spLocks noChangeArrowheads="1"/>
            </p:cNvSpPr>
            <p:nvPr/>
          </p:nvSpPr>
          <p:spPr bwMode="auto">
            <a:xfrm>
              <a:off x="3504" y="2592"/>
              <a:ext cx="96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Oval 44"/>
            <p:cNvSpPr>
              <a:spLocks noChangeArrowheads="1"/>
            </p:cNvSpPr>
            <p:nvPr/>
          </p:nvSpPr>
          <p:spPr bwMode="auto">
            <a:xfrm>
              <a:off x="3648" y="26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8" name="Oval 45"/>
            <p:cNvSpPr>
              <a:spLocks noChangeArrowheads="1"/>
            </p:cNvSpPr>
            <p:nvPr/>
          </p:nvSpPr>
          <p:spPr bwMode="auto">
            <a:xfrm>
              <a:off x="3936" y="268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9" name="Oval 51"/>
            <p:cNvSpPr>
              <a:spLocks noChangeArrowheads="1"/>
            </p:cNvSpPr>
            <p:nvPr/>
          </p:nvSpPr>
          <p:spPr bwMode="auto">
            <a:xfrm>
              <a:off x="4176" y="268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12296" name="Oval 65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  <a:cs typeface="Times New Roman" pitchFamily="18" charset="0"/>
              </a:rPr>
              <a:t>65</a:t>
            </a:r>
            <a:endParaRPr lang="en-US">
              <a:latin typeface="Tahoma" pitchFamily="34" charset="0"/>
              <a:cs typeface="Times New Roman" pitchFamily="18" charset="0"/>
            </a:endParaRPr>
          </a:p>
        </p:txBody>
      </p:sp>
      <p:grpSp>
        <p:nvGrpSpPr>
          <p:cNvPr id="12297" name="Group 94"/>
          <p:cNvGrpSpPr>
            <a:grpSpLocks/>
          </p:cNvGrpSpPr>
          <p:nvPr/>
        </p:nvGrpSpPr>
        <p:grpSpPr bwMode="auto">
          <a:xfrm>
            <a:off x="1447800" y="4991100"/>
            <a:ext cx="2590800" cy="609600"/>
            <a:chOff x="912" y="3168"/>
            <a:chExt cx="1632" cy="384"/>
          </a:xfrm>
        </p:grpSpPr>
        <p:sp>
          <p:nvSpPr>
            <p:cNvPr id="12329" name="Oval 74"/>
            <p:cNvSpPr>
              <a:spLocks noChangeArrowheads="1"/>
            </p:cNvSpPr>
            <p:nvPr/>
          </p:nvSpPr>
          <p:spPr bwMode="auto">
            <a:xfrm>
              <a:off x="912" y="3168"/>
              <a:ext cx="16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Oval 75"/>
            <p:cNvSpPr>
              <a:spLocks noChangeArrowheads="1"/>
            </p:cNvSpPr>
            <p:nvPr/>
          </p:nvSpPr>
          <p:spPr bwMode="auto">
            <a:xfrm>
              <a:off x="124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1" name="Oval 76"/>
            <p:cNvSpPr>
              <a:spLocks noChangeArrowheads="1"/>
            </p:cNvSpPr>
            <p:nvPr/>
          </p:nvSpPr>
          <p:spPr bwMode="auto">
            <a:xfrm>
              <a:off x="196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2" name="Oval 77"/>
            <p:cNvSpPr>
              <a:spLocks noChangeArrowheads="1"/>
            </p:cNvSpPr>
            <p:nvPr/>
          </p:nvSpPr>
          <p:spPr bwMode="auto">
            <a:xfrm>
              <a:off x="172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3" name="Oval 78"/>
            <p:cNvSpPr>
              <a:spLocks noChangeArrowheads="1"/>
            </p:cNvSpPr>
            <p:nvPr/>
          </p:nvSpPr>
          <p:spPr bwMode="auto">
            <a:xfrm>
              <a:off x="220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4" name="Oval 79"/>
            <p:cNvSpPr>
              <a:spLocks noChangeArrowheads="1"/>
            </p:cNvSpPr>
            <p:nvPr/>
          </p:nvSpPr>
          <p:spPr bwMode="auto">
            <a:xfrm>
              <a:off x="148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5" name="Oval 80"/>
            <p:cNvSpPr>
              <a:spLocks noChangeArrowheads="1"/>
            </p:cNvSpPr>
            <p:nvPr/>
          </p:nvSpPr>
          <p:spPr bwMode="auto">
            <a:xfrm>
              <a:off x="100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8" name="Group 95"/>
          <p:cNvGrpSpPr>
            <a:grpSpLocks/>
          </p:cNvGrpSpPr>
          <p:nvPr/>
        </p:nvGrpSpPr>
        <p:grpSpPr bwMode="auto">
          <a:xfrm>
            <a:off x="5638800" y="5067300"/>
            <a:ext cx="1524000" cy="457200"/>
            <a:chOff x="3552" y="3120"/>
            <a:chExt cx="960" cy="288"/>
          </a:xfrm>
        </p:grpSpPr>
        <p:sp>
          <p:nvSpPr>
            <p:cNvPr id="12325" name="Oval 90"/>
            <p:cNvSpPr>
              <a:spLocks noChangeArrowheads="1"/>
            </p:cNvSpPr>
            <p:nvPr/>
          </p:nvSpPr>
          <p:spPr bwMode="auto">
            <a:xfrm>
              <a:off x="3552" y="3120"/>
              <a:ext cx="96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Oval 91"/>
            <p:cNvSpPr>
              <a:spLocks noChangeArrowheads="1"/>
            </p:cNvSpPr>
            <p:nvPr/>
          </p:nvSpPr>
          <p:spPr bwMode="auto">
            <a:xfrm>
              <a:off x="3936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7" name="Oval 92"/>
            <p:cNvSpPr>
              <a:spLocks noChangeArrowheads="1"/>
            </p:cNvSpPr>
            <p:nvPr/>
          </p:nvSpPr>
          <p:spPr bwMode="auto">
            <a:xfrm>
              <a:off x="4224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8" name="Oval 93"/>
            <p:cNvSpPr>
              <a:spLocks noChangeArrowheads="1"/>
            </p:cNvSpPr>
            <p:nvPr/>
          </p:nvSpPr>
          <p:spPr bwMode="auto">
            <a:xfrm>
              <a:off x="3648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9" name="Group 110"/>
          <p:cNvGrpSpPr>
            <a:grpSpLocks/>
          </p:cNvGrpSpPr>
          <p:nvPr/>
        </p:nvGrpSpPr>
        <p:grpSpPr bwMode="auto">
          <a:xfrm>
            <a:off x="2590800" y="5867400"/>
            <a:ext cx="4191000" cy="609600"/>
            <a:chOff x="1632" y="3696"/>
            <a:chExt cx="2640" cy="384"/>
          </a:xfrm>
        </p:grpSpPr>
        <p:sp>
          <p:nvSpPr>
            <p:cNvPr id="12314" name="Oval 97"/>
            <p:cNvSpPr>
              <a:spLocks noChangeArrowheads="1"/>
            </p:cNvSpPr>
            <p:nvPr/>
          </p:nvSpPr>
          <p:spPr bwMode="auto">
            <a:xfrm>
              <a:off x="1632" y="3696"/>
              <a:ext cx="2640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Oval 98"/>
            <p:cNvSpPr>
              <a:spLocks noChangeArrowheads="1"/>
            </p:cNvSpPr>
            <p:nvPr/>
          </p:nvSpPr>
          <p:spPr bwMode="auto">
            <a:xfrm>
              <a:off x="201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6" name="Oval 99"/>
            <p:cNvSpPr>
              <a:spLocks noChangeArrowheads="1"/>
            </p:cNvSpPr>
            <p:nvPr/>
          </p:nvSpPr>
          <p:spPr bwMode="auto">
            <a:xfrm>
              <a:off x="273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7" name="Oval 100"/>
            <p:cNvSpPr>
              <a:spLocks noChangeArrowheads="1"/>
            </p:cNvSpPr>
            <p:nvPr/>
          </p:nvSpPr>
          <p:spPr bwMode="auto">
            <a:xfrm>
              <a:off x="249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8" name="Oval 101"/>
            <p:cNvSpPr>
              <a:spLocks noChangeArrowheads="1"/>
            </p:cNvSpPr>
            <p:nvPr/>
          </p:nvSpPr>
          <p:spPr bwMode="auto">
            <a:xfrm>
              <a:off x="297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9" name="Oval 102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0" name="Oval 103"/>
            <p:cNvSpPr>
              <a:spLocks noChangeArrowheads="1"/>
            </p:cNvSpPr>
            <p:nvPr/>
          </p:nvSpPr>
          <p:spPr bwMode="auto">
            <a:xfrm>
              <a:off x="177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1" name="Oval 104"/>
            <p:cNvSpPr>
              <a:spLocks noChangeArrowheads="1"/>
            </p:cNvSpPr>
            <p:nvPr/>
          </p:nvSpPr>
          <p:spPr bwMode="auto">
            <a:xfrm>
              <a:off x="321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2" name="Oval 107"/>
            <p:cNvSpPr>
              <a:spLocks noChangeArrowheads="1"/>
            </p:cNvSpPr>
            <p:nvPr/>
          </p:nvSpPr>
          <p:spPr bwMode="auto">
            <a:xfrm>
              <a:off x="369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3" name="Oval 108"/>
            <p:cNvSpPr>
              <a:spLocks noChangeArrowheads="1"/>
            </p:cNvSpPr>
            <p:nvPr/>
          </p:nvSpPr>
          <p:spPr bwMode="auto">
            <a:xfrm>
              <a:off x="393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4" name="Oval 109"/>
            <p:cNvSpPr>
              <a:spLocks noChangeArrowheads="1"/>
            </p:cNvSpPr>
            <p:nvPr/>
          </p:nvSpPr>
          <p:spPr bwMode="auto">
            <a:xfrm>
              <a:off x="34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cxnSp>
        <p:nvCxnSpPr>
          <p:cNvPr id="12300" name="AutoShape 111"/>
          <p:cNvCxnSpPr>
            <a:cxnSpLocks noChangeShapeType="1"/>
            <a:stCxn id="12358" idx="4"/>
            <a:endCxn id="12347" idx="0"/>
          </p:cNvCxnSpPr>
          <p:nvPr/>
        </p:nvCxnSpPr>
        <p:spPr bwMode="auto">
          <a:xfrm>
            <a:off x="4800600" y="24384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 Box 113"/>
          <p:cNvSpPr txBox="1">
            <a:spLocks noChangeArrowheads="1"/>
          </p:cNvSpPr>
          <p:nvPr/>
        </p:nvSpPr>
        <p:spPr bwMode="auto">
          <a:xfrm>
            <a:off x="4724400" y="2438400"/>
            <a:ext cx="109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latin typeface="Tahoma" pitchFamily="34" charset="0"/>
                <a:cs typeface="Times New Roman" pitchFamily="18" charset="0"/>
              </a:rPr>
              <a:t>Select pivot</a:t>
            </a:r>
          </a:p>
        </p:txBody>
      </p:sp>
      <p:cxnSp>
        <p:nvCxnSpPr>
          <p:cNvPr id="12302" name="AutoShape 114"/>
          <p:cNvCxnSpPr>
            <a:cxnSpLocks noChangeShapeType="1"/>
            <a:stCxn id="12347" idx="3"/>
            <a:endCxn id="12340" idx="0"/>
          </p:cNvCxnSpPr>
          <p:nvPr/>
        </p:nvCxnSpPr>
        <p:spPr bwMode="auto">
          <a:xfrm flipH="1">
            <a:off x="2743200" y="3611563"/>
            <a:ext cx="709613" cy="3127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115"/>
          <p:cNvCxnSpPr>
            <a:cxnSpLocks noChangeShapeType="1"/>
            <a:stCxn id="12347" idx="4"/>
            <a:endCxn id="12296" idx="0"/>
          </p:cNvCxnSpPr>
          <p:nvPr/>
        </p:nvCxnSpPr>
        <p:spPr bwMode="auto">
          <a:xfrm>
            <a:off x="4800600" y="3733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4" name="AutoShape 116"/>
          <p:cNvCxnSpPr>
            <a:cxnSpLocks noChangeShapeType="1"/>
            <a:stCxn id="12347" idx="5"/>
            <a:endCxn id="12336" idx="0"/>
          </p:cNvCxnSpPr>
          <p:nvPr/>
        </p:nvCxnSpPr>
        <p:spPr bwMode="auto">
          <a:xfrm>
            <a:off x="6148388" y="3611563"/>
            <a:ext cx="176212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5" name="Rectangle 117"/>
          <p:cNvSpPr>
            <a:spLocks noChangeArrowheads="1"/>
          </p:cNvSpPr>
          <p:nvPr/>
        </p:nvSpPr>
        <p:spPr bwMode="auto">
          <a:xfrm>
            <a:off x="4953000" y="3810000"/>
            <a:ext cx="835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partition</a:t>
            </a:r>
          </a:p>
        </p:txBody>
      </p:sp>
      <p:cxnSp>
        <p:nvCxnSpPr>
          <p:cNvPr id="12306" name="AutoShape 118"/>
          <p:cNvCxnSpPr>
            <a:cxnSpLocks noChangeShapeType="1"/>
            <a:stCxn id="12340" idx="4"/>
            <a:endCxn id="12329" idx="0"/>
          </p:cNvCxnSpPr>
          <p:nvPr/>
        </p:nvCxnSpPr>
        <p:spPr bwMode="auto">
          <a:xfrm>
            <a:off x="2743200" y="46101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7" name="AutoShape 119"/>
          <p:cNvCxnSpPr>
            <a:cxnSpLocks noChangeShapeType="1"/>
            <a:stCxn id="12336" idx="4"/>
            <a:endCxn id="12325" idx="0"/>
          </p:cNvCxnSpPr>
          <p:nvPr/>
        </p:nvCxnSpPr>
        <p:spPr bwMode="auto">
          <a:xfrm>
            <a:off x="6324600" y="45339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8" name="Rectangle 121"/>
          <p:cNvSpPr>
            <a:spLocks noChangeArrowheads="1"/>
          </p:cNvSpPr>
          <p:nvPr/>
        </p:nvSpPr>
        <p:spPr bwMode="auto">
          <a:xfrm>
            <a:off x="2971800" y="4648200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Recursive call</a:t>
            </a:r>
          </a:p>
        </p:txBody>
      </p:sp>
      <p:sp>
        <p:nvSpPr>
          <p:cNvPr id="12309" name="Rectangle 122"/>
          <p:cNvSpPr>
            <a:spLocks noChangeArrowheads="1"/>
          </p:cNvSpPr>
          <p:nvPr/>
        </p:nvSpPr>
        <p:spPr bwMode="auto">
          <a:xfrm>
            <a:off x="6553200" y="4648200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Recursive call</a:t>
            </a:r>
          </a:p>
        </p:txBody>
      </p:sp>
      <p:cxnSp>
        <p:nvCxnSpPr>
          <p:cNvPr id="12310" name="AutoShape 123"/>
          <p:cNvCxnSpPr>
            <a:cxnSpLocks noChangeShapeType="1"/>
            <a:stCxn id="12329" idx="4"/>
            <a:endCxn id="12314" idx="1"/>
          </p:cNvCxnSpPr>
          <p:nvPr/>
        </p:nvCxnSpPr>
        <p:spPr bwMode="auto">
          <a:xfrm>
            <a:off x="2743200" y="5600700"/>
            <a:ext cx="461963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1" name="AutoShape 124"/>
          <p:cNvCxnSpPr>
            <a:cxnSpLocks noChangeShapeType="1"/>
            <a:stCxn id="12296" idx="4"/>
            <a:endCxn id="12314" idx="0"/>
          </p:cNvCxnSpPr>
          <p:nvPr/>
        </p:nvCxnSpPr>
        <p:spPr bwMode="auto">
          <a:xfrm flipH="1">
            <a:off x="4686300" y="4419600"/>
            <a:ext cx="11430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2" name="AutoShape 125"/>
          <p:cNvCxnSpPr>
            <a:cxnSpLocks noChangeShapeType="1"/>
            <a:stCxn id="12325" idx="4"/>
            <a:endCxn id="12314" idx="7"/>
          </p:cNvCxnSpPr>
          <p:nvPr/>
        </p:nvCxnSpPr>
        <p:spPr bwMode="auto">
          <a:xfrm flipH="1">
            <a:off x="6167438" y="5524500"/>
            <a:ext cx="23336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3" name="Rectangle 126"/>
          <p:cNvSpPr>
            <a:spLocks noChangeArrowheads="1"/>
          </p:cNvSpPr>
          <p:nvPr/>
        </p:nvSpPr>
        <p:spPr bwMode="auto">
          <a:xfrm>
            <a:off x="4800600" y="5562600"/>
            <a:ext cx="669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Merge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General Lower Bound for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362200"/>
          </a:xfrm>
        </p:spPr>
        <p:txBody>
          <a:bodyPr>
            <a:normAutofit/>
          </a:bodyPr>
          <a:lstStyle/>
          <a:p>
            <a:pPr marL="400050" lvl="1" indent="0" eaLnBrk="1" hangingPunct="1">
              <a:buNone/>
            </a:pPr>
            <a:r>
              <a:rPr lang="en-US" dirty="0">
                <a:latin typeface="Chalkboard Bold" pitchFamily="-32" charset="0"/>
              </a:rPr>
              <a:t>Consider sorting 3 numbers: a, b, and c (let us assume they are not equal). How many comparisons do we need to sort these three numbers? </a:t>
            </a:r>
          </a:p>
          <a:p>
            <a:pPr lvl="2" indent="-342900" eaLnBrk="1" hangingPunct="1"/>
            <a:r>
              <a:rPr lang="en-US" dirty="0">
                <a:latin typeface="Chalkboard Bold" pitchFamily="-32" charset="0"/>
              </a:rPr>
              <a:t>Can we do it with one comparison?</a:t>
            </a:r>
          </a:p>
          <a:p>
            <a:pPr lvl="2" indent="-342900" eaLnBrk="1" hangingPunct="1"/>
            <a:r>
              <a:rPr lang="en-US" dirty="0">
                <a:latin typeface="Chalkboard Bold" pitchFamily="-32" charset="0"/>
              </a:rPr>
              <a:t>Can we do it with two comparisons?</a:t>
            </a:r>
          </a:p>
        </p:txBody>
      </p:sp>
    </p:spTree>
    <p:extLst>
      <p:ext uri="{BB962C8B-B14F-4D97-AF65-F5344CB8AC3E}">
        <p14:creationId xmlns:p14="http://schemas.microsoft.com/office/powerpoint/2010/main" val="2375716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4B38-F94F-4896-A802-B8DD796D89B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Picking the Pivot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Pivot partitions the array into two subsets.  What is the idea Pivot?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Example: 13  81  92  43  31  65  57  26  75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Sorted: 13  26  31  43  57  65  75  81  92  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If you have all the knowledge, which value  you would pick as the pivot to have the best performance?</a:t>
            </a:r>
          </a:p>
        </p:txBody>
      </p:sp>
    </p:spTree>
    <p:extLst>
      <p:ext uri="{BB962C8B-B14F-4D97-AF65-F5344CB8AC3E}">
        <p14:creationId xmlns:p14="http://schemas.microsoft.com/office/powerpoint/2010/main" val="316317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4B38-F94F-4896-A802-B8DD796D89BD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Picking the Pivot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Partition takes O(N) time.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If we pick the middle of the list,  the two subsets both have roughly N/2 items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T(N) = 2 T(N/2) + N, T(N) = O(N log N) – same as the merge sort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If we pick the side (largest or smallest)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T(N) = T(N-1) + N, same as insertion sort, T(N) = O(??)?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4B38-F94F-4896-A802-B8DD796D89BD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Picking the Pivot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Example: 13  81  92  43  31  65  57  26  75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Sorted: 13  26  31  43  57  65  75  81  92  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Which value is the best pivot selection? Which value is the worst pivot selection?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3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4B38-F94F-4896-A802-B8DD796D89BD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dirty="0"/>
              <a:t> How would you pick one?</a:t>
            </a:r>
          </a:p>
          <a:p>
            <a:pPr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Strategy 1: Pick the </a:t>
            </a:r>
            <a:r>
              <a:rPr lang="en-US" sz="1600" dirty="0">
                <a:solidFill>
                  <a:srgbClr val="0000FF"/>
                </a:solidFill>
              </a:rPr>
              <a:t>first element</a:t>
            </a:r>
            <a:r>
              <a:rPr lang="en-US" sz="1600" dirty="0"/>
              <a:t> in </a:t>
            </a:r>
            <a:r>
              <a:rPr lang="en-US" sz="1600" b="1" dirty="0">
                <a:latin typeface="Courier New" pitchFamily="49" charset="0"/>
              </a:rPr>
              <a:t>S</a:t>
            </a:r>
            <a:endParaRPr lang="en-US" sz="1600" dirty="0"/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Works only if input is random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What if input </a:t>
            </a:r>
            <a:r>
              <a:rPr lang="en-US" sz="1400" b="1" dirty="0">
                <a:latin typeface="Courier New" pitchFamily="49" charset="0"/>
              </a:rPr>
              <a:t>S</a:t>
            </a:r>
            <a:r>
              <a:rPr lang="en-US" sz="1400" dirty="0"/>
              <a:t> is sorted, or even mostly sorted?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All the remaining elements would go into either </a:t>
            </a:r>
            <a:r>
              <a:rPr lang="en-US" sz="1300" b="1" dirty="0">
                <a:latin typeface="Courier New" pitchFamily="49" charset="0"/>
              </a:rPr>
              <a:t>S1</a:t>
            </a:r>
            <a:r>
              <a:rPr lang="en-US" sz="1300" dirty="0"/>
              <a:t> or </a:t>
            </a:r>
            <a:r>
              <a:rPr lang="en-US" sz="1300" b="1" dirty="0">
                <a:latin typeface="Courier New" pitchFamily="49" charset="0"/>
              </a:rPr>
              <a:t>S2</a:t>
            </a:r>
            <a:r>
              <a:rPr lang="en-US" sz="1300" dirty="0"/>
              <a:t>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Terrible performance!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Why worry about sorted input?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Remember </a:t>
            </a:r>
            <a:r>
              <a:rPr lang="en-US" sz="1300" dirty="0">
                <a:sym typeface="Wingdings" pitchFamily="2" charset="2"/>
              </a:rPr>
              <a:t> Quicksort is recursive, so sub-problems could be sorted</a:t>
            </a:r>
            <a:endParaRPr lang="en-US" sz="1300" dirty="0"/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Plus mostly sorted input is quite frequent</a:t>
            </a:r>
          </a:p>
          <a:p>
            <a:pPr lvl="2" eaLnBrk="1" hangingPunct="1">
              <a:lnSpc>
                <a:spcPct val="9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13642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582D3-5B44-44DB-A143-A151F12E2E99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Strategy 2: Pick the pivot </a:t>
            </a:r>
            <a:r>
              <a:rPr lang="en-US">
                <a:solidFill>
                  <a:srgbClr val="0000FF"/>
                </a:solidFill>
              </a:rPr>
              <a:t>randomly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Would usually work well, even for mostly sorted input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Unless the random number generator is not quite random!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Plus random number generation is an expensive operation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E0FCE-CC4B-4D0C-ADBA-CED2CC05475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dirty="0"/>
              <a:t>Strategy 3: </a:t>
            </a:r>
            <a:r>
              <a:rPr lang="en-US" sz="1600" dirty="0">
                <a:solidFill>
                  <a:srgbClr val="0000FF"/>
                </a:solidFill>
              </a:rPr>
              <a:t>Median-of-three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00FF"/>
                </a:solidFill>
              </a:rPr>
              <a:t>Partitioning</a:t>
            </a:r>
          </a:p>
          <a:p>
            <a:pPr lvl="1" eaLnBrk="1" hangingPunct="1">
              <a:lnSpc>
                <a:spcPct val="90000"/>
              </a:lnSpc>
            </a:pPr>
            <a:endParaRPr lang="en-US" sz="1400" i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400" i="1" dirty="0">
                <a:solidFill>
                  <a:srgbClr val="0000FF"/>
                </a:solidFill>
              </a:rPr>
              <a:t>Ideally</a:t>
            </a:r>
            <a:r>
              <a:rPr lang="en-US" sz="1400" dirty="0"/>
              <a:t>, the pivot should be the </a:t>
            </a:r>
            <a:r>
              <a:rPr lang="en-US" sz="1400" dirty="0">
                <a:solidFill>
                  <a:srgbClr val="0000FF"/>
                </a:solidFill>
              </a:rPr>
              <a:t>median</a:t>
            </a:r>
            <a:r>
              <a:rPr lang="en-US" sz="1400" dirty="0"/>
              <a:t> of input array </a:t>
            </a:r>
            <a:r>
              <a:rPr lang="en-US" sz="1400" b="1" dirty="0">
                <a:latin typeface="Courier New" pitchFamily="49" charset="0"/>
              </a:rPr>
              <a:t>S</a:t>
            </a:r>
            <a:endParaRPr lang="en-US" sz="1400" dirty="0"/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Median = element in the middle of the sorted sequence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Would divide the input into two almost equal partitions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Unfortunately, its hard to calculate median quickly, without sorting first!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So find the approximate median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Pivot = median of the </a:t>
            </a:r>
            <a:r>
              <a:rPr lang="en-US" sz="1300" dirty="0">
                <a:solidFill>
                  <a:srgbClr val="0000FF"/>
                </a:solidFill>
              </a:rPr>
              <a:t>left-most</a:t>
            </a:r>
            <a:r>
              <a:rPr lang="en-US" sz="1300" dirty="0"/>
              <a:t>,</a:t>
            </a:r>
            <a:r>
              <a:rPr lang="en-US" sz="1300" dirty="0">
                <a:solidFill>
                  <a:srgbClr val="0000FF"/>
                </a:solidFill>
              </a:rPr>
              <a:t> right-most</a:t>
            </a:r>
            <a:r>
              <a:rPr lang="en-US" sz="1300" dirty="0"/>
              <a:t> and </a:t>
            </a:r>
            <a:r>
              <a:rPr lang="en-US" sz="1300" dirty="0">
                <a:solidFill>
                  <a:srgbClr val="0000FF"/>
                </a:solidFill>
              </a:rPr>
              <a:t>center</a:t>
            </a:r>
            <a:r>
              <a:rPr lang="en-US" sz="1300" dirty="0"/>
              <a:t> element of the array </a:t>
            </a:r>
            <a:r>
              <a:rPr lang="en-US" sz="1300" b="1" dirty="0">
                <a:latin typeface="Courier New" pitchFamily="49" charset="0"/>
              </a:rPr>
              <a:t>S</a:t>
            </a:r>
            <a:endParaRPr lang="en-US" sz="1300" dirty="0"/>
          </a:p>
          <a:p>
            <a:pPr lvl="2" eaLnBrk="1" hangingPunct="1">
              <a:lnSpc>
                <a:spcPct val="90000"/>
              </a:lnSpc>
            </a:pPr>
            <a:r>
              <a:rPr lang="en-US" sz="1300" dirty="0"/>
              <a:t>Solves the problem of sorted input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80032-F983-4724-9C40-48BE2C74671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Example: </a:t>
            </a:r>
            <a:r>
              <a:rPr lang="en-US" sz="1800" dirty="0">
                <a:solidFill>
                  <a:srgbClr val="0000FF"/>
                </a:solidFill>
              </a:rPr>
              <a:t>Median-of-three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Partitioning</a:t>
            </a:r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dirty="0"/>
              <a:t>Let input </a:t>
            </a:r>
            <a:r>
              <a:rPr lang="en-US" sz="1600" b="1" dirty="0">
                <a:latin typeface="Courier New" pitchFamily="49" charset="0"/>
              </a:rPr>
              <a:t>S = {6, 1, 4, 9, 0, 3, 5, 2, 7, 8}</a:t>
            </a:r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b="1" dirty="0">
                <a:latin typeface="Courier New" pitchFamily="49" charset="0"/>
              </a:rPr>
              <a:t>left=0</a:t>
            </a:r>
            <a:r>
              <a:rPr lang="en-US" sz="1600" dirty="0"/>
              <a:t> and </a:t>
            </a:r>
            <a:r>
              <a:rPr lang="en-US" sz="1600" b="1" dirty="0">
                <a:latin typeface="Courier New" pitchFamily="49" charset="0"/>
              </a:rPr>
              <a:t>S[left] = 6</a:t>
            </a:r>
            <a:endParaRPr lang="en-US" sz="1600" dirty="0"/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b="1" dirty="0">
                <a:latin typeface="Courier New" pitchFamily="49" charset="0"/>
              </a:rPr>
              <a:t>right=9</a:t>
            </a:r>
            <a:r>
              <a:rPr lang="en-US" sz="1600" dirty="0"/>
              <a:t> and </a:t>
            </a:r>
            <a:r>
              <a:rPr lang="en-US" sz="1600" b="1" dirty="0">
                <a:latin typeface="Courier New" pitchFamily="49" charset="0"/>
              </a:rPr>
              <a:t>S[right] = 8</a:t>
            </a:r>
            <a:endParaRPr lang="en-US" sz="1600" dirty="0"/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b="1" dirty="0">
                <a:latin typeface="Courier New" pitchFamily="49" charset="0"/>
              </a:rPr>
              <a:t>center = (</a:t>
            </a:r>
            <a:r>
              <a:rPr lang="en-US" sz="1600" b="1" dirty="0" err="1">
                <a:latin typeface="Courier New" pitchFamily="49" charset="0"/>
              </a:rPr>
              <a:t>left+right</a:t>
            </a:r>
            <a:r>
              <a:rPr lang="en-US" sz="1600" b="1" dirty="0">
                <a:latin typeface="Courier New" pitchFamily="49" charset="0"/>
              </a:rPr>
              <a:t>)/2 = 4</a:t>
            </a:r>
            <a:r>
              <a:rPr lang="en-US" sz="1600" dirty="0"/>
              <a:t> and </a:t>
            </a:r>
            <a:r>
              <a:rPr lang="en-US" sz="1600" b="1" dirty="0">
                <a:latin typeface="Courier New" pitchFamily="49" charset="0"/>
              </a:rPr>
              <a:t>S[center] = 0</a:t>
            </a:r>
            <a:endParaRPr lang="en-US" sz="1600" dirty="0"/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dirty="0"/>
              <a:t>Pivot </a:t>
            </a:r>
          </a:p>
          <a:p>
            <a:pPr lvl="2" eaLnBrk="1" hangingPunct="1"/>
            <a:r>
              <a:rPr lang="en-US" sz="1500" dirty="0"/>
              <a:t>= Median of </a:t>
            </a:r>
            <a:r>
              <a:rPr lang="en-US" sz="1500" b="1" dirty="0">
                <a:latin typeface="Courier New" pitchFamily="49" charset="0"/>
              </a:rPr>
              <a:t>S[left], S[right],</a:t>
            </a:r>
            <a:r>
              <a:rPr lang="en-US" sz="1500" dirty="0"/>
              <a:t> and </a:t>
            </a:r>
            <a:r>
              <a:rPr lang="en-US" sz="1500" b="1" dirty="0">
                <a:latin typeface="Courier New" pitchFamily="49" charset="0"/>
              </a:rPr>
              <a:t>S[center]</a:t>
            </a:r>
          </a:p>
          <a:p>
            <a:pPr lvl="2" eaLnBrk="1" hangingPunct="1"/>
            <a:r>
              <a:rPr lang="en-US" sz="1500" dirty="0"/>
              <a:t>= median of 6, 8, and 0</a:t>
            </a:r>
          </a:p>
          <a:p>
            <a:pPr lvl="2" eaLnBrk="1" hangingPunct="1"/>
            <a:r>
              <a:rPr lang="en-US" sz="1500" b="1" dirty="0">
                <a:latin typeface="Courier New" pitchFamily="49" charset="0"/>
              </a:rPr>
              <a:t>= S[left] = 6</a:t>
            </a:r>
            <a:endParaRPr lang="en-US" sz="1500" dirty="0"/>
          </a:p>
          <a:p>
            <a:pPr lvl="1" eaLnBrk="1" hangingPunct="1"/>
            <a:endParaRPr lang="en-US" sz="1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22A66-110F-400C-93FA-9C20762011F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Partitioning Algorithm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5909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1600" dirty="0"/>
              <a:t>Original input : </a:t>
            </a:r>
            <a:r>
              <a:rPr lang="en-US" sz="1600" b="1" dirty="0">
                <a:latin typeface="Courier New" pitchFamily="49" charset="0"/>
              </a:rPr>
              <a:t>S = {6, 1, 4, 9, 0, 3, 5, 2, 7, 8}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1600" dirty="0"/>
              <a:t>Get the pivot out of the way by swapping it with the last element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1600" dirty="0"/>
              <a:t>Have two ‘iterators’ –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600" dirty="0"/>
              <a:t> and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j</a:t>
            </a:r>
            <a:endParaRPr lang="en-US" sz="1600" dirty="0">
              <a:solidFill>
                <a:srgbClr val="0000FF"/>
              </a:solidFill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dirty="0"/>
              <a:t> starts at first element and moves forward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j</a:t>
            </a:r>
            <a:r>
              <a:rPr lang="en-US" sz="1400" dirty="0"/>
              <a:t> starts at last element and moves backwards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4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47800" y="2362200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486400" y="23622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410200" y="27432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7416" name="Text Box 4"/>
          <p:cNvSpPr txBox="1">
            <a:spLocks noChangeArrowheads="1"/>
          </p:cNvSpPr>
          <p:nvPr/>
        </p:nvSpPr>
        <p:spPr bwMode="auto">
          <a:xfrm>
            <a:off x="1447800" y="4038600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1524000" y="4495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105400" y="4495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5029200" y="40386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1371600" y="40386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410200" y="4495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2C170-7B54-4220-BAFB-D5337916237B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Partitioning Algorithm (contd.)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1288"/>
            <a:ext cx="8077200" cy="50657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b="1" dirty="0">
                <a:latin typeface="Courier New" pitchFamily="49" charset="0"/>
              </a:rPr>
              <a:t>While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&lt; j)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 dirty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00FF"/>
                </a:solidFill>
              </a:rPr>
              <a:t>Move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0000FF"/>
                </a:solidFill>
              </a:rPr>
              <a:t> to the right</a:t>
            </a:r>
            <a:r>
              <a:rPr lang="en-US" sz="1600" dirty="0"/>
              <a:t> till we find a number greater than </a:t>
            </a:r>
            <a:r>
              <a:rPr lang="en-US" sz="1600" b="1" dirty="0">
                <a:latin typeface="Courier New" pitchFamily="49" charset="0"/>
              </a:rPr>
              <a:t>pivot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 dirty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00FF"/>
                </a:solidFill>
              </a:rPr>
              <a:t>Move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j</a:t>
            </a:r>
            <a:r>
              <a:rPr lang="en-US" sz="1600" dirty="0">
                <a:solidFill>
                  <a:srgbClr val="0000FF"/>
                </a:solidFill>
              </a:rPr>
              <a:t> to the left</a:t>
            </a:r>
            <a:r>
              <a:rPr lang="en-US" sz="1600" dirty="0"/>
              <a:t> till we find a number smaller than </a:t>
            </a:r>
            <a:r>
              <a:rPr lang="en-US" sz="1600" b="1" dirty="0">
                <a:latin typeface="Courier New" pitchFamily="49" charset="0"/>
              </a:rPr>
              <a:t>pivot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 dirty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If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&lt; j)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swap</a:t>
            </a:r>
            <a:r>
              <a:rPr lang="en-US" sz="1600" b="1" dirty="0">
                <a:latin typeface="Courier New" pitchFamily="49" charset="0"/>
              </a:rPr>
              <a:t>(S[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 S[j])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 dirty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 dirty="0"/>
              <a:t>(The effect is to push larger elements to the right and smaller elements to the left)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8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n-US" sz="1800" dirty="0">
                <a:solidFill>
                  <a:srgbClr val="0000FF"/>
                </a:solidFill>
              </a:rPr>
              <a:t>Swap</a:t>
            </a:r>
            <a:r>
              <a:rPr lang="en-US" sz="1800" dirty="0"/>
              <a:t> the </a:t>
            </a:r>
            <a:r>
              <a:rPr lang="en-US" sz="1800" b="1" dirty="0">
                <a:latin typeface="Courier New" pitchFamily="49" charset="0"/>
              </a:rPr>
              <a:t>pivot</a:t>
            </a:r>
            <a:r>
              <a:rPr lang="en-US" sz="1800" dirty="0"/>
              <a:t> with </a:t>
            </a:r>
            <a:r>
              <a:rPr lang="en-US" sz="1800" b="1" dirty="0">
                <a:latin typeface="Courier New" pitchFamily="49" charset="0"/>
              </a:rPr>
              <a:t>S[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8CFA1-DA59-486E-BB35-9F2D73E7FD99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08000"/>
          </a:xfrm>
        </p:spPr>
        <p:txBody>
          <a:bodyPr/>
          <a:lstStyle/>
          <a:p>
            <a:pPr eaLnBrk="1" hangingPunct="1"/>
            <a:r>
              <a:rPr lang="en-US" sz="2800"/>
              <a:t>Partitioning Algorithm Illustrated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438400" y="16002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514600" y="1295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096000" y="12954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6019800" y="16764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2438400" y="16764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2438400" y="23622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2514600" y="2057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562600" y="2362200"/>
            <a:ext cx="4064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1"/>
          <p:cNvSpPr txBox="1">
            <a:spLocks noChangeArrowheads="1"/>
          </p:cNvSpPr>
          <p:nvPr/>
        </p:nvSpPr>
        <p:spPr bwMode="auto">
          <a:xfrm>
            <a:off x="5638800" y="20574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2438400" y="2362200"/>
            <a:ext cx="4064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6400800" y="21336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2438400" y="30480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2   1   4   9   0   3   5   8   7   6</a:t>
            </a: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2514600" y="27432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562600" y="3048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Text Box 17"/>
          <p:cNvSpPr txBox="1">
            <a:spLocks noChangeArrowheads="1"/>
          </p:cNvSpPr>
          <p:nvPr/>
        </p:nvSpPr>
        <p:spPr bwMode="auto">
          <a:xfrm>
            <a:off x="5638800" y="27432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76" name="Rectangle 19"/>
          <p:cNvSpPr>
            <a:spLocks noChangeArrowheads="1"/>
          </p:cNvSpPr>
          <p:nvPr/>
        </p:nvSpPr>
        <p:spPr bwMode="auto">
          <a:xfrm>
            <a:off x="2438400" y="3048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6400800" y="27432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1416050" y="2130425"/>
            <a:ext cx="89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479" name="Text Box 22"/>
          <p:cNvSpPr txBox="1">
            <a:spLocks noChangeArrowheads="1"/>
          </p:cNvSpPr>
          <p:nvPr/>
        </p:nvSpPr>
        <p:spPr bwMode="auto">
          <a:xfrm>
            <a:off x="1430338" y="2857500"/>
            <a:ext cx="87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  <p:sp>
        <p:nvSpPr>
          <p:cNvPr id="19480" name="Text Box 23"/>
          <p:cNvSpPr txBox="1">
            <a:spLocks noChangeArrowheads="1"/>
          </p:cNvSpPr>
          <p:nvPr/>
        </p:nvSpPr>
        <p:spPr bwMode="auto">
          <a:xfrm>
            <a:off x="2438400" y="37338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2   1   4   9   0   3   5   8   7   6</a:t>
            </a:r>
          </a:p>
        </p:txBody>
      </p:sp>
      <p:sp>
        <p:nvSpPr>
          <p:cNvPr id="19481" name="Text Box 24"/>
          <p:cNvSpPr txBox="1">
            <a:spLocks noChangeArrowheads="1"/>
          </p:cNvSpPr>
          <p:nvPr/>
        </p:nvSpPr>
        <p:spPr bwMode="auto">
          <a:xfrm>
            <a:off x="3886200" y="34290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5105400" y="37338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Text Box 25"/>
          <p:cNvSpPr txBox="1">
            <a:spLocks noChangeArrowheads="1"/>
          </p:cNvSpPr>
          <p:nvPr/>
        </p:nvSpPr>
        <p:spPr bwMode="auto">
          <a:xfrm>
            <a:off x="5181600" y="34290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84" name="Rectangle 27"/>
          <p:cNvSpPr>
            <a:spLocks noChangeArrowheads="1"/>
          </p:cNvSpPr>
          <p:nvPr/>
        </p:nvSpPr>
        <p:spPr bwMode="auto">
          <a:xfrm>
            <a:off x="3810000" y="37338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Text Box 28"/>
          <p:cNvSpPr txBox="1">
            <a:spLocks noChangeArrowheads="1"/>
          </p:cNvSpPr>
          <p:nvPr/>
        </p:nvSpPr>
        <p:spPr bwMode="auto">
          <a:xfrm>
            <a:off x="6400800" y="34290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86" name="Text Box 29"/>
          <p:cNvSpPr txBox="1">
            <a:spLocks noChangeArrowheads="1"/>
          </p:cNvSpPr>
          <p:nvPr/>
        </p:nvSpPr>
        <p:spPr bwMode="auto">
          <a:xfrm>
            <a:off x="1430338" y="3524250"/>
            <a:ext cx="91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2438400" y="4419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2   1   4   5   0   3   9   8   7   6</a:t>
            </a:r>
          </a:p>
        </p:txBody>
      </p:sp>
      <p:sp>
        <p:nvSpPr>
          <p:cNvPr id="19488" name="Text Box 31"/>
          <p:cNvSpPr txBox="1">
            <a:spLocks noChangeArrowheads="1"/>
          </p:cNvSpPr>
          <p:nvPr/>
        </p:nvSpPr>
        <p:spPr bwMode="auto">
          <a:xfrm>
            <a:off x="3886200" y="4114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5105400" y="4419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32"/>
          <p:cNvSpPr txBox="1">
            <a:spLocks noChangeArrowheads="1"/>
          </p:cNvSpPr>
          <p:nvPr/>
        </p:nvSpPr>
        <p:spPr bwMode="auto">
          <a:xfrm>
            <a:off x="5181600" y="4114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91" name="Rectangle 34"/>
          <p:cNvSpPr>
            <a:spLocks noChangeArrowheads="1"/>
          </p:cNvSpPr>
          <p:nvPr/>
        </p:nvSpPr>
        <p:spPr bwMode="auto">
          <a:xfrm>
            <a:off x="3810000" y="4419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Text Box 35"/>
          <p:cNvSpPr txBox="1">
            <a:spLocks noChangeArrowheads="1"/>
          </p:cNvSpPr>
          <p:nvPr/>
        </p:nvSpPr>
        <p:spPr bwMode="auto">
          <a:xfrm>
            <a:off x="6400800" y="4114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93" name="Text Box 36"/>
          <p:cNvSpPr txBox="1">
            <a:spLocks noChangeArrowheads="1"/>
          </p:cNvSpPr>
          <p:nvPr/>
        </p:nvSpPr>
        <p:spPr bwMode="auto">
          <a:xfrm>
            <a:off x="1430338" y="4213225"/>
            <a:ext cx="87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  <p:sp>
        <p:nvSpPr>
          <p:cNvPr id="19494" name="Text Box 37"/>
          <p:cNvSpPr txBox="1">
            <a:spLocks noChangeArrowheads="1"/>
          </p:cNvSpPr>
          <p:nvPr/>
        </p:nvSpPr>
        <p:spPr bwMode="auto">
          <a:xfrm>
            <a:off x="2438400" y="5181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2   1   4   5   0   3   9   8   7   6</a:t>
            </a:r>
          </a:p>
        </p:txBody>
      </p:sp>
      <p:sp>
        <p:nvSpPr>
          <p:cNvPr id="19495" name="Text Box 38"/>
          <p:cNvSpPr txBox="1">
            <a:spLocks noChangeArrowheads="1"/>
          </p:cNvSpPr>
          <p:nvPr/>
        </p:nvSpPr>
        <p:spPr bwMode="auto">
          <a:xfrm>
            <a:off x="5181600" y="4876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4648200" y="5181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Text Box 39"/>
          <p:cNvSpPr txBox="1">
            <a:spLocks noChangeArrowheads="1"/>
          </p:cNvSpPr>
          <p:nvPr/>
        </p:nvSpPr>
        <p:spPr bwMode="auto">
          <a:xfrm>
            <a:off x="4724400" y="4876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98" name="Rectangle 41"/>
          <p:cNvSpPr>
            <a:spLocks noChangeArrowheads="1"/>
          </p:cNvSpPr>
          <p:nvPr/>
        </p:nvSpPr>
        <p:spPr bwMode="auto">
          <a:xfrm>
            <a:off x="5105400" y="5181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Text Box 42"/>
          <p:cNvSpPr txBox="1">
            <a:spLocks noChangeArrowheads="1"/>
          </p:cNvSpPr>
          <p:nvPr/>
        </p:nvSpPr>
        <p:spPr bwMode="auto">
          <a:xfrm>
            <a:off x="6400800" y="4876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500" name="Text Box 43"/>
          <p:cNvSpPr txBox="1">
            <a:spLocks noChangeArrowheads="1"/>
          </p:cNvSpPr>
          <p:nvPr/>
        </p:nvSpPr>
        <p:spPr bwMode="auto">
          <a:xfrm>
            <a:off x="1430338" y="4940300"/>
            <a:ext cx="91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501" name="Text Box 44"/>
          <p:cNvSpPr txBox="1">
            <a:spLocks noChangeArrowheads="1"/>
          </p:cNvSpPr>
          <p:nvPr/>
        </p:nvSpPr>
        <p:spPr bwMode="auto">
          <a:xfrm>
            <a:off x="2446338" y="5643563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2   1   4   5   0   3   6   8   7   9</a:t>
            </a:r>
          </a:p>
        </p:txBody>
      </p:sp>
      <p:sp>
        <p:nvSpPr>
          <p:cNvPr id="19502" name="Text Box 45"/>
          <p:cNvSpPr txBox="1">
            <a:spLocks noChangeArrowheads="1"/>
          </p:cNvSpPr>
          <p:nvPr/>
        </p:nvSpPr>
        <p:spPr bwMode="auto">
          <a:xfrm>
            <a:off x="5181600" y="6019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503" name="Text Box 46"/>
          <p:cNvSpPr txBox="1">
            <a:spLocks noChangeArrowheads="1"/>
          </p:cNvSpPr>
          <p:nvPr/>
        </p:nvSpPr>
        <p:spPr bwMode="auto">
          <a:xfrm>
            <a:off x="4724400" y="6019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504" name="Rectangle 47"/>
          <p:cNvSpPr>
            <a:spLocks noChangeArrowheads="1"/>
          </p:cNvSpPr>
          <p:nvPr/>
        </p:nvSpPr>
        <p:spPr bwMode="auto">
          <a:xfrm>
            <a:off x="4648200" y="5715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Rectangle 48"/>
          <p:cNvSpPr>
            <a:spLocks noChangeArrowheads="1"/>
          </p:cNvSpPr>
          <p:nvPr/>
        </p:nvSpPr>
        <p:spPr bwMode="auto">
          <a:xfrm>
            <a:off x="5105400" y="5715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Text Box 49"/>
          <p:cNvSpPr txBox="1">
            <a:spLocks noChangeArrowheads="1"/>
          </p:cNvSpPr>
          <p:nvPr/>
        </p:nvSpPr>
        <p:spPr bwMode="auto">
          <a:xfrm>
            <a:off x="5029200" y="62484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507" name="Text Box 50"/>
          <p:cNvSpPr txBox="1">
            <a:spLocks noChangeArrowheads="1"/>
          </p:cNvSpPr>
          <p:nvPr/>
        </p:nvSpPr>
        <p:spPr bwMode="auto">
          <a:xfrm>
            <a:off x="1143000" y="5562600"/>
            <a:ext cx="1341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Swap S[i] </a:t>
            </a:r>
          </a:p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with pivot</a:t>
            </a:r>
          </a:p>
        </p:txBody>
      </p:sp>
      <p:sp>
        <p:nvSpPr>
          <p:cNvPr id="19508" name="Line 51"/>
          <p:cNvSpPr>
            <a:spLocks noChangeShapeType="1"/>
          </p:cNvSpPr>
          <p:nvPr/>
        </p:nvSpPr>
        <p:spPr bwMode="auto">
          <a:xfrm>
            <a:off x="1295400" y="2130425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09" name="Line 52"/>
          <p:cNvSpPr>
            <a:spLocks noChangeShapeType="1"/>
          </p:cNvSpPr>
          <p:nvPr/>
        </p:nvSpPr>
        <p:spPr bwMode="auto">
          <a:xfrm>
            <a:off x="1295400" y="2797175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0" name="Line 53"/>
          <p:cNvSpPr>
            <a:spLocks noChangeShapeType="1"/>
          </p:cNvSpPr>
          <p:nvPr/>
        </p:nvSpPr>
        <p:spPr bwMode="auto">
          <a:xfrm>
            <a:off x="1295400" y="346233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1" name="Line 54"/>
          <p:cNvSpPr>
            <a:spLocks noChangeShapeType="1"/>
          </p:cNvSpPr>
          <p:nvPr/>
        </p:nvSpPr>
        <p:spPr bwMode="auto">
          <a:xfrm>
            <a:off x="1295400" y="412908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2" name="Line 55"/>
          <p:cNvSpPr>
            <a:spLocks noChangeShapeType="1"/>
          </p:cNvSpPr>
          <p:nvPr/>
        </p:nvSpPr>
        <p:spPr bwMode="auto">
          <a:xfrm>
            <a:off x="1295400" y="4856163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3" name="Line 56"/>
          <p:cNvSpPr>
            <a:spLocks noChangeShapeType="1"/>
          </p:cNvSpPr>
          <p:nvPr/>
        </p:nvSpPr>
        <p:spPr bwMode="auto">
          <a:xfrm>
            <a:off x="1295400" y="558323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4" name="Text Box 57"/>
          <p:cNvSpPr txBox="1">
            <a:spLocks noChangeArrowheads="1"/>
          </p:cNvSpPr>
          <p:nvPr/>
        </p:nvSpPr>
        <p:spPr bwMode="auto">
          <a:xfrm>
            <a:off x="7162800" y="4876800"/>
            <a:ext cx="1500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pitchFamily="18" charset="0"/>
              </a:rPr>
              <a:t>i and j </a:t>
            </a:r>
          </a:p>
          <a:p>
            <a:pPr eaLnBrk="1" hangingPunct="1"/>
            <a:r>
              <a:rPr lang="en-US" sz="1800">
                <a:latin typeface="Tahoma" pitchFamily="34" charset="0"/>
                <a:cs typeface="Times New Roman" pitchFamily="18" charset="0"/>
              </a:rPr>
              <a:t>have crossed</a:t>
            </a:r>
            <a:endParaRPr lang="en-US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General Lower Bound for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53020"/>
            <a:ext cx="7772400" cy="2362200"/>
          </a:xfrm>
        </p:spPr>
        <p:txBody>
          <a:bodyPr>
            <a:normAutofit/>
          </a:bodyPr>
          <a:lstStyle/>
          <a:p>
            <a:pPr marL="400050" lvl="1" indent="0" eaLnBrk="1" hangingPunct="1">
              <a:buNone/>
            </a:pPr>
            <a:r>
              <a:rPr lang="en-US" dirty="0">
                <a:latin typeface="Chalkboard Bold" pitchFamily="-32" charset="0"/>
              </a:rPr>
              <a:t>Consider trying to sort 3 numbers: a, b, and c (let us assume they are not equal). How many comparisons do we need to sort these three numbers? </a:t>
            </a:r>
          </a:p>
          <a:p>
            <a:pPr lvl="2" indent="-342900" eaLnBrk="1" hangingPunct="1"/>
            <a:r>
              <a:rPr lang="en-US" sz="1900" dirty="0">
                <a:latin typeface="Chalkboard Bold" pitchFamily="-32" charset="0"/>
              </a:rPr>
              <a:t>How to model the whole process so that we do not miss any cases? </a:t>
            </a:r>
          </a:p>
          <a:p>
            <a:pPr lvl="2" indent="-342900" eaLnBrk="1" hangingPunct="1"/>
            <a:r>
              <a:rPr lang="en-US" sz="1900" dirty="0">
                <a:latin typeface="Chalkboard Bold" pitchFamily="-32" charset="0"/>
              </a:rPr>
              <a:t>What are the possible sorted orders of a, b, and c?</a:t>
            </a:r>
          </a:p>
          <a:p>
            <a:pPr lvl="3" indent="-342900" eaLnBrk="1" hangingPunct="1"/>
            <a:r>
              <a:rPr lang="en-US" dirty="0">
                <a:latin typeface="Chalkboard Bold" pitchFamily="-32" charset="0"/>
              </a:rPr>
              <a:t>3 * 2 *1 cases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5677" y="4134553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b &lt; 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58523" y="4134553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c &lt;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18817" y="4134553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b &lt; a &lt; 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9111" y="4140975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b &lt; c &lt; 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1957" y="4134553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 &lt; a &lt;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4803" y="4143106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 &lt; b &lt;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8944" y="5081497"/>
            <a:ext cx="73308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 the end of any sorting algorithm, the sorting algorithm </a:t>
            </a:r>
          </a:p>
          <a:p>
            <a:r>
              <a:rPr lang="en-US" dirty="0"/>
              <a:t>needs to come to one of these results</a:t>
            </a:r>
          </a:p>
        </p:txBody>
      </p:sp>
    </p:spTree>
    <p:extLst>
      <p:ext uri="{BB962C8B-B14F-4D97-AF65-F5344CB8AC3E}">
        <p14:creationId xmlns:p14="http://schemas.microsoft.com/office/powerpoint/2010/main" val="18220261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157D1-E8CB-41B8-9983-2A02083E23CB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Dealing with small arrays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600" dirty="0"/>
              <a:t>For small arrays </a:t>
            </a:r>
            <a:r>
              <a:rPr lang="en-US" sz="1600" b="1" dirty="0">
                <a:latin typeface="Courier New" pitchFamily="49" charset="0"/>
              </a:rPr>
              <a:t>(say, N ≤ 20),</a:t>
            </a:r>
            <a:r>
              <a:rPr lang="en-US" sz="1600" dirty="0"/>
              <a:t> </a:t>
            </a:r>
          </a:p>
          <a:p>
            <a:pPr lvl="1" eaLnBrk="1" hangingPunct="1"/>
            <a:r>
              <a:rPr lang="en-US" sz="1400" dirty="0"/>
              <a:t>Insertion sort is faster than quicksort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Quicksort is recursive</a:t>
            </a:r>
          </a:p>
          <a:p>
            <a:pPr lvl="1" eaLnBrk="1" hangingPunct="1"/>
            <a:r>
              <a:rPr lang="en-US" sz="1400" dirty="0"/>
              <a:t>So it can spend a lot of time sorting small arrays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Hybrid algorithm:</a:t>
            </a:r>
          </a:p>
          <a:p>
            <a:pPr lvl="1" eaLnBrk="1" hangingPunct="1"/>
            <a:r>
              <a:rPr lang="en-US" sz="1400" dirty="0"/>
              <a:t>Switch to using insertion sort when problem size is small </a:t>
            </a:r>
            <a:br>
              <a:rPr lang="en-US" sz="1400" dirty="0"/>
            </a:br>
            <a:r>
              <a:rPr lang="en-US" sz="1400" dirty="0"/>
              <a:t>(say for </a:t>
            </a:r>
            <a:r>
              <a:rPr lang="en-US" sz="1400" b="1" dirty="0">
                <a:latin typeface="Courier New" pitchFamily="49" charset="0"/>
              </a:rPr>
              <a:t>N &lt; 20</a:t>
            </a:r>
            <a:r>
              <a:rPr lang="en-US" sz="1400" dirty="0"/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F0245-4AE4-4DE9-9D19-78915BAD73E9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Driver Routine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* Quicksort algorithm (driver).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template &lt;</a:t>
            </a:r>
            <a:r>
              <a:rPr lang="en-US" dirty="0" err="1">
                <a:solidFill>
                  <a:schemeClr val="tx1"/>
                </a:solidFill>
              </a:rPr>
              <a:t>typename</a:t>
            </a:r>
            <a:r>
              <a:rPr lang="en-US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void quicksort( vector&lt;Comparable&gt; &amp; a 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quicksort( a, 0, </a:t>
            </a:r>
            <a:r>
              <a:rPr lang="en-US" dirty="0" err="1">
                <a:solidFill>
                  <a:schemeClr val="tx1"/>
                </a:solidFill>
              </a:rPr>
              <a:t>a.size</a:t>
            </a:r>
            <a:r>
              <a:rPr lang="en-US" dirty="0">
                <a:solidFill>
                  <a:schemeClr val="tx1"/>
                </a:solidFill>
              </a:rPr>
              <a:t>( ) - 1 );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Return median of left, center, and right.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Order these and hide the pivot.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median3( vector&lt;Comparable&gt; &amp; a,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left,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center = ( left + right ) / 2;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center ] &lt; a[ left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left ], a[ center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right ] &lt; a[ left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left ], a[ right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right ] &lt; a[ center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center ], a[ right ] 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// Place pivot at position right - 1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center ], a[ right - 1 ]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a[ right - 1 ];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1565F-3E0C-4F7A-8DB6-6786E1815EBD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Pivot Selection Routine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4572000" y="3200400"/>
            <a:ext cx="3644900" cy="267652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Swap a[left], a[center] </a:t>
            </a:r>
          </a:p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and a[right] in-place</a:t>
            </a:r>
          </a:p>
          <a:p>
            <a:pPr>
              <a:defRPr/>
            </a:pPr>
            <a:endParaRPr lang="en-US" dirty="0">
              <a:latin typeface="Tahoma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Pivot is in a[center] now</a:t>
            </a:r>
          </a:p>
          <a:p>
            <a:pPr>
              <a:defRPr/>
            </a:pPr>
            <a:endParaRPr lang="en-US" dirty="0">
              <a:latin typeface="Tahoma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solidFill>
                  <a:schemeClr val="accent6"/>
                </a:solidFill>
                <a:latin typeface="Tahoma" pitchFamily="34" charset="0"/>
                <a:cs typeface="Times New Roman" pitchFamily="18" charset="0"/>
              </a:rPr>
              <a:t>Swap the pivot a[center] </a:t>
            </a:r>
          </a:p>
          <a:p>
            <a:pPr>
              <a:defRPr/>
            </a:pPr>
            <a:r>
              <a:rPr lang="en-US" dirty="0">
                <a:solidFill>
                  <a:schemeClr val="accent6"/>
                </a:solidFill>
                <a:latin typeface="Tahoma" pitchFamily="34" charset="0"/>
                <a:cs typeface="Times New Roman" pitchFamily="18" charset="0"/>
              </a:rPr>
              <a:t>with a[right-1]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/*a is an array of Comparable items.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left is the left-most index of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r>
              <a:rPr lang="en-US" sz="1200" b="1" dirty="0">
                <a:solidFill>
                  <a:schemeClr val="tx1"/>
                </a:solidFill>
              </a:rPr>
              <a:t>. right is the right-most index of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r>
              <a:rPr lang="en-US" sz="1200" b="1" dirty="0">
                <a:solidFill>
                  <a:schemeClr val="tx1"/>
                </a:solidFill>
              </a:rPr>
              <a:t>.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void quicksort( vector&lt;Comparable&gt; &amp; a,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left,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left + 10 &lt;=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pivot = median3( a, left, right );            // </a:t>
            </a:r>
            <a:r>
              <a:rPr lang="en-US" sz="1200" b="1" dirty="0">
                <a:solidFill>
                  <a:srgbClr val="0000FF"/>
                </a:solidFill>
              </a:rPr>
              <a:t>has a side effect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// Begin partitioning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= left, j = right - 1;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; ; )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while( a[ ++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 &lt; pivot ) {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while( pivot &lt; a[ --j ] ) {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if(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&lt; j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], a[ j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break;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], a[ right - 1 ] );  // Restore pivot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quicksort( a, left,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- 1 );     // Sort small elements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quicksort( a,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+ 1, right );    // Sort large elements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else  // Do an insertion sort on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insertionSort</a:t>
            </a:r>
            <a:r>
              <a:rPr lang="en-US" sz="1200" b="1" dirty="0">
                <a:solidFill>
                  <a:schemeClr val="tx1"/>
                </a:solidFill>
              </a:rPr>
              <a:t>( a, left, 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31F94-833B-4A3D-B88C-D7853E469A35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2800" dirty="0"/>
              <a:t>Quicksort routine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5087937" y="3611562"/>
            <a:ext cx="795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5122862" y="3946525"/>
            <a:ext cx="76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12C57-BED2-4FEC-8FBB-E2660D006239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Runtime analysis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Worst-case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Average case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Best case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A4652-5543-4508-85B8-91416224FBAD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Chapter 7.11 Linear time sorts: Bucket Sort and Radix sort!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3283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Modeling comparison based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138" y="1253020"/>
            <a:ext cx="3032861" cy="65198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chemeClr val="tx1"/>
                </a:solidFill>
                <a:latin typeface="Chalkboard Bold" pitchFamily="-32" charset="0"/>
              </a:rPr>
              <a:t>At the beginning, all are possibility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674" y="5070476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b &lt; 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6520" y="5070476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c &lt;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6814" y="5070476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b &lt; a &lt; 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57108" y="5076898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b &lt; c &lt; 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09954" y="5070476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 &lt; a &lt;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2800" y="5079029"/>
            <a:ext cx="10855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 &lt; b &lt;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74103" y="2201357"/>
            <a:ext cx="322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Refine the possibilities by </a:t>
            </a:r>
          </a:p>
          <a:p>
            <a:r>
              <a:rPr lang="en-US" sz="1800" dirty="0"/>
              <a:t>Comparison (</a:t>
            </a:r>
            <a:r>
              <a:rPr lang="en-US" sz="1800" dirty="0" err="1"/>
              <a:t>eg.</a:t>
            </a:r>
            <a:r>
              <a:rPr lang="en-US" sz="1800" dirty="0"/>
              <a:t> compare a to b)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2361336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 &lt; 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1485" y="2361336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 &lt; 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3446" y="1143000"/>
            <a:ext cx="211468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b &lt; c, a &lt; c &lt; b</a:t>
            </a:r>
          </a:p>
          <a:p>
            <a:r>
              <a:rPr lang="en-US" sz="2000" dirty="0"/>
              <a:t>b &lt; a &lt; c, b &lt; c &lt; a</a:t>
            </a:r>
          </a:p>
          <a:p>
            <a:r>
              <a:rPr lang="en-US" sz="2000" dirty="0"/>
              <a:t>c &lt; a &lt; b, c &lt; b &lt;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1542" y="2869167"/>
            <a:ext cx="211468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&lt; b &lt; c, a &lt; c &lt; b</a:t>
            </a:r>
          </a:p>
          <a:p>
            <a:r>
              <a:rPr lang="en-US" sz="2000" dirty="0"/>
              <a:t>c &lt; a &lt; 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3740" y="2869166"/>
            <a:ext cx="211468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b &lt; a &lt; c, b &lt; c &lt; a</a:t>
            </a:r>
          </a:p>
          <a:p>
            <a:r>
              <a:rPr lang="en-US" sz="2000" dirty="0"/>
              <a:t>c &lt; b &lt; a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343446" y="2158663"/>
            <a:ext cx="475954" cy="6804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703740" y="2158663"/>
            <a:ext cx="435728" cy="660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1371600" y="3577053"/>
            <a:ext cx="304800" cy="4606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209800" y="3577052"/>
            <a:ext cx="304800" cy="4615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3981485" y="3576621"/>
            <a:ext cx="285715" cy="372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64034" y="3577052"/>
            <a:ext cx="269966" cy="371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74766" y="3715552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 &lt; 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84711" y="3657600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 &lt; 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49830" y="3579672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 &lt; 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12674" y="3586425"/>
            <a:ext cx="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 &lt; b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138085" y="418884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2467123" y="418884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3814450" y="408834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349138" y="4130733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endCxn id="7" idx="0"/>
          </p:cNvCxnSpPr>
          <p:nvPr/>
        </p:nvCxnSpPr>
        <p:spPr bwMode="auto">
          <a:xfrm flipH="1">
            <a:off x="926451" y="4613276"/>
            <a:ext cx="147485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298051" y="4613276"/>
            <a:ext cx="104923" cy="463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endCxn id="9" idx="0"/>
          </p:cNvCxnSpPr>
          <p:nvPr/>
        </p:nvCxnSpPr>
        <p:spPr bwMode="auto">
          <a:xfrm flipH="1">
            <a:off x="3639591" y="4679968"/>
            <a:ext cx="110710" cy="390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endCxn id="10" idx="0"/>
          </p:cNvCxnSpPr>
          <p:nvPr/>
        </p:nvCxnSpPr>
        <p:spPr bwMode="auto">
          <a:xfrm>
            <a:off x="4812651" y="4734537"/>
            <a:ext cx="187234" cy="3423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6167807" y="4679968"/>
            <a:ext cx="184924" cy="3597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>
            <a:endCxn id="12" idx="0"/>
          </p:cNvCxnSpPr>
          <p:nvPr/>
        </p:nvCxnSpPr>
        <p:spPr bwMode="auto">
          <a:xfrm>
            <a:off x="7242828" y="4734537"/>
            <a:ext cx="462749" cy="3444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842E234-B529-C3C4-7EAC-FABD11C21E33}"/>
              </a:ext>
            </a:extLst>
          </p:cNvPr>
          <p:cNvSpPr txBox="1"/>
          <p:nvPr/>
        </p:nvSpPr>
        <p:spPr>
          <a:xfrm>
            <a:off x="525731" y="5768633"/>
            <a:ext cx="6941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sorting algorithm decides which two items to compare at each step.</a:t>
            </a:r>
          </a:p>
        </p:txBody>
      </p:sp>
    </p:spTree>
    <p:extLst>
      <p:ext uri="{BB962C8B-B14F-4D97-AF65-F5344CB8AC3E}">
        <p14:creationId xmlns:p14="http://schemas.microsoft.com/office/powerpoint/2010/main" val="65148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decision tree for three elements  sort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430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9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General Lower Bound for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halkboard Bold" pitchFamily="-32" charset="0"/>
              </a:rPr>
              <a:t>Back to this question: Consider sorting 3 numbers: a, b, and c (let us assume they are not equal). How many comparisons do we need to sort these three numbers? </a:t>
            </a:r>
          </a:p>
          <a:p>
            <a:pPr eaLnBrk="1" hangingPunct="1"/>
            <a:endParaRPr lang="en-US" dirty="0">
              <a:latin typeface="Chalkboard Bold" pitchFamily="-32" charset="0"/>
            </a:endParaRP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There are many such trees for sorting 3 numbers. Is there a sorting algorithm that can get the solution in 2 comparisons?</a:t>
            </a:r>
          </a:p>
          <a:p>
            <a:pPr lvl="2" indent="-342900" eaLnBrk="1" hangingPunct="1"/>
            <a:r>
              <a:rPr lang="en-US" dirty="0">
                <a:latin typeface="Chalkboard Bold" pitchFamily="-32" charset="0"/>
              </a:rPr>
              <a:t>The model is a binary tree with 6 leaves!</a:t>
            </a:r>
          </a:p>
          <a:p>
            <a:pPr lvl="3" indent="-342900" eaLnBrk="1" hangingPunct="1"/>
            <a:r>
              <a:rPr lang="en-US" dirty="0">
                <a:latin typeface="Chalkboard Bold" pitchFamily="-32" charset="0"/>
              </a:rPr>
              <a:t>The tree height is at least 3!</a:t>
            </a:r>
          </a:p>
          <a:p>
            <a:pPr lvl="3" indent="-342900" eaLnBrk="1" hangingPunct="1"/>
            <a:endParaRPr lang="en-US" dirty="0">
              <a:latin typeface="Chalkboard Bold" pitchFamily="-32" charset="0"/>
            </a:endParaRPr>
          </a:p>
          <a:p>
            <a:pPr lvl="2" indent="-342900" eaLnBrk="1" hangingPunct="1"/>
            <a:r>
              <a:rPr lang="en-US" dirty="0">
                <a:latin typeface="Chalkboard Bold" pitchFamily="-32" charset="0"/>
              </a:rPr>
              <a:t>Same idea is applied to find the lower bound for any sorting of N items.</a:t>
            </a:r>
          </a:p>
        </p:txBody>
      </p:sp>
    </p:spTree>
    <p:extLst>
      <p:ext uri="{BB962C8B-B14F-4D97-AF65-F5344CB8AC3E}">
        <p14:creationId xmlns:p14="http://schemas.microsoft.com/office/powerpoint/2010/main" val="295428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General Lower Bound for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endParaRPr lang="en-US" dirty="0">
              <a:latin typeface="Chalkboard Bold" pitchFamily="-32" charset="0"/>
            </a:endParaRPr>
          </a:p>
          <a:p>
            <a:pPr eaLnBrk="1" hangingPunct="1"/>
            <a:r>
              <a:rPr lang="en-US" dirty="0">
                <a:latin typeface="Chalkboard Bold" pitchFamily="-32" charset="0"/>
              </a:rPr>
              <a:t>Decision tree: Each node in the decision tree represents a set of possible orderings of the elements consistent with the comparisons that have been made. The results of the comparisons are the tree edges.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The root represents the set of all possible orderings: when the sorting algorithm is given an array to sort, any possible ordering is a possibility!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Each node performs one comparison, which partitions its set of orderings into two sets based on the comparison results. The two sets are in each of its children, respectively. </a:t>
            </a:r>
          </a:p>
          <a:p>
            <a:pPr lvl="1" eaLnBrk="1" hangingPunct="1"/>
            <a:r>
              <a:rPr lang="en-US" dirty="0">
                <a:latin typeface="Chalkboard Bold" pitchFamily="-32" charset="0"/>
              </a:rPr>
              <a:t>The algorithm needs to perform enough comparison to get to a set that contains one ordering (the sorting result). </a:t>
            </a:r>
          </a:p>
        </p:txBody>
      </p:sp>
    </p:spTree>
    <p:extLst>
      <p:ext uri="{BB962C8B-B14F-4D97-AF65-F5344CB8AC3E}">
        <p14:creationId xmlns:p14="http://schemas.microsoft.com/office/powerpoint/2010/main" val="291154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lower bound for comparison based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comparison based sorting algorithm can be represented by a binary decision tree</a:t>
            </a:r>
          </a:p>
          <a:p>
            <a:pPr lvl="1"/>
            <a:r>
              <a:rPr lang="en-US" dirty="0"/>
              <a:t>Different algorithms differ in the items selected for comparison at each node. </a:t>
            </a:r>
          </a:p>
          <a:p>
            <a:pPr lvl="1"/>
            <a:r>
              <a:rPr lang="en-US" dirty="0"/>
              <a:t>The worst case complexity of a sorting algorithm is the largest number comparisons needed. </a:t>
            </a:r>
          </a:p>
          <a:p>
            <a:pPr lvl="2"/>
            <a:r>
              <a:rPr lang="en-US" dirty="0"/>
              <a:t>With the decision tree model, what is the tree terminology for this? 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DA5C-BE04-4963-8044-BD843A8DBC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735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4408</Words>
  <Application>Microsoft Macintosh PowerPoint</Application>
  <PresentationFormat>On-screen Show (4:3)</PresentationFormat>
  <Paragraphs>685</Paragraphs>
  <Slides>45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Arial</vt:lpstr>
      <vt:lpstr>Arial Narrow</vt:lpstr>
      <vt:lpstr>Cambria Math</vt:lpstr>
      <vt:lpstr>Chalkboard Bold</vt:lpstr>
      <vt:lpstr>Courier New</vt:lpstr>
      <vt:lpstr>Tahoma</vt:lpstr>
      <vt:lpstr>Times</vt:lpstr>
      <vt:lpstr>Times New Roman</vt:lpstr>
      <vt:lpstr>Wingdings</vt:lpstr>
      <vt:lpstr>class_simple</vt:lpstr>
      <vt:lpstr>Heapsort, Mergesort, and Quicksort</vt:lpstr>
      <vt:lpstr>A General Lower Bound for Sorting</vt:lpstr>
      <vt:lpstr>A General Lower Bound for Sorting</vt:lpstr>
      <vt:lpstr>A General Lower Bound for Sorting</vt:lpstr>
      <vt:lpstr>Modeling comparison based sorting</vt:lpstr>
      <vt:lpstr>A decision tree for three elements  sort</vt:lpstr>
      <vt:lpstr>A General Lower Bound for Sorting</vt:lpstr>
      <vt:lpstr>A General Lower Bound for Sorting</vt:lpstr>
      <vt:lpstr>A General lower bound for comparison based sorting</vt:lpstr>
      <vt:lpstr>A General lower bound for comparison based sorting</vt:lpstr>
      <vt:lpstr>A General lower bound for comparison based sorting</vt:lpstr>
      <vt:lpstr>A General lower bound for comparison based sorting</vt:lpstr>
      <vt:lpstr>A General lower bound for comparison based sorting</vt:lpstr>
      <vt:lpstr>A General lower bound for comparison based sorting</vt:lpstr>
      <vt:lpstr>Heapsort</vt:lpstr>
      <vt:lpstr>Example (MaxHeap)</vt:lpstr>
      <vt:lpstr>Heapsort Implementation</vt:lpstr>
      <vt:lpstr>Mergesort</vt:lpstr>
      <vt:lpstr>Merging two sorted lists</vt:lpstr>
      <vt:lpstr>Merging two sorted lists</vt:lpstr>
      <vt:lpstr>Mergesort</vt:lpstr>
      <vt:lpstr>Mergesort example</vt:lpstr>
      <vt:lpstr>Merge sort example</vt:lpstr>
      <vt:lpstr>Mergesort Implementation</vt:lpstr>
      <vt:lpstr>PowerPoint Presentation</vt:lpstr>
      <vt:lpstr>Mergesort complexity analysis</vt:lpstr>
      <vt:lpstr>Quicksort</vt:lpstr>
      <vt:lpstr>Quicksort Outline</vt:lpstr>
      <vt:lpstr>Quicksort example</vt:lpstr>
      <vt:lpstr>Picking the Pivot</vt:lpstr>
      <vt:lpstr>Picking the Pivot</vt:lpstr>
      <vt:lpstr>Picking the Pivot</vt:lpstr>
      <vt:lpstr>Picking the Pivot</vt:lpstr>
      <vt:lpstr>Picking the Pivot (contd.)</vt:lpstr>
      <vt:lpstr>Picking the Pivot (contd.)</vt:lpstr>
      <vt:lpstr>Picking the Pivot (contd.)</vt:lpstr>
      <vt:lpstr>Partitioning Algorithm</vt:lpstr>
      <vt:lpstr>Partitioning Algorithm (contd.)</vt:lpstr>
      <vt:lpstr>Partitioning Algorithm Illustrated</vt:lpstr>
      <vt:lpstr>Dealing with small arrays</vt:lpstr>
      <vt:lpstr>Quicksort Driver Routine</vt:lpstr>
      <vt:lpstr>Quicksort Pivot Selection Routine</vt:lpstr>
      <vt:lpstr>Quicksort routine</vt:lpstr>
      <vt:lpstr>Runtime analysis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2015-04-06T14:40:16Z</dcterms:created>
  <dcterms:modified xsi:type="dcterms:W3CDTF">2023-11-27T19:15:17Z</dcterms:modified>
</cp:coreProperties>
</file>