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40"/>
  </p:notesMasterIdLst>
  <p:handoutMasterIdLst>
    <p:handoutMasterId r:id="rId41"/>
  </p:handoutMasterIdLst>
  <p:sldIdLst>
    <p:sldId id="293" r:id="rId2"/>
    <p:sldId id="302" r:id="rId3"/>
    <p:sldId id="325" r:id="rId4"/>
    <p:sldId id="327" r:id="rId5"/>
    <p:sldId id="326" r:id="rId6"/>
    <p:sldId id="328" r:id="rId7"/>
    <p:sldId id="324" r:id="rId8"/>
    <p:sldId id="303" r:id="rId9"/>
    <p:sldId id="290" r:id="rId10"/>
    <p:sldId id="329" r:id="rId11"/>
    <p:sldId id="265" r:id="rId12"/>
    <p:sldId id="267" r:id="rId13"/>
    <p:sldId id="294" r:id="rId14"/>
    <p:sldId id="291" r:id="rId15"/>
    <p:sldId id="305" r:id="rId16"/>
    <p:sldId id="304" r:id="rId17"/>
    <p:sldId id="269" r:id="rId18"/>
    <p:sldId id="330" r:id="rId19"/>
    <p:sldId id="322" r:id="rId20"/>
    <p:sldId id="306" r:id="rId21"/>
    <p:sldId id="318" r:id="rId22"/>
    <p:sldId id="278" r:id="rId23"/>
    <p:sldId id="331" r:id="rId24"/>
    <p:sldId id="333" r:id="rId25"/>
    <p:sldId id="323" r:id="rId26"/>
    <p:sldId id="308" r:id="rId27"/>
    <p:sldId id="309" r:id="rId28"/>
    <p:sldId id="319" r:id="rId29"/>
    <p:sldId id="320" r:id="rId30"/>
    <p:sldId id="313" r:id="rId31"/>
    <p:sldId id="312" r:id="rId32"/>
    <p:sldId id="314" r:id="rId33"/>
    <p:sldId id="315" r:id="rId34"/>
    <p:sldId id="321" r:id="rId35"/>
    <p:sldId id="332" r:id="rId36"/>
    <p:sldId id="289" r:id="rId37"/>
    <p:sldId id="316" r:id="rId38"/>
    <p:sldId id="317" r:id="rId3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87" autoAdjust="0"/>
    <p:restoredTop sz="94807" autoAdjust="0"/>
  </p:normalViewPr>
  <p:slideViewPr>
    <p:cSldViewPr>
      <p:cViewPr varScale="1">
        <p:scale>
          <a:sx n="124" d="100"/>
          <a:sy n="124" d="100"/>
        </p:scale>
        <p:origin x="22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8.xml"/><Relationship Id="rId18" Type="http://schemas.openxmlformats.org/officeDocument/2006/relationships/slide" Target="slides/slide25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7.xml"/><Relationship Id="rId17" Type="http://schemas.openxmlformats.org/officeDocument/2006/relationships/slide" Target="slides/slide24.xml"/><Relationship Id="rId2" Type="http://schemas.openxmlformats.org/officeDocument/2006/relationships/slide" Target="slides/slide3.xml"/><Relationship Id="rId16" Type="http://schemas.openxmlformats.org/officeDocument/2006/relationships/slide" Target="slides/slide2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22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F1E866E1-7FFA-466A-AF60-BE8548D4B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76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DA8E0CBF-B5B2-4D22-9C60-F28314CDD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61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E07924-248B-46C6-B72E-67C12F333E2E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A63311-052E-46F4-BB1F-63761036C544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94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4E53AE-55D3-480C-BBF9-050A275C1F05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87EFE3-8072-4434-8F89-004991E3CFB8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010A2E-BF68-4792-A5C6-CDF6C12FF5AA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5917920-948B-4606-B01D-7AE93D664228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CBE7BE-424A-4E49-B7C4-236EEE40D336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5ED1F2E-173B-4946-AD94-E7F75A106585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11B9A8-CE0C-4A11-8BD6-4C5112B4FF9A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11B9A8-CE0C-4A11-8BD6-4C5112B4FF9A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577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11B9A8-CE0C-4A11-8BD6-4C5112B4FF9A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077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29AE53-21EA-421D-A79B-029B5F6643D6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91D87E-DACD-462C-A048-2775D94C2E4D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8E0CBF-B5B2-4D22-9C60-F28314CDD7B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473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2DC72A-6E8D-42D6-BD48-478E3167288F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2DC72A-6E8D-42D6-BD48-478E3167288F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861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2DC72A-6E8D-42D6-BD48-478E3167288F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169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2DC72A-6E8D-42D6-BD48-478E3167288F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480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8E0CBF-B5B2-4D22-9C60-F28314CDD7B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259262-889A-4E42-9DAA-C1E639771099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9D71B2-E279-4264-B2A8-57FA8A2419CE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50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1D8B34-3C5F-4E46-8F5C-EB0A1E72C2AE}" type="slidenum">
              <a:rPr lang="en-US" sz="1300" smtClean="0">
                <a:latin typeface="Arial Narrow" pitchFamily="34" charset="0"/>
              </a:rPr>
              <a:pPr eaLnBrk="1" hangingPunct="1"/>
              <a:t>36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29AE53-21EA-421D-A79B-029B5F6643D6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192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D01D1A-C879-4864-8C69-5CB02A073E67}" type="slidenum">
              <a:rPr lang="en-US" sz="1300" smtClean="0">
                <a:latin typeface="Arial Narrow" pitchFamily="34" charset="0"/>
              </a:rPr>
              <a:pPr eaLnBrk="1" hangingPunct="1"/>
              <a:t>37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29AE53-21EA-421D-A79B-029B5F6643D6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60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29AE53-21EA-421D-A79B-029B5F6643D6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31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29AE53-21EA-421D-A79B-029B5F6643D6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67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29AE53-21EA-421D-A79B-029B5F6643D6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0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183855C-8A2F-4584-86B2-691CDF05407E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A63311-052E-46F4-BB1F-63761036C544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A7DB7-6CAF-4EE3-9E6A-B68AAC689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3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4BABE-FC2F-426C-B27D-D6B65FD90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1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7EB7-3D95-43A9-BF2B-960DDCB15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3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7CE6-F496-4BBF-B976-594181984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8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78AE6-3FA2-42F7-8419-0C6CFE231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9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294EB-F8AB-4E46-92EB-9F119A23A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1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B89C7-DB35-40FA-A337-B08AC6AD1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1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D3425-8177-4E28-A058-B4D82B747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A917E-5613-4FD8-8FA1-5C23D98BF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3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BD531-69A9-4157-82AF-ACEA4CFDA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0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E7AA-EF5C-431A-8052-029A9AC78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1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97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7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7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2B65FC1-E44C-420A-9E16-2D3B1E281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B541B-65D7-4AD9-A2B7-9F13901C148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Priority Queues (Heaps)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 Sections 6.1 to 6.5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3A855-DF12-4E17-94FD-3952BDCAE87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Priority Queue Implementation</a:t>
            </a:r>
          </a:p>
        </p:txBody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Heaps .vs. AVL trees for priority queue</a:t>
            </a:r>
          </a:p>
          <a:p>
            <a:pPr lvl="1" eaLnBrk="1" hangingPunct="1"/>
            <a:r>
              <a:rPr lang="en-US" sz="2400" dirty="0"/>
              <a:t>Same worst case complexity for insert and </a:t>
            </a:r>
            <a:r>
              <a:rPr lang="en-US" sz="2400" dirty="0" err="1"/>
              <a:t>removeMin</a:t>
            </a:r>
            <a:r>
              <a:rPr lang="en-US" sz="2400" dirty="0"/>
              <a:t>: all O(</a:t>
            </a:r>
            <a:r>
              <a:rPr lang="en-US" sz="2400" dirty="0" err="1"/>
              <a:t>logN</a:t>
            </a:r>
            <a:r>
              <a:rPr lang="en-US" sz="2400" dirty="0"/>
              <a:t>)</a:t>
            </a:r>
          </a:p>
          <a:p>
            <a:pPr lvl="1" eaLnBrk="1" hangingPunct="1"/>
            <a:r>
              <a:rPr lang="en-US" sz="2400" dirty="0"/>
              <a:t>The big O notion ignores the constant factor!</a:t>
            </a:r>
          </a:p>
          <a:p>
            <a:pPr lvl="2" eaLnBrk="1" hangingPunct="1"/>
            <a:r>
              <a:rPr lang="en-US" sz="2000" dirty="0"/>
              <a:t>Insert and </a:t>
            </a:r>
            <a:r>
              <a:rPr lang="en-US" sz="2000" dirty="0" err="1"/>
              <a:t>removeMIN</a:t>
            </a:r>
            <a:r>
              <a:rPr lang="en-US" sz="2000" dirty="0"/>
              <a:t> with Heap have much smaller constant factors than with AVL trees </a:t>
            </a:r>
          </a:p>
          <a:p>
            <a:pPr lvl="3" eaLnBrk="1" hangingPunct="1"/>
            <a:r>
              <a:rPr lang="en-US" sz="2000" dirty="0"/>
              <a:t>With AVL tree, all items are completely sorted, which is an overkill. 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0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3C575-9F3C-478F-974A-1711C5D8AE6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Partially Ordered Trees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partially ordered tree (POT) is a tree T such that:</a:t>
            </a:r>
          </a:p>
          <a:p>
            <a:pPr lvl="1" eaLnBrk="1" hangingPunct="1"/>
            <a:r>
              <a:rPr lang="en-US" dirty="0"/>
              <a:t>There is an order relation &lt;= defined for the vertices of T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</a:rPr>
              <a:t>For any vertex p</a:t>
            </a:r>
            <a:r>
              <a:rPr lang="en-US" dirty="0"/>
              <a:t> and any child c of p, p &lt;= c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Consequences:</a:t>
            </a:r>
          </a:p>
          <a:p>
            <a:pPr lvl="1" eaLnBrk="1" hangingPunct="1"/>
            <a:r>
              <a:rPr lang="en-US" dirty="0"/>
              <a:t>The smallest element in a POT is the root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</a:rPr>
              <a:t>No conclusion can be drawn about the order of children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63A2B-29B1-4319-B45C-B2DEDEBDBAE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Binary Heaps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b="1" dirty="0"/>
              <a:t>A </a:t>
            </a:r>
            <a:r>
              <a:rPr lang="en-US" sz="2000" b="1" dirty="0">
                <a:solidFill>
                  <a:srgbClr val="0000FF"/>
                </a:solidFill>
              </a:rPr>
              <a:t>binary heap</a:t>
            </a:r>
            <a:r>
              <a:rPr lang="en-US" sz="2000" b="1" dirty="0"/>
              <a:t> is a partially ordered </a:t>
            </a:r>
            <a:r>
              <a:rPr lang="en-US" sz="2000" b="1" dirty="0">
                <a:solidFill>
                  <a:srgbClr val="0000FF"/>
                </a:solidFill>
              </a:rPr>
              <a:t>complete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00FF"/>
                </a:solidFill>
              </a:rPr>
              <a:t>binary</a:t>
            </a:r>
            <a:r>
              <a:rPr lang="en-US" sz="2000" b="1" dirty="0"/>
              <a:t> tree.  </a:t>
            </a:r>
          </a:p>
          <a:p>
            <a:pPr lvl="1" eaLnBrk="1" hangingPunct="1"/>
            <a:r>
              <a:rPr lang="en-US" sz="1800" dirty="0"/>
              <a:t>The tree is completely filled on all levels except possibly the lowest.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eaLnBrk="1" hangingPunct="1"/>
            <a:r>
              <a:rPr lang="en-US" sz="2000" dirty="0"/>
              <a:t>In a more general </a:t>
            </a:r>
            <a:r>
              <a:rPr lang="en-US" sz="2000" dirty="0">
                <a:solidFill>
                  <a:srgbClr val="0000FF"/>
                </a:solidFill>
              </a:rPr>
              <a:t>d-Heap</a:t>
            </a:r>
          </a:p>
          <a:p>
            <a:pPr lvl="1" eaLnBrk="1" hangingPunct="1"/>
            <a:r>
              <a:rPr lang="en-US" sz="1800" dirty="0"/>
              <a:t>A parent node can have 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dirty="0"/>
              <a:t> children</a:t>
            </a:r>
          </a:p>
          <a:p>
            <a:pPr eaLnBrk="1" hangingPunct="1"/>
            <a:r>
              <a:rPr lang="en-US" sz="2000" dirty="0"/>
              <a:t>We simply refer to binary heaps as heaps</a:t>
            </a:r>
          </a:p>
          <a:p>
            <a:pPr lvl="1" eaLnBrk="1" hangingPunct="1"/>
            <a:endParaRPr lang="en-US" sz="1800" dirty="0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11675" y="2209800"/>
            <a:ext cx="3397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902075" y="3052763"/>
            <a:ext cx="3397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105400" y="3052763"/>
            <a:ext cx="3397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76600" y="3810000"/>
            <a:ext cx="3397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3886200" y="3810000"/>
            <a:ext cx="3397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0</a:t>
            </a: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 flipH="1">
            <a:off x="405447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466407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H="1">
            <a:off x="3444875" y="34290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4054475" y="3429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3886200" y="2219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B6A9D-B941-447E-B00C-B71C3B04D6B0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>
                <a:solidFill>
                  <a:srgbClr val="0000FF"/>
                </a:solidFill>
              </a:rPr>
              <a:t>Vector</a:t>
            </a:r>
            <a:r>
              <a:rPr lang="en-US" sz="2800"/>
              <a:t> Representation of Complete Binary Tree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Storing elements in vector in </a:t>
            </a:r>
            <a:r>
              <a:rPr lang="en-US" dirty="0">
                <a:solidFill>
                  <a:srgbClr val="0000FF"/>
                </a:solidFill>
              </a:rPr>
              <a:t>level-order</a:t>
            </a:r>
          </a:p>
          <a:p>
            <a:pPr lvl="1" eaLnBrk="1" hangingPunct="1"/>
            <a:r>
              <a:rPr lang="en-US" dirty="0"/>
              <a:t>Parent of v[k] = v[k/2]</a:t>
            </a:r>
          </a:p>
          <a:p>
            <a:pPr lvl="1" eaLnBrk="1" hangingPunct="1"/>
            <a:r>
              <a:rPr lang="en-US" dirty="0"/>
              <a:t>Left child of v[k] = v[2*k]</a:t>
            </a:r>
          </a:p>
          <a:p>
            <a:pPr lvl="1" eaLnBrk="1" hangingPunct="1"/>
            <a:r>
              <a:rPr lang="en-US" dirty="0"/>
              <a:t>Right child of v[k] = v[2*k + 1]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In this case root is at v[1].</a:t>
            </a:r>
          </a:p>
          <a:p>
            <a:pPr lvl="1" eaLnBrk="1" hangingPunct="1"/>
            <a:r>
              <a:rPr lang="en-US" dirty="0"/>
              <a:t>Root can be at v[0].</a:t>
            </a:r>
          </a:p>
          <a:p>
            <a:pPr lvl="1" eaLnBrk="1" hangingPunct="1"/>
            <a:endParaRPr lang="en-US" dirty="0"/>
          </a:p>
        </p:txBody>
      </p:sp>
      <p:sp>
        <p:nvSpPr>
          <p:cNvPr id="8197" name="Text Box 1028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8198" name="Text Box 1029"/>
          <p:cNvSpPr txBox="1">
            <a:spLocks noChangeArrowheads="1"/>
          </p:cNvSpPr>
          <p:nvPr/>
        </p:nvSpPr>
        <p:spPr bwMode="auto">
          <a:xfrm>
            <a:off x="6737350" y="2043113"/>
            <a:ext cx="3778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</a:t>
            </a:r>
          </a:p>
        </p:txBody>
      </p:sp>
      <p:sp>
        <p:nvSpPr>
          <p:cNvPr id="8199" name="Text Box 1030"/>
          <p:cNvSpPr txBox="1">
            <a:spLocks noChangeArrowheads="1"/>
          </p:cNvSpPr>
          <p:nvPr/>
        </p:nvSpPr>
        <p:spPr bwMode="auto">
          <a:xfrm>
            <a:off x="6127750" y="2886075"/>
            <a:ext cx="2635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l</a:t>
            </a:r>
          </a:p>
        </p:txBody>
      </p:sp>
      <p:sp>
        <p:nvSpPr>
          <p:cNvPr id="8200" name="Text Box 1031"/>
          <p:cNvSpPr txBox="1">
            <a:spLocks noChangeArrowheads="1"/>
          </p:cNvSpPr>
          <p:nvPr/>
        </p:nvSpPr>
        <p:spPr bwMode="auto">
          <a:xfrm>
            <a:off x="7331075" y="2886075"/>
            <a:ext cx="2889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</a:t>
            </a:r>
          </a:p>
        </p:txBody>
      </p:sp>
      <p:sp>
        <p:nvSpPr>
          <p:cNvPr id="8201" name="Text Box 1032"/>
          <p:cNvSpPr txBox="1">
            <a:spLocks noChangeArrowheads="1"/>
          </p:cNvSpPr>
          <p:nvPr/>
        </p:nvSpPr>
        <p:spPr bwMode="auto">
          <a:xfrm>
            <a:off x="5502275" y="3643313"/>
            <a:ext cx="3143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ll</a:t>
            </a:r>
          </a:p>
        </p:txBody>
      </p:sp>
      <p:sp>
        <p:nvSpPr>
          <p:cNvPr id="8202" name="Text Box 1033"/>
          <p:cNvSpPr txBox="1">
            <a:spLocks noChangeArrowheads="1"/>
          </p:cNvSpPr>
          <p:nvPr/>
        </p:nvSpPr>
        <p:spPr bwMode="auto">
          <a:xfrm>
            <a:off x="6111875" y="3643313"/>
            <a:ext cx="3397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lr</a:t>
            </a:r>
          </a:p>
        </p:txBody>
      </p:sp>
      <p:sp>
        <p:nvSpPr>
          <p:cNvPr id="8203" name="Text Box 1034"/>
          <p:cNvSpPr txBox="1">
            <a:spLocks noChangeArrowheads="1"/>
          </p:cNvSpPr>
          <p:nvPr/>
        </p:nvSpPr>
        <p:spPr bwMode="auto">
          <a:xfrm>
            <a:off x="7940675" y="3643313"/>
            <a:ext cx="3651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rr</a:t>
            </a:r>
          </a:p>
        </p:txBody>
      </p:sp>
      <p:sp>
        <p:nvSpPr>
          <p:cNvPr id="8204" name="Text Box 1035"/>
          <p:cNvSpPr txBox="1">
            <a:spLocks noChangeArrowheads="1"/>
          </p:cNvSpPr>
          <p:nvPr/>
        </p:nvSpPr>
        <p:spPr bwMode="auto">
          <a:xfrm>
            <a:off x="7331075" y="3643313"/>
            <a:ext cx="3397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rl</a:t>
            </a:r>
          </a:p>
        </p:txBody>
      </p:sp>
      <p:sp>
        <p:nvSpPr>
          <p:cNvPr id="8205" name="Line 1036"/>
          <p:cNvSpPr>
            <a:spLocks noChangeShapeType="1"/>
          </p:cNvSpPr>
          <p:nvPr/>
        </p:nvSpPr>
        <p:spPr bwMode="auto">
          <a:xfrm flipH="1">
            <a:off x="6280150" y="24241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037"/>
          <p:cNvSpPr>
            <a:spLocks noChangeShapeType="1"/>
          </p:cNvSpPr>
          <p:nvPr/>
        </p:nvSpPr>
        <p:spPr bwMode="auto">
          <a:xfrm>
            <a:off x="6889750" y="24241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038"/>
          <p:cNvSpPr>
            <a:spLocks noChangeShapeType="1"/>
          </p:cNvSpPr>
          <p:nvPr/>
        </p:nvSpPr>
        <p:spPr bwMode="auto">
          <a:xfrm flipH="1">
            <a:off x="5670550" y="326231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039"/>
          <p:cNvSpPr>
            <a:spLocks noChangeShapeType="1"/>
          </p:cNvSpPr>
          <p:nvPr/>
        </p:nvSpPr>
        <p:spPr bwMode="auto">
          <a:xfrm>
            <a:off x="6280150" y="326231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040"/>
          <p:cNvSpPr>
            <a:spLocks noChangeShapeType="1"/>
          </p:cNvSpPr>
          <p:nvPr/>
        </p:nvSpPr>
        <p:spPr bwMode="auto">
          <a:xfrm>
            <a:off x="7483475" y="326231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041"/>
          <p:cNvSpPr>
            <a:spLocks noChangeShapeType="1"/>
          </p:cNvSpPr>
          <p:nvPr/>
        </p:nvSpPr>
        <p:spPr bwMode="auto">
          <a:xfrm>
            <a:off x="7483475" y="326231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Text Box 1042"/>
          <p:cNvSpPr txBox="1">
            <a:spLocks noChangeArrowheads="1"/>
          </p:cNvSpPr>
          <p:nvPr/>
        </p:nvSpPr>
        <p:spPr bwMode="auto">
          <a:xfrm>
            <a:off x="6111875" y="20526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root</a:t>
            </a:r>
          </a:p>
        </p:txBody>
      </p:sp>
      <p:sp>
        <p:nvSpPr>
          <p:cNvPr id="8212" name="Rectangle 1043"/>
          <p:cNvSpPr>
            <a:spLocks noChangeArrowheads="1"/>
          </p:cNvSpPr>
          <p:nvPr/>
        </p:nvSpPr>
        <p:spPr bwMode="auto">
          <a:xfrm>
            <a:off x="6443663" y="4876800"/>
            <a:ext cx="871537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rr</a:t>
            </a:r>
          </a:p>
        </p:txBody>
      </p:sp>
      <p:sp>
        <p:nvSpPr>
          <p:cNvPr id="8213" name="Rectangle 1044"/>
          <p:cNvSpPr>
            <a:spLocks noChangeArrowheads="1"/>
          </p:cNvSpPr>
          <p:nvPr/>
        </p:nvSpPr>
        <p:spPr bwMode="auto">
          <a:xfrm>
            <a:off x="5573713" y="4876800"/>
            <a:ext cx="869950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rl</a:t>
            </a:r>
          </a:p>
        </p:txBody>
      </p:sp>
      <p:sp>
        <p:nvSpPr>
          <p:cNvPr id="8214" name="Rectangle 1045"/>
          <p:cNvSpPr>
            <a:spLocks noChangeArrowheads="1"/>
          </p:cNvSpPr>
          <p:nvPr/>
        </p:nvSpPr>
        <p:spPr bwMode="auto">
          <a:xfrm>
            <a:off x="4702175" y="4876800"/>
            <a:ext cx="871538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lr</a:t>
            </a:r>
          </a:p>
        </p:txBody>
      </p:sp>
      <p:sp>
        <p:nvSpPr>
          <p:cNvPr id="8215" name="Rectangle 1046"/>
          <p:cNvSpPr>
            <a:spLocks noChangeArrowheads="1"/>
          </p:cNvSpPr>
          <p:nvPr/>
        </p:nvSpPr>
        <p:spPr bwMode="auto">
          <a:xfrm>
            <a:off x="3832225" y="4876800"/>
            <a:ext cx="869950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ll</a:t>
            </a:r>
          </a:p>
        </p:txBody>
      </p:sp>
      <p:sp>
        <p:nvSpPr>
          <p:cNvPr id="8216" name="Rectangle 1047"/>
          <p:cNvSpPr>
            <a:spLocks noChangeArrowheads="1"/>
          </p:cNvSpPr>
          <p:nvPr/>
        </p:nvSpPr>
        <p:spPr bwMode="auto">
          <a:xfrm>
            <a:off x="2960688" y="4876800"/>
            <a:ext cx="871537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r</a:t>
            </a:r>
          </a:p>
        </p:txBody>
      </p:sp>
      <p:sp>
        <p:nvSpPr>
          <p:cNvPr id="8217" name="Rectangle 1048"/>
          <p:cNvSpPr>
            <a:spLocks noChangeArrowheads="1"/>
          </p:cNvSpPr>
          <p:nvPr/>
        </p:nvSpPr>
        <p:spPr bwMode="auto">
          <a:xfrm>
            <a:off x="2090738" y="4876800"/>
            <a:ext cx="869950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l</a:t>
            </a:r>
          </a:p>
        </p:txBody>
      </p:sp>
      <p:sp>
        <p:nvSpPr>
          <p:cNvPr id="8218" name="Rectangle 1049"/>
          <p:cNvSpPr>
            <a:spLocks noChangeArrowheads="1"/>
          </p:cNvSpPr>
          <p:nvPr/>
        </p:nvSpPr>
        <p:spPr bwMode="auto">
          <a:xfrm>
            <a:off x="1219200" y="4876800"/>
            <a:ext cx="871538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R</a:t>
            </a:r>
          </a:p>
        </p:txBody>
      </p:sp>
      <p:sp>
        <p:nvSpPr>
          <p:cNvPr id="8219" name="Line 1050"/>
          <p:cNvSpPr>
            <a:spLocks noChangeShapeType="1"/>
          </p:cNvSpPr>
          <p:nvPr/>
        </p:nvSpPr>
        <p:spPr bwMode="auto">
          <a:xfrm>
            <a:off x="1219200" y="4876800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1051"/>
          <p:cNvSpPr>
            <a:spLocks noChangeShapeType="1"/>
          </p:cNvSpPr>
          <p:nvPr/>
        </p:nvSpPr>
        <p:spPr bwMode="auto">
          <a:xfrm>
            <a:off x="1219200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1052"/>
          <p:cNvSpPr>
            <a:spLocks noChangeShapeType="1"/>
          </p:cNvSpPr>
          <p:nvPr/>
        </p:nvSpPr>
        <p:spPr bwMode="auto">
          <a:xfrm>
            <a:off x="2090738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1053"/>
          <p:cNvSpPr>
            <a:spLocks noChangeShapeType="1"/>
          </p:cNvSpPr>
          <p:nvPr/>
        </p:nvSpPr>
        <p:spPr bwMode="auto">
          <a:xfrm>
            <a:off x="2960688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1054"/>
          <p:cNvSpPr>
            <a:spLocks noChangeShapeType="1"/>
          </p:cNvSpPr>
          <p:nvPr/>
        </p:nvSpPr>
        <p:spPr bwMode="auto">
          <a:xfrm>
            <a:off x="3832225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1055"/>
          <p:cNvSpPr>
            <a:spLocks noChangeShapeType="1"/>
          </p:cNvSpPr>
          <p:nvPr/>
        </p:nvSpPr>
        <p:spPr bwMode="auto">
          <a:xfrm>
            <a:off x="4702175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Line 1056"/>
          <p:cNvSpPr>
            <a:spLocks noChangeShapeType="1"/>
          </p:cNvSpPr>
          <p:nvPr/>
        </p:nvSpPr>
        <p:spPr bwMode="auto">
          <a:xfrm>
            <a:off x="5573713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Line 1057"/>
          <p:cNvSpPr>
            <a:spLocks noChangeShapeType="1"/>
          </p:cNvSpPr>
          <p:nvPr/>
        </p:nvSpPr>
        <p:spPr bwMode="auto">
          <a:xfrm>
            <a:off x="6443663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1058"/>
          <p:cNvSpPr>
            <a:spLocks noChangeShapeType="1"/>
          </p:cNvSpPr>
          <p:nvPr/>
        </p:nvSpPr>
        <p:spPr bwMode="auto">
          <a:xfrm>
            <a:off x="7315200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1059"/>
          <p:cNvSpPr>
            <a:spLocks noChangeShapeType="1"/>
          </p:cNvSpPr>
          <p:nvPr/>
        </p:nvSpPr>
        <p:spPr bwMode="auto">
          <a:xfrm>
            <a:off x="1219200" y="5394325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29" name="Group 1060"/>
          <p:cNvGrpSpPr>
            <a:grpSpLocks/>
          </p:cNvGrpSpPr>
          <p:nvPr/>
        </p:nvGrpSpPr>
        <p:grpSpPr bwMode="auto">
          <a:xfrm>
            <a:off x="1219200" y="4343400"/>
            <a:ext cx="6096000" cy="517525"/>
            <a:chOff x="576" y="2544"/>
            <a:chExt cx="3840" cy="326"/>
          </a:xfrm>
        </p:grpSpPr>
        <p:sp>
          <p:nvSpPr>
            <p:cNvPr id="8237" name="Rectangle 1061"/>
            <p:cNvSpPr>
              <a:spLocks noChangeArrowheads="1"/>
            </p:cNvSpPr>
            <p:nvPr/>
          </p:nvSpPr>
          <p:spPr bwMode="auto">
            <a:xfrm>
              <a:off x="3867" y="2544"/>
              <a:ext cx="54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8238" name="Rectangle 1062"/>
            <p:cNvSpPr>
              <a:spLocks noChangeArrowheads="1"/>
            </p:cNvSpPr>
            <p:nvPr/>
          </p:nvSpPr>
          <p:spPr bwMode="auto">
            <a:xfrm>
              <a:off x="3319" y="2544"/>
              <a:ext cx="54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8239" name="Rectangle 1063"/>
            <p:cNvSpPr>
              <a:spLocks noChangeArrowheads="1"/>
            </p:cNvSpPr>
            <p:nvPr/>
          </p:nvSpPr>
          <p:spPr bwMode="auto">
            <a:xfrm>
              <a:off x="2770" y="2544"/>
              <a:ext cx="54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8240" name="Rectangle 1064"/>
            <p:cNvSpPr>
              <a:spLocks noChangeArrowheads="1"/>
            </p:cNvSpPr>
            <p:nvPr/>
          </p:nvSpPr>
          <p:spPr bwMode="auto">
            <a:xfrm>
              <a:off x="2222" y="2544"/>
              <a:ext cx="54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8241" name="Rectangle 1065"/>
            <p:cNvSpPr>
              <a:spLocks noChangeArrowheads="1"/>
            </p:cNvSpPr>
            <p:nvPr/>
          </p:nvSpPr>
          <p:spPr bwMode="auto">
            <a:xfrm>
              <a:off x="1673" y="2544"/>
              <a:ext cx="54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8242" name="Rectangle 1066"/>
            <p:cNvSpPr>
              <a:spLocks noChangeArrowheads="1"/>
            </p:cNvSpPr>
            <p:nvPr/>
          </p:nvSpPr>
          <p:spPr bwMode="auto">
            <a:xfrm>
              <a:off x="1125" y="2544"/>
              <a:ext cx="54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8243" name="Rectangle 1067"/>
            <p:cNvSpPr>
              <a:spLocks noChangeArrowheads="1"/>
            </p:cNvSpPr>
            <p:nvPr/>
          </p:nvSpPr>
          <p:spPr bwMode="auto">
            <a:xfrm>
              <a:off x="576" y="2544"/>
              <a:ext cx="54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8230" name="Line 1068"/>
          <p:cNvSpPr>
            <a:spLocks noChangeShapeType="1"/>
          </p:cNvSpPr>
          <p:nvPr/>
        </p:nvSpPr>
        <p:spPr bwMode="auto">
          <a:xfrm>
            <a:off x="1219200" y="4860925"/>
            <a:ext cx="8715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Line 1069"/>
          <p:cNvSpPr>
            <a:spLocks noChangeShapeType="1"/>
          </p:cNvSpPr>
          <p:nvPr/>
        </p:nvSpPr>
        <p:spPr bwMode="auto">
          <a:xfrm>
            <a:off x="2090738" y="4860925"/>
            <a:ext cx="869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Line 1070"/>
          <p:cNvSpPr>
            <a:spLocks noChangeShapeType="1"/>
          </p:cNvSpPr>
          <p:nvPr/>
        </p:nvSpPr>
        <p:spPr bwMode="auto">
          <a:xfrm>
            <a:off x="2960688" y="4860925"/>
            <a:ext cx="8715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3" name="Line 1071"/>
          <p:cNvSpPr>
            <a:spLocks noChangeShapeType="1"/>
          </p:cNvSpPr>
          <p:nvPr/>
        </p:nvSpPr>
        <p:spPr bwMode="auto">
          <a:xfrm>
            <a:off x="3832225" y="4860925"/>
            <a:ext cx="869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Line 1072"/>
          <p:cNvSpPr>
            <a:spLocks noChangeShapeType="1"/>
          </p:cNvSpPr>
          <p:nvPr/>
        </p:nvSpPr>
        <p:spPr bwMode="auto">
          <a:xfrm>
            <a:off x="4702175" y="4860925"/>
            <a:ext cx="8715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5" name="Line 1073"/>
          <p:cNvSpPr>
            <a:spLocks noChangeShapeType="1"/>
          </p:cNvSpPr>
          <p:nvPr/>
        </p:nvSpPr>
        <p:spPr bwMode="auto">
          <a:xfrm>
            <a:off x="5573713" y="4860925"/>
            <a:ext cx="869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Line 1074"/>
          <p:cNvSpPr>
            <a:spLocks noChangeShapeType="1"/>
          </p:cNvSpPr>
          <p:nvPr/>
        </p:nvSpPr>
        <p:spPr bwMode="auto">
          <a:xfrm>
            <a:off x="6443663" y="4860925"/>
            <a:ext cx="8715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23C34-B217-432E-99B6-2682E915B77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Heap example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Parent of v[k] = v[k/2]</a:t>
            </a:r>
          </a:p>
          <a:p>
            <a:pPr eaLnBrk="1" hangingPunct="1"/>
            <a:r>
              <a:rPr lang="en-US" sz="1800" dirty="0"/>
              <a:t>Left child of v[k] = v[2*k]</a:t>
            </a:r>
          </a:p>
          <a:p>
            <a:pPr eaLnBrk="1" hangingPunct="1"/>
            <a:r>
              <a:rPr lang="en-US" sz="1800" dirty="0"/>
              <a:t>Right child of v[k] = v[2*k + 1]</a:t>
            </a:r>
          </a:p>
        </p:txBody>
      </p:sp>
      <p:pic>
        <p:nvPicPr>
          <p:cNvPr id="9221" name="Picture 4" descr="fig06_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19400"/>
            <a:ext cx="6629400" cy="209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" descr="fig06_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257800"/>
            <a:ext cx="67818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0A357-53B5-4E78-B078-F415380C3287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Examples</a:t>
            </a:r>
          </a:p>
        </p:txBody>
      </p:sp>
      <p:pic>
        <p:nvPicPr>
          <p:cNvPr id="10244" name="Picture 2051" descr="D:\courses\COP4530spring2007\supplements\weiss_ppt_files\ch06\ch06gif\fig06_05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629525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2052"/>
          <p:cNvSpPr txBox="1">
            <a:spLocks noChangeArrowheads="1"/>
          </p:cNvSpPr>
          <p:nvPr/>
        </p:nvSpPr>
        <p:spPr bwMode="auto">
          <a:xfrm>
            <a:off x="1355725" y="5449888"/>
            <a:ext cx="3117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Which one is a heap?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51C76-BA31-4BF7-AABA-801A2076F1B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/>
              <a:t>Implementation of Priority Queue (heap)</a:t>
            </a:r>
          </a:p>
        </p:txBody>
      </p:sp>
      <p:pic>
        <p:nvPicPr>
          <p:cNvPr id="11268" name="Picture 3" descr="D:\courses\COP4530spring2007\supplements\weiss_ppt_files\ch06\ch06gif\fig06_0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6405563" cy="552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276600" y="990600"/>
            <a:ext cx="1066800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1905000" y="3810000"/>
            <a:ext cx="35814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1905000" y="5105400"/>
            <a:ext cx="29718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E8D78-3920-43DB-84B8-7E57B1C518E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Heap Operations: insert(x)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83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What is the shape of the heap after 14 is inserted into the following heap?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057400"/>
            <a:ext cx="4563112" cy="366763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E8D78-3920-43DB-84B8-7E57B1C518E0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Heap Operations: insert(x)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855" y="1262319"/>
            <a:ext cx="7772400" cy="83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What is the shape of the heap after 14 is inserted into the following heap?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959575"/>
            <a:ext cx="4563112" cy="3667637"/>
          </a:xfrm>
          <a:prstGeom prst="rect">
            <a:avLst/>
          </a:prstGeom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633D0C0-1C23-FD74-E318-4619C3A849A5}"/>
              </a:ext>
            </a:extLst>
          </p:cNvPr>
          <p:cNvSpPr txBox="1"/>
          <p:nvPr/>
        </p:nvSpPr>
        <p:spPr>
          <a:xfrm>
            <a:off x="1319391" y="6096000"/>
            <a:ext cx="64940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     13   21  16  24  31  19  68  65  26  32  </a:t>
            </a:r>
            <a:r>
              <a:rPr lang="en-US" dirty="0">
                <a:solidFill>
                  <a:srgbClr val="FF0000"/>
                </a:solidFill>
              </a:rPr>
              <a:t>14</a:t>
            </a:r>
            <a:r>
              <a:rPr lang="en-US" dirty="0"/>
              <a:t>           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8431DFC-ED59-DF58-D05A-0D62700ECFA7}"/>
              </a:ext>
            </a:extLst>
          </p:cNvPr>
          <p:cNvCxnSpPr/>
          <p:nvPr/>
        </p:nvCxnSpPr>
        <p:spPr bwMode="auto">
          <a:xfrm>
            <a:off x="1752600" y="6096000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C509B2B-BA32-E4F5-A456-AA9A04DD6A0E}"/>
              </a:ext>
            </a:extLst>
          </p:cNvPr>
          <p:cNvCxnSpPr/>
          <p:nvPr/>
        </p:nvCxnSpPr>
        <p:spPr bwMode="auto">
          <a:xfrm>
            <a:off x="2209800" y="6096000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66BA58-2248-F914-49F5-C00BF9946C95}"/>
              </a:ext>
            </a:extLst>
          </p:cNvPr>
          <p:cNvCxnSpPr/>
          <p:nvPr/>
        </p:nvCxnSpPr>
        <p:spPr bwMode="auto">
          <a:xfrm>
            <a:off x="2667000" y="6091535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5234B9-07CB-6932-E69F-2ECB73848A2C}"/>
              </a:ext>
            </a:extLst>
          </p:cNvPr>
          <p:cNvCxnSpPr/>
          <p:nvPr/>
        </p:nvCxnSpPr>
        <p:spPr bwMode="auto">
          <a:xfrm>
            <a:off x="3129455" y="6091535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863CB2-D866-C0E3-D7AA-4AF978A860DF}"/>
              </a:ext>
            </a:extLst>
          </p:cNvPr>
          <p:cNvCxnSpPr/>
          <p:nvPr/>
        </p:nvCxnSpPr>
        <p:spPr bwMode="auto">
          <a:xfrm>
            <a:off x="3581400" y="6096000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3CB460-8E41-B41F-A5CA-F70DD1794743}"/>
              </a:ext>
            </a:extLst>
          </p:cNvPr>
          <p:cNvCxnSpPr/>
          <p:nvPr/>
        </p:nvCxnSpPr>
        <p:spPr bwMode="auto">
          <a:xfrm>
            <a:off x="4038600" y="6096000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2EB30-5993-1A3F-BC23-E231AFB76503}"/>
              </a:ext>
            </a:extLst>
          </p:cNvPr>
          <p:cNvCxnSpPr/>
          <p:nvPr/>
        </p:nvCxnSpPr>
        <p:spPr bwMode="auto">
          <a:xfrm>
            <a:off x="4572000" y="6091535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D8F36EA-9EAF-E6AD-4815-CD22A12E1D4B}"/>
              </a:ext>
            </a:extLst>
          </p:cNvPr>
          <p:cNvCxnSpPr/>
          <p:nvPr/>
        </p:nvCxnSpPr>
        <p:spPr bwMode="auto">
          <a:xfrm>
            <a:off x="5029200" y="6091534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A456E2-DDEB-17CF-D9F4-353B68679B43}"/>
              </a:ext>
            </a:extLst>
          </p:cNvPr>
          <p:cNvCxnSpPr/>
          <p:nvPr/>
        </p:nvCxnSpPr>
        <p:spPr bwMode="auto">
          <a:xfrm>
            <a:off x="5486400" y="6101649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FD7A6F0-7E7F-6E1E-37EB-2D01F0986729}"/>
              </a:ext>
            </a:extLst>
          </p:cNvPr>
          <p:cNvCxnSpPr/>
          <p:nvPr/>
        </p:nvCxnSpPr>
        <p:spPr bwMode="auto">
          <a:xfrm>
            <a:off x="5867400" y="6091533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063ADF6-3D1A-3563-D44A-A918771B337F}"/>
              </a:ext>
            </a:extLst>
          </p:cNvPr>
          <p:cNvCxnSpPr/>
          <p:nvPr/>
        </p:nvCxnSpPr>
        <p:spPr bwMode="auto">
          <a:xfrm>
            <a:off x="6781800" y="6091531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BB49BC4-BBB0-1C55-C126-623B99D536D6}"/>
              </a:ext>
            </a:extLst>
          </p:cNvPr>
          <p:cNvCxnSpPr/>
          <p:nvPr/>
        </p:nvCxnSpPr>
        <p:spPr bwMode="auto">
          <a:xfrm>
            <a:off x="6324600" y="6091532"/>
            <a:ext cx="0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7CE236B-5A69-F2EE-4BEB-7F27A85E410B}"/>
              </a:ext>
            </a:extLst>
          </p:cNvPr>
          <p:cNvSpPr txBox="1"/>
          <p:nvPr/>
        </p:nvSpPr>
        <p:spPr>
          <a:xfrm>
            <a:off x="3667209" y="499983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4CE84BB-79D5-B9A2-00DA-954F00266554}"/>
              </a:ext>
            </a:extLst>
          </p:cNvPr>
          <p:cNvSpPr/>
          <p:nvPr/>
        </p:nvSpPr>
        <p:spPr bwMode="auto">
          <a:xfrm>
            <a:off x="3666398" y="4958560"/>
            <a:ext cx="533400" cy="53841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097CE5C-0646-64B5-B603-4C9D6E87C315}"/>
              </a:ext>
            </a:extLst>
          </p:cNvPr>
          <p:cNvCxnSpPr/>
          <p:nvPr/>
        </p:nvCxnSpPr>
        <p:spPr bwMode="auto">
          <a:xfrm>
            <a:off x="3533354" y="4550375"/>
            <a:ext cx="196002" cy="4294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5E33A4B-EBA9-EC8B-DAC4-A349800FF8C5}"/>
              </a:ext>
            </a:extLst>
          </p:cNvPr>
          <p:cNvSpPr txBox="1"/>
          <p:nvPr/>
        </p:nvSpPr>
        <p:spPr>
          <a:xfrm>
            <a:off x="5553650" y="2063372"/>
            <a:ext cx="29754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this still a heap?</a:t>
            </a:r>
          </a:p>
          <a:p>
            <a:r>
              <a:rPr lang="en-US" dirty="0"/>
              <a:t>Where is the problem?</a:t>
            </a:r>
          </a:p>
          <a:p>
            <a:r>
              <a:rPr lang="en-US" dirty="0"/>
              <a:t>How to fix it?</a:t>
            </a:r>
          </a:p>
        </p:txBody>
      </p:sp>
    </p:spTree>
    <p:extLst>
      <p:ext uri="{BB962C8B-B14F-4D97-AF65-F5344CB8AC3E}">
        <p14:creationId xmlns:p14="http://schemas.microsoft.com/office/powerpoint/2010/main" val="2503668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E8D78-3920-43DB-84B8-7E57B1C518E0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Heap Operations: insert(x)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Create a hole at next leaf (empty)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// Repair upward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Repeat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Locate parent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if POT not satisfied (should x inserted in the hole)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Sliding parent element to hole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else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Stop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Insert x into hole</a:t>
            </a:r>
          </a:p>
        </p:txBody>
      </p:sp>
    </p:spTree>
    <p:extLst>
      <p:ext uri="{BB962C8B-B14F-4D97-AF65-F5344CB8AC3E}">
        <p14:creationId xmlns:p14="http://schemas.microsoft.com/office/powerpoint/2010/main" val="2496823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5EE8A-98A3-4208-BB36-D8CA2FB2005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Priority Queues - motivation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Consider the CPU scheduling problem:</a:t>
            </a:r>
          </a:p>
          <a:p>
            <a:pPr lvl="1" eaLnBrk="1" hangingPunct="1"/>
            <a:r>
              <a:rPr lang="en-US" dirty="0"/>
              <a:t>Jobs (programs that need to be executed by the CPU) come and go in a computing system</a:t>
            </a:r>
          </a:p>
          <a:p>
            <a:pPr lvl="1" eaLnBrk="1" hangingPunct="1"/>
            <a:r>
              <a:rPr lang="en-US" dirty="0"/>
              <a:t>A computer has many jobs that need to be executed, CPU scheduling decides which job gets to physically use the CPU.</a:t>
            </a:r>
          </a:p>
          <a:p>
            <a:pPr lvl="1" eaLnBrk="1" hangingPunct="1"/>
            <a:r>
              <a:rPr lang="en-US" dirty="0"/>
              <a:t>This is a fundamental problem in Computer Science</a:t>
            </a:r>
          </a:p>
          <a:p>
            <a:pPr lvl="1" eaLnBrk="1" hangingPunct="1"/>
            <a:r>
              <a:rPr lang="en-US" dirty="0"/>
              <a:t>For the computer system to do a good job in CPU scheduling, we need a data structure to store all jobs to be scheduled. Let us consider what data structure we should use for this purpose.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FFD32-17A8-42EC-BBB4-5C97CA8391EF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Insertion Example: insert(14)</a:t>
            </a:r>
          </a:p>
        </p:txBody>
      </p:sp>
      <p:pic>
        <p:nvPicPr>
          <p:cNvPr id="13316" name="Picture 3" descr="D:\courses\COP4530spring2007\supplements\weiss_ppt_files\ch06\ch06gif\fig06_06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65436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D:\courses\COP4530spring2007\supplements\weiss_ppt_files\ch06\ch06gif\fig06_07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91000"/>
            <a:ext cx="67056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965325" y="3697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(1)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5105400" y="3733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(2)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2819400" y="61722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(3)</a:t>
            </a:r>
          </a:p>
        </p:txBody>
      </p:sp>
      <p:sp>
        <p:nvSpPr>
          <p:cNvPr id="13321" name="Text Box 8"/>
          <p:cNvSpPr txBox="1">
            <a:spLocks noChangeArrowheads="1"/>
          </p:cNvSpPr>
          <p:nvPr/>
        </p:nvSpPr>
        <p:spPr bwMode="auto">
          <a:xfrm>
            <a:off x="6705600" y="6096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(4)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</a:t>
            </a:r>
            <a:r>
              <a:rPr lang="en-US" dirty="0">
                <a:solidFill>
                  <a:srgbClr val="0000FF"/>
                </a:solidFill>
              </a:rPr>
              <a:t>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* Insert item x, allowing duplicates.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void insert( </a:t>
            </a:r>
            <a:r>
              <a:rPr lang="en-US" sz="1400" b="1" dirty="0" err="1">
                <a:solidFill>
                  <a:schemeClr val="tx1"/>
                </a:solidFill>
              </a:rPr>
              <a:t>const</a:t>
            </a:r>
            <a:r>
              <a:rPr lang="en-US" sz="1400" b="1" dirty="0">
                <a:solidFill>
                  <a:schemeClr val="tx1"/>
                </a:solidFill>
              </a:rPr>
              <a:t> Comparable &amp; x )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if( </a:t>
            </a:r>
            <a:r>
              <a:rPr lang="en-US" sz="1400" b="1" dirty="0" err="1">
                <a:solidFill>
                  <a:schemeClr val="tx1"/>
                </a:solidFill>
              </a:rPr>
              <a:t>currentSize</a:t>
            </a:r>
            <a:r>
              <a:rPr lang="en-US" sz="1400" b="1" dirty="0">
                <a:solidFill>
                  <a:schemeClr val="tx1"/>
                </a:solidFill>
              </a:rPr>
              <a:t> == </a:t>
            </a:r>
            <a:r>
              <a:rPr lang="en-US" sz="1400" b="1" dirty="0" err="1">
                <a:solidFill>
                  <a:schemeClr val="tx1"/>
                </a:solidFill>
              </a:rPr>
              <a:t>array.size</a:t>
            </a:r>
            <a:r>
              <a:rPr lang="en-US" sz="1400" b="1" dirty="0">
                <a:solidFill>
                  <a:schemeClr val="tx1"/>
                </a:solidFill>
              </a:rPr>
              <a:t>( ) - 1 )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    </a:t>
            </a:r>
            <a:r>
              <a:rPr lang="en-US" sz="1400" b="1" dirty="0" err="1">
                <a:solidFill>
                  <a:schemeClr val="tx1"/>
                </a:solidFill>
              </a:rPr>
              <a:t>array.resize</a:t>
            </a:r>
            <a:r>
              <a:rPr lang="en-US" sz="1400" b="1" dirty="0">
                <a:solidFill>
                  <a:schemeClr val="tx1"/>
                </a:solidFill>
              </a:rPr>
              <a:t>( </a:t>
            </a:r>
            <a:r>
              <a:rPr lang="en-US" sz="1400" b="1" dirty="0" err="1">
                <a:solidFill>
                  <a:schemeClr val="tx1"/>
                </a:solidFill>
              </a:rPr>
              <a:t>array.size</a:t>
            </a:r>
            <a:r>
              <a:rPr lang="en-US" sz="1400" b="1" dirty="0">
                <a:solidFill>
                  <a:schemeClr val="tx1"/>
                </a:solidFill>
              </a:rPr>
              <a:t>( ) * 2 );</a:t>
            </a:r>
          </a:p>
          <a:p>
            <a:pPr marL="0" indent="0"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    // Percolate up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</a:t>
            </a:r>
            <a:r>
              <a:rPr lang="en-US" sz="1400" b="1" dirty="0" err="1">
                <a:solidFill>
                  <a:schemeClr val="tx1"/>
                </a:solidFill>
              </a:rPr>
              <a:t>int</a:t>
            </a:r>
            <a:r>
              <a:rPr lang="en-US" sz="1400" b="1" dirty="0">
                <a:solidFill>
                  <a:schemeClr val="tx1"/>
                </a:solidFill>
              </a:rPr>
              <a:t> hole = ++</a:t>
            </a:r>
            <a:r>
              <a:rPr lang="en-US" sz="1400" b="1" dirty="0" err="1">
                <a:solidFill>
                  <a:schemeClr val="tx1"/>
                </a:solidFill>
              </a:rPr>
              <a:t>currentSize</a:t>
            </a:r>
            <a:r>
              <a:rPr lang="en-US" sz="14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Comparable copy = x;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array[ 0 ] = </a:t>
            </a:r>
            <a:r>
              <a:rPr lang="en-US" sz="1400" b="1" dirty="0" err="1">
                <a:solidFill>
                  <a:schemeClr val="tx1"/>
                </a:solidFill>
              </a:rPr>
              <a:t>std</a:t>
            </a:r>
            <a:r>
              <a:rPr lang="en-US" sz="1400" b="1" dirty="0">
                <a:solidFill>
                  <a:schemeClr val="tx1"/>
                </a:solidFill>
              </a:rPr>
              <a:t>::move( copy );		// for terminating the following loop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for( ; x &lt; array[ hole / 2 ]; hole /= 2 )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    array[ hole ] = </a:t>
            </a:r>
            <a:r>
              <a:rPr lang="en-US" sz="1400" b="1" dirty="0" err="1">
                <a:solidFill>
                  <a:schemeClr val="tx1"/>
                </a:solidFill>
              </a:rPr>
              <a:t>std</a:t>
            </a:r>
            <a:r>
              <a:rPr lang="en-US" sz="1400" b="1" dirty="0">
                <a:solidFill>
                  <a:schemeClr val="tx1"/>
                </a:solidFill>
              </a:rPr>
              <a:t>::move( array[ hole / 2 ] );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    array[ hole ] = </a:t>
            </a:r>
            <a:r>
              <a:rPr lang="en-US" sz="1400" b="1" dirty="0" err="1">
                <a:solidFill>
                  <a:schemeClr val="tx1"/>
                </a:solidFill>
              </a:rPr>
              <a:t>std</a:t>
            </a:r>
            <a:r>
              <a:rPr lang="en-US" sz="1400" b="1" dirty="0">
                <a:solidFill>
                  <a:schemeClr val="tx1"/>
                </a:solidFill>
              </a:rPr>
              <a:t>::move( array[ 0 ] );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77CE6-F496-4BBF-B976-59418198420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71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2735-3874-49A3-A543-D9677CF25B7C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Heap Operations: deleteMin()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What is the shape of the heap when </a:t>
            </a:r>
            <a:r>
              <a:rPr lang="en-US" dirty="0" err="1"/>
              <a:t>deleteMin</a:t>
            </a:r>
            <a:r>
              <a:rPr lang="en-US" dirty="0"/>
              <a:t> is performed on the following heap?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lvl="2" eaLnBrk="1" hangingPunct="1">
              <a:lnSpc>
                <a:spcPct val="90000"/>
              </a:lnSpc>
            </a:pPr>
            <a:endParaRPr lang="en-US" sz="1800" dirty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088" y="2433381"/>
            <a:ext cx="4563112" cy="3667637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2735-3874-49A3-A543-D9677CF25B7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Heap Operations: deleteMin()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What is the shape of the heap when </a:t>
            </a:r>
            <a:r>
              <a:rPr lang="en-US" dirty="0" err="1"/>
              <a:t>deleteMin</a:t>
            </a:r>
            <a:r>
              <a:rPr lang="en-US" dirty="0"/>
              <a:t> is performed on the following heap?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lvl="2" eaLnBrk="1" hangingPunct="1">
              <a:lnSpc>
                <a:spcPct val="90000"/>
              </a:lnSpc>
            </a:pPr>
            <a:endParaRPr lang="en-US" sz="1800" dirty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/>
          </a:p>
        </p:txBody>
      </p:sp>
      <p:pic>
        <p:nvPicPr>
          <p:cNvPr id="3" name="Picture 3" descr="D:\courses\COP4530spring2007\supplements\weiss_ppt_files\ch06\ch06gif\fig06_09.gif">
            <a:extLst>
              <a:ext uri="{FF2B5EF4-FFF2-40B4-BE49-F238E27FC236}">
                <a16:creationId xmlns:a16="http://schemas.microsoft.com/office/drawing/2014/main" id="{D4598D2A-7585-F199-8940-337007C03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" y="2514600"/>
            <a:ext cx="7458075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963C97-6CFE-BA64-2A65-A8AC973EBFA9}"/>
              </a:ext>
            </a:extLst>
          </p:cNvPr>
          <p:cNvSpPr txBox="1"/>
          <p:nvPr/>
        </p:nvSpPr>
        <p:spPr>
          <a:xfrm>
            <a:off x="345534" y="5154613"/>
            <a:ext cx="44550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/>
              <a:t>          14  16  19  21  19  68  65  26  32  31   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8AABD5-8539-89E2-751A-D53B971B3759}"/>
              </a:ext>
            </a:extLst>
          </p:cNvPr>
          <p:cNvCxnSpPr/>
          <p:nvPr/>
        </p:nvCxnSpPr>
        <p:spPr bwMode="auto">
          <a:xfrm>
            <a:off x="650334" y="515461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4AEAB0-47EC-B9F1-B739-500998CFC115}"/>
              </a:ext>
            </a:extLst>
          </p:cNvPr>
          <p:cNvCxnSpPr/>
          <p:nvPr/>
        </p:nvCxnSpPr>
        <p:spPr bwMode="auto">
          <a:xfrm>
            <a:off x="955134" y="515461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CBC97D-B75D-6297-D051-1F31D1CC162F}"/>
              </a:ext>
            </a:extLst>
          </p:cNvPr>
          <p:cNvCxnSpPr/>
          <p:nvPr/>
        </p:nvCxnSpPr>
        <p:spPr bwMode="auto">
          <a:xfrm>
            <a:off x="1280955" y="515461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E37AF7-42C6-76F7-DB42-B48A40AA80B1}"/>
              </a:ext>
            </a:extLst>
          </p:cNvPr>
          <p:cNvCxnSpPr/>
          <p:nvPr/>
        </p:nvCxnSpPr>
        <p:spPr bwMode="auto">
          <a:xfrm>
            <a:off x="1640934" y="515461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D959F0-CC64-1A9D-4452-EA1D0296FA2F}"/>
              </a:ext>
            </a:extLst>
          </p:cNvPr>
          <p:cNvCxnSpPr/>
          <p:nvPr/>
        </p:nvCxnSpPr>
        <p:spPr bwMode="auto">
          <a:xfrm>
            <a:off x="1945734" y="515461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45DD00F-8EC6-683E-F014-B168A88FACF3}"/>
              </a:ext>
            </a:extLst>
          </p:cNvPr>
          <p:cNvCxnSpPr/>
          <p:nvPr/>
        </p:nvCxnSpPr>
        <p:spPr bwMode="auto">
          <a:xfrm>
            <a:off x="2326734" y="5168486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709DF9-CB73-FF76-08DD-E5726B166945}"/>
              </a:ext>
            </a:extLst>
          </p:cNvPr>
          <p:cNvCxnSpPr/>
          <p:nvPr/>
        </p:nvCxnSpPr>
        <p:spPr bwMode="auto">
          <a:xfrm>
            <a:off x="2631534" y="5168486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A7588E2-E44D-969D-8758-80A56C0CCD7A}"/>
              </a:ext>
            </a:extLst>
          </p:cNvPr>
          <p:cNvCxnSpPr/>
          <p:nvPr/>
        </p:nvCxnSpPr>
        <p:spPr bwMode="auto">
          <a:xfrm>
            <a:off x="3012534" y="5168486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36100D-5371-2CF8-C803-F639AC7B7DBF}"/>
              </a:ext>
            </a:extLst>
          </p:cNvPr>
          <p:cNvCxnSpPr/>
          <p:nvPr/>
        </p:nvCxnSpPr>
        <p:spPr bwMode="auto">
          <a:xfrm>
            <a:off x="3317334" y="5142945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4618411-5B69-1DD0-EAE9-1C24E58F075C}"/>
              </a:ext>
            </a:extLst>
          </p:cNvPr>
          <p:cNvCxnSpPr/>
          <p:nvPr/>
        </p:nvCxnSpPr>
        <p:spPr bwMode="auto">
          <a:xfrm>
            <a:off x="3698334" y="515461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72C7E34-5E8F-5ED9-ECC5-A878F5AFE6AA}"/>
              </a:ext>
            </a:extLst>
          </p:cNvPr>
          <p:cNvCxnSpPr/>
          <p:nvPr/>
        </p:nvCxnSpPr>
        <p:spPr bwMode="auto">
          <a:xfrm>
            <a:off x="4003134" y="515461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954722-7D10-A1CE-6118-D2208AFCCB10}"/>
              </a:ext>
            </a:extLst>
          </p:cNvPr>
          <p:cNvCxnSpPr/>
          <p:nvPr/>
        </p:nvCxnSpPr>
        <p:spPr bwMode="auto">
          <a:xfrm>
            <a:off x="4384134" y="515461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5782144-FF99-5DC8-C4B6-77E33EFB2B56}"/>
              </a:ext>
            </a:extLst>
          </p:cNvPr>
          <p:cNvSpPr txBox="1"/>
          <p:nvPr/>
        </p:nvSpPr>
        <p:spPr>
          <a:xfrm>
            <a:off x="348162" y="5725111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     </a:t>
            </a:r>
            <a:r>
              <a:rPr lang="en-US" sz="1800" dirty="0">
                <a:solidFill>
                  <a:srgbClr val="FF0000"/>
                </a:solidFill>
              </a:rPr>
              <a:t>31</a:t>
            </a:r>
            <a:r>
              <a:rPr lang="en-US" sz="1800" dirty="0"/>
              <a:t>  14  16  19  21  19  68  65  26  32      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365F19A-96A3-E1A2-BB74-B4A785F90FDF}"/>
              </a:ext>
            </a:extLst>
          </p:cNvPr>
          <p:cNvCxnSpPr/>
          <p:nvPr/>
        </p:nvCxnSpPr>
        <p:spPr bwMode="auto">
          <a:xfrm>
            <a:off x="652962" y="5725111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8C7D50-9691-AD6A-5124-9D8D6537105B}"/>
              </a:ext>
            </a:extLst>
          </p:cNvPr>
          <p:cNvCxnSpPr/>
          <p:nvPr/>
        </p:nvCxnSpPr>
        <p:spPr bwMode="auto">
          <a:xfrm>
            <a:off x="957762" y="5725111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4F2E32-FDB3-F928-06DB-84ABA1AC56F5}"/>
              </a:ext>
            </a:extLst>
          </p:cNvPr>
          <p:cNvCxnSpPr/>
          <p:nvPr/>
        </p:nvCxnSpPr>
        <p:spPr bwMode="auto">
          <a:xfrm>
            <a:off x="1283583" y="5725111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FCB04DD-F12D-CCC6-36D9-A0F38561EFFA}"/>
              </a:ext>
            </a:extLst>
          </p:cNvPr>
          <p:cNvCxnSpPr/>
          <p:nvPr/>
        </p:nvCxnSpPr>
        <p:spPr bwMode="auto">
          <a:xfrm>
            <a:off x="1643562" y="5725111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16C7838-C989-9F70-33FB-33B8ADB7E520}"/>
              </a:ext>
            </a:extLst>
          </p:cNvPr>
          <p:cNvCxnSpPr/>
          <p:nvPr/>
        </p:nvCxnSpPr>
        <p:spPr bwMode="auto">
          <a:xfrm>
            <a:off x="1948362" y="5725111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D585A2F-72CE-F066-D157-0B0C84BAB5B8}"/>
              </a:ext>
            </a:extLst>
          </p:cNvPr>
          <p:cNvCxnSpPr/>
          <p:nvPr/>
        </p:nvCxnSpPr>
        <p:spPr bwMode="auto">
          <a:xfrm>
            <a:off x="2329362" y="5738984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715396-C1ED-F0F1-4FF6-409B6291E312}"/>
              </a:ext>
            </a:extLst>
          </p:cNvPr>
          <p:cNvCxnSpPr/>
          <p:nvPr/>
        </p:nvCxnSpPr>
        <p:spPr bwMode="auto">
          <a:xfrm>
            <a:off x="2634162" y="5738984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2D8B5AF-DB68-DBE4-4398-78B49A3347EB}"/>
              </a:ext>
            </a:extLst>
          </p:cNvPr>
          <p:cNvCxnSpPr/>
          <p:nvPr/>
        </p:nvCxnSpPr>
        <p:spPr bwMode="auto">
          <a:xfrm>
            <a:off x="3015162" y="5738984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C870B-5F00-FA15-4E5B-4B244FF736CC}"/>
              </a:ext>
            </a:extLst>
          </p:cNvPr>
          <p:cNvCxnSpPr/>
          <p:nvPr/>
        </p:nvCxnSpPr>
        <p:spPr bwMode="auto">
          <a:xfrm>
            <a:off x="3319962" y="5713443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C351DF2-2BE4-9BAA-3736-68595A2E1AF3}"/>
              </a:ext>
            </a:extLst>
          </p:cNvPr>
          <p:cNvCxnSpPr/>
          <p:nvPr/>
        </p:nvCxnSpPr>
        <p:spPr bwMode="auto">
          <a:xfrm>
            <a:off x="3700962" y="5725111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797A51D-17B2-B373-2B8D-080FF2ECEEDD}"/>
              </a:ext>
            </a:extLst>
          </p:cNvPr>
          <p:cNvCxnSpPr/>
          <p:nvPr/>
        </p:nvCxnSpPr>
        <p:spPr bwMode="auto">
          <a:xfrm>
            <a:off x="4005762" y="5725111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63CA5C-C6D8-125F-8EDC-BCD209BC4222}"/>
              </a:ext>
            </a:extLst>
          </p:cNvPr>
          <p:cNvCxnSpPr/>
          <p:nvPr/>
        </p:nvCxnSpPr>
        <p:spPr bwMode="auto">
          <a:xfrm>
            <a:off x="4386762" y="5725111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7389CDA-CC2D-26BA-8E92-567A31F80A37}"/>
              </a:ext>
            </a:extLst>
          </p:cNvPr>
          <p:cNvSpPr txBox="1"/>
          <p:nvPr/>
        </p:nvSpPr>
        <p:spPr>
          <a:xfrm>
            <a:off x="4953000" y="5305308"/>
            <a:ext cx="35910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Fix the heap after move 31!</a:t>
            </a:r>
          </a:p>
          <a:p>
            <a:r>
              <a:rPr lang="en-US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4113560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2735-3874-49A3-A543-D9677CF25B7C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Basic Heap Operations: </a:t>
            </a:r>
            <a:r>
              <a:rPr lang="en-US" dirty="0" err="1"/>
              <a:t>deleteMin</a:t>
            </a:r>
            <a:r>
              <a:rPr lang="en-US" dirty="0"/>
              <a:t>()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599"/>
            <a:ext cx="7772400" cy="1820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Move the last element to the root and then fix the heap!</a:t>
            </a:r>
          </a:p>
          <a:p>
            <a:pPr lvl="1" indent="-342900" eaLnBrk="1" hangingPunct="1">
              <a:lnSpc>
                <a:spcPct val="90000"/>
              </a:lnSpc>
            </a:pPr>
            <a:r>
              <a:rPr lang="en-US" dirty="0"/>
              <a:t>Find the smaller child. If the new element is larger than the smaller child (POT property violation), swap with the small child</a:t>
            </a:r>
          </a:p>
          <a:p>
            <a:pPr lvl="1" indent="-342900" eaLnBrk="1" hangingPunct="1">
              <a:lnSpc>
                <a:spcPct val="90000"/>
              </a:lnSpc>
            </a:pPr>
            <a:r>
              <a:rPr lang="en-US" dirty="0"/>
              <a:t>Repeat in the new subtree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lvl="2" eaLnBrk="1" hangingPunct="1">
              <a:lnSpc>
                <a:spcPct val="90000"/>
              </a:lnSpc>
            </a:pPr>
            <a:endParaRPr lang="en-US" sz="1800" dirty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/>
          </a:p>
        </p:txBody>
      </p:sp>
      <p:pic>
        <p:nvPicPr>
          <p:cNvPr id="3" name="Picture 3" descr="D:\courses\COP4530spring2007\supplements\weiss_ppt_files\ch06\ch06gif\fig06_09.gif">
            <a:extLst>
              <a:ext uri="{FF2B5EF4-FFF2-40B4-BE49-F238E27FC236}">
                <a16:creationId xmlns:a16="http://schemas.microsoft.com/office/drawing/2014/main" id="{D4598D2A-7585-F199-8940-337007C03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385558"/>
            <a:ext cx="7458075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5782144-FF99-5DC8-C4B6-77E33EFB2B56}"/>
              </a:ext>
            </a:extLst>
          </p:cNvPr>
          <p:cNvSpPr txBox="1"/>
          <p:nvPr/>
        </p:nvSpPr>
        <p:spPr>
          <a:xfrm>
            <a:off x="2403779" y="6088832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     </a:t>
            </a:r>
            <a:r>
              <a:rPr lang="en-US" sz="1800" dirty="0">
                <a:solidFill>
                  <a:srgbClr val="FF0000"/>
                </a:solidFill>
              </a:rPr>
              <a:t>31</a:t>
            </a:r>
            <a:r>
              <a:rPr lang="en-US" sz="1800" dirty="0"/>
              <a:t>  14  16  19  21  19  68  65  26  32      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365F19A-96A3-E1A2-BB74-B4A785F90FDF}"/>
              </a:ext>
            </a:extLst>
          </p:cNvPr>
          <p:cNvCxnSpPr/>
          <p:nvPr/>
        </p:nvCxnSpPr>
        <p:spPr bwMode="auto">
          <a:xfrm>
            <a:off x="2708579" y="6088832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8C7D50-9691-AD6A-5124-9D8D6537105B}"/>
              </a:ext>
            </a:extLst>
          </p:cNvPr>
          <p:cNvCxnSpPr/>
          <p:nvPr/>
        </p:nvCxnSpPr>
        <p:spPr bwMode="auto">
          <a:xfrm>
            <a:off x="3013379" y="6088832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4F2E32-FDB3-F928-06DB-84ABA1AC56F5}"/>
              </a:ext>
            </a:extLst>
          </p:cNvPr>
          <p:cNvCxnSpPr/>
          <p:nvPr/>
        </p:nvCxnSpPr>
        <p:spPr bwMode="auto">
          <a:xfrm>
            <a:off x="3339200" y="6088832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FCB04DD-F12D-CCC6-36D9-A0F38561EFFA}"/>
              </a:ext>
            </a:extLst>
          </p:cNvPr>
          <p:cNvCxnSpPr/>
          <p:nvPr/>
        </p:nvCxnSpPr>
        <p:spPr bwMode="auto">
          <a:xfrm>
            <a:off x="3699179" y="6088832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16C7838-C989-9F70-33FB-33B8ADB7E520}"/>
              </a:ext>
            </a:extLst>
          </p:cNvPr>
          <p:cNvCxnSpPr/>
          <p:nvPr/>
        </p:nvCxnSpPr>
        <p:spPr bwMode="auto">
          <a:xfrm>
            <a:off x="4003979" y="6088832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D585A2F-72CE-F066-D157-0B0C84BAB5B8}"/>
              </a:ext>
            </a:extLst>
          </p:cNvPr>
          <p:cNvCxnSpPr/>
          <p:nvPr/>
        </p:nvCxnSpPr>
        <p:spPr bwMode="auto">
          <a:xfrm>
            <a:off x="4384979" y="6102705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715396-C1ED-F0F1-4FF6-409B6291E312}"/>
              </a:ext>
            </a:extLst>
          </p:cNvPr>
          <p:cNvCxnSpPr/>
          <p:nvPr/>
        </p:nvCxnSpPr>
        <p:spPr bwMode="auto">
          <a:xfrm>
            <a:off x="4689779" y="6102705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2D8B5AF-DB68-DBE4-4398-78B49A3347EB}"/>
              </a:ext>
            </a:extLst>
          </p:cNvPr>
          <p:cNvCxnSpPr/>
          <p:nvPr/>
        </p:nvCxnSpPr>
        <p:spPr bwMode="auto">
          <a:xfrm>
            <a:off x="5070779" y="6102705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C870B-5F00-FA15-4E5B-4B244FF736CC}"/>
              </a:ext>
            </a:extLst>
          </p:cNvPr>
          <p:cNvCxnSpPr/>
          <p:nvPr/>
        </p:nvCxnSpPr>
        <p:spPr bwMode="auto">
          <a:xfrm>
            <a:off x="5375579" y="6077164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C351DF2-2BE4-9BAA-3736-68595A2E1AF3}"/>
              </a:ext>
            </a:extLst>
          </p:cNvPr>
          <p:cNvCxnSpPr/>
          <p:nvPr/>
        </p:nvCxnSpPr>
        <p:spPr bwMode="auto">
          <a:xfrm>
            <a:off x="5756579" y="6088832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797A51D-17B2-B373-2B8D-080FF2ECEEDD}"/>
              </a:ext>
            </a:extLst>
          </p:cNvPr>
          <p:cNvCxnSpPr/>
          <p:nvPr/>
        </p:nvCxnSpPr>
        <p:spPr bwMode="auto">
          <a:xfrm>
            <a:off x="6061379" y="6088832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63CA5C-C6D8-125F-8EDC-BCD209BC4222}"/>
              </a:ext>
            </a:extLst>
          </p:cNvPr>
          <p:cNvCxnSpPr/>
          <p:nvPr/>
        </p:nvCxnSpPr>
        <p:spPr bwMode="auto">
          <a:xfrm>
            <a:off x="6442379" y="6088832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6FA7076-423D-1B97-05AA-E948A8A7D5FE}"/>
              </a:ext>
            </a:extLst>
          </p:cNvPr>
          <p:cNvSpPr txBox="1"/>
          <p:nvPr/>
        </p:nvSpPr>
        <p:spPr>
          <a:xfrm>
            <a:off x="6710363" y="33855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EBDAB10-FE8B-A645-1A32-2B464848A451}"/>
              </a:ext>
            </a:extLst>
          </p:cNvPr>
          <p:cNvSpPr txBox="1"/>
          <p:nvPr/>
        </p:nvSpPr>
        <p:spPr>
          <a:xfrm>
            <a:off x="6669747" y="543512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454588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2735-3874-49A3-A543-D9677CF25B7C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Heap Operations: deleteMin()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Delete the root element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// root becomes a hole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// Must move last element (last leaf) to somewhere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Let y be the last element (rightmost leaf node)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Repeat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find the smaller child of the hole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if POT not satisfied (should y inserted in hole)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Sliding smaller child into hole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else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Stop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Insert y into hole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lvl="2" eaLnBrk="1" hangingPunct="1">
              <a:lnSpc>
                <a:spcPct val="90000"/>
              </a:lnSpc>
            </a:pPr>
            <a:endParaRPr lang="en-US" sz="1800" dirty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49017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D6772-EF1B-4FC2-973A-2D7EAB78EBD0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deleteMin()</a:t>
            </a:r>
            <a:r>
              <a:rPr lang="en-US"/>
              <a:t> example</a:t>
            </a:r>
          </a:p>
        </p:txBody>
      </p:sp>
      <p:pic>
        <p:nvPicPr>
          <p:cNvPr id="16388" name="Picture 3" descr="D:\courses\COP4530spring2007\supplements\weiss_ppt_files\ch06\ch06gif\fig06_0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458075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BCE71-DAF5-4252-8DC6-16070D83293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deleteMin()</a:t>
            </a:r>
            <a:r>
              <a:rPr lang="en-US"/>
              <a:t> Example (Cont’d)</a:t>
            </a:r>
          </a:p>
        </p:txBody>
      </p:sp>
      <p:pic>
        <p:nvPicPr>
          <p:cNvPr id="17412" name="Picture 3" descr="D:\courses\COP4530spring2007\supplements\weiss_ppt_files\ch06\ch06gif\fig06_1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7077075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4" descr="D:\courses\COP4530spring2007\supplements\weiss_ppt_files\ch06\ch06gif\fig06_1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962400"/>
            <a:ext cx="76104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r>
              <a:rPr lang="en-US" dirty="0"/>
              <a:t>Implementation of </a:t>
            </a:r>
            <a:r>
              <a:rPr lang="en-US" dirty="0" err="1"/>
              <a:t>deleteMin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/>
              <a:t>   </a:t>
            </a:r>
            <a:r>
              <a:rPr lang="en-US" sz="1200" b="1" dirty="0">
                <a:solidFill>
                  <a:schemeClr val="tx1"/>
                </a:solidFill>
              </a:rPr>
              <a:t>/ * Remove the minimum item.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Throws </a:t>
            </a:r>
            <a:r>
              <a:rPr lang="en-US" sz="1200" b="1" dirty="0" err="1">
                <a:solidFill>
                  <a:schemeClr val="tx1"/>
                </a:solidFill>
              </a:rPr>
              <a:t>UnderflowException</a:t>
            </a:r>
            <a:r>
              <a:rPr lang="en-US" sz="1200" b="1" dirty="0">
                <a:solidFill>
                  <a:schemeClr val="tx1"/>
                </a:solidFill>
              </a:rPr>
              <a:t> if empty.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deleteMin</a:t>
            </a:r>
            <a:r>
              <a:rPr lang="en-US" sz="1200" b="1" dirty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isEmpty</a:t>
            </a:r>
            <a:r>
              <a:rPr lang="en-US" sz="1200" b="1" dirty="0">
                <a:solidFill>
                  <a:schemeClr val="tx1"/>
                </a:solidFill>
              </a:rPr>
              <a:t>( )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throw </a:t>
            </a:r>
            <a:r>
              <a:rPr lang="en-US" sz="1200" b="1" dirty="0" err="1">
                <a:solidFill>
                  <a:schemeClr val="tx1"/>
                </a:solidFill>
              </a:rPr>
              <a:t>UnderflowException</a:t>
            </a:r>
            <a:r>
              <a:rPr lang="en-US" sz="1200" b="1" dirty="0">
                <a:solidFill>
                  <a:schemeClr val="tx1"/>
                </a:solidFill>
              </a:rPr>
              <a:t>{ };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array[ 1 ]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array[ </a:t>
            </a:r>
            <a:r>
              <a:rPr lang="en-US" sz="1200" b="1" dirty="0" err="1">
                <a:solidFill>
                  <a:schemeClr val="tx1"/>
                </a:solidFill>
              </a:rPr>
              <a:t>currentSize</a:t>
            </a:r>
            <a:r>
              <a:rPr lang="en-US" sz="1200" b="1" dirty="0">
                <a:solidFill>
                  <a:schemeClr val="tx1"/>
                </a:solidFill>
              </a:rPr>
              <a:t>--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percolateDown</a:t>
            </a:r>
            <a:r>
              <a:rPr lang="en-US" sz="1200" b="1" dirty="0">
                <a:solidFill>
                  <a:schemeClr val="tx1"/>
                </a:solidFill>
              </a:rPr>
              <a:t>( 1 );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 * Remove the minimum item and place it in </a:t>
            </a:r>
            <a:r>
              <a:rPr lang="en-US" sz="1200" b="1" dirty="0" err="1">
                <a:solidFill>
                  <a:schemeClr val="tx1"/>
                </a:solidFill>
              </a:rPr>
              <a:t>minItem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Throws Underflow if empty.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deleteMin</a:t>
            </a:r>
            <a:r>
              <a:rPr lang="en-US" sz="1200" b="1" dirty="0">
                <a:solidFill>
                  <a:schemeClr val="tx1"/>
                </a:solidFill>
              </a:rPr>
              <a:t>( Comparable &amp; </a:t>
            </a:r>
            <a:r>
              <a:rPr lang="en-US" sz="1200" b="1" dirty="0" err="1">
                <a:solidFill>
                  <a:schemeClr val="tx1"/>
                </a:solidFill>
              </a:rPr>
              <a:t>minItem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isEmpty</a:t>
            </a:r>
            <a:r>
              <a:rPr lang="en-US" sz="1200" b="1" dirty="0">
                <a:solidFill>
                  <a:schemeClr val="tx1"/>
                </a:solidFill>
              </a:rPr>
              <a:t>( )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throw </a:t>
            </a:r>
            <a:r>
              <a:rPr lang="en-US" sz="1200" b="1" dirty="0" err="1">
                <a:solidFill>
                  <a:schemeClr val="tx1"/>
                </a:solidFill>
              </a:rPr>
              <a:t>UnderflowException</a:t>
            </a:r>
            <a:r>
              <a:rPr lang="en-US" sz="1200" b="1" dirty="0">
                <a:solidFill>
                  <a:schemeClr val="tx1"/>
                </a:solidFill>
              </a:rPr>
              <a:t>{ };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minItem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array[ 1 ]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array[ 1 ]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array[ </a:t>
            </a:r>
            <a:r>
              <a:rPr lang="en-US" sz="1200" b="1" dirty="0" err="1">
                <a:solidFill>
                  <a:schemeClr val="tx1"/>
                </a:solidFill>
              </a:rPr>
              <a:t>currentSize</a:t>
            </a:r>
            <a:r>
              <a:rPr lang="en-US" sz="1200" b="1" dirty="0">
                <a:solidFill>
                  <a:schemeClr val="tx1"/>
                </a:solidFill>
              </a:rPr>
              <a:t>--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percolateDown</a:t>
            </a:r>
            <a:r>
              <a:rPr lang="en-US" sz="1200" b="1" dirty="0">
                <a:solidFill>
                  <a:schemeClr val="tx1"/>
                </a:solidFill>
              </a:rPr>
              <a:t>( 1 );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77CE6-F496-4BBF-B976-59418198420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</a:t>
            </a:r>
            <a:r>
              <a:rPr lang="en-US" dirty="0" err="1"/>
              <a:t>deleteMin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percolate down in the heap.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hole is the index at which the percolate begins.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percolateDown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hole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child;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Comparable </a:t>
            </a:r>
            <a:r>
              <a:rPr lang="en-US" sz="1200" b="1" dirty="0" err="1">
                <a:solidFill>
                  <a:schemeClr val="tx1"/>
                </a:solidFill>
              </a:rPr>
              <a:t>tmp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array[ hole ] 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for( ; </a:t>
            </a:r>
            <a:r>
              <a:rPr lang="en-US" sz="1200" b="1" dirty="0">
                <a:solidFill>
                  <a:srgbClr val="0000FF"/>
                </a:solidFill>
              </a:rPr>
              <a:t>hole * 2 &lt;= </a:t>
            </a:r>
            <a:r>
              <a:rPr lang="en-US" sz="1200" b="1" dirty="0" err="1">
                <a:solidFill>
                  <a:srgbClr val="0000FF"/>
                </a:solidFill>
              </a:rPr>
              <a:t>currentSize</a:t>
            </a:r>
            <a:r>
              <a:rPr lang="en-US" sz="1200" b="1" dirty="0">
                <a:solidFill>
                  <a:schemeClr val="tx1"/>
                </a:solidFill>
              </a:rPr>
              <a:t>; hole = child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child = hole * 2;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if( </a:t>
            </a:r>
            <a:r>
              <a:rPr lang="en-US" sz="1200" b="1" dirty="0">
                <a:solidFill>
                  <a:srgbClr val="0000FF"/>
                </a:solidFill>
              </a:rPr>
              <a:t>child != </a:t>
            </a:r>
            <a:r>
              <a:rPr lang="en-US" sz="1200" b="1" dirty="0" err="1">
                <a:solidFill>
                  <a:srgbClr val="0000FF"/>
                </a:solidFill>
              </a:rPr>
              <a:t>currentSize</a:t>
            </a:r>
            <a:r>
              <a:rPr lang="en-US" sz="1200" b="1" dirty="0">
                <a:solidFill>
                  <a:srgbClr val="0000FF"/>
                </a:solidFill>
              </a:rPr>
              <a:t> &amp;&amp; array[ child + 1 ] &lt; array[ child ] 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    ++child;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if( array[ child ] &lt; </a:t>
            </a:r>
            <a:r>
              <a:rPr lang="en-US" sz="1200" b="1" dirty="0" err="1">
                <a:solidFill>
                  <a:schemeClr val="tx1"/>
                </a:solidFill>
              </a:rPr>
              <a:t>tmp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    array[ hole ]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array[ child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    break;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array[ hole ]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</a:t>
            </a:r>
            <a:r>
              <a:rPr lang="en-US" sz="1200" b="1" dirty="0" err="1">
                <a:solidFill>
                  <a:schemeClr val="tx1"/>
                </a:solidFill>
              </a:rPr>
              <a:t>tmp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77CE6-F496-4BBF-B976-59418198420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8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5EE8A-98A3-4208-BB36-D8CA2FB2005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Priority Queues - motivation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3200400"/>
          </a:xfrm>
        </p:spPr>
        <p:txBody>
          <a:bodyPr/>
          <a:lstStyle/>
          <a:p>
            <a:pPr eaLnBrk="1" hangingPunct="1"/>
            <a:r>
              <a:rPr lang="en-US" dirty="0"/>
              <a:t>CPU scheduling – round-robin scheduler</a:t>
            </a:r>
          </a:p>
          <a:p>
            <a:pPr lvl="1" eaLnBrk="1" hangingPunct="1"/>
            <a:r>
              <a:rPr lang="en-US" dirty="0"/>
              <a:t>Each job takes turn to use the CPU. </a:t>
            </a:r>
          </a:p>
          <a:p>
            <a:pPr lvl="1" eaLnBrk="1" hangingPunct="1"/>
            <a:r>
              <a:rPr lang="en-US" dirty="0"/>
              <a:t>Fairness: If a job comes earlier than another job, it needs to be executed earlier. If a job has been scheduled, it should not be scheduled a second time if there exists a job that has not been scheduled once.</a:t>
            </a:r>
          </a:p>
          <a:p>
            <a:pPr lvl="1" eaLnBrk="1" hangingPunct="1"/>
            <a:r>
              <a:rPr lang="en-US" dirty="0"/>
              <a:t>What data structure should we use for a round-robin scheduler?</a:t>
            </a:r>
          </a:p>
        </p:txBody>
      </p:sp>
    </p:spTree>
    <p:extLst>
      <p:ext uri="{BB962C8B-B14F-4D97-AF65-F5344CB8AC3E}">
        <p14:creationId xmlns:p14="http://schemas.microsoft.com/office/powerpoint/2010/main" val="39051665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83C33-C6F6-4F4C-B48E-73CE5A4C7F53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Constructor </a:t>
            </a:r>
          </a:p>
        </p:txBody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Construct heap from a collection of item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How to?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Naïve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Insert() each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Worst-case time: O(N(logN))</a:t>
            </a:r>
          </a:p>
          <a:p>
            <a:pPr lvl="1" eaLnBrk="1" hangingPunct="1">
              <a:lnSpc>
                <a:spcPct val="90000"/>
              </a:lnSpc>
            </a:pPr>
            <a:endParaRPr lang="en-US"/>
          </a:p>
          <a:p>
            <a:pPr lvl="1" eaLnBrk="1" hangingPunct="1">
              <a:lnSpc>
                <a:spcPct val="90000"/>
              </a:lnSpc>
            </a:pPr>
            <a:r>
              <a:rPr lang="en-US"/>
              <a:t>We show an approach taking O(N) worst-case</a:t>
            </a:r>
          </a:p>
          <a:p>
            <a:pPr lvl="1"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Basic idea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First insert all elements into the tree without worrying about POT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Then, adjust the tree to satisfy POT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874EF-78EA-4E4F-92D0-5B611F10E72E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Constructor</a:t>
            </a:r>
          </a:p>
        </p:txBody>
      </p:sp>
      <p:pic>
        <p:nvPicPr>
          <p:cNvPr id="21508" name="Picture 3" descr="D:\courses\COP4530spring2007\supplements\weiss_ppt_files\ch06\ch06gif\fig06_1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09136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905000" y="2286000"/>
            <a:ext cx="46482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0AA6F-05C7-48CD-A97A-E800DD06665A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253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/>
              <a:t>Example </a:t>
            </a:r>
          </a:p>
        </p:txBody>
      </p:sp>
      <p:pic>
        <p:nvPicPr>
          <p:cNvPr id="22532" name="Picture 1027" descr="D:\courses\COP4530spring2007\supplements\weiss_ppt_files\ch06\ch06gif\fig06_1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086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1028"/>
          <p:cNvSpPr txBox="1">
            <a:spLocks noChangeArrowheads="1"/>
          </p:cNvSpPr>
          <p:nvPr/>
        </p:nvSpPr>
        <p:spPr bwMode="auto">
          <a:xfrm>
            <a:off x="4876800" y="3200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percolateDown(7)</a:t>
            </a:r>
          </a:p>
        </p:txBody>
      </p:sp>
      <p:pic>
        <p:nvPicPr>
          <p:cNvPr id="22534" name="Picture 1029" descr="D:\courses\COP4530spring2007\supplements\weiss_ppt_files\ch06\ch06gif\fig06_16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86200"/>
            <a:ext cx="7038975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1030"/>
          <p:cNvSpPr txBox="1">
            <a:spLocks noChangeArrowheads="1"/>
          </p:cNvSpPr>
          <p:nvPr/>
        </p:nvSpPr>
        <p:spPr bwMode="auto">
          <a:xfrm>
            <a:off x="685800" y="61722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percolateDown(6)</a:t>
            </a:r>
          </a:p>
        </p:txBody>
      </p:sp>
      <p:sp>
        <p:nvSpPr>
          <p:cNvPr id="22536" name="Text Box 1031"/>
          <p:cNvSpPr txBox="1">
            <a:spLocks noChangeArrowheads="1"/>
          </p:cNvSpPr>
          <p:nvPr/>
        </p:nvSpPr>
        <p:spPr bwMode="auto">
          <a:xfrm>
            <a:off x="4572000" y="61722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percolateDown(5)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E64DE-4FFC-4998-8507-B575F717315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pic>
        <p:nvPicPr>
          <p:cNvPr id="23555" name="Picture 2" descr="D:\courses\COP4530spring2007\supplements\weiss_ppt_files\ch06\ch06gif\fig06_17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"/>
            <a:ext cx="7038975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3" descr="D:\courses\COP4530spring2007\supplements\weiss_ppt_files\ch06\ch06gif\fig06_18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6886575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4572000" y="5867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percolateDown(1)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1524000" y="2819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percolateDown(4)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257800" y="2819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percolateDown(3)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1066800" y="5867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percolateDown(2)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for </a:t>
            </a:r>
            <a:r>
              <a:rPr lang="en-US" dirty="0" err="1"/>
              <a:t>buildheap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4723496"/>
                <a:ext cx="7239000" cy="1729763"/>
              </a:xfrm>
            </p:spPr>
            <p:txBody>
              <a:bodyPr/>
              <a:lstStyle/>
              <a:p>
                <a:r>
                  <a:rPr lang="en-US" sz="2000" dirty="0"/>
                  <a:t>Total operations: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0+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×1+…+1×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</m:func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4723496"/>
                <a:ext cx="7239000" cy="1729763"/>
              </a:xfrm>
              <a:blipFill>
                <a:blip r:embed="rId2"/>
                <a:stretch>
                  <a:fillRect l="-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77CE6-F496-4BBF-B976-59418198420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13772"/>
            <a:ext cx="4829849" cy="32389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5000" y="3886200"/>
            <a:ext cx="2773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N/2 nodes, 0 op each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76900" y="1579646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node, </a:t>
            </a:r>
            <a:r>
              <a:rPr lang="en-US" dirty="0" err="1"/>
              <a:t>lg</a:t>
            </a:r>
            <a:r>
              <a:rPr lang="en-US" dirty="0"/>
              <a:t>(N) ops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1555" y="3094929"/>
            <a:ext cx="2773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N/4 nodes, 1 op each</a:t>
            </a:r>
          </a:p>
        </p:txBody>
      </p:sp>
      <p:sp>
        <p:nvSpPr>
          <p:cNvPr id="9" name="Notched Right Arrow 8"/>
          <p:cNvSpPr/>
          <p:nvPr/>
        </p:nvSpPr>
        <p:spPr bwMode="auto">
          <a:xfrm>
            <a:off x="5492955" y="4041948"/>
            <a:ext cx="228600" cy="150168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Notched Right Arrow 9"/>
          <p:cNvSpPr/>
          <p:nvPr/>
        </p:nvSpPr>
        <p:spPr bwMode="auto">
          <a:xfrm>
            <a:off x="5448300" y="1726840"/>
            <a:ext cx="228600" cy="150168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Notched Right Arrow 10"/>
          <p:cNvSpPr/>
          <p:nvPr/>
        </p:nvSpPr>
        <p:spPr bwMode="auto">
          <a:xfrm>
            <a:off x="5486400" y="3250677"/>
            <a:ext cx="228600" cy="150168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958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for </a:t>
            </a:r>
            <a:r>
              <a:rPr lang="en-US" dirty="0" err="1"/>
              <a:t>buildheap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4723496"/>
                <a:ext cx="7239000" cy="1729763"/>
              </a:xfrm>
            </p:spPr>
            <p:txBody>
              <a:bodyPr/>
              <a:lstStyle/>
              <a:p>
                <a:r>
                  <a:rPr lang="en-US" sz="2000" dirty="0"/>
                  <a:t>Total operations: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…+1×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</m:func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…+1×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box>
                      <m:box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lg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…+1×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1 −  </m:t>
                    </m:r>
                    <m:box>
                      <m:box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lg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−1 −  </m:t>
                    </m:r>
                    <m:box>
                      <m:box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lg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000" dirty="0"/>
                  <a:t>,     X = O(N) </a:t>
                </a:r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4723496"/>
                <a:ext cx="7239000" cy="1729763"/>
              </a:xfrm>
              <a:blipFill>
                <a:blip r:embed="rId2"/>
                <a:stretch>
                  <a:fillRect l="-877" b="-22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77CE6-F496-4BBF-B976-59418198420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13772"/>
            <a:ext cx="4829849" cy="32389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5000" y="3886200"/>
            <a:ext cx="2773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N/2 nodes, 0 op each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76900" y="1579646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node, </a:t>
            </a:r>
            <a:r>
              <a:rPr lang="en-US" dirty="0" err="1"/>
              <a:t>lg</a:t>
            </a:r>
            <a:r>
              <a:rPr lang="en-US" dirty="0"/>
              <a:t>(N) ops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1555" y="3094929"/>
            <a:ext cx="2773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N/4 nodes, 1 op each</a:t>
            </a:r>
          </a:p>
        </p:txBody>
      </p:sp>
      <p:sp>
        <p:nvSpPr>
          <p:cNvPr id="9" name="Notched Right Arrow 8"/>
          <p:cNvSpPr/>
          <p:nvPr/>
        </p:nvSpPr>
        <p:spPr bwMode="auto">
          <a:xfrm>
            <a:off x="5492955" y="4041948"/>
            <a:ext cx="228600" cy="150168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Notched Right Arrow 9"/>
          <p:cNvSpPr/>
          <p:nvPr/>
        </p:nvSpPr>
        <p:spPr bwMode="auto">
          <a:xfrm>
            <a:off x="5448300" y="1726840"/>
            <a:ext cx="228600" cy="150168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Notched Right Arrow 10"/>
          <p:cNvSpPr/>
          <p:nvPr/>
        </p:nvSpPr>
        <p:spPr bwMode="auto">
          <a:xfrm>
            <a:off x="5486400" y="3250677"/>
            <a:ext cx="228600" cy="150168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8550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12A14-9006-42A2-841B-4137245ABC6E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C++ STL Priority Queues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0000FF"/>
                </a:solidFill>
              </a:rPr>
              <a:t>priority_queue</a:t>
            </a:r>
            <a:r>
              <a:rPr lang="en-US" sz="2000"/>
              <a:t> class template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Implements deleteMax instead of deleteMin in default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MaxHeap instead of MinHeap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  <a:p>
            <a:pPr eaLnBrk="1" hangingPunct="1">
              <a:lnSpc>
                <a:spcPct val="90000"/>
              </a:lnSpc>
            </a:pPr>
            <a:r>
              <a:rPr lang="en-US" sz="2000"/>
              <a:t>Template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Item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container type (default vector)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comparator (default less)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  <a:p>
            <a:pPr eaLnBrk="1" hangingPunct="1">
              <a:lnSpc>
                <a:spcPct val="90000"/>
              </a:lnSpc>
            </a:pPr>
            <a:r>
              <a:rPr lang="en-US" sz="2000"/>
              <a:t>Associative queue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Void push(t)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void pop()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T&amp; top()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void clear()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bool empty()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19EF-5F55-46C1-B28A-E0EE2B64E973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4400" y="304800"/>
            <a:ext cx="470673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#include &lt;</a:t>
            </a:r>
            <a:r>
              <a:rPr lang="en-US" sz="1200" b="1" dirty="0" err="1">
                <a:latin typeface="+mn-lt"/>
              </a:rPr>
              <a:t>iostream</a:t>
            </a:r>
            <a:r>
              <a:rPr lang="en-US" sz="1200" b="1" dirty="0">
                <a:latin typeface="+mn-lt"/>
              </a:rPr>
              <a:t>&gt;</a:t>
            </a:r>
          </a:p>
          <a:p>
            <a:r>
              <a:rPr lang="en-US" sz="1200" b="1" dirty="0">
                <a:latin typeface="+mn-lt"/>
              </a:rPr>
              <a:t>#include &lt;vector&gt;</a:t>
            </a:r>
          </a:p>
          <a:p>
            <a:r>
              <a:rPr lang="en-US" sz="1200" b="1" dirty="0">
                <a:solidFill>
                  <a:srgbClr val="0000FF"/>
                </a:solidFill>
                <a:latin typeface="+mn-lt"/>
              </a:rPr>
              <a:t>#include &lt;queue&gt;</a:t>
            </a:r>
          </a:p>
          <a:p>
            <a:r>
              <a:rPr lang="en-US" sz="1200" b="1" dirty="0">
                <a:latin typeface="+mn-lt"/>
              </a:rPr>
              <a:t>#include &lt;functional&gt;</a:t>
            </a:r>
          </a:p>
          <a:p>
            <a:r>
              <a:rPr lang="en-US" sz="1200" b="1" dirty="0">
                <a:latin typeface="+mn-lt"/>
              </a:rPr>
              <a:t>#include &lt;string&gt;</a:t>
            </a:r>
          </a:p>
          <a:p>
            <a:r>
              <a:rPr lang="en-US" sz="1200" b="1" dirty="0">
                <a:latin typeface="+mn-lt"/>
              </a:rPr>
              <a:t>using namespace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// Empty the priority queue and print its contents.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PriorityQueue</a:t>
            </a:r>
            <a:r>
              <a:rPr lang="en-US" sz="1200" b="1" dirty="0">
                <a:latin typeface="+mn-lt"/>
              </a:rPr>
              <a:t>&gt;</a:t>
            </a:r>
          </a:p>
          <a:p>
            <a:r>
              <a:rPr lang="en-US" sz="1200" b="1" dirty="0">
                <a:latin typeface="+mn-lt"/>
              </a:rPr>
              <a:t>void </a:t>
            </a:r>
            <a:r>
              <a:rPr lang="en-US" sz="1200" b="1" dirty="0" err="1">
                <a:latin typeface="+mn-lt"/>
              </a:rPr>
              <a:t>dumpContents</a:t>
            </a:r>
            <a:r>
              <a:rPr lang="en-US" sz="1200" b="1" dirty="0">
                <a:latin typeface="+mn-lt"/>
              </a:rPr>
              <a:t>(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string &amp; </a:t>
            </a:r>
            <a:r>
              <a:rPr lang="en-US" sz="1200" b="1" dirty="0" err="1">
                <a:latin typeface="+mn-lt"/>
              </a:rPr>
              <a:t>msg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PriorityQueue</a:t>
            </a:r>
            <a:r>
              <a:rPr lang="en-US" sz="1200" b="1" dirty="0">
                <a:latin typeface="+mn-lt"/>
              </a:rPr>
              <a:t> &amp; </a:t>
            </a:r>
            <a:r>
              <a:rPr lang="en-US" sz="1200" b="1" dirty="0" err="1">
                <a:latin typeface="+mn-lt"/>
              </a:rPr>
              <a:t>pq</a:t>
            </a:r>
            <a:r>
              <a:rPr lang="en-US" sz="1200" b="1" dirty="0">
                <a:latin typeface="+mn-lt"/>
              </a:rPr>
              <a:t>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cout</a:t>
            </a:r>
            <a:r>
              <a:rPr lang="en-US" sz="1200" b="1" dirty="0">
                <a:latin typeface="+mn-lt"/>
              </a:rPr>
              <a:t> &lt;&lt; </a:t>
            </a:r>
            <a:r>
              <a:rPr lang="en-US" sz="1200" b="1" dirty="0" err="1">
                <a:latin typeface="+mn-lt"/>
              </a:rPr>
              <a:t>msg</a:t>
            </a:r>
            <a:r>
              <a:rPr lang="en-US" sz="1200" b="1" dirty="0">
                <a:latin typeface="+mn-lt"/>
              </a:rPr>
              <a:t> &lt;&lt; ":" &lt;&lt; </a:t>
            </a:r>
            <a:r>
              <a:rPr lang="en-US" sz="1200" b="1" dirty="0" err="1">
                <a:latin typeface="+mn-lt"/>
              </a:rPr>
              <a:t>endl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    while( !</a:t>
            </a:r>
            <a:r>
              <a:rPr lang="en-US" sz="1200" b="1" dirty="0" err="1">
                <a:latin typeface="+mn-lt"/>
              </a:rPr>
              <a:t>pq.empty</a:t>
            </a:r>
            <a:r>
              <a:rPr lang="en-US" sz="1200" b="1" dirty="0">
                <a:latin typeface="+mn-lt"/>
              </a:rPr>
              <a:t>( ) )</a:t>
            </a:r>
          </a:p>
          <a:p>
            <a:r>
              <a:rPr lang="en-US" sz="1200" b="1" dirty="0">
                <a:latin typeface="+mn-lt"/>
              </a:rPr>
              <a:t>    {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cout</a:t>
            </a:r>
            <a:r>
              <a:rPr lang="en-US" sz="1200" b="1" dirty="0">
                <a:latin typeface="+mn-lt"/>
              </a:rPr>
              <a:t> &lt;&lt; </a:t>
            </a:r>
            <a:r>
              <a:rPr lang="en-US" sz="1200" b="1" dirty="0" err="1">
                <a:latin typeface="+mn-lt"/>
              </a:rPr>
              <a:t>pq.top</a:t>
            </a:r>
            <a:r>
              <a:rPr lang="en-US" sz="1200" b="1" dirty="0">
                <a:latin typeface="+mn-lt"/>
              </a:rPr>
              <a:t>( ) &lt;&lt; </a:t>
            </a:r>
            <a:r>
              <a:rPr lang="en-US" sz="1200" b="1" dirty="0" err="1">
                <a:latin typeface="+mn-lt"/>
              </a:rPr>
              <a:t>endl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pq.pop</a:t>
            </a:r>
            <a:r>
              <a:rPr lang="en-US" sz="1200" b="1" dirty="0">
                <a:latin typeface="+mn-lt"/>
              </a:rPr>
              <a:t>( );</a:t>
            </a:r>
          </a:p>
          <a:p>
            <a:r>
              <a:rPr lang="en-US" sz="1200" b="1" dirty="0">
                <a:latin typeface="+mn-lt"/>
              </a:rPr>
              <a:t>    }</a:t>
            </a:r>
          </a:p>
          <a:p>
            <a:r>
              <a:rPr lang="en-US" sz="1200" b="1" dirty="0">
                <a:latin typeface="+mn-lt"/>
              </a:rPr>
              <a:t>}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// Do some inserts and removes (done in </a:t>
            </a:r>
            <a:r>
              <a:rPr lang="en-US" sz="1200" b="1" dirty="0" err="1">
                <a:latin typeface="+mn-lt"/>
              </a:rPr>
              <a:t>dumpContents</a:t>
            </a:r>
            <a:r>
              <a:rPr lang="en-US" sz="1200" b="1" dirty="0">
                <a:latin typeface="+mn-lt"/>
              </a:rPr>
              <a:t>).</a:t>
            </a:r>
          </a:p>
          <a:p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main(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priority_queue</a:t>
            </a:r>
            <a:r>
              <a:rPr lang="en-US" sz="1200" b="1" dirty="0">
                <a:latin typeface="+mn-lt"/>
              </a:rPr>
              <a:t>&lt;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&gt;                          </a:t>
            </a:r>
            <a:r>
              <a:rPr lang="en-US" sz="1200" b="1" dirty="0" err="1">
                <a:latin typeface="+mn-lt"/>
              </a:rPr>
              <a:t>maxPQ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priority_queue</a:t>
            </a:r>
            <a:r>
              <a:rPr lang="en-US" sz="1200" b="1" dirty="0">
                <a:latin typeface="+mn-lt"/>
              </a:rPr>
              <a:t>&lt;</a:t>
            </a:r>
            <a:r>
              <a:rPr lang="en-US" sz="1200" b="1" dirty="0" err="1">
                <a:latin typeface="+mn-lt"/>
              </a:rPr>
              <a:t>int,vector</a:t>
            </a:r>
            <a:r>
              <a:rPr lang="en-US" sz="1200" b="1" dirty="0">
                <a:latin typeface="+mn-lt"/>
              </a:rPr>
              <a:t>&lt;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&gt;,greater&lt;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&gt;&gt; </a:t>
            </a:r>
            <a:r>
              <a:rPr lang="en-US" sz="1200" b="1" dirty="0" err="1">
                <a:latin typeface="+mn-lt"/>
              </a:rPr>
              <a:t>minPQ</a:t>
            </a:r>
            <a:r>
              <a:rPr lang="en-US" sz="1200" b="1" dirty="0">
                <a:latin typeface="+mn-lt"/>
              </a:rPr>
              <a:t>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minPQ.push</a:t>
            </a:r>
            <a:r>
              <a:rPr lang="en-US" sz="1200" b="1" dirty="0">
                <a:latin typeface="+mn-lt"/>
              </a:rPr>
              <a:t>( 4 ); </a:t>
            </a:r>
            <a:r>
              <a:rPr lang="en-US" sz="1200" b="1" dirty="0" err="1">
                <a:latin typeface="+mn-lt"/>
              </a:rPr>
              <a:t>minPQ.push</a:t>
            </a:r>
            <a:r>
              <a:rPr lang="en-US" sz="1200" b="1" dirty="0">
                <a:latin typeface="+mn-lt"/>
              </a:rPr>
              <a:t>( 3 ); </a:t>
            </a:r>
            <a:r>
              <a:rPr lang="en-US" sz="1200" b="1" dirty="0" err="1">
                <a:latin typeface="+mn-lt"/>
              </a:rPr>
              <a:t>minPQ.push</a:t>
            </a:r>
            <a:r>
              <a:rPr lang="en-US" sz="1200" b="1" dirty="0">
                <a:latin typeface="+mn-lt"/>
              </a:rPr>
              <a:t>( 5 );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maxPQ.push</a:t>
            </a:r>
            <a:r>
              <a:rPr lang="en-US" sz="1200" b="1" dirty="0">
                <a:latin typeface="+mn-lt"/>
              </a:rPr>
              <a:t>( 4 ); </a:t>
            </a:r>
            <a:r>
              <a:rPr lang="en-US" sz="1200" b="1" dirty="0" err="1">
                <a:latin typeface="+mn-lt"/>
              </a:rPr>
              <a:t>maxPQ.push</a:t>
            </a:r>
            <a:r>
              <a:rPr lang="en-US" sz="1200" b="1" dirty="0">
                <a:latin typeface="+mn-lt"/>
              </a:rPr>
              <a:t>( 3 ); </a:t>
            </a:r>
            <a:r>
              <a:rPr lang="en-US" sz="1200" b="1" dirty="0" err="1">
                <a:latin typeface="+mn-lt"/>
              </a:rPr>
              <a:t>maxPQ.push</a:t>
            </a:r>
            <a:r>
              <a:rPr lang="en-US" sz="1200" b="1" dirty="0">
                <a:latin typeface="+mn-lt"/>
              </a:rPr>
              <a:t>( 5 );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dumpContents</a:t>
            </a:r>
            <a:r>
              <a:rPr lang="en-US" sz="1200" b="1" dirty="0">
                <a:latin typeface="+mn-lt"/>
              </a:rPr>
              <a:t>( "</a:t>
            </a:r>
            <a:r>
              <a:rPr lang="en-US" sz="1200" b="1" dirty="0" err="1">
                <a:latin typeface="+mn-lt"/>
              </a:rPr>
              <a:t>minPQ</a:t>
            </a:r>
            <a:r>
              <a:rPr lang="en-US" sz="1200" b="1" dirty="0">
                <a:latin typeface="+mn-lt"/>
              </a:rPr>
              <a:t>", </a:t>
            </a:r>
            <a:r>
              <a:rPr lang="en-US" sz="1200" b="1" dirty="0" err="1">
                <a:latin typeface="+mn-lt"/>
              </a:rPr>
              <a:t>minPQ</a:t>
            </a:r>
            <a:r>
              <a:rPr lang="en-US" sz="1200" b="1" dirty="0">
                <a:latin typeface="+mn-lt"/>
              </a:rPr>
              <a:t> );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dumpContents</a:t>
            </a:r>
            <a:r>
              <a:rPr lang="en-US" sz="1200" b="1" dirty="0">
                <a:latin typeface="+mn-lt"/>
              </a:rPr>
              <a:t>( "</a:t>
            </a:r>
            <a:r>
              <a:rPr lang="en-US" sz="1200" b="1" dirty="0" err="1">
                <a:latin typeface="+mn-lt"/>
              </a:rPr>
              <a:t>maxPQ</a:t>
            </a:r>
            <a:r>
              <a:rPr lang="en-US" sz="1200" b="1" dirty="0">
                <a:latin typeface="+mn-lt"/>
              </a:rPr>
              <a:t>", </a:t>
            </a:r>
            <a:r>
              <a:rPr lang="en-US" sz="1200" b="1" dirty="0" err="1">
                <a:latin typeface="+mn-lt"/>
              </a:rPr>
              <a:t>maxPQ</a:t>
            </a:r>
            <a:r>
              <a:rPr lang="en-US" sz="1200" b="1" dirty="0">
                <a:latin typeface="+mn-lt"/>
              </a:rPr>
              <a:t>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return 0;</a:t>
            </a:r>
          </a:p>
          <a:p>
            <a:r>
              <a:rPr lang="en-US" sz="12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A0368-99E5-41E0-B08E-FE9C7DD4E5A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Chapter 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5EE8A-98A3-4208-BB36-D8CA2FB2005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Priority Queues - motivation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419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/>
              <a:t>CPU scheduling – round-robin scheduler</a:t>
            </a:r>
          </a:p>
          <a:p>
            <a:pPr lvl="1" eaLnBrk="1" hangingPunct="1"/>
            <a:r>
              <a:rPr lang="en-US" dirty="0"/>
              <a:t>Each job takes turn to use the CPU. </a:t>
            </a:r>
          </a:p>
          <a:p>
            <a:pPr lvl="1" eaLnBrk="1" hangingPunct="1"/>
            <a:r>
              <a:rPr lang="en-US" dirty="0"/>
              <a:t>Fairness: If a job comes earlier than another job, it needs to be executed earlier. If a job has been scheduled, it should not be scheduled a second time if there exists a job that has not been scheduled once.</a:t>
            </a:r>
          </a:p>
          <a:p>
            <a:pPr lvl="1" eaLnBrk="1" hangingPunct="1"/>
            <a:r>
              <a:rPr lang="en-US" dirty="0"/>
              <a:t>What data structure should we use for a round-robin scheduler?</a:t>
            </a:r>
          </a:p>
          <a:p>
            <a:pPr eaLnBrk="1" hangingPunct="1"/>
            <a:r>
              <a:rPr lang="en-US" dirty="0"/>
              <a:t>Answer: queue</a:t>
            </a:r>
          </a:p>
          <a:p>
            <a:pPr lvl="1" eaLnBrk="1" hangingPunct="1"/>
            <a:r>
              <a:rPr lang="en-US" dirty="0"/>
              <a:t>First In, First Out</a:t>
            </a:r>
          </a:p>
          <a:p>
            <a:pPr lvl="1" eaLnBrk="1" hangingPunct="1"/>
            <a:r>
              <a:rPr lang="en-US" dirty="0"/>
              <a:t>When a new job comes, put it at the end of the queue (Enqueue())</a:t>
            </a:r>
          </a:p>
          <a:p>
            <a:pPr lvl="1" eaLnBrk="1" hangingPunct="1"/>
            <a:r>
              <a:rPr lang="en-US" dirty="0"/>
              <a:t>At the time when the CPU is free (a job can be scheduled), remove the job at the head of the queue (Dequeue())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42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5EE8A-98A3-4208-BB36-D8CA2FB2005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Priority Queues - motivation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CPU scheduling – shortest job first</a:t>
            </a:r>
          </a:p>
          <a:p>
            <a:pPr lvl="1" eaLnBrk="1" hangingPunct="1"/>
            <a:r>
              <a:rPr lang="en-US" dirty="0"/>
              <a:t>Shortest job first always schedules the job with the shortest execution time</a:t>
            </a:r>
          </a:p>
          <a:p>
            <a:pPr lvl="1" eaLnBrk="1" hangingPunct="1"/>
            <a:r>
              <a:rPr lang="en-US" dirty="0"/>
              <a:t>Optimize for average wait time (user experience) </a:t>
            </a:r>
          </a:p>
          <a:p>
            <a:pPr lvl="1" eaLnBrk="1" hangingPunct="1"/>
            <a:r>
              <a:rPr lang="en-US" dirty="0"/>
              <a:t>Would queue still work?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96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5EE8A-98A3-4208-BB36-D8CA2FB2005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Priority Queues - motivation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CPU scheduling – shortest job first</a:t>
            </a:r>
          </a:p>
          <a:p>
            <a:pPr lvl="1" eaLnBrk="1" hangingPunct="1"/>
            <a:r>
              <a:rPr lang="en-US" dirty="0"/>
              <a:t>Shortest job first always schedules the job with the shortest execution time</a:t>
            </a:r>
          </a:p>
          <a:p>
            <a:pPr lvl="1" eaLnBrk="1" hangingPunct="1"/>
            <a:r>
              <a:rPr lang="en-US" dirty="0"/>
              <a:t>Optimize for average wait time (user experience) </a:t>
            </a:r>
          </a:p>
          <a:p>
            <a:pPr lvl="1" eaLnBrk="1" hangingPunct="1"/>
            <a:r>
              <a:rPr lang="en-US" dirty="0"/>
              <a:t>Would queue still work?</a:t>
            </a:r>
          </a:p>
          <a:p>
            <a:pPr eaLnBrk="1" hangingPunct="1"/>
            <a:endParaRPr lang="en-US" dirty="0"/>
          </a:p>
          <a:p>
            <a:pPr marL="857250" lvl="2" indent="0" eaLnBrk="1" hangingPunct="1">
              <a:buNone/>
            </a:pPr>
            <a:r>
              <a:rPr lang="en-US" dirty="0"/>
              <a:t>When we remove, we don’t want to remove from the head of the queue, but rather, we want to remove the smallest item in the queue. </a:t>
            </a:r>
          </a:p>
          <a:p>
            <a:pPr marL="800100" lvl="1" indent="-342900" eaLnBrk="1" hangingPunct="1"/>
            <a:r>
              <a:rPr lang="en-US" dirty="0"/>
              <a:t>The data structure that supports this is </a:t>
            </a:r>
            <a:r>
              <a:rPr lang="en-US"/>
              <a:t>called Priority queue</a:t>
            </a:r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28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5EE8A-98A3-4208-BB36-D8CA2FB2005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Priority Queues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3200400"/>
          </a:xfrm>
        </p:spPr>
        <p:txBody>
          <a:bodyPr/>
          <a:lstStyle/>
          <a:p>
            <a:pPr eaLnBrk="1" hangingPunct="1"/>
            <a:r>
              <a:rPr lang="en-US" dirty="0"/>
              <a:t>Regular </a:t>
            </a:r>
            <a:r>
              <a:rPr lang="en-US" dirty="0">
                <a:solidFill>
                  <a:srgbClr val="0000FF"/>
                </a:solidFill>
              </a:rPr>
              <a:t>queue</a:t>
            </a:r>
            <a:r>
              <a:rPr lang="en-US" dirty="0"/>
              <a:t> supports</a:t>
            </a:r>
          </a:p>
          <a:p>
            <a:pPr lvl="1" eaLnBrk="1" hangingPunct="1"/>
            <a:r>
              <a:rPr lang="en-US" dirty="0"/>
              <a:t>First In, First Out</a:t>
            </a:r>
          </a:p>
          <a:p>
            <a:pPr lvl="1" eaLnBrk="1" hangingPunct="1"/>
            <a:r>
              <a:rPr lang="en-US" dirty="0" err="1"/>
              <a:t>Enqueue</a:t>
            </a:r>
            <a:r>
              <a:rPr lang="en-US" dirty="0"/>
              <a:t>(): add a new element</a:t>
            </a:r>
          </a:p>
          <a:p>
            <a:pPr lvl="1" eaLnBrk="1" hangingPunct="1"/>
            <a:r>
              <a:rPr lang="en-US" dirty="0" err="1"/>
              <a:t>Dequeue</a:t>
            </a:r>
            <a:r>
              <a:rPr lang="en-US" dirty="0"/>
              <a:t>(): remove </a:t>
            </a:r>
            <a:r>
              <a:rPr lang="en-US" dirty="0">
                <a:solidFill>
                  <a:schemeClr val="accent2"/>
                </a:solidFill>
              </a:rPr>
              <a:t>oldest element </a:t>
            </a:r>
            <a:r>
              <a:rPr lang="en-US" dirty="0"/>
              <a:t>in queue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1800" dirty="0"/>
          </a:p>
          <a:p>
            <a:pPr eaLnBrk="1" hangingPunct="1"/>
            <a:r>
              <a:rPr lang="en-US" dirty="0"/>
              <a:t>Data structure supports</a:t>
            </a:r>
          </a:p>
          <a:p>
            <a:pPr lvl="1" eaLnBrk="1" hangingPunct="1"/>
            <a:r>
              <a:rPr lang="en-US" dirty="0"/>
              <a:t>Insert(): add a new element</a:t>
            </a:r>
          </a:p>
          <a:p>
            <a:pPr lvl="1" eaLnBrk="1" hangingPunct="1"/>
            <a:r>
              <a:rPr lang="en-US" dirty="0" err="1"/>
              <a:t>deleteMin</a:t>
            </a:r>
            <a:r>
              <a:rPr lang="en-US" dirty="0"/>
              <a:t>(): delete </a:t>
            </a:r>
            <a:r>
              <a:rPr lang="en-US" dirty="0">
                <a:solidFill>
                  <a:schemeClr val="accent2"/>
                </a:solidFill>
              </a:rPr>
              <a:t>minimum element </a:t>
            </a:r>
            <a:r>
              <a:rPr lang="en-US" dirty="0"/>
              <a:t>in priority queue</a:t>
            </a:r>
          </a:p>
          <a:p>
            <a:pPr lvl="1" eaLnBrk="1" hangingPunct="1"/>
            <a:endParaRPr lang="en-US" dirty="0"/>
          </a:p>
        </p:txBody>
      </p:sp>
      <p:pic>
        <p:nvPicPr>
          <p:cNvPr id="4101" name="Picture 1028" descr="fig06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76800"/>
            <a:ext cx="6881813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80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31209-6692-4A1E-AA7D-CF96C35BA98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Applications of Priority Queues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 Operating Systems</a:t>
            </a:r>
          </a:p>
          <a:p>
            <a:pPr lvl="1" eaLnBrk="1" hangingPunct="1"/>
            <a:r>
              <a:rPr lang="en-US" dirty="0"/>
              <a:t>Shortest Job First process scheduling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In Simulators</a:t>
            </a:r>
          </a:p>
          <a:p>
            <a:pPr lvl="1" eaLnBrk="1" hangingPunct="1"/>
            <a:r>
              <a:rPr lang="en-US" dirty="0"/>
              <a:t>Scheduling the next event (smallest event time)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In essence</a:t>
            </a:r>
          </a:p>
          <a:p>
            <a:pPr lvl="1" eaLnBrk="1" hangingPunct="1"/>
            <a:r>
              <a:rPr lang="en-US" dirty="0"/>
              <a:t>Any event/job management that assign priority to events/jobs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Greedy algorithms</a:t>
            </a:r>
          </a:p>
          <a:p>
            <a:pPr lvl="1" eaLnBrk="1" hangingPunct="1"/>
            <a:r>
              <a:rPr lang="en-US" dirty="0"/>
              <a:t>Ones that operate by repeatedly finding a minimum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3A855-DF12-4E17-94FD-3952BDCAE87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Possible Priority Queue Implementation</a:t>
            </a:r>
          </a:p>
        </p:txBody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Implemented as adaptor class around</a:t>
            </a:r>
          </a:p>
          <a:p>
            <a:pPr lvl="1" eaLnBrk="1" hangingPunct="1"/>
            <a:r>
              <a:rPr lang="en-US" dirty="0"/>
              <a:t>Linked lists (or another container with linear structure)</a:t>
            </a:r>
          </a:p>
          <a:p>
            <a:pPr lvl="2" eaLnBrk="1" hangingPunct="1"/>
            <a:r>
              <a:rPr lang="en-US" sz="1800" dirty="0"/>
              <a:t>O(N) </a:t>
            </a:r>
            <a:r>
              <a:rPr lang="en-US" sz="1800" dirty="0">
                <a:solidFill>
                  <a:srgbClr val="0000FF"/>
                </a:solidFill>
              </a:rPr>
              <a:t>worst-case</a:t>
            </a:r>
            <a:r>
              <a:rPr lang="en-US" sz="1800" dirty="0"/>
              <a:t> time on either insert() or </a:t>
            </a:r>
            <a:r>
              <a:rPr lang="en-US" sz="1800" dirty="0" err="1"/>
              <a:t>deleteMin</a:t>
            </a:r>
            <a:r>
              <a:rPr lang="en-US" sz="1800" dirty="0"/>
              <a:t>()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AVL Trees</a:t>
            </a:r>
          </a:p>
          <a:p>
            <a:pPr lvl="2" eaLnBrk="1" hangingPunct="1"/>
            <a:r>
              <a:rPr lang="en-US" sz="1800" dirty="0"/>
              <a:t>O(log(N)) </a:t>
            </a:r>
            <a:r>
              <a:rPr lang="en-US" sz="1800" dirty="0">
                <a:solidFill>
                  <a:srgbClr val="0000FF"/>
                </a:solidFill>
              </a:rPr>
              <a:t>worst-case time</a:t>
            </a:r>
            <a:r>
              <a:rPr lang="en-US" sz="1800" dirty="0"/>
              <a:t> on insert() and delete()</a:t>
            </a:r>
          </a:p>
          <a:p>
            <a:pPr lvl="2" eaLnBrk="1" hangingPunct="1"/>
            <a:endParaRPr lang="en-US" sz="1800" dirty="0"/>
          </a:p>
          <a:p>
            <a:pPr eaLnBrk="1" hangingPunct="1"/>
            <a:r>
              <a:rPr lang="en-US" dirty="0"/>
              <a:t>Heaps</a:t>
            </a:r>
          </a:p>
          <a:p>
            <a:pPr lvl="1" eaLnBrk="1" hangingPunct="1"/>
            <a:r>
              <a:rPr lang="en-US" dirty="0"/>
              <a:t>This is the topic of this chapter</a:t>
            </a:r>
          </a:p>
          <a:p>
            <a:pPr lvl="1" eaLnBrk="1" hangingPunct="1"/>
            <a:r>
              <a:rPr lang="en-US" sz="1800" dirty="0"/>
              <a:t>O(</a:t>
            </a:r>
            <a:r>
              <a:rPr lang="en-US" sz="1800" dirty="0" err="1"/>
              <a:t>logN</a:t>
            </a:r>
            <a:r>
              <a:rPr lang="en-US" sz="1800" dirty="0"/>
              <a:t>) </a:t>
            </a:r>
            <a:r>
              <a:rPr lang="en-US" sz="1800" dirty="0">
                <a:solidFill>
                  <a:srgbClr val="0000FF"/>
                </a:solidFill>
              </a:rPr>
              <a:t>worst case</a:t>
            </a:r>
            <a:r>
              <a:rPr lang="en-US" sz="1800" dirty="0"/>
              <a:t> for both insertion and delete operations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r>
              <a:rPr lang="en-US" sz="1800" dirty="0"/>
              <a:t>Why another data structure if we can already do it with AVL trees</a:t>
            </a:r>
          </a:p>
          <a:p>
            <a:pPr lvl="2" eaLnBrk="1" hangingPunct="1"/>
            <a:endParaRPr lang="en-US" sz="1800" dirty="0"/>
          </a:p>
          <a:p>
            <a:pPr marL="0" indent="0" eaLnBrk="1" hangingPunct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2256</Words>
  <Application>Microsoft Macintosh PowerPoint</Application>
  <PresentationFormat>On-screen Show (4:3)</PresentationFormat>
  <Paragraphs>413</Paragraphs>
  <Slides>38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Arial Narrow</vt:lpstr>
      <vt:lpstr>Cambria Math</vt:lpstr>
      <vt:lpstr>Comic Sans MS</vt:lpstr>
      <vt:lpstr>Times New Roman</vt:lpstr>
      <vt:lpstr>Wingdings</vt:lpstr>
      <vt:lpstr>class_simple</vt:lpstr>
      <vt:lpstr>Priority Queues (Heaps)</vt:lpstr>
      <vt:lpstr>Priority Queues - motivation</vt:lpstr>
      <vt:lpstr>Priority Queues - motivation</vt:lpstr>
      <vt:lpstr>Priority Queues - motivation</vt:lpstr>
      <vt:lpstr>Priority Queues - motivation</vt:lpstr>
      <vt:lpstr>Priority Queues - motivation</vt:lpstr>
      <vt:lpstr>Priority Queues</vt:lpstr>
      <vt:lpstr>Applications of Priority Queues</vt:lpstr>
      <vt:lpstr>Possible Priority Queue Implementation</vt:lpstr>
      <vt:lpstr>Priority Queue Implementation</vt:lpstr>
      <vt:lpstr>Partially Ordered Trees </vt:lpstr>
      <vt:lpstr>Binary Heaps</vt:lpstr>
      <vt:lpstr>Vector Representation of Complete Binary Tree</vt:lpstr>
      <vt:lpstr>Heap example</vt:lpstr>
      <vt:lpstr>Examples</vt:lpstr>
      <vt:lpstr>Implementation of Priority Queue (heap)</vt:lpstr>
      <vt:lpstr>Basic Heap Operations: insert(x)</vt:lpstr>
      <vt:lpstr>Basic Heap Operations: insert(x)</vt:lpstr>
      <vt:lpstr>Basic Heap Operations: insert(x)</vt:lpstr>
      <vt:lpstr>Insertion Example: insert(14)</vt:lpstr>
      <vt:lpstr>Implementation of insert</vt:lpstr>
      <vt:lpstr>Basic Heap Operations: deleteMin()</vt:lpstr>
      <vt:lpstr>Basic Heap Operations: deleteMin()</vt:lpstr>
      <vt:lpstr>Basic Heap Operations: deleteMin()</vt:lpstr>
      <vt:lpstr>Basic Heap Operations: deleteMin()</vt:lpstr>
      <vt:lpstr>deleteMin() example</vt:lpstr>
      <vt:lpstr>deleteMin() Example (Cont’d)</vt:lpstr>
      <vt:lpstr>Implementation of deleteMin()</vt:lpstr>
      <vt:lpstr>Implementation of deleteMin()</vt:lpstr>
      <vt:lpstr>Constructor </vt:lpstr>
      <vt:lpstr>Constructor</vt:lpstr>
      <vt:lpstr>Example </vt:lpstr>
      <vt:lpstr>PowerPoint Presentation</vt:lpstr>
      <vt:lpstr>Complexity for buildheap</vt:lpstr>
      <vt:lpstr>Complexity for buildheap</vt:lpstr>
      <vt:lpstr>C++ STL Priority Queues</vt:lpstr>
      <vt:lpstr>PowerPoint Presentation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2015-02-25T21:13:38Z</dcterms:created>
  <dcterms:modified xsi:type="dcterms:W3CDTF">2023-11-13T17:09:38Z</dcterms:modified>
</cp:coreProperties>
</file>