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6" r:id="rId3"/>
    <p:sldId id="294" r:id="rId4"/>
    <p:sldId id="269" r:id="rId5"/>
    <p:sldId id="295" r:id="rId6"/>
    <p:sldId id="296" r:id="rId7"/>
    <p:sldId id="297" r:id="rId8"/>
    <p:sldId id="298" r:id="rId9"/>
    <p:sldId id="299" r:id="rId10"/>
    <p:sldId id="293" r:id="rId11"/>
    <p:sldId id="290" r:id="rId12"/>
    <p:sldId id="282" r:id="rId13"/>
    <p:sldId id="291" r:id="rId14"/>
    <p:sldId id="271" r:id="rId15"/>
    <p:sldId id="292" r:id="rId16"/>
    <p:sldId id="274" r:id="rId17"/>
    <p:sldId id="300" r:id="rId18"/>
    <p:sldId id="276" r:id="rId19"/>
    <p:sldId id="267" r:id="rId20"/>
    <p:sldId id="275" r:id="rId21"/>
    <p:sldId id="283" r:id="rId22"/>
    <p:sldId id="277" r:id="rId23"/>
    <p:sldId id="284" r:id="rId24"/>
    <p:sldId id="285" r:id="rId25"/>
    <p:sldId id="286" r:id="rId26"/>
    <p:sldId id="278" r:id="rId27"/>
    <p:sldId id="279" r:id="rId28"/>
    <p:sldId id="280" r:id="rId29"/>
    <p:sldId id="281" r:id="rId30"/>
    <p:sldId id="287" r:id="rId31"/>
    <p:sldId id="289" r:id="rId32"/>
    <p:sldId id="288" r:id="rId3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20" autoAdjust="0"/>
    <p:restoredTop sz="95226" autoAdjust="0"/>
  </p:normalViewPr>
  <p:slideViewPr>
    <p:cSldViewPr>
      <p:cViewPr varScale="1">
        <p:scale>
          <a:sx n="131" d="100"/>
          <a:sy n="131" d="100"/>
        </p:scale>
        <p:origin x="183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AAF03D23-209E-4526-9E63-757D3D1D9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61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B1B87CF1-FF8C-4871-B55F-B3E7A7753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8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C4EB011-2134-4343-BB07-0F8D89F68CF0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8675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E3A463C-7BB3-4E05-88B6-1FC7EF2E1FB0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474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B87CF1-FF8C-4871-B55F-B3E7A77539B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668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4147415-E7C1-47EB-9971-3F2FB110EC40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195C5AE-F6E2-48B4-9228-5D8FC58A1F5C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F934579-7E38-4FE8-8556-99AA3CD3E9E4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B87CF1-FF8C-4871-B55F-B3E7A77539B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952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F2EA83B-0560-4E5E-A11E-AB52DEEC5456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F20DE0A-F3E2-4AB2-B642-A66DC9A3793F}" type="slidenum">
              <a:rPr 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ACE694A-23DB-410E-A273-7B6C08567674}" type="slidenum">
              <a:rPr lang="en-US" sz="1300" smtClean="0">
                <a:latin typeface="Arial Narrow" pitchFamily="34" charset="0"/>
              </a:rPr>
              <a:pPr eaLnBrk="1" hangingPunct="1"/>
              <a:t>19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69EF3E4-5F78-4787-89F5-75D98520EED6}" type="slidenum">
              <a:rPr lang="en-US" sz="1300" smtClean="0">
                <a:latin typeface="Arial Narrow" pitchFamily="34" charset="0"/>
              </a:rPr>
              <a:pPr eaLnBrk="1" hangingPunct="1"/>
              <a:t>20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249126A-3831-416D-A148-6AFE560ADDAD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B8BB528-C2D2-4E12-904E-1FEB3D53DAE3}" type="slidenum">
              <a:rPr lang="en-US" sz="1300" smtClean="0">
                <a:latin typeface="Arial Narrow" pitchFamily="34" charset="0"/>
              </a:rPr>
              <a:pPr eaLnBrk="1" hangingPunct="1"/>
              <a:t>21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99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7F6B62C-EC50-4416-A99C-DC64B038C4BE}" type="slidenum">
              <a:rPr lang="en-US" sz="1300" smtClean="0">
                <a:latin typeface="Arial Narrow" pitchFamily="34" charset="0"/>
              </a:rPr>
              <a:pPr eaLnBrk="1" hangingPunct="1"/>
              <a:t>22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392B161-BA72-4215-AB04-CE33765558B4}" type="slidenum">
              <a:rPr lang="en-US" sz="1300" smtClean="0">
                <a:latin typeface="Arial Narrow" pitchFamily="34" charset="0"/>
              </a:rPr>
              <a:pPr eaLnBrk="1" hangingPunct="1"/>
              <a:t>23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19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2A9CE8B-CDB1-434B-9EA3-1016987943BC}" type="slidenum">
              <a:rPr lang="en-US" sz="1300" smtClean="0">
                <a:latin typeface="Arial Narrow" pitchFamily="34" charset="0"/>
              </a:rPr>
              <a:pPr eaLnBrk="1" hangingPunct="1"/>
              <a:t>24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B87CF1-FF8C-4871-B55F-B3E7A77539B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652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5675605-780A-4214-AE1F-5708D320B12E}" type="slidenum">
              <a:rPr lang="en-US" sz="1300" smtClean="0">
                <a:latin typeface="Arial Narrow" pitchFamily="34" charset="0"/>
              </a:rPr>
              <a:pPr eaLnBrk="1" hangingPunct="1"/>
              <a:t>26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68DF712-CCB0-4008-BB15-3B448C3DF00D}" type="slidenum">
              <a:rPr lang="en-US" sz="1300" smtClean="0">
                <a:latin typeface="Arial Narrow" pitchFamily="34" charset="0"/>
              </a:rPr>
              <a:pPr eaLnBrk="1" hangingPunct="1"/>
              <a:t>27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2EE8EE4-BA55-462E-A086-B3A975592CE5}" type="slidenum">
              <a:rPr lang="en-US" sz="1300" smtClean="0">
                <a:latin typeface="Arial Narrow" pitchFamily="34" charset="0"/>
              </a:rPr>
              <a:pPr eaLnBrk="1" hangingPunct="1"/>
              <a:t>28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EF6799F-D7BE-4280-8B8C-2A3F648B20DD}" type="slidenum">
              <a:rPr lang="en-US" sz="1300" smtClean="0">
                <a:latin typeface="Arial Narrow" pitchFamily="34" charset="0"/>
              </a:rPr>
              <a:pPr eaLnBrk="1" hangingPunct="1"/>
              <a:t>29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D0D54D7-851C-46C1-9902-87EF25253971}" type="slidenum">
              <a:rPr lang="en-US" sz="1300" smtClean="0">
                <a:latin typeface="Arial Narrow" pitchFamily="34" charset="0"/>
              </a:rPr>
              <a:pPr eaLnBrk="1" hangingPunct="1"/>
              <a:t>30</a:t>
            </a:fld>
            <a:endParaRPr lang="en-US" sz="130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249126A-3831-416D-A148-6AFE560ADDAD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116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E3A463C-7BB3-4E05-88B6-1FC7EF2E1FB0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E3A463C-7BB3-4E05-88B6-1FC7EF2E1FB0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305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E3A463C-7BB3-4E05-88B6-1FC7EF2E1FB0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610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E3A463C-7BB3-4E05-88B6-1FC7EF2E1FB0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04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E3A463C-7BB3-4E05-88B6-1FC7EF2E1FB0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326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E3A463C-7BB3-4E05-88B6-1FC7EF2E1FB0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214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A7DC5-92F1-4C9E-8491-4F05FD2CB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13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6CB56-A3A6-494A-BF0C-3AD83B667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3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EBD2B-839C-4D51-94AB-26FB54DF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64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6943-45D4-4149-8D1B-C465558D5B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73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3EC9B-2596-4656-9EBE-03367DC40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5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F20A0-3F2D-4A6A-A3E9-AC0C0E512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08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4FB5A-03AC-40E1-8DFC-228B7CA48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7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E4C79-52C5-4E33-877F-8A69C5BA4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63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310C4-07E9-4E67-AC58-899CF75AF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83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E71F5-8686-4EB0-8E85-81B22B0FF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17276-9308-4F52-80F6-C5466AFAB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0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6FAD6-4159-44CA-89A6-FACDC9755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9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07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7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7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C888A81-EFB3-4DD4-98C0-EE9BE0EEB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8DF04-7EAC-4B59-B5D7-566CCB376689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FF0000"/>
                </a:solidFill>
              </a:rPr>
              <a:t>Designing Hash Tables</a:t>
            </a:r>
            <a:r>
              <a:rPr lang="en-US"/>
              <a:t> 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5105400"/>
            <a:ext cx="6400800" cy="4572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dirty="0">
                <a:solidFill>
                  <a:srgbClr val="0000FF"/>
                </a:solidFill>
              </a:rPr>
              <a:t> Sections 5.3, 5.4, 5.5, 5.6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74CA7-F91D-45F8-9D2C-B087CECF4624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Separate Chaining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00" name="Rectangle 5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81000" y="1371600"/>
                <a:ext cx="3733800" cy="4724400"/>
              </a:xfrm>
            </p:spPr>
            <p:txBody>
              <a:bodyPr/>
              <a:lstStyle/>
              <a:p>
                <a:pPr eaLnBrk="1" hangingPunct="1"/>
                <a:r>
                  <a:rPr lang="en-US" sz="2000" dirty="0">
                    <a:solidFill>
                      <a:schemeClr val="tx1"/>
                    </a:solidFill>
                  </a:rPr>
                  <a:t>The load factor (</a:t>
                </a:r>
                <a:r>
                  <a:rPr lang="el-GR" sz="2000" i="0" dirty="0">
                    <a:solidFill>
                      <a:schemeClr val="tx1"/>
                    </a:solidFill>
                    <a:latin typeface="+mj-lt"/>
                  </a:rPr>
                  <a:t>λ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/>
                  <a:t>of a hash table with separate chaining is the ratio of the number of elements in the table to the table size. </a:t>
                </a:r>
              </a:p>
              <a:p>
                <a:pPr marL="0" indent="0" eaLnBrk="1" hangingPunct="1">
                  <a:buNone/>
                </a:pPr>
                <a:endParaRPr lang="en-US" sz="2000" dirty="0"/>
              </a:p>
              <a:p>
                <a:pPr eaLnBrk="1" hangingPunct="1"/>
                <a:r>
                  <a:rPr lang="en-US" sz="2000" dirty="0"/>
                  <a:t>With separate chaining, the average list size is equal to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>
                        <a:latin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en-US" sz="2000" dirty="0"/>
                  <a:t>!</a:t>
                </a:r>
              </a:p>
              <a:p>
                <a:pPr marL="0" indent="0" eaLnBrk="1" hangingPunct="1">
                  <a:buNone/>
                </a:pPr>
                <a:endParaRPr lang="en-US" sz="2000" dirty="0"/>
              </a:p>
              <a:p>
                <a:pPr eaLnBrk="1" hangingPunct="1"/>
                <a:r>
                  <a:rPr lang="en-US" sz="2000" dirty="0"/>
                  <a:t>Typically, we want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>
                        <a:latin typeface="Cambria Math" panose="02040503050406030204" pitchFamily="18" charset="0"/>
                      </a:rPr>
                      <m:t>λ</m:t>
                    </m:r>
                    <m:r>
                      <a:rPr lang="el-G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eaLnBrk="1" hangingPunct="1"/>
                <a:endParaRPr lang="en-US" sz="2000" dirty="0"/>
              </a:p>
              <a:p>
                <a:pPr eaLnBrk="1" hangingPunct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>
                        <a:latin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en-US" sz="2000" dirty="0"/>
                  <a:t> decides when to perform rehash (to expand the table size).</a:t>
                </a:r>
              </a:p>
            </p:txBody>
          </p:sp>
        </mc:Choice>
        <mc:Fallback>
          <p:sp>
            <p:nvSpPr>
              <p:cNvPr id="4100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81000" y="1371600"/>
                <a:ext cx="3733800" cy="4724400"/>
              </a:xfrm>
              <a:blipFill>
                <a:blip r:embed="rId3"/>
                <a:stretch>
                  <a:fillRect l="-1701" t="-804" r="-3401" b="-8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01" name="Picture 7" descr="fig05_05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37088" y="1441450"/>
            <a:ext cx="3821112" cy="4583113"/>
          </a:xfrm>
          <a:noFill/>
        </p:spPr>
      </p:pic>
    </p:spTree>
    <p:extLst>
      <p:ext uri="{BB962C8B-B14F-4D97-AF65-F5344CB8AC3E}">
        <p14:creationId xmlns:p14="http://schemas.microsoft.com/office/powerpoint/2010/main" val="3700349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Chaining Implementation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HashedObj</a:t>
            </a:r>
            <a:r>
              <a:rPr lang="en-US" sz="1200" b="1" dirty="0">
                <a:solidFill>
                  <a:schemeClr val="tx1"/>
                </a:solidFill>
              </a:rPr>
              <a:t>&gt;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class </a:t>
            </a:r>
            <a:r>
              <a:rPr lang="en-US" sz="1200" b="1" dirty="0" err="1">
                <a:solidFill>
                  <a:schemeClr val="tx1"/>
                </a:solidFill>
              </a:rPr>
              <a:t>HashTable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public: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  	explicit </a:t>
            </a:r>
            <a:r>
              <a:rPr lang="en-US" sz="1200" b="1" dirty="0" err="1">
                <a:solidFill>
                  <a:schemeClr val="tx1"/>
                </a:solidFill>
              </a:rPr>
              <a:t>HashTable</a:t>
            </a:r>
            <a:r>
              <a:rPr lang="en-US" sz="1200" b="1" dirty="0">
                <a:solidFill>
                  <a:schemeClr val="tx1"/>
                </a:solidFill>
              </a:rPr>
              <a:t>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size = 101 ) ;</a:t>
            </a:r>
          </a:p>
          <a:p>
            <a:pPr marL="0" indent="0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  	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contains(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HashedObj</a:t>
            </a:r>
            <a:r>
              <a:rPr lang="en-US" sz="1200" b="1" dirty="0">
                <a:solidFill>
                  <a:schemeClr val="tx1"/>
                </a:solidFill>
              </a:rPr>
              <a:t> &amp; x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  	void </a:t>
            </a:r>
            <a:r>
              <a:rPr lang="en-US" sz="1200" b="1" dirty="0" err="1">
                <a:solidFill>
                  <a:schemeClr val="tx1"/>
                </a:solidFill>
              </a:rPr>
              <a:t>makeEmpty</a:t>
            </a:r>
            <a:r>
              <a:rPr lang="en-US" sz="1200" b="1" dirty="0">
                <a:solidFill>
                  <a:schemeClr val="tx1"/>
                </a:solidFill>
              </a:rPr>
              <a:t>( );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  	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insert(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HashedObj</a:t>
            </a:r>
            <a:r>
              <a:rPr lang="en-US" sz="1200" b="1" dirty="0">
                <a:solidFill>
                  <a:schemeClr val="tx1"/>
                </a:solidFill>
              </a:rPr>
              <a:t> &amp; x );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  	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insert( </a:t>
            </a:r>
            <a:r>
              <a:rPr lang="en-US" sz="1200" b="1" dirty="0" err="1">
                <a:solidFill>
                  <a:schemeClr val="tx1"/>
                </a:solidFill>
              </a:rPr>
              <a:t>HashedObj</a:t>
            </a:r>
            <a:r>
              <a:rPr lang="en-US" sz="1200" b="1" dirty="0">
                <a:solidFill>
                  <a:schemeClr val="tx1"/>
                </a:solidFill>
              </a:rPr>
              <a:t> &amp;&amp; x);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  	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remove(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HashedObj</a:t>
            </a:r>
            <a:r>
              <a:rPr lang="en-US" sz="1200" b="1" dirty="0">
                <a:solidFill>
                  <a:schemeClr val="tx1"/>
                </a:solidFill>
              </a:rPr>
              <a:t> &amp; x);</a:t>
            </a:r>
          </a:p>
          <a:p>
            <a:pPr marL="0" indent="0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private: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>
                <a:solidFill>
                  <a:srgbClr val="0000FF"/>
                </a:solidFill>
              </a:rPr>
              <a:t>vector&lt;list&lt;</a:t>
            </a:r>
            <a:r>
              <a:rPr lang="en-US" sz="1200" b="1" dirty="0" err="1">
                <a:solidFill>
                  <a:srgbClr val="0000FF"/>
                </a:solidFill>
              </a:rPr>
              <a:t>HashedObj</a:t>
            </a:r>
            <a:r>
              <a:rPr lang="en-US" sz="1200" b="1" dirty="0">
                <a:solidFill>
                  <a:srgbClr val="0000FF"/>
                </a:solidFill>
              </a:rPr>
              <a:t>&gt;&gt; </a:t>
            </a:r>
            <a:r>
              <a:rPr lang="en-US" sz="1200" b="1" dirty="0" err="1">
                <a:solidFill>
                  <a:schemeClr val="tx1"/>
                </a:solidFill>
              </a:rPr>
              <a:t>theLists</a:t>
            </a:r>
            <a:r>
              <a:rPr lang="en-US" sz="1200" b="1" dirty="0">
                <a:solidFill>
                  <a:schemeClr val="tx1"/>
                </a:solidFill>
              </a:rPr>
              <a:t>; // the array of the lists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currentSize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void rehash();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myhash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HashedObj</a:t>
            </a:r>
            <a:r>
              <a:rPr lang="en-US" sz="1200" b="1" dirty="0">
                <a:solidFill>
                  <a:schemeClr val="tx1"/>
                </a:solidFill>
              </a:rPr>
              <a:t> &amp; x)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};</a:t>
            </a:r>
          </a:p>
          <a:p>
            <a:pPr marL="0" indent="0">
              <a:buFontTx/>
              <a:buNone/>
            </a:pPr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8B2091-7381-47B3-BEFF-9E4C12E6FBB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5486400" y="1527175"/>
            <a:ext cx="3125788" cy="12160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Type Declaration for</a:t>
            </a:r>
          </a:p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Separate Chaining</a:t>
            </a:r>
          </a:p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Hash Table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42BB63-8485-4722-B855-0F0EE6D167A0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HashedObj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/>
              <a:t>Needs to provide</a:t>
            </a:r>
          </a:p>
          <a:p>
            <a:pPr lvl="1" eaLnBrk="1" hangingPunct="1">
              <a:defRPr/>
            </a:pPr>
            <a:r>
              <a:rPr lang="en-US" sz="1800" dirty="0"/>
              <a:t>Equality operators (</a:t>
            </a:r>
            <a:r>
              <a:rPr lang="en-US" sz="1800" dirty="0">
                <a:latin typeface="Courier New" pitchFamily="49" charset="0"/>
              </a:rPr>
              <a:t>operator==</a:t>
            </a:r>
            <a:r>
              <a:rPr lang="en-US" sz="1800" dirty="0"/>
              <a:t> or </a:t>
            </a:r>
            <a:r>
              <a:rPr lang="en-US" sz="1800" dirty="0">
                <a:latin typeface="Courier New" pitchFamily="49" charset="0"/>
              </a:rPr>
              <a:t>operator!=</a:t>
            </a:r>
            <a:r>
              <a:rPr lang="en-US" sz="1800" dirty="0"/>
              <a:t> )</a:t>
            </a:r>
          </a:p>
          <a:p>
            <a:pPr lvl="1" eaLnBrk="1" hangingPunct="1">
              <a:defRPr/>
            </a:pPr>
            <a:r>
              <a:rPr lang="en-US" sz="1800" dirty="0"/>
              <a:t>Hash function</a:t>
            </a:r>
          </a:p>
          <a:p>
            <a:pPr lvl="2" eaLnBrk="1" hangingPunct="1">
              <a:defRPr/>
            </a:pPr>
            <a:r>
              <a:rPr lang="en-US" sz="1600" dirty="0"/>
              <a:t>Provided for standard types such as string and </a:t>
            </a:r>
            <a:r>
              <a:rPr lang="en-US" sz="1600" dirty="0" err="1"/>
              <a:t>int</a:t>
            </a:r>
            <a:endParaRPr lang="en-US" sz="1600" dirty="0"/>
          </a:p>
          <a:p>
            <a:pPr lvl="2" eaLnBrk="1" hangingPunct="1">
              <a:defRPr/>
            </a:pPr>
            <a:r>
              <a:rPr lang="en-US" sz="1600" dirty="0"/>
              <a:t>In C++11, function object template is used to implement hash functions, using so-called </a:t>
            </a:r>
            <a:r>
              <a:rPr lang="en-US" sz="1600" dirty="0">
                <a:solidFill>
                  <a:srgbClr val="FF0000"/>
                </a:solidFill>
              </a:rPr>
              <a:t>template specialization</a:t>
            </a:r>
            <a:r>
              <a:rPr lang="en-US" sz="1600" dirty="0"/>
              <a:t>.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template &lt;</a:t>
            </a:r>
            <a:r>
              <a:rPr lang="en-US" sz="1200" b="1" dirty="0" err="1">
                <a:solidFill>
                  <a:srgbClr val="0000FF"/>
                </a:solidFill>
              </a:rPr>
              <a:t>typename</a:t>
            </a:r>
            <a:r>
              <a:rPr lang="en-US" sz="1200" b="1" dirty="0">
                <a:solidFill>
                  <a:srgbClr val="0000FF"/>
                </a:solidFill>
              </a:rPr>
              <a:t> key&gt;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class hash { // </a:t>
            </a:r>
            <a:r>
              <a:rPr lang="en-US" sz="1200" b="1" dirty="0">
                <a:solidFill>
                  <a:srgbClr val="FF0000"/>
                </a:solidFill>
              </a:rPr>
              <a:t>class template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	public: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		</a:t>
            </a:r>
            <a:r>
              <a:rPr lang="en-US" sz="1200" b="1" dirty="0" err="1">
                <a:solidFill>
                  <a:srgbClr val="0000FF"/>
                </a:solidFill>
              </a:rPr>
              <a:t>size_t</a:t>
            </a:r>
            <a:r>
              <a:rPr lang="en-US" sz="1200" b="1" dirty="0">
                <a:solidFill>
                  <a:srgbClr val="0000FF"/>
                </a:solidFill>
              </a:rPr>
              <a:t> operator()(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key &amp;k)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;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};</a:t>
            </a:r>
          </a:p>
          <a:p>
            <a:pPr marL="914400" lvl="2" indent="0" eaLnBrk="1" hangingPunct="1">
              <a:buFontTx/>
              <a:buNone/>
              <a:defRPr/>
            </a:pPr>
            <a:endParaRPr lang="en-US" sz="1200" b="1" dirty="0">
              <a:solidFill>
                <a:srgbClr val="0000FF"/>
              </a:solidFill>
            </a:endParaRP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FF0000"/>
                </a:solidFill>
              </a:rPr>
              <a:t>template &lt;&gt;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class </a:t>
            </a:r>
            <a:r>
              <a:rPr lang="en-US" sz="1200" b="1" dirty="0">
                <a:solidFill>
                  <a:srgbClr val="FF0000"/>
                </a:solidFill>
              </a:rPr>
              <a:t>hash&lt;string&gt;</a:t>
            </a:r>
            <a:r>
              <a:rPr lang="en-US" sz="1200" b="1" dirty="0">
                <a:solidFill>
                  <a:srgbClr val="0000FF"/>
                </a:solidFill>
              </a:rPr>
              <a:t> {  // </a:t>
            </a:r>
            <a:r>
              <a:rPr lang="en-US" sz="1200" b="1" dirty="0">
                <a:solidFill>
                  <a:srgbClr val="FF0000"/>
                </a:solidFill>
              </a:rPr>
              <a:t>class template specialization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	public: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		</a:t>
            </a:r>
            <a:r>
              <a:rPr lang="en-US" sz="1200" b="1" dirty="0" err="1">
                <a:solidFill>
                  <a:srgbClr val="0000FF"/>
                </a:solidFill>
              </a:rPr>
              <a:t>size_t</a:t>
            </a:r>
            <a:r>
              <a:rPr lang="en-US" sz="1200" b="1" dirty="0">
                <a:solidFill>
                  <a:srgbClr val="0000FF"/>
                </a:solidFill>
              </a:rPr>
              <a:t> operator() 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string &amp; key) {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		…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		}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};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Class for </a:t>
            </a:r>
            <a:r>
              <a:rPr lang="en-US" dirty="0" err="1"/>
              <a:t>HashedObj</a:t>
            </a:r>
            <a:r>
              <a:rPr lang="en-US" dirty="0"/>
              <a:t>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class Employee {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public: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string &amp; </a:t>
            </a:r>
            <a:r>
              <a:rPr lang="en-US" sz="1200" b="1" dirty="0" err="1">
                <a:solidFill>
                  <a:schemeClr val="tx1"/>
                </a:solidFill>
              </a:rPr>
              <a:t>getName</a:t>
            </a:r>
            <a:r>
              <a:rPr lang="en-US" sz="1200" b="1" dirty="0">
                <a:solidFill>
                  <a:schemeClr val="tx1"/>
                </a:solidFill>
              </a:rPr>
              <a:t>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{ return name; }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operator==(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Employee &amp;</a:t>
            </a:r>
            <a:r>
              <a:rPr lang="en-US" sz="1200" b="1" dirty="0" err="1">
                <a:solidFill>
                  <a:schemeClr val="tx1"/>
                </a:solidFill>
              </a:rPr>
              <a:t>rhs</a:t>
            </a:r>
            <a:r>
              <a:rPr lang="en-US" sz="1200" b="1" dirty="0">
                <a:solidFill>
                  <a:schemeClr val="tx1"/>
                </a:solidFill>
              </a:rPr>
              <a:t>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{ return </a:t>
            </a:r>
            <a:r>
              <a:rPr lang="en-US" sz="1200" b="1" dirty="0" err="1">
                <a:solidFill>
                  <a:schemeClr val="tx1"/>
                </a:solidFill>
              </a:rPr>
              <a:t>getName</a:t>
            </a:r>
            <a:r>
              <a:rPr lang="en-US" sz="1200" b="1" dirty="0">
                <a:solidFill>
                  <a:schemeClr val="tx1"/>
                </a:solidFill>
              </a:rPr>
              <a:t>() == </a:t>
            </a:r>
            <a:r>
              <a:rPr lang="en-US" sz="1200" b="1" dirty="0" err="1">
                <a:solidFill>
                  <a:schemeClr val="tx1"/>
                </a:solidFill>
              </a:rPr>
              <a:t>rhs.getName</a:t>
            </a:r>
            <a:r>
              <a:rPr lang="en-US" sz="1200" b="1" dirty="0">
                <a:solidFill>
                  <a:schemeClr val="tx1"/>
                </a:solidFill>
              </a:rPr>
              <a:t>(); }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operator!=(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Employee &amp;</a:t>
            </a:r>
            <a:r>
              <a:rPr lang="en-US" sz="1200" b="1" dirty="0" err="1">
                <a:solidFill>
                  <a:schemeClr val="tx1"/>
                </a:solidFill>
              </a:rPr>
              <a:t>rhs</a:t>
            </a:r>
            <a:r>
              <a:rPr lang="en-US" sz="1200" b="1" dirty="0">
                <a:solidFill>
                  <a:schemeClr val="tx1"/>
                </a:solidFill>
              </a:rPr>
              <a:t>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{ return !(*this == </a:t>
            </a:r>
            <a:r>
              <a:rPr lang="en-US" sz="1200" b="1" dirty="0" err="1">
                <a:solidFill>
                  <a:schemeClr val="tx1"/>
                </a:solidFill>
              </a:rPr>
              <a:t>rhs</a:t>
            </a:r>
            <a:r>
              <a:rPr lang="en-US" sz="1200" b="1" dirty="0">
                <a:solidFill>
                  <a:schemeClr val="tx1"/>
                </a:solidFill>
              </a:rPr>
              <a:t>); }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additional public members not shown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private: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string name;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double salary;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seniority;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additional private members not shown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};</a:t>
            </a:r>
          </a:p>
          <a:p>
            <a:pPr marL="0" indent="0">
              <a:buFontTx/>
              <a:buNone/>
            </a:pPr>
            <a:r>
              <a:rPr lang="en-US" sz="1200" b="1" dirty="0"/>
              <a:t>template &lt;&gt;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class </a:t>
            </a:r>
            <a:r>
              <a:rPr lang="en-US" sz="1200" b="1" dirty="0"/>
              <a:t>hash&lt;Employee&gt;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public: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operator() 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Employee &amp; item) {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</a:t>
            </a:r>
            <a:r>
              <a:rPr lang="en-US" sz="1200" b="1" dirty="0">
                <a:solidFill>
                  <a:srgbClr val="0000FF"/>
                </a:solidFill>
              </a:rPr>
              <a:t>static hash&lt;string&gt; </a:t>
            </a:r>
            <a:r>
              <a:rPr lang="en-US" sz="1200" b="1" dirty="0" err="1">
                <a:solidFill>
                  <a:srgbClr val="0000FF"/>
                </a:solidFill>
              </a:rPr>
              <a:t>hf</a:t>
            </a:r>
            <a:r>
              <a:rPr lang="en-US" sz="1200" b="1" dirty="0">
                <a:solidFill>
                  <a:srgbClr val="0000FF"/>
                </a:solidFill>
              </a:rPr>
              <a:t>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return </a:t>
            </a:r>
            <a:r>
              <a:rPr lang="en-US" sz="1200" b="1" dirty="0" err="1">
                <a:solidFill>
                  <a:schemeClr val="tx1"/>
                </a:solidFill>
              </a:rPr>
              <a:t>hf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item.getName</a:t>
            </a:r>
            <a:r>
              <a:rPr lang="en-US" sz="1200" b="1" dirty="0">
                <a:solidFill>
                  <a:schemeClr val="tx1"/>
                </a:solidFill>
              </a:rPr>
              <a:t>());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}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};</a:t>
            </a:r>
          </a:p>
          <a:p>
            <a:pPr marL="0" indent="0">
              <a:buFontTx/>
              <a:buNone/>
            </a:pPr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50D98B-94F9-4556-ACFA-023D5E9959E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BE5DC-3732-484E-B66E-95A3718E438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Separate chaining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7400" y="1752600"/>
            <a:ext cx="3941763" cy="1323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 err="1">
                <a:latin typeface="+mn-lt"/>
              </a:rPr>
              <a:t>size_t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myhash</a:t>
            </a:r>
            <a:r>
              <a:rPr lang="en-US" sz="1600" b="1" dirty="0">
                <a:latin typeface="+mn-lt"/>
              </a:rPr>
              <a:t>(</a:t>
            </a:r>
            <a:r>
              <a:rPr lang="en-US" sz="1600" b="1" dirty="0" err="1">
                <a:latin typeface="+mn-lt"/>
              </a:rPr>
              <a:t>const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HashedObj</a:t>
            </a:r>
            <a:r>
              <a:rPr lang="en-US" sz="1600" b="1" dirty="0">
                <a:latin typeface="+mn-lt"/>
              </a:rPr>
              <a:t> &amp;x) {</a:t>
            </a:r>
          </a:p>
          <a:p>
            <a:pPr>
              <a:defRPr/>
            </a:pPr>
            <a:r>
              <a:rPr lang="en-US" sz="1600" b="1" dirty="0">
                <a:latin typeface="+mn-lt"/>
              </a:rPr>
              <a:t>	static hash&lt;</a:t>
            </a:r>
            <a:r>
              <a:rPr lang="en-US" sz="1600" b="1" dirty="0" err="1">
                <a:latin typeface="+mn-lt"/>
              </a:rPr>
              <a:t>HashedObj</a:t>
            </a:r>
            <a:r>
              <a:rPr lang="en-US" sz="1600" b="1" dirty="0">
                <a:latin typeface="+mn-lt"/>
              </a:rPr>
              <a:t>&gt; </a:t>
            </a:r>
            <a:r>
              <a:rPr lang="en-US" sz="1600" b="1" dirty="0" err="1">
                <a:latin typeface="+mn-lt"/>
              </a:rPr>
              <a:t>hf</a:t>
            </a:r>
            <a:r>
              <a:rPr lang="en-US" sz="1600" b="1" dirty="0">
                <a:latin typeface="+mn-lt"/>
              </a:rPr>
              <a:t>;</a:t>
            </a:r>
          </a:p>
          <a:p>
            <a:pPr>
              <a:defRPr/>
            </a:pPr>
            <a:r>
              <a:rPr lang="en-US" sz="1600" b="1" dirty="0">
                <a:latin typeface="+mn-lt"/>
              </a:rPr>
              <a:t>	return </a:t>
            </a:r>
            <a:r>
              <a:rPr lang="en-US" sz="1600" b="1" dirty="0" err="1">
                <a:latin typeface="+mn-lt"/>
              </a:rPr>
              <a:t>hf</a:t>
            </a:r>
            <a:r>
              <a:rPr lang="en-US" sz="1600" b="1" dirty="0">
                <a:latin typeface="+mn-lt"/>
              </a:rPr>
              <a:t>(x) % </a:t>
            </a:r>
            <a:r>
              <a:rPr lang="en-US" sz="1600" b="1" dirty="0" err="1">
                <a:latin typeface="+mn-lt"/>
              </a:rPr>
              <a:t>theLists.size</a:t>
            </a:r>
            <a:r>
              <a:rPr lang="en-US" sz="1600" b="1" dirty="0">
                <a:latin typeface="+mn-lt"/>
              </a:rPr>
              <a:t>();</a:t>
            </a:r>
          </a:p>
          <a:p>
            <a:pPr>
              <a:defRPr/>
            </a:pPr>
            <a:endParaRPr lang="en-US" sz="1600" b="1" dirty="0">
              <a:latin typeface="+mn-lt"/>
            </a:endParaRPr>
          </a:p>
          <a:p>
            <a:pPr>
              <a:defRPr/>
            </a:pPr>
            <a:r>
              <a:rPr lang="en-US" sz="16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Chaining (Cont’d)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void </a:t>
            </a:r>
            <a:r>
              <a:rPr lang="en-US" sz="1200" b="1" dirty="0" err="1">
                <a:solidFill>
                  <a:schemeClr val="tx1"/>
                </a:solidFill>
              </a:rPr>
              <a:t>makeEmpty</a:t>
            </a:r>
            <a:r>
              <a:rPr lang="en-US" sz="1200" b="1" dirty="0">
                <a:solidFill>
                  <a:schemeClr val="tx1"/>
                </a:solidFill>
              </a:rPr>
              <a:t>() {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for (auto &amp; </a:t>
            </a:r>
            <a:r>
              <a:rPr lang="en-US" sz="1200" b="1" dirty="0" err="1">
                <a:solidFill>
                  <a:schemeClr val="tx1"/>
                </a:solidFill>
              </a:rPr>
              <a:t>thisList</a:t>
            </a:r>
            <a:r>
              <a:rPr lang="en-US" sz="1200" b="1" dirty="0">
                <a:solidFill>
                  <a:schemeClr val="tx1"/>
                </a:solidFill>
              </a:rPr>
              <a:t> : </a:t>
            </a:r>
            <a:r>
              <a:rPr lang="en-US" sz="1200" b="1" dirty="0" err="1">
                <a:solidFill>
                  <a:schemeClr val="tx1"/>
                </a:solidFill>
              </a:rPr>
              <a:t>theLists</a:t>
            </a:r>
            <a:r>
              <a:rPr lang="en-US" sz="1200" b="1" dirty="0">
                <a:solidFill>
                  <a:schemeClr val="tx1"/>
                </a:solidFill>
              </a:rPr>
              <a:t>) {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thisList.clear</a:t>
            </a:r>
            <a:r>
              <a:rPr lang="en-US" sz="1200" b="1" dirty="0">
                <a:solidFill>
                  <a:schemeClr val="tx1"/>
                </a:solidFill>
              </a:rPr>
              <a:t>();	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contains(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HashedObj</a:t>
            </a:r>
            <a:r>
              <a:rPr lang="en-US" sz="1200" b="1" dirty="0">
                <a:solidFill>
                  <a:schemeClr val="tx1"/>
                </a:solidFill>
              </a:rPr>
              <a:t> &amp; x)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auto &amp; </a:t>
            </a:r>
            <a:r>
              <a:rPr lang="en-US" sz="1200" b="1" dirty="0" err="1">
                <a:solidFill>
                  <a:schemeClr val="tx1"/>
                </a:solidFill>
              </a:rPr>
              <a:t>whichList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theLists</a:t>
            </a:r>
            <a:r>
              <a:rPr lang="en-US" sz="1200" b="1" dirty="0">
                <a:solidFill>
                  <a:schemeClr val="tx1"/>
                </a:solidFill>
              </a:rPr>
              <a:t>[</a:t>
            </a:r>
            <a:r>
              <a:rPr lang="en-US" sz="1200" b="1" dirty="0" err="1">
                <a:solidFill>
                  <a:schemeClr val="tx1"/>
                </a:solidFill>
              </a:rPr>
              <a:t>myhash</a:t>
            </a:r>
            <a:r>
              <a:rPr lang="en-US" sz="1200" b="1" dirty="0">
                <a:solidFill>
                  <a:schemeClr val="tx1"/>
                </a:solidFill>
              </a:rPr>
              <a:t>(x)];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find(</a:t>
            </a:r>
            <a:r>
              <a:rPr lang="en-US" sz="1200" b="1" dirty="0">
                <a:solidFill>
                  <a:srgbClr val="0000FF"/>
                </a:solidFill>
              </a:rPr>
              <a:t>begin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whichList</a:t>
            </a:r>
            <a:r>
              <a:rPr lang="en-US" sz="1200" b="1" dirty="0">
                <a:solidFill>
                  <a:schemeClr val="tx1"/>
                </a:solidFill>
              </a:rPr>
              <a:t>), </a:t>
            </a:r>
            <a:r>
              <a:rPr lang="en-US" sz="1200" b="1" dirty="0">
                <a:solidFill>
                  <a:srgbClr val="0000FF"/>
                </a:solidFill>
              </a:rPr>
              <a:t>end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whichList</a:t>
            </a:r>
            <a:r>
              <a:rPr lang="en-US" sz="1200" b="1" dirty="0">
                <a:solidFill>
                  <a:schemeClr val="tx1"/>
                </a:solidFill>
              </a:rPr>
              <a:t>), x) != end(</a:t>
            </a:r>
            <a:r>
              <a:rPr lang="en-US" sz="1200" b="1" dirty="0" err="1">
                <a:solidFill>
                  <a:schemeClr val="tx1"/>
                </a:solidFill>
              </a:rPr>
              <a:t>whichList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remove(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HashedObj</a:t>
            </a:r>
            <a:r>
              <a:rPr lang="en-US" sz="1200" b="1" dirty="0">
                <a:solidFill>
                  <a:schemeClr val="tx1"/>
                </a:solidFill>
              </a:rPr>
              <a:t> &amp; x) {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auto &amp; </a:t>
            </a:r>
            <a:r>
              <a:rPr lang="en-US" sz="1200" b="1" dirty="0" err="1">
                <a:solidFill>
                  <a:schemeClr val="tx1"/>
                </a:solidFill>
              </a:rPr>
              <a:t>whichList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theLists</a:t>
            </a:r>
            <a:r>
              <a:rPr lang="en-US" sz="1200" b="1" dirty="0">
                <a:solidFill>
                  <a:schemeClr val="tx1"/>
                </a:solidFill>
              </a:rPr>
              <a:t>[</a:t>
            </a:r>
            <a:r>
              <a:rPr lang="en-US" sz="1200" b="1" dirty="0" err="1">
                <a:solidFill>
                  <a:schemeClr val="tx1"/>
                </a:solidFill>
              </a:rPr>
              <a:t>myhash</a:t>
            </a:r>
            <a:r>
              <a:rPr lang="en-US" sz="1200" b="1" dirty="0">
                <a:solidFill>
                  <a:schemeClr val="tx1"/>
                </a:solidFill>
              </a:rPr>
              <a:t>(x)];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auto </a:t>
            </a:r>
            <a:r>
              <a:rPr lang="en-US" sz="1200" b="1" dirty="0" err="1">
                <a:solidFill>
                  <a:schemeClr val="tx1"/>
                </a:solidFill>
              </a:rPr>
              <a:t>itr</a:t>
            </a:r>
            <a:r>
              <a:rPr lang="en-US" sz="1200" b="1" dirty="0">
                <a:solidFill>
                  <a:schemeClr val="tx1"/>
                </a:solidFill>
              </a:rPr>
              <a:t> = find(begin(</a:t>
            </a:r>
            <a:r>
              <a:rPr lang="en-US" sz="1200" b="1" dirty="0" err="1">
                <a:solidFill>
                  <a:schemeClr val="tx1"/>
                </a:solidFill>
              </a:rPr>
              <a:t>whichList</a:t>
            </a:r>
            <a:r>
              <a:rPr lang="en-US" sz="1200" b="1" dirty="0">
                <a:solidFill>
                  <a:schemeClr val="tx1"/>
                </a:solidFill>
              </a:rPr>
              <a:t>), end(</a:t>
            </a:r>
            <a:r>
              <a:rPr lang="en-US" sz="1200" b="1" dirty="0" err="1">
                <a:solidFill>
                  <a:schemeClr val="tx1"/>
                </a:solidFill>
              </a:rPr>
              <a:t>whichList</a:t>
            </a:r>
            <a:r>
              <a:rPr lang="en-US" sz="1200" b="1" dirty="0">
                <a:solidFill>
                  <a:schemeClr val="tx1"/>
                </a:solidFill>
              </a:rPr>
              <a:t>), x);</a:t>
            </a:r>
          </a:p>
          <a:p>
            <a:pPr marL="0" indent="0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</a:t>
            </a:r>
            <a:r>
              <a:rPr lang="en-US" sz="1200" b="1" dirty="0" err="1">
                <a:solidFill>
                  <a:schemeClr val="tx1"/>
                </a:solidFill>
              </a:rPr>
              <a:t>itr</a:t>
            </a:r>
            <a:r>
              <a:rPr lang="en-US" sz="1200" b="1" dirty="0">
                <a:solidFill>
                  <a:schemeClr val="tx1"/>
                </a:solidFill>
              </a:rPr>
              <a:t> == end(</a:t>
            </a:r>
            <a:r>
              <a:rPr lang="en-US" sz="1200" b="1" dirty="0" err="1">
                <a:solidFill>
                  <a:schemeClr val="tx1"/>
                </a:solidFill>
              </a:rPr>
              <a:t>whichList</a:t>
            </a:r>
            <a:r>
              <a:rPr lang="en-US" sz="1200" b="1" dirty="0">
                <a:solidFill>
                  <a:schemeClr val="tx1"/>
                </a:solidFill>
              </a:rPr>
              <a:t>))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return false;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whichList.erase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itr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--</a:t>
            </a:r>
            <a:r>
              <a:rPr lang="en-US" sz="1200" b="1" dirty="0" err="1">
                <a:solidFill>
                  <a:schemeClr val="tx1"/>
                </a:solidFill>
              </a:rPr>
              <a:t>currentSize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true;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30F24-BB52-428A-85CE-A58F2B519FC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436A9A-B831-4B4B-AD99-B2C591132674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Separate Chaining (contd.)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47800" y="1828800"/>
            <a:ext cx="5622925" cy="2492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>
                <a:latin typeface="+mn-lt"/>
              </a:rPr>
              <a:t>bool</a:t>
            </a:r>
            <a:r>
              <a:rPr lang="en-US" sz="1200" b="1" dirty="0">
                <a:latin typeface="+mn-lt"/>
              </a:rPr>
              <a:t> insert(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 x) {</a:t>
            </a:r>
          </a:p>
          <a:p>
            <a:pPr>
              <a:defRPr/>
            </a:pPr>
            <a:r>
              <a:rPr lang="en-US" sz="1200" b="1" dirty="0">
                <a:latin typeface="+mn-lt"/>
              </a:rPr>
              <a:t>	auto &amp; </a:t>
            </a:r>
            <a:r>
              <a:rPr lang="en-US" sz="1200" b="1" dirty="0" err="1">
                <a:latin typeface="+mn-lt"/>
              </a:rPr>
              <a:t>whichList</a:t>
            </a:r>
            <a:r>
              <a:rPr lang="en-US" sz="1200" b="1" dirty="0">
                <a:latin typeface="+mn-lt"/>
              </a:rPr>
              <a:t> = </a:t>
            </a:r>
            <a:r>
              <a:rPr lang="en-US" sz="1200" b="1" dirty="0" err="1">
                <a:latin typeface="+mn-lt"/>
              </a:rPr>
              <a:t>theLists</a:t>
            </a:r>
            <a:r>
              <a:rPr lang="en-US" sz="1200" b="1" dirty="0">
                <a:latin typeface="+mn-lt"/>
              </a:rPr>
              <a:t>[</a:t>
            </a:r>
            <a:r>
              <a:rPr lang="en-US" sz="1200" b="1" dirty="0" err="1">
                <a:latin typeface="+mn-lt"/>
              </a:rPr>
              <a:t>myhash</a:t>
            </a:r>
            <a:r>
              <a:rPr lang="en-US" sz="1200" b="1" dirty="0">
                <a:latin typeface="+mn-lt"/>
              </a:rPr>
              <a:t>(x)];</a:t>
            </a:r>
          </a:p>
          <a:p>
            <a:pPr>
              <a:defRPr/>
            </a:pPr>
            <a:r>
              <a:rPr lang="en-US" sz="1200" b="1" dirty="0">
                <a:latin typeface="+mn-lt"/>
              </a:rPr>
              <a:t>	if (find(begin(</a:t>
            </a:r>
            <a:r>
              <a:rPr lang="en-US" sz="1200" b="1" dirty="0" err="1">
                <a:latin typeface="+mn-lt"/>
              </a:rPr>
              <a:t>whichList</a:t>
            </a:r>
            <a:r>
              <a:rPr lang="en-US" sz="1200" b="1" dirty="0">
                <a:latin typeface="+mn-lt"/>
              </a:rPr>
              <a:t>), end(</a:t>
            </a:r>
            <a:r>
              <a:rPr lang="en-US" sz="1200" b="1" dirty="0" err="1">
                <a:latin typeface="+mn-lt"/>
              </a:rPr>
              <a:t>whichList</a:t>
            </a:r>
            <a:r>
              <a:rPr lang="en-US" sz="1200" b="1" dirty="0">
                <a:latin typeface="+mn-lt"/>
              </a:rPr>
              <a:t>), x) != end(</a:t>
            </a:r>
            <a:r>
              <a:rPr lang="en-US" sz="1200" b="1" dirty="0" err="1">
                <a:latin typeface="+mn-lt"/>
              </a:rPr>
              <a:t>whichList</a:t>
            </a:r>
            <a:r>
              <a:rPr lang="en-US" sz="1200" b="1" dirty="0">
                <a:latin typeface="+mn-lt"/>
              </a:rPr>
              <a:t>))</a:t>
            </a:r>
          </a:p>
          <a:p>
            <a:pPr>
              <a:defRPr/>
            </a:pPr>
            <a:r>
              <a:rPr lang="en-US" sz="1200" b="1" dirty="0">
                <a:latin typeface="+mn-lt"/>
              </a:rPr>
              <a:t>		return false;</a:t>
            </a:r>
          </a:p>
          <a:p>
            <a:pPr>
              <a:defRPr/>
            </a:pPr>
            <a:endParaRPr lang="en-US" sz="1200" b="1" dirty="0">
              <a:latin typeface="+mn-lt"/>
            </a:endParaRPr>
          </a:p>
          <a:p>
            <a:pPr>
              <a:defRPr/>
            </a:pPr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whichList.push_back</a:t>
            </a:r>
            <a:r>
              <a:rPr lang="en-US" sz="1200" b="1" dirty="0">
                <a:latin typeface="+mn-lt"/>
              </a:rPr>
              <a:t>(x);</a:t>
            </a:r>
          </a:p>
          <a:p>
            <a:pPr>
              <a:defRPr/>
            </a:pPr>
            <a:endParaRPr lang="en-US" sz="1200" b="1" dirty="0">
              <a:latin typeface="+mn-lt"/>
            </a:endParaRPr>
          </a:p>
          <a:p>
            <a:pPr>
              <a:defRPr/>
            </a:pPr>
            <a:r>
              <a:rPr lang="en-US" sz="1200" b="1" dirty="0">
                <a:latin typeface="+mn-lt"/>
              </a:rPr>
              <a:t>	//  rehash, see Section 5.5</a:t>
            </a:r>
          </a:p>
          <a:p>
            <a:pPr>
              <a:defRPr/>
            </a:pPr>
            <a:r>
              <a:rPr lang="en-US" sz="1200" b="1" dirty="0">
                <a:latin typeface="+mn-lt"/>
              </a:rPr>
              <a:t>	if (++</a:t>
            </a:r>
            <a:r>
              <a:rPr lang="en-US" sz="1200" b="1" dirty="0" err="1">
                <a:latin typeface="+mn-lt"/>
              </a:rPr>
              <a:t>currentSize</a:t>
            </a:r>
            <a:r>
              <a:rPr lang="en-US" sz="1200" b="1" dirty="0">
                <a:latin typeface="+mn-lt"/>
              </a:rPr>
              <a:t> &gt; </a:t>
            </a:r>
            <a:r>
              <a:rPr lang="en-US" sz="1200" b="1" dirty="0" err="1">
                <a:latin typeface="+mn-lt"/>
              </a:rPr>
              <a:t>theLists.size</a:t>
            </a:r>
            <a:r>
              <a:rPr lang="en-US" sz="1200" b="1" dirty="0">
                <a:latin typeface="+mn-lt"/>
              </a:rPr>
              <a:t>())</a:t>
            </a:r>
          </a:p>
          <a:p>
            <a:pPr>
              <a:defRPr/>
            </a:pPr>
            <a:r>
              <a:rPr lang="en-US" sz="1200" b="1" dirty="0">
                <a:latin typeface="+mn-lt"/>
              </a:rPr>
              <a:t>		rehash();</a:t>
            </a:r>
          </a:p>
          <a:p>
            <a:pPr>
              <a:defRPr/>
            </a:pPr>
            <a:endParaRPr lang="en-US" sz="1200" b="1" dirty="0">
              <a:latin typeface="+mn-lt"/>
            </a:endParaRPr>
          </a:p>
          <a:p>
            <a:pPr>
              <a:defRPr/>
            </a:pPr>
            <a:r>
              <a:rPr lang="en-US" sz="1200" b="1" dirty="0">
                <a:latin typeface="+mn-lt"/>
              </a:rPr>
              <a:t>	return true;</a:t>
            </a:r>
          </a:p>
          <a:p>
            <a:pPr>
              <a:defRPr/>
            </a:pPr>
            <a:r>
              <a:rPr lang="en-US" sz="12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963DD-D4B1-F57B-523F-8DFAAA82F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for contain?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898E4-60CB-FC0E-EE17-55BC19B06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Worst case?</a:t>
            </a:r>
          </a:p>
          <a:p>
            <a:endParaRPr lang="en-US" dirty="0"/>
          </a:p>
          <a:p>
            <a:r>
              <a:rPr lang="en-US" dirty="0"/>
              <a:t>Average case?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BFCF6B-C67B-DEF2-77B6-AEA687CC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3EC9B-2596-4656-9EBE-03367DC401C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043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46D64-54B9-40B5-B893-F7D9B0143B1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Hash Tables Without Chaining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Try to avoid buckets with separate lists – no list, just an array of elements.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>
                <a:sym typeface="Wingdings" pitchFamily="2" charset="2"/>
              </a:rPr>
              <a:t>Still need to resolve conflicts -- use </a:t>
            </a:r>
            <a:r>
              <a:rPr lang="en-US" dirty="0">
                <a:solidFill>
                  <a:srgbClr val="0000FF"/>
                </a:solidFill>
                <a:sym typeface="Wingdings" pitchFamily="2" charset="2"/>
              </a:rPr>
              <a:t>Probing Hash Tables</a:t>
            </a:r>
            <a:endParaRPr lang="en-US" dirty="0">
              <a:solidFill>
                <a:srgbClr val="0000FF"/>
              </a:solidFill>
            </a:endParaRPr>
          </a:p>
          <a:p>
            <a:pPr lvl="1" eaLnBrk="1" hangingPunct="1"/>
            <a:r>
              <a:rPr lang="en-US" b="1" dirty="0"/>
              <a:t>If collision occurs, try another cell in the hash table.</a:t>
            </a:r>
          </a:p>
          <a:p>
            <a:pPr lvl="1" eaLnBrk="1" hangingPunct="1"/>
            <a:r>
              <a:rPr lang="en-US" dirty="0"/>
              <a:t>More formally, try cells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h</a:t>
            </a:r>
            <a:r>
              <a:rPr lang="en-US" baseline="-25000" dirty="0">
                <a:solidFill>
                  <a:srgbClr val="0000FF"/>
                </a:solidFill>
                <a:latin typeface="Courier New" pitchFamily="49" charset="0"/>
              </a:rPr>
              <a:t>0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(x), h</a:t>
            </a:r>
            <a:r>
              <a:rPr lang="en-US" baseline="-25000" dirty="0">
                <a:solidFill>
                  <a:srgbClr val="0000FF"/>
                </a:solidFill>
                <a:latin typeface="Courier New" pitchFamily="49" charset="0"/>
              </a:rPr>
              <a:t>1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(x), h</a:t>
            </a:r>
            <a:r>
              <a:rPr lang="en-US" baseline="-25000" dirty="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(x), h</a:t>
            </a:r>
            <a:r>
              <a:rPr lang="en-US" baseline="-25000" dirty="0">
                <a:solidFill>
                  <a:srgbClr val="0000FF"/>
                </a:solidFill>
                <a:latin typeface="Courier New" pitchFamily="49" charset="0"/>
              </a:rPr>
              <a:t>3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(x)…</a:t>
            </a:r>
            <a:r>
              <a:rPr lang="en-US" dirty="0"/>
              <a:t> in succession until a free cell is found.</a:t>
            </a:r>
          </a:p>
          <a:p>
            <a:pPr lvl="2" eaLnBrk="1" hangingPunct="1"/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h</a:t>
            </a:r>
            <a:r>
              <a:rPr lang="en-US" sz="1800" baseline="-25000" dirty="0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(x) = hash(x) + f(</a:t>
            </a:r>
            <a:r>
              <a:rPr lang="en-US" sz="1800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)</a:t>
            </a:r>
          </a:p>
          <a:p>
            <a:pPr lvl="2" eaLnBrk="1" hangingPunct="1"/>
            <a:r>
              <a:rPr lang="en-US" sz="1800" dirty="0"/>
              <a:t>And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f(0) = 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8D75C-AD4F-421B-9FA5-88820573B34B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876800"/>
          </a:xfrm>
          <a:solidFill>
            <a:schemeClr val="bg1"/>
          </a:solidFill>
        </p:spPr>
        <p:txBody>
          <a:bodyPr/>
          <a:lstStyle/>
          <a:p>
            <a:pPr marL="609600" indent="-609600" eaLnBrk="1" hangingPunct="1"/>
            <a:r>
              <a:rPr lang="en-US" sz="2000" dirty="0">
                <a:latin typeface="Courier New" pitchFamily="49" charset="0"/>
              </a:rPr>
              <a:t>f(</a:t>
            </a:r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</a:rPr>
              <a:t>)=</a:t>
            </a:r>
            <a:r>
              <a:rPr lang="en-US" sz="2000" dirty="0" err="1">
                <a:latin typeface="Courier New" pitchFamily="49" charset="0"/>
              </a:rPr>
              <a:t>i</a:t>
            </a:r>
            <a:endParaRPr lang="en-US" sz="2000" dirty="0">
              <a:latin typeface="Courier New" pitchFamily="49" charset="0"/>
            </a:endParaRPr>
          </a:p>
          <a:p>
            <a:pPr marL="1009650" lvl="1" indent="-609600" eaLnBrk="1" hangingPunct="1"/>
            <a:r>
              <a:rPr lang="en-US" sz="1600" dirty="0">
                <a:latin typeface="Courier New" pitchFamily="49" charset="0"/>
              </a:rPr>
              <a:t>Try hash(x), hash(x)+1, hash(x)+2, ……</a:t>
            </a:r>
          </a:p>
          <a:p>
            <a:pPr marL="609600" indent="-609600" eaLnBrk="1" hangingPunct="1">
              <a:buFontTx/>
              <a:buNone/>
            </a:pPr>
            <a:endParaRPr lang="en-US" sz="2000" dirty="0">
              <a:latin typeface="Courier New" pitchFamily="49" charset="0"/>
            </a:endParaRPr>
          </a:p>
          <a:p>
            <a:pPr marL="609600" indent="-609600" eaLnBrk="1" hangingPunct="1">
              <a:buFontTx/>
              <a:buNone/>
            </a:pPr>
            <a:r>
              <a:rPr lang="en-US" sz="2000" dirty="0"/>
              <a:t>Insert (assume no duplicated keys)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1800" dirty="0"/>
              <a:t>Index =  hash(key) % </a:t>
            </a:r>
            <a:r>
              <a:rPr lang="en-US" sz="1800" dirty="0" err="1"/>
              <a:t>table_size</a:t>
            </a:r>
            <a:r>
              <a:rPr lang="en-US" sz="1800" dirty="0"/>
              <a:t>;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1800" dirty="0"/>
              <a:t>If table[index] is empty, put information (key and others) in entry table[index].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1800" dirty="0"/>
              <a:t>If table[index] is not empty then</a:t>
            </a:r>
          </a:p>
          <a:p>
            <a:pPr marL="1752600" lvl="3" indent="-381000" eaLnBrk="1" hangingPunct="1">
              <a:buFontTx/>
              <a:buNone/>
            </a:pPr>
            <a:r>
              <a:rPr lang="en-US" sz="1400" dirty="0"/>
              <a:t>Index ++;  index = index % </a:t>
            </a:r>
            <a:r>
              <a:rPr lang="en-US" sz="1400" dirty="0" err="1"/>
              <a:t>table_size</a:t>
            </a:r>
            <a:r>
              <a:rPr lang="en-US" sz="1400" dirty="0"/>
              <a:t>; </a:t>
            </a:r>
          </a:p>
          <a:p>
            <a:pPr marL="1752600" lvl="3" indent="-381000" eaLnBrk="1" hangingPunct="1">
              <a:buFontTx/>
              <a:buNone/>
            </a:pPr>
            <a:r>
              <a:rPr lang="en-US" sz="1400" dirty="0" err="1"/>
              <a:t>goto</a:t>
            </a:r>
            <a:r>
              <a:rPr lang="en-US" sz="1400" dirty="0"/>
              <a:t> 2.</a:t>
            </a:r>
          </a:p>
          <a:p>
            <a:pPr marL="609600" indent="-609600" eaLnBrk="1" hangingPunct="1">
              <a:buFontTx/>
              <a:buNone/>
            </a:pPr>
            <a:r>
              <a:rPr lang="en-US" sz="2000" dirty="0"/>
              <a:t>Search (key)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1800" dirty="0"/>
              <a:t>Index = hash(key) % </a:t>
            </a:r>
            <a:r>
              <a:rPr lang="en-US" sz="1800" dirty="0" err="1"/>
              <a:t>table_size</a:t>
            </a:r>
            <a:r>
              <a:rPr lang="en-US" sz="1800" dirty="0"/>
              <a:t>;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1800" dirty="0"/>
              <a:t>If (table[index] is empty) return –1 (not found).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1800" dirty="0"/>
              <a:t>Else if (table[index].key == key) return index;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1800" dirty="0"/>
              <a:t>Index ++; index = index % </a:t>
            </a:r>
            <a:r>
              <a:rPr lang="en-US" sz="1800" dirty="0" err="1"/>
              <a:t>table_size</a:t>
            </a:r>
            <a:r>
              <a:rPr lang="en-US" sz="1800" dirty="0"/>
              <a:t>; </a:t>
            </a:r>
            <a:r>
              <a:rPr lang="en-US" sz="1800" dirty="0" err="1"/>
              <a:t>goto</a:t>
            </a:r>
            <a:r>
              <a:rPr lang="en-US" sz="1800" dirty="0"/>
              <a:t> 2.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/>
              <a:t>Linear Probing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C1DD5-0D5C-4148-8E9D-2A3C80722333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Recap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635125"/>
            <a:ext cx="7345363" cy="408305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The basic idea of hash table is to approximate a giant array that is indexed by the key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A hash table is an array where the index of the data object is computed (by the hash function) based on the key of the data. </a:t>
            </a:r>
          </a:p>
          <a:p>
            <a:pPr marL="990600" lvl="1" indent="-533400" eaLnBrk="1" hangingPunct="1"/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Index = hash(key) %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</a:rPr>
              <a:t>table_size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The situation when two keys are hashed into the same index is called a conflict or collision.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A good hash function does not remove all conflicts. It statistically minimizes the probability of collision across the key space.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5F8A8D-B1C1-4F0B-94F2-42B3775EEE34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</a:t>
            </a:r>
          </a:p>
        </p:txBody>
      </p:sp>
      <p:pic>
        <p:nvPicPr>
          <p:cNvPr id="14340" name="Picture 4" descr="fig05_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57400"/>
            <a:ext cx="80772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17525" y="1481138"/>
            <a:ext cx="6519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Insert 89, 18, 49, 58, 69 (hash(k) = k mod 10)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1FC393-B3A1-45A7-8E8A-AA79BC45A8BF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Linear probing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dirty="0"/>
              <a:t>Delete</a:t>
            </a:r>
          </a:p>
          <a:p>
            <a:pPr lvl="1" eaLnBrk="1" hangingPunct="1"/>
            <a:r>
              <a:rPr lang="en-US" sz="1800" dirty="0"/>
              <a:t>Can be tricky, must maintain the consistency of the hash table. Why? Consider delete 89 in the previous slide</a:t>
            </a:r>
          </a:p>
          <a:p>
            <a:pPr lvl="1" eaLnBrk="1" hangingPunct="1"/>
            <a:endParaRPr lang="en-US" sz="1800" dirty="0"/>
          </a:p>
          <a:p>
            <a:pPr lvl="1" eaLnBrk="1" hangingPunct="1"/>
            <a:r>
              <a:rPr lang="en-US" sz="1800" dirty="0"/>
              <a:t>What is the simplest deletion strategy you can think of??</a:t>
            </a:r>
          </a:p>
          <a:p>
            <a:pPr lvl="1" eaLnBrk="1" hangingPunct="1"/>
            <a:endParaRPr lang="en-US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3521AB-ED07-4119-B53B-8DA2639136D2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Quadratic Probing</a:t>
            </a:r>
          </a:p>
        </p:txBody>
      </p:sp>
      <p:pic>
        <p:nvPicPr>
          <p:cNvPr id="16388" name="Picture 4" descr="fig05_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8010525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974725" y="141763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b="1" dirty="0">
                <a:latin typeface="Comic Sans MS" pitchFamily="66" charset="0"/>
                <a:cs typeface="Times New Roman" charset="0"/>
              </a:rPr>
              <a:t>f(</a:t>
            </a:r>
            <a:r>
              <a:rPr lang="en-US" b="1" dirty="0" err="1">
                <a:latin typeface="Comic Sans MS" pitchFamily="66" charset="0"/>
                <a:cs typeface="Times New Roman" charset="0"/>
              </a:rPr>
              <a:t>i</a:t>
            </a:r>
            <a:r>
              <a:rPr lang="en-US" b="1" dirty="0">
                <a:latin typeface="Comic Sans MS" pitchFamily="66" charset="0"/>
                <a:cs typeface="Times New Roman" charset="0"/>
              </a:rPr>
              <a:t>) = i</a:t>
            </a:r>
            <a:r>
              <a:rPr lang="en-US" b="1" baseline="30000" dirty="0">
                <a:latin typeface="Comic Sans MS" pitchFamily="66" charset="0"/>
                <a:cs typeface="Times New Roman" charset="0"/>
              </a:rPr>
              <a:t>2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43200" y="1417638"/>
            <a:ext cx="4839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hash(x), hash(x)+1, hash(x) + 4, ……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8CF7E-5E88-4FFC-B817-67B8BDA66F55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533400"/>
          </a:xfrm>
        </p:spPr>
        <p:txBody>
          <a:bodyPr/>
          <a:lstStyle/>
          <a:p>
            <a:pPr eaLnBrk="1" hangingPunct="1"/>
            <a:r>
              <a:rPr lang="en-US"/>
              <a:t>Probing strategy hash table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1066799"/>
            <a:ext cx="7178375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+mn-lt"/>
              </a:rPr>
              <a:t>template &lt;</a:t>
            </a:r>
            <a:r>
              <a:rPr lang="en-US" sz="1200" b="1" dirty="0" err="1">
                <a:latin typeface="+mn-lt"/>
              </a:rPr>
              <a:t>typename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&gt;</a:t>
            </a:r>
          </a:p>
          <a:p>
            <a:r>
              <a:rPr lang="en-US" sz="1200" b="1" dirty="0">
                <a:latin typeface="+mn-lt"/>
              </a:rPr>
              <a:t>class </a:t>
            </a:r>
            <a:r>
              <a:rPr lang="en-US" sz="1200" b="1" dirty="0" err="1">
                <a:latin typeface="+mn-lt"/>
              </a:rPr>
              <a:t>HashTable</a:t>
            </a:r>
            <a:r>
              <a:rPr lang="en-US" sz="1200" b="1" dirty="0">
                <a:latin typeface="+mn-lt"/>
              </a:rPr>
              <a:t> {</a:t>
            </a:r>
          </a:p>
          <a:p>
            <a:r>
              <a:rPr lang="en-US" sz="1200" b="1" dirty="0">
                <a:latin typeface="+mn-lt"/>
              </a:rPr>
              <a:t>     public:</a:t>
            </a:r>
          </a:p>
          <a:p>
            <a:r>
              <a:rPr lang="en-US" sz="1200" b="1" dirty="0">
                <a:latin typeface="+mn-lt"/>
              </a:rPr>
              <a:t>	explicit </a:t>
            </a:r>
            <a:r>
              <a:rPr lang="en-US" sz="1200" b="1" dirty="0" err="1">
                <a:latin typeface="+mn-lt"/>
              </a:rPr>
              <a:t>HashTable</a:t>
            </a:r>
            <a:r>
              <a:rPr lang="en-US" sz="1200" b="1" dirty="0">
                <a:latin typeface="+mn-lt"/>
              </a:rPr>
              <a:t>(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size = 101);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bool</a:t>
            </a:r>
            <a:r>
              <a:rPr lang="en-US" sz="1200" b="1" dirty="0">
                <a:latin typeface="+mn-lt"/>
              </a:rPr>
              <a:t> contains(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 x) 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	void </a:t>
            </a:r>
            <a:r>
              <a:rPr lang="en-US" sz="1200" b="1" dirty="0" err="1">
                <a:latin typeface="+mn-lt"/>
              </a:rPr>
              <a:t>makeEmpty</a:t>
            </a:r>
            <a:r>
              <a:rPr lang="en-US" sz="1200" b="1" dirty="0">
                <a:latin typeface="+mn-lt"/>
              </a:rPr>
              <a:t>();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bool</a:t>
            </a:r>
            <a:r>
              <a:rPr lang="en-US" sz="1200" b="1" dirty="0">
                <a:latin typeface="+mn-lt"/>
              </a:rPr>
              <a:t> insert(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 x);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bool</a:t>
            </a:r>
            <a:r>
              <a:rPr lang="en-US" sz="1200" b="1" dirty="0">
                <a:latin typeface="+mn-lt"/>
              </a:rPr>
              <a:t> insert(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&amp;&amp; x);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bool</a:t>
            </a:r>
            <a:r>
              <a:rPr lang="en-US" sz="1200" b="1" dirty="0">
                <a:latin typeface="+mn-lt"/>
              </a:rPr>
              <a:t> remove(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 x);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enum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EntryType</a:t>
            </a:r>
            <a:r>
              <a:rPr lang="en-US" sz="1200" b="1" dirty="0">
                <a:latin typeface="+mn-lt"/>
              </a:rPr>
              <a:t> {ACTIVE, EMPTY, DELETED};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private: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struct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HashEntry</a:t>
            </a:r>
            <a:r>
              <a:rPr lang="en-US" sz="1200" b="1" dirty="0">
                <a:latin typeface="+mn-lt"/>
              </a:rPr>
              <a:t> {</a:t>
            </a:r>
          </a:p>
          <a:p>
            <a:r>
              <a:rPr lang="en-US" sz="1200" b="1" dirty="0">
                <a:latin typeface="+mn-lt"/>
              </a:rPr>
              <a:t>		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element;</a:t>
            </a:r>
          </a:p>
          <a:p>
            <a:r>
              <a:rPr lang="en-US" sz="1200" b="1" dirty="0">
                <a:latin typeface="+mn-lt"/>
              </a:rPr>
              <a:t>		</a:t>
            </a:r>
            <a:r>
              <a:rPr lang="en-US" sz="1200" b="1" dirty="0" err="1">
                <a:latin typeface="+mn-lt"/>
              </a:rPr>
              <a:t>EntryType</a:t>
            </a:r>
            <a:r>
              <a:rPr lang="en-US" sz="1200" b="1" dirty="0">
                <a:latin typeface="+mn-lt"/>
              </a:rPr>
              <a:t>   info;</a:t>
            </a:r>
          </a:p>
          <a:p>
            <a:r>
              <a:rPr lang="en-US" sz="1200" b="1" dirty="0">
                <a:latin typeface="+mn-lt"/>
              </a:rPr>
              <a:t>		</a:t>
            </a:r>
          </a:p>
          <a:p>
            <a:r>
              <a:rPr lang="en-US" sz="1200" b="1" dirty="0">
                <a:latin typeface="+mn-lt"/>
              </a:rPr>
              <a:t>		</a:t>
            </a:r>
            <a:r>
              <a:rPr lang="en-US" sz="1200" b="1" dirty="0" err="1">
                <a:latin typeface="+mn-lt"/>
              </a:rPr>
              <a:t>HashEntry</a:t>
            </a:r>
            <a:r>
              <a:rPr lang="en-US" sz="1200" b="1" dirty="0">
                <a:latin typeface="+mn-lt"/>
              </a:rPr>
              <a:t>(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 e =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{}, </a:t>
            </a:r>
            <a:r>
              <a:rPr lang="en-US" sz="1200" b="1" dirty="0" err="1">
                <a:latin typeface="+mn-lt"/>
              </a:rPr>
              <a:t>EntryType</a:t>
            </a:r>
            <a:r>
              <a:rPr lang="en-US" sz="1200" b="1" dirty="0">
                <a:latin typeface="+mn-lt"/>
              </a:rPr>
              <a:t> I = EMPTY)</a:t>
            </a:r>
          </a:p>
          <a:p>
            <a:r>
              <a:rPr lang="en-US" sz="1200" b="1" dirty="0">
                <a:latin typeface="+mn-lt"/>
              </a:rPr>
              <a:t>			: element{e}, info{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} {}</a:t>
            </a:r>
          </a:p>
          <a:p>
            <a:r>
              <a:rPr lang="en-US" sz="1200" b="1" dirty="0">
                <a:latin typeface="+mn-lt"/>
              </a:rPr>
              <a:t>		</a:t>
            </a:r>
            <a:r>
              <a:rPr lang="en-US" sz="1200" b="1" dirty="0" err="1">
                <a:latin typeface="+mn-lt"/>
              </a:rPr>
              <a:t>HashEntry</a:t>
            </a:r>
            <a:r>
              <a:rPr lang="en-US" sz="1200" b="1" dirty="0">
                <a:latin typeface="+mn-lt"/>
              </a:rPr>
              <a:t>(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&amp;&amp;e, </a:t>
            </a:r>
            <a:r>
              <a:rPr lang="en-US" sz="1200" b="1" dirty="0" err="1">
                <a:latin typeface="+mn-lt"/>
              </a:rPr>
              <a:t>EntryType</a:t>
            </a:r>
            <a:r>
              <a:rPr lang="en-US" sz="1200" b="1" dirty="0">
                <a:latin typeface="+mn-lt"/>
              </a:rPr>
              <a:t> I = EMPTY)</a:t>
            </a:r>
          </a:p>
          <a:p>
            <a:r>
              <a:rPr lang="en-US" sz="1200" b="1" dirty="0">
                <a:latin typeface="+mn-lt"/>
              </a:rPr>
              <a:t>			: element{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::move(e)}, info{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} {}</a:t>
            </a:r>
          </a:p>
          <a:p>
            <a:r>
              <a:rPr lang="en-US" sz="1200" b="1" dirty="0">
                <a:latin typeface="+mn-lt"/>
              </a:rPr>
              <a:t>	};		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>
                <a:solidFill>
                  <a:srgbClr val="0000FF"/>
                </a:solidFill>
                <a:latin typeface="+mn-lt"/>
              </a:rPr>
              <a:t>vector&lt;</a:t>
            </a:r>
            <a:r>
              <a:rPr lang="en-US" sz="1200" b="1" dirty="0" err="1">
                <a:solidFill>
                  <a:srgbClr val="0000FF"/>
                </a:solidFill>
                <a:latin typeface="+mn-lt"/>
              </a:rPr>
              <a:t>HashEntry</a:t>
            </a:r>
            <a:r>
              <a:rPr lang="en-US" sz="1200" b="1" dirty="0">
                <a:solidFill>
                  <a:srgbClr val="0000FF"/>
                </a:solidFill>
                <a:latin typeface="+mn-lt"/>
              </a:rPr>
              <a:t>&gt; array;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currentSize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bool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isActive</a:t>
            </a:r>
            <a:r>
              <a:rPr lang="en-US" sz="1200" b="1" dirty="0">
                <a:latin typeface="+mn-lt"/>
              </a:rPr>
              <a:t>(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currentPos</a:t>
            </a:r>
            <a:r>
              <a:rPr lang="en-US" sz="1200" b="1" dirty="0">
                <a:latin typeface="+mn-lt"/>
              </a:rPr>
              <a:t>) 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findPos</a:t>
            </a:r>
            <a:r>
              <a:rPr lang="en-US" sz="1200" b="1" dirty="0">
                <a:latin typeface="+mn-lt"/>
              </a:rPr>
              <a:t>(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 x) 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	void rehash();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size_t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myhash</a:t>
            </a:r>
            <a:r>
              <a:rPr lang="en-US" sz="1200" b="1" dirty="0">
                <a:latin typeface="+mn-lt"/>
              </a:rPr>
              <a:t>(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 x) 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};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07375-1BD1-4AAF-B932-A34FCC818615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pPr eaLnBrk="1" hangingPunct="1"/>
            <a:r>
              <a:rPr lang="en-US"/>
              <a:t>Quadratic probing (contains())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143000"/>
            <a:ext cx="5155066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+mn-lt"/>
              </a:rPr>
              <a:t>bool</a:t>
            </a:r>
            <a:r>
              <a:rPr lang="en-US" sz="1400" b="1" dirty="0">
                <a:latin typeface="+mn-lt"/>
              </a:rPr>
              <a:t> contains(</a:t>
            </a:r>
            <a:r>
              <a:rPr lang="en-US" sz="1400" b="1" dirty="0" err="1">
                <a:latin typeface="+mn-lt"/>
              </a:rPr>
              <a:t>const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HashedObj</a:t>
            </a:r>
            <a:r>
              <a:rPr lang="en-US" sz="1400" b="1" dirty="0">
                <a:latin typeface="+mn-lt"/>
              </a:rPr>
              <a:t> &amp;x) </a:t>
            </a:r>
            <a:r>
              <a:rPr lang="en-US" sz="1400" b="1" dirty="0" err="1">
                <a:latin typeface="+mn-lt"/>
              </a:rPr>
              <a:t>const</a:t>
            </a:r>
            <a:r>
              <a:rPr lang="en-US" sz="1400" b="1" dirty="0">
                <a:latin typeface="+mn-lt"/>
              </a:rPr>
              <a:t> {</a:t>
            </a:r>
          </a:p>
          <a:p>
            <a:r>
              <a:rPr lang="en-US" sz="1400" b="1" dirty="0">
                <a:latin typeface="+mn-lt"/>
              </a:rPr>
              <a:t>	return </a:t>
            </a:r>
            <a:r>
              <a:rPr lang="en-US" sz="1400" b="1" dirty="0" err="1">
                <a:latin typeface="+mn-lt"/>
              </a:rPr>
              <a:t>isActive</a:t>
            </a:r>
            <a:r>
              <a:rPr lang="en-US" sz="1400" b="1" dirty="0">
                <a:latin typeface="+mn-lt"/>
              </a:rPr>
              <a:t>(</a:t>
            </a:r>
            <a:r>
              <a:rPr lang="en-US" sz="1400" b="1" dirty="0" err="1">
                <a:latin typeface="+mn-lt"/>
              </a:rPr>
              <a:t>findPos</a:t>
            </a:r>
            <a:r>
              <a:rPr lang="en-US" sz="1400" b="1" dirty="0">
                <a:latin typeface="+mn-lt"/>
              </a:rPr>
              <a:t>(x));</a:t>
            </a:r>
          </a:p>
          <a:p>
            <a:r>
              <a:rPr lang="en-US" sz="1400" b="1" dirty="0">
                <a:latin typeface="+mn-lt"/>
              </a:rPr>
              <a:t>}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 err="1">
                <a:latin typeface="+mn-lt"/>
              </a:rPr>
              <a:t>int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findPos</a:t>
            </a:r>
            <a:r>
              <a:rPr lang="en-US" sz="1400" b="1" dirty="0">
                <a:latin typeface="+mn-lt"/>
              </a:rPr>
              <a:t>(</a:t>
            </a:r>
            <a:r>
              <a:rPr lang="en-US" sz="1400" b="1" dirty="0" err="1">
                <a:latin typeface="+mn-lt"/>
              </a:rPr>
              <a:t>const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HashedObj</a:t>
            </a:r>
            <a:r>
              <a:rPr lang="en-US" sz="1400" b="1" dirty="0">
                <a:latin typeface="+mn-lt"/>
              </a:rPr>
              <a:t> &amp; x) </a:t>
            </a:r>
            <a:r>
              <a:rPr lang="en-US" sz="1400" b="1" dirty="0" err="1">
                <a:latin typeface="+mn-lt"/>
              </a:rPr>
              <a:t>const</a:t>
            </a:r>
            <a:r>
              <a:rPr lang="en-US" sz="1400" b="1" dirty="0">
                <a:latin typeface="+mn-lt"/>
              </a:rPr>
              <a:t> {</a:t>
            </a:r>
          </a:p>
          <a:p>
            <a:r>
              <a:rPr lang="en-US" sz="1400" b="1" dirty="0">
                <a:latin typeface="+mn-lt"/>
              </a:rPr>
              <a:t>	</a:t>
            </a:r>
            <a:r>
              <a:rPr lang="en-US" sz="1400" b="1" dirty="0" err="1">
                <a:latin typeface="+mn-lt"/>
              </a:rPr>
              <a:t>int</a:t>
            </a:r>
            <a:r>
              <a:rPr lang="en-US" sz="1400" b="1" dirty="0">
                <a:latin typeface="+mn-lt"/>
              </a:rPr>
              <a:t> offset = 1;</a:t>
            </a:r>
          </a:p>
          <a:p>
            <a:r>
              <a:rPr lang="en-US" sz="1400" b="1" dirty="0">
                <a:latin typeface="+mn-lt"/>
              </a:rPr>
              <a:t>	</a:t>
            </a:r>
            <a:r>
              <a:rPr lang="en-US" sz="1400" b="1" dirty="0" err="1">
                <a:latin typeface="+mn-lt"/>
              </a:rPr>
              <a:t>int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 = </a:t>
            </a:r>
            <a:r>
              <a:rPr lang="en-US" sz="1400" b="1" dirty="0" err="1">
                <a:latin typeface="+mn-lt"/>
              </a:rPr>
              <a:t>myhash</a:t>
            </a:r>
            <a:r>
              <a:rPr lang="en-US" sz="1400" b="1" dirty="0">
                <a:latin typeface="+mn-lt"/>
              </a:rPr>
              <a:t>(x);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>
                <a:latin typeface="+mn-lt"/>
              </a:rPr>
              <a:t>	while (array[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].info != EMPTY &amp;&amp; </a:t>
            </a:r>
          </a:p>
          <a:p>
            <a:r>
              <a:rPr lang="en-US" sz="1400" b="1" dirty="0">
                <a:latin typeface="+mn-lt"/>
              </a:rPr>
              <a:t>	      array[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].element != x) {</a:t>
            </a:r>
          </a:p>
          <a:p>
            <a:r>
              <a:rPr lang="en-US" sz="1400" b="1" dirty="0">
                <a:latin typeface="+mn-lt"/>
              </a:rPr>
              <a:t>		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 += offset;</a:t>
            </a:r>
          </a:p>
          <a:p>
            <a:r>
              <a:rPr lang="en-US" sz="1400" b="1" dirty="0">
                <a:latin typeface="+mn-lt"/>
              </a:rPr>
              <a:t>		offset += 2;</a:t>
            </a:r>
          </a:p>
          <a:p>
            <a:r>
              <a:rPr lang="en-US" sz="1400" b="1" dirty="0">
                <a:latin typeface="+mn-lt"/>
              </a:rPr>
              <a:t>		</a:t>
            </a:r>
          </a:p>
          <a:p>
            <a:r>
              <a:rPr lang="en-US" sz="1400" b="1" dirty="0">
                <a:latin typeface="+mn-lt"/>
              </a:rPr>
              <a:t>		if (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 &gt;= </a:t>
            </a:r>
            <a:r>
              <a:rPr lang="en-US" sz="1400" b="1" dirty="0" err="1">
                <a:latin typeface="+mn-lt"/>
              </a:rPr>
              <a:t>array.size</a:t>
            </a:r>
            <a:r>
              <a:rPr lang="en-US" sz="1400" b="1" dirty="0">
                <a:latin typeface="+mn-lt"/>
              </a:rPr>
              <a:t>())</a:t>
            </a:r>
          </a:p>
          <a:p>
            <a:r>
              <a:rPr lang="en-US" sz="1400" b="1" dirty="0">
                <a:latin typeface="+mn-lt"/>
              </a:rPr>
              <a:t>			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 -= </a:t>
            </a:r>
            <a:r>
              <a:rPr lang="en-US" sz="1400" b="1" dirty="0" err="1">
                <a:latin typeface="+mn-lt"/>
              </a:rPr>
              <a:t>array.size</a:t>
            </a:r>
            <a:r>
              <a:rPr lang="en-US" sz="1400" b="1" dirty="0">
                <a:latin typeface="+mn-lt"/>
              </a:rPr>
              <a:t>();</a:t>
            </a:r>
          </a:p>
          <a:p>
            <a:r>
              <a:rPr lang="en-US" sz="1400" b="1" dirty="0">
                <a:latin typeface="+mn-lt"/>
              </a:rPr>
              <a:t>	}</a:t>
            </a:r>
          </a:p>
          <a:p>
            <a:r>
              <a:rPr lang="en-US" sz="1400" b="1" dirty="0">
                <a:latin typeface="+mn-lt"/>
              </a:rPr>
              <a:t>	return 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;</a:t>
            </a:r>
          </a:p>
          <a:p>
            <a:r>
              <a:rPr lang="en-US" sz="1400" b="1" dirty="0">
                <a:latin typeface="+mn-lt"/>
              </a:rPr>
              <a:t>}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 err="1">
                <a:latin typeface="+mn-lt"/>
              </a:rPr>
              <a:t>bool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isActive</a:t>
            </a:r>
            <a:r>
              <a:rPr lang="en-US" sz="1400" b="1" dirty="0">
                <a:latin typeface="+mn-lt"/>
              </a:rPr>
              <a:t>(</a:t>
            </a:r>
            <a:r>
              <a:rPr lang="en-US" sz="1400" b="1" dirty="0" err="1">
                <a:latin typeface="+mn-lt"/>
              </a:rPr>
              <a:t>int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) </a:t>
            </a:r>
            <a:r>
              <a:rPr lang="en-US" sz="1400" b="1" dirty="0" err="1">
                <a:latin typeface="+mn-lt"/>
              </a:rPr>
              <a:t>const</a:t>
            </a:r>
            <a:r>
              <a:rPr lang="en-US" sz="1400" b="1" dirty="0">
                <a:latin typeface="+mn-lt"/>
              </a:rPr>
              <a:t> {</a:t>
            </a:r>
          </a:p>
          <a:p>
            <a:r>
              <a:rPr lang="en-US" sz="1400" b="1" dirty="0">
                <a:latin typeface="+mn-lt"/>
              </a:rPr>
              <a:t>	return array[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].info == ACTIVE;</a:t>
            </a:r>
          </a:p>
          <a:p>
            <a:r>
              <a:rPr lang="en-US" sz="1400" b="1" dirty="0">
                <a:latin typeface="+mn-lt"/>
              </a:rPr>
              <a:t>}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569460"/>
              </p:ext>
            </p:extLst>
          </p:nvPr>
        </p:nvGraphicFramePr>
        <p:xfrm>
          <a:off x="5638800" y="1981200"/>
          <a:ext cx="3429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981">
                  <a:extLst>
                    <a:ext uri="{9D8B030D-6E8A-4147-A177-3AD203B41FA5}">
                      <a16:colId xmlns:a16="http://schemas.microsoft.com/office/drawing/2014/main" val="1912303035"/>
                    </a:ext>
                  </a:extLst>
                </a:gridCol>
                <a:gridCol w="872662">
                  <a:extLst>
                    <a:ext uri="{9D8B030D-6E8A-4147-A177-3AD203B41FA5}">
                      <a16:colId xmlns:a16="http://schemas.microsoft.com/office/drawing/2014/main" val="2839946526"/>
                    </a:ext>
                  </a:extLst>
                </a:gridCol>
                <a:gridCol w="782557">
                  <a:extLst>
                    <a:ext uri="{9D8B030D-6E8A-4147-A177-3AD203B41FA5}">
                      <a16:colId xmlns:a16="http://schemas.microsoft.com/office/drawing/2014/main" val="208660039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7027159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step</a:t>
                      </a:r>
                    </a:p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</a:t>
                      </a:r>
                    </a:p>
                    <a:p>
                      <a:r>
                        <a:rPr lang="en-US" dirty="0" err="1"/>
                        <a:t>pos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76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h(x)+1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642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h(x)+1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h(x)+4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313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h(x)+4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h(x)+9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459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h(x)+9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H(x)+16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6672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5FA64D-0B97-4529-8DA9-AB06692F42AE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/>
            <a:r>
              <a:rPr lang="en-US"/>
              <a:t>Quadratic probing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96819" y="990600"/>
            <a:ext cx="4089581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+mn-lt"/>
              </a:rPr>
              <a:t>bool</a:t>
            </a:r>
            <a:r>
              <a:rPr lang="en-US" sz="1400" b="1" dirty="0">
                <a:latin typeface="+mn-lt"/>
              </a:rPr>
              <a:t> insert(</a:t>
            </a:r>
            <a:r>
              <a:rPr lang="en-US" sz="1400" b="1" dirty="0" err="1">
                <a:latin typeface="+mn-lt"/>
              </a:rPr>
              <a:t>const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HashedObj</a:t>
            </a:r>
            <a:r>
              <a:rPr lang="en-US" sz="1400" b="1" dirty="0">
                <a:latin typeface="+mn-lt"/>
              </a:rPr>
              <a:t> &amp; x) {</a:t>
            </a:r>
          </a:p>
          <a:p>
            <a:r>
              <a:rPr lang="en-US" sz="1400" b="1" dirty="0">
                <a:latin typeface="+mn-lt"/>
              </a:rPr>
              <a:t>	// insert x as active</a:t>
            </a:r>
          </a:p>
          <a:p>
            <a:r>
              <a:rPr lang="en-US" sz="1400" b="1" dirty="0">
                <a:latin typeface="+mn-lt"/>
              </a:rPr>
              <a:t>	</a:t>
            </a:r>
            <a:r>
              <a:rPr lang="en-US" sz="1400" b="1" dirty="0" err="1">
                <a:latin typeface="+mn-lt"/>
              </a:rPr>
              <a:t>int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 = </a:t>
            </a:r>
            <a:r>
              <a:rPr lang="en-US" sz="1400" b="1" dirty="0" err="1">
                <a:latin typeface="+mn-lt"/>
              </a:rPr>
              <a:t>findPos</a:t>
            </a:r>
            <a:r>
              <a:rPr lang="en-US" sz="1400" b="1" dirty="0">
                <a:latin typeface="+mn-lt"/>
              </a:rPr>
              <a:t>(x);</a:t>
            </a:r>
          </a:p>
          <a:p>
            <a:r>
              <a:rPr lang="en-US" sz="1400" b="1" dirty="0">
                <a:latin typeface="+mn-lt"/>
              </a:rPr>
              <a:t>	if (</a:t>
            </a:r>
            <a:r>
              <a:rPr lang="en-US" sz="1400" b="1" dirty="0" err="1">
                <a:latin typeface="+mn-lt"/>
              </a:rPr>
              <a:t>isActive</a:t>
            </a:r>
            <a:r>
              <a:rPr lang="en-US" sz="1400" b="1" dirty="0">
                <a:latin typeface="+mn-lt"/>
              </a:rPr>
              <a:t>(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))</a:t>
            </a:r>
          </a:p>
          <a:p>
            <a:r>
              <a:rPr lang="en-US" sz="1400" b="1" dirty="0">
                <a:latin typeface="+mn-lt"/>
              </a:rPr>
              <a:t>		return false;</a:t>
            </a:r>
          </a:p>
          <a:p>
            <a:r>
              <a:rPr lang="en-US" sz="1400" b="1" dirty="0">
                <a:latin typeface="+mn-lt"/>
              </a:rPr>
              <a:t>	</a:t>
            </a:r>
          </a:p>
          <a:p>
            <a:r>
              <a:rPr lang="en-US" sz="1400" b="1" dirty="0">
                <a:latin typeface="+mn-lt"/>
              </a:rPr>
              <a:t>	array[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].element = x;</a:t>
            </a:r>
          </a:p>
          <a:p>
            <a:r>
              <a:rPr lang="en-US" sz="1400" b="1" dirty="0">
                <a:latin typeface="+mn-lt"/>
              </a:rPr>
              <a:t>	array[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].info = ACTIVE;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>
                <a:latin typeface="+mn-lt"/>
              </a:rPr>
              <a:t>	// rehash; see Section 5.5</a:t>
            </a:r>
          </a:p>
          <a:p>
            <a:r>
              <a:rPr lang="en-US" sz="1400" b="1" dirty="0">
                <a:latin typeface="+mn-lt"/>
              </a:rPr>
              <a:t>	if (++</a:t>
            </a:r>
            <a:r>
              <a:rPr lang="en-US" sz="1400" b="1" dirty="0" err="1">
                <a:latin typeface="+mn-lt"/>
              </a:rPr>
              <a:t>currentSize</a:t>
            </a:r>
            <a:r>
              <a:rPr lang="en-US" sz="1400" b="1" dirty="0">
                <a:latin typeface="+mn-lt"/>
              </a:rPr>
              <a:t> &gt; </a:t>
            </a:r>
            <a:r>
              <a:rPr lang="en-US" sz="1400" b="1" dirty="0" err="1">
                <a:latin typeface="+mn-lt"/>
              </a:rPr>
              <a:t>array.size</a:t>
            </a:r>
            <a:r>
              <a:rPr lang="en-US" sz="1400" b="1" dirty="0">
                <a:latin typeface="+mn-lt"/>
              </a:rPr>
              <a:t>() / 2)</a:t>
            </a:r>
          </a:p>
          <a:p>
            <a:r>
              <a:rPr lang="en-US" sz="1400" b="1" dirty="0">
                <a:latin typeface="+mn-lt"/>
              </a:rPr>
              <a:t>		rehash();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>
                <a:latin typeface="+mn-lt"/>
              </a:rPr>
              <a:t>	return true;</a:t>
            </a:r>
          </a:p>
          <a:p>
            <a:r>
              <a:rPr lang="en-US" sz="1400" b="1" dirty="0">
                <a:latin typeface="+mn-lt"/>
              </a:rPr>
              <a:t>}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 err="1">
                <a:latin typeface="+mn-lt"/>
              </a:rPr>
              <a:t>bool</a:t>
            </a:r>
            <a:r>
              <a:rPr lang="en-US" sz="1400" b="1" dirty="0">
                <a:latin typeface="+mn-lt"/>
              </a:rPr>
              <a:t> remove(</a:t>
            </a:r>
            <a:r>
              <a:rPr lang="en-US" sz="1400" b="1" dirty="0" err="1">
                <a:latin typeface="+mn-lt"/>
              </a:rPr>
              <a:t>const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HashedObj</a:t>
            </a:r>
            <a:r>
              <a:rPr lang="en-US" sz="1400" b="1" dirty="0">
                <a:latin typeface="+mn-lt"/>
              </a:rPr>
              <a:t> &amp; x) {</a:t>
            </a:r>
          </a:p>
          <a:p>
            <a:r>
              <a:rPr lang="en-US" sz="1400" b="1" dirty="0">
                <a:latin typeface="+mn-lt"/>
              </a:rPr>
              <a:t>	</a:t>
            </a:r>
            <a:r>
              <a:rPr lang="en-US" sz="1400" b="1" dirty="0" err="1">
                <a:latin typeface="+mn-lt"/>
              </a:rPr>
              <a:t>int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 = </a:t>
            </a:r>
            <a:r>
              <a:rPr lang="en-US" sz="1400" b="1" dirty="0" err="1">
                <a:latin typeface="+mn-lt"/>
              </a:rPr>
              <a:t>findPos</a:t>
            </a:r>
            <a:r>
              <a:rPr lang="en-US" sz="1400" b="1" dirty="0">
                <a:latin typeface="+mn-lt"/>
              </a:rPr>
              <a:t>(x);</a:t>
            </a:r>
          </a:p>
          <a:p>
            <a:r>
              <a:rPr lang="en-US" sz="1400" b="1" dirty="0">
                <a:latin typeface="+mn-lt"/>
              </a:rPr>
              <a:t>	if (! </a:t>
            </a:r>
            <a:r>
              <a:rPr lang="en-US" sz="1400" b="1" dirty="0" err="1">
                <a:latin typeface="+mn-lt"/>
              </a:rPr>
              <a:t>isActive</a:t>
            </a:r>
            <a:r>
              <a:rPr lang="en-US" sz="1400" b="1" dirty="0">
                <a:latin typeface="+mn-lt"/>
              </a:rPr>
              <a:t>(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))</a:t>
            </a:r>
          </a:p>
          <a:p>
            <a:r>
              <a:rPr lang="en-US" sz="1400" b="1" dirty="0">
                <a:latin typeface="+mn-lt"/>
              </a:rPr>
              <a:t>		return false;</a:t>
            </a:r>
          </a:p>
          <a:p>
            <a:r>
              <a:rPr lang="en-US" sz="1400" b="1" dirty="0">
                <a:latin typeface="+mn-lt"/>
              </a:rPr>
              <a:t>	</a:t>
            </a:r>
          </a:p>
          <a:p>
            <a:r>
              <a:rPr lang="en-US" sz="1400" b="1" dirty="0">
                <a:latin typeface="+mn-lt"/>
              </a:rPr>
              <a:t>	array[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].info = DELETED;</a:t>
            </a:r>
          </a:p>
          <a:p>
            <a:r>
              <a:rPr lang="en-US" sz="1400" b="1" dirty="0">
                <a:latin typeface="+mn-lt"/>
              </a:rPr>
              <a:t>	return true;</a:t>
            </a:r>
          </a:p>
          <a:p>
            <a:r>
              <a:rPr lang="en-US" sz="14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08D2A2-DE39-4A81-94F8-45432C2F1197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Double Hashing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f(</a:t>
            </a:r>
            <a:r>
              <a:rPr lang="en-US" dirty="0" err="1"/>
              <a:t>i</a:t>
            </a:r>
            <a:r>
              <a:rPr lang="en-US" dirty="0"/>
              <a:t>) = </a:t>
            </a:r>
            <a:r>
              <a:rPr lang="en-US" dirty="0" err="1"/>
              <a:t>i</a:t>
            </a:r>
            <a:r>
              <a:rPr lang="en-US" dirty="0"/>
              <a:t>*hash</a:t>
            </a:r>
            <a:r>
              <a:rPr lang="en-US" baseline="-25000" dirty="0"/>
              <a:t>2</a:t>
            </a:r>
            <a:r>
              <a:rPr lang="en-US" dirty="0"/>
              <a:t>(x)</a:t>
            </a:r>
          </a:p>
          <a:p>
            <a:pPr eaLnBrk="1" hangingPunct="1"/>
            <a:r>
              <a:rPr lang="en-US" dirty="0"/>
              <a:t>E.g. hash</a:t>
            </a:r>
            <a:r>
              <a:rPr lang="en-US" baseline="-25000" dirty="0"/>
              <a:t>2</a:t>
            </a:r>
            <a:r>
              <a:rPr lang="en-US" dirty="0"/>
              <a:t>(x) = 7 – (x % 7)</a:t>
            </a:r>
          </a:p>
        </p:txBody>
      </p:sp>
      <p:pic>
        <p:nvPicPr>
          <p:cNvPr id="20485" name="Picture 4" descr="fig05_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19400"/>
            <a:ext cx="8077200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394439" y="6324600"/>
            <a:ext cx="81916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dirty="0">
                <a:latin typeface="Tahoma" pitchFamily="34" charset="0"/>
                <a:cs typeface="Times New Roman" charset="0"/>
              </a:rPr>
              <a:t>What if hash</a:t>
            </a:r>
            <a:r>
              <a:rPr lang="en-US" baseline="-25000" dirty="0">
                <a:latin typeface="Tahoma" pitchFamily="34" charset="0"/>
                <a:cs typeface="Times New Roman" charset="0"/>
              </a:rPr>
              <a:t>2</a:t>
            </a:r>
            <a:r>
              <a:rPr lang="en-US" dirty="0">
                <a:latin typeface="Tahoma" pitchFamily="34" charset="0"/>
                <a:cs typeface="Times New Roman" charset="0"/>
              </a:rPr>
              <a:t>(x) = 0 for some x? this should never happen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C378A-8D0C-4FFE-9F38-BF7F949DD789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Rehashing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508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US" sz="1800" dirty="0"/>
                  <a:t>Hash Table may get full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1600" dirty="0"/>
                  <a:t>No more insertions possible</a:t>
                </a:r>
              </a:p>
              <a:p>
                <a:pPr eaLnBrk="1" hangingPunct="1">
                  <a:lnSpc>
                    <a:spcPct val="80000"/>
                  </a:lnSpc>
                </a:pPr>
                <a:endParaRPr lang="en-US" sz="1800" dirty="0"/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1800" dirty="0"/>
                  <a:t>Hash table may get </a:t>
                </a:r>
                <a:r>
                  <a:rPr lang="en-US" sz="1800" i="1" dirty="0">
                    <a:solidFill>
                      <a:srgbClr val="0000FF"/>
                    </a:solidFill>
                  </a:rPr>
                  <a:t>too </a:t>
                </a:r>
                <a:r>
                  <a:rPr lang="en-US" sz="1800" dirty="0"/>
                  <a:t>full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1600" dirty="0"/>
                  <a:t>Insertions, deletions, search take longer time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1600" dirty="0"/>
                  <a:t>What happen when the load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>
                        <a:latin typeface="Cambria Math" panose="02040503050406030204" pitchFamily="18" charset="0"/>
                      </a:rPr>
                      <m:t>λ</m:t>
                    </m:r>
                    <m:r>
                      <a:rPr lang="el-G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600" dirty="0"/>
                  <a:t> for a hash table with the probing approach? For such a hash table, the table should be no more than half full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>
                        <a:latin typeface="Cambria Math" panose="02040503050406030204" pitchFamily="18" charset="0"/>
                      </a:rPr>
                      <m:t>λ</m:t>
                    </m:r>
                    <m:r>
                      <a:rPr lang="el-G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0.5).</m:t>
                    </m:r>
                  </m:oMath>
                </a14:m>
                <a:endParaRPr lang="en-US" sz="1600" dirty="0"/>
              </a:p>
              <a:p>
                <a:pPr eaLnBrk="1" hangingPunct="1">
                  <a:lnSpc>
                    <a:spcPct val="80000"/>
                  </a:lnSpc>
                </a:pPr>
                <a:endParaRPr lang="en-US" sz="1800" dirty="0"/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1800" dirty="0"/>
                  <a:t>Solution: Rehash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1600" dirty="0"/>
                  <a:t>Build another table that is twice as big and has a new hash function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1600" dirty="0"/>
                  <a:t>Move all elements from smaller table to bigger table</a:t>
                </a:r>
              </a:p>
              <a:p>
                <a:pPr eaLnBrk="1" hangingPunct="1">
                  <a:lnSpc>
                    <a:spcPct val="80000"/>
                  </a:lnSpc>
                </a:pPr>
                <a:endParaRPr lang="en-US" sz="1800" dirty="0"/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1800" dirty="0"/>
                  <a:t>Cost of Rehashing = O(N)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1600" dirty="0"/>
                  <a:t>But happens only when table is close to full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1600" dirty="0"/>
                  <a:t>Close to full = table is X percent full, where X is a tunable parameter</a:t>
                </a:r>
              </a:p>
            </p:txBody>
          </p:sp>
        </mc:Choice>
        <mc:Fallback xmlns="">
          <p:sp>
            <p:nvSpPr>
              <p:cNvPr id="2150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l="-549" t="-1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6A72E-BDFD-41B0-BB3A-DFEAAA054632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543800" cy="762000"/>
          </a:xfrm>
        </p:spPr>
        <p:txBody>
          <a:bodyPr/>
          <a:lstStyle/>
          <a:p>
            <a:pPr eaLnBrk="1" hangingPunct="1"/>
            <a:r>
              <a:rPr lang="en-US" dirty="0"/>
              <a:t>Rehashing Example, why the sizes?</a:t>
            </a:r>
          </a:p>
        </p:txBody>
      </p:sp>
      <p:pic>
        <p:nvPicPr>
          <p:cNvPr id="22532" name="Picture 4" descr="fig05_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371600"/>
            <a:ext cx="320992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5" descr="fig05_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31718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6" descr="fig05_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4343400"/>
            <a:ext cx="31718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6080125" y="990600"/>
            <a:ext cx="2324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After Rehashing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09600" y="1100138"/>
            <a:ext cx="2817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Original Hash Table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85800" y="3886200"/>
            <a:ext cx="2559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After Inserting 23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37FB91-5289-47E4-9A7B-2D2AC8F4071D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Rehashing Implementation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1447800"/>
            <a:ext cx="5743367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/** rehashing for quadratic probing hash table */</a:t>
            </a:r>
          </a:p>
          <a:p>
            <a:r>
              <a:rPr lang="en-US" sz="1400" b="1" dirty="0">
                <a:latin typeface="+mn-lt"/>
              </a:rPr>
              <a:t>void rehash() {</a:t>
            </a:r>
          </a:p>
          <a:p>
            <a:r>
              <a:rPr lang="en-US" sz="1400" b="1" dirty="0">
                <a:latin typeface="+mn-lt"/>
              </a:rPr>
              <a:t>	vector&lt;</a:t>
            </a:r>
            <a:r>
              <a:rPr lang="en-US" sz="1400" b="1" dirty="0" err="1">
                <a:latin typeface="+mn-lt"/>
              </a:rPr>
              <a:t>HashEntry</a:t>
            </a:r>
            <a:r>
              <a:rPr lang="en-US" sz="1400" b="1" dirty="0">
                <a:latin typeface="+mn-lt"/>
              </a:rPr>
              <a:t>&gt; </a:t>
            </a:r>
            <a:r>
              <a:rPr lang="en-US" sz="1400" b="1" dirty="0" err="1">
                <a:latin typeface="+mn-lt"/>
              </a:rPr>
              <a:t>oldArray</a:t>
            </a:r>
            <a:r>
              <a:rPr lang="en-US" sz="1400" b="1" dirty="0">
                <a:latin typeface="+mn-lt"/>
              </a:rPr>
              <a:t> = array;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>
                <a:latin typeface="+mn-lt"/>
              </a:rPr>
              <a:t>	// create new double-sized, empty table</a:t>
            </a:r>
          </a:p>
          <a:p>
            <a:r>
              <a:rPr lang="en-US" sz="1400" b="1" dirty="0">
                <a:latin typeface="+mn-lt"/>
              </a:rPr>
              <a:t>	</a:t>
            </a:r>
            <a:r>
              <a:rPr lang="en-US" sz="1400" b="1" dirty="0" err="1">
                <a:latin typeface="+mn-lt"/>
              </a:rPr>
              <a:t>array.resize</a:t>
            </a:r>
            <a:r>
              <a:rPr lang="en-US" sz="1400" b="1" dirty="0">
                <a:latin typeface="+mn-lt"/>
              </a:rPr>
              <a:t>(</a:t>
            </a:r>
            <a:r>
              <a:rPr lang="en-US" sz="1400" b="1" dirty="0" err="1">
                <a:latin typeface="+mn-lt"/>
              </a:rPr>
              <a:t>nextPrime</a:t>
            </a:r>
            <a:r>
              <a:rPr lang="en-US" sz="1400" b="1" dirty="0">
                <a:latin typeface="+mn-lt"/>
              </a:rPr>
              <a:t>(2 * </a:t>
            </a:r>
            <a:r>
              <a:rPr lang="en-US" sz="1400" b="1" dirty="0" err="1">
                <a:latin typeface="+mn-lt"/>
              </a:rPr>
              <a:t>oldArray.size</a:t>
            </a:r>
            <a:r>
              <a:rPr lang="en-US" sz="1400" b="1" dirty="0">
                <a:latin typeface="+mn-lt"/>
              </a:rPr>
              <a:t>()));</a:t>
            </a:r>
          </a:p>
          <a:p>
            <a:r>
              <a:rPr lang="en-US" sz="1400" b="1" dirty="0">
                <a:latin typeface="+mn-lt"/>
              </a:rPr>
              <a:t>	for (auto &amp; entry : array)</a:t>
            </a:r>
          </a:p>
          <a:p>
            <a:r>
              <a:rPr lang="en-US" sz="1400" b="1" dirty="0">
                <a:latin typeface="+mn-lt"/>
              </a:rPr>
              <a:t>		entry.info = EMPTY;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>
                <a:latin typeface="+mn-lt"/>
              </a:rPr>
              <a:t>	// copy table over</a:t>
            </a:r>
          </a:p>
          <a:p>
            <a:r>
              <a:rPr lang="en-US" sz="1400" b="1" dirty="0">
                <a:latin typeface="+mn-lt"/>
              </a:rPr>
              <a:t>	</a:t>
            </a:r>
            <a:r>
              <a:rPr lang="en-US" sz="1400" b="1" dirty="0" err="1">
                <a:latin typeface="+mn-lt"/>
              </a:rPr>
              <a:t>currentSize</a:t>
            </a:r>
            <a:r>
              <a:rPr lang="en-US" sz="1400" b="1" dirty="0">
                <a:latin typeface="+mn-lt"/>
              </a:rPr>
              <a:t> = 0;</a:t>
            </a:r>
          </a:p>
          <a:p>
            <a:r>
              <a:rPr lang="en-US" sz="1400" b="1" dirty="0">
                <a:latin typeface="+mn-lt"/>
              </a:rPr>
              <a:t>	for (auto &amp; entry : </a:t>
            </a:r>
            <a:r>
              <a:rPr lang="en-US" sz="1400" b="1" dirty="0" err="1">
                <a:latin typeface="+mn-lt"/>
              </a:rPr>
              <a:t>oldArray</a:t>
            </a:r>
            <a:r>
              <a:rPr lang="en-US" sz="1400" b="1" dirty="0">
                <a:latin typeface="+mn-lt"/>
              </a:rPr>
              <a:t>)</a:t>
            </a:r>
          </a:p>
          <a:p>
            <a:r>
              <a:rPr lang="en-US" sz="1400" b="1" dirty="0">
                <a:latin typeface="+mn-lt"/>
              </a:rPr>
              <a:t>		if (entry.info == ACTIVE)</a:t>
            </a:r>
          </a:p>
          <a:p>
            <a:r>
              <a:rPr lang="en-US" sz="1400" b="1" dirty="0">
                <a:latin typeface="+mn-lt"/>
              </a:rPr>
              <a:t>			insert(</a:t>
            </a:r>
            <a:r>
              <a:rPr lang="en-US" sz="1400" b="1" dirty="0" err="1">
                <a:latin typeface="+mn-lt"/>
              </a:rPr>
              <a:t>std</a:t>
            </a:r>
            <a:r>
              <a:rPr lang="en-US" sz="1400" b="1" dirty="0">
                <a:latin typeface="+mn-lt"/>
              </a:rPr>
              <a:t>::move(</a:t>
            </a:r>
            <a:r>
              <a:rPr lang="en-US" sz="1400" b="1" dirty="0" err="1">
                <a:latin typeface="+mn-lt"/>
              </a:rPr>
              <a:t>entry.element</a:t>
            </a:r>
            <a:r>
              <a:rPr lang="en-US" sz="1400" b="1" dirty="0">
                <a:latin typeface="+mn-lt"/>
              </a:rPr>
              <a:t>));</a:t>
            </a:r>
          </a:p>
          <a:p>
            <a:r>
              <a:rPr lang="en-US" sz="14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C1DD5-0D5C-4148-8E9D-2A3C80722333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Designing a Hash Table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635125"/>
            <a:ext cx="7345363" cy="408305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/>
              <a:t>Hash function: establishing a key with an indexed location in a hash table.</a:t>
            </a:r>
          </a:p>
          <a:p>
            <a:pPr marL="990600" lvl="1" indent="-533400" eaLnBrk="1" hangingPunct="1"/>
            <a:r>
              <a:rPr lang="en-US" dirty="0"/>
              <a:t>E.g.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Index = hash(key) %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</a:rPr>
              <a:t>table_size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dirty="0">
              <a:solidFill>
                <a:srgbClr val="0000FF"/>
              </a:solidFill>
              <a:latin typeface="Courier New" pitchFamily="49" charset="0"/>
            </a:endParaRP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/>
              <a:t>Resolve conflicts: </a:t>
            </a:r>
          </a:p>
          <a:p>
            <a:pPr marL="990600" lvl="1" indent="-533400" eaLnBrk="1" hangingPunct="1"/>
            <a:r>
              <a:rPr lang="en-US" dirty="0"/>
              <a:t>Need to handle case where multiple keys mapped to the same index.</a:t>
            </a:r>
          </a:p>
          <a:p>
            <a:pPr marL="990600" lvl="1" indent="-533400" eaLnBrk="1" hangingPunct="1"/>
            <a:r>
              <a:rPr lang="en-US" dirty="0"/>
              <a:t>Two representative solutions</a:t>
            </a:r>
          </a:p>
          <a:p>
            <a:pPr marL="1371600" lvl="2" indent="-457200" eaLnBrk="1" hangingPunct="1"/>
            <a:r>
              <a:rPr lang="en-US" sz="1800" dirty="0"/>
              <a:t>Chaining with separate lists.</a:t>
            </a:r>
          </a:p>
          <a:p>
            <a:pPr marL="1371600" lvl="2" indent="-457200" eaLnBrk="1" hangingPunct="1"/>
            <a:r>
              <a:rPr lang="en-US" sz="1800" dirty="0"/>
              <a:t>Probing open addressing</a:t>
            </a:r>
          </a:p>
        </p:txBody>
      </p:sp>
    </p:spTree>
    <p:extLst>
      <p:ext uri="{BB962C8B-B14F-4D97-AF65-F5344CB8AC3E}">
        <p14:creationId xmlns:p14="http://schemas.microsoft.com/office/powerpoint/2010/main" val="4905202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41C81-28D4-4DA2-937E-0B2F942F93BE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pPr eaLnBrk="1" hangingPunct="1"/>
            <a:r>
              <a:rPr lang="en-US"/>
              <a:t>Rehashing implementation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447800"/>
            <a:ext cx="5170005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/** rehashing for separate chaining hash table */</a:t>
            </a:r>
          </a:p>
          <a:p>
            <a:r>
              <a:rPr lang="en-US" sz="1400" b="1" dirty="0">
                <a:latin typeface="+mn-lt"/>
              </a:rPr>
              <a:t>void rehash() {</a:t>
            </a:r>
          </a:p>
          <a:p>
            <a:r>
              <a:rPr lang="en-US" sz="1400" b="1" dirty="0">
                <a:latin typeface="+mn-lt"/>
              </a:rPr>
              <a:t>	vector&lt;list&lt;</a:t>
            </a:r>
            <a:r>
              <a:rPr lang="en-US" sz="1400" b="1" dirty="0" err="1">
                <a:latin typeface="+mn-lt"/>
              </a:rPr>
              <a:t>hashedObj</a:t>
            </a:r>
            <a:r>
              <a:rPr lang="en-US" sz="1400" b="1" dirty="0">
                <a:latin typeface="+mn-lt"/>
              </a:rPr>
              <a:t>&gt;&gt; </a:t>
            </a:r>
            <a:r>
              <a:rPr lang="en-US" sz="1400" b="1" dirty="0" err="1">
                <a:latin typeface="+mn-lt"/>
              </a:rPr>
              <a:t>oldLists</a:t>
            </a:r>
            <a:r>
              <a:rPr lang="en-US" sz="1400" b="1" dirty="0">
                <a:latin typeface="+mn-lt"/>
              </a:rPr>
              <a:t> = </a:t>
            </a:r>
            <a:r>
              <a:rPr lang="en-US" sz="1400" b="1" dirty="0" err="1">
                <a:latin typeface="+mn-lt"/>
              </a:rPr>
              <a:t>theLists</a:t>
            </a:r>
            <a:r>
              <a:rPr lang="en-US" sz="1400" b="1" dirty="0">
                <a:latin typeface="+mn-lt"/>
              </a:rPr>
              <a:t>;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>
                <a:latin typeface="+mn-lt"/>
              </a:rPr>
              <a:t>	// create new double-sized, empty table</a:t>
            </a:r>
          </a:p>
          <a:p>
            <a:r>
              <a:rPr lang="en-US" sz="1400" b="1" dirty="0">
                <a:latin typeface="+mn-lt"/>
              </a:rPr>
              <a:t>	</a:t>
            </a:r>
            <a:r>
              <a:rPr lang="en-US" sz="1400" b="1" dirty="0" err="1">
                <a:latin typeface="+mn-lt"/>
              </a:rPr>
              <a:t>theLists.resize</a:t>
            </a:r>
            <a:r>
              <a:rPr lang="en-US" sz="1400" b="1" dirty="0">
                <a:latin typeface="+mn-lt"/>
              </a:rPr>
              <a:t>(</a:t>
            </a:r>
            <a:r>
              <a:rPr lang="en-US" sz="1400" b="1" dirty="0" err="1">
                <a:latin typeface="+mn-lt"/>
              </a:rPr>
              <a:t>nextPrime</a:t>
            </a:r>
            <a:r>
              <a:rPr lang="en-US" sz="1400" b="1" dirty="0">
                <a:latin typeface="+mn-lt"/>
              </a:rPr>
              <a:t>(2 * </a:t>
            </a:r>
            <a:r>
              <a:rPr lang="en-US" sz="1400" b="1" dirty="0" err="1">
                <a:latin typeface="+mn-lt"/>
              </a:rPr>
              <a:t>theLists.size</a:t>
            </a:r>
            <a:r>
              <a:rPr lang="en-US" sz="1400" b="1" dirty="0">
                <a:latin typeface="+mn-lt"/>
              </a:rPr>
              <a:t>()));</a:t>
            </a:r>
          </a:p>
          <a:p>
            <a:r>
              <a:rPr lang="en-US" sz="1400" b="1" dirty="0">
                <a:latin typeface="+mn-lt"/>
              </a:rPr>
              <a:t>	for (auto &amp; </a:t>
            </a:r>
            <a:r>
              <a:rPr lang="en-US" sz="1400" b="1" dirty="0" err="1">
                <a:latin typeface="+mn-lt"/>
              </a:rPr>
              <a:t>thisList</a:t>
            </a:r>
            <a:r>
              <a:rPr lang="en-US" sz="1400" b="1" dirty="0">
                <a:latin typeface="+mn-lt"/>
              </a:rPr>
              <a:t>: </a:t>
            </a:r>
            <a:r>
              <a:rPr lang="en-US" sz="1400" b="1" dirty="0" err="1">
                <a:latin typeface="+mn-lt"/>
              </a:rPr>
              <a:t>theLists</a:t>
            </a:r>
            <a:r>
              <a:rPr lang="en-US" sz="1400" b="1" dirty="0">
                <a:latin typeface="+mn-lt"/>
              </a:rPr>
              <a:t>)</a:t>
            </a:r>
          </a:p>
          <a:p>
            <a:r>
              <a:rPr lang="en-US" sz="1400" b="1" dirty="0">
                <a:latin typeface="+mn-lt"/>
              </a:rPr>
              <a:t>		</a:t>
            </a:r>
            <a:r>
              <a:rPr lang="en-US" sz="1400" b="1" dirty="0" err="1">
                <a:latin typeface="+mn-lt"/>
              </a:rPr>
              <a:t>thisList.clear</a:t>
            </a:r>
            <a:r>
              <a:rPr lang="en-US" sz="1400" b="1" dirty="0">
                <a:latin typeface="+mn-lt"/>
              </a:rPr>
              <a:t>();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>
                <a:latin typeface="+mn-lt"/>
              </a:rPr>
              <a:t>	// copy table over</a:t>
            </a:r>
          </a:p>
          <a:p>
            <a:r>
              <a:rPr lang="en-US" sz="1400" b="1" dirty="0">
                <a:latin typeface="+mn-lt"/>
              </a:rPr>
              <a:t>	</a:t>
            </a:r>
            <a:r>
              <a:rPr lang="en-US" sz="1400" b="1" dirty="0" err="1">
                <a:latin typeface="+mn-lt"/>
              </a:rPr>
              <a:t>currentSize</a:t>
            </a:r>
            <a:r>
              <a:rPr lang="en-US" sz="1400" b="1" dirty="0">
                <a:latin typeface="+mn-lt"/>
              </a:rPr>
              <a:t> = 0;</a:t>
            </a:r>
          </a:p>
          <a:p>
            <a:r>
              <a:rPr lang="en-US" sz="1400" b="1" dirty="0">
                <a:latin typeface="+mn-lt"/>
              </a:rPr>
              <a:t>	for (auto &amp; </a:t>
            </a:r>
            <a:r>
              <a:rPr lang="en-US" sz="1400" b="1" dirty="0" err="1">
                <a:latin typeface="+mn-lt"/>
              </a:rPr>
              <a:t>thisList</a:t>
            </a:r>
            <a:r>
              <a:rPr lang="en-US" sz="1400" b="1" dirty="0">
                <a:latin typeface="+mn-lt"/>
              </a:rPr>
              <a:t> : </a:t>
            </a:r>
            <a:r>
              <a:rPr lang="en-US" sz="1400" b="1" dirty="0" err="1">
                <a:latin typeface="+mn-lt"/>
              </a:rPr>
              <a:t>oldLists</a:t>
            </a:r>
            <a:r>
              <a:rPr lang="en-US" sz="1400" b="1" dirty="0">
                <a:latin typeface="+mn-lt"/>
              </a:rPr>
              <a:t>)</a:t>
            </a:r>
          </a:p>
          <a:p>
            <a:r>
              <a:rPr lang="en-US" sz="1400" b="1" dirty="0">
                <a:latin typeface="+mn-lt"/>
              </a:rPr>
              <a:t>		for (auto &amp; x : </a:t>
            </a:r>
            <a:r>
              <a:rPr lang="en-US" sz="1400" b="1" dirty="0" err="1">
                <a:latin typeface="+mn-lt"/>
              </a:rPr>
              <a:t>thisList</a:t>
            </a:r>
            <a:r>
              <a:rPr lang="en-US" sz="1400" b="1" dirty="0">
                <a:latin typeface="+mn-lt"/>
              </a:rPr>
              <a:t>)</a:t>
            </a:r>
          </a:p>
          <a:p>
            <a:r>
              <a:rPr lang="en-US" sz="1400" b="1" dirty="0">
                <a:latin typeface="+mn-lt"/>
              </a:rPr>
              <a:t>			insert(</a:t>
            </a:r>
            <a:r>
              <a:rPr lang="en-US" sz="1400" b="1" dirty="0" err="1">
                <a:latin typeface="+mn-lt"/>
              </a:rPr>
              <a:t>std</a:t>
            </a:r>
            <a:r>
              <a:rPr lang="en-US" sz="1400" b="1" dirty="0">
                <a:latin typeface="+mn-lt"/>
              </a:rPr>
              <a:t>::move(x));</a:t>
            </a:r>
          </a:p>
          <a:p>
            <a:r>
              <a:rPr lang="en-US" sz="14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 in C++ Library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Supported in C++11 STL</a:t>
            </a:r>
          </a:p>
          <a:p>
            <a:r>
              <a:rPr lang="en-US" dirty="0"/>
              <a:t>Both set and map</a:t>
            </a:r>
          </a:p>
          <a:p>
            <a:pPr lvl="1"/>
            <a:r>
              <a:rPr lang="en-US" dirty="0" err="1"/>
              <a:t>unordered_set</a:t>
            </a:r>
            <a:r>
              <a:rPr lang="en-US" dirty="0"/>
              <a:t> (</a:t>
            </a:r>
            <a:r>
              <a:rPr lang="en-US" dirty="0" err="1"/>
              <a:t>multiset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unordered_map</a:t>
            </a:r>
            <a:r>
              <a:rPr lang="en-US" dirty="0"/>
              <a:t> (</a:t>
            </a:r>
            <a:r>
              <a:rPr lang="en-US" dirty="0" err="1"/>
              <a:t>multimap</a:t>
            </a:r>
            <a:r>
              <a:rPr lang="en-US" dirty="0"/>
              <a:t>)</a:t>
            </a:r>
          </a:p>
          <a:p>
            <a:r>
              <a:rPr lang="en-US" dirty="0"/>
              <a:t>To use, include the corresponding header files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unordered_set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unordered_map</a:t>
            </a:r>
            <a:r>
              <a:rPr lang="en-US" dirty="0"/>
              <a:t>&gt;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 err="1"/>
              <a:t>unordered_set</a:t>
            </a:r>
            <a:r>
              <a:rPr lang="en-US" dirty="0"/>
              <a:t>&lt;string&gt; </a:t>
            </a:r>
            <a:r>
              <a:rPr lang="en-US" dirty="0" err="1"/>
              <a:t>ht_str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unordered_map</a:t>
            </a:r>
            <a:r>
              <a:rPr lang="en-US" dirty="0"/>
              <a:t>&lt;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bool</a:t>
            </a:r>
            <a:r>
              <a:rPr lang="en-US" dirty="0"/>
              <a:t>&gt; </a:t>
            </a:r>
            <a:r>
              <a:rPr lang="en-US" dirty="0" err="1"/>
              <a:t>ht_int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Examples/r7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AF4BF-9ABA-4B4B-95E7-80502C168A0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5E24B8-AD29-44A1-94A6-57255F69260A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Reading assignment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Chapter 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74CA7-F91D-45F8-9D2C-B087CECF4624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Separate Chaining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3733800" cy="4724400"/>
          </a:xfrm>
        </p:spPr>
        <p:txBody>
          <a:bodyPr/>
          <a:lstStyle/>
          <a:p>
            <a:pPr eaLnBrk="1" hangingPunct="1"/>
            <a:r>
              <a:rPr lang="en-US" sz="2000" dirty="0"/>
              <a:t>Each table entry is a list (or vector) – the hash table is physically an array of lists. 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Multiple keys mapped to the same entry will be  stored in the list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Example</a:t>
            </a:r>
          </a:p>
          <a:p>
            <a:pPr lvl="1" eaLnBrk="1" hangingPunct="1"/>
            <a:r>
              <a:rPr lang="en-US" sz="1800" dirty="0"/>
              <a:t>Hash(k) = k mod 10</a:t>
            </a:r>
          </a:p>
          <a:p>
            <a:pPr lvl="1" eaLnBrk="1" hangingPunct="1"/>
            <a:r>
              <a:rPr lang="en-US" sz="1800" dirty="0"/>
              <a:t>(10 is not a prime, just for illustration)</a:t>
            </a:r>
          </a:p>
          <a:p>
            <a:pPr lvl="1" eaLnBrk="1" hangingPunct="1"/>
            <a:r>
              <a:rPr lang="en-US" sz="1800" dirty="0"/>
              <a:t>array[</a:t>
            </a:r>
            <a:r>
              <a:rPr lang="en-US" sz="1800" dirty="0" err="1"/>
              <a:t>i</a:t>
            </a:r>
            <a:r>
              <a:rPr lang="en-US" sz="1800" dirty="0"/>
              <a:t>]</a:t>
            </a:r>
          </a:p>
          <a:p>
            <a:pPr eaLnBrk="1" hangingPunct="1"/>
            <a:endParaRPr lang="en-US" sz="2000" dirty="0"/>
          </a:p>
        </p:txBody>
      </p:sp>
      <p:pic>
        <p:nvPicPr>
          <p:cNvPr id="4101" name="Picture 7" descr="fig05_0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37088" y="1441450"/>
            <a:ext cx="3821112" cy="4583113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74CA7-F91D-45F8-9D2C-B087CECF4624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Search with Separate Chaining 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0999" y="1371600"/>
            <a:ext cx="4125913" cy="4724400"/>
          </a:xfrm>
        </p:spPr>
        <p:txBody>
          <a:bodyPr/>
          <a:lstStyle/>
          <a:p>
            <a:pPr eaLnBrk="1" hangingPunct="1"/>
            <a:r>
              <a:rPr lang="en-US" sz="2000" dirty="0"/>
              <a:t>Assumption:  hash(k) = k % 10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Each array[</a:t>
            </a:r>
            <a:r>
              <a:rPr lang="en-US" sz="2000" dirty="0" err="1"/>
              <a:t>i</a:t>
            </a:r>
            <a:r>
              <a:rPr lang="en-US" sz="2000" dirty="0"/>
              <a:t>], 0 &lt;= </a:t>
            </a:r>
            <a:r>
              <a:rPr lang="en-US" sz="2000" dirty="0" err="1"/>
              <a:t>i</a:t>
            </a:r>
            <a:r>
              <a:rPr lang="en-US" sz="2000" dirty="0"/>
              <a:t> &lt; size, is a list.</a:t>
            </a:r>
          </a:p>
          <a:p>
            <a:pPr eaLnBrk="1" hangingPunct="1"/>
            <a:r>
              <a:rPr lang="en-US" sz="2000" dirty="0"/>
              <a:t>To search for a key X</a:t>
            </a:r>
          </a:p>
          <a:p>
            <a:pPr lvl="1" eaLnBrk="1" hangingPunct="1"/>
            <a:r>
              <a:rPr lang="en-US" sz="1800" dirty="0"/>
              <a:t>index = hash(X)</a:t>
            </a:r>
          </a:p>
          <a:p>
            <a:pPr lvl="1" eaLnBrk="1" hangingPunct="1"/>
            <a:r>
              <a:rPr lang="en-US" sz="1800" dirty="0"/>
              <a:t>Check list array[index] to see if X is in it.</a:t>
            </a:r>
          </a:p>
          <a:p>
            <a:pPr lvl="1" eaLnBrk="1" hangingPunct="1"/>
            <a:endParaRPr lang="en-US" sz="1800" dirty="0"/>
          </a:p>
          <a:p>
            <a:pPr lvl="1" eaLnBrk="1" hangingPunct="1"/>
            <a:endParaRPr lang="en-US" sz="1800" dirty="0"/>
          </a:p>
          <a:p>
            <a:pPr eaLnBrk="1" hangingPunct="1"/>
            <a:r>
              <a:rPr lang="en-US" sz="2200" dirty="0"/>
              <a:t>Exercise: search 57, 16, 30</a:t>
            </a:r>
          </a:p>
          <a:p>
            <a:pPr eaLnBrk="1" hangingPunct="1"/>
            <a:endParaRPr lang="en-US" sz="2000" dirty="0"/>
          </a:p>
        </p:txBody>
      </p:sp>
      <p:pic>
        <p:nvPicPr>
          <p:cNvPr id="4101" name="Picture 7" descr="fig05_0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1371600"/>
            <a:ext cx="3821112" cy="4583113"/>
          </a:xfrm>
          <a:noFill/>
        </p:spPr>
      </p:pic>
    </p:spTree>
    <p:extLst>
      <p:ext uri="{BB962C8B-B14F-4D97-AF65-F5344CB8AC3E}">
        <p14:creationId xmlns:p14="http://schemas.microsoft.com/office/powerpoint/2010/main" val="3921509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74CA7-F91D-45F8-9D2C-B087CECF462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Insert with Separate Chaining 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0999" y="1371600"/>
            <a:ext cx="4125913" cy="4724400"/>
          </a:xfrm>
        </p:spPr>
        <p:txBody>
          <a:bodyPr/>
          <a:lstStyle/>
          <a:p>
            <a:pPr eaLnBrk="1" hangingPunct="1"/>
            <a:r>
              <a:rPr lang="en-US" sz="2000" dirty="0"/>
              <a:t>Assumption:  hash(k) = k % 10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Each array[</a:t>
            </a:r>
            <a:r>
              <a:rPr lang="en-US" sz="2000" dirty="0" err="1"/>
              <a:t>i</a:t>
            </a:r>
            <a:r>
              <a:rPr lang="en-US" sz="2000" dirty="0"/>
              <a:t>], 0 &lt;= </a:t>
            </a:r>
            <a:r>
              <a:rPr lang="en-US" sz="2000" dirty="0" err="1"/>
              <a:t>i</a:t>
            </a:r>
            <a:r>
              <a:rPr lang="en-US" sz="2000" dirty="0"/>
              <a:t> &lt; size, is a list.</a:t>
            </a:r>
          </a:p>
          <a:p>
            <a:pPr eaLnBrk="1" hangingPunct="1"/>
            <a:r>
              <a:rPr lang="en-US" sz="2000" dirty="0"/>
              <a:t>To insert key X</a:t>
            </a:r>
          </a:p>
          <a:p>
            <a:pPr lvl="1" eaLnBrk="1" hangingPunct="1"/>
            <a:r>
              <a:rPr lang="en-US" sz="1800" dirty="0"/>
              <a:t>index = hash(X)</a:t>
            </a:r>
          </a:p>
          <a:p>
            <a:pPr lvl="1" eaLnBrk="1" hangingPunct="1"/>
            <a:r>
              <a:rPr lang="en-US" sz="1800" dirty="0"/>
              <a:t>Insert X into list array[index]</a:t>
            </a:r>
          </a:p>
          <a:p>
            <a:pPr lvl="1" eaLnBrk="1" hangingPunct="1"/>
            <a:endParaRPr lang="en-US" sz="1800" dirty="0"/>
          </a:p>
          <a:p>
            <a:pPr lvl="1" eaLnBrk="1" hangingPunct="1"/>
            <a:endParaRPr lang="en-US" sz="1800" dirty="0"/>
          </a:p>
          <a:p>
            <a:pPr eaLnBrk="1" hangingPunct="1"/>
            <a:r>
              <a:rPr lang="en-US" sz="2200" dirty="0"/>
              <a:t>Exercise: insert 57, 21</a:t>
            </a:r>
          </a:p>
          <a:p>
            <a:pPr eaLnBrk="1" hangingPunct="1"/>
            <a:endParaRPr lang="en-US" sz="2000" dirty="0"/>
          </a:p>
        </p:txBody>
      </p:sp>
      <p:pic>
        <p:nvPicPr>
          <p:cNvPr id="4101" name="Picture 7" descr="fig05_0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1371600"/>
            <a:ext cx="3821112" cy="4583113"/>
          </a:xfrm>
          <a:noFill/>
        </p:spPr>
      </p:pic>
    </p:spTree>
    <p:extLst>
      <p:ext uri="{BB962C8B-B14F-4D97-AF65-F5344CB8AC3E}">
        <p14:creationId xmlns:p14="http://schemas.microsoft.com/office/powerpoint/2010/main" val="3753469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74CA7-F91D-45F8-9D2C-B087CECF4624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Delete with Separate Chaining 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0999" y="1371600"/>
            <a:ext cx="4125913" cy="4724400"/>
          </a:xfrm>
        </p:spPr>
        <p:txBody>
          <a:bodyPr/>
          <a:lstStyle/>
          <a:p>
            <a:pPr eaLnBrk="1" hangingPunct="1"/>
            <a:r>
              <a:rPr lang="en-US" sz="2000" dirty="0"/>
              <a:t>Assumption:  hash(k) = k % 10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Each array[</a:t>
            </a:r>
            <a:r>
              <a:rPr lang="en-US" sz="2000" dirty="0" err="1"/>
              <a:t>i</a:t>
            </a:r>
            <a:r>
              <a:rPr lang="en-US" sz="2000" dirty="0"/>
              <a:t>], 0 &lt;= </a:t>
            </a:r>
            <a:r>
              <a:rPr lang="en-US" sz="2000" dirty="0" err="1"/>
              <a:t>i</a:t>
            </a:r>
            <a:r>
              <a:rPr lang="en-US" sz="2000" dirty="0"/>
              <a:t> &lt; size, is a list.</a:t>
            </a:r>
          </a:p>
          <a:p>
            <a:pPr eaLnBrk="1" hangingPunct="1"/>
            <a:r>
              <a:rPr lang="en-US" sz="2000" dirty="0"/>
              <a:t>To delete key X</a:t>
            </a:r>
          </a:p>
          <a:p>
            <a:pPr lvl="1" eaLnBrk="1" hangingPunct="1"/>
            <a:r>
              <a:rPr lang="en-US" sz="1800" dirty="0"/>
              <a:t>index = hash(X)</a:t>
            </a:r>
          </a:p>
          <a:p>
            <a:pPr lvl="1" eaLnBrk="1" hangingPunct="1"/>
            <a:r>
              <a:rPr lang="en-US" sz="1800" dirty="0"/>
              <a:t>delete X from list array[index]</a:t>
            </a:r>
          </a:p>
          <a:p>
            <a:pPr lvl="1" eaLnBrk="1" hangingPunct="1"/>
            <a:endParaRPr lang="en-US" sz="1800" dirty="0"/>
          </a:p>
          <a:p>
            <a:pPr lvl="1" eaLnBrk="1" hangingPunct="1"/>
            <a:endParaRPr lang="en-US" sz="1800" dirty="0"/>
          </a:p>
          <a:p>
            <a:pPr eaLnBrk="1" hangingPunct="1"/>
            <a:r>
              <a:rPr lang="en-US" sz="2200" dirty="0"/>
              <a:t>Exercise: delete 25, 1</a:t>
            </a:r>
          </a:p>
          <a:p>
            <a:pPr eaLnBrk="1" hangingPunct="1"/>
            <a:endParaRPr lang="en-US" sz="2000" dirty="0"/>
          </a:p>
        </p:txBody>
      </p:sp>
      <p:pic>
        <p:nvPicPr>
          <p:cNvPr id="4101" name="Picture 7" descr="fig05_0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1371600"/>
            <a:ext cx="3821112" cy="4583113"/>
          </a:xfrm>
          <a:noFill/>
        </p:spPr>
      </p:pic>
    </p:spTree>
    <p:extLst>
      <p:ext uri="{BB962C8B-B14F-4D97-AF65-F5344CB8AC3E}">
        <p14:creationId xmlns:p14="http://schemas.microsoft.com/office/powerpoint/2010/main" val="2594966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74CA7-F91D-45F8-9D2C-B087CECF4624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Separate Chaining 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0999" y="1371600"/>
            <a:ext cx="4125913" cy="4724400"/>
          </a:xfrm>
        </p:spPr>
        <p:txBody>
          <a:bodyPr/>
          <a:lstStyle/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With separate chaining, the hash table is an array(or vector)  of containers (list, vector, </a:t>
            </a:r>
            <a:r>
              <a:rPr lang="en-US" sz="2000" dirty="0" err="1"/>
              <a:t>etc</a:t>
            </a:r>
            <a:r>
              <a:rPr lang="en-US" sz="2000" dirty="0"/>
              <a:t>)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How can the insert, remove, and search complexity be O(1)?</a:t>
            </a:r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</p:txBody>
      </p:sp>
      <p:pic>
        <p:nvPicPr>
          <p:cNvPr id="4101" name="Picture 7" descr="fig05_0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1371600"/>
            <a:ext cx="3821112" cy="4583113"/>
          </a:xfrm>
          <a:noFill/>
        </p:spPr>
      </p:pic>
    </p:spTree>
    <p:extLst>
      <p:ext uri="{BB962C8B-B14F-4D97-AF65-F5344CB8AC3E}">
        <p14:creationId xmlns:p14="http://schemas.microsoft.com/office/powerpoint/2010/main" val="2603190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74CA7-F91D-45F8-9D2C-B087CECF4624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Separate Chaining 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0999" y="1371600"/>
            <a:ext cx="4125913" cy="4724400"/>
          </a:xfrm>
        </p:spPr>
        <p:txBody>
          <a:bodyPr/>
          <a:lstStyle/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With separate chaining, the hash table is an array of containers (list, vector, </a:t>
            </a:r>
            <a:r>
              <a:rPr lang="en-US" sz="2000" dirty="0" err="1"/>
              <a:t>etc</a:t>
            </a:r>
            <a:r>
              <a:rPr lang="en-US" sz="2000" dirty="0"/>
              <a:t>)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How can the insert, remove, and search complexity be O(1)?</a:t>
            </a:r>
          </a:p>
          <a:p>
            <a:pPr lvl="1" eaLnBrk="1" hangingPunct="1"/>
            <a:r>
              <a:rPr lang="en-US" sz="1600" dirty="0"/>
              <a:t>The trick is to make the expect number of items in each list to be 1!</a:t>
            </a:r>
          </a:p>
          <a:p>
            <a:pPr lvl="1" eaLnBrk="1" hangingPunct="1"/>
            <a:r>
              <a:rPr lang="en-US" sz="1600" dirty="0"/>
              <a:t>The number of lists in the hash table (this is typically called </a:t>
            </a:r>
            <a:r>
              <a:rPr lang="en-US" sz="1600" dirty="0" err="1"/>
              <a:t>thesize</a:t>
            </a:r>
            <a:r>
              <a:rPr lang="en-US" sz="1600" dirty="0"/>
              <a:t> of the hash table) needs to be roughly the same as the number of data items in the hash table. </a:t>
            </a:r>
          </a:p>
          <a:p>
            <a:pPr lvl="1" eaLnBrk="1" hangingPunct="1"/>
            <a:endParaRPr lang="en-US" sz="1600" dirty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</p:txBody>
      </p:sp>
      <p:pic>
        <p:nvPicPr>
          <p:cNvPr id="4101" name="Picture 7" descr="fig05_0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1371600"/>
            <a:ext cx="3821112" cy="4583113"/>
          </a:xfrm>
          <a:noFill/>
        </p:spPr>
      </p:pic>
    </p:spTree>
    <p:extLst>
      <p:ext uri="{BB962C8B-B14F-4D97-AF65-F5344CB8AC3E}">
        <p14:creationId xmlns:p14="http://schemas.microsoft.com/office/powerpoint/2010/main" val="1975995487"/>
      </p:ext>
    </p:extLst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2607</Words>
  <Application>Microsoft Macintosh PowerPoint</Application>
  <PresentationFormat>On-screen Show (4:3)</PresentationFormat>
  <Paragraphs>453</Paragraphs>
  <Slides>32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Arial Narrow</vt:lpstr>
      <vt:lpstr>Cambria Math</vt:lpstr>
      <vt:lpstr>Comic Sans MS</vt:lpstr>
      <vt:lpstr>Courier New</vt:lpstr>
      <vt:lpstr>Tahoma</vt:lpstr>
      <vt:lpstr>Times New Roman</vt:lpstr>
      <vt:lpstr>Wingdings</vt:lpstr>
      <vt:lpstr>class_simple</vt:lpstr>
      <vt:lpstr>Designing Hash Tables </vt:lpstr>
      <vt:lpstr>Recap</vt:lpstr>
      <vt:lpstr>Designing a Hash Table</vt:lpstr>
      <vt:lpstr>Separate Chaining</vt:lpstr>
      <vt:lpstr>Search with Separate Chaining </vt:lpstr>
      <vt:lpstr>Insert with Separate Chaining </vt:lpstr>
      <vt:lpstr>Delete with Separate Chaining </vt:lpstr>
      <vt:lpstr>Separate Chaining </vt:lpstr>
      <vt:lpstr>Separate Chaining </vt:lpstr>
      <vt:lpstr>Separate Chaining</vt:lpstr>
      <vt:lpstr>Separate Chaining Implementation</vt:lpstr>
      <vt:lpstr>HashedObj</vt:lpstr>
      <vt:lpstr>An Example Class for HashedObj </vt:lpstr>
      <vt:lpstr>Separate chaining</vt:lpstr>
      <vt:lpstr>Separate Chaining (Cont’d)</vt:lpstr>
      <vt:lpstr>Separate Chaining (contd.)</vt:lpstr>
      <vt:lpstr>Complexity for contain?</vt:lpstr>
      <vt:lpstr>Hash Tables Without Chaining</vt:lpstr>
      <vt:lpstr>Linear Probing</vt:lpstr>
      <vt:lpstr>Example </vt:lpstr>
      <vt:lpstr>Linear probing</vt:lpstr>
      <vt:lpstr>Quadratic Probing</vt:lpstr>
      <vt:lpstr>Probing strategy hash table</vt:lpstr>
      <vt:lpstr>Quadratic probing (contains()) </vt:lpstr>
      <vt:lpstr>Quadratic probing</vt:lpstr>
      <vt:lpstr>Double Hashing</vt:lpstr>
      <vt:lpstr>Rehashing</vt:lpstr>
      <vt:lpstr>Rehashing Example, why the sizes?</vt:lpstr>
      <vt:lpstr>Rehashing Implementation</vt:lpstr>
      <vt:lpstr>Rehashing implementation</vt:lpstr>
      <vt:lpstr>Hash Table in C++ Library</vt:lpstr>
      <vt:lpstr>Reading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2015-02-25T21:13:18Z</dcterms:created>
  <dcterms:modified xsi:type="dcterms:W3CDTF">2023-11-08T17:31:02Z</dcterms:modified>
</cp:coreProperties>
</file>