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1" r:id="rId3"/>
    <p:sldId id="272" r:id="rId4"/>
    <p:sldId id="273" r:id="rId5"/>
    <p:sldId id="274" r:id="rId6"/>
    <p:sldId id="275" r:id="rId7"/>
    <p:sldId id="257" r:id="rId8"/>
    <p:sldId id="267" r:id="rId9"/>
    <p:sldId id="268" r:id="rId10"/>
    <p:sldId id="266" r:id="rId11"/>
    <p:sldId id="258" r:id="rId12"/>
    <p:sldId id="260" r:id="rId13"/>
    <p:sldId id="261" r:id="rId14"/>
    <p:sldId id="262" r:id="rId15"/>
    <p:sldId id="263" r:id="rId16"/>
    <p:sldId id="264" r:id="rId17"/>
    <p:sldId id="265" r:id="rId18"/>
    <p:sldId id="276" r:id="rId19"/>
    <p:sldId id="277" r:id="rId20"/>
    <p:sldId id="278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6" autoAdjust="0"/>
    <p:restoredTop sz="75965" autoAdjust="0"/>
  </p:normalViewPr>
  <p:slideViewPr>
    <p:cSldViewPr>
      <p:cViewPr varScale="1">
        <p:scale>
          <a:sx n="98" d="100"/>
          <a:sy n="98" d="100"/>
        </p:scale>
        <p:origin x="26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6.xml"/><Relationship Id="rId3" Type="http://schemas.openxmlformats.org/officeDocument/2006/relationships/slide" Target="slides/slide11.xml"/><Relationship Id="rId7" Type="http://schemas.openxmlformats.org/officeDocument/2006/relationships/slide" Target="slides/slide15.xml"/><Relationship Id="rId2" Type="http://schemas.openxmlformats.org/officeDocument/2006/relationships/slide" Target="slides/slide10.xml"/><Relationship Id="rId1" Type="http://schemas.openxmlformats.org/officeDocument/2006/relationships/slide" Target="slides/slide9.xml"/><Relationship Id="rId6" Type="http://schemas.openxmlformats.org/officeDocument/2006/relationships/slide" Target="slides/slide14.xml"/><Relationship Id="rId5" Type="http://schemas.openxmlformats.org/officeDocument/2006/relationships/slide" Target="slides/slide13.xml"/><Relationship Id="rId4" Type="http://schemas.openxmlformats.org/officeDocument/2006/relationships/slide" Target="slides/slide12.xml"/><Relationship Id="rId9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C9D19AD-787E-4B84-BDFF-8D8D0F7BC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0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7A1B4564-337C-43F7-A88B-28AF2BD1A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10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3FF13AC4-54BE-48EC-B53C-6722B7622EDB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8A1D9F4-A9EC-4DEE-A504-56B13290FE95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9A9D182-ACE5-4307-B275-C6094314241E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B9E2E053-C0FB-4002-A738-AADA772D0E07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B2EF769-7CD9-45AE-A12F-6B8DA11E272C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7F2967-CDD9-4CA7-B556-36A5FD288023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88F80B4-58FF-4CA0-8FD8-3736F58AA9E5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23DB85F-E967-47E1-ABED-AB8F9F01AD58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AEE21A9-E209-40DF-B52E-65EEF76BB899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4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71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86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72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0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138791C-BDDE-48C4-BB6A-1DDA0AF42959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7605938-9D1E-4ED5-B52A-19A47BDC9DAE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7D696C5-F576-450C-8933-5D46AF5670DB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42560-C986-429E-BB77-E29806D72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8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A518E-946E-4909-B64A-C949AE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7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4B4E3-9913-40E4-AF09-89E941653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B1482-AF62-4005-8AFD-C655D8BC4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500B1-CA97-4C6D-92B3-43C630317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6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2331A-6C02-4C09-805A-143E7AFB4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87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48C03-9179-4B3C-A044-44BE1BD498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C79E3-2105-476E-B108-61CDF7BEA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35DEE-83E1-40AF-B83F-D09AA9439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8F05-FD78-41C6-94A2-EBF2EB981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E2AB8-52DA-4236-B887-9621705D9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0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0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D65012FE-62B0-4D0D-846B-87210C397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CD5DC-A7D6-42D0-9689-CD5CF286803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</a:rPr>
              <a:t>Introduction to Hashing -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Hash table and Hash Functions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5334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>
                <a:solidFill>
                  <a:srgbClr val="0000FF"/>
                </a:solidFill>
              </a:rPr>
              <a:t> Sections 5.1 and 5.2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02B62-AB8B-48F6-9838-F86E81CB719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Hashing functions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Map keys to integers (which represent table indices)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Hash(Key) = Integer</a:t>
            </a:r>
          </a:p>
          <a:p>
            <a:pPr lvl="1" eaLnBrk="1" hangingPunct="1"/>
            <a:r>
              <a:rPr lang="en-US" b="1" dirty="0"/>
              <a:t>Evenly</a:t>
            </a:r>
            <a:r>
              <a:rPr lang="en-US" dirty="0"/>
              <a:t> distributed index values</a:t>
            </a:r>
          </a:p>
          <a:p>
            <a:pPr lvl="2" eaLnBrk="1" hangingPunct="1"/>
            <a:r>
              <a:rPr lang="en-US" sz="1800" dirty="0"/>
              <a:t>Even if the input data is </a:t>
            </a:r>
            <a:r>
              <a:rPr lang="en-US" sz="1800" b="1" dirty="0"/>
              <a:t>not</a:t>
            </a:r>
            <a:r>
              <a:rPr lang="en-US" sz="1800" dirty="0"/>
              <a:t> evenly distributed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happens if multiple keys mapped to the same integer (same position)? This is inevitable!</a:t>
            </a:r>
          </a:p>
          <a:p>
            <a:pPr lvl="1" eaLnBrk="1" hangingPunct="1"/>
            <a:r>
              <a:rPr lang="en-US" dirty="0"/>
              <a:t>Collision management (discussed in detail later)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75007-6826-4890-88BB-2014C1D5C82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Simple Hash Functions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Assumptions:  </a:t>
            </a:r>
          </a:p>
          <a:p>
            <a:pPr lvl="1" eaLnBrk="1" hangingPunct="1"/>
            <a:r>
              <a:rPr lang="en-US" dirty="0"/>
              <a:t>K:  an unsigned 32-bit integer </a:t>
            </a:r>
          </a:p>
          <a:p>
            <a:pPr lvl="1" eaLnBrk="1" hangingPunct="1"/>
            <a:r>
              <a:rPr lang="en-US" dirty="0"/>
              <a:t>M:  the number of buckets  (the number of entries in a </a:t>
            </a:r>
            <a:r>
              <a:rPr lang="en-US" b="1" i="1" dirty="0">
                <a:solidFill>
                  <a:srgbClr val="0000FF"/>
                </a:solidFill>
              </a:rPr>
              <a:t>hash table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Goal:</a:t>
            </a:r>
          </a:p>
          <a:p>
            <a:pPr lvl="1" eaLnBrk="1" hangingPunct="1"/>
            <a:r>
              <a:rPr lang="en-US" dirty="0"/>
              <a:t>If a bit is changed in </a:t>
            </a:r>
            <a:r>
              <a:rPr lang="en-US" dirty="0">
                <a:latin typeface="Courier New" pitchFamily="49" charset="0"/>
              </a:rPr>
              <a:t>K</a:t>
            </a:r>
            <a:r>
              <a:rPr lang="en-US" dirty="0"/>
              <a:t>, all bits are equally likely to change for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Hash(K)</a:t>
            </a:r>
          </a:p>
          <a:p>
            <a:pPr lvl="1" eaLnBrk="1" hangingPunct="1"/>
            <a:r>
              <a:rPr lang="en-US" dirty="0"/>
              <a:t>So that items evenly distributed in hash table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4D3E0-BCE5-4413-9A32-A4FD9722A2A9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Simple Function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if 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Hash(K) = K % M</a:t>
            </a:r>
          </a:p>
          <a:p>
            <a:pPr lvl="1" eaLnBrk="1" hangingPunct="1"/>
            <a:r>
              <a:rPr lang="en-US" dirty="0"/>
              <a:t>Where M is of any integer value</a:t>
            </a:r>
          </a:p>
          <a:p>
            <a:pPr eaLnBrk="1" hangingPunct="1"/>
            <a:r>
              <a:rPr lang="en-US" dirty="0"/>
              <a:t>What is wrong?</a:t>
            </a:r>
          </a:p>
          <a:p>
            <a:pPr eaLnBrk="1" hangingPunct="1"/>
            <a:r>
              <a:rPr lang="en-US" dirty="0"/>
              <a:t>Values of K may not be evenly distributed</a:t>
            </a:r>
          </a:p>
          <a:p>
            <a:pPr lvl="1" eaLnBrk="1" hangingPunct="1"/>
            <a:r>
              <a:rPr lang="en-US" dirty="0"/>
              <a:t>But </a:t>
            </a:r>
            <a:r>
              <a:rPr lang="en-US" dirty="0">
                <a:latin typeface="Courier New" pitchFamily="49" charset="0"/>
              </a:rPr>
              <a:t>Hash(K)</a:t>
            </a:r>
            <a:r>
              <a:rPr lang="en-US" dirty="0"/>
              <a:t> needs to be evenly distributed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Suppose </a:t>
            </a:r>
          </a:p>
          <a:p>
            <a:pPr lvl="1" eaLnBrk="1" hangingPunct="1"/>
            <a:r>
              <a:rPr lang="en-US" dirty="0"/>
              <a:t>M = 10, </a:t>
            </a:r>
          </a:p>
          <a:p>
            <a:pPr lvl="1" eaLnBrk="1" hangingPunct="1"/>
            <a:r>
              <a:rPr lang="en-US" dirty="0"/>
              <a:t>K = 10, 20, 30, 40</a:t>
            </a:r>
          </a:p>
          <a:p>
            <a:pPr eaLnBrk="1" hangingPunct="1"/>
            <a:r>
              <a:rPr lang="en-US" dirty="0"/>
              <a:t>Then K % M = 0, 0, 0, 0, 0…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5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567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567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567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84E86-967B-4741-9188-19678EFE8AE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Another Simple Function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If 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Hash(K) = K % P</a:t>
            </a:r>
            <a:r>
              <a:rPr lang="en-US" dirty="0"/>
              <a:t>, P = prime number</a:t>
            </a:r>
          </a:p>
          <a:p>
            <a:pPr eaLnBrk="1" hangingPunct="1"/>
            <a:r>
              <a:rPr lang="en-US" dirty="0"/>
              <a:t>Suppose 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P = 11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K = 10, 20, 30, 40</a:t>
            </a:r>
          </a:p>
          <a:p>
            <a:pPr eaLnBrk="1" hangingPunct="1"/>
            <a:r>
              <a:rPr lang="en-US" dirty="0">
                <a:latin typeface="Courier New" pitchFamily="49" charset="0"/>
              </a:rPr>
              <a:t>K % P = 10, 9, 8, 7</a:t>
            </a:r>
          </a:p>
          <a:p>
            <a:pPr eaLnBrk="1" hangingPunct="1"/>
            <a:r>
              <a:rPr lang="en-US" dirty="0"/>
              <a:t>More uniform distribution…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A well designed hash table always has a prime number of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5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5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5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5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5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5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B137-0A47-45C7-ACE7-C9FE50ABCF4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Hashing a Sequence of Keys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K = {K</a:t>
            </a:r>
            <a:r>
              <a:rPr lang="en-US" baseline="-25000" dirty="0"/>
              <a:t>1</a:t>
            </a:r>
            <a:r>
              <a:rPr lang="en-US" dirty="0"/>
              <a:t>, K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K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pPr eaLnBrk="1" hangingPunct="1"/>
            <a:r>
              <a:rPr lang="en-US" dirty="0"/>
              <a:t>E.g.,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Hash(“test”) = 98157</a:t>
            </a:r>
          </a:p>
          <a:p>
            <a:pPr eaLnBrk="1" hangingPunct="1"/>
            <a:r>
              <a:rPr lang="en-US" dirty="0"/>
              <a:t>Design Principles</a:t>
            </a:r>
          </a:p>
          <a:p>
            <a:pPr lvl="1" eaLnBrk="1" hangingPunct="1"/>
            <a:r>
              <a:rPr lang="en-US" dirty="0"/>
              <a:t>Use the entire key</a:t>
            </a:r>
          </a:p>
          <a:p>
            <a:pPr lvl="1" eaLnBrk="1" hangingPunct="1"/>
            <a:r>
              <a:rPr lang="en-US" dirty="0"/>
              <a:t>Use the ordering information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735CEE-286A-4359-B6CF-43F5EB364FA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the Entire Key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unsigned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Hash(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string&amp; Key) {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	unsigned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hash = 0;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	for (string::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size_type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j = 0; j !=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Key.size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(); ++j) {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		hash = hash ^ Key[j] // exclusive or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	return hash;</a:t>
            </a:r>
          </a:p>
          <a:p>
            <a:pPr eaLnBrk="1" hangingPunct="1">
              <a:buFontTx/>
              <a:buNone/>
            </a:pP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r>
              <a:rPr lang="en-US" dirty="0"/>
              <a:t>Problem:  Hash(“ab”) == Hash(“</a:t>
            </a:r>
            <a:r>
              <a:rPr lang="en-US" dirty="0" err="1"/>
              <a:t>ba</a:t>
            </a:r>
            <a:r>
              <a:rPr lang="en-US" dirty="0"/>
              <a:t>”)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A50067-DC9F-4AAF-AFB7-87A3409FDAA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Use the Ordering Information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unsigned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Hash(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const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string &amp;Key) {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unsigned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hash = 0;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for (string::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size_type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j = 0; j !=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Key.size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(); ++j) {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	hash = hash ^ Key[j];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	</a:t>
            </a:r>
            <a:r>
              <a:rPr lang="en-US" sz="1800" b="1" dirty="0">
                <a:latin typeface="Courier New" pitchFamily="49" charset="0"/>
              </a:rPr>
              <a:t>hash = hash * (j%32);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	return hash;</a:t>
            </a:r>
          </a:p>
          <a:p>
            <a:pPr eaLnBrk="1" hangingPunct="1">
              <a:buFontTx/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}</a:t>
            </a:r>
          </a:p>
          <a:p>
            <a:pPr eaLnBrk="1" hangingPunct="1"/>
            <a:endParaRPr lang="en-US" sz="18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E1946-0EF8-456D-9D68-DEAEA44A555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Better Hash Function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unsigned int Hash(const string&amp; S)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{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string::size_type i;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long unsigned int bigval = S[0];</a:t>
            </a:r>
            <a:endParaRPr lang="en-US" sz="1400" b="1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400" b="1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for (i = 1; i &lt; S.size(); ++i)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	bigval = ((bigval &amp; 65535) * 18000) 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// low16 * magic_number</a:t>
            </a:r>
            <a:r>
              <a:rPr lang="en-US" sz="1400" b="1">
                <a:latin typeface="Courier New" pitchFamily="49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	+ (bigval &gt;&gt; 16) 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// high16</a:t>
            </a:r>
            <a:r>
              <a:rPr lang="en-US" sz="1400" b="1">
                <a:latin typeface="Courier New" pitchFamily="49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	+ S[i]; </a:t>
            </a:r>
          </a:p>
          <a:p>
            <a:pPr eaLnBrk="1" hangingPunct="1">
              <a:buFontTx/>
              <a:buNone/>
            </a:pPr>
            <a:endParaRPr lang="en-US" sz="1400" b="1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bigval = ((bigval &amp; 65535) * 18000) + (bigval &gt;&gt; 16);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// bigval = low16 * magic_number + high16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	return bigval &amp; 65535; 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</a:rPr>
              <a:t>// return low16 </a:t>
            </a:r>
          </a:p>
          <a:p>
            <a:pPr eaLnBrk="1" hangingPunct="1">
              <a:buFontTx/>
              <a:buNone/>
            </a:pPr>
            <a:r>
              <a:rPr lang="en-US" sz="1400" b="1">
                <a:latin typeface="Courier New" pitchFamily="49" charset="0"/>
              </a:rPr>
              <a:t>}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934200" y="3505200"/>
            <a:ext cx="1524000" cy="264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1400">
                <a:latin typeface="Arial" charset="0"/>
              </a:rPr>
              <a:t>/* some values: </a:t>
            </a:r>
          </a:p>
          <a:p>
            <a:pPr eaLnBrk="0" hangingPunct="0"/>
            <a:r>
              <a:rPr lang="en-US" sz="1400">
                <a:latin typeface="Arial" charset="0"/>
              </a:rPr>
              <a:t>f(a) = 42064 </a:t>
            </a:r>
          </a:p>
          <a:p>
            <a:pPr eaLnBrk="0" hangingPunct="0"/>
            <a:r>
              <a:rPr lang="en-US" sz="1400">
                <a:latin typeface="Arial" charset="0"/>
              </a:rPr>
              <a:t>f(b) = 60064 </a:t>
            </a:r>
          </a:p>
          <a:p>
            <a:pPr eaLnBrk="0" hangingPunct="0"/>
            <a:r>
              <a:rPr lang="en-US" sz="1400">
                <a:latin typeface="Arial" charset="0"/>
              </a:rPr>
              <a:t>f(abcd) = 41195 </a:t>
            </a:r>
          </a:p>
          <a:p>
            <a:pPr eaLnBrk="0" hangingPunct="0"/>
            <a:r>
              <a:rPr lang="en-US" sz="1400">
                <a:latin typeface="Arial" charset="0"/>
              </a:rPr>
              <a:t>f(bacd) = 39909 </a:t>
            </a:r>
          </a:p>
          <a:p>
            <a:pPr eaLnBrk="0" hangingPunct="0"/>
            <a:r>
              <a:rPr lang="en-US" sz="1400">
                <a:latin typeface="Arial" charset="0"/>
              </a:rPr>
              <a:t>f(dcba) = 29480 </a:t>
            </a:r>
          </a:p>
          <a:p>
            <a:pPr eaLnBrk="0" hangingPunct="0"/>
            <a:r>
              <a:rPr lang="en-US" sz="1400">
                <a:latin typeface="Arial" charset="0"/>
              </a:rPr>
              <a:t>f(x) = 62848 </a:t>
            </a:r>
          </a:p>
          <a:p>
            <a:pPr eaLnBrk="0" hangingPunct="0"/>
            <a:r>
              <a:rPr lang="en-US" sz="1400">
                <a:latin typeface="Arial" charset="0"/>
              </a:rPr>
              <a:t>f(xx) = 44448 </a:t>
            </a:r>
          </a:p>
          <a:p>
            <a:pPr eaLnBrk="0" hangingPunct="0"/>
            <a:r>
              <a:rPr lang="en-US" sz="1400">
                <a:latin typeface="Arial" charset="0"/>
              </a:rPr>
              <a:t>f(xxx) = 15118 </a:t>
            </a:r>
          </a:p>
          <a:p>
            <a:pPr eaLnBrk="0" hangingPunct="0"/>
            <a:r>
              <a:rPr lang="en-US" sz="1400">
                <a:latin typeface="Arial" charset="0"/>
              </a:rPr>
              <a:t>f(xxxx) = 28081 </a:t>
            </a:r>
          </a:p>
          <a:p>
            <a:pPr eaLnBrk="0" hangingPunct="0"/>
            <a:r>
              <a:rPr lang="en-US" sz="1400">
                <a:latin typeface="Arial" charset="0"/>
              </a:rPr>
              <a:t>f(xxxxx) = 45865 </a:t>
            </a:r>
          </a:p>
          <a:p>
            <a:pPr eaLnBrk="0" hangingPunct="0"/>
            <a:r>
              <a:rPr lang="en-US" sz="1400">
                <a:latin typeface="Arial" charset="0"/>
              </a:rPr>
              <a:t>*/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1CE7-BC30-B871-32AB-E7233B96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hash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9495-9B7E-9C2A-FF61-96C3A78B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unsigned int Hash(const string&amp; Key) 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return 0;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C917E-8A00-9060-5A9A-A7A60273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B1482-AF62-4005-8AFD-C655D8BC402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3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1CE7-BC30-B871-32AB-E7233B96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hash function?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9495-9B7E-9C2A-FF61-96C3A78B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</a:rPr>
              <a:t>unsigned int Hash(const string&amp; Key) {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return 0;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This is a legit hash function – replacing the hash function in any hash table with this function, the hash table should still work. But the O(1) average </a:t>
            </a:r>
            <a:r>
              <a:rPr lang="en-US">
                <a:solidFill>
                  <a:schemeClr val="tx1"/>
                </a:solidFill>
              </a:rPr>
              <a:t>complexity may not </a:t>
            </a:r>
            <a:r>
              <a:rPr lang="en-US" dirty="0">
                <a:solidFill>
                  <a:schemeClr val="tx1"/>
                </a:solidFill>
              </a:rPr>
              <a:t>be maintained!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C917E-8A00-9060-5A9A-A7A60273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B1482-AF62-4005-8AFD-C655D8BC402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24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Hash table– what is behind the idea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Hash table – a data structure that supports insert, remove and search in O(1) time. </a:t>
            </a:r>
          </a:p>
          <a:p>
            <a:pPr eaLnBrk="1" hangingPunct="1"/>
            <a:endParaRPr lang="en-US" dirty="0"/>
          </a:p>
          <a:p>
            <a:pPr lvl="1" eaLnBrk="1" hangingPunct="1"/>
            <a:r>
              <a:rPr lang="en-US" sz="2400" dirty="0"/>
              <a:t>Consider this problem: FSU has 40000 students. Each student is uniquely identified by a 9-digit student ID (xxx-xx-</a:t>
            </a:r>
            <a:r>
              <a:rPr lang="en-US" sz="2400" dirty="0" err="1"/>
              <a:t>xxxx</a:t>
            </a:r>
            <a:r>
              <a:rPr lang="en-US" sz="2400" dirty="0"/>
              <a:t>). Let’s say we want to design a data structure to store the student information. Can we design a data structure that allows us to perform insert, remove, and search of student information (with the student ID being the key) in O(1) time?</a:t>
            </a:r>
          </a:p>
        </p:txBody>
      </p:sp>
    </p:spTree>
    <p:extLst>
      <p:ext uri="{BB962C8B-B14F-4D97-AF65-F5344CB8AC3E}">
        <p14:creationId xmlns:p14="http://schemas.microsoft.com/office/powerpoint/2010/main" val="3764796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1CE7-BC30-B871-32AB-E7233B96E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True </a:t>
            </a:r>
            <a:r>
              <a:rPr lang="en-US"/>
              <a:t>or False?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9495-9B7E-9C2A-FF61-96C3A78BB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With a perfect hash function, different keys will be hashed to a different index, and as a result, collision can never happen.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C917E-8A00-9060-5A9A-A7A60273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B1482-AF62-4005-8AFD-C655D8BC402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4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Hash table– what is behind the idea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/>
              <a:t>Design a data structure that supports insert, remove, and search in O(1) time.</a:t>
            </a:r>
          </a:p>
          <a:p>
            <a:pPr lvl="1" eaLnBrk="1" hangingPunct="1"/>
            <a:r>
              <a:rPr lang="en-US" sz="2400" dirty="0"/>
              <a:t>Create a giant table (array) of size 1,000,000,000, use the numerical value of student ID (key) as the index to the array. </a:t>
            </a:r>
          </a:p>
          <a:p>
            <a:pPr lvl="2" eaLnBrk="1" hangingPunct="1"/>
            <a:r>
              <a:rPr lang="en-US" sz="2800" dirty="0"/>
              <a:t>Insert: insert data to t</a:t>
            </a:r>
            <a:r>
              <a:rPr lang="en-US" sz="2400" dirty="0"/>
              <a:t>able[key]</a:t>
            </a:r>
          </a:p>
          <a:p>
            <a:pPr lvl="2" eaLnBrk="1" hangingPunct="1"/>
            <a:r>
              <a:rPr lang="en-US" dirty="0"/>
              <a:t>Remove: remove data at table[key]</a:t>
            </a:r>
          </a:p>
          <a:p>
            <a:pPr lvl="2" eaLnBrk="1" hangingPunct="1"/>
            <a:r>
              <a:rPr lang="en-US" sz="2400" dirty="0"/>
              <a:t>Search: check if data at table[key] is </a:t>
            </a:r>
            <a:r>
              <a:rPr lang="en-US" dirty="0"/>
              <a:t>valid</a:t>
            </a:r>
            <a:endParaRPr lang="en-US" sz="2400" dirty="0"/>
          </a:p>
          <a:p>
            <a:pPr lvl="2" eaLnBrk="1" hangingPunct="1"/>
            <a:r>
              <a:rPr lang="en-US" sz="2400" dirty="0"/>
              <a:t>O(1) worst-case time for all three operations.</a:t>
            </a:r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1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Hash table– what is behind the idea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The giant table has a lot of unused entries: </a:t>
            </a:r>
          </a:p>
          <a:p>
            <a:pPr lvl="1" eaLnBrk="1" hangingPunct="1"/>
            <a:r>
              <a:rPr lang="en-US" dirty="0"/>
              <a:t>Capacity of the giant table: 1,000,000,000</a:t>
            </a:r>
          </a:p>
          <a:p>
            <a:pPr lvl="1" eaLnBrk="1" hangingPunct="1"/>
            <a:r>
              <a:rPr lang="en-US" dirty="0"/>
              <a:t>Size of the giant table: 40,000</a:t>
            </a:r>
          </a:p>
          <a:p>
            <a:pPr lvl="1" eaLnBrk="1" hangingPunct="1"/>
            <a:r>
              <a:rPr lang="en-US" dirty="0"/>
              <a:t>A trade of space with time (a vector can store the data with 40,000 entries).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Hash table: use a smaller table to approximate this giant table while maintaining the O(1) complexity</a:t>
            </a:r>
          </a:p>
          <a:p>
            <a:pPr lvl="1" eaLnBrk="1" hangingPunct="1"/>
            <a:r>
              <a:rPr lang="en-US" dirty="0"/>
              <a:t>Conceptually, we create an illusion of an unlimited sized table with a limited capacity with hash table.</a:t>
            </a:r>
          </a:p>
          <a:p>
            <a:pPr lvl="1" eaLnBrk="1" hangingPunct="1"/>
            <a:r>
              <a:rPr lang="en-US" dirty="0"/>
              <a:t>Similar concepts applied many times in Computer Science:  virtual memory, virtual CPU, virtual machine</a:t>
            </a:r>
          </a:p>
          <a:p>
            <a:pPr marL="457200" lvl="1" indent="0" eaLnBrk="1" hangingPunct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4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Hash table– what is behind the idea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Issues that must be solved for hash table to work</a:t>
            </a:r>
          </a:p>
          <a:p>
            <a:pPr lvl="1" eaLnBrk="1" hangingPunct="1"/>
            <a:r>
              <a:rPr lang="en-US" sz="2400" dirty="0"/>
              <a:t>Key may or may not be an integer</a:t>
            </a:r>
          </a:p>
          <a:p>
            <a:pPr lvl="2" eaLnBrk="1" hangingPunct="1"/>
            <a:r>
              <a:rPr lang="en-US" dirty="0"/>
              <a:t>Need to use a function to map the key into an integer. This is part of the functionality of a hash function: hash the key into an index.</a:t>
            </a:r>
          </a:p>
          <a:p>
            <a:pPr lvl="1" eaLnBrk="1" hangingPunct="1"/>
            <a:r>
              <a:rPr lang="en-US" sz="2600" dirty="0"/>
              <a:t>Key space can be infinite</a:t>
            </a:r>
          </a:p>
          <a:p>
            <a:pPr lvl="2" eaLnBrk="1" hangingPunct="1"/>
            <a:r>
              <a:rPr lang="en-US" dirty="0"/>
              <a:t>Example: The key is a string of any length.</a:t>
            </a:r>
          </a:p>
          <a:p>
            <a:pPr lvl="2" eaLnBrk="1" hangingPunct="1"/>
            <a:r>
              <a:rPr lang="en-US" dirty="0"/>
              <a:t>Need to restrict the hash function to return a small value in order to index into the hash table.</a:t>
            </a:r>
          </a:p>
          <a:p>
            <a:pPr lvl="3" eaLnBrk="1" hangingPunct="1"/>
            <a:r>
              <a:rPr lang="en-US" dirty="0"/>
              <a:t>Hash function typically map a key to a fairly large number</a:t>
            </a:r>
          </a:p>
          <a:p>
            <a:pPr lvl="3" eaLnBrk="1" hangingPunct="1"/>
            <a:r>
              <a:rPr lang="en-US" dirty="0"/>
              <a:t>We can then use a % operation to convert the large number into a smaller number. </a:t>
            </a:r>
          </a:p>
        </p:txBody>
      </p:sp>
    </p:spTree>
    <p:extLst>
      <p:ext uri="{BB962C8B-B14F-4D97-AF65-F5344CB8AC3E}">
        <p14:creationId xmlns:p14="http://schemas.microsoft.com/office/powerpoint/2010/main" val="2837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Hash table– what is behind the idea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/>
              <a:t>Issues that must be solved for hash table to work</a:t>
            </a:r>
          </a:p>
          <a:p>
            <a:pPr lvl="1" eaLnBrk="1" hangingPunct="1"/>
            <a:r>
              <a:rPr lang="en-US" sz="2400" dirty="0"/>
              <a:t>Use a hash function to map key (integer or non-integer) to a relatively small integer as the index into the hash table</a:t>
            </a:r>
          </a:p>
          <a:p>
            <a:pPr lvl="1" eaLnBrk="1" hangingPunct="1"/>
            <a:r>
              <a:rPr lang="en-US" sz="2400" dirty="0"/>
              <a:t>The actual table size is in general much smaller than the key space</a:t>
            </a:r>
          </a:p>
          <a:p>
            <a:pPr lvl="2" eaLnBrk="1" hangingPunct="1"/>
            <a:r>
              <a:rPr lang="en-US" sz="2800" dirty="0"/>
              <a:t>Many keys can be hashed into the same index!</a:t>
            </a:r>
          </a:p>
          <a:p>
            <a:pPr lvl="3" eaLnBrk="1" hangingPunct="1"/>
            <a:r>
              <a:rPr lang="en-US" sz="2000" dirty="0"/>
              <a:t>Multiple keys hashed into the same index is termed </a:t>
            </a:r>
            <a:r>
              <a:rPr lang="en-US" sz="2000" b="1" dirty="0"/>
              <a:t>collisions</a:t>
            </a:r>
            <a:r>
              <a:rPr lang="en-US" sz="2000" dirty="0"/>
              <a:t>. A hash table must have a way to resolve the collisions.</a:t>
            </a:r>
          </a:p>
          <a:p>
            <a:pPr lvl="3" eaLnBrk="1" hangingPunct="1"/>
            <a:r>
              <a:rPr lang="en-US" sz="2000" dirty="0"/>
              <a:t>To get good performance, we also need the hash function to evenly map keys into different indices of the hash table. </a:t>
            </a:r>
          </a:p>
          <a:p>
            <a:pPr lvl="3" eaLnBrk="1" hangingPunct="1"/>
            <a:endParaRPr lang="en-US" sz="2000" dirty="0">
              <a:solidFill>
                <a:srgbClr val="FF0000"/>
              </a:solidFill>
            </a:endParaRPr>
          </a:p>
          <a:p>
            <a:pPr lvl="1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6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6B1E0-0D04-42CE-86FC-649A1B06A174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Hashing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Data items are stored in an </a:t>
            </a:r>
            <a:r>
              <a:rPr lang="en-US" dirty="0">
                <a:solidFill>
                  <a:srgbClr val="0000FF"/>
                </a:solidFill>
              </a:rPr>
              <a:t>array</a:t>
            </a:r>
            <a:r>
              <a:rPr lang="en-US" dirty="0"/>
              <a:t> of some fixed size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</a:rPr>
              <a:t>Hash table</a:t>
            </a:r>
          </a:p>
          <a:p>
            <a:pPr eaLnBrk="1" hangingPunct="1"/>
            <a:r>
              <a:rPr lang="en-US" dirty="0"/>
              <a:t>Search performed using some part of the data item </a:t>
            </a:r>
          </a:p>
          <a:p>
            <a:pPr lvl="1" eaLnBrk="1" hangingPunct="1"/>
            <a:r>
              <a:rPr lang="en-US" b="1" i="1" dirty="0">
                <a:solidFill>
                  <a:srgbClr val="0000FF"/>
                </a:solidFill>
              </a:rPr>
              <a:t>key</a:t>
            </a:r>
            <a:endParaRPr lang="en-US" dirty="0"/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Used for performing insertions, deletions, and finds in </a:t>
            </a:r>
            <a:r>
              <a:rPr lang="en-US" dirty="0">
                <a:solidFill>
                  <a:srgbClr val="0000FF"/>
                </a:solidFill>
              </a:rPr>
              <a:t>constant average time O(1)</a:t>
            </a:r>
          </a:p>
          <a:p>
            <a:pPr eaLnBrk="1" hangingPunct="1"/>
            <a:r>
              <a:rPr lang="en-US" b="1" dirty="0"/>
              <a:t>Operations requiring </a:t>
            </a:r>
            <a:r>
              <a:rPr lang="en-US" b="1" dirty="0">
                <a:solidFill>
                  <a:srgbClr val="3333FF"/>
                </a:solidFill>
              </a:rPr>
              <a:t>ordering</a:t>
            </a:r>
            <a:r>
              <a:rPr lang="en-US" b="1" dirty="0"/>
              <a:t> information not supported efficiently</a:t>
            </a:r>
          </a:p>
          <a:p>
            <a:pPr lvl="1" eaLnBrk="1" hangingPunct="1"/>
            <a:r>
              <a:rPr lang="en-US" dirty="0"/>
              <a:t>Such 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findMin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findMax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25246C-1ADE-449D-81B9-E8F6A34FD300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An example of hash table</a:t>
            </a:r>
          </a:p>
        </p:txBody>
      </p:sp>
      <p:pic>
        <p:nvPicPr>
          <p:cNvPr id="4100" name="Picture 4" descr="D:\courses\COP4530spring2007\supplements\weiss_ppt_files\ch05\ch05gif\fig05_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3016250" cy="454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F6A5EC4-058F-BDFF-DC24-43D1E4B40BC2}"/>
              </a:ext>
            </a:extLst>
          </p:cNvPr>
          <p:cNvSpPr txBox="1"/>
          <p:nvPr/>
        </p:nvSpPr>
        <p:spPr>
          <a:xfrm>
            <a:off x="4953001" y="1752600"/>
            <a:ext cx="335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array has many unused  entries.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array does not start from index 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index of an data item is computed from the data item.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5390E0-C151-4990-9D15-0BBD5160BA4F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Applications of hash tables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dirty="0"/>
              <a:t>Comparing search efficiency of different data structures:</a:t>
            </a:r>
          </a:p>
          <a:p>
            <a:pPr lvl="1" eaLnBrk="1" hangingPunct="1"/>
            <a:r>
              <a:rPr lang="en-US" sz="1800" dirty="0"/>
              <a:t>Vector, list: O(N)</a:t>
            </a:r>
          </a:p>
          <a:p>
            <a:pPr lvl="1" eaLnBrk="1" hangingPunct="1"/>
            <a:r>
              <a:rPr lang="en-US" sz="1800" dirty="0"/>
              <a:t>Binary search tree: O(log(N))</a:t>
            </a:r>
          </a:p>
          <a:p>
            <a:pPr lvl="1" eaLnBrk="1" hangingPunct="1"/>
            <a:r>
              <a:rPr lang="en-US" sz="1800" dirty="0"/>
              <a:t>Hash table: O(1)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C++ STL: std::</a:t>
            </a:r>
            <a:r>
              <a:rPr lang="en-US" sz="2000" dirty="0" err="1"/>
              <a:t>unordered_map</a:t>
            </a:r>
            <a:r>
              <a:rPr lang="en-US" sz="2000" dirty="0"/>
              <a:t>, and std::</a:t>
            </a:r>
            <a:r>
              <a:rPr lang="en-US" sz="2000" dirty="0" err="1"/>
              <a:t>unordered_set</a:t>
            </a:r>
            <a:endParaRPr lang="en-US" sz="2000" dirty="0"/>
          </a:p>
          <a:p>
            <a:pPr eaLnBrk="1" hangingPunct="1"/>
            <a:r>
              <a:rPr lang="en-US" sz="2000" dirty="0"/>
              <a:t>Compilers to keep track of declared variables</a:t>
            </a:r>
          </a:p>
          <a:p>
            <a:pPr lvl="1" eaLnBrk="1" hangingPunct="1"/>
            <a:r>
              <a:rPr lang="en-US" sz="1800" dirty="0"/>
              <a:t>Symbol tables</a:t>
            </a:r>
            <a:endParaRPr lang="en-US" sz="2000" dirty="0"/>
          </a:p>
          <a:p>
            <a:pPr eaLnBrk="1" hangingPunct="1"/>
            <a:r>
              <a:rPr lang="en-US" sz="2000" dirty="0"/>
              <a:t>Game programs to keep track of positions visited</a:t>
            </a:r>
          </a:p>
          <a:p>
            <a:pPr lvl="1" eaLnBrk="1" hangingPunct="1"/>
            <a:r>
              <a:rPr lang="en-US" sz="1800" dirty="0"/>
              <a:t>Transposition table</a:t>
            </a:r>
          </a:p>
          <a:p>
            <a:pPr eaLnBrk="1" hangingPunct="1"/>
            <a:r>
              <a:rPr lang="en-US" sz="2000" dirty="0"/>
              <a:t>On-line spelling checkers</a:t>
            </a:r>
          </a:p>
          <a:p>
            <a:pPr eaLnBrk="1" hangingPunct="1"/>
            <a:r>
              <a:rPr lang="en-US" sz="2000" dirty="0"/>
              <a:t>Things like assignment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1470</Words>
  <Application>Microsoft Macintosh PowerPoint</Application>
  <PresentationFormat>On-screen Show (4:3)</PresentationFormat>
  <Paragraphs>210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Courier New</vt:lpstr>
      <vt:lpstr>Times New Roman</vt:lpstr>
      <vt:lpstr>class_simple</vt:lpstr>
      <vt:lpstr>Introduction to Hashing -  Hash table and Hash Functions</vt:lpstr>
      <vt:lpstr>Hash table– what is behind the idea</vt:lpstr>
      <vt:lpstr>Hash table– what is behind the idea</vt:lpstr>
      <vt:lpstr>Hash table– what is behind the idea</vt:lpstr>
      <vt:lpstr>Hash table– what is behind the idea</vt:lpstr>
      <vt:lpstr>Hash table– what is behind the idea</vt:lpstr>
      <vt:lpstr>Hashing </vt:lpstr>
      <vt:lpstr>An example of hash table</vt:lpstr>
      <vt:lpstr>Applications of hash tables</vt:lpstr>
      <vt:lpstr>Hashing functions</vt:lpstr>
      <vt:lpstr>Simple Hash Functions</vt:lpstr>
      <vt:lpstr>A Simple Function</vt:lpstr>
      <vt:lpstr>Another Simple Function</vt:lpstr>
      <vt:lpstr>Hashing a Sequence of Keys</vt:lpstr>
      <vt:lpstr>Use the Entire Key</vt:lpstr>
      <vt:lpstr>Use the Ordering Information</vt:lpstr>
      <vt:lpstr>Better Hash Function</vt:lpstr>
      <vt:lpstr>What about this hash function?</vt:lpstr>
      <vt:lpstr>What about this hash function?</vt:lpstr>
      <vt:lpstr>True or False?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2015-02-25T21:12:52Z</dcterms:created>
  <dcterms:modified xsi:type="dcterms:W3CDTF">2023-11-06T17:15:18Z</dcterms:modified>
</cp:coreProperties>
</file>