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0" r:id="rId3"/>
    <p:sldId id="271" r:id="rId4"/>
    <p:sldId id="272" r:id="rId5"/>
    <p:sldId id="269" r:id="rId6"/>
    <p:sldId id="265" r:id="rId7"/>
    <p:sldId id="257" r:id="rId8"/>
    <p:sldId id="273" r:id="rId9"/>
    <p:sldId id="266" r:id="rId10"/>
    <p:sldId id="283" r:id="rId11"/>
    <p:sldId id="275" r:id="rId12"/>
    <p:sldId id="282" r:id="rId13"/>
    <p:sldId id="284" r:id="rId14"/>
    <p:sldId id="285" r:id="rId15"/>
    <p:sldId id="274" r:id="rId16"/>
    <p:sldId id="276" r:id="rId17"/>
    <p:sldId id="258" r:id="rId18"/>
    <p:sldId id="259" r:id="rId19"/>
    <p:sldId id="260" r:id="rId20"/>
    <p:sldId id="279" r:id="rId21"/>
    <p:sldId id="277" r:id="rId22"/>
    <p:sldId id="261" r:id="rId23"/>
    <p:sldId id="262" r:id="rId24"/>
    <p:sldId id="280" r:id="rId25"/>
    <p:sldId id="267" r:id="rId26"/>
    <p:sldId id="268" r:id="rId2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60" autoAdjust="0"/>
    <p:restoredTop sz="74501" autoAdjust="0"/>
  </p:normalViewPr>
  <p:slideViewPr>
    <p:cSldViewPr>
      <p:cViewPr varScale="1">
        <p:scale>
          <a:sx n="96" d="100"/>
          <a:sy n="96" d="100"/>
        </p:scale>
        <p:origin x="3040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5DE69D91-A214-46CA-978C-ADAF6A020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61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501E86CC-E429-47BD-B9D5-F8DFCC93B8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680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2BE88BC-8372-452E-BCFC-E9E4EF17B1FE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0CBF01B-35C3-408D-95B0-2B7B20889943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954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0CBF01B-35C3-408D-95B0-2B7B20889943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6372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0CBF01B-35C3-408D-95B0-2B7B20889943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553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0CBF01B-35C3-408D-95B0-2B7B20889943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173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0CBF01B-35C3-408D-95B0-2B7B20889943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9026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1E86CC-E429-47BD-B9D5-F8DFCC93B85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5897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0CBF01B-35C3-408D-95B0-2B7B20889943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99395C9-2E29-4E3F-85F3-B1CD5EA57D9C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A172CF1-84A8-4014-B605-F049FE9E9848}" type="slidenum">
              <a:rPr 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7344A12-8430-45C0-9DDF-B1519161CB50}" type="slidenum">
              <a:rPr lang="en-US" sz="1300" smtClean="0">
                <a:latin typeface="Arial Narrow" pitchFamily="34" charset="0"/>
              </a:rPr>
              <a:pPr eaLnBrk="1" hangingPunct="1"/>
              <a:t>20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8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01FBF78-BF28-469C-8FDF-1235B2445E21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548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1E86CC-E429-47BD-B9D5-F8DFCC93B85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186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7344A12-8430-45C0-9DDF-B1519161CB50}" type="slidenum">
              <a:rPr lang="en-US" sz="1300" smtClean="0">
                <a:latin typeface="Arial Narrow" pitchFamily="34" charset="0"/>
              </a:rPr>
              <a:pPr eaLnBrk="1" hangingPunct="1"/>
              <a:t>22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9237B2B-2D6A-4037-85CF-593580ECE017}" type="slidenum">
              <a:rPr lang="en-US" sz="1300" smtClean="0">
                <a:latin typeface="Arial Narrow" pitchFamily="34" charset="0"/>
              </a:rPr>
              <a:pPr eaLnBrk="1" hangingPunct="1"/>
              <a:t>23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9237B2B-2D6A-4037-85CF-593580ECE017}" type="slidenum">
              <a:rPr lang="en-US" sz="1300" smtClean="0">
                <a:latin typeface="Arial Narrow" pitchFamily="34" charset="0"/>
              </a:rPr>
              <a:pPr eaLnBrk="1" hangingPunct="1"/>
              <a:t>24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412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7B9F149-31AA-433B-BEE7-1D7553D83A7E}" type="slidenum">
              <a:rPr lang="en-US" sz="1300" smtClean="0">
                <a:latin typeface="Arial Narrow" pitchFamily="34" charset="0"/>
              </a:rPr>
              <a:pPr eaLnBrk="1" hangingPunct="1"/>
              <a:t>25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1E86CC-E429-47BD-B9D5-F8DFCC93B85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01FBF78-BF28-469C-8FDF-1235B2445E21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28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01FBF78-BF28-469C-8FDF-1235B2445E21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80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7006D91-F525-4CFA-AE12-C9903237AC5D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632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10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84EB4DB-6ACD-4320-9241-5A81175E3BCA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01FBF78-BF28-469C-8FDF-1235B2445E21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01FBF78-BF28-469C-8FDF-1235B2445E21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6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145AA3F-F355-4B86-8918-A550139FD34B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02215-3DCC-4EBF-BE3A-97A1527C0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6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846EE-9D5E-4F40-93BF-55DBF3D58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34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D2BA0-9158-4DD4-AA58-7F7F294EF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8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63E87-600F-4B2C-874E-59286BDB2E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E1EA4-8759-4638-AC22-6E3E5D6A7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3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D7A3F-EB2D-4E1B-A2CD-0B36A02DC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4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BA749-89C7-4C63-9D92-037B5EA6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69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606BB-4C0F-4A40-86A6-75C4AFA37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6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0B8AB-AEAB-48BC-972B-4DE23F018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8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45CD5-11BB-41D3-A41B-9920333E7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BC02F-A457-486F-B3A0-96B3AAEFD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89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9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9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9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D1806029-1F18-4534-866F-AAAD4A41A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371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Trees 4: B-Trees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68831-DC84-4558-9A19-CDC38B9A3DC5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736725" y="4916488"/>
            <a:ext cx="33906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dirty="0">
                <a:latin typeface="Arial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Reading: Sections 4.7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B-Tree Example (M=5, L=5)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>
                <a:solidFill>
                  <a:srgbClr val="002060"/>
                </a:solidFill>
              </a:rPr>
              <a:t>All leaves are in the same level</a:t>
            </a:r>
          </a:p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How many children each node must have? How many data each leaf node must have?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5531E-2245-4EA6-8BC5-2B2E318A4371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27653" name="Picture 4" descr="fig04_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2971800"/>
            <a:ext cx="8153400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8379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B-Tree Example (M=5, L=5)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36374"/>
            <a:ext cx="7772400" cy="4724400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All data are stored in the leaf nodes only</a:t>
            </a:r>
          </a:p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Data in the non-leaf nodes can be derived from the data in the leaf nodes.</a:t>
            </a:r>
          </a:p>
          <a:p>
            <a:pPr lvl="1" eaLnBrk="1" hangingPunct="1"/>
            <a:r>
              <a:rPr lang="en-US" sz="2000" dirty="0"/>
              <a:t>The purpose of the non-leaf nodes is to find the data in the leaf nodes quickly. Such nodes are sometimes called indexing nodes.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5531E-2245-4EA6-8BC5-2B2E318A4371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27653" name="Picture 4" descr="fig04_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4237"/>
            <a:ext cx="8153400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0205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62609" y="-3312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/>
              <a:t>B-Tree Example (M=5, L=5)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735497"/>
            <a:ext cx="7772400" cy="4724400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Given the leaf nodes, logically how to populate the non-leaf nodes?</a:t>
            </a:r>
          </a:p>
          <a:p>
            <a:pPr lvl="1" eaLnBrk="1" hangingPunct="1"/>
            <a:r>
              <a:rPr lang="en-US" sz="2000" dirty="0"/>
              <a:t>The data in each non-leaf node are sorted (data are sorted in leaf nodes too).</a:t>
            </a:r>
          </a:p>
          <a:p>
            <a:pPr lvl="1" eaLnBrk="1" hangingPunct="1"/>
            <a:r>
              <a:rPr lang="en-US" sz="2000" dirty="0">
                <a:solidFill>
                  <a:srgbClr val="FF0000"/>
                </a:solidFill>
              </a:rPr>
              <a:t>The </a:t>
            </a:r>
            <a:r>
              <a:rPr lang="en-US" sz="2000" dirty="0" err="1">
                <a:solidFill>
                  <a:srgbClr val="FF0000"/>
                </a:solidFill>
              </a:rPr>
              <a:t>i-th</a:t>
            </a:r>
            <a:r>
              <a:rPr lang="en-US" sz="2000" dirty="0">
                <a:solidFill>
                  <a:srgbClr val="FF0000"/>
                </a:solidFill>
              </a:rPr>
              <a:t> key in a node is the smallest data in the i+1 </a:t>
            </a:r>
            <a:r>
              <a:rPr lang="en-US" sz="2000" dirty="0" err="1">
                <a:solidFill>
                  <a:srgbClr val="FF0000"/>
                </a:solidFill>
              </a:rPr>
              <a:t>th</a:t>
            </a:r>
            <a:r>
              <a:rPr lang="en-US" sz="2000" dirty="0">
                <a:solidFill>
                  <a:srgbClr val="FF0000"/>
                </a:solidFill>
              </a:rPr>
              <a:t> subtree. </a:t>
            </a:r>
          </a:p>
          <a:p>
            <a:pPr lvl="1" eaLnBrk="1" hangingPunct="1"/>
            <a:r>
              <a:rPr lang="en-US" sz="2000" dirty="0">
                <a:solidFill>
                  <a:srgbClr val="0000FF"/>
                </a:solidFill>
              </a:rPr>
              <a:t>If the leaf nodes in a B-tree is decided, the whole tree is decided!</a:t>
            </a:r>
          </a:p>
          <a:p>
            <a:pPr lvl="1" eaLnBrk="1" hangingPunct="1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5531E-2245-4EA6-8BC5-2B2E318A4371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27653" name="Picture 4" descr="fig04_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30461"/>
            <a:ext cx="8153400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 bwMode="auto">
          <a:xfrm>
            <a:off x="685800" y="4343400"/>
            <a:ext cx="304800" cy="457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849923" y="5029200"/>
            <a:ext cx="304800" cy="5334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905000" y="4349262"/>
            <a:ext cx="304800" cy="457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101362" y="5029200"/>
            <a:ext cx="304800" cy="457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581400" y="3512160"/>
            <a:ext cx="304800" cy="457200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590800" y="5085983"/>
            <a:ext cx="304800" cy="457200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419600" y="3526814"/>
            <a:ext cx="304800" cy="457200"/>
          </a:xfrm>
          <a:prstGeom prst="ellipse">
            <a:avLst/>
          </a:prstGeom>
          <a:noFill/>
          <a:ln w="28575" cap="flat" cmpd="sng" algn="ctr">
            <a:solidFill>
              <a:srgbClr val="3333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037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62609" y="-3312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/>
              <a:t>B-Tree Example (M=5, L=5)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735497"/>
            <a:ext cx="7772400" cy="4724400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What is the range of the data in the i+1 </a:t>
            </a:r>
            <a:r>
              <a:rPr lang="en-US" sz="2400" dirty="0" err="1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subtree of a node?</a:t>
            </a:r>
          </a:p>
          <a:p>
            <a:pPr lvl="1" eaLnBrk="1" hangingPunct="1"/>
            <a:r>
              <a:rPr lang="en-US" sz="2000" dirty="0">
                <a:solidFill>
                  <a:srgbClr val="FF0000"/>
                </a:solidFill>
              </a:rPr>
              <a:t>The </a:t>
            </a:r>
            <a:r>
              <a:rPr lang="en-US" sz="2000" dirty="0" err="1">
                <a:solidFill>
                  <a:srgbClr val="FF0000"/>
                </a:solidFill>
              </a:rPr>
              <a:t>i-th</a:t>
            </a:r>
            <a:r>
              <a:rPr lang="en-US" sz="2000" dirty="0">
                <a:solidFill>
                  <a:srgbClr val="FF0000"/>
                </a:solidFill>
              </a:rPr>
              <a:t> key in a node is the smallest data in the i+1 </a:t>
            </a:r>
            <a:r>
              <a:rPr lang="en-US" sz="2000" dirty="0" err="1">
                <a:solidFill>
                  <a:srgbClr val="FF0000"/>
                </a:solidFill>
              </a:rPr>
              <a:t>th</a:t>
            </a:r>
            <a:r>
              <a:rPr lang="en-US" sz="2000" dirty="0">
                <a:solidFill>
                  <a:srgbClr val="FF0000"/>
                </a:solidFill>
              </a:rPr>
              <a:t> subtree. </a:t>
            </a:r>
          </a:p>
          <a:p>
            <a:pPr eaLnBrk="1" hangingPunct="1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5531E-2245-4EA6-8BC5-2B2E318A4371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27653" name="Picture 4" descr="fig04_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09" y="2632421"/>
            <a:ext cx="8153400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 bwMode="auto">
          <a:xfrm>
            <a:off x="1295400" y="4047815"/>
            <a:ext cx="457200" cy="58713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267200" y="2895600"/>
            <a:ext cx="304800" cy="5334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93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62609" y="-3312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/>
              <a:t>B-Tree Example (M=5, L=5)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652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647700" y="735497"/>
                <a:ext cx="7772400" cy="4724400"/>
              </a:xfrm>
            </p:spPr>
            <p:txBody>
              <a:bodyPr/>
              <a:lstStyle/>
              <a:p>
                <a:pPr eaLnBrk="1" hangingPunct="1"/>
                <a:r>
                  <a:rPr lang="en-US" sz="2400" dirty="0">
                    <a:solidFill>
                      <a:schemeClr val="tx1"/>
                    </a:solidFill>
                  </a:rPr>
                  <a:t>What is the range of the data in the i+1 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th</a:t>
                </a:r>
                <a:r>
                  <a:rPr lang="en-US" sz="2400" dirty="0">
                    <a:solidFill>
                      <a:schemeClr val="tx1"/>
                    </a:solidFill>
                  </a:rPr>
                  <a:t> subtree of a node?</a:t>
                </a:r>
              </a:p>
              <a:p>
                <a:pPr lvl="1" eaLnBrk="1" hangingPunct="1"/>
                <a:r>
                  <a:rPr lang="en-US" sz="2000" dirty="0">
                    <a:solidFill>
                      <a:srgbClr val="FF0000"/>
                    </a:solidFill>
                  </a:rPr>
                  <a:t>The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i-th</a:t>
                </a:r>
                <a:r>
                  <a:rPr lang="en-US" sz="2000" dirty="0">
                    <a:solidFill>
                      <a:srgbClr val="FF0000"/>
                    </a:solidFill>
                  </a:rPr>
                  <a:t> key in a node is the smallest data in the i+1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th</a:t>
                </a:r>
                <a:r>
                  <a:rPr lang="en-US" sz="2000" dirty="0">
                    <a:solidFill>
                      <a:srgbClr val="FF0000"/>
                    </a:solidFill>
                  </a:rPr>
                  <a:t> subtree. </a:t>
                </a:r>
              </a:p>
              <a:p>
                <a:pPr lvl="1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𝑘𝑒𝑦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&lt;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𝑘𝑒𝑦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eaLnBrk="1" hangingPunct="1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65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7700" y="735497"/>
                <a:ext cx="7772400" cy="4724400"/>
              </a:xfrm>
              <a:blipFill>
                <a:blip r:embed="rId3"/>
                <a:stretch>
                  <a:fillRect l="-979" t="-1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5531E-2245-4EA6-8BC5-2B2E318A4371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27653" name="Picture 4" descr="fig04_6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2895600"/>
            <a:ext cx="8153400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 bwMode="auto">
          <a:xfrm>
            <a:off x="1295400" y="4047815"/>
            <a:ext cx="457200" cy="58713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267200" y="3162300"/>
            <a:ext cx="304800" cy="5334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780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 search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71599"/>
                <a:ext cx="8153400" cy="4783015"/>
              </a:xfrm>
            </p:spPr>
            <p:txBody>
              <a:bodyPr/>
              <a:lstStyle/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𝑑𝑎𝑡𝑎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𝑘𝑒𝑦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then go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𝑠𝑢𝑏𝑡𝑟𝑒𝑒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𝑑𝑎𝑡𝑎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𝑘𝑒𝑦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𝑙𝑎𝑟𝑔𝑒𝑠𝑡</m:t>
                        </m:r>
                      </m:sub>
                    </m:sSub>
                  </m:oMath>
                </a14:m>
                <a:r>
                  <a:rPr lang="en-US" dirty="0"/>
                  <a:t> then go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𝑠𝑢𝑏𝑡𝑟𝑒𝑒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𝑙𝑎𝑟𝑔𝑒𝑠𝑡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Else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𝑘𝑒𝑦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𝑑𝑎𝑡𝑎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𝑘𝑒𝑦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then go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𝑠𝑢𝑏𝑡𝑟𝑒𝑒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Try search 40, 58, 94, 71.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71599"/>
                <a:ext cx="8153400" cy="4783015"/>
              </a:xfrm>
              <a:blipFill>
                <a:blip r:embed="rId3"/>
                <a:stretch>
                  <a:fillRect l="-1346" t="-12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63E87-600F-4B2C-874E-59286BDB2E2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Picture 5" descr="fig04_62">
            <a:extLst>
              <a:ext uri="{FF2B5EF4-FFF2-40B4-BE49-F238E27FC236}">
                <a16:creationId xmlns:a16="http://schemas.microsoft.com/office/drawing/2014/main" id="{3B00F71A-C51C-AB57-1B65-9578F6CAC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3620599"/>
            <a:ext cx="8153400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76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296" y="55429"/>
            <a:ext cx="7772400" cy="762000"/>
          </a:xfrm>
        </p:spPr>
        <p:txBody>
          <a:bodyPr/>
          <a:lstStyle/>
          <a:p>
            <a:r>
              <a:rPr lang="en-US" dirty="0"/>
              <a:t>B-tree insert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922" y="845893"/>
            <a:ext cx="8153400" cy="4783015"/>
          </a:xfrm>
        </p:spPr>
        <p:txBody>
          <a:bodyPr/>
          <a:lstStyle/>
          <a:p>
            <a:r>
              <a:rPr lang="en-US" sz="2400" dirty="0"/>
              <a:t>Do a search to find the leaf node where the data is supposed to be</a:t>
            </a:r>
          </a:p>
          <a:p>
            <a:r>
              <a:rPr lang="en-US" sz="2400" dirty="0"/>
              <a:t>Insert the data into the leaf if there is space.</a:t>
            </a:r>
          </a:p>
          <a:p>
            <a:r>
              <a:rPr lang="en-US" sz="2400" dirty="0"/>
              <a:t>Otherwise, split the leaf into two (which results in one more entry in its parent node, this in turn may result in parent node to split)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63E87-600F-4B2C-874E-59286BDB2E2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5" name="Picture 4" descr="fig04_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3620599"/>
            <a:ext cx="8153400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2125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B-Tree Example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Insert 57.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5531E-2245-4EA6-8BC5-2B2E318A437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pic>
        <p:nvPicPr>
          <p:cNvPr id="27653" name="Picture 4" descr="fig04_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2229031"/>
            <a:ext cx="8153400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 bwMode="auto">
          <a:xfrm>
            <a:off x="3352800" y="2168582"/>
            <a:ext cx="2133600" cy="609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426677" y="3026013"/>
            <a:ext cx="2133600" cy="609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3733800" y="3739662"/>
            <a:ext cx="561975" cy="14478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B-Tree: Inserting a value</a:t>
            </a:r>
          </a:p>
        </p:txBody>
      </p:sp>
      <p:pic>
        <p:nvPicPr>
          <p:cNvPr id="28677" name="Picture 5" descr="fig04_6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451432"/>
            <a:ext cx="7772400" cy="2564735"/>
          </a:xfrm>
          <a:noFill/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C63B0A-2B9B-40C6-8051-DD0840928887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8675" name="Rectangle 7"/>
          <p:cNvSpPr>
            <a:spLocks noChangeArrowheads="1"/>
          </p:cNvSpPr>
          <p:nvPr/>
        </p:nvSpPr>
        <p:spPr bwMode="auto">
          <a:xfrm>
            <a:off x="304800" y="1524000"/>
            <a:ext cx="8534400" cy="6096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04800" y="1557338"/>
            <a:ext cx="51362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>
                <a:latin typeface="Tahoma" pitchFamily="34" charset="0"/>
                <a:cs typeface="Times New Roman" charset="0"/>
              </a:rPr>
              <a:t>After insertion of 57.  Now insert 55.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3810000" y="3809522"/>
            <a:ext cx="561975" cy="14478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B-Tree: Inserting a value (cont’d)</a:t>
            </a:r>
          </a:p>
        </p:txBody>
      </p:sp>
      <p:pic>
        <p:nvPicPr>
          <p:cNvPr id="29701" name="Picture 5" descr="fig04_6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3200400"/>
            <a:ext cx="7239000" cy="2389188"/>
          </a:xfrm>
          <a:noFill/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FC8D-530D-41FF-A91B-0212D4504CA5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9699" name="Rectangle 7"/>
          <p:cNvSpPr>
            <a:spLocks noChangeArrowheads="1"/>
          </p:cNvSpPr>
          <p:nvPr/>
        </p:nvSpPr>
        <p:spPr bwMode="auto">
          <a:xfrm>
            <a:off x="1143000" y="1676400"/>
            <a:ext cx="4419600" cy="9144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127125" y="1709738"/>
            <a:ext cx="449417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>
                <a:latin typeface="Tahoma" pitchFamily="34" charset="0"/>
                <a:cs typeface="Times New Roman" charset="0"/>
              </a:rPr>
              <a:t>Inserting 55. </a:t>
            </a:r>
          </a:p>
          <a:p>
            <a:pPr eaLnBrk="1" hangingPunct="1"/>
            <a:r>
              <a:rPr lang="en-US" dirty="0">
                <a:latin typeface="Tahoma" pitchFamily="34" charset="0"/>
                <a:cs typeface="Times New Roman" charset="0"/>
              </a:rPr>
              <a:t>Splits a full leaf into two leaves.</a:t>
            </a:r>
          </a:p>
          <a:p>
            <a:pPr eaLnBrk="1" hangingPunct="1"/>
            <a:r>
              <a:rPr lang="en-US" dirty="0">
                <a:latin typeface="Tahoma" pitchFamily="34" charset="0"/>
                <a:cs typeface="Times New Roman" charset="0"/>
              </a:rPr>
              <a:t>Now insert 40?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B-trees: motivation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604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US" dirty="0"/>
                  <a:t>Balanced binary search tree</a:t>
                </a:r>
              </a:p>
              <a:p>
                <a:pPr lvl="1" eaLnBrk="1" hangingPunct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 Insert, remove, and search operations all have a complexity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 eaLnBrk="1" hangingPunct="1"/>
                <a:r>
                  <a:rPr lang="en-US" dirty="0"/>
                  <a:t>In a binary tree, each node has a maximum of 2 children. What if we increase the number of children to be a larger value?</a:t>
                </a:r>
              </a:p>
              <a:p>
                <a:pPr lvl="1" eaLnBrk="1" hangingPunct="1"/>
                <a:endParaRPr lang="en-US" dirty="0"/>
              </a:p>
              <a:p>
                <a:pPr lvl="1" eaLnBrk="1" hangingPunct="1"/>
                <a:r>
                  <a:rPr lang="en-US" dirty="0"/>
                  <a:t> If we increase the number of children from 2 to C (C is a constant) and maintain a balanced tree, what  would the tree height be? </a:t>
                </a:r>
              </a:p>
            </p:txBody>
          </p:sp>
        </mc:Choice>
        <mc:Fallback xmlns="">
          <p:sp>
            <p:nvSpPr>
              <p:cNvPr id="2560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412" t="-1290" r="-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8C865-2140-469B-943B-15A51E2C97CE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07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B-Tree: Inserting a value (</a:t>
            </a:r>
            <a:r>
              <a:rPr lang="en-US" dirty="0" err="1"/>
              <a:t>contd</a:t>
            </a:r>
            <a:r>
              <a:rPr lang="en-US" dirty="0"/>
              <a:t>)</a:t>
            </a:r>
          </a:p>
        </p:txBody>
      </p:sp>
      <p:pic>
        <p:nvPicPr>
          <p:cNvPr id="30725" name="Picture 5" descr="fig04_6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3886200"/>
            <a:ext cx="7467600" cy="2006600"/>
          </a:xfrm>
          <a:noFill/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BB38D-6A55-47AC-8F89-703D6C7B1AB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127125" y="1709738"/>
            <a:ext cx="6318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>
                <a:latin typeface="Tahoma" pitchFamily="34" charset="0"/>
                <a:cs typeface="Times New Roman" charset="0"/>
              </a:rPr>
              <a:t>Now try to insert 43 and 45: the tree grows!!</a:t>
            </a:r>
          </a:p>
        </p:txBody>
      </p:sp>
    </p:spTree>
    <p:extLst>
      <p:ext uri="{BB962C8B-B14F-4D97-AF65-F5344CB8AC3E}">
        <p14:creationId xmlns:p14="http://schemas.microsoft.com/office/powerpoint/2010/main" val="1608071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 delete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71599"/>
                <a:ext cx="8153400" cy="4783015"/>
              </a:xfrm>
            </p:spPr>
            <p:txBody>
              <a:bodyPr/>
              <a:lstStyle/>
              <a:p>
                <a:r>
                  <a:rPr lang="en-US" sz="2400" dirty="0"/>
                  <a:t>Do a search to find the leaf node to delete the data and delete the data. </a:t>
                </a:r>
              </a:p>
              <a:p>
                <a:r>
                  <a:rPr lang="en-US" sz="2400" dirty="0"/>
                  <a:t>If the leaf still has at least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data entries, then done. Otherwise, merge with data in neighboring leaf to make sure that each leaf still has at  least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data entries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71599"/>
                <a:ext cx="8153400" cy="4783015"/>
              </a:xfrm>
              <a:blipFill>
                <a:blip r:embed="rId3"/>
                <a:stretch>
                  <a:fillRect l="-1047" t="-892" r="-1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63E87-600F-4B2C-874E-59286BDB2E2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10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B-Tree: Inserting a value (contd)</a:t>
            </a:r>
          </a:p>
        </p:txBody>
      </p:sp>
      <p:pic>
        <p:nvPicPr>
          <p:cNvPr id="30725" name="Picture 5" descr="fig04_6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3810000"/>
            <a:ext cx="7467600" cy="2006600"/>
          </a:xfrm>
          <a:noFill/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BB38D-6A55-47AC-8F89-703D6C7B1AB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0723" name="Rectangle 7"/>
          <p:cNvSpPr>
            <a:spLocks noChangeArrowheads="1"/>
          </p:cNvSpPr>
          <p:nvPr/>
        </p:nvSpPr>
        <p:spPr bwMode="auto">
          <a:xfrm>
            <a:off x="1371600" y="1600200"/>
            <a:ext cx="4038600" cy="12192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355725" y="1557338"/>
            <a:ext cx="22783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endParaRPr lang="en-US" dirty="0">
              <a:latin typeface="Tahoma" pitchFamily="34" charset="0"/>
              <a:cs typeface="Times New Roman" charset="0"/>
            </a:endParaRPr>
          </a:p>
          <a:p>
            <a:pPr eaLnBrk="1" hangingPunct="1"/>
            <a:r>
              <a:rPr lang="en-US" dirty="0">
                <a:latin typeface="Tahoma" pitchFamily="34" charset="0"/>
                <a:cs typeface="Times New Roman" charset="0"/>
              </a:rPr>
              <a:t>Now delete 99.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B-tree: Deletion of a value</a:t>
            </a:r>
          </a:p>
        </p:txBody>
      </p:sp>
      <p:pic>
        <p:nvPicPr>
          <p:cNvPr id="31749" name="Picture 5" descr="fig04_6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690393"/>
            <a:ext cx="7772400" cy="2086814"/>
          </a:xfrm>
          <a:noFill/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31285A-8F76-4515-93EC-B2B5ACE9DA78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1747" name="Rectangle 7"/>
          <p:cNvSpPr>
            <a:spLocks noChangeArrowheads="1"/>
          </p:cNvSpPr>
          <p:nvPr/>
        </p:nvSpPr>
        <p:spPr bwMode="auto">
          <a:xfrm>
            <a:off x="1676400" y="1524000"/>
            <a:ext cx="60198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660525" y="1487488"/>
            <a:ext cx="60674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Deletion of 99</a:t>
            </a:r>
          </a:p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Causes combination of two leaves into one.</a:t>
            </a:r>
          </a:p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Can recursively combine non-leaves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B-tree: Deletion of a value</a:t>
            </a:r>
          </a:p>
        </p:txBody>
      </p:sp>
      <p:pic>
        <p:nvPicPr>
          <p:cNvPr id="31749" name="Picture 5" descr="fig04_6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690393"/>
            <a:ext cx="7772400" cy="2086814"/>
          </a:xfrm>
          <a:noFill/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31285A-8F76-4515-93EC-B2B5ACE9DA78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1747" name="Rectangle 7"/>
          <p:cNvSpPr>
            <a:spLocks noChangeArrowheads="1"/>
          </p:cNvSpPr>
          <p:nvPr/>
        </p:nvSpPr>
        <p:spPr bwMode="auto">
          <a:xfrm>
            <a:off x="1676400" y="1524000"/>
            <a:ext cx="60198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660525" y="1487488"/>
            <a:ext cx="533832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>
                <a:latin typeface="Arial" charset="0"/>
                <a:cs typeface="Times New Roman" charset="0"/>
              </a:rPr>
              <a:t>Deletion of 85: the second level node </a:t>
            </a:r>
          </a:p>
          <a:p>
            <a:pPr eaLnBrk="1" hangingPunct="1"/>
            <a:r>
              <a:rPr lang="en-US" dirty="0">
                <a:latin typeface="Arial" charset="0"/>
                <a:cs typeface="Times New Roman" charset="0"/>
              </a:rPr>
              <a:t>would merge (keep deleting and the </a:t>
            </a:r>
          </a:p>
          <a:p>
            <a:pPr eaLnBrk="1" hangingPunct="1"/>
            <a:r>
              <a:rPr lang="en-US" dirty="0">
                <a:latin typeface="Arial" charset="0"/>
                <a:cs typeface="Times New Roman" charset="0"/>
              </a:rPr>
              <a:t>tree will eventually shrink).</a:t>
            </a:r>
          </a:p>
        </p:txBody>
      </p:sp>
    </p:spTree>
    <p:extLst>
      <p:ext uri="{BB962C8B-B14F-4D97-AF65-F5344CB8AC3E}">
        <p14:creationId xmlns:p14="http://schemas.microsoft.com/office/powerpoint/2010/main" val="4156708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Questions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How does the height of the tree grow?</a:t>
            </a:r>
          </a:p>
          <a:p>
            <a:pPr eaLnBrk="1" hangingPunct="1"/>
            <a:r>
              <a:rPr lang="en-US" dirty="0"/>
              <a:t>How does the height of the tree </a:t>
            </a:r>
            <a:r>
              <a:rPr lang="en-US"/>
              <a:t>reduce?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D3842-4DA5-48D2-878B-0DDB9CFB5007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Reading Assignment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Section 4.8</a:t>
            </a:r>
          </a:p>
          <a:p>
            <a:pPr eaLnBrk="1" hangingPunct="1"/>
            <a:r>
              <a:rPr lang="en-US"/>
              <a:t>Chapter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DEE27-2B9E-4D5F-B75E-F9AF3FB65D2E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B-trees: motivation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604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eaLnBrk="1" hangingPunct="1"/>
                <a:r>
                  <a:rPr lang="en-US" dirty="0"/>
                  <a:t>C-</a:t>
                </a:r>
                <a:r>
                  <a:rPr lang="en-US" dirty="0" err="1"/>
                  <a:t>ary</a:t>
                </a:r>
                <a:r>
                  <a:rPr lang="en-US" dirty="0"/>
                  <a:t> tree in tree</a:t>
                </a:r>
              </a:p>
              <a:p>
                <a:pPr lvl="1" eaLnBrk="1" hangingPunct="1"/>
                <a:r>
                  <a:rPr lang="en-US" dirty="0"/>
                  <a:t>A complete C-</a:t>
                </a:r>
                <a:r>
                  <a:rPr lang="en-US" dirty="0" err="1"/>
                  <a:t>ary</a:t>
                </a:r>
                <a:r>
                  <a:rPr lang="en-US" dirty="0"/>
                  <a:t> tree (each node can have at most C children, C is a constant such as 1024) of height H has 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pPr marL="457200" lvl="1" indent="0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p>
                      </m:sSup>
                    </m:oMath>
                  </m:oMathPara>
                </a14:m>
                <a:endParaRPr lang="en-US" b="0" dirty="0"/>
              </a:p>
              <a:p>
                <a:pPr marL="457200" lvl="1" indent="0" eaLnBrk="1" hangingPunct="1">
                  <a:buNone/>
                </a:pPr>
                <a:endParaRPr lang="en-US" dirty="0"/>
              </a:p>
              <a:p>
                <a:pPr marL="457200" lvl="1" indent="0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lvl="1" eaLnBrk="1" hangingPunct="1"/>
                <a:r>
                  <a:rPr lang="en-US" dirty="0"/>
                  <a:t>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/>
              </a:p>
              <a:p>
                <a:pPr lvl="1" eaLnBrk="1" hangingPunct="1"/>
                <a:r>
                  <a:rPr lang="en-US" dirty="0"/>
                  <a:t> If we increase the maximum number of children from 2 to C and maintain a balanced tree, the tree height is reduced by a constant factor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)).</m:t>
                    </m:r>
                  </m:oMath>
                </a14:m>
                <a:r>
                  <a:rPr lang="en-US" dirty="0"/>
                  <a:t> If C = 1024, the height is reduced by a factor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1024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10. </a:t>
                </a:r>
              </a:p>
              <a:p>
                <a:pPr lvl="2" eaLnBrk="1" hangingPunct="1"/>
                <a:r>
                  <a:rPr lang="en-US" dirty="0"/>
                  <a:t>Why not get the reduction with a large C?</a:t>
                </a:r>
              </a:p>
            </p:txBody>
          </p:sp>
        </mc:Choice>
        <mc:Fallback xmlns="">
          <p:sp>
            <p:nvSpPr>
              <p:cNvPr id="2560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55" t="-2065" r="-1725" b="-11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8C865-2140-469B-943B-15A51E2C97CE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454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B-trees: motivation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Using a larger degree than 2 in tree</a:t>
            </a:r>
          </a:p>
          <a:p>
            <a:pPr lvl="1" eaLnBrk="1" hangingPunct="1"/>
            <a:r>
              <a:rPr lang="en-US" dirty="0"/>
              <a:t>If we increase the degree from 2 to C=1024, the height is reduced by a factor of 10.</a:t>
            </a:r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/>
              <a:t>Reducing the tree height is not a clean-cut winner because the logic to decide which child to go to in each node also gets more complicated</a:t>
            </a:r>
          </a:p>
          <a:p>
            <a:pPr lvl="2" eaLnBrk="1" hangingPunct="1"/>
            <a:r>
              <a:rPr lang="en-US" dirty="0"/>
              <a:t>Needs a lot of comparisons to make the decision. For C=1024, if we do binary search over 1024 potential choices within each node, we will still need at least 10 comparisons to make the decision.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8C865-2140-469B-943B-15A51E2C97CE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066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B-Trees motivation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/>
              <a:t>From the previous analysis, balanced binary tree should be good enough. 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The analysis assumes that computation within a node and accesses new tree nodes are all done in CPU. If the data does not fit in memory, some part of data may be stored on hard disk.</a:t>
            </a:r>
          </a:p>
          <a:p>
            <a:pPr eaLnBrk="1" hangingPunct="1">
              <a:lnSpc>
                <a:spcPct val="80000"/>
              </a:lnSpc>
            </a:pPr>
            <a:endParaRPr lang="en-US" sz="1800" dirty="0"/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CPU speed is in millions of instructions per second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/>
              <a:t>3GHz machines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/>
              <a:t>Equals roughly 3000 million instructions per seconds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Typical disk speeds about 7,200 RPM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/>
              <a:t>Roughly 120 disk accesses per second</a:t>
            </a:r>
          </a:p>
          <a:p>
            <a:pPr eaLnBrk="1" hangingPunct="1">
              <a:lnSpc>
                <a:spcPct val="80000"/>
              </a:lnSpc>
            </a:pPr>
            <a:endParaRPr lang="en-US" sz="1800" dirty="0"/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So accessing disk is incredibly expensive.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solidFill>
                  <a:srgbClr val="3333FF"/>
                </a:solidFill>
              </a:rPr>
              <a:t>So we will be willing to do more computation to organize our data better and make fewer disk accesses: computation with a node is done in CPU, traversal tree nodes may cause disk access (e.g. in database). </a:t>
            </a:r>
            <a:endParaRPr lang="en-US" sz="1400" dirty="0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71F15-35CE-4FC4-8674-0BA7642A1DCD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87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M-ary Trees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/>
              <a:t>Allows up to M children for each node</a:t>
            </a:r>
          </a:p>
          <a:p>
            <a:pPr lvl="1" eaLnBrk="1" hangingPunct="1"/>
            <a:r>
              <a:rPr lang="en-US" sz="1800" dirty="0"/>
              <a:t>Instead of max two for binary trees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A complete M-</a:t>
            </a:r>
            <a:r>
              <a:rPr lang="en-US" sz="2000" dirty="0" err="1"/>
              <a:t>ary</a:t>
            </a:r>
            <a:r>
              <a:rPr lang="en-US" sz="2000" dirty="0"/>
              <a:t> tree of N nodes has a depth of </a:t>
            </a:r>
            <a:r>
              <a:rPr lang="en-US" sz="2000" dirty="0" err="1"/>
              <a:t>log</a:t>
            </a:r>
            <a:r>
              <a:rPr lang="en-US" sz="2000" baseline="-25000" dirty="0" err="1"/>
              <a:t>M</a:t>
            </a:r>
            <a:r>
              <a:rPr lang="en-US" sz="2000" dirty="0" err="1"/>
              <a:t>N</a:t>
            </a:r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Example of complete 5-ary tree of 31 nodes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9DBFEE-052F-4223-8844-1115712828D7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24581" name="Picture 4" descr="fig04_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91000"/>
            <a:ext cx="7924800" cy="151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M-</a:t>
            </a:r>
            <a:r>
              <a:rPr lang="en-US" dirty="0" err="1"/>
              <a:t>ary</a:t>
            </a:r>
            <a:r>
              <a:rPr lang="en-US" dirty="0"/>
              <a:t> search tree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Similar to binary search tree, except that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Each node has (M-1) keys to decide which of the M branches to follow.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Larger M </a:t>
            </a:r>
            <a:r>
              <a:rPr lang="en-US" dirty="0">
                <a:sym typeface="Wingdings" pitchFamily="2" charset="2"/>
              </a:rPr>
              <a:t> smaller tree depth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But how to make M-</a:t>
            </a:r>
            <a:r>
              <a:rPr lang="en-US" dirty="0" err="1"/>
              <a:t>ary</a:t>
            </a:r>
            <a:r>
              <a:rPr lang="en-US" dirty="0"/>
              <a:t> tree balanced?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8C865-2140-469B-943B-15A51E2C97CE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Balanced M-</a:t>
            </a:r>
            <a:r>
              <a:rPr lang="en-US" dirty="0" err="1"/>
              <a:t>ary</a:t>
            </a:r>
            <a:r>
              <a:rPr lang="en-US" dirty="0"/>
              <a:t> search tree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604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US" dirty="0"/>
                  <a:t>Two general approaches: </a:t>
                </a:r>
              </a:p>
              <a:p>
                <a:pPr marL="914400" lvl="1" indent="-457200" eaLnBrk="1" hangingPunct="1">
                  <a:buFont typeface="+mj-lt"/>
                  <a:buAutoNum type="arabicPeriod"/>
                </a:pPr>
                <a:r>
                  <a:rPr lang="en-US" dirty="0"/>
                  <a:t>Restrict the tree shape like the AVL tree</a:t>
                </a:r>
              </a:p>
              <a:p>
                <a:pPr marL="914400" lvl="1" indent="-457200" eaLnBrk="1" hangingPunct="1">
                  <a:buFont typeface="+mj-lt"/>
                  <a:buAutoNum type="arabicPeriod"/>
                </a:pPr>
                <a:r>
                  <a:rPr lang="en-US" dirty="0"/>
                  <a:t>(1) Restrict the number of children each node can have (e.g. each node must have at least M/2 children) and (2) force all leaves to be at the same level.</a:t>
                </a:r>
              </a:p>
              <a:p>
                <a:pPr marL="1314450" lvl="2" indent="-457200" eaLnBrk="1" hangingPunct="1">
                  <a:buFont typeface="+mj-lt"/>
                  <a:buAutoNum type="arabicPeriod"/>
                </a:pPr>
                <a:r>
                  <a:rPr lang="en-US" dirty="0"/>
                  <a:t>If each node must have at least M/2 children, the tree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𝑙𝑔</m:t>
                        </m:r>
                      </m:e>
                      <m:sub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eaLnBrk="1" hangingPunct="1"/>
                <a:r>
                  <a:rPr lang="en-US" dirty="0"/>
                  <a:t>B-Tree takes the second approach. With M being a large number, this is easier to maintain the balance property in this manner.</a:t>
                </a:r>
              </a:p>
            </p:txBody>
          </p:sp>
        </mc:Choice>
        <mc:Fallback xmlns="">
          <p:sp>
            <p:nvSpPr>
              <p:cNvPr id="2560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468" t="-1609" r="-1142" b="-24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8C865-2140-469B-943B-15A51E2C97CE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72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B-Tree (or Balanced Trees)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33400" indent="-533400" eaLnBrk="1" hangingPunct="1"/>
            <a:r>
              <a:rPr lang="en-US" dirty="0"/>
              <a:t>B-Tree is an M-</a:t>
            </a:r>
            <a:r>
              <a:rPr lang="en-US" dirty="0" err="1"/>
              <a:t>ary</a:t>
            </a:r>
            <a:r>
              <a:rPr lang="en-US" dirty="0"/>
              <a:t> search tree with the following  balancing restrictions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dirty="0"/>
              <a:t>Data items are stored at the leaves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dirty="0"/>
              <a:t>Non-leaf nodes store up to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M-1</a:t>
            </a:r>
            <a:r>
              <a:rPr lang="en-US" dirty="0"/>
              <a:t> keys to guide the searching (keys are sorted within a node)</a:t>
            </a:r>
          </a:p>
          <a:p>
            <a:pPr marL="1295400" lvl="2" indent="-381000" eaLnBrk="1" hangingPunct="1"/>
            <a:r>
              <a:rPr lang="en-US" sz="1800" b="1" dirty="0">
                <a:solidFill>
                  <a:srgbClr val="FF0000"/>
                </a:solidFill>
              </a:rPr>
              <a:t>Key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solidFill>
                  <a:srgbClr val="FF0000"/>
                </a:solidFill>
              </a:rPr>
              <a:t> represents the smallest key in subtree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i+1</a:t>
            </a:r>
            <a:r>
              <a:rPr lang="en-US" sz="1800" b="1" dirty="0">
                <a:solidFill>
                  <a:srgbClr val="FF0000"/>
                </a:solidFill>
              </a:rPr>
              <a:t>)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dirty="0"/>
              <a:t>The root can either be a leaf, or have between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dirty="0"/>
              <a:t> to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M</a:t>
            </a:r>
            <a:r>
              <a:rPr lang="en-US" dirty="0"/>
              <a:t> children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dirty="0"/>
              <a:t>All non-leaf nodes except the root have between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ceil(M/2)</a:t>
            </a:r>
            <a:r>
              <a:rPr lang="en-US" dirty="0"/>
              <a:t> and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M</a:t>
            </a:r>
            <a:r>
              <a:rPr lang="en-US" dirty="0"/>
              <a:t> children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dirty="0"/>
              <a:t>All leaves are at the same depth and have between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ceil(L/2)</a:t>
            </a:r>
            <a:r>
              <a:rPr lang="en-US" dirty="0"/>
              <a:t> and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L</a:t>
            </a:r>
            <a:r>
              <a:rPr lang="en-US" dirty="0"/>
              <a:t> data items, for some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L</a:t>
            </a:r>
            <a:r>
              <a:rPr lang="en-US" dirty="0"/>
              <a:t>.</a:t>
            </a:r>
          </a:p>
          <a:p>
            <a:pPr marL="914400" lvl="1" indent="-457200"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3BFC4-49DB-4A28-A6E2-C6DD41B29B52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1361</Words>
  <Application>Microsoft Macintosh PowerPoint</Application>
  <PresentationFormat>On-screen Show (4:3)</PresentationFormat>
  <Paragraphs>174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Arial Narrow</vt:lpstr>
      <vt:lpstr>Cambria Math</vt:lpstr>
      <vt:lpstr>Courier New</vt:lpstr>
      <vt:lpstr>Tahoma</vt:lpstr>
      <vt:lpstr>Times New Roman</vt:lpstr>
      <vt:lpstr>Wingdings</vt:lpstr>
      <vt:lpstr>class_simple</vt:lpstr>
      <vt:lpstr>Trees 4: B-Trees</vt:lpstr>
      <vt:lpstr>B-trees: motivation</vt:lpstr>
      <vt:lpstr>B-trees: motivation</vt:lpstr>
      <vt:lpstr>B-trees: motivation</vt:lpstr>
      <vt:lpstr>B-Trees motivation</vt:lpstr>
      <vt:lpstr>M-ary Trees</vt:lpstr>
      <vt:lpstr>M-ary search tree</vt:lpstr>
      <vt:lpstr>Balanced M-ary search tree</vt:lpstr>
      <vt:lpstr>B-Tree (or Balanced Trees)</vt:lpstr>
      <vt:lpstr>B-Tree Example (M=5, L=5)</vt:lpstr>
      <vt:lpstr>B-Tree Example (M=5, L=5)</vt:lpstr>
      <vt:lpstr>B-Tree Example (M=5, L=5)</vt:lpstr>
      <vt:lpstr>B-Tree Example (M=5, L=5)</vt:lpstr>
      <vt:lpstr>B-Tree Example (M=5, L=5)</vt:lpstr>
      <vt:lpstr>B-tree search</vt:lpstr>
      <vt:lpstr>B-tree insert</vt:lpstr>
      <vt:lpstr>B-Tree Example</vt:lpstr>
      <vt:lpstr>B-Tree: Inserting a value</vt:lpstr>
      <vt:lpstr>B-Tree: Inserting a value (cont’d)</vt:lpstr>
      <vt:lpstr>B-Tree: Inserting a value (contd)</vt:lpstr>
      <vt:lpstr>B-tree delete</vt:lpstr>
      <vt:lpstr>B-Tree: Inserting a value (contd)</vt:lpstr>
      <vt:lpstr>B-tree: Deletion of a value</vt:lpstr>
      <vt:lpstr>B-tree: Deletion of a value</vt:lpstr>
      <vt:lpstr>Questions</vt:lpstr>
      <vt:lpstr>Reading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2015-03-06T17:44:34Z</dcterms:created>
  <dcterms:modified xsi:type="dcterms:W3CDTF">2023-11-01T16:37:54Z</dcterms:modified>
</cp:coreProperties>
</file>