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41"/>
  </p:notesMasterIdLst>
  <p:handoutMasterIdLst>
    <p:handoutMasterId r:id="rId42"/>
  </p:handoutMasterIdLst>
  <p:sldIdLst>
    <p:sldId id="256" r:id="rId2"/>
    <p:sldId id="274" r:id="rId3"/>
    <p:sldId id="257" r:id="rId4"/>
    <p:sldId id="275" r:id="rId5"/>
    <p:sldId id="276" r:id="rId6"/>
    <p:sldId id="287" r:id="rId7"/>
    <p:sldId id="282" r:id="rId8"/>
    <p:sldId id="288" r:id="rId9"/>
    <p:sldId id="289" r:id="rId10"/>
    <p:sldId id="290" r:id="rId11"/>
    <p:sldId id="291" r:id="rId12"/>
    <p:sldId id="298" r:id="rId13"/>
    <p:sldId id="292" r:id="rId14"/>
    <p:sldId id="300" r:id="rId15"/>
    <p:sldId id="299" r:id="rId16"/>
    <p:sldId id="293" r:id="rId17"/>
    <p:sldId id="294" r:id="rId18"/>
    <p:sldId id="295" r:id="rId19"/>
    <p:sldId id="296" r:id="rId20"/>
    <p:sldId id="297" r:id="rId21"/>
    <p:sldId id="283" r:id="rId22"/>
    <p:sldId id="284" r:id="rId23"/>
    <p:sldId id="260" r:id="rId24"/>
    <p:sldId id="261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8" r:id="rId33"/>
    <p:sldId id="270" r:id="rId34"/>
    <p:sldId id="271" r:id="rId35"/>
    <p:sldId id="285" r:id="rId36"/>
    <p:sldId id="301" r:id="rId37"/>
    <p:sldId id="279" r:id="rId38"/>
    <p:sldId id="258" r:id="rId39"/>
    <p:sldId id="280" r:id="rId4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07" autoAdjust="0"/>
  </p:normalViewPr>
  <p:slideViewPr>
    <p:cSldViewPr>
      <p:cViewPr varScale="1">
        <p:scale>
          <a:sx n="124" d="100"/>
          <a:sy n="124" d="100"/>
        </p:scale>
        <p:origin x="184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823A5449-18C8-48E1-B9F6-1A604CB79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31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71FA8EB9-B85B-4992-89A7-71B43808C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6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7D04C7E-311B-49E9-BD40-71A1F5D202EF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65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381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49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21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66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56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97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60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51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34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D00DC5-EA64-49DD-97B5-061729001649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2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A8EB9-B85B-4992-89A7-71B43808CFC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52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A8EB9-B85B-4992-89A7-71B43808CFC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002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9E11361-ABA0-4071-A4FF-C42B9485A53F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0AA5392-002E-4996-93D1-F2C26B12A98E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5F23BC-07AC-4D2E-ABD7-E723E037A865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0834AF2-2A70-4D3D-A9F6-C9BB8BB66B2E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57410CB-A137-42D7-902B-FC533247766B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AAF2A9E-1B59-4285-A902-7690B4FF669C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B02B6D8-6F71-4D48-AABD-AF353AEDEB53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7035F27-0B15-4101-B1DE-AAEB8D6BAD91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DDDE04D-4505-4AE1-A733-2C78458D2375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94AAAD3-564E-489E-842C-40F107EEA52E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72524B5-BDDE-4186-A84D-B52B7F2E2403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E92A62F-81A1-4318-96A5-D648AFA7D694}" type="slidenum">
              <a:rPr lang="en-US" sz="1300" smtClean="0">
                <a:latin typeface="Arial Narrow" pitchFamily="34" charset="0"/>
              </a:rPr>
              <a:pPr eaLnBrk="1" hangingPunct="1"/>
              <a:t>33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34E3C3B-6D8D-4040-A948-9839D316FA9A}" type="slidenum">
              <a:rPr lang="en-US" sz="1300" smtClean="0">
                <a:latin typeface="Arial Narrow" pitchFamily="34" charset="0"/>
              </a:rPr>
              <a:pPr eaLnBrk="1" hangingPunct="1"/>
              <a:t>34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71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BAF14AD-E5ED-4EAB-AF57-0A4F6A26ECFD}" type="slidenum">
              <a:rPr lang="en-US" sz="1300" smtClean="0">
                <a:latin typeface="Arial Narrow" pitchFamily="34" charset="0"/>
              </a:rPr>
              <a:pPr eaLnBrk="1" hangingPunct="1"/>
              <a:t>36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429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18A6438-122A-4BFF-95C4-6B6B69358789}" type="slidenum">
              <a:rPr lang="en-US" sz="1300" smtClean="0">
                <a:latin typeface="Arial Narrow" pitchFamily="34" charset="0"/>
              </a:rPr>
              <a:pPr eaLnBrk="1" hangingPunct="1"/>
              <a:t>37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5AF266E-97F2-473E-84BD-7D531A81E171}" type="slidenum">
              <a:rPr lang="en-US" sz="1300" smtClean="0">
                <a:latin typeface="Arial Narrow" pitchFamily="34" charset="0"/>
              </a:rPr>
              <a:pPr eaLnBrk="1" hangingPunct="1"/>
              <a:t>38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3F9CC57-B972-409D-9A99-BB76B5F0CB75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D00DC5-EA64-49DD-97B5-061729001649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70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0FBECE0-74BC-40D4-8E46-3F65BB25BC01}" type="slidenum">
              <a:rPr lang="en-US" sz="1300" smtClean="0"/>
              <a:pPr eaLnBrk="1" hangingPunct="1"/>
              <a:t>7</a:t>
            </a:fld>
            <a:endParaRPr lang="en-US" sz="13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48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0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ED831-C174-48F7-BF51-240920D88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4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775E0-7231-47F1-A7FA-98BC84D4C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2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74AED-3AA0-4B88-A5CA-2BD2D6323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79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BCB1C-8C63-43B3-BB2D-E9A38D4D7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4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39430-A7BA-4202-8F1B-A6355D964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3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113B3-215D-42A0-8F5A-1FBCED099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2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1F845-15DB-4A4D-AE10-68BBE602C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54817-EADB-443E-B5A0-E90E2733B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EC208-1832-430C-B392-1CDE05823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5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047BD-8155-4E36-87E7-5439E06A6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6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26AC8-747E-4EF5-999B-8669B21E0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86CE4-4F63-4C1A-838A-93CF9E32D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3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7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7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AB3D24C-AA67-4B35-8282-8EABCC705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467C6-FD32-4412-93A1-0901A9F5273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Trees 3: The Binary Search Tree</a:t>
            </a:r>
            <a:endParaRPr lang="en-US" sz="240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508125" y="5221288"/>
            <a:ext cx="4503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0000FF"/>
                </a:solidFill>
                <a:latin typeface="Arial" charset="0"/>
              </a:rPr>
              <a:t> Reading: Sections 4.3 and 4.6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Insert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066800"/>
          </a:xfrm>
        </p:spPr>
        <p:txBody>
          <a:bodyPr/>
          <a:lstStyle/>
          <a:p>
            <a:r>
              <a:rPr lang="en-US" dirty="0"/>
              <a:t>Where should 130 be inserted?</a:t>
            </a:r>
          </a:p>
          <a:p>
            <a:pPr lvl="1"/>
            <a:r>
              <a:rPr lang="en-US" dirty="0"/>
              <a:t>Insert in the middle of the tree requires </a:t>
            </a:r>
          </a:p>
          <a:p>
            <a:pPr lvl="1"/>
            <a:r>
              <a:rPr lang="en-US" dirty="0"/>
              <a:t>Insert as </a:t>
            </a:r>
            <a:r>
              <a:rPr lang="en-US"/>
              <a:t>a leaf</a:t>
            </a:r>
            <a:endParaRPr lang="en-US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096276" y="2859643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684463" y="3690938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961063" y="369050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074863" y="4572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667036" y="4581114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05036" y="6096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352800" y="5334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18315" y="2798618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10395" y="4495800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180263" y="44958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662514" y="53340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05036" y="3228975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13263" y="3226594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295436" y="4060270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070009" y="4057651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186529" y="4054404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378050" y="4057456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573373" y="4950446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25609" y="5703332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186529" y="4865132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5313700" y="4043385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6082764" y="6063734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5113848" y="3191904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5916061" y="4765597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</p:spTree>
    <p:extLst>
      <p:ext uri="{BB962C8B-B14F-4D97-AF65-F5344CB8AC3E}">
        <p14:creationId xmlns:p14="http://schemas.microsoft.com/office/powerpoint/2010/main" val="140716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Insert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066800"/>
          </a:xfrm>
        </p:spPr>
        <p:txBody>
          <a:bodyPr/>
          <a:lstStyle/>
          <a:p>
            <a:r>
              <a:rPr lang="en-US" dirty="0"/>
              <a:t>Where to insert as a leaf?</a:t>
            </a:r>
          </a:p>
          <a:p>
            <a:pPr lvl="1"/>
            <a:r>
              <a:rPr lang="en-US" dirty="0"/>
              <a:t>Do a search, the place where the search fails is the place where the new node should be inserted!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096276" y="2859643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684463" y="3690938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961063" y="369050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074863" y="4572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667036" y="4581114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05036" y="6096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352800" y="5334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18315" y="2798618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10395" y="4495800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180263" y="44958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662514" y="53340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05036" y="3228975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13263" y="3226594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295436" y="4060270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070009" y="4057651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186529" y="4054404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378050" y="4057456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573373" y="4950446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25609" y="5703332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186529" y="4865132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6204386" y="5987534"/>
            <a:ext cx="569387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</a:t>
            </a:r>
          </a:p>
        </p:txBody>
      </p:sp>
      <p:cxnSp>
        <p:nvCxnSpPr>
          <p:cNvPr id="4" name="Straight Connector 3"/>
          <p:cNvCxnSpPr>
            <a:stCxn id="30" idx="2"/>
            <a:endCxn id="41" idx="0"/>
          </p:cNvCxnSpPr>
          <p:nvPr/>
        </p:nvCxnSpPr>
        <p:spPr bwMode="auto">
          <a:xfrm>
            <a:off x="5947208" y="5703332"/>
            <a:ext cx="541872" cy="2842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10274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Insert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066800"/>
          </a:xfrm>
        </p:spPr>
        <p:txBody>
          <a:bodyPr/>
          <a:lstStyle/>
          <a:p>
            <a:r>
              <a:rPr lang="en-US" dirty="0"/>
              <a:t>Exercise: Where to insert 57 and 210?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078361" y="227082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666548" y="31021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943148" y="31016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056948" y="39831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649121" y="39922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887121" y="55071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334885" y="47451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00400" y="22098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892480" y="3906982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162348" y="39069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644599" y="4745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887121" y="26401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495348" y="26377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277521" y="34714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052094" y="34688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168614" y="34655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360135" y="34686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555458" y="43616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07694" y="5114514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168614" y="4276314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09068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1"/>
            <a:ext cx="7772400" cy="1066800"/>
          </a:xfrm>
        </p:spPr>
        <p:txBody>
          <a:bodyPr/>
          <a:lstStyle/>
          <a:p>
            <a:r>
              <a:rPr lang="en-US" dirty="0"/>
              <a:t>Delete 70 or 110 how to fix the tree? </a:t>
            </a:r>
          </a:p>
          <a:p>
            <a:pPr lvl="1"/>
            <a:r>
              <a:rPr lang="en-US" dirty="0"/>
              <a:t>70 and 110 only have one child</a:t>
            </a:r>
          </a:p>
          <a:p>
            <a:pPr lvl="1"/>
            <a:r>
              <a:rPr lang="en-US" dirty="0"/>
              <a:t>Link its child to the parent will keep the total order property!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63321" y="5964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720799" y="52023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83894" y="5571714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244814" y="4733514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75719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1"/>
            <a:ext cx="7772400" cy="1066800"/>
          </a:xfrm>
        </p:spPr>
        <p:txBody>
          <a:bodyPr/>
          <a:lstStyle/>
          <a:p>
            <a:r>
              <a:rPr lang="en-US" dirty="0"/>
              <a:t>Delete 70 or 110 how to fix the tree? </a:t>
            </a:r>
          </a:p>
          <a:p>
            <a:pPr lvl="1"/>
            <a:r>
              <a:rPr lang="en-US" dirty="0"/>
              <a:t>70 and 110 only have one child</a:t>
            </a:r>
          </a:p>
          <a:p>
            <a:pPr lvl="1"/>
            <a:r>
              <a:rPr lang="en-US" dirty="0"/>
              <a:t>Link its child to the parent will keep the total order property!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63321" y="5964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720799" y="52023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83894" y="5571714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244814" y="4733514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/>
          <p:cNvCxnSpPr>
            <a:stCxn id="21" idx="2"/>
            <a:endCxn id="26" idx="0"/>
          </p:cNvCxnSpPr>
          <p:nvPr/>
        </p:nvCxnSpPr>
        <p:spPr bwMode="auto">
          <a:xfrm>
            <a:off x="2963321" y="3928652"/>
            <a:ext cx="668337" cy="1273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17648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1"/>
            <a:ext cx="7772400" cy="1066800"/>
          </a:xfrm>
        </p:spPr>
        <p:txBody>
          <a:bodyPr/>
          <a:lstStyle/>
          <a:p>
            <a:r>
              <a:rPr lang="en-US" dirty="0"/>
              <a:t>Delete 100, how to fix the tree? Need to find a new root!</a:t>
            </a:r>
          </a:p>
          <a:p>
            <a:pPr lvl="1"/>
            <a:r>
              <a:rPr lang="en-US" dirty="0"/>
              <a:t>10, 50, 55, 60, 70, </a:t>
            </a:r>
            <a:r>
              <a:rPr lang="en-US" dirty="0">
                <a:solidFill>
                  <a:srgbClr val="FF0000"/>
                </a:solidFill>
              </a:rPr>
              <a:t>100,</a:t>
            </a:r>
            <a:r>
              <a:rPr lang="en-US" dirty="0"/>
              <a:t> 110, 120, 200, 230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63321" y="5964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720799" y="52023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83894" y="5571714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244814" y="4733514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60885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0"/>
            <a:ext cx="7772400" cy="1358417"/>
          </a:xfrm>
        </p:spPr>
        <p:txBody>
          <a:bodyPr/>
          <a:lstStyle/>
          <a:p>
            <a:r>
              <a:rPr lang="en-US" dirty="0"/>
              <a:t>Delete 100.</a:t>
            </a:r>
          </a:p>
          <a:p>
            <a:pPr lvl="1"/>
            <a:r>
              <a:rPr lang="en-US" dirty="0"/>
              <a:t>10, 50, 44, 60, </a:t>
            </a:r>
            <a:r>
              <a:rPr lang="en-US" dirty="0">
                <a:solidFill>
                  <a:srgbClr val="FF0000"/>
                </a:solidFill>
              </a:rPr>
              <a:t>70</a:t>
            </a:r>
            <a:r>
              <a:rPr lang="en-US" dirty="0"/>
              <a:t>,      </a:t>
            </a:r>
            <a:r>
              <a:rPr lang="en-US" dirty="0">
                <a:solidFill>
                  <a:srgbClr val="FF0000"/>
                </a:solidFill>
              </a:rPr>
              <a:t>110,</a:t>
            </a:r>
            <a:r>
              <a:rPr lang="en-US" dirty="0"/>
              <a:t> 120, 200, 230</a:t>
            </a:r>
          </a:p>
          <a:p>
            <a:pPr lvl="1"/>
            <a:r>
              <a:rPr lang="en-US" dirty="0"/>
              <a:t>Candidates are 70 and 110. How to describe their position in the tree?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63321" y="5964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720799" y="52023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83894" y="5571714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244814" y="4733514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7851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0"/>
            <a:ext cx="7772400" cy="13584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Delete 100</a:t>
            </a:r>
          </a:p>
          <a:p>
            <a:pPr lvl="1"/>
            <a:r>
              <a:rPr lang="en-US" dirty="0"/>
              <a:t>Pick 70 (largest node in the left tree) to be new root</a:t>
            </a:r>
          </a:p>
          <a:p>
            <a:pPr lvl="2"/>
            <a:r>
              <a:rPr lang="en-US" sz="2000" dirty="0"/>
              <a:t>Assign 70’s left child to be the right child of 70’s parent</a:t>
            </a:r>
          </a:p>
          <a:p>
            <a:pPr lvl="2"/>
            <a:r>
              <a:rPr lang="en-US" sz="2000" dirty="0"/>
              <a:t>What about 70’s right child?</a:t>
            </a:r>
          </a:p>
          <a:p>
            <a:pPr lvl="1"/>
            <a:endParaRPr lang="en-US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63321" y="5964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720799" y="52023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83894" y="5571714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244814" y="4733514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7957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0"/>
            <a:ext cx="7772400" cy="13584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Delete 100</a:t>
            </a:r>
          </a:p>
          <a:p>
            <a:pPr lvl="1"/>
            <a:r>
              <a:rPr lang="en-US" dirty="0"/>
              <a:t>If pick 70 (largest node in the left tree) to be new root</a:t>
            </a:r>
          </a:p>
          <a:p>
            <a:pPr lvl="2"/>
            <a:r>
              <a:rPr lang="en-US" sz="2000" dirty="0"/>
              <a:t>Assign 70’s left child to be the right child of 70’s parent</a:t>
            </a:r>
          </a:p>
          <a:p>
            <a:pPr lvl="2"/>
            <a:r>
              <a:rPr lang="en-US" sz="2000" dirty="0"/>
              <a:t>What about 70’s right child?</a:t>
            </a:r>
          </a:p>
          <a:p>
            <a:pPr lvl="1"/>
            <a:endParaRPr lang="en-US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720799" y="52023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244814" y="4733514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30238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0"/>
            <a:ext cx="7772400" cy="13584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Delete 100</a:t>
            </a:r>
          </a:p>
          <a:p>
            <a:pPr lvl="1"/>
            <a:r>
              <a:rPr lang="en-US" dirty="0"/>
              <a:t>If pick 110 (smallest node in the right tree) to be new root</a:t>
            </a:r>
          </a:p>
          <a:p>
            <a:pPr lvl="2"/>
            <a:r>
              <a:rPr lang="en-US" sz="2000" dirty="0"/>
              <a:t>Assign 110’s right child to be the left child of 110’s parent</a:t>
            </a:r>
          </a:p>
          <a:p>
            <a:pPr lvl="2"/>
            <a:r>
              <a:rPr lang="en-US" sz="2000" dirty="0"/>
              <a:t>What about 110’s left child?</a:t>
            </a:r>
          </a:p>
          <a:p>
            <a:pPr lvl="1"/>
            <a:endParaRPr lang="en-US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7953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3F5FE-3CE5-4B69-9165-F571DE58A60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/>
              <a:t>Binary Search Tree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848600" cy="5181600"/>
          </a:xfrm>
        </p:spPr>
        <p:txBody>
          <a:bodyPr/>
          <a:lstStyle/>
          <a:p>
            <a:pPr eaLnBrk="1" hangingPunct="1"/>
            <a:r>
              <a:rPr lang="en-US" sz="2000" dirty="0"/>
              <a:t>Also known as Totally Ordered Tree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Definition:  A binary tree B is called a </a:t>
            </a:r>
            <a:r>
              <a:rPr lang="en-US" sz="2000" u="sng" dirty="0"/>
              <a:t>binary search tree</a:t>
            </a:r>
            <a:r>
              <a:rPr lang="en-US" sz="2000" dirty="0"/>
              <a:t> </a:t>
            </a:r>
            <a:r>
              <a:rPr lang="en-US" sz="2000" dirty="0" err="1"/>
              <a:t>iff</a:t>
            </a:r>
            <a:r>
              <a:rPr lang="en-US" sz="2000" dirty="0"/>
              <a:t>:</a:t>
            </a:r>
          </a:p>
          <a:p>
            <a:pPr lvl="1" eaLnBrk="1" hangingPunct="1"/>
            <a:r>
              <a:rPr lang="en-US" sz="1800" dirty="0"/>
              <a:t>There is an order relation </a:t>
            </a:r>
            <a:r>
              <a:rPr lang="en-US" sz="1800" u="sng" dirty="0"/>
              <a:t>&lt;</a:t>
            </a:r>
            <a:r>
              <a:rPr lang="en-US" sz="1800" dirty="0"/>
              <a:t> defined for the vertices of B</a:t>
            </a:r>
          </a:p>
          <a:p>
            <a:pPr lvl="1" eaLnBrk="1" hangingPunct="1"/>
            <a:r>
              <a:rPr lang="en-US" sz="1800" dirty="0"/>
              <a:t>For any vertex v, and any descendant u of </a:t>
            </a:r>
            <a:r>
              <a:rPr lang="en-US" sz="1800" dirty="0" err="1"/>
              <a:t>v.left</a:t>
            </a:r>
            <a:r>
              <a:rPr lang="en-US" sz="1800" dirty="0"/>
              <a:t>, u </a:t>
            </a:r>
            <a:r>
              <a:rPr lang="en-US" sz="1800" u="sng" dirty="0"/>
              <a:t>&lt;</a:t>
            </a:r>
            <a:r>
              <a:rPr lang="en-US" sz="1800" dirty="0"/>
              <a:t> v</a:t>
            </a:r>
          </a:p>
          <a:p>
            <a:pPr lvl="1" eaLnBrk="1" hangingPunct="1"/>
            <a:r>
              <a:rPr lang="en-US" sz="1800" dirty="0"/>
              <a:t>For any vertex v, and any descendent w of </a:t>
            </a:r>
            <a:r>
              <a:rPr lang="en-US" sz="1800" dirty="0" err="1"/>
              <a:t>v.right</a:t>
            </a:r>
            <a:r>
              <a:rPr lang="en-US" sz="1800" dirty="0"/>
              <a:t>, v </a:t>
            </a:r>
            <a:r>
              <a:rPr lang="en-US" sz="1800" u="sng" dirty="0"/>
              <a:t>&lt;</a:t>
            </a:r>
            <a:r>
              <a:rPr lang="en-US" sz="1800" dirty="0"/>
              <a:t> w</a:t>
            </a:r>
          </a:p>
          <a:p>
            <a:pPr lvl="1" eaLnBrk="1" hangingPunct="1"/>
            <a:r>
              <a:rPr lang="en-US" sz="1800" dirty="0"/>
              <a:t>Let us also assume that all keys are different</a:t>
            </a: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3902075" y="37338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3078" name="Text Box 20"/>
          <p:cNvSpPr txBox="1">
            <a:spLocks noChangeArrowheads="1"/>
          </p:cNvSpPr>
          <p:nvPr/>
        </p:nvSpPr>
        <p:spPr bwMode="auto">
          <a:xfrm>
            <a:off x="3292475" y="45767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3079" name="Text Box 21"/>
          <p:cNvSpPr txBox="1">
            <a:spLocks noChangeArrowheads="1"/>
          </p:cNvSpPr>
          <p:nvPr/>
        </p:nvSpPr>
        <p:spPr bwMode="auto">
          <a:xfrm>
            <a:off x="4495800" y="45767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3080" name="Text Box 22"/>
          <p:cNvSpPr txBox="1">
            <a:spLocks noChangeArrowheads="1"/>
          </p:cNvSpPr>
          <p:nvPr/>
        </p:nvSpPr>
        <p:spPr bwMode="auto">
          <a:xfrm>
            <a:off x="26670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3081" name="Text Box 23"/>
          <p:cNvSpPr txBox="1">
            <a:spLocks noChangeArrowheads="1"/>
          </p:cNvSpPr>
          <p:nvPr/>
        </p:nvSpPr>
        <p:spPr bwMode="auto">
          <a:xfrm>
            <a:off x="32766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3082" name="Text Box 24"/>
          <p:cNvSpPr txBox="1">
            <a:spLocks noChangeArrowheads="1"/>
          </p:cNvSpPr>
          <p:nvPr/>
        </p:nvSpPr>
        <p:spPr bwMode="auto">
          <a:xfrm>
            <a:off x="51054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3083" name="Text Box 25"/>
          <p:cNvSpPr txBox="1">
            <a:spLocks noChangeArrowheads="1"/>
          </p:cNvSpPr>
          <p:nvPr/>
        </p:nvSpPr>
        <p:spPr bwMode="auto">
          <a:xfrm>
            <a:off x="44958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3084" name="Line 26"/>
          <p:cNvSpPr>
            <a:spLocks noChangeShapeType="1"/>
          </p:cNvSpPr>
          <p:nvPr/>
        </p:nvSpPr>
        <p:spPr bwMode="auto">
          <a:xfrm flipH="1">
            <a:off x="3444875" y="4114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27"/>
          <p:cNvSpPr>
            <a:spLocks noChangeShapeType="1"/>
          </p:cNvSpPr>
          <p:nvPr/>
        </p:nvSpPr>
        <p:spPr bwMode="auto">
          <a:xfrm>
            <a:off x="4054475" y="4114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28"/>
          <p:cNvSpPr>
            <a:spLocks noChangeShapeType="1"/>
          </p:cNvSpPr>
          <p:nvPr/>
        </p:nvSpPr>
        <p:spPr bwMode="auto">
          <a:xfrm flipH="1">
            <a:off x="2835275" y="4953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29"/>
          <p:cNvSpPr>
            <a:spLocks noChangeShapeType="1"/>
          </p:cNvSpPr>
          <p:nvPr/>
        </p:nvSpPr>
        <p:spPr bwMode="auto">
          <a:xfrm>
            <a:off x="3444875" y="4953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Line 30"/>
          <p:cNvSpPr>
            <a:spLocks noChangeShapeType="1"/>
          </p:cNvSpPr>
          <p:nvPr/>
        </p:nvSpPr>
        <p:spPr bwMode="auto">
          <a:xfrm>
            <a:off x="4648200" y="4953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Line 31"/>
          <p:cNvSpPr>
            <a:spLocks noChangeShapeType="1"/>
          </p:cNvSpPr>
          <p:nvPr/>
        </p:nvSpPr>
        <p:spPr bwMode="auto">
          <a:xfrm>
            <a:off x="4648200" y="4953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0" name="Text Box 32"/>
          <p:cNvSpPr txBox="1">
            <a:spLocks noChangeArrowheads="1"/>
          </p:cNvSpPr>
          <p:nvPr/>
        </p:nvSpPr>
        <p:spPr bwMode="auto">
          <a:xfrm>
            <a:off x="3276600" y="3743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463" y="1267690"/>
            <a:ext cx="7772400" cy="1358417"/>
          </a:xfrm>
        </p:spPr>
        <p:txBody>
          <a:bodyPr>
            <a:normAutofit/>
          </a:bodyPr>
          <a:lstStyle/>
          <a:p>
            <a:r>
              <a:rPr lang="en-US" dirty="0"/>
              <a:t>Exercise</a:t>
            </a:r>
          </a:p>
          <a:p>
            <a:pPr lvl="1"/>
            <a:r>
              <a:rPr lang="en-US" dirty="0"/>
              <a:t>How is the tree look like after delete 50?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54561" y="2728025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742748" y="355932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019348" y="3558887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133148" y="4440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725321" y="4449496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411085" y="5202382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76600" y="26670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68680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238548" y="4364182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63321" y="3097357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71548" y="3094976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353721" y="3928652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128294" y="3926033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244814" y="3922786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436335" y="3925838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631658" y="4818828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6386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BST Class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public: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);		// copy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&amp;&amp;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);		// move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~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</a:t>
            </a:r>
            <a:r>
              <a:rPr lang="en-US" sz="1200" b="1" dirty="0" err="1">
                <a:solidFill>
                  <a:schemeClr val="tx1"/>
                </a:solidFill>
              </a:rPr>
              <a:t>findMin</a:t>
            </a:r>
            <a:r>
              <a:rPr lang="en-US" sz="1200" b="1" dirty="0">
                <a:solidFill>
                  <a:schemeClr val="tx1"/>
                </a:solidFill>
              </a:rPr>
              <a:t>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</a:t>
            </a:r>
            <a:r>
              <a:rPr lang="en-US" sz="1200" b="1" dirty="0" err="1">
                <a:solidFill>
                  <a:schemeClr val="tx1"/>
                </a:solidFill>
              </a:rPr>
              <a:t>findMax</a:t>
            </a:r>
            <a:r>
              <a:rPr lang="en-US" sz="1200" b="1" dirty="0">
                <a:solidFill>
                  <a:schemeClr val="tx1"/>
                </a:solidFill>
              </a:rPr>
              <a:t>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&amp;x)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isEmpty</a:t>
            </a:r>
            <a:r>
              <a:rPr lang="en-US" sz="1200" b="1" dirty="0">
                <a:solidFill>
                  <a:schemeClr val="tx1"/>
                </a:solidFill>
              </a:rPr>
              <a:t>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</a:t>
            </a:r>
            <a:r>
              <a:rPr lang="en-US" sz="1200" b="1" dirty="0" err="1">
                <a:solidFill>
                  <a:schemeClr val="tx1"/>
                </a:solidFill>
              </a:rPr>
              <a:t>printTree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 &amp; out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</a:t>
            </a:r>
            <a:r>
              <a:rPr lang="en-US" sz="1200" b="1" dirty="0" err="1">
                <a:solidFill>
                  <a:schemeClr val="tx1"/>
                </a:solidFill>
              </a:rPr>
              <a:t>cout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insert(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&amp;x);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insert(Comparable &amp;&amp;x);			// move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remove(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&amp;x);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 operator=(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 operator=(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&amp;&amp;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);	// move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39430-A7BA-4202-8F1B-A6355D9647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60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dirty="0"/>
              <a:t>BST Class Template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struct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    Comparable element;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*left;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*right;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</a:t>
            </a:r>
            <a:r>
              <a:rPr lang="en-US" sz="1200" b="1" dirty="0" err="1">
                <a:solidFill>
                  <a:schemeClr val="tx1"/>
                </a:solidFill>
              </a:rPr>
              <a:t>theElement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lt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rt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	: element{</a:t>
            </a:r>
            <a:r>
              <a:rPr lang="en-US" sz="1200" b="1" dirty="0" err="1">
                <a:solidFill>
                  <a:schemeClr val="tx1"/>
                </a:solidFill>
              </a:rPr>
              <a:t>theElement</a:t>
            </a:r>
            <a:r>
              <a:rPr lang="en-US" sz="1200" b="1" dirty="0">
                <a:solidFill>
                  <a:schemeClr val="tx1"/>
                </a:solidFill>
              </a:rPr>
              <a:t>}, left{</a:t>
            </a:r>
            <a:r>
              <a:rPr lang="en-US" sz="1200" b="1" dirty="0" err="1">
                <a:solidFill>
                  <a:schemeClr val="tx1"/>
                </a:solidFill>
              </a:rPr>
              <a:t>lt</a:t>
            </a:r>
            <a:r>
              <a:rPr lang="en-US" sz="1200" b="1" dirty="0">
                <a:solidFill>
                  <a:schemeClr val="tx1"/>
                </a:solidFill>
              </a:rPr>
              <a:t>}, right{</a:t>
            </a:r>
            <a:r>
              <a:rPr lang="en-US" sz="1200" b="1" dirty="0" err="1">
                <a:solidFill>
                  <a:schemeClr val="tx1"/>
                </a:solidFill>
              </a:rPr>
              <a:t>rt</a:t>
            </a:r>
            <a:r>
              <a:rPr lang="en-US" sz="1200" b="1" dirty="0">
                <a:solidFill>
                  <a:schemeClr val="tx1"/>
                </a:solidFill>
              </a:rPr>
              <a:t>} {}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(Comparable &amp;&amp; </a:t>
            </a:r>
            <a:r>
              <a:rPr lang="en-US" sz="1200" b="1" dirty="0" err="1">
                <a:solidFill>
                  <a:schemeClr val="tx1"/>
                </a:solidFill>
              </a:rPr>
              <a:t>theElement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lt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rt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	: element{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</a:t>
            </a:r>
            <a:r>
              <a:rPr lang="en-US" sz="1200" b="1" dirty="0" err="1">
                <a:solidFill>
                  <a:schemeClr val="tx1"/>
                </a:solidFill>
              </a:rPr>
              <a:t>theElement</a:t>
            </a:r>
            <a:r>
              <a:rPr lang="en-US" sz="1200" b="1" dirty="0">
                <a:solidFill>
                  <a:schemeClr val="tx1"/>
                </a:solidFill>
              </a:rPr>
              <a:t>)}, left{</a:t>
            </a:r>
            <a:r>
              <a:rPr lang="en-US" sz="1200" b="1" dirty="0" err="1">
                <a:solidFill>
                  <a:schemeClr val="tx1"/>
                </a:solidFill>
              </a:rPr>
              <a:t>lt</a:t>
            </a:r>
            <a:r>
              <a:rPr lang="en-US" sz="1200" b="1" dirty="0">
                <a:solidFill>
                  <a:schemeClr val="tx1"/>
                </a:solidFill>
              </a:rPr>
              <a:t>}, right{</a:t>
            </a:r>
            <a:r>
              <a:rPr lang="en-US" sz="1200" b="1" dirty="0" err="1">
                <a:solidFill>
                  <a:schemeClr val="tx1"/>
                </a:solidFill>
              </a:rPr>
              <a:t>rt</a:t>
            </a:r>
            <a:r>
              <a:rPr lang="en-US" sz="1200" b="1" dirty="0">
                <a:solidFill>
                  <a:schemeClr val="tx1"/>
                </a:solidFill>
              </a:rPr>
              <a:t>} {}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};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/>
              <a:t>BinaryNode</a:t>
            </a:r>
            <a:r>
              <a:rPr lang="en-US" sz="1200" b="1" dirty="0"/>
              <a:t> *root;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insert(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 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insert(Comparable &amp;&amp;x,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remove(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 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findMin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findMax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</a:t>
            </a:r>
            <a:r>
              <a:rPr lang="en-US" sz="1200" b="1" dirty="0" err="1">
                <a:solidFill>
                  <a:schemeClr val="tx1"/>
                </a:solidFill>
              </a:rPr>
              <a:t>printTree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*t, 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 &amp; out)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*clone(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39430-A7BA-4202-8F1B-A6355D9647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447800" y="3886200"/>
            <a:ext cx="4876800" cy="2057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781800" y="4502150"/>
            <a:ext cx="14927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Internal functions</a:t>
            </a:r>
          </a:p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used in recursive </a:t>
            </a:r>
          </a:p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calls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368143" y="3424535"/>
            <a:ext cx="2242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Pointer passed by reference</a:t>
            </a:r>
          </a:p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                       (why?)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5181600" y="3655366"/>
            <a:ext cx="1524000" cy="23083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8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7E928-43C2-40DE-8486-4C9E0DCA2D1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BST: Public members calling private recursive functions</a:t>
            </a:r>
          </a:p>
        </p:txBody>
      </p:sp>
      <p:pic>
        <p:nvPicPr>
          <p:cNvPr id="10244" name="Picture 4" descr="fig04_1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1411288"/>
            <a:ext cx="5106987" cy="4859337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test if an item is in a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x is item to search for.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t is the node that roots the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false;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x &lt; t-&gt;element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</a:t>
            </a:r>
            <a:r>
              <a:rPr lang="en-US" sz="1200" b="1" dirty="0">
                <a:solidFill>
                  <a:srgbClr val="0000FF"/>
                </a:solidFill>
              </a:rPr>
              <a:t>contains( x,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t-&gt;element &lt; x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</a:t>
            </a:r>
            <a:r>
              <a:rPr lang="en-US" sz="1200" b="1" dirty="0">
                <a:solidFill>
                  <a:srgbClr val="0000FF"/>
                </a:solidFill>
              </a:rPr>
              <a:t>contains( x,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true;    // Match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04B2B-3076-4139-BBF1-1219C618FB05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Searching for an element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find the smallest item in a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 t.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Return node containing the smallest item.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</a:t>
            </a:r>
            <a:r>
              <a:rPr lang="en-US" sz="1200" b="1" dirty="0" err="1">
                <a:solidFill>
                  <a:schemeClr val="tx1"/>
                </a:solidFill>
              </a:rPr>
              <a:t>findMin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t-&gt;left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return </a:t>
            </a:r>
            <a:r>
              <a:rPr lang="en-US" sz="1200" b="1" dirty="0" err="1">
                <a:solidFill>
                  <a:schemeClr val="tx1"/>
                </a:solidFill>
              </a:rPr>
              <a:t>findMin</a:t>
            </a:r>
            <a:r>
              <a:rPr lang="en-US" sz="1200" b="1" dirty="0">
                <a:solidFill>
                  <a:schemeClr val="tx1"/>
                </a:solidFill>
              </a:rPr>
              <a:t>(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2B944-4B02-4092-AA8E-BCDC6CFC144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Find the smallest element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962400" y="3505200"/>
            <a:ext cx="11831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charset="0"/>
                <a:cs typeface="Times New Roman" charset="0"/>
              </a:rPr>
              <a:t>Tail recursion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find the largest item in a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 t.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Return node containing the largest item.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</a:t>
            </a:r>
            <a:r>
              <a:rPr lang="en-US" sz="1200" b="1" dirty="0" err="1">
                <a:solidFill>
                  <a:schemeClr val="tx1"/>
                </a:solidFill>
              </a:rPr>
              <a:t>findMax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while( t-&gt;right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t = t-&gt;right;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return 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50036-DF10-40A2-A16A-C28FD3EA368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Find the biggest element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5029200" y="3048000"/>
            <a:ext cx="2084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  <a:cs typeface="Times New Roman" charset="0"/>
              </a:rPr>
              <a:t>Non-recursive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0394B-8392-48D4-80EC-943B61A34A0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60400"/>
          </a:xfrm>
        </p:spPr>
        <p:txBody>
          <a:bodyPr/>
          <a:lstStyle/>
          <a:p>
            <a:pPr eaLnBrk="1" hangingPunct="1"/>
            <a:r>
              <a:rPr lang="en-US"/>
              <a:t>BST: Insertion (5)</a:t>
            </a:r>
          </a:p>
        </p:txBody>
      </p:sp>
      <p:pic>
        <p:nvPicPr>
          <p:cNvPr id="14340" name="Picture 4" descr="fig04_2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676400"/>
            <a:ext cx="7772400" cy="3387725"/>
          </a:xfrm>
          <a:noFill/>
        </p:spPr>
      </p:pic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1355725" y="5375275"/>
            <a:ext cx="232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Before insertion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6477000" y="5721350"/>
            <a:ext cx="206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After insertion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2EBD1-C697-4A41-A30B-3B8F119FFC7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Insertion (contd.)</a:t>
            </a: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5715000" y="2286000"/>
            <a:ext cx="2209800" cy="258532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Strategy: </a:t>
            </a:r>
          </a:p>
          <a:p>
            <a:pPr eaLnBrk="1" hangingPunct="1">
              <a:buFontTx/>
              <a:buChar char="•"/>
            </a:pPr>
            <a:endParaRPr lang="en-US" sz="1800" dirty="0">
              <a:solidFill>
                <a:srgbClr val="0000FF"/>
              </a:solidFill>
              <a:latin typeface="Arial" charset="0"/>
              <a:cs typeface="Times New Roman" charset="0"/>
            </a:endParaRPr>
          </a:p>
          <a:p>
            <a:pPr eaLnBrk="1" hangingPunct="1">
              <a:buFontTx/>
              <a:buChar char="•"/>
            </a:pPr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Traverse the tree as if searching for x with contains()</a:t>
            </a:r>
          </a:p>
          <a:p>
            <a:pPr eaLnBrk="1" hangingPunct="1">
              <a:buFontTx/>
              <a:buChar char="•"/>
            </a:pPr>
            <a:endParaRPr lang="en-US" sz="1800" dirty="0">
              <a:solidFill>
                <a:srgbClr val="0000FF"/>
              </a:solidFill>
              <a:latin typeface="Arial" charset="0"/>
              <a:cs typeface="Times New Roman" charset="0"/>
            </a:endParaRPr>
          </a:p>
          <a:p>
            <a:pPr eaLnBrk="1" hangingPunct="1">
              <a:buFontTx/>
              <a:buChar char="•"/>
            </a:pPr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Insert when you reach a null pointer 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487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insert into a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x is the item to insert.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t is the node that roots the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Set the new root of the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insert(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>
                <a:solidFill>
                  <a:srgbClr val="0000FF"/>
                </a:solidFill>
              </a:rPr>
              <a:t>BinaryNode</a:t>
            </a:r>
            <a:r>
              <a:rPr lang="en-US" sz="1200" b="1" dirty="0">
                <a:solidFill>
                  <a:srgbClr val="0000FF"/>
                </a:solidFill>
              </a:rPr>
              <a:t> * &amp; t 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t = new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{ x,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};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x &lt; t-&gt;element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insert( x,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t-&gt;element &lt; x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insert( x,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;  // Duplicate; do nothing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</a:t>
            </a:r>
            <a:r>
              <a:rPr lang="en-US" sz="1200" b="1" dirty="0">
                <a:solidFill>
                  <a:srgbClr val="0000FF"/>
                </a:solidFill>
              </a:rPr>
              <a:t>How to implement the move version of insert()?</a:t>
            </a:r>
          </a:p>
          <a:p>
            <a:pPr marL="0" indent="0">
              <a:buNone/>
            </a:pPr>
            <a:endParaRPr lang="en-US" sz="12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59AC2-2570-4779-84DB-B6C7A5A0074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Deletion</a:t>
            </a:r>
          </a:p>
        </p:txBody>
      </p:sp>
      <p:pic>
        <p:nvPicPr>
          <p:cNvPr id="16388" name="Picture 4" descr="fig04_2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9325" y="2039938"/>
            <a:ext cx="7312025" cy="3387725"/>
          </a:xfrm>
          <a:noFill/>
        </p:spPr>
      </p:pic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1431925" y="5451475"/>
            <a:ext cx="2693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Before deleting (4)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6019800" y="572135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After deleting (4)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2743200" y="1454150"/>
            <a:ext cx="428466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Deleting a node with one child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1295400" y="6172200"/>
            <a:ext cx="688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Deletion Strategy: Bypass the node being deleted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9359C-F978-4EA7-A73B-BAF1A6262D89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4099" name="Picture 20" descr="fig04_1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676400"/>
            <a:ext cx="7118350" cy="3279775"/>
          </a:xfrm>
          <a:noFill/>
        </p:spPr>
      </p:pic>
      <p:sp>
        <p:nvSpPr>
          <p:cNvPr id="4100" name="Rectangle 22"/>
          <p:cNvSpPr>
            <a:spLocks noChangeArrowheads="1"/>
          </p:cNvSpPr>
          <p:nvPr/>
        </p:nvSpPr>
        <p:spPr bwMode="auto">
          <a:xfrm>
            <a:off x="533400" y="5334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0" hangingPunct="0"/>
            <a:r>
              <a:rPr lang="en-US">
                <a:latin typeface="Arial" charset="0"/>
              </a:rPr>
              <a:t>Binary Search Tree</a:t>
            </a:r>
          </a:p>
        </p:txBody>
      </p:sp>
      <p:sp>
        <p:nvSpPr>
          <p:cNvPr id="4101" name="Text Box 23"/>
          <p:cNvSpPr txBox="1">
            <a:spLocks noChangeArrowheads="1"/>
          </p:cNvSpPr>
          <p:nvPr/>
        </p:nvSpPr>
        <p:spPr bwMode="auto">
          <a:xfrm>
            <a:off x="2803525" y="5680075"/>
            <a:ext cx="375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Which one is NOT a BST?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E4B62-D7BA-4709-A0CE-F13002F9613A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Deletion (contd.)</a:t>
            </a:r>
          </a:p>
        </p:txBody>
      </p:sp>
      <p:pic>
        <p:nvPicPr>
          <p:cNvPr id="17412" name="Picture 4" descr="fig04_2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1219200"/>
            <a:ext cx="8991600" cy="4376738"/>
          </a:xfrm>
          <a:noFill/>
        </p:spPr>
      </p:pic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228600" y="5492750"/>
            <a:ext cx="2693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Before deleting (2)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6248400" y="556895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After deleting (2)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2590800" y="1454150"/>
            <a:ext cx="469106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Deleting a node with two children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1600200" y="6042025"/>
            <a:ext cx="5795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Deletion Strategy: Replace the node with 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smallest node in the right subtree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remove from a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x is the item to remove.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t is the node that roots the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remove(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 t )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return;   // Item not found; do nothing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x &lt; t-&gt;element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remove( x,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t-&gt;element &lt; x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remove( x,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t-&gt;left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&amp;&amp; t-&gt;right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  { // two children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t-&gt;element = </a:t>
            </a:r>
            <a:r>
              <a:rPr lang="en-US" sz="1200" b="1" dirty="0" err="1">
                <a:solidFill>
                  <a:schemeClr val="tx1"/>
                </a:solidFill>
              </a:rPr>
              <a:t>findMin</a:t>
            </a:r>
            <a:r>
              <a:rPr lang="en-US" sz="1200" b="1" dirty="0">
                <a:solidFill>
                  <a:schemeClr val="tx1"/>
                </a:solidFill>
              </a:rPr>
              <a:t>( t-&gt;right )-&gt;element;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remove( t-&gt;element,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oldNode</a:t>
            </a:r>
            <a:r>
              <a:rPr lang="en-US" sz="1200" b="1" dirty="0">
                <a:solidFill>
                  <a:schemeClr val="tx1"/>
                </a:solidFill>
              </a:rPr>
              <a:t> = 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t = ( t-&gt;left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 ? t-&gt;left : t-&gt;right;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delete </a:t>
            </a:r>
            <a:r>
              <a:rPr lang="en-US" sz="1200" b="1" dirty="0" err="1">
                <a:solidFill>
                  <a:schemeClr val="tx1"/>
                </a:solidFill>
              </a:rPr>
              <a:t>oldNode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BA3FA-D552-4988-8636-C62D3E49CBFB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Deletion (contd.)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990600" y="3788229"/>
            <a:ext cx="5029200" cy="2002971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9D505-EBB2-47A9-86D4-4509D94B290D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Lazy Deletion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Another deletion strategy</a:t>
            </a:r>
          </a:p>
          <a:p>
            <a:pPr lvl="1" eaLnBrk="1" hangingPunct="1"/>
            <a:r>
              <a:rPr lang="en-US"/>
              <a:t>Don’t delete!</a:t>
            </a:r>
          </a:p>
          <a:p>
            <a:pPr lvl="1" eaLnBrk="1" hangingPunct="1"/>
            <a:r>
              <a:rPr lang="en-US"/>
              <a:t>Just mark the node as deleted.</a:t>
            </a:r>
          </a:p>
          <a:p>
            <a:pPr lvl="1" eaLnBrk="1" hangingPunct="1"/>
            <a:r>
              <a:rPr lang="en-US"/>
              <a:t>Wastes space</a:t>
            </a:r>
          </a:p>
          <a:p>
            <a:pPr lvl="1" eaLnBrk="1" hangingPunct="1"/>
            <a:r>
              <a:rPr lang="en-US"/>
              <a:t>But useful if deletions are rare or space is not a concern.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BCCFB-7286-4E47-9C21-DF171202641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Destructor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Destructor for the tree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~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make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 empty.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 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delete 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t 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Copy constructor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 ) : root{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root = clone( </a:t>
            </a:r>
            <a:r>
              <a:rPr lang="en-US" sz="1200" b="1" dirty="0" err="1">
                <a:solidFill>
                  <a:schemeClr val="tx1"/>
                </a:solidFill>
              </a:rPr>
              <a:t>rhs.root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clone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clone(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new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{ t-&gt;element, clone( t-&gt;left ), clone( t-&gt;right ) };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EE531-2D12-4AEF-8C33-33D14ABAB97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Assignment Operator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19200" y="4920342"/>
            <a:ext cx="5562600" cy="2286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Traversal (</a:t>
            </a:r>
            <a:r>
              <a:rPr lang="en-US" dirty="0" err="1"/>
              <a:t>Inorder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// Print the tree contents in sorted order.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printTree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ostrem</a:t>
            </a:r>
            <a:r>
              <a:rPr lang="en-US" sz="1200" b="1" dirty="0">
                <a:solidFill>
                  <a:schemeClr val="tx1"/>
                </a:solidFill>
              </a:rPr>
              <a:t> &amp; out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isEmpty</a:t>
            </a:r>
            <a:r>
              <a:rPr lang="en-US" sz="1200" b="1" dirty="0">
                <a:solidFill>
                  <a:schemeClr val="tx1"/>
                </a:solidFill>
              </a:rPr>
              <a:t>( )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cout</a:t>
            </a:r>
            <a:r>
              <a:rPr lang="en-US" sz="1200" b="1" dirty="0">
                <a:solidFill>
                  <a:schemeClr val="tx1"/>
                </a:solidFill>
              </a:rPr>
              <a:t> &lt;&lt; "Empty tree" &lt;&lt; </a:t>
            </a:r>
            <a:r>
              <a:rPr lang="en-US" sz="1200" b="1" dirty="0" err="1">
                <a:solidFill>
                  <a:schemeClr val="tx1"/>
                </a:solidFill>
              </a:rPr>
              <a:t>endl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printTree</a:t>
            </a:r>
            <a:r>
              <a:rPr lang="en-US" sz="1200" b="1" dirty="0">
                <a:solidFill>
                  <a:schemeClr val="tx1"/>
                </a:solidFill>
              </a:rPr>
              <a:t>( root, out);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print a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 rooted at t in sorted order.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printTree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*t, 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 &amp; out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printTree</a:t>
            </a:r>
            <a:r>
              <a:rPr lang="en-US" sz="1200" b="1" dirty="0">
                <a:solidFill>
                  <a:schemeClr val="tx1"/>
                </a:solidFill>
              </a:rPr>
              <a:t>(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out &lt;&lt; t-&gt;element &lt;&lt; </a:t>
            </a:r>
            <a:r>
              <a:rPr lang="en-US" sz="1200" b="1" dirty="0" err="1">
                <a:solidFill>
                  <a:schemeClr val="tx1"/>
                </a:solidFill>
              </a:rPr>
              <a:t>endl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printTree</a:t>
            </a:r>
            <a:r>
              <a:rPr lang="en-US" sz="1200" b="1" dirty="0">
                <a:solidFill>
                  <a:schemeClr val="tx1"/>
                </a:solidFill>
              </a:rPr>
              <a:t>(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63E87-600F-4B2C-874E-59286BDB2E2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717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Object, </a:t>
            </a:r>
            <a:r>
              <a:rPr lang="en-US" sz="1200" b="1" dirty="0" err="1">
                <a:solidFill>
                  <a:srgbClr val="0000FF"/>
                </a:solidFill>
              </a:rPr>
              <a:t>typename</a:t>
            </a:r>
            <a:r>
              <a:rPr lang="en-US" sz="1200" b="1" dirty="0">
                <a:solidFill>
                  <a:srgbClr val="0000FF"/>
                </a:solidFill>
              </a:rPr>
              <a:t> Comparable=less&lt;Object</a:t>
            </a:r>
            <a:r>
              <a:rPr lang="en-US" sz="1200" b="1" dirty="0">
                <a:solidFill>
                  <a:schemeClr val="tx1"/>
                </a:solidFill>
              </a:rPr>
              <a:t>&gt;&gt;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// same methods, with Object replacing Comparable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*root;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>
                <a:solidFill>
                  <a:srgbClr val="0000FF"/>
                </a:solidFill>
              </a:rPr>
              <a:t>Comparable </a:t>
            </a:r>
            <a:r>
              <a:rPr lang="en-US" sz="1200" b="1" dirty="0" err="1">
                <a:solidFill>
                  <a:srgbClr val="0000FF"/>
                </a:solidFill>
              </a:rPr>
              <a:t>isLessThan</a:t>
            </a:r>
            <a:r>
              <a:rPr lang="en-US" sz="1200" b="1" dirty="0">
                <a:solidFill>
                  <a:srgbClr val="0000FF"/>
                </a:solidFill>
              </a:rPr>
              <a:t>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// same methods, with Object replacing Comparable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	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		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			return false;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		else if( </a:t>
            </a:r>
            <a:r>
              <a:rPr lang="en-US" sz="1200" b="1" dirty="0" err="1">
                <a:solidFill>
                  <a:srgbClr val="0000FF"/>
                </a:solidFill>
              </a:rPr>
              <a:t>isLessThan</a:t>
            </a:r>
            <a:r>
              <a:rPr lang="en-US" sz="1200" b="1" dirty="0">
                <a:solidFill>
                  <a:srgbClr val="0000FF"/>
                </a:solidFill>
              </a:rPr>
              <a:t>(x, t-&gt;element </a:t>
            </a:r>
            <a:r>
              <a:rPr lang="en-US" sz="1200" b="1" dirty="0">
                <a:solidFill>
                  <a:schemeClr val="tx1"/>
                </a:solidFill>
              </a:rPr>
              <a:t>))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			return contains( x,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		else if( </a:t>
            </a:r>
            <a:r>
              <a:rPr lang="en-US" sz="1200" b="1" dirty="0" err="1">
                <a:solidFill>
                  <a:srgbClr val="0000FF"/>
                </a:solidFill>
              </a:rPr>
              <a:t>isLessThan</a:t>
            </a:r>
            <a:r>
              <a:rPr lang="en-US" sz="1200" b="1" dirty="0">
                <a:solidFill>
                  <a:srgbClr val="0000FF"/>
                </a:solidFill>
              </a:rPr>
              <a:t>(t-&gt;element ,x ))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			return contains( x,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		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			return true;    // Match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	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9CC875-6DEE-4743-958C-68F226E09B10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/>
              <a:t>BST: Search using function objects</a:t>
            </a:r>
          </a:p>
        </p:txBody>
      </p:sp>
    </p:spTree>
    <p:extLst>
      <p:ext uri="{BB962C8B-B14F-4D97-AF65-F5344CB8AC3E}">
        <p14:creationId xmlns:p14="http://schemas.microsoft.com/office/powerpoint/2010/main" val="27635071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06013-688F-4BFF-97B6-B11169FC252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Insertion Bias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Start with an empty tree.</a:t>
            </a:r>
          </a:p>
          <a:p>
            <a:pPr eaLnBrk="1" hangingPunct="1"/>
            <a:r>
              <a:rPr lang="en-US"/>
              <a:t>Insert elements in sorted order</a:t>
            </a:r>
          </a:p>
          <a:p>
            <a:pPr eaLnBrk="1" hangingPunct="1"/>
            <a:r>
              <a:rPr lang="en-US"/>
              <a:t>What tree do you get?</a:t>
            </a:r>
          </a:p>
          <a:p>
            <a:pPr eaLnBrk="1" hangingPunct="1"/>
            <a:r>
              <a:rPr lang="en-US"/>
              <a:t>How do you fix it?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2CE53-D8A2-4755-824B-538FD3C4847F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BST: Deletion Bias</a:t>
            </a:r>
          </a:p>
        </p:txBody>
      </p:sp>
      <p:pic>
        <p:nvPicPr>
          <p:cNvPr id="23556" name="Picture 4" descr="fig04_2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219200"/>
            <a:ext cx="8305800" cy="1993900"/>
          </a:xfrm>
          <a:noFill/>
        </p:spPr>
      </p:pic>
      <p:pic>
        <p:nvPicPr>
          <p:cNvPr id="23557" name="Picture 9" descr="fig04_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005263"/>
            <a:ext cx="8153400" cy="2395537"/>
          </a:xfrm>
          <a:noFill/>
        </p:spPr>
      </p:pic>
      <p:sp>
        <p:nvSpPr>
          <p:cNvPr id="23558" name="Text Box 11"/>
          <p:cNvSpPr txBox="1">
            <a:spLocks noChangeArrowheads="1"/>
          </p:cNvSpPr>
          <p:nvPr/>
        </p:nvSpPr>
        <p:spPr bwMode="auto">
          <a:xfrm>
            <a:off x="838200" y="351155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After large number of alternating insertions and deletions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2971800" y="4038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3124200" y="5867400"/>
            <a:ext cx="4657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Why this bias? How do you fix it?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2F98A-CA26-4D54-8CDE-1DC55AF4AD59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Sections 4.4, 4.7, and 4.8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5D90E-43FE-40DB-A703-26C9A829E58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Tree</a:t>
            </a:r>
          </a:p>
        </p:txBody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Consequences:</a:t>
            </a:r>
          </a:p>
          <a:p>
            <a:pPr lvl="1" eaLnBrk="1" hangingPunct="1"/>
            <a:r>
              <a:rPr lang="en-US" sz="1800"/>
              <a:t>The smallest element in a binary search tree (BST) is the “left-most” node</a:t>
            </a:r>
          </a:p>
          <a:p>
            <a:pPr lvl="1" eaLnBrk="1" hangingPunct="1"/>
            <a:endParaRPr lang="en-US" sz="1800"/>
          </a:p>
          <a:p>
            <a:pPr lvl="1" eaLnBrk="1" hangingPunct="1"/>
            <a:r>
              <a:rPr lang="en-US" sz="1800"/>
              <a:t>The largest element in a BST is the “right-most” node</a:t>
            </a:r>
          </a:p>
          <a:p>
            <a:pPr lvl="1" eaLnBrk="1" hangingPunct="1"/>
            <a:endParaRPr lang="en-US" sz="1800"/>
          </a:p>
          <a:p>
            <a:pPr lvl="1" eaLnBrk="1" hangingPunct="1"/>
            <a:r>
              <a:rPr lang="en-US" sz="1800"/>
              <a:t>Inorder traversal of a BST encounters nodes in increasing order</a:t>
            </a:r>
          </a:p>
        </p:txBody>
      </p:sp>
      <p:sp>
        <p:nvSpPr>
          <p:cNvPr id="5125" name="Text Box 1029"/>
          <p:cNvSpPr txBox="1">
            <a:spLocks noChangeArrowheads="1"/>
          </p:cNvSpPr>
          <p:nvPr/>
        </p:nvSpPr>
        <p:spPr bwMode="auto">
          <a:xfrm>
            <a:off x="4359275" y="4038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5126" name="Text Box 1030"/>
          <p:cNvSpPr txBox="1">
            <a:spLocks noChangeArrowheads="1"/>
          </p:cNvSpPr>
          <p:nvPr/>
        </p:nvSpPr>
        <p:spPr bwMode="auto">
          <a:xfrm>
            <a:off x="3749675" y="4881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5127" name="Text Box 1031"/>
          <p:cNvSpPr txBox="1">
            <a:spLocks noChangeArrowheads="1"/>
          </p:cNvSpPr>
          <p:nvPr/>
        </p:nvSpPr>
        <p:spPr bwMode="auto">
          <a:xfrm>
            <a:off x="4953000" y="4881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5128" name="Text Box 1032"/>
          <p:cNvSpPr txBox="1">
            <a:spLocks noChangeArrowheads="1"/>
          </p:cNvSpPr>
          <p:nvPr/>
        </p:nvSpPr>
        <p:spPr bwMode="auto">
          <a:xfrm>
            <a:off x="31242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5129" name="Text Box 1033"/>
          <p:cNvSpPr txBox="1">
            <a:spLocks noChangeArrowheads="1"/>
          </p:cNvSpPr>
          <p:nvPr/>
        </p:nvSpPr>
        <p:spPr bwMode="auto">
          <a:xfrm>
            <a:off x="37338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130" name="Text Box 1034"/>
          <p:cNvSpPr txBox="1">
            <a:spLocks noChangeArrowheads="1"/>
          </p:cNvSpPr>
          <p:nvPr/>
        </p:nvSpPr>
        <p:spPr bwMode="auto">
          <a:xfrm>
            <a:off x="55626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5131" name="Text Box 1035"/>
          <p:cNvSpPr txBox="1">
            <a:spLocks noChangeArrowheads="1"/>
          </p:cNvSpPr>
          <p:nvPr/>
        </p:nvSpPr>
        <p:spPr bwMode="auto">
          <a:xfrm>
            <a:off x="49530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132" name="Line 1036"/>
          <p:cNvSpPr>
            <a:spLocks noChangeShapeType="1"/>
          </p:cNvSpPr>
          <p:nvPr/>
        </p:nvSpPr>
        <p:spPr bwMode="auto">
          <a:xfrm flipH="1">
            <a:off x="3902075" y="4419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037"/>
          <p:cNvSpPr>
            <a:spLocks noChangeShapeType="1"/>
          </p:cNvSpPr>
          <p:nvPr/>
        </p:nvSpPr>
        <p:spPr bwMode="auto">
          <a:xfrm>
            <a:off x="4511675" y="4419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038"/>
          <p:cNvSpPr>
            <a:spLocks noChangeShapeType="1"/>
          </p:cNvSpPr>
          <p:nvPr/>
        </p:nvSpPr>
        <p:spPr bwMode="auto">
          <a:xfrm flipH="1">
            <a:off x="3292475" y="5257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039"/>
          <p:cNvSpPr>
            <a:spLocks noChangeShapeType="1"/>
          </p:cNvSpPr>
          <p:nvPr/>
        </p:nvSpPr>
        <p:spPr bwMode="auto">
          <a:xfrm>
            <a:off x="3902075" y="5257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040"/>
          <p:cNvSpPr>
            <a:spLocks noChangeShapeType="1"/>
          </p:cNvSpPr>
          <p:nvPr/>
        </p:nvSpPr>
        <p:spPr bwMode="auto">
          <a:xfrm>
            <a:off x="5105400" y="5257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1041"/>
          <p:cNvSpPr>
            <a:spLocks noChangeShapeType="1"/>
          </p:cNvSpPr>
          <p:nvPr/>
        </p:nvSpPr>
        <p:spPr bwMode="auto">
          <a:xfrm>
            <a:off x="5105400" y="5257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Text Box 1042"/>
          <p:cNvSpPr txBox="1">
            <a:spLocks noChangeArrowheads="1"/>
          </p:cNvSpPr>
          <p:nvPr/>
        </p:nvSpPr>
        <p:spPr bwMode="auto">
          <a:xfrm>
            <a:off x="3733800" y="4048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using BST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667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Assumes nodes are organized in a totally ordered binary tree</a:t>
            </a:r>
          </a:p>
          <a:p>
            <a:pPr lvl="1" eaLnBrk="1" hangingPunct="1"/>
            <a:r>
              <a:rPr lang="en-US" dirty="0"/>
              <a:t>Begin at root node</a:t>
            </a:r>
          </a:p>
          <a:p>
            <a:pPr lvl="1" eaLnBrk="1" hangingPunct="1"/>
            <a:r>
              <a:rPr lang="en-US" dirty="0"/>
              <a:t>Descend using comparison to make left/right decision</a:t>
            </a:r>
          </a:p>
          <a:p>
            <a:pPr lvl="2" eaLnBrk="1" hangingPunct="1"/>
            <a:r>
              <a:rPr lang="en-US" sz="1800" dirty="0"/>
              <a:t>if (</a:t>
            </a:r>
            <a:r>
              <a:rPr lang="en-US" sz="1800" dirty="0" err="1"/>
              <a:t>search_value</a:t>
            </a:r>
            <a:r>
              <a:rPr lang="en-US" sz="1800" dirty="0"/>
              <a:t> &lt; </a:t>
            </a:r>
            <a:r>
              <a:rPr lang="en-US" sz="1800" dirty="0" err="1"/>
              <a:t>node_value</a:t>
            </a:r>
            <a:r>
              <a:rPr lang="en-US" sz="1800" dirty="0"/>
              <a:t>) go to the left child</a:t>
            </a:r>
          </a:p>
          <a:p>
            <a:pPr lvl="2" eaLnBrk="1" hangingPunct="1"/>
            <a:r>
              <a:rPr lang="en-US" sz="1800" dirty="0"/>
              <a:t>else if (</a:t>
            </a:r>
            <a:r>
              <a:rPr lang="en-US" sz="1800" dirty="0" err="1"/>
              <a:t>search_value</a:t>
            </a:r>
            <a:r>
              <a:rPr lang="en-US" sz="1800" dirty="0"/>
              <a:t> &gt; </a:t>
            </a:r>
            <a:r>
              <a:rPr lang="en-US" sz="1800" dirty="0" err="1"/>
              <a:t>node_value</a:t>
            </a:r>
            <a:r>
              <a:rPr lang="en-US" sz="1800" dirty="0"/>
              <a:t>) go to the right child</a:t>
            </a:r>
          </a:p>
          <a:p>
            <a:pPr lvl="2" eaLnBrk="1" hangingPunct="1"/>
            <a:r>
              <a:rPr lang="en-US" sz="1800" dirty="0"/>
              <a:t>else return true (success)</a:t>
            </a:r>
          </a:p>
          <a:p>
            <a:pPr lvl="1" eaLnBrk="1" hangingPunct="1"/>
            <a:r>
              <a:rPr lang="en-US" dirty="0"/>
              <a:t>Until descending move is impossible</a:t>
            </a:r>
          </a:p>
          <a:p>
            <a:pPr lvl="1" eaLnBrk="1" hangingPunct="1"/>
            <a:r>
              <a:rPr lang="en-US" dirty="0"/>
              <a:t>Return false (failure)</a:t>
            </a:r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4359275" y="4038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3749675" y="4881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8" name="Text Box 1031"/>
          <p:cNvSpPr txBox="1">
            <a:spLocks noChangeArrowheads="1"/>
          </p:cNvSpPr>
          <p:nvPr/>
        </p:nvSpPr>
        <p:spPr bwMode="auto">
          <a:xfrm>
            <a:off x="4953000" y="4881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9" name="Text Box 1032"/>
          <p:cNvSpPr txBox="1">
            <a:spLocks noChangeArrowheads="1"/>
          </p:cNvSpPr>
          <p:nvPr/>
        </p:nvSpPr>
        <p:spPr bwMode="auto">
          <a:xfrm>
            <a:off x="31242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0" name="Text Box 1033"/>
          <p:cNvSpPr txBox="1">
            <a:spLocks noChangeArrowheads="1"/>
          </p:cNvSpPr>
          <p:nvPr/>
        </p:nvSpPr>
        <p:spPr bwMode="auto">
          <a:xfrm>
            <a:off x="37338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1" name="Text Box 1034"/>
          <p:cNvSpPr txBox="1">
            <a:spLocks noChangeArrowheads="1"/>
          </p:cNvSpPr>
          <p:nvPr/>
        </p:nvSpPr>
        <p:spPr bwMode="auto">
          <a:xfrm>
            <a:off x="55626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2" name="Text Box 1035"/>
          <p:cNvSpPr txBox="1">
            <a:spLocks noChangeArrowheads="1"/>
          </p:cNvSpPr>
          <p:nvPr/>
        </p:nvSpPr>
        <p:spPr bwMode="auto">
          <a:xfrm>
            <a:off x="49530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3" name="Line 1036"/>
          <p:cNvSpPr>
            <a:spLocks noChangeShapeType="1"/>
          </p:cNvSpPr>
          <p:nvPr/>
        </p:nvSpPr>
        <p:spPr bwMode="auto">
          <a:xfrm flipH="1">
            <a:off x="3902075" y="4419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037"/>
          <p:cNvSpPr>
            <a:spLocks noChangeShapeType="1"/>
          </p:cNvSpPr>
          <p:nvPr/>
        </p:nvSpPr>
        <p:spPr bwMode="auto">
          <a:xfrm>
            <a:off x="4511675" y="4419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038"/>
          <p:cNvSpPr>
            <a:spLocks noChangeShapeType="1"/>
          </p:cNvSpPr>
          <p:nvPr/>
        </p:nvSpPr>
        <p:spPr bwMode="auto">
          <a:xfrm flipH="1">
            <a:off x="3292475" y="5257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039"/>
          <p:cNvSpPr>
            <a:spLocks noChangeShapeType="1"/>
          </p:cNvSpPr>
          <p:nvPr/>
        </p:nvSpPr>
        <p:spPr bwMode="auto">
          <a:xfrm>
            <a:off x="3902075" y="5257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040"/>
          <p:cNvSpPr>
            <a:spLocks noChangeShapeType="1"/>
          </p:cNvSpPr>
          <p:nvPr/>
        </p:nvSpPr>
        <p:spPr bwMode="auto">
          <a:xfrm>
            <a:off x="5105400" y="5257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041"/>
          <p:cNvSpPr>
            <a:spLocks noChangeShapeType="1"/>
          </p:cNvSpPr>
          <p:nvPr/>
        </p:nvSpPr>
        <p:spPr bwMode="auto">
          <a:xfrm>
            <a:off x="5105400" y="5257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042"/>
          <p:cNvSpPr txBox="1">
            <a:spLocks noChangeArrowheads="1"/>
          </p:cNvSpPr>
          <p:nvPr/>
        </p:nvSpPr>
        <p:spPr bwMode="auto">
          <a:xfrm>
            <a:off x="3733800" y="4048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3F5FE-3CE5-4B69-9165-F571DE58A60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/>
              <a:t>Search in BST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848600" cy="5181600"/>
          </a:xfrm>
        </p:spPr>
        <p:txBody>
          <a:bodyPr/>
          <a:lstStyle/>
          <a:p>
            <a:pPr eaLnBrk="1" hangingPunct="1"/>
            <a:r>
              <a:rPr lang="en-US" sz="1800" dirty="0"/>
              <a:t>Exercise: show all nodes visited when trying to find 55 in the following BST </a:t>
            </a:r>
          </a:p>
          <a:p>
            <a:pPr eaLnBrk="1" hangingPunct="1"/>
            <a:r>
              <a:rPr lang="en-US" sz="1800" dirty="0"/>
              <a:t>Exercise: show all nodes visited when trying to find 105</a:t>
            </a: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4002613" y="2173843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3078" name="Text Box 20"/>
          <p:cNvSpPr txBox="1">
            <a:spLocks noChangeArrowheads="1"/>
          </p:cNvSpPr>
          <p:nvPr/>
        </p:nvSpPr>
        <p:spPr bwMode="auto">
          <a:xfrm>
            <a:off x="2590800" y="3005138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3079" name="Text Box 21"/>
          <p:cNvSpPr txBox="1">
            <a:spLocks noChangeArrowheads="1"/>
          </p:cNvSpPr>
          <p:nvPr/>
        </p:nvSpPr>
        <p:spPr bwMode="auto">
          <a:xfrm>
            <a:off x="5867400" y="300470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3080" name="Text Box 22"/>
          <p:cNvSpPr txBox="1">
            <a:spLocks noChangeArrowheads="1"/>
          </p:cNvSpPr>
          <p:nvPr/>
        </p:nvSpPr>
        <p:spPr bwMode="auto">
          <a:xfrm>
            <a:off x="1981200" y="38862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3081" name="Text Box 23"/>
          <p:cNvSpPr txBox="1">
            <a:spLocks noChangeArrowheads="1"/>
          </p:cNvSpPr>
          <p:nvPr/>
        </p:nvSpPr>
        <p:spPr bwMode="auto">
          <a:xfrm>
            <a:off x="3573373" y="3895314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3082" name="Text Box 24"/>
          <p:cNvSpPr txBox="1">
            <a:spLocks noChangeArrowheads="1"/>
          </p:cNvSpPr>
          <p:nvPr/>
        </p:nvSpPr>
        <p:spPr bwMode="auto">
          <a:xfrm>
            <a:off x="2811373" y="54102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3083" name="Text Box 25"/>
          <p:cNvSpPr txBox="1">
            <a:spLocks noChangeArrowheads="1"/>
          </p:cNvSpPr>
          <p:nvPr/>
        </p:nvSpPr>
        <p:spPr bwMode="auto">
          <a:xfrm>
            <a:off x="3259137" y="46482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3090" name="Text Box 32"/>
          <p:cNvSpPr txBox="1">
            <a:spLocks noChangeArrowheads="1"/>
          </p:cNvSpPr>
          <p:nvPr/>
        </p:nvSpPr>
        <p:spPr bwMode="auto">
          <a:xfrm>
            <a:off x="3124652" y="2112818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4816732" y="3810000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086600" y="38100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5568851" y="46482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" name="Straight Connector 2"/>
          <p:cNvCxnSpPr>
            <a:stCxn id="3078" idx="0"/>
          </p:cNvCxnSpPr>
          <p:nvPr/>
        </p:nvCxnSpPr>
        <p:spPr bwMode="auto">
          <a:xfrm flipV="1">
            <a:off x="2811373" y="2543175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endCxn id="3079" idx="0"/>
          </p:cNvCxnSpPr>
          <p:nvPr/>
        </p:nvCxnSpPr>
        <p:spPr bwMode="auto">
          <a:xfrm>
            <a:off x="4419600" y="2540794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3078" idx="2"/>
            <a:endCxn id="3080" idx="0"/>
          </p:cNvCxnSpPr>
          <p:nvPr/>
        </p:nvCxnSpPr>
        <p:spPr bwMode="auto">
          <a:xfrm flipH="1">
            <a:off x="2201773" y="3374470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3081" idx="0"/>
          </p:cNvCxnSpPr>
          <p:nvPr/>
        </p:nvCxnSpPr>
        <p:spPr bwMode="auto">
          <a:xfrm>
            <a:off x="2976346" y="3371851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9" idx="0"/>
          </p:cNvCxnSpPr>
          <p:nvPr/>
        </p:nvCxnSpPr>
        <p:spPr bwMode="auto">
          <a:xfrm flipH="1">
            <a:off x="5092866" y="3368604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endCxn id="21" idx="0"/>
          </p:cNvCxnSpPr>
          <p:nvPr/>
        </p:nvCxnSpPr>
        <p:spPr bwMode="auto">
          <a:xfrm>
            <a:off x="6284387" y="3371656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3081" idx="2"/>
            <a:endCxn id="3083" idx="0"/>
          </p:cNvCxnSpPr>
          <p:nvPr/>
        </p:nvCxnSpPr>
        <p:spPr bwMode="auto">
          <a:xfrm flipH="1">
            <a:off x="3479710" y="4264646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3083" idx="2"/>
            <a:endCxn id="3082" idx="0"/>
          </p:cNvCxnSpPr>
          <p:nvPr/>
        </p:nvCxnSpPr>
        <p:spPr bwMode="auto">
          <a:xfrm flipH="1">
            <a:off x="3031946" y="5017532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9" idx="2"/>
            <a:endCxn id="22" idx="0"/>
          </p:cNvCxnSpPr>
          <p:nvPr/>
        </p:nvCxnSpPr>
        <p:spPr bwMode="auto">
          <a:xfrm>
            <a:off x="5092866" y="4179332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25415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4712C-B23F-46B9-B499-95E75CD6996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using BST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Runtime &lt;= descending path length &lt;= depth of tree or height of the tree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If tree height is O(</a:t>
            </a:r>
            <a:r>
              <a:rPr lang="en-US" sz="1800" dirty="0" err="1"/>
              <a:t>lg</a:t>
            </a:r>
            <a:r>
              <a:rPr lang="en-US" sz="1800" dirty="0"/>
              <a:t>(N)), runtime &lt;= O(log size)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Insert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066800"/>
          </a:xfrm>
        </p:spPr>
        <p:txBody>
          <a:bodyPr/>
          <a:lstStyle/>
          <a:p>
            <a:r>
              <a:rPr lang="en-US" dirty="0"/>
              <a:t>Where to insert 130?</a:t>
            </a:r>
          </a:p>
          <a:p>
            <a:pPr lvl="1"/>
            <a:r>
              <a:rPr lang="en-US" dirty="0"/>
              <a:t>Not all spots are equal! Need to maintain the total order of BST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096276" y="2859643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684463" y="3690938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961063" y="369050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074863" y="4572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667036" y="4581114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05036" y="6096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352800" y="5334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18315" y="2798618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10395" y="4495800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180263" y="44958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662514" y="53340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05036" y="3228975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13263" y="3226594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295436" y="4060270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070009" y="4057651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186529" y="4054404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378050" y="4057456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573373" y="4950446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25609" y="5703332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186529" y="4865132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7505700" y="2469096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6737000" y="5312158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</p:spTree>
    <p:extLst>
      <p:ext uri="{BB962C8B-B14F-4D97-AF65-F5344CB8AC3E}">
        <p14:creationId xmlns:p14="http://schemas.microsoft.com/office/powerpoint/2010/main" val="2051135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Insert in BST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138434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Where should 130 be inserted?</a:t>
            </a:r>
          </a:p>
          <a:p>
            <a:pPr lvl="1"/>
            <a:r>
              <a:rPr lang="en-US" dirty="0"/>
              <a:t>Insert in the middle of the tree (1) sometimes requires tree restructuring, and (2) cannot be decided without doing a full failed search </a:t>
            </a:r>
          </a:p>
          <a:p>
            <a:pPr lvl="1"/>
            <a:r>
              <a:rPr lang="en-US" dirty="0"/>
              <a:t>Insert as a leaf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096276" y="2859643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684463" y="3690938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961063" y="369050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074863" y="4572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667036" y="4581114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70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905036" y="6096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55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352800" y="5334000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60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3218315" y="2798618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10395" y="4495800"/>
            <a:ext cx="55226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110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180263" y="44958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230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662514" y="5334000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120</a:t>
            </a:r>
          </a:p>
        </p:txBody>
      </p:sp>
      <p:cxnSp>
        <p:nvCxnSpPr>
          <p:cNvPr id="31" name="Straight Connector 30"/>
          <p:cNvCxnSpPr>
            <a:stCxn id="21" idx="0"/>
          </p:cNvCxnSpPr>
          <p:nvPr/>
        </p:nvCxnSpPr>
        <p:spPr bwMode="auto">
          <a:xfrm flipV="1">
            <a:off x="2905036" y="3228975"/>
            <a:ext cx="1303427" cy="4619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2" idx="0"/>
          </p:cNvCxnSpPr>
          <p:nvPr/>
        </p:nvCxnSpPr>
        <p:spPr bwMode="auto">
          <a:xfrm>
            <a:off x="4513263" y="3226594"/>
            <a:ext cx="1732494" cy="4639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1" idx="2"/>
            <a:endCxn id="23" idx="0"/>
          </p:cNvCxnSpPr>
          <p:nvPr/>
        </p:nvCxnSpPr>
        <p:spPr bwMode="auto">
          <a:xfrm flipH="1">
            <a:off x="2295436" y="4060270"/>
            <a:ext cx="609600" cy="5117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24" idx="0"/>
          </p:cNvCxnSpPr>
          <p:nvPr/>
        </p:nvCxnSpPr>
        <p:spPr bwMode="auto">
          <a:xfrm>
            <a:off x="3070009" y="4057651"/>
            <a:ext cx="817600" cy="523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8" idx="0"/>
          </p:cNvCxnSpPr>
          <p:nvPr/>
        </p:nvCxnSpPr>
        <p:spPr bwMode="auto">
          <a:xfrm flipH="1">
            <a:off x="5186529" y="4054404"/>
            <a:ext cx="902853" cy="4413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29" idx="0"/>
          </p:cNvCxnSpPr>
          <p:nvPr/>
        </p:nvCxnSpPr>
        <p:spPr bwMode="auto">
          <a:xfrm>
            <a:off x="6378050" y="4057456"/>
            <a:ext cx="1086907" cy="438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4" idx="2"/>
            <a:endCxn id="26" idx="0"/>
          </p:cNvCxnSpPr>
          <p:nvPr/>
        </p:nvCxnSpPr>
        <p:spPr bwMode="auto">
          <a:xfrm flipH="1">
            <a:off x="3573373" y="4950446"/>
            <a:ext cx="314236" cy="383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6" idx="2"/>
            <a:endCxn id="25" idx="0"/>
          </p:cNvCxnSpPr>
          <p:nvPr/>
        </p:nvCxnSpPr>
        <p:spPr bwMode="auto">
          <a:xfrm flipH="1">
            <a:off x="3125609" y="5703332"/>
            <a:ext cx="447764" cy="3926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8" idx="2"/>
            <a:endCxn id="30" idx="0"/>
          </p:cNvCxnSpPr>
          <p:nvPr/>
        </p:nvCxnSpPr>
        <p:spPr bwMode="auto">
          <a:xfrm>
            <a:off x="5186529" y="4865132"/>
            <a:ext cx="760679" cy="4688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5313700" y="4043385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6082764" y="6063734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5113848" y="3191904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5916061" y="4765597"/>
            <a:ext cx="697627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Arial" charset="0"/>
              </a:rPr>
              <a:t>130?</a:t>
            </a:r>
          </a:p>
        </p:txBody>
      </p:sp>
    </p:spTree>
    <p:extLst>
      <p:ext uri="{BB962C8B-B14F-4D97-AF65-F5344CB8AC3E}">
        <p14:creationId xmlns:p14="http://schemas.microsoft.com/office/powerpoint/2010/main" val="3720010291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2606</Words>
  <Application>Microsoft Macintosh PowerPoint</Application>
  <PresentationFormat>On-screen Show (4:3)</PresentationFormat>
  <Paragraphs>607</Paragraphs>
  <Slides>39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Arial Narrow</vt:lpstr>
      <vt:lpstr>Times New Roman</vt:lpstr>
      <vt:lpstr>class_simple</vt:lpstr>
      <vt:lpstr>Trees 3: The Binary Search Tree</vt:lpstr>
      <vt:lpstr>Binary Search Tree</vt:lpstr>
      <vt:lpstr>PowerPoint Presentation</vt:lpstr>
      <vt:lpstr>Binary Search Tree</vt:lpstr>
      <vt:lpstr>Binary Search using BST</vt:lpstr>
      <vt:lpstr>Search in BST</vt:lpstr>
      <vt:lpstr>Binary Search using BST</vt:lpstr>
      <vt:lpstr>Insert in BST</vt:lpstr>
      <vt:lpstr>Insert in BST</vt:lpstr>
      <vt:lpstr>Insert in BST</vt:lpstr>
      <vt:lpstr>Insert in BST</vt:lpstr>
      <vt:lpstr>Insert in BST</vt:lpstr>
      <vt:lpstr>Delete in BST</vt:lpstr>
      <vt:lpstr>Delete in BST</vt:lpstr>
      <vt:lpstr>Delete in BST</vt:lpstr>
      <vt:lpstr>Delete in BST</vt:lpstr>
      <vt:lpstr>Delete in BST</vt:lpstr>
      <vt:lpstr>Delete in BST</vt:lpstr>
      <vt:lpstr>Delete in BST</vt:lpstr>
      <vt:lpstr>Delete in BST</vt:lpstr>
      <vt:lpstr>BST Class Template</vt:lpstr>
      <vt:lpstr>BST Class Template (Cont’d)</vt:lpstr>
      <vt:lpstr>BST: Public members calling private recursive functions</vt:lpstr>
      <vt:lpstr>BST: Searching for an element</vt:lpstr>
      <vt:lpstr>BST: Find the smallest element</vt:lpstr>
      <vt:lpstr>BST: Find the biggest element</vt:lpstr>
      <vt:lpstr>BST: Insertion (5)</vt:lpstr>
      <vt:lpstr>BST: Insertion (contd.)</vt:lpstr>
      <vt:lpstr>BST: Deletion</vt:lpstr>
      <vt:lpstr>BST: Deletion (contd.)</vt:lpstr>
      <vt:lpstr>BST: Deletion (contd.)</vt:lpstr>
      <vt:lpstr>BST: Lazy Deletion </vt:lpstr>
      <vt:lpstr>BST: Destructor</vt:lpstr>
      <vt:lpstr>BST: Assignment Operator</vt:lpstr>
      <vt:lpstr>Tree Traversal (Inorder)</vt:lpstr>
      <vt:lpstr>BST: Search using function objects</vt:lpstr>
      <vt:lpstr>BST: Insertion Bias</vt:lpstr>
      <vt:lpstr>BST: Deletion Bias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2015-02-23T15:42:26Z</dcterms:created>
  <dcterms:modified xsi:type="dcterms:W3CDTF">2023-10-18T16:29:48Z</dcterms:modified>
</cp:coreProperties>
</file>