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notesMasterIdLst>
    <p:notesMasterId r:id="rId45"/>
  </p:notesMasterIdLst>
  <p:handoutMasterIdLst>
    <p:handoutMasterId r:id="rId46"/>
  </p:handoutMasterIdLst>
  <p:sldIdLst>
    <p:sldId id="348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303" r:id="rId10"/>
    <p:sldId id="372" r:id="rId11"/>
    <p:sldId id="304" r:id="rId12"/>
    <p:sldId id="305" r:id="rId13"/>
    <p:sldId id="365" r:id="rId14"/>
    <p:sldId id="366" r:id="rId15"/>
    <p:sldId id="367" r:id="rId16"/>
    <p:sldId id="368" r:id="rId17"/>
    <p:sldId id="369" r:id="rId18"/>
    <p:sldId id="370" r:id="rId19"/>
    <p:sldId id="373" r:id="rId20"/>
    <p:sldId id="381" r:id="rId21"/>
    <p:sldId id="297" r:id="rId22"/>
    <p:sldId id="298" r:id="rId23"/>
    <p:sldId id="299" r:id="rId24"/>
    <p:sldId id="300" r:id="rId25"/>
    <p:sldId id="301" r:id="rId26"/>
    <p:sldId id="374" r:id="rId27"/>
    <p:sldId id="302" r:id="rId28"/>
    <p:sldId id="380" r:id="rId29"/>
    <p:sldId id="375" r:id="rId30"/>
    <p:sldId id="377" r:id="rId31"/>
    <p:sldId id="376" r:id="rId32"/>
    <p:sldId id="378" r:id="rId33"/>
    <p:sldId id="379" r:id="rId34"/>
    <p:sldId id="364" r:id="rId35"/>
    <p:sldId id="357" r:id="rId36"/>
    <p:sldId id="358" r:id="rId37"/>
    <p:sldId id="359" r:id="rId38"/>
    <p:sldId id="360" r:id="rId39"/>
    <p:sldId id="361" r:id="rId40"/>
    <p:sldId id="362" r:id="rId41"/>
    <p:sldId id="363" r:id="rId42"/>
    <p:sldId id="371" r:id="rId43"/>
    <p:sldId id="356" r:id="rId4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2B2B2"/>
    <a:srgbClr val="66FF33"/>
    <a:srgbClr val="CCFF99"/>
    <a:srgbClr val="008000"/>
    <a:srgbClr val="33CC33"/>
    <a:srgbClr val="FF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168" autoAdjust="0"/>
    <p:restoredTop sz="65513" autoAdjust="0"/>
  </p:normalViewPr>
  <p:slideViewPr>
    <p:cSldViewPr>
      <p:cViewPr varScale="1">
        <p:scale>
          <a:sx n="83" d="100"/>
          <a:sy n="83" d="100"/>
        </p:scale>
        <p:origin x="101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5.xml"/><Relationship Id="rId13" Type="http://schemas.openxmlformats.org/officeDocument/2006/relationships/slide" Target="slides/slide27.xml"/><Relationship Id="rId18" Type="http://schemas.openxmlformats.org/officeDocument/2006/relationships/slide" Target="slides/slide32.xml"/><Relationship Id="rId3" Type="http://schemas.openxmlformats.org/officeDocument/2006/relationships/slide" Target="slides/slide10.xml"/><Relationship Id="rId7" Type="http://schemas.openxmlformats.org/officeDocument/2006/relationships/slide" Target="slides/slide14.xml"/><Relationship Id="rId12" Type="http://schemas.openxmlformats.org/officeDocument/2006/relationships/slide" Target="slides/slide21.xml"/><Relationship Id="rId17" Type="http://schemas.openxmlformats.org/officeDocument/2006/relationships/slide" Target="slides/slide31.xml"/><Relationship Id="rId2" Type="http://schemas.openxmlformats.org/officeDocument/2006/relationships/slide" Target="slides/slide9.xml"/><Relationship Id="rId16" Type="http://schemas.openxmlformats.org/officeDocument/2006/relationships/slide" Target="slides/slide30.xml"/><Relationship Id="rId20" Type="http://schemas.openxmlformats.org/officeDocument/2006/relationships/slide" Target="slides/slide35.xml"/><Relationship Id="rId1" Type="http://schemas.openxmlformats.org/officeDocument/2006/relationships/slide" Target="slides/slide8.xml"/><Relationship Id="rId6" Type="http://schemas.openxmlformats.org/officeDocument/2006/relationships/slide" Target="slides/slide13.xml"/><Relationship Id="rId11" Type="http://schemas.openxmlformats.org/officeDocument/2006/relationships/slide" Target="slides/slide18.xml"/><Relationship Id="rId5" Type="http://schemas.openxmlformats.org/officeDocument/2006/relationships/slide" Target="slides/slide12.xml"/><Relationship Id="rId15" Type="http://schemas.openxmlformats.org/officeDocument/2006/relationships/slide" Target="slides/slide29.xml"/><Relationship Id="rId10" Type="http://schemas.openxmlformats.org/officeDocument/2006/relationships/slide" Target="slides/slide17.xml"/><Relationship Id="rId19" Type="http://schemas.openxmlformats.org/officeDocument/2006/relationships/slide" Target="slides/slide33.xml"/><Relationship Id="rId4" Type="http://schemas.openxmlformats.org/officeDocument/2006/relationships/slide" Target="slides/slide11.xml"/><Relationship Id="rId9" Type="http://schemas.openxmlformats.org/officeDocument/2006/relationships/slide" Target="slides/slide16.xml"/><Relationship Id="rId14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214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214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214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452A43D1-35EA-4246-989C-7D92F930F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086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90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90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FA54050D-84CF-4ADE-97CB-2D5D5C082E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7227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A173E8CD-6441-4F52-B01D-79D7B1388765}" type="slidenum">
              <a:rPr lang="en-US" sz="1300" smtClean="0"/>
              <a:pPr/>
              <a:t>1</a:t>
            </a:fld>
            <a:endParaRPr lang="en-US" sz="13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2D2C51DA-2E64-4632-8505-E1834C00E723}" type="slidenum">
              <a:rPr lang="en-US" sz="1300" smtClean="0"/>
              <a:pPr/>
              <a:t>10</a:t>
            </a:fld>
            <a:endParaRPr lang="en-US" sz="13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5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06C89163-1888-436D-98F7-E551D5A99004}" type="slidenum">
              <a:rPr lang="en-US" sz="1300" smtClean="0"/>
              <a:pPr/>
              <a:t>11</a:t>
            </a:fld>
            <a:endParaRPr lang="en-US" sz="13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6F0496AE-A296-490C-95D8-32D00B5BEB4C}" type="slidenum">
              <a:rPr lang="en-US" sz="1300" smtClean="0"/>
              <a:pPr/>
              <a:t>12</a:t>
            </a:fld>
            <a:endParaRPr lang="en-US" sz="13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00489F27-BF65-423E-B537-169A67F6596B}" type="slidenum">
              <a:rPr lang="en-US" sz="1300" smtClean="0"/>
              <a:pPr/>
              <a:t>13</a:t>
            </a:fld>
            <a:endParaRPr lang="en-US" sz="13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F6C70695-A574-4B6A-AF12-36EDC6EC6DB3}" type="slidenum">
              <a:rPr lang="en-US" sz="1300" smtClean="0"/>
              <a:pPr/>
              <a:t>14</a:t>
            </a:fld>
            <a:endParaRPr lang="en-US" sz="13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F7045852-F275-40E8-A839-6376C86BC501}" type="slidenum">
              <a:rPr lang="en-US" sz="1300" smtClean="0"/>
              <a:pPr/>
              <a:t>15</a:t>
            </a:fld>
            <a:endParaRPr lang="en-US" sz="13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CE7F3614-DD9A-45A8-96E4-5115842C87FA}" type="slidenum">
              <a:rPr lang="en-US" sz="1300" smtClean="0"/>
              <a:pPr/>
              <a:t>16</a:t>
            </a:fld>
            <a:endParaRPr lang="en-US" sz="130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3F4FCB55-5998-4F64-BCFB-BAFEF21DDD62}" type="slidenum">
              <a:rPr lang="en-US" sz="1300" smtClean="0"/>
              <a:pPr/>
              <a:t>17</a:t>
            </a:fld>
            <a:endParaRPr lang="en-US" sz="13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13A1A3DF-8BDA-4A2E-B804-9D661E55473F}" type="slidenum">
              <a:rPr lang="en-US" sz="1300" smtClean="0"/>
              <a:pPr/>
              <a:t>18</a:t>
            </a:fld>
            <a:endParaRPr lang="en-US" sz="13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4050D-84CF-4ADE-97CB-2D5D5C082ED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813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74D8294F-4575-4591-9E8A-51717A11D459}" type="slidenum">
              <a:rPr lang="en-US" sz="1300" smtClean="0"/>
              <a:pPr/>
              <a:t>2</a:t>
            </a:fld>
            <a:endParaRPr lang="en-US" sz="13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4050D-84CF-4ADE-97CB-2D5D5C082ED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214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9A23AC70-AA6A-417E-B823-444A6810A178}" type="slidenum">
              <a:rPr lang="en-US" sz="1300" smtClean="0"/>
              <a:pPr/>
              <a:t>21</a:t>
            </a:fld>
            <a:endParaRPr lang="en-US" sz="13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AA992A44-1263-45DE-AE52-783D8D4352A4}" type="slidenum">
              <a:rPr lang="en-US" sz="1300" smtClean="0"/>
              <a:pPr/>
              <a:t>22</a:t>
            </a:fld>
            <a:endParaRPr lang="en-US" sz="13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BEDE3726-154B-42B1-AC9D-F974774952DE}" type="slidenum">
              <a:rPr lang="en-US" sz="1300" smtClean="0"/>
              <a:pPr/>
              <a:t>23</a:t>
            </a:fld>
            <a:endParaRPr lang="en-US" sz="13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8642096D-F379-4F75-B3DC-6630DF108340}" type="slidenum">
              <a:rPr lang="en-US" sz="1300" smtClean="0"/>
              <a:pPr/>
              <a:t>24</a:t>
            </a:fld>
            <a:endParaRPr lang="en-US" sz="13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8263CEAD-D8F6-400D-A3ED-9A8694EAFB5C}" type="slidenum">
              <a:rPr lang="en-US" sz="1300" smtClean="0"/>
              <a:pPr/>
              <a:t>25</a:t>
            </a:fld>
            <a:endParaRPr lang="en-US" sz="13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8263CEAD-D8F6-400D-A3ED-9A8694EAFB5C}" type="slidenum">
              <a:rPr lang="en-US" sz="1300" smtClean="0"/>
              <a:pPr/>
              <a:t>26</a:t>
            </a:fld>
            <a:endParaRPr lang="en-US" sz="13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7298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02B7BFF6-33FD-4AD2-946C-97E0E4A0E830}" type="slidenum">
              <a:rPr lang="en-US" sz="1300" smtClean="0"/>
              <a:pPr/>
              <a:t>27</a:t>
            </a:fld>
            <a:endParaRPr lang="en-US" sz="13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02B7BFF6-33FD-4AD2-946C-97E0E4A0E830}" type="slidenum">
              <a:rPr lang="en-US" sz="1300" smtClean="0"/>
              <a:pPr/>
              <a:t>28</a:t>
            </a:fld>
            <a:endParaRPr lang="en-US" sz="13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36933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02B7BFF6-33FD-4AD2-946C-97E0E4A0E830}" type="slidenum">
              <a:rPr lang="en-US" sz="1300" smtClean="0"/>
              <a:pPr/>
              <a:t>29</a:t>
            </a:fld>
            <a:endParaRPr lang="en-US" sz="13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16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98044254-4A7E-40A4-B7A1-0CE68C4D9593}" type="slidenum">
              <a:rPr lang="en-US" sz="1300" smtClean="0"/>
              <a:pPr/>
              <a:t>3</a:t>
            </a:fld>
            <a:endParaRPr lang="en-US" sz="13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02B7BFF6-33FD-4AD2-946C-97E0E4A0E830}" type="slidenum">
              <a:rPr lang="en-US" sz="1300" smtClean="0"/>
              <a:pPr/>
              <a:t>30</a:t>
            </a:fld>
            <a:endParaRPr lang="en-US" sz="13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615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02B7BFF6-33FD-4AD2-946C-97E0E4A0E830}" type="slidenum">
              <a:rPr lang="en-US" sz="1300" smtClean="0"/>
              <a:pPr/>
              <a:t>31</a:t>
            </a:fld>
            <a:endParaRPr lang="en-US" sz="13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8584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02B7BFF6-33FD-4AD2-946C-97E0E4A0E830}" type="slidenum">
              <a:rPr lang="en-US" sz="1300" smtClean="0"/>
              <a:pPr/>
              <a:t>32</a:t>
            </a:fld>
            <a:endParaRPr lang="en-US" sz="13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0652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02B7BFF6-33FD-4AD2-946C-97E0E4A0E830}" type="slidenum">
              <a:rPr lang="en-US" sz="1300" smtClean="0"/>
              <a:pPr/>
              <a:t>33</a:t>
            </a:fld>
            <a:endParaRPr lang="en-US" sz="13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4992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907D9306-3862-4797-A4B6-76B538344812}" type="slidenum">
              <a:rPr lang="en-US" sz="1300" smtClean="0"/>
              <a:pPr/>
              <a:t>34</a:t>
            </a:fld>
            <a:endParaRPr lang="en-US" sz="13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4050D-84CF-4ADE-97CB-2D5D5C082ED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4894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4A85C11D-F89B-42DA-90F4-E5E86494829F}" type="slidenum">
              <a:rPr lang="en-US" sz="1300" smtClean="0"/>
              <a:pPr/>
              <a:t>42</a:t>
            </a:fld>
            <a:endParaRPr lang="en-US" sz="130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22793687-7483-4121-ADD4-966818EE3C37}" type="slidenum">
              <a:rPr lang="en-US" sz="1300" smtClean="0"/>
              <a:pPr/>
              <a:t>43</a:t>
            </a:fld>
            <a:endParaRPr lang="en-US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0365495E-2373-4BBF-BBDE-7C3C3D6E52E5}" type="slidenum">
              <a:rPr lang="en-US" sz="1300" smtClean="0"/>
              <a:pPr/>
              <a:t>4</a:t>
            </a:fld>
            <a:endParaRPr lang="en-US" sz="13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51347C2C-1CCC-4958-84CA-EBEB341EC20A}" type="slidenum">
              <a:rPr lang="en-US" sz="1300" smtClean="0"/>
              <a:pPr/>
              <a:t>5</a:t>
            </a:fld>
            <a:endParaRPr lang="en-US" sz="13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7194F783-D44D-4D2C-AF6C-701CCD340DE5}" type="slidenum">
              <a:rPr lang="en-US" sz="1300" smtClean="0"/>
              <a:pPr/>
              <a:t>6</a:t>
            </a:fld>
            <a:endParaRPr lang="en-US" sz="13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B7BD8BF9-EE3A-4A9C-8B89-96C0924C8A9B}" type="slidenum">
              <a:rPr lang="en-US" sz="1300" smtClean="0"/>
              <a:pPr/>
              <a:t>7</a:t>
            </a:fld>
            <a:endParaRPr lang="en-US" sz="13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4750A650-6864-4CCE-922C-8A96E44A88B6}" type="slidenum">
              <a:rPr lang="en-US" sz="1300" smtClean="0"/>
              <a:pPr/>
              <a:t>8</a:t>
            </a:fld>
            <a:endParaRPr lang="en-US" sz="13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2D2C51DA-2E64-4632-8505-E1834C00E723}" type="slidenum">
              <a:rPr lang="en-US" sz="1300" smtClean="0"/>
              <a:pPr/>
              <a:t>9</a:t>
            </a:fld>
            <a:endParaRPr lang="en-US" sz="13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11203-9127-4648-A46C-478A0A33D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5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33CC2-2A23-41AC-91AD-BF0714DB5B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49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F8375-C1B2-4EF7-8C5E-62D99E01E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7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7A22B-6409-4E40-A0A8-6FFB4098D7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40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CDE1B-0F55-4F83-A255-CA93529D91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87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B40E4-D87A-4041-81CC-E531E17D12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54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1C7FF-70DE-482B-86F7-BDB6575DF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20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8DFE5-21E2-48CC-B510-66371AD7E6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E947B-14E8-44D4-97C3-31D26C009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1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42FEC-1463-4C87-8543-10B6125BE8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852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8EBE0-2F52-4FA9-ADC5-757D57A6D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54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4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4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4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F2CBE903-5B9C-4DDF-8209-DAD8DD079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E41DAE-390A-4E2A-A553-4E07934B7F11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990600"/>
          </a:xfrm>
        </p:spPr>
        <p:txBody>
          <a:bodyPr/>
          <a:lstStyle/>
          <a:p>
            <a:pPr eaLnBrk="1" hangingPunct="1"/>
            <a:r>
              <a:rPr lang="en-US"/>
              <a:t>Trees 2</a:t>
            </a:r>
            <a:br>
              <a:rPr lang="en-US"/>
            </a:br>
            <a:r>
              <a:rPr lang="en-US"/>
              <a:t>Binary trees  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029200"/>
            <a:ext cx="6400800" cy="4572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/>
              <a:t> Section 4.2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088272-61B5-4FCF-BA65-CA549E0A5833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Vector Representation of Complete Binary Tree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7772400" cy="4724400"/>
          </a:xfrm>
        </p:spPr>
        <p:txBody>
          <a:bodyPr/>
          <a:lstStyle/>
          <a:p>
            <a:pPr marL="0" indent="0" eaLnBrk="1" hangingPunct="1">
              <a:buNone/>
            </a:pPr>
            <a:endParaRPr lang="en-US" dirty="0"/>
          </a:p>
          <a:p>
            <a:pPr eaLnBrk="1" hangingPunct="1"/>
            <a:r>
              <a:rPr lang="en-US" dirty="0"/>
              <a:t>Tree structure</a:t>
            </a:r>
          </a:p>
          <a:p>
            <a:pPr lvl="1" eaLnBrk="1" hangingPunct="1"/>
            <a:r>
              <a:rPr lang="en-US" dirty="0"/>
              <a:t>Vector indices carry tree structure</a:t>
            </a:r>
          </a:p>
          <a:p>
            <a:pPr lvl="1" eaLnBrk="1" hangingPunct="1"/>
            <a:r>
              <a:rPr lang="en-US" dirty="0"/>
              <a:t>Index order = </a:t>
            </a:r>
            <a:r>
              <a:rPr lang="en-US" dirty="0" err="1"/>
              <a:t>levelorder</a:t>
            </a:r>
            <a:r>
              <a:rPr lang="en-US" dirty="0"/>
              <a:t> </a:t>
            </a:r>
          </a:p>
          <a:p>
            <a:pPr lvl="1" eaLnBrk="1" hangingPunct="1"/>
            <a:r>
              <a:rPr lang="en-US" dirty="0"/>
              <a:t>Tree structure is implicit</a:t>
            </a:r>
          </a:p>
          <a:p>
            <a:pPr lvl="1" eaLnBrk="1" hangingPunct="1"/>
            <a:r>
              <a:rPr lang="en-US" dirty="0"/>
              <a:t>Uses integer arithmetic for tree navigation</a:t>
            </a:r>
          </a:p>
          <a:p>
            <a:pPr lvl="1" eaLnBrk="1" hangingPunct="1"/>
            <a:r>
              <a:rPr lang="en-US" dirty="0"/>
              <a:t>No need to explicitly store the tree node pointers.</a:t>
            </a:r>
          </a:p>
        </p:txBody>
      </p:sp>
    </p:spTree>
    <p:extLst>
      <p:ext uri="{BB962C8B-B14F-4D97-AF65-F5344CB8AC3E}">
        <p14:creationId xmlns:p14="http://schemas.microsoft.com/office/powerpoint/2010/main" val="1731855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82EDD-7137-4415-B607-EFD8FD576631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Vector Representation of Complete Binary Tree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Tree navigation</a:t>
            </a:r>
          </a:p>
          <a:p>
            <a:pPr lvl="1" eaLnBrk="1" hangingPunct="1"/>
            <a:r>
              <a:rPr lang="en-US" dirty="0"/>
              <a:t>The root at v[0]</a:t>
            </a:r>
          </a:p>
          <a:p>
            <a:pPr lvl="1" eaLnBrk="1" hangingPunct="1"/>
            <a:r>
              <a:rPr lang="en-US" dirty="0"/>
              <a:t>Parent of v[k] = v[(k – 1)/2]</a:t>
            </a:r>
          </a:p>
          <a:p>
            <a:pPr lvl="1" eaLnBrk="1" hangingPunct="1"/>
            <a:r>
              <a:rPr lang="en-US" dirty="0"/>
              <a:t>Left child of v[k] = v[2*k + 1]</a:t>
            </a:r>
          </a:p>
          <a:p>
            <a:pPr lvl="1" eaLnBrk="1" hangingPunct="1"/>
            <a:r>
              <a:rPr lang="en-US" dirty="0"/>
              <a:t>Right child of v[k] = v[2*k + 2]</a:t>
            </a:r>
          </a:p>
          <a:p>
            <a:pPr lvl="1" eaLnBrk="1" hangingPunct="1"/>
            <a:endParaRPr lang="en-US" dirty="0"/>
          </a:p>
        </p:txBody>
      </p:sp>
      <p:sp>
        <p:nvSpPr>
          <p:cNvPr id="11269" name="Text Box 29"/>
          <p:cNvSpPr txBox="1">
            <a:spLocks noChangeArrowheads="1"/>
          </p:cNvSpPr>
          <p:nvPr/>
        </p:nvSpPr>
        <p:spPr bwMode="auto">
          <a:xfrm>
            <a:off x="4518025" y="1363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1270" name="Text Box 31"/>
          <p:cNvSpPr txBox="1">
            <a:spLocks noChangeArrowheads="1"/>
          </p:cNvSpPr>
          <p:nvPr/>
        </p:nvSpPr>
        <p:spPr bwMode="auto">
          <a:xfrm>
            <a:off x="3825875" y="40386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  <p:sp>
        <p:nvSpPr>
          <p:cNvPr id="11271" name="Text Box 32"/>
          <p:cNvSpPr txBox="1">
            <a:spLocks noChangeArrowheads="1"/>
          </p:cNvSpPr>
          <p:nvPr/>
        </p:nvSpPr>
        <p:spPr bwMode="auto">
          <a:xfrm>
            <a:off x="3216275" y="4881563"/>
            <a:ext cx="2635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l</a:t>
            </a:r>
          </a:p>
        </p:txBody>
      </p:sp>
      <p:sp>
        <p:nvSpPr>
          <p:cNvPr id="11272" name="Text Box 33"/>
          <p:cNvSpPr txBox="1">
            <a:spLocks noChangeArrowheads="1"/>
          </p:cNvSpPr>
          <p:nvPr/>
        </p:nvSpPr>
        <p:spPr bwMode="auto">
          <a:xfrm>
            <a:off x="4419600" y="4881563"/>
            <a:ext cx="2889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</a:t>
            </a:r>
          </a:p>
        </p:txBody>
      </p:sp>
      <p:sp>
        <p:nvSpPr>
          <p:cNvPr id="11273" name="Text Box 34"/>
          <p:cNvSpPr txBox="1">
            <a:spLocks noChangeArrowheads="1"/>
          </p:cNvSpPr>
          <p:nvPr/>
        </p:nvSpPr>
        <p:spPr bwMode="auto">
          <a:xfrm>
            <a:off x="2590800" y="5638800"/>
            <a:ext cx="3143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ll</a:t>
            </a:r>
          </a:p>
        </p:txBody>
      </p:sp>
      <p:sp>
        <p:nvSpPr>
          <p:cNvPr id="11274" name="Text Box 35"/>
          <p:cNvSpPr txBox="1">
            <a:spLocks noChangeArrowheads="1"/>
          </p:cNvSpPr>
          <p:nvPr/>
        </p:nvSpPr>
        <p:spPr bwMode="auto">
          <a:xfrm>
            <a:off x="3200400" y="56388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Arial" charset="0"/>
              </a:rPr>
              <a:t>lr</a:t>
            </a:r>
            <a:endParaRPr lang="en-US" sz="18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1275" name="Text Box 36"/>
          <p:cNvSpPr txBox="1">
            <a:spLocks noChangeArrowheads="1"/>
          </p:cNvSpPr>
          <p:nvPr/>
        </p:nvSpPr>
        <p:spPr bwMode="auto">
          <a:xfrm>
            <a:off x="5029200" y="5638800"/>
            <a:ext cx="3651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rr</a:t>
            </a:r>
          </a:p>
        </p:txBody>
      </p:sp>
      <p:sp>
        <p:nvSpPr>
          <p:cNvPr id="11276" name="Text Box 37"/>
          <p:cNvSpPr txBox="1">
            <a:spLocks noChangeArrowheads="1"/>
          </p:cNvSpPr>
          <p:nvPr/>
        </p:nvSpPr>
        <p:spPr bwMode="auto">
          <a:xfrm>
            <a:off x="4419600" y="56388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rl</a:t>
            </a:r>
          </a:p>
        </p:txBody>
      </p:sp>
      <p:sp>
        <p:nvSpPr>
          <p:cNvPr id="11277" name="Line 38"/>
          <p:cNvSpPr>
            <a:spLocks noChangeShapeType="1"/>
          </p:cNvSpPr>
          <p:nvPr/>
        </p:nvSpPr>
        <p:spPr bwMode="auto">
          <a:xfrm flipH="1">
            <a:off x="3368675" y="44196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39"/>
          <p:cNvSpPr>
            <a:spLocks noChangeShapeType="1"/>
          </p:cNvSpPr>
          <p:nvPr/>
        </p:nvSpPr>
        <p:spPr bwMode="auto">
          <a:xfrm>
            <a:off x="3978275" y="44196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40"/>
          <p:cNvSpPr>
            <a:spLocks noChangeShapeType="1"/>
          </p:cNvSpPr>
          <p:nvPr/>
        </p:nvSpPr>
        <p:spPr bwMode="auto">
          <a:xfrm flipH="1">
            <a:off x="2759075" y="5257800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41"/>
          <p:cNvSpPr>
            <a:spLocks noChangeShapeType="1"/>
          </p:cNvSpPr>
          <p:nvPr/>
        </p:nvSpPr>
        <p:spPr bwMode="auto">
          <a:xfrm>
            <a:off x="3368675" y="52578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42"/>
          <p:cNvSpPr>
            <a:spLocks noChangeShapeType="1"/>
          </p:cNvSpPr>
          <p:nvPr/>
        </p:nvSpPr>
        <p:spPr bwMode="auto">
          <a:xfrm>
            <a:off x="4572000" y="52578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43"/>
          <p:cNvSpPr>
            <a:spLocks noChangeShapeType="1"/>
          </p:cNvSpPr>
          <p:nvPr/>
        </p:nvSpPr>
        <p:spPr bwMode="auto">
          <a:xfrm>
            <a:off x="4572000" y="5257800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Text Box 44"/>
          <p:cNvSpPr txBox="1">
            <a:spLocks noChangeArrowheads="1"/>
          </p:cNvSpPr>
          <p:nvPr/>
        </p:nvSpPr>
        <p:spPr bwMode="auto">
          <a:xfrm>
            <a:off x="3200400" y="40481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287023-BDBC-4BCB-9980-EF4AB7BCE838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Vector Representation of Complete Binary Tree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Tree navigation</a:t>
            </a:r>
          </a:p>
          <a:p>
            <a:pPr lvl="1" eaLnBrk="1" hangingPunct="1"/>
            <a:r>
              <a:rPr lang="en-US"/>
              <a:t>Parent of v[k] = v[(k – 1)/2]</a:t>
            </a:r>
          </a:p>
          <a:p>
            <a:pPr lvl="1" eaLnBrk="1" hangingPunct="1"/>
            <a:r>
              <a:rPr lang="en-US"/>
              <a:t>Left child of v[k] = v[2*k + 1]</a:t>
            </a:r>
          </a:p>
          <a:p>
            <a:pPr lvl="1" eaLnBrk="1" hangingPunct="1"/>
            <a:r>
              <a:rPr lang="en-US"/>
              <a:t>Right child of v[k] = v[2*k + 2]</a:t>
            </a:r>
          </a:p>
          <a:p>
            <a:pPr lvl="1" eaLnBrk="1" hangingPunct="1"/>
            <a:endParaRPr lang="en-US"/>
          </a:p>
          <a:p>
            <a:pPr lvl="1" eaLnBrk="1" hangingPunct="1">
              <a:buFontTx/>
              <a:buNone/>
            </a:pPr>
            <a:endParaRPr lang="en-US"/>
          </a:p>
          <a:p>
            <a:pPr lvl="1" eaLnBrk="1" hangingPunct="1">
              <a:buFontTx/>
              <a:buNone/>
            </a:pPr>
            <a:endParaRPr lang="en-US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4518025" y="1363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2294" name="Line 125"/>
          <p:cNvSpPr>
            <a:spLocks noChangeShapeType="1"/>
          </p:cNvSpPr>
          <p:nvPr/>
        </p:nvSpPr>
        <p:spPr bwMode="auto">
          <a:xfrm flipV="1">
            <a:off x="1371600" y="5257800"/>
            <a:ext cx="0" cy="3048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93354" name="Group 170"/>
          <p:cNvGraphicFramePr>
            <a:graphicFrameLocks noGrp="1"/>
          </p:cNvGraphicFramePr>
          <p:nvPr/>
        </p:nvGraphicFramePr>
        <p:xfrm>
          <a:off x="914400" y="4572000"/>
          <a:ext cx="6096000" cy="5080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330" name="Group 146"/>
          <p:cNvGraphicFramePr>
            <a:graphicFrameLocks noGrp="1"/>
          </p:cNvGraphicFramePr>
          <p:nvPr/>
        </p:nvGraphicFramePr>
        <p:xfrm>
          <a:off x="914400" y="4038600"/>
          <a:ext cx="6096000" cy="5080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321" name="Line 171"/>
          <p:cNvSpPr>
            <a:spLocks noChangeShapeType="1"/>
          </p:cNvSpPr>
          <p:nvPr/>
        </p:nvSpPr>
        <p:spPr bwMode="auto">
          <a:xfrm flipV="1">
            <a:off x="1371600" y="52578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93374" name="Group 190"/>
          <p:cNvGraphicFramePr>
            <a:graphicFrameLocks noGrp="1"/>
          </p:cNvGraphicFramePr>
          <p:nvPr/>
        </p:nvGraphicFramePr>
        <p:xfrm>
          <a:off x="914400" y="4495800"/>
          <a:ext cx="6096000" cy="5334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6ED02-654C-4C48-8BD7-6A607AAC5527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Vector Representation of Complete Binary Tree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Tree navigation</a:t>
            </a:r>
          </a:p>
          <a:p>
            <a:pPr lvl="1" eaLnBrk="1" hangingPunct="1"/>
            <a:r>
              <a:rPr lang="en-US"/>
              <a:t>Parent of v[k] = v[(k – 1)/2]</a:t>
            </a:r>
          </a:p>
          <a:p>
            <a:pPr lvl="1" eaLnBrk="1" hangingPunct="1"/>
            <a:r>
              <a:rPr lang="en-US"/>
              <a:t>Left child of v[k] = v[2*k + 1]</a:t>
            </a:r>
          </a:p>
          <a:p>
            <a:pPr lvl="1" eaLnBrk="1" hangingPunct="1"/>
            <a:r>
              <a:rPr lang="en-US"/>
              <a:t>Right child of v[k] = v[2*k + 2]</a:t>
            </a:r>
          </a:p>
          <a:p>
            <a:pPr lvl="1" eaLnBrk="1" hangingPunct="1"/>
            <a:endParaRPr lang="en-US"/>
          </a:p>
          <a:p>
            <a:pPr lvl="1" eaLnBrk="1" hangingPunct="1">
              <a:buFontTx/>
              <a:buNone/>
            </a:pPr>
            <a:endParaRPr lang="en-US"/>
          </a:p>
          <a:p>
            <a:pPr lvl="1" eaLnBrk="1" hangingPunct="1">
              <a:buFontTx/>
              <a:buNone/>
            </a:pPr>
            <a:endParaRPr lang="en-US"/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4518025" y="1363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graphicFrame>
        <p:nvGraphicFramePr>
          <p:cNvPr id="283653" name="Group 5"/>
          <p:cNvGraphicFramePr>
            <a:graphicFrameLocks noGrp="1"/>
          </p:cNvGraphicFramePr>
          <p:nvPr/>
        </p:nvGraphicFramePr>
        <p:xfrm>
          <a:off x="914400" y="4572000"/>
          <a:ext cx="6096000" cy="5080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3671" name="Group 23"/>
          <p:cNvGraphicFramePr>
            <a:graphicFrameLocks noGrp="1"/>
          </p:cNvGraphicFramePr>
          <p:nvPr/>
        </p:nvGraphicFramePr>
        <p:xfrm>
          <a:off x="914400" y="4038600"/>
          <a:ext cx="6096000" cy="5080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44" name="Line 47"/>
          <p:cNvSpPr>
            <a:spLocks noChangeShapeType="1"/>
          </p:cNvSpPr>
          <p:nvPr/>
        </p:nvSpPr>
        <p:spPr bwMode="auto">
          <a:xfrm flipV="1">
            <a:off x="1371600" y="5257800"/>
            <a:ext cx="0" cy="3048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83696" name="Group 48"/>
          <p:cNvGraphicFramePr>
            <a:graphicFrameLocks noGrp="1"/>
          </p:cNvGraphicFramePr>
          <p:nvPr/>
        </p:nvGraphicFramePr>
        <p:xfrm>
          <a:off x="914400" y="4495800"/>
          <a:ext cx="6096000" cy="5334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63" name="Line 66"/>
          <p:cNvSpPr>
            <a:spLocks noChangeShapeType="1"/>
          </p:cNvSpPr>
          <p:nvPr/>
        </p:nvSpPr>
        <p:spPr bwMode="auto">
          <a:xfrm flipV="1">
            <a:off x="1295400" y="53340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C7548F-861B-4CFE-9486-C1943CCCF8F5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Vector Representation of Complete Binary Tree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Tree navigation</a:t>
            </a:r>
          </a:p>
          <a:p>
            <a:pPr lvl="1" eaLnBrk="1" hangingPunct="1"/>
            <a:r>
              <a:rPr lang="en-US"/>
              <a:t>Parent of v[k] = v[(k – 1)/2]</a:t>
            </a:r>
          </a:p>
          <a:p>
            <a:pPr lvl="1" eaLnBrk="1" hangingPunct="1"/>
            <a:r>
              <a:rPr lang="en-US"/>
              <a:t>Left child of v[k] = v[2*k + 1]</a:t>
            </a:r>
          </a:p>
          <a:p>
            <a:pPr lvl="1" eaLnBrk="1" hangingPunct="1"/>
            <a:r>
              <a:rPr lang="en-US"/>
              <a:t>Right child of v[k] = v[2*k + 2]</a:t>
            </a:r>
          </a:p>
          <a:p>
            <a:pPr lvl="1" eaLnBrk="1" hangingPunct="1"/>
            <a:endParaRPr lang="en-US"/>
          </a:p>
          <a:p>
            <a:pPr lvl="1" eaLnBrk="1" hangingPunct="1">
              <a:buFontTx/>
              <a:buNone/>
            </a:pPr>
            <a:endParaRPr lang="en-US"/>
          </a:p>
          <a:p>
            <a:pPr lvl="1" eaLnBrk="1" hangingPunct="1">
              <a:buFontTx/>
              <a:buNone/>
            </a:pPr>
            <a:endParaRPr lang="en-US"/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4518025" y="1363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graphicFrame>
        <p:nvGraphicFramePr>
          <p:cNvPr id="285701" name="Group 5"/>
          <p:cNvGraphicFramePr>
            <a:graphicFrameLocks noGrp="1"/>
          </p:cNvGraphicFramePr>
          <p:nvPr/>
        </p:nvGraphicFramePr>
        <p:xfrm>
          <a:off x="914400" y="4572000"/>
          <a:ext cx="6096000" cy="5080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5719" name="Group 23"/>
          <p:cNvGraphicFramePr>
            <a:graphicFrameLocks noGrp="1"/>
          </p:cNvGraphicFramePr>
          <p:nvPr/>
        </p:nvGraphicFramePr>
        <p:xfrm>
          <a:off x="914400" y="4038600"/>
          <a:ext cx="6096000" cy="5080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368" name="Line 47"/>
          <p:cNvSpPr>
            <a:spLocks noChangeShapeType="1"/>
          </p:cNvSpPr>
          <p:nvPr/>
        </p:nvSpPr>
        <p:spPr bwMode="auto">
          <a:xfrm flipV="1">
            <a:off x="1371600" y="5257800"/>
            <a:ext cx="0" cy="3048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9" name="Line 48"/>
          <p:cNvSpPr>
            <a:spLocks noChangeShapeType="1"/>
          </p:cNvSpPr>
          <p:nvPr/>
        </p:nvSpPr>
        <p:spPr bwMode="auto">
          <a:xfrm flipV="1">
            <a:off x="1371600" y="54102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85745" name="Group 49"/>
          <p:cNvGraphicFramePr>
            <a:graphicFrameLocks noGrp="1"/>
          </p:cNvGraphicFramePr>
          <p:nvPr/>
        </p:nvGraphicFramePr>
        <p:xfrm>
          <a:off x="914400" y="4495800"/>
          <a:ext cx="6096000" cy="5334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B6097F-7C34-4FD9-A3E8-03504E0F4744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Vector Representation of Complete Binary Tree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Tree navigation</a:t>
            </a:r>
          </a:p>
          <a:p>
            <a:pPr lvl="1" eaLnBrk="1" hangingPunct="1"/>
            <a:r>
              <a:rPr lang="en-US"/>
              <a:t>Parent of v[k] = v[(k – 1)/2]</a:t>
            </a:r>
          </a:p>
          <a:p>
            <a:pPr lvl="1" eaLnBrk="1" hangingPunct="1"/>
            <a:r>
              <a:rPr lang="en-US"/>
              <a:t>Left child of v[k] = v[2*k + 1]</a:t>
            </a:r>
          </a:p>
          <a:p>
            <a:pPr lvl="1" eaLnBrk="1" hangingPunct="1"/>
            <a:r>
              <a:rPr lang="en-US"/>
              <a:t>Right child of v[k] = v[2*k + 2]</a:t>
            </a:r>
          </a:p>
          <a:p>
            <a:pPr lvl="1" eaLnBrk="1" hangingPunct="1"/>
            <a:endParaRPr lang="en-US"/>
          </a:p>
          <a:p>
            <a:pPr lvl="1" eaLnBrk="1" hangingPunct="1">
              <a:buFontTx/>
              <a:buNone/>
            </a:pPr>
            <a:endParaRPr lang="en-US"/>
          </a:p>
          <a:p>
            <a:pPr lvl="1" eaLnBrk="1" hangingPunct="1">
              <a:buFontTx/>
              <a:buNone/>
            </a:pPr>
            <a:endParaRPr lang="en-US"/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4518025" y="1363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graphicFrame>
        <p:nvGraphicFramePr>
          <p:cNvPr id="287749" name="Group 5"/>
          <p:cNvGraphicFramePr>
            <a:graphicFrameLocks noGrp="1"/>
          </p:cNvGraphicFramePr>
          <p:nvPr/>
        </p:nvGraphicFramePr>
        <p:xfrm>
          <a:off x="914400" y="4572000"/>
          <a:ext cx="6096000" cy="5080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7767" name="Group 23"/>
          <p:cNvGraphicFramePr>
            <a:graphicFrameLocks noGrp="1"/>
          </p:cNvGraphicFramePr>
          <p:nvPr/>
        </p:nvGraphicFramePr>
        <p:xfrm>
          <a:off x="914400" y="4038600"/>
          <a:ext cx="6096000" cy="5080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392" name="Line 47"/>
          <p:cNvSpPr>
            <a:spLocks noChangeShapeType="1"/>
          </p:cNvSpPr>
          <p:nvPr/>
        </p:nvSpPr>
        <p:spPr bwMode="auto">
          <a:xfrm flipV="1">
            <a:off x="2209800" y="5257800"/>
            <a:ext cx="0" cy="3048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87792" name="Group 48"/>
          <p:cNvGraphicFramePr>
            <a:graphicFrameLocks noGrp="1"/>
          </p:cNvGraphicFramePr>
          <p:nvPr/>
        </p:nvGraphicFramePr>
        <p:xfrm>
          <a:off x="914400" y="4495800"/>
          <a:ext cx="6096000" cy="5334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411" name="Line 66"/>
          <p:cNvSpPr>
            <a:spLocks noChangeShapeType="1"/>
          </p:cNvSpPr>
          <p:nvPr/>
        </p:nvSpPr>
        <p:spPr bwMode="auto">
          <a:xfrm flipV="1">
            <a:off x="2209800" y="52578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92D1D-A7F6-4D51-A52D-5DC844516A68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Vector Representation of Complete Binary Tree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Tree navigation</a:t>
            </a:r>
          </a:p>
          <a:p>
            <a:pPr lvl="1" eaLnBrk="1" hangingPunct="1"/>
            <a:r>
              <a:rPr lang="en-US" dirty="0"/>
              <a:t>Parent of v[k] = v[(k – 1)/2]</a:t>
            </a:r>
          </a:p>
          <a:p>
            <a:pPr lvl="1" eaLnBrk="1" hangingPunct="1"/>
            <a:r>
              <a:rPr lang="en-US" dirty="0"/>
              <a:t>Left child of v[k] = v[2*k + 1]</a:t>
            </a:r>
          </a:p>
          <a:p>
            <a:pPr lvl="1" eaLnBrk="1" hangingPunct="1"/>
            <a:r>
              <a:rPr lang="en-US" dirty="0"/>
              <a:t>Right child of v[k] = v[2*k + 2]</a:t>
            </a:r>
          </a:p>
          <a:p>
            <a:pPr lvl="1" eaLnBrk="1" hangingPunct="1"/>
            <a:endParaRPr lang="en-US" dirty="0"/>
          </a:p>
          <a:p>
            <a:pPr lvl="1" eaLnBrk="1" hangingPunct="1">
              <a:buFontTx/>
              <a:buNone/>
            </a:pPr>
            <a:endParaRPr lang="en-US" dirty="0"/>
          </a:p>
          <a:p>
            <a:pPr lvl="1" eaLnBrk="1" hangingPunct="1">
              <a:buFontTx/>
              <a:buNone/>
            </a:pPr>
            <a:endParaRPr lang="en-US" dirty="0"/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4518025" y="1363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graphicFrame>
        <p:nvGraphicFramePr>
          <p:cNvPr id="289797" name="Group 5"/>
          <p:cNvGraphicFramePr>
            <a:graphicFrameLocks noGrp="1"/>
          </p:cNvGraphicFramePr>
          <p:nvPr/>
        </p:nvGraphicFramePr>
        <p:xfrm>
          <a:off x="914400" y="4572000"/>
          <a:ext cx="6096000" cy="5080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9815" name="Group 23"/>
          <p:cNvGraphicFramePr>
            <a:graphicFrameLocks noGrp="1"/>
          </p:cNvGraphicFramePr>
          <p:nvPr/>
        </p:nvGraphicFramePr>
        <p:xfrm>
          <a:off x="914400" y="4038600"/>
          <a:ext cx="6096000" cy="5080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416" name="Line 47"/>
          <p:cNvSpPr>
            <a:spLocks noChangeShapeType="1"/>
          </p:cNvSpPr>
          <p:nvPr/>
        </p:nvSpPr>
        <p:spPr bwMode="auto">
          <a:xfrm flipV="1">
            <a:off x="2209800" y="5257800"/>
            <a:ext cx="0" cy="3048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89840" name="Group 48"/>
          <p:cNvGraphicFramePr>
            <a:graphicFrameLocks noGrp="1"/>
          </p:cNvGraphicFramePr>
          <p:nvPr/>
        </p:nvGraphicFramePr>
        <p:xfrm>
          <a:off x="914400" y="4495800"/>
          <a:ext cx="6096000" cy="5334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435" name="Line 66"/>
          <p:cNvSpPr>
            <a:spLocks noChangeShapeType="1"/>
          </p:cNvSpPr>
          <p:nvPr/>
        </p:nvSpPr>
        <p:spPr bwMode="auto">
          <a:xfrm flipV="1">
            <a:off x="2209800" y="52578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72356-91A7-4F2C-9EEA-8F1C19F60A27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Vector Representation of Complete Binary Tree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Tree navigation</a:t>
            </a:r>
          </a:p>
          <a:p>
            <a:pPr lvl="1" eaLnBrk="1" hangingPunct="1"/>
            <a:r>
              <a:rPr lang="en-US"/>
              <a:t>Parent of v[k] = v[(k – 1)/2]</a:t>
            </a:r>
          </a:p>
          <a:p>
            <a:pPr lvl="1" eaLnBrk="1" hangingPunct="1"/>
            <a:r>
              <a:rPr lang="en-US"/>
              <a:t>Left child of v[k] = v[2*k + 1]</a:t>
            </a:r>
          </a:p>
          <a:p>
            <a:pPr lvl="1" eaLnBrk="1" hangingPunct="1"/>
            <a:r>
              <a:rPr lang="en-US"/>
              <a:t>Right child of v[k] = v[2*k + 2]</a:t>
            </a:r>
          </a:p>
          <a:p>
            <a:pPr lvl="1" eaLnBrk="1" hangingPunct="1"/>
            <a:endParaRPr lang="en-US"/>
          </a:p>
          <a:p>
            <a:pPr lvl="1" eaLnBrk="1" hangingPunct="1">
              <a:buFontTx/>
              <a:buNone/>
            </a:pPr>
            <a:endParaRPr lang="en-US"/>
          </a:p>
          <a:p>
            <a:pPr lvl="1" eaLnBrk="1" hangingPunct="1">
              <a:buFontTx/>
              <a:buNone/>
            </a:pPr>
            <a:endParaRPr lang="en-US"/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4518025" y="1363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graphicFrame>
        <p:nvGraphicFramePr>
          <p:cNvPr id="291845" name="Group 5"/>
          <p:cNvGraphicFramePr>
            <a:graphicFrameLocks noGrp="1"/>
          </p:cNvGraphicFramePr>
          <p:nvPr/>
        </p:nvGraphicFramePr>
        <p:xfrm>
          <a:off x="914400" y="4572000"/>
          <a:ext cx="6096000" cy="5080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lr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1863" name="Group 23"/>
          <p:cNvGraphicFramePr>
            <a:graphicFrameLocks noGrp="1"/>
          </p:cNvGraphicFramePr>
          <p:nvPr/>
        </p:nvGraphicFramePr>
        <p:xfrm>
          <a:off x="914400" y="4038600"/>
          <a:ext cx="6096000" cy="5080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440" name="Line 47"/>
          <p:cNvSpPr>
            <a:spLocks noChangeShapeType="1"/>
          </p:cNvSpPr>
          <p:nvPr/>
        </p:nvSpPr>
        <p:spPr bwMode="auto">
          <a:xfrm flipV="1">
            <a:off x="3124200" y="5257800"/>
            <a:ext cx="0" cy="3048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91888" name="Group 48"/>
          <p:cNvGraphicFramePr>
            <a:graphicFrameLocks noGrp="1"/>
          </p:cNvGraphicFramePr>
          <p:nvPr/>
        </p:nvGraphicFramePr>
        <p:xfrm>
          <a:off x="914400" y="4495800"/>
          <a:ext cx="6096000" cy="5334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459" name="Line 66"/>
          <p:cNvSpPr>
            <a:spLocks noChangeShapeType="1"/>
          </p:cNvSpPr>
          <p:nvPr/>
        </p:nvSpPr>
        <p:spPr bwMode="auto">
          <a:xfrm flipV="1">
            <a:off x="3124200" y="53340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AEF8E-A36A-441A-A967-37F94B33EE78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Vector Representation of Complete Binary Tree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772400" cy="4724400"/>
          </a:xfrm>
        </p:spPr>
        <p:txBody>
          <a:bodyPr/>
          <a:lstStyle/>
          <a:p>
            <a:pPr eaLnBrk="1" hangingPunct="1"/>
            <a:r>
              <a:rPr lang="en-US"/>
              <a:t>Tree navigation</a:t>
            </a:r>
          </a:p>
          <a:p>
            <a:pPr lvl="1" eaLnBrk="1" hangingPunct="1"/>
            <a:r>
              <a:rPr lang="en-US"/>
              <a:t>Parent of v[k] = v[(k – 1)/2]</a:t>
            </a:r>
          </a:p>
          <a:p>
            <a:pPr lvl="1" eaLnBrk="1" hangingPunct="1"/>
            <a:r>
              <a:rPr lang="en-US"/>
              <a:t>Left child of v[k] = v[2*k + 1]</a:t>
            </a:r>
          </a:p>
          <a:p>
            <a:pPr lvl="1" eaLnBrk="1" hangingPunct="1"/>
            <a:r>
              <a:rPr lang="en-US"/>
              <a:t>Right child of v[k] = v[2*k + 2]</a:t>
            </a:r>
          </a:p>
          <a:p>
            <a:pPr lvl="1" eaLnBrk="1" hangingPunct="1"/>
            <a:endParaRPr lang="en-US"/>
          </a:p>
          <a:p>
            <a:pPr lvl="1" eaLnBrk="1" hangingPunct="1">
              <a:buFontTx/>
              <a:buNone/>
            </a:pPr>
            <a:endParaRPr lang="en-US"/>
          </a:p>
          <a:p>
            <a:pPr lvl="1" eaLnBrk="1" hangingPunct="1">
              <a:buFontTx/>
              <a:buNone/>
            </a:pPr>
            <a:endParaRPr lang="en-US"/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4518025" y="1363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graphicFrame>
        <p:nvGraphicFramePr>
          <p:cNvPr id="293893" name="Group 5"/>
          <p:cNvGraphicFramePr>
            <a:graphicFrameLocks noGrp="1"/>
          </p:cNvGraphicFramePr>
          <p:nvPr/>
        </p:nvGraphicFramePr>
        <p:xfrm>
          <a:off x="914400" y="4572000"/>
          <a:ext cx="6096000" cy="5080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lr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rr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3911" name="Group 23"/>
          <p:cNvGraphicFramePr>
            <a:graphicFrameLocks noGrp="1"/>
          </p:cNvGraphicFramePr>
          <p:nvPr/>
        </p:nvGraphicFramePr>
        <p:xfrm>
          <a:off x="914400" y="4038600"/>
          <a:ext cx="6096000" cy="5080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464" name="Line 47"/>
          <p:cNvSpPr>
            <a:spLocks noChangeShapeType="1"/>
          </p:cNvSpPr>
          <p:nvPr/>
        </p:nvSpPr>
        <p:spPr bwMode="auto">
          <a:xfrm flipV="1">
            <a:off x="3124200" y="5257800"/>
            <a:ext cx="0" cy="3048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93936" name="Group 48"/>
          <p:cNvGraphicFramePr>
            <a:graphicFrameLocks noGrp="1"/>
          </p:cNvGraphicFramePr>
          <p:nvPr/>
        </p:nvGraphicFramePr>
        <p:xfrm>
          <a:off x="914400" y="4495800"/>
          <a:ext cx="6096000" cy="5334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483" name="Line 66"/>
          <p:cNvSpPr>
            <a:spLocks noChangeShapeType="1"/>
          </p:cNvSpPr>
          <p:nvPr/>
        </p:nvSpPr>
        <p:spPr bwMode="auto">
          <a:xfrm flipV="1">
            <a:off x="3048000" y="52578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representation of complete binary tree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E8DFE5-21E2-48CC-B510-66371AD7E6B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4" name="Text Box 31"/>
          <p:cNvSpPr txBox="1">
            <a:spLocks noChangeArrowheads="1"/>
          </p:cNvSpPr>
          <p:nvPr/>
        </p:nvSpPr>
        <p:spPr bwMode="auto">
          <a:xfrm>
            <a:off x="4114800" y="36576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  <p:sp>
        <p:nvSpPr>
          <p:cNvPr id="5" name="Text Box 32"/>
          <p:cNvSpPr txBox="1">
            <a:spLocks noChangeArrowheads="1"/>
          </p:cNvSpPr>
          <p:nvPr/>
        </p:nvSpPr>
        <p:spPr bwMode="auto">
          <a:xfrm>
            <a:off x="3505200" y="4500563"/>
            <a:ext cx="2635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l</a:t>
            </a:r>
          </a:p>
        </p:txBody>
      </p:sp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4708525" y="4500563"/>
            <a:ext cx="2889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</a:t>
            </a:r>
          </a:p>
        </p:txBody>
      </p:sp>
      <p:sp>
        <p:nvSpPr>
          <p:cNvPr id="7" name="Text Box 34"/>
          <p:cNvSpPr txBox="1">
            <a:spLocks noChangeArrowheads="1"/>
          </p:cNvSpPr>
          <p:nvPr/>
        </p:nvSpPr>
        <p:spPr bwMode="auto">
          <a:xfrm>
            <a:off x="2879725" y="5257800"/>
            <a:ext cx="3143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ll</a:t>
            </a:r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3489325" y="52578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Arial" charset="0"/>
              </a:rPr>
              <a:t>lr</a:t>
            </a:r>
            <a:endParaRPr lang="en-US" sz="18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9" name="Text Box 36"/>
          <p:cNvSpPr txBox="1">
            <a:spLocks noChangeArrowheads="1"/>
          </p:cNvSpPr>
          <p:nvPr/>
        </p:nvSpPr>
        <p:spPr bwMode="auto">
          <a:xfrm>
            <a:off x="5287962" y="5257800"/>
            <a:ext cx="3651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Arial" charset="0"/>
              </a:rPr>
              <a:t>rr</a:t>
            </a:r>
            <a:endParaRPr lang="en-US" sz="18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0" name="Text Box 37"/>
          <p:cNvSpPr txBox="1">
            <a:spLocks noChangeArrowheads="1"/>
          </p:cNvSpPr>
          <p:nvPr/>
        </p:nvSpPr>
        <p:spPr bwMode="auto">
          <a:xfrm>
            <a:off x="4708525" y="52578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rl</a:t>
            </a:r>
          </a:p>
        </p:txBody>
      </p:sp>
      <p:sp>
        <p:nvSpPr>
          <p:cNvPr id="11" name="Line 38"/>
          <p:cNvSpPr>
            <a:spLocks noChangeShapeType="1"/>
          </p:cNvSpPr>
          <p:nvPr/>
        </p:nvSpPr>
        <p:spPr bwMode="auto">
          <a:xfrm flipH="1">
            <a:off x="3657600" y="40386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39"/>
          <p:cNvSpPr>
            <a:spLocks noChangeShapeType="1"/>
          </p:cNvSpPr>
          <p:nvPr/>
        </p:nvSpPr>
        <p:spPr bwMode="auto">
          <a:xfrm>
            <a:off x="4267200" y="40386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 flipH="1">
            <a:off x="3048000" y="4876800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41"/>
          <p:cNvSpPr>
            <a:spLocks noChangeShapeType="1"/>
          </p:cNvSpPr>
          <p:nvPr/>
        </p:nvSpPr>
        <p:spPr bwMode="auto">
          <a:xfrm>
            <a:off x="3657600" y="48768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42"/>
          <p:cNvSpPr>
            <a:spLocks noChangeShapeType="1"/>
          </p:cNvSpPr>
          <p:nvPr/>
        </p:nvSpPr>
        <p:spPr bwMode="auto">
          <a:xfrm>
            <a:off x="4860925" y="48768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>
            <a:off x="4860925" y="4876800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44"/>
          <p:cNvSpPr txBox="1">
            <a:spLocks noChangeArrowheads="1"/>
          </p:cNvSpPr>
          <p:nvPr/>
        </p:nvSpPr>
        <p:spPr bwMode="auto">
          <a:xfrm>
            <a:off x="3489325" y="36671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graphicFrame>
        <p:nvGraphicFramePr>
          <p:cNvPr id="18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330466"/>
              </p:ext>
            </p:extLst>
          </p:nvPr>
        </p:nvGraphicFramePr>
        <p:xfrm>
          <a:off x="1447800" y="2381459"/>
          <a:ext cx="6096000" cy="5080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lr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rr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Group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598062"/>
              </p:ext>
            </p:extLst>
          </p:nvPr>
        </p:nvGraphicFramePr>
        <p:xfrm>
          <a:off x="1447800" y="1848059"/>
          <a:ext cx="6096000" cy="5080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Line 47"/>
          <p:cNvSpPr>
            <a:spLocks noChangeShapeType="1"/>
          </p:cNvSpPr>
          <p:nvPr/>
        </p:nvSpPr>
        <p:spPr bwMode="auto">
          <a:xfrm flipV="1">
            <a:off x="3657600" y="3067259"/>
            <a:ext cx="0" cy="3048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1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109523"/>
              </p:ext>
            </p:extLst>
          </p:nvPr>
        </p:nvGraphicFramePr>
        <p:xfrm>
          <a:off x="1447800" y="2305259"/>
          <a:ext cx="6096000" cy="53340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741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86747-7A87-408E-92A7-F8B55C45C67D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Binary Trees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Definition:  A </a:t>
            </a:r>
            <a:r>
              <a:rPr lang="en-US" i="1"/>
              <a:t>binary tree</a:t>
            </a:r>
            <a:r>
              <a:rPr lang="en-US"/>
              <a:t> is a rooted tree in which no vertex has more than two children</a:t>
            </a:r>
          </a:p>
          <a:p>
            <a:pPr lvl="1" eaLnBrk="1" hangingPunct="1"/>
            <a:r>
              <a:rPr lang="en-US"/>
              <a:t>Left and right child nodes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657350" y="288131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047750" y="3724275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3079" name="Text Box 8"/>
          <p:cNvSpPr txBox="1">
            <a:spLocks noChangeArrowheads="1"/>
          </p:cNvSpPr>
          <p:nvPr/>
        </p:nvSpPr>
        <p:spPr bwMode="auto">
          <a:xfrm>
            <a:off x="2251075" y="3724275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422275" y="448151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3081" name="Text Box 10"/>
          <p:cNvSpPr txBox="1">
            <a:spLocks noChangeArrowheads="1"/>
          </p:cNvSpPr>
          <p:nvPr/>
        </p:nvSpPr>
        <p:spPr bwMode="auto">
          <a:xfrm>
            <a:off x="1031875" y="448151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3082" name="Text Box 12"/>
          <p:cNvSpPr txBox="1">
            <a:spLocks noChangeArrowheads="1"/>
          </p:cNvSpPr>
          <p:nvPr/>
        </p:nvSpPr>
        <p:spPr bwMode="auto">
          <a:xfrm>
            <a:off x="2251075" y="448151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3083" name="Line 14"/>
          <p:cNvSpPr>
            <a:spLocks noChangeShapeType="1"/>
          </p:cNvSpPr>
          <p:nvPr/>
        </p:nvSpPr>
        <p:spPr bwMode="auto">
          <a:xfrm flipH="1">
            <a:off x="1200150" y="3262313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" name="Line 15"/>
          <p:cNvSpPr>
            <a:spLocks noChangeShapeType="1"/>
          </p:cNvSpPr>
          <p:nvPr/>
        </p:nvSpPr>
        <p:spPr bwMode="auto">
          <a:xfrm>
            <a:off x="1809750" y="3262313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5" name="Line 16"/>
          <p:cNvSpPr>
            <a:spLocks noChangeShapeType="1"/>
          </p:cNvSpPr>
          <p:nvPr/>
        </p:nvSpPr>
        <p:spPr bwMode="auto">
          <a:xfrm flipH="1">
            <a:off x="590550" y="4100513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6" name="Line 17"/>
          <p:cNvSpPr>
            <a:spLocks noChangeShapeType="1"/>
          </p:cNvSpPr>
          <p:nvPr/>
        </p:nvSpPr>
        <p:spPr bwMode="auto">
          <a:xfrm>
            <a:off x="1200150" y="4100513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Line 18"/>
          <p:cNvSpPr>
            <a:spLocks noChangeShapeType="1"/>
          </p:cNvSpPr>
          <p:nvPr/>
        </p:nvSpPr>
        <p:spPr bwMode="auto">
          <a:xfrm>
            <a:off x="2403475" y="4100513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8" name="Text Box 20"/>
          <p:cNvSpPr txBox="1">
            <a:spLocks noChangeArrowheads="1"/>
          </p:cNvSpPr>
          <p:nvPr/>
        </p:nvSpPr>
        <p:spPr bwMode="auto">
          <a:xfrm>
            <a:off x="1031875" y="2890838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3089" name="Text Box 21"/>
          <p:cNvSpPr txBox="1">
            <a:spLocks noChangeArrowheads="1"/>
          </p:cNvSpPr>
          <p:nvPr/>
        </p:nvSpPr>
        <p:spPr bwMode="auto">
          <a:xfrm>
            <a:off x="1031875" y="524351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3090" name="Line 22"/>
          <p:cNvSpPr>
            <a:spLocks noChangeShapeType="1"/>
          </p:cNvSpPr>
          <p:nvPr/>
        </p:nvSpPr>
        <p:spPr bwMode="auto">
          <a:xfrm>
            <a:off x="1184275" y="4862513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91" name="Picture 23" descr="fig04_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429000"/>
            <a:ext cx="50292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vector representation of the following complete tree?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E8DFE5-21E2-48CC-B510-66371AD7E6B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Text Box 31"/>
          <p:cNvSpPr txBox="1">
            <a:spLocks noChangeArrowheads="1"/>
          </p:cNvSpPr>
          <p:nvPr/>
        </p:nvSpPr>
        <p:spPr bwMode="auto">
          <a:xfrm>
            <a:off x="4206875" y="1971675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20</a:t>
            </a:r>
          </a:p>
        </p:txBody>
      </p:sp>
      <p:sp>
        <p:nvSpPr>
          <p:cNvPr id="5" name="Text Box 32"/>
          <p:cNvSpPr txBox="1">
            <a:spLocks noChangeArrowheads="1"/>
          </p:cNvSpPr>
          <p:nvPr/>
        </p:nvSpPr>
        <p:spPr bwMode="auto">
          <a:xfrm>
            <a:off x="3355196" y="2821543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100</a:t>
            </a:r>
          </a:p>
        </p:txBody>
      </p:sp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4868594" y="2809875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30</a:t>
            </a:r>
          </a:p>
        </p:txBody>
      </p:sp>
      <p:sp>
        <p:nvSpPr>
          <p:cNvPr id="7" name="Text Box 34"/>
          <p:cNvSpPr txBox="1">
            <a:spLocks noChangeArrowheads="1"/>
          </p:cNvSpPr>
          <p:nvPr/>
        </p:nvSpPr>
        <p:spPr bwMode="auto">
          <a:xfrm>
            <a:off x="2971800" y="3571875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101</a:t>
            </a:r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3811091" y="3557588"/>
            <a:ext cx="569387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500</a:t>
            </a:r>
          </a:p>
        </p:txBody>
      </p:sp>
      <p:sp>
        <p:nvSpPr>
          <p:cNvPr id="10" name="Text Box 37"/>
          <p:cNvSpPr txBox="1">
            <a:spLocks noChangeArrowheads="1"/>
          </p:cNvSpPr>
          <p:nvPr/>
        </p:nvSpPr>
        <p:spPr bwMode="auto">
          <a:xfrm>
            <a:off x="4648021" y="3571875"/>
            <a:ext cx="441146" cy="36933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40</a:t>
            </a:r>
          </a:p>
        </p:txBody>
      </p:sp>
      <p:sp>
        <p:nvSpPr>
          <p:cNvPr id="11" name="Line 38"/>
          <p:cNvSpPr>
            <a:spLocks noChangeShapeType="1"/>
          </p:cNvSpPr>
          <p:nvPr/>
        </p:nvSpPr>
        <p:spPr bwMode="auto">
          <a:xfrm flipH="1">
            <a:off x="3749675" y="2352675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39"/>
          <p:cNvSpPr>
            <a:spLocks noChangeShapeType="1"/>
          </p:cNvSpPr>
          <p:nvPr/>
        </p:nvSpPr>
        <p:spPr bwMode="auto">
          <a:xfrm>
            <a:off x="4359275" y="2352675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44"/>
          <p:cNvSpPr txBox="1">
            <a:spLocks noChangeArrowheads="1"/>
          </p:cNvSpPr>
          <p:nvPr/>
        </p:nvSpPr>
        <p:spPr bwMode="auto">
          <a:xfrm>
            <a:off x="3581400" y="1981200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E12DC33-CD4A-57C7-99F1-36ED4E9C5021}"/>
              </a:ext>
            </a:extLst>
          </p:cNvPr>
          <p:cNvCxnSpPr>
            <a:stCxn id="7" idx="0"/>
          </p:cNvCxnSpPr>
          <p:nvPr/>
        </p:nvCxnSpPr>
        <p:spPr bwMode="auto">
          <a:xfrm flipV="1">
            <a:off x="3256494" y="3202543"/>
            <a:ext cx="193704" cy="369332"/>
          </a:xfrm>
          <a:prstGeom prst="line">
            <a:avLst/>
          </a:prstGeom>
          <a:ln w="31750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750294D-9BB2-817B-503B-D3FC0EB82430}"/>
              </a:ext>
            </a:extLst>
          </p:cNvPr>
          <p:cNvCxnSpPr>
            <a:stCxn id="5" idx="2"/>
            <a:endCxn id="8" idx="0"/>
          </p:cNvCxnSpPr>
          <p:nvPr/>
        </p:nvCxnSpPr>
        <p:spPr bwMode="auto">
          <a:xfrm>
            <a:off x="3639890" y="3190875"/>
            <a:ext cx="455895" cy="366713"/>
          </a:xfrm>
          <a:prstGeom prst="line">
            <a:avLst/>
          </a:prstGeom>
          <a:ln w="31750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1D06508-C523-E314-39F2-A83AD9ED0AAC}"/>
              </a:ext>
            </a:extLst>
          </p:cNvPr>
          <p:cNvCxnSpPr>
            <a:stCxn id="10" idx="0"/>
            <a:endCxn id="6" idx="2"/>
          </p:cNvCxnSpPr>
          <p:nvPr/>
        </p:nvCxnSpPr>
        <p:spPr bwMode="auto">
          <a:xfrm flipV="1">
            <a:off x="4868594" y="3179207"/>
            <a:ext cx="220573" cy="392668"/>
          </a:xfrm>
          <a:prstGeom prst="line">
            <a:avLst/>
          </a:prstGeom>
          <a:ln w="31750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186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C972AC-C699-4F05-93C7-C4FC0DBE0428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Binary Tree Traversals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Inorder traversal</a:t>
            </a:r>
          </a:p>
          <a:p>
            <a:pPr lvl="1" eaLnBrk="1" hangingPunct="1"/>
            <a:endParaRPr lang="en-US"/>
          </a:p>
          <a:p>
            <a:pPr lvl="1" eaLnBrk="1" hangingPunct="1"/>
            <a:r>
              <a:rPr lang="en-US"/>
              <a:t>Definition:  left child, vertex, right child (recursive)</a:t>
            </a:r>
          </a:p>
          <a:p>
            <a:pPr lvl="1" eaLnBrk="1" hangingPunct="1"/>
            <a:endParaRPr lang="en-US"/>
          </a:p>
          <a:p>
            <a:pPr lvl="1" eaLnBrk="1" hangingPunct="1"/>
            <a:r>
              <a:rPr lang="en-US"/>
              <a:t>Algorithm:  depth-first search (visit between children)</a:t>
            </a:r>
          </a:p>
          <a:p>
            <a:pPr lvl="2" eaLnBrk="1" hangingPunct="1">
              <a:buFontTx/>
              <a:buNone/>
            </a:pPr>
            <a:endParaRPr lang="en-US" sz="1800" baseline="30000"/>
          </a:p>
          <a:p>
            <a:pPr lvl="1" eaLnBrk="1" hangingPunct="1"/>
            <a:endParaRPr lang="en-US" baseline="30000"/>
          </a:p>
          <a:p>
            <a:pPr lvl="2" eaLnBrk="1" hangingPunct="1">
              <a:buFontTx/>
              <a:buNone/>
            </a:pPr>
            <a:endParaRPr lang="en-US" sz="1800" baseline="30000"/>
          </a:p>
          <a:p>
            <a:pPr lvl="1" eaLnBrk="1" hangingPunct="1">
              <a:buFontTx/>
              <a:buNone/>
            </a:pPr>
            <a:endParaRPr lang="en-US" baseline="30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A815E-5116-44E5-BAEE-36B48EBD397B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Inorder Traversal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682875" y="16002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073275" y="244316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276600" y="244316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447800" y="32004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2057400" y="32004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3886200" y="32004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3276600" y="32004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2225675" y="19812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2835275" y="19812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1616075" y="2819400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2225675" y="28194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3429000" y="28194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3429000" y="2819400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2057400" y="16097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0498" name="Text Box 20"/>
          <p:cNvSpPr txBox="1">
            <a:spLocks noChangeArrowheads="1"/>
          </p:cNvSpPr>
          <p:nvPr/>
        </p:nvSpPr>
        <p:spPr bwMode="auto">
          <a:xfrm>
            <a:off x="6076950" y="16002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0499" name="Text Box 21"/>
          <p:cNvSpPr txBox="1">
            <a:spLocks noChangeArrowheads="1"/>
          </p:cNvSpPr>
          <p:nvPr/>
        </p:nvSpPr>
        <p:spPr bwMode="auto">
          <a:xfrm>
            <a:off x="5467350" y="24431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0500" name="Text Box 22"/>
          <p:cNvSpPr txBox="1">
            <a:spLocks noChangeArrowheads="1"/>
          </p:cNvSpPr>
          <p:nvPr/>
        </p:nvSpPr>
        <p:spPr bwMode="auto">
          <a:xfrm>
            <a:off x="6670675" y="244316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0501" name="Text Box 23"/>
          <p:cNvSpPr txBox="1">
            <a:spLocks noChangeArrowheads="1"/>
          </p:cNvSpPr>
          <p:nvPr/>
        </p:nvSpPr>
        <p:spPr bwMode="auto">
          <a:xfrm>
            <a:off x="4841875" y="32004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0502" name="Text Box 24"/>
          <p:cNvSpPr txBox="1">
            <a:spLocks noChangeArrowheads="1"/>
          </p:cNvSpPr>
          <p:nvPr/>
        </p:nvSpPr>
        <p:spPr bwMode="auto">
          <a:xfrm>
            <a:off x="5451475" y="32004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0503" name="Text Box 25"/>
          <p:cNvSpPr txBox="1">
            <a:spLocks noChangeArrowheads="1"/>
          </p:cNvSpPr>
          <p:nvPr/>
        </p:nvSpPr>
        <p:spPr bwMode="auto">
          <a:xfrm>
            <a:off x="7280275" y="32004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0504" name="Text Box 26"/>
          <p:cNvSpPr txBox="1">
            <a:spLocks noChangeArrowheads="1"/>
          </p:cNvSpPr>
          <p:nvPr/>
        </p:nvSpPr>
        <p:spPr bwMode="auto">
          <a:xfrm>
            <a:off x="6670675" y="32004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0505" name="Line 27"/>
          <p:cNvSpPr>
            <a:spLocks noChangeShapeType="1"/>
          </p:cNvSpPr>
          <p:nvPr/>
        </p:nvSpPr>
        <p:spPr bwMode="auto">
          <a:xfrm flipH="1">
            <a:off x="5619750" y="19812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Line 28"/>
          <p:cNvSpPr>
            <a:spLocks noChangeShapeType="1"/>
          </p:cNvSpPr>
          <p:nvPr/>
        </p:nvSpPr>
        <p:spPr bwMode="auto">
          <a:xfrm>
            <a:off x="6229350" y="19812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Line 29"/>
          <p:cNvSpPr>
            <a:spLocks noChangeShapeType="1"/>
          </p:cNvSpPr>
          <p:nvPr/>
        </p:nvSpPr>
        <p:spPr bwMode="auto">
          <a:xfrm flipH="1">
            <a:off x="5010150" y="2819400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8" name="Line 30"/>
          <p:cNvSpPr>
            <a:spLocks noChangeShapeType="1"/>
          </p:cNvSpPr>
          <p:nvPr/>
        </p:nvSpPr>
        <p:spPr bwMode="auto">
          <a:xfrm>
            <a:off x="5619750" y="28194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9" name="Line 31"/>
          <p:cNvSpPr>
            <a:spLocks noChangeShapeType="1"/>
          </p:cNvSpPr>
          <p:nvPr/>
        </p:nvSpPr>
        <p:spPr bwMode="auto">
          <a:xfrm>
            <a:off x="6823075" y="28194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Line 32"/>
          <p:cNvSpPr>
            <a:spLocks noChangeShapeType="1"/>
          </p:cNvSpPr>
          <p:nvPr/>
        </p:nvSpPr>
        <p:spPr bwMode="auto">
          <a:xfrm>
            <a:off x="6823075" y="2819400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1" name="Text Box 33"/>
          <p:cNvSpPr txBox="1">
            <a:spLocks noChangeArrowheads="1"/>
          </p:cNvSpPr>
          <p:nvPr/>
        </p:nvSpPr>
        <p:spPr bwMode="auto">
          <a:xfrm>
            <a:off x="5451475" y="16097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0512" name="Text Box 35"/>
          <p:cNvSpPr txBox="1">
            <a:spLocks noChangeArrowheads="1"/>
          </p:cNvSpPr>
          <p:nvPr/>
        </p:nvSpPr>
        <p:spPr bwMode="auto">
          <a:xfrm>
            <a:off x="2759075" y="410051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0513" name="Text Box 36"/>
          <p:cNvSpPr txBox="1">
            <a:spLocks noChangeArrowheads="1"/>
          </p:cNvSpPr>
          <p:nvPr/>
        </p:nvSpPr>
        <p:spPr bwMode="auto">
          <a:xfrm>
            <a:off x="2149475" y="4943475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0514" name="Text Box 37"/>
          <p:cNvSpPr txBox="1">
            <a:spLocks noChangeArrowheads="1"/>
          </p:cNvSpPr>
          <p:nvPr/>
        </p:nvSpPr>
        <p:spPr bwMode="auto">
          <a:xfrm>
            <a:off x="3352800" y="4943475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0515" name="Text Box 38"/>
          <p:cNvSpPr txBox="1">
            <a:spLocks noChangeArrowheads="1"/>
          </p:cNvSpPr>
          <p:nvPr/>
        </p:nvSpPr>
        <p:spPr bwMode="auto">
          <a:xfrm>
            <a:off x="1524000" y="570071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0516" name="Text Box 39"/>
          <p:cNvSpPr txBox="1">
            <a:spLocks noChangeArrowheads="1"/>
          </p:cNvSpPr>
          <p:nvPr/>
        </p:nvSpPr>
        <p:spPr bwMode="auto">
          <a:xfrm>
            <a:off x="2133600" y="570071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0517" name="Text Box 40"/>
          <p:cNvSpPr txBox="1">
            <a:spLocks noChangeArrowheads="1"/>
          </p:cNvSpPr>
          <p:nvPr/>
        </p:nvSpPr>
        <p:spPr bwMode="auto">
          <a:xfrm>
            <a:off x="3962400" y="570071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0518" name="Text Box 41"/>
          <p:cNvSpPr txBox="1">
            <a:spLocks noChangeArrowheads="1"/>
          </p:cNvSpPr>
          <p:nvPr/>
        </p:nvSpPr>
        <p:spPr bwMode="auto">
          <a:xfrm>
            <a:off x="3352800" y="570071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0519" name="Line 42"/>
          <p:cNvSpPr>
            <a:spLocks noChangeShapeType="1"/>
          </p:cNvSpPr>
          <p:nvPr/>
        </p:nvSpPr>
        <p:spPr bwMode="auto">
          <a:xfrm flipH="1">
            <a:off x="2301875" y="4481513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0" name="Line 43"/>
          <p:cNvSpPr>
            <a:spLocks noChangeShapeType="1"/>
          </p:cNvSpPr>
          <p:nvPr/>
        </p:nvSpPr>
        <p:spPr bwMode="auto">
          <a:xfrm>
            <a:off x="2911475" y="4481513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1" name="Line 44"/>
          <p:cNvSpPr>
            <a:spLocks noChangeShapeType="1"/>
          </p:cNvSpPr>
          <p:nvPr/>
        </p:nvSpPr>
        <p:spPr bwMode="auto">
          <a:xfrm flipH="1">
            <a:off x="1692275" y="5319713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2" name="Line 45"/>
          <p:cNvSpPr>
            <a:spLocks noChangeShapeType="1"/>
          </p:cNvSpPr>
          <p:nvPr/>
        </p:nvSpPr>
        <p:spPr bwMode="auto">
          <a:xfrm>
            <a:off x="2301875" y="5319713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3" name="Line 46"/>
          <p:cNvSpPr>
            <a:spLocks noChangeShapeType="1"/>
          </p:cNvSpPr>
          <p:nvPr/>
        </p:nvSpPr>
        <p:spPr bwMode="auto">
          <a:xfrm>
            <a:off x="3505200" y="5319713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4" name="Line 47"/>
          <p:cNvSpPr>
            <a:spLocks noChangeShapeType="1"/>
          </p:cNvSpPr>
          <p:nvPr/>
        </p:nvSpPr>
        <p:spPr bwMode="auto">
          <a:xfrm>
            <a:off x="3505200" y="5319713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5" name="Text Box 48"/>
          <p:cNvSpPr txBox="1">
            <a:spLocks noChangeArrowheads="1"/>
          </p:cNvSpPr>
          <p:nvPr/>
        </p:nvSpPr>
        <p:spPr bwMode="auto">
          <a:xfrm>
            <a:off x="2133600" y="4110038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0526" name="Text Box 50"/>
          <p:cNvSpPr txBox="1">
            <a:spLocks noChangeArrowheads="1"/>
          </p:cNvSpPr>
          <p:nvPr/>
        </p:nvSpPr>
        <p:spPr bwMode="auto">
          <a:xfrm>
            <a:off x="6111875" y="410051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0527" name="Text Box 51"/>
          <p:cNvSpPr txBox="1">
            <a:spLocks noChangeArrowheads="1"/>
          </p:cNvSpPr>
          <p:nvPr/>
        </p:nvSpPr>
        <p:spPr bwMode="auto">
          <a:xfrm>
            <a:off x="5502275" y="4943475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0528" name="Text Box 52"/>
          <p:cNvSpPr txBox="1">
            <a:spLocks noChangeArrowheads="1"/>
          </p:cNvSpPr>
          <p:nvPr/>
        </p:nvSpPr>
        <p:spPr bwMode="auto">
          <a:xfrm>
            <a:off x="6705600" y="4943475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0529" name="Text Box 53"/>
          <p:cNvSpPr txBox="1">
            <a:spLocks noChangeArrowheads="1"/>
          </p:cNvSpPr>
          <p:nvPr/>
        </p:nvSpPr>
        <p:spPr bwMode="auto">
          <a:xfrm>
            <a:off x="4876800" y="570071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0530" name="Text Box 54"/>
          <p:cNvSpPr txBox="1">
            <a:spLocks noChangeArrowheads="1"/>
          </p:cNvSpPr>
          <p:nvPr/>
        </p:nvSpPr>
        <p:spPr bwMode="auto">
          <a:xfrm>
            <a:off x="5486400" y="570071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0531" name="Text Box 55"/>
          <p:cNvSpPr txBox="1">
            <a:spLocks noChangeArrowheads="1"/>
          </p:cNvSpPr>
          <p:nvPr/>
        </p:nvSpPr>
        <p:spPr bwMode="auto">
          <a:xfrm>
            <a:off x="7315200" y="570071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0532" name="Text Box 56"/>
          <p:cNvSpPr txBox="1">
            <a:spLocks noChangeArrowheads="1"/>
          </p:cNvSpPr>
          <p:nvPr/>
        </p:nvSpPr>
        <p:spPr bwMode="auto">
          <a:xfrm>
            <a:off x="6705600" y="570071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0533" name="Line 57"/>
          <p:cNvSpPr>
            <a:spLocks noChangeShapeType="1"/>
          </p:cNvSpPr>
          <p:nvPr/>
        </p:nvSpPr>
        <p:spPr bwMode="auto">
          <a:xfrm flipH="1">
            <a:off x="5654675" y="4481513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4" name="Line 58"/>
          <p:cNvSpPr>
            <a:spLocks noChangeShapeType="1"/>
          </p:cNvSpPr>
          <p:nvPr/>
        </p:nvSpPr>
        <p:spPr bwMode="auto">
          <a:xfrm>
            <a:off x="6264275" y="4481513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5" name="Line 59"/>
          <p:cNvSpPr>
            <a:spLocks noChangeShapeType="1"/>
          </p:cNvSpPr>
          <p:nvPr/>
        </p:nvSpPr>
        <p:spPr bwMode="auto">
          <a:xfrm flipH="1">
            <a:off x="5045075" y="5319713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6" name="Line 60"/>
          <p:cNvSpPr>
            <a:spLocks noChangeShapeType="1"/>
          </p:cNvSpPr>
          <p:nvPr/>
        </p:nvSpPr>
        <p:spPr bwMode="auto">
          <a:xfrm>
            <a:off x="5654675" y="5319713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7" name="Line 61"/>
          <p:cNvSpPr>
            <a:spLocks noChangeShapeType="1"/>
          </p:cNvSpPr>
          <p:nvPr/>
        </p:nvSpPr>
        <p:spPr bwMode="auto">
          <a:xfrm>
            <a:off x="6858000" y="5319713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8" name="Line 62"/>
          <p:cNvSpPr>
            <a:spLocks noChangeShapeType="1"/>
          </p:cNvSpPr>
          <p:nvPr/>
        </p:nvSpPr>
        <p:spPr bwMode="auto">
          <a:xfrm>
            <a:off x="6858000" y="5319713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9" name="Text Box 63"/>
          <p:cNvSpPr txBox="1">
            <a:spLocks noChangeArrowheads="1"/>
          </p:cNvSpPr>
          <p:nvPr/>
        </p:nvSpPr>
        <p:spPr bwMode="auto">
          <a:xfrm>
            <a:off x="5486400" y="4110038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FC03C2-7A03-4F84-86A9-3F6328804083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Inorder Traversal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724150" y="16002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114550" y="24431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317875" y="244316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489075" y="32004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2098675" y="32004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3927475" y="32004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3317875" y="32004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2266950" y="19812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2876550" y="19812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1657350" y="2819400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2266950" y="28194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3470275" y="28194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3470275" y="2819400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2098675" y="16097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1522" name="Text Box 19"/>
          <p:cNvSpPr txBox="1">
            <a:spLocks noChangeArrowheads="1"/>
          </p:cNvSpPr>
          <p:nvPr/>
        </p:nvSpPr>
        <p:spPr bwMode="auto">
          <a:xfrm>
            <a:off x="6118225" y="16002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1523" name="Text Box 20"/>
          <p:cNvSpPr txBox="1">
            <a:spLocks noChangeArrowheads="1"/>
          </p:cNvSpPr>
          <p:nvPr/>
        </p:nvSpPr>
        <p:spPr bwMode="auto">
          <a:xfrm>
            <a:off x="5508625" y="24431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1524" name="Text Box 21"/>
          <p:cNvSpPr txBox="1">
            <a:spLocks noChangeArrowheads="1"/>
          </p:cNvSpPr>
          <p:nvPr/>
        </p:nvSpPr>
        <p:spPr bwMode="auto">
          <a:xfrm>
            <a:off x="6711950" y="244316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1525" name="Text Box 22"/>
          <p:cNvSpPr txBox="1">
            <a:spLocks noChangeArrowheads="1"/>
          </p:cNvSpPr>
          <p:nvPr/>
        </p:nvSpPr>
        <p:spPr bwMode="auto">
          <a:xfrm>
            <a:off x="4883150" y="32004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1526" name="Text Box 23"/>
          <p:cNvSpPr txBox="1">
            <a:spLocks noChangeArrowheads="1"/>
          </p:cNvSpPr>
          <p:nvPr/>
        </p:nvSpPr>
        <p:spPr bwMode="auto">
          <a:xfrm>
            <a:off x="5492750" y="32004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1527" name="Text Box 24"/>
          <p:cNvSpPr txBox="1">
            <a:spLocks noChangeArrowheads="1"/>
          </p:cNvSpPr>
          <p:nvPr/>
        </p:nvSpPr>
        <p:spPr bwMode="auto">
          <a:xfrm>
            <a:off x="7321550" y="32004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1528" name="Text Box 25"/>
          <p:cNvSpPr txBox="1">
            <a:spLocks noChangeArrowheads="1"/>
          </p:cNvSpPr>
          <p:nvPr/>
        </p:nvSpPr>
        <p:spPr bwMode="auto">
          <a:xfrm>
            <a:off x="6711950" y="32004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1529" name="Line 26"/>
          <p:cNvSpPr>
            <a:spLocks noChangeShapeType="1"/>
          </p:cNvSpPr>
          <p:nvPr/>
        </p:nvSpPr>
        <p:spPr bwMode="auto">
          <a:xfrm flipH="1">
            <a:off x="5661025" y="19812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Line 27"/>
          <p:cNvSpPr>
            <a:spLocks noChangeShapeType="1"/>
          </p:cNvSpPr>
          <p:nvPr/>
        </p:nvSpPr>
        <p:spPr bwMode="auto">
          <a:xfrm>
            <a:off x="6270625" y="19812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Line 28"/>
          <p:cNvSpPr>
            <a:spLocks noChangeShapeType="1"/>
          </p:cNvSpPr>
          <p:nvPr/>
        </p:nvSpPr>
        <p:spPr bwMode="auto">
          <a:xfrm flipH="1">
            <a:off x="5051425" y="2819400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2" name="Line 29"/>
          <p:cNvSpPr>
            <a:spLocks noChangeShapeType="1"/>
          </p:cNvSpPr>
          <p:nvPr/>
        </p:nvSpPr>
        <p:spPr bwMode="auto">
          <a:xfrm>
            <a:off x="5661025" y="28194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3" name="Line 30"/>
          <p:cNvSpPr>
            <a:spLocks noChangeShapeType="1"/>
          </p:cNvSpPr>
          <p:nvPr/>
        </p:nvSpPr>
        <p:spPr bwMode="auto">
          <a:xfrm>
            <a:off x="6864350" y="28194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4" name="Line 31"/>
          <p:cNvSpPr>
            <a:spLocks noChangeShapeType="1"/>
          </p:cNvSpPr>
          <p:nvPr/>
        </p:nvSpPr>
        <p:spPr bwMode="auto">
          <a:xfrm>
            <a:off x="6864350" y="2819400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5" name="Text Box 32"/>
          <p:cNvSpPr txBox="1">
            <a:spLocks noChangeArrowheads="1"/>
          </p:cNvSpPr>
          <p:nvPr/>
        </p:nvSpPr>
        <p:spPr bwMode="auto">
          <a:xfrm>
            <a:off x="5492750" y="16097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1536" name="Text Box 34"/>
          <p:cNvSpPr txBox="1">
            <a:spLocks noChangeArrowheads="1"/>
          </p:cNvSpPr>
          <p:nvPr/>
        </p:nvSpPr>
        <p:spPr bwMode="auto">
          <a:xfrm>
            <a:off x="2800350" y="410051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1537" name="Text Box 35"/>
          <p:cNvSpPr txBox="1">
            <a:spLocks noChangeArrowheads="1"/>
          </p:cNvSpPr>
          <p:nvPr/>
        </p:nvSpPr>
        <p:spPr bwMode="auto">
          <a:xfrm>
            <a:off x="2190750" y="4943475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1538" name="Text Box 36"/>
          <p:cNvSpPr txBox="1">
            <a:spLocks noChangeArrowheads="1"/>
          </p:cNvSpPr>
          <p:nvPr/>
        </p:nvSpPr>
        <p:spPr bwMode="auto">
          <a:xfrm>
            <a:off x="3394075" y="4943475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1539" name="Text Box 37"/>
          <p:cNvSpPr txBox="1">
            <a:spLocks noChangeArrowheads="1"/>
          </p:cNvSpPr>
          <p:nvPr/>
        </p:nvSpPr>
        <p:spPr bwMode="auto">
          <a:xfrm>
            <a:off x="1565275" y="570071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1540" name="Text Box 38"/>
          <p:cNvSpPr txBox="1">
            <a:spLocks noChangeArrowheads="1"/>
          </p:cNvSpPr>
          <p:nvPr/>
        </p:nvSpPr>
        <p:spPr bwMode="auto">
          <a:xfrm>
            <a:off x="2174875" y="570071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1541" name="Text Box 39"/>
          <p:cNvSpPr txBox="1">
            <a:spLocks noChangeArrowheads="1"/>
          </p:cNvSpPr>
          <p:nvPr/>
        </p:nvSpPr>
        <p:spPr bwMode="auto">
          <a:xfrm>
            <a:off x="4003675" y="570071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1542" name="Text Box 40"/>
          <p:cNvSpPr txBox="1">
            <a:spLocks noChangeArrowheads="1"/>
          </p:cNvSpPr>
          <p:nvPr/>
        </p:nvSpPr>
        <p:spPr bwMode="auto">
          <a:xfrm>
            <a:off x="3394075" y="570071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1543" name="Line 41"/>
          <p:cNvSpPr>
            <a:spLocks noChangeShapeType="1"/>
          </p:cNvSpPr>
          <p:nvPr/>
        </p:nvSpPr>
        <p:spPr bwMode="auto">
          <a:xfrm flipH="1">
            <a:off x="2343150" y="4481513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4" name="Line 42"/>
          <p:cNvSpPr>
            <a:spLocks noChangeShapeType="1"/>
          </p:cNvSpPr>
          <p:nvPr/>
        </p:nvSpPr>
        <p:spPr bwMode="auto">
          <a:xfrm>
            <a:off x="2952750" y="4481513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5" name="Line 43"/>
          <p:cNvSpPr>
            <a:spLocks noChangeShapeType="1"/>
          </p:cNvSpPr>
          <p:nvPr/>
        </p:nvSpPr>
        <p:spPr bwMode="auto">
          <a:xfrm flipH="1">
            <a:off x="1733550" y="5319713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6" name="Line 44"/>
          <p:cNvSpPr>
            <a:spLocks noChangeShapeType="1"/>
          </p:cNvSpPr>
          <p:nvPr/>
        </p:nvSpPr>
        <p:spPr bwMode="auto">
          <a:xfrm>
            <a:off x="2343150" y="5319713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7" name="Line 45"/>
          <p:cNvSpPr>
            <a:spLocks noChangeShapeType="1"/>
          </p:cNvSpPr>
          <p:nvPr/>
        </p:nvSpPr>
        <p:spPr bwMode="auto">
          <a:xfrm>
            <a:off x="3546475" y="5319713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8" name="Line 46"/>
          <p:cNvSpPr>
            <a:spLocks noChangeShapeType="1"/>
          </p:cNvSpPr>
          <p:nvPr/>
        </p:nvSpPr>
        <p:spPr bwMode="auto">
          <a:xfrm>
            <a:off x="3546475" y="5319713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9" name="Text Box 47"/>
          <p:cNvSpPr txBox="1">
            <a:spLocks noChangeArrowheads="1"/>
          </p:cNvSpPr>
          <p:nvPr/>
        </p:nvSpPr>
        <p:spPr bwMode="auto">
          <a:xfrm>
            <a:off x="2174875" y="4110038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1550" name="Text Box 49"/>
          <p:cNvSpPr txBox="1">
            <a:spLocks noChangeArrowheads="1"/>
          </p:cNvSpPr>
          <p:nvPr/>
        </p:nvSpPr>
        <p:spPr bwMode="auto">
          <a:xfrm>
            <a:off x="6153150" y="410051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1551" name="Text Box 50"/>
          <p:cNvSpPr txBox="1">
            <a:spLocks noChangeArrowheads="1"/>
          </p:cNvSpPr>
          <p:nvPr/>
        </p:nvSpPr>
        <p:spPr bwMode="auto">
          <a:xfrm>
            <a:off x="5543550" y="4943475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1552" name="Text Box 51"/>
          <p:cNvSpPr txBox="1">
            <a:spLocks noChangeArrowheads="1"/>
          </p:cNvSpPr>
          <p:nvPr/>
        </p:nvSpPr>
        <p:spPr bwMode="auto">
          <a:xfrm>
            <a:off x="6746875" y="4943475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1553" name="Text Box 52"/>
          <p:cNvSpPr txBox="1">
            <a:spLocks noChangeArrowheads="1"/>
          </p:cNvSpPr>
          <p:nvPr/>
        </p:nvSpPr>
        <p:spPr bwMode="auto">
          <a:xfrm>
            <a:off x="4918075" y="570071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1554" name="Text Box 53"/>
          <p:cNvSpPr txBox="1">
            <a:spLocks noChangeArrowheads="1"/>
          </p:cNvSpPr>
          <p:nvPr/>
        </p:nvSpPr>
        <p:spPr bwMode="auto">
          <a:xfrm>
            <a:off x="5527675" y="570071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1555" name="Text Box 54"/>
          <p:cNvSpPr txBox="1">
            <a:spLocks noChangeArrowheads="1"/>
          </p:cNvSpPr>
          <p:nvPr/>
        </p:nvSpPr>
        <p:spPr bwMode="auto">
          <a:xfrm>
            <a:off x="7356475" y="570071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1556" name="Text Box 55"/>
          <p:cNvSpPr txBox="1">
            <a:spLocks noChangeArrowheads="1"/>
          </p:cNvSpPr>
          <p:nvPr/>
        </p:nvSpPr>
        <p:spPr bwMode="auto">
          <a:xfrm>
            <a:off x="6746875" y="570071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1557" name="Line 56"/>
          <p:cNvSpPr>
            <a:spLocks noChangeShapeType="1"/>
          </p:cNvSpPr>
          <p:nvPr/>
        </p:nvSpPr>
        <p:spPr bwMode="auto">
          <a:xfrm flipH="1">
            <a:off x="5695950" y="4481513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8" name="Line 57"/>
          <p:cNvSpPr>
            <a:spLocks noChangeShapeType="1"/>
          </p:cNvSpPr>
          <p:nvPr/>
        </p:nvSpPr>
        <p:spPr bwMode="auto">
          <a:xfrm>
            <a:off x="6305550" y="4481513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9" name="Line 58"/>
          <p:cNvSpPr>
            <a:spLocks noChangeShapeType="1"/>
          </p:cNvSpPr>
          <p:nvPr/>
        </p:nvSpPr>
        <p:spPr bwMode="auto">
          <a:xfrm flipH="1">
            <a:off x="5086350" y="5319713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0" name="Line 59"/>
          <p:cNvSpPr>
            <a:spLocks noChangeShapeType="1"/>
          </p:cNvSpPr>
          <p:nvPr/>
        </p:nvSpPr>
        <p:spPr bwMode="auto">
          <a:xfrm>
            <a:off x="5695950" y="5319713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1" name="Line 60"/>
          <p:cNvSpPr>
            <a:spLocks noChangeShapeType="1"/>
          </p:cNvSpPr>
          <p:nvPr/>
        </p:nvSpPr>
        <p:spPr bwMode="auto">
          <a:xfrm>
            <a:off x="6899275" y="5319713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2" name="Line 61"/>
          <p:cNvSpPr>
            <a:spLocks noChangeShapeType="1"/>
          </p:cNvSpPr>
          <p:nvPr/>
        </p:nvSpPr>
        <p:spPr bwMode="auto">
          <a:xfrm>
            <a:off x="6899275" y="5319713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3" name="Text Box 62"/>
          <p:cNvSpPr txBox="1">
            <a:spLocks noChangeArrowheads="1"/>
          </p:cNvSpPr>
          <p:nvPr/>
        </p:nvSpPr>
        <p:spPr bwMode="auto">
          <a:xfrm>
            <a:off x="5527675" y="4110038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39BEE0-3B6A-47D1-8CA1-EA642EF7E32C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Inorder Traversal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724150" y="1447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114550" y="2290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317875" y="22907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489075" y="3048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2098675" y="3048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3927475" y="30480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317875" y="30480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H="1">
            <a:off x="2266950" y="18288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2876550" y="18288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 flipH="1">
            <a:off x="1657350" y="2667000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2266950" y="26670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3470275" y="26670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3470275" y="2667000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2098675" y="14573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2546" name="Text Box 19"/>
          <p:cNvSpPr txBox="1">
            <a:spLocks noChangeArrowheads="1"/>
          </p:cNvSpPr>
          <p:nvPr/>
        </p:nvSpPr>
        <p:spPr bwMode="auto">
          <a:xfrm>
            <a:off x="6118225" y="1447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2547" name="Text Box 20"/>
          <p:cNvSpPr txBox="1">
            <a:spLocks noChangeArrowheads="1"/>
          </p:cNvSpPr>
          <p:nvPr/>
        </p:nvSpPr>
        <p:spPr bwMode="auto">
          <a:xfrm>
            <a:off x="5508625" y="2290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2548" name="Text Box 21"/>
          <p:cNvSpPr txBox="1">
            <a:spLocks noChangeArrowheads="1"/>
          </p:cNvSpPr>
          <p:nvPr/>
        </p:nvSpPr>
        <p:spPr bwMode="auto">
          <a:xfrm>
            <a:off x="6711950" y="22907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2549" name="Text Box 22"/>
          <p:cNvSpPr txBox="1">
            <a:spLocks noChangeArrowheads="1"/>
          </p:cNvSpPr>
          <p:nvPr/>
        </p:nvSpPr>
        <p:spPr bwMode="auto">
          <a:xfrm>
            <a:off x="4883150" y="3048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2550" name="Text Box 23"/>
          <p:cNvSpPr txBox="1">
            <a:spLocks noChangeArrowheads="1"/>
          </p:cNvSpPr>
          <p:nvPr/>
        </p:nvSpPr>
        <p:spPr bwMode="auto">
          <a:xfrm>
            <a:off x="5492750" y="3048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2551" name="Text Box 24"/>
          <p:cNvSpPr txBox="1">
            <a:spLocks noChangeArrowheads="1"/>
          </p:cNvSpPr>
          <p:nvPr/>
        </p:nvSpPr>
        <p:spPr bwMode="auto">
          <a:xfrm>
            <a:off x="7321550" y="30480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2552" name="Text Box 25"/>
          <p:cNvSpPr txBox="1">
            <a:spLocks noChangeArrowheads="1"/>
          </p:cNvSpPr>
          <p:nvPr/>
        </p:nvSpPr>
        <p:spPr bwMode="auto">
          <a:xfrm>
            <a:off x="6711950" y="30480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2553" name="Line 26"/>
          <p:cNvSpPr>
            <a:spLocks noChangeShapeType="1"/>
          </p:cNvSpPr>
          <p:nvPr/>
        </p:nvSpPr>
        <p:spPr bwMode="auto">
          <a:xfrm flipH="1">
            <a:off x="5661025" y="18288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27"/>
          <p:cNvSpPr>
            <a:spLocks noChangeShapeType="1"/>
          </p:cNvSpPr>
          <p:nvPr/>
        </p:nvSpPr>
        <p:spPr bwMode="auto">
          <a:xfrm>
            <a:off x="6270625" y="18288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5" name="Line 28"/>
          <p:cNvSpPr>
            <a:spLocks noChangeShapeType="1"/>
          </p:cNvSpPr>
          <p:nvPr/>
        </p:nvSpPr>
        <p:spPr bwMode="auto">
          <a:xfrm flipH="1">
            <a:off x="5051425" y="2667000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6" name="Line 29"/>
          <p:cNvSpPr>
            <a:spLocks noChangeShapeType="1"/>
          </p:cNvSpPr>
          <p:nvPr/>
        </p:nvSpPr>
        <p:spPr bwMode="auto">
          <a:xfrm>
            <a:off x="5661025" y="26670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7" name="Line 30"/>
          <p:cNvSpPr>
            <a:spLocks noChangeShapeType="1"/>
          </p:cNvSpPr>
          <p:nvPr/>
        </p:nvSpPr>
        <p:spPr bwMode="auto">
          <a:xfrm>
            <a:off x="6864350" y="26670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8" name="Line 31"/>
          <p:cNvSpPr>
            <a:spLocks noChangeShapeType="1"/>
          </p:cNvSpPr>
          <p:nvPr/>
        </p:nvSpPr>
        <p:spPr bwMode="auto">
          <a:xfrm>
            <a:off x="6864350" y="2667000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9" name="Text Box 32"/>
          <p:cNvSpPr txBox="1">
            <a:spLocks noChangeArrowheads="1"/>
          </p:cNvSpPr>
          <p:nvPr/>
        </p:nvSpPr>
        <p:spPr bwMode="auto">
          <a:xfrm>
            <a:off x="5492750" y="14573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2560" name="Text Box 34"/>
          <p:cNvSpPr txBox="1">
            <a:spLocks noChangeArrowheads="1"/>
          </p:cNvSpPr>
          <p:nvPr/>
        </p:nvSpPr>
        <p:spPr bwMode="auto">
          <a:xfrm>
            <a:off x="2800350" y="394811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2561" name="Text Box 35"/>
          <p:cNvSpPr txBox="1">
            <a:spLocks noChangeArrowheads="1"/>
          </p:cNvSpPr>
          <p:nvPr/>
        </p:nvSpPr>
        <p:spPr bwMode="auto">
          <a:xfrm>
            <a:off x="2190750" y="4791075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2562" name="Text Box 36"/>
          <p:cNvSpPr txBox="1">
            <a:spLocks noChangeArrowheads="1"/>
          </p:cNvSpPr>
          <p:nvPr/>
        </p:nvSpPr>
        <p:spPr bwMode="auto">
          <a:xfrm>
            <a:off x="3394075" y="4791075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2563" name="Text Box 37"/>
          <p:cNvSpPr txBox="1">
            <a:spLocks noChangeArrowheads="1"/>
          </p:cNvSpPr>
          <p:nvPr/>
        </p:nvSpPr>
        <p:spPr bwMode="auto">
          <a:xfrm>
            <a:off x="1565275" y="554831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2564" name="Text Box 38"/>
          <p:cNvSpPr txBox="1">
            <a:spLocks noChangeArrowheads="1"/>
          </p:cNvSpPr>
          <p:nvPr/>
        </p:nvSpPr>
        <p:spPr bwMode="auto">
          <a:xfrm>
            <a:off x="2174875" y="554831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2565" name="Text Box 39"/>
          <p:cNvSpPr txBox="1">
            <a:spLocks noChangeArrowheads="1"/>
          </p:cNvSpPr>
          <p:nvPr/>
        </p:nvSpPr>
        <p:spPr bwMode="auto">
          <a:xfrm>
            <a:off x="4003675" y="554831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2566" name="Text Box 40"/>
          <p:cNvSpPr txBox="1">
            <a:spLocks noChangeArrowheads="1"/>
          </p:cNvSpPr>
          <p:nvPr/>
        </p:nvSpPr>
        <p:spPr bwMode="auto">
          <a:xfrm>
            <a:off x="3394075" y="554831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2567" name="Line 41"/>
          <p:cNvSpPr>
            <a:spLocks noChangeShapeType="1"/>
          </p:cNvSpPr>
          <p:nvPr/>
        </p:nvSpPr>
        <p:spPr bwMode="auto">
          <a:xfrm flipH="1">
            <a:off x="2343150" y="4329113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8" name="Line 42"/>
          <p:cNvSpPr>
            <a:spLocks noChangeShapeType="1"/>
          </p:cNvSpPr>
          <p:nvPr/>
        </p:nvSpPr>
        <p:spPr bwMode="auto">
          <a:xfrm>
            <a:off x="2952750" y="4329113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9" name="Line 43"/>
          <p:cNvSpPr>
            <a:spLocks noChangeShapeType="1"/>
          </p:cNvSpPr>
          <p:nvPr/>
        </p:nvSpPr>
        <p:spPr bwMode="auto">
          <a:xfrm flipH="1">
            <a:off x="1733550" y="5167313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0" name="Line 44"/>
          <p:cNvSpPr>
            <a:spLocks noChangeShapeType="1"/>
          </p:cNvSpPr>
          <p:nvPr/>
        </p:nvSpPr>
        <p:spPr bwMode="auto">
          <a:xfrm>
            <a:off x="2343150" y="5167313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1" name="Line 45"/>
          <p:cNvSpPr>
            <a:spLocks noChangeShapeType="1"/>
          </p:cNvSpPr>
          <p:nvPr/>
        </p:nvSpPr>
        <p:spPr bwMode="auto">
          <a:xfrm>
            <a:off x="3546475" y="5167313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2" name="Line 46"/>
          <p:cNvSpPr>
            <a:spLocks noChangeShapeType="1"/>
          </p:cNvSpPr>
          <p:nvPr/>
        </p:nvSpPr>
        <p:spPr bwMode="auto">
          <a:xfrm>
            <a:off x="3546475" y="5167313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3" name="Text Box 47"/>
          <p:cNvSpPr txBox="1">
            <a:spLocks noChangeArrowheads="1"/>
          </p:cNvSpPr>
          <p:nvPr/>
        </p:nvSpPr>
        <p:spPr bwMode="auto">
          <a:xfrm>
            <a:off x="2174875" y="3957638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2574" name="Text Box 49"/>
          <p:cNvSpPr txBox="1">
            <a:spLocks noChangeArrowheads="1"/>
          </p:cNvSpPr>
          <p:nvPr/>
        </p:nvSpPr>
        <p:spPr bwMode="auto">
          <a:xfrm>
            <a:off x="6153150" y="394811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2575" name="Text Box 50"/>
          <p:cNvSpPr txBox="1">
            <a:spLocks noChangeArrowheads="1"/>
          </p:cNvSpPr>
          <p:nvPr/>
        </p:nvSpPr>
        <p:spPr bwMode="auto">
          <a:xfrm>
            <a:off x="5543550" y="4791075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2576" name="Text Box 51"/>
          <p:cNvSpPr txBox="1">
            <a:spLocks noChangeArrowheads="1"/>
          </p:cNvSpPr>
          <p:nvPr/>
        </p:nvSpPr>
        <p:spPr bwMode="auto">
          <a:xfrm>
            <a:off x="6746875" y="4791075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2577" name="Text Box 52"/>
          <p:cNvSpPr txBox="1">
            <a:spLocks noChangeArrowheads="1"/>
          </p:cNvSpPr>
          <p:nvPr/>
        </p:nvSpPr>
        <p:spPr bwMode="auto">
          <a:xfrm>
            <a:off x="4918075" y="554831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2578" name="Text Box 53"/>
          <p:cNvSpPr txBox="1">
            <a:spLocks noChangeArrowheads="1"/>
          </p:cNvSpPr>
          <p:nvPr/>
        </p:nvSpPr>
        <p:spPr bwMode="auto">
          <a:xfrm>
            <a:off x="5527675" y="554831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2579" name="Text Box 54"/>
          <p:cNvSpPr txBox="1">
            <a:spLocks noChangeArrowheads="1"/>
          </p:cNvSpPr>
          <p:nvPr/>
        </p:nvSpPr>
        <p:spPr bwMode="auto">
          <a:xfrm>
            <a:off x="7356475" y="554831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2580" name="Text Box 55"/>
          <p:cNvSpPr txBox="1">
            <a:spLocks noChangeArrowheads="1"/>
          </p:cNvSpPr>
          <p:nvPr/>
        </p:nvSpPr>
        <p:spPr bwMode="auto">
          <a:xfrm>
            <a:off x="6746875" y="554831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2581" name="Line 56"/>
          <p:cNvSpPr>
            <a:spLocks noChangeShapeType="1"/>
          </p:cNvSpPr>
          <p:nvPr/>
        </p:nvSpPr>
        <p:spPr bwMode="auto">
          <a:xfrm flipH="1">
            <a:off x="5695950" y="4329113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2" name="Line 57"/>
          <p:cNvSpPr>
            <a:spLocks noChangeShapeType="1"/>
          </p:cNvSpPr>
          <p:nvPr/>
        </p:nvSpPr>
        <p:spPr bwMode="auto">
          <a:xfrm>
            <a:off x="6305550" y="4329113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3" name="Line 58"/>
          <p:cNvSpPr>
            <a:spLocks noChangeShapeType="1"/>
          </p:cNvSpPr>
          <p:nvPr/>
        </p:nvSpPr>
        <p:spPr bwMode="auto">
          <a:xfrm flipH="1">
            <a:off x="5086350" y="5167313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4" name="Line 59"/>
          <p:cNvSpPr>
            <a:spLocks noChangeShapeType="1"/>
          </p:cNvSpPr>
          <p:nvPr/>
        </p:nvSpPr>
        <p:spPr bwMode="auto">
          <a:xfrm>
            <a:off x="5695950" y="5167313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5" name="Line 60"/>
          <p:cNvSpPr>
            <a:spLocks noChangeShapeType="1"/>
          </p:cNvSpPr>
          <p:nvPr/>
        </p:nvSpPr>
        <p:spPr bwMode="auto">
          <a:xfrm>
            <a:off x="6899275" y="5167313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6" name="Line 61"/>
          <p:cNvSpPr>
            <a:spLocks noChangeShapeType="1"/>
          </p:cNvSpPr>
          <p:nvPr/>
        </p:nvSpPr>
        <p:spPr bwMode="auto">
          <a:xfrm>
            <a:off x="6899275" y="5167313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7" name="Text Box 62"/>
          <p:cNvSpPr txBox="1">
            <a:spLocks noChangeArrowheads="1"/>
          </p:cNvSpPr>
          <p:nvPr/>
        </p:nvSpPr>
        <p:spPr bwMode="auto">
          <a:xfrm>
            <a:off x="5527675" y="3957638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D06D2A-E5BF-4A94-AF16-3032743DE478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71475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err="1"/>
              <a:t>Inorder</a:t>
            </a:r>
            <a:r>
              <a:rPr lang="en-US" dirty="0"/>
              <a:t> Traversal (4, 2, 5, 1, 6, 3, 7)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530475" y="1600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920875" y="24431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3124200" y="24431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295400" y="32004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905000" y="32004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3733800" y="32004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3124200" y="32004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2073275" y="19812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2682875" y="19812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>
            <a:off x="1463675" y="2819400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2073275" y="28194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276600" y="28194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3276600" y="2819400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1905000" y="16097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3570" name="Text Box 19"/>
          <p:cNvSpPr txBox="1">
            <a:spLocks noChangeArrowheads="1"/>
          </p:cNvSpPr>
          <p:nvPr/>
        </p:nvSpPr>
        <p:spPr bwMode="auto">
          <a:xfrm>
            <a:off x="5924550" y="1600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3571" name="Text Box 20"/>
          <p:cNvSpPr txBox="1">
            <a:spLocks noChangeArrowheads="1"/>
          </p:cNvSpPr>
          <p:nvPr/>
        </p:nvSpPr>
        <p:spPr bwMode="auto">
          <a:xfrm>
            <a:off x="5314950" y="24431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3572" name="Text Box 21"/>
          <p:cNvSpPr txBox="1">
            <a:spLocks noChangeArrowheads="1"/>
          </p:cNvSpPr>
          <p:nvPr/>
        </p:nvSpPr>
        <p:spPr bwMode="auto">
          <a:xfrm>
            <a:off x="6518275" y="24431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3573" name="Text Box 22"/>
          <p:cNvSpPr txBox="1">
            <a:spLocks noChangeArrowheads="1"/>
          </p:cNvSpPr>
          <p:nvPr/>
        </p:nvSpPr>
        <p:spPr bwMode="auto">
          <a:xfrm>
            <a:off x="4689475" y="32004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3574" name="Text Box 23"/>
          <p:cNvSpPr txBox="1">
            <a:spLocks noChangeArrowheads="1"/>
          </p:cNvSpPr>
          <p:nvPr/>
        </p:nvSpPr>
        <p:spPr bwMode="auto">
          <a:xfrm>
            <a:off x="5299075" y="32004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3575" name="Text Box 24"/>
          <p:cNvSpPr txBox="1">
            <a:spLocks noChangeArrowheads="1"/>
          </p:cNvSpPr>
          <p:nvPr/>
        </p:nvSpPr>
        <p:spPr bwMode="auto">
          <a:xfrm>
            <a:off x="7127875" y="32004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3576" name="Text Box 25"/>
          <p:cNvSpPr txBox="1">
            <a:spLocks noChangeArrowheads="1"/>
          </p:cNvSpPr>
          <p:nvPr/>
        </p:nvSpPr>
        <p:spPr bwMode="auto">
          <a:xfrm>
            <a:off x="6518275" y="32004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3577" name="Line 26"/>
          <p:cNvSpPr>
            <a:spLocks noChangeShapeType="1"/>
          </p:cNvSpPr>
          <p:nvPr/>
        </p:nvSpPr>
        <p:spPr bwMode="auto">
          <a:xfrm flipH="1">
            <a:off x="5467350" y="19812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8" name="Line 27"/>
          <p:cNvSpPr>
            <a:spLocks noChangeShapeType="1"/>
          </p:cNvSpPr>
          <p:nvPr/>
        </p:nvSpPr>
        <p:spPr bwMode="auto">
          <a:xfrm>
            <a:off x="6076950" y="19812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9" name="Line 28"/>
          <p:cNvSpPr>
            <a:spLocks noChangeShapeType="1"/>
          </p:cNvSpPr>
          <p:nvPr/>
        </p:nvSpPr>
        <p:spPr bwMode="auto">
          <a:xfrm flipH="1">
            <a:off x="4857750" y="2819400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0" name="Line 29"/>
          <p:cNvSpPr>
            <a:spLocks noChangeShapeType="1"/>
          </p:cNvSpPr>
          <p:nvPr/>
        </p:nvSpPr>
        <p:spPr bwMode="auto">
          <a:xfrm>
            <a:off x="5467350" y="28194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Line 30"/>
          <p:cNvSpPr>
            <a:spLocks noChangeShapeType="1"/>
          </p:cNvSpPr>
          <p:nvPr/>
        </p:nvSpPr>
        <p:spPr bwMode="auto">
          <a:xfrm>
            <a:off x="6670675" y="28194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2" name="Line 31"/>
          <p:cNvSpPr>
            <a:spLocks noChangeShapeType="1"/>
          </p:cNvSpPr>
          <p:nvPr/>
        </p:nvSpPr>
        <p:spPr bwMode="auto">
          <a:xfrm>
            <a:off x="6670675" y="2819400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3" name="Text Box 32"/>
          <p:cNvSpPr txBox="1">
            <a:spLocks noChangeArrowheads="1"/>
          </p:cNvSpPr>
          <p:nvPr/>
        </p:nvSpPr>
        <p:spPr bwMode="auto">
          <a:xfrm>
            <a:off x="5299075" y="16097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D06D2A-E5BF-4A94-AF16-3032743DE478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2437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/>
              <a:t>Exercise: </a:t>
            </a:r>
            <a:r>
              <a:rPr lang="en-US" dirty="0" err="1"/>
              <a:t>Inorder</a:t>
            </a:r>
            <a:r>
              <a:rPr lang="en-US" dirty="0"/>
              <a:t> Traversal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419600" y="1588293"/>
            <a:ext cx="338554" cy="369332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A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3015248" y="2425446"/>
            <a:ext cx="338554" cy="369332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B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306552" y="2361467"/>
            <a:ext cx="351378" cy="369332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C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828800" y="3195637"/>
            <a:ext cx="351378" cy="369332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D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2362200" y="4100720"/>
            <a:ext cx="364202" cy="369332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G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5376863" y="3195637"/>
            <a:ext cx="338554" cy="369332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E</a:t>
            </a:r>
          </a:p>
        </p:txBody>
      </p:sp>
      <p:sp>
        <p:nvSpPr>
          <p:cNvPr id="23573" name="Text Box 22"/>
          <p:cNvSpPr txBox="1">
            <a:spLocks noChangeArrowheads="1"/>
          </p:cNvSpPr>
          <p:nvPr/>
        </p:nvSpPr>
        <p:spPr bwMode="auto">
          <a:xfrm>
            <a:off x="7519194" y="3195637"/>
            <a:ext cx="325730" cy="369332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F</a:t>
            </a:r>
          </a:p>
        </p:txBody>
      </p:sp>
      <p:cxnSp>
        <p:nvCxnSpPr>
          <p:cNvPr id="3" name="Straight Connector 2"/>
          <p:cNvCxnSpPr>
            <a:stCxn id="23557" idx="0"/>
            <a:endCxn id="23556" idx="2"/>
          </p:cNvCxnSpPr>
          <p:nvPr/>
        </p:nvCxnSpPr>
        <p:spPr bwMode="auto">
          <a:xfrm flipV="1">
            <a:off x="3184525" y="1957625"/>
            <a:ext cx="1404352" cy="46782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4" name="Text Box 22"/>
          <p:cNvSpPr txBox="1">
            <a:spLocks noChangeArrowheads="1"/>
          </p:cNvSpPr>
          <p:nvPr/>
        </p:nvSpPr>
        <p:spPr bwMode="auto">
          <a:xfrm>
            <a:off x="5927541" y="4089207"/>
            <a:ext cx="351378" cy="369332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H</a:t>
            </a:r>
          </a:p>
        </p:txBody>
      </p:sp>
      <p:cxnSp>
        <p:nvCxnSpPr>
          <p:cNvPr id="5" name="Straight Connector 4"/>
          <p:cNvCxnSpPr>
            <a:stCxn id="23556" idx="2"/>
            <a:endCxn id="23558" idx="0"/>
          </p:cNvCxnSpPr>
          <p:nvPr/>
        </p:nvCxnSpPr>
        <p:spPr bwMode="auto">
          <a:xfrm>
            <a:off x="4588877" y="1957625"/>
            <a:ext cx="1893364" cy="40384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endCxn id="23559" idx="0"/>
          </p:cNvCxnSpPr>
          <p:nvPr/>
        </p:nvCxnSpPr>
        <p:spPr bwMode="auto">
          <a:xfrm flipH="1">
            <a:off x="2004489" y="2794778"/>
            <a:ext cx="1010759" cy="40085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23559" idx="2"/>
            <a:endCxn id="23560" idx="0"/>
          </p:cNvCxnSpPr>
          <p:nvPr/>
        </p:nvCxnSpPr>
        <p:spPr bwMode="auto">
          <a:xfrm>
            <a:off x="2004489" y="3564969"/>
            <a:ext cx="539812" cy="53575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23558" idx="2"/>
            <a:endCxn id="23562" idx="0"/>
          </p:cNvCxnSpPr>
          <p:nvPr/>
        </p:nvCxnSpPr>
        <p:spPr bwMode="auto">
          <a:xfrm flipH="1">
            <a:off x="5546140" y="2730799"/>
            <a:ext cx="936101" cy="46483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23558" idx="2"/>
            <a:endCxn id="23573" idx="0"/>
          </p:cNvCxnSpPr>
          <p:nvPr/>
        </p:nvCxnSpPr>
        <p:spPr bwMode="auto">
          <a:xfrm>
            <a:off x="6482241" y="2730799"/>
            <a:ext cx="1199818" cy="46483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23562" idx="2"/>
            <a:endCxn id="34" idx="0"/>
          </p:cNvCxnSpPr>
          <p:nvPr/>
        </p:nvCxnSpPr>
        <p:spPr bwMode="auto">
          <a:xfrm>
            <a:off x="5546140" y="3564969"/>
            <a:ext cx="557090" cy="52423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984070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4ACD9-F2F3-4D26-B2A5-9140F4B12C92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Binary Tree Traversals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Other traversals apply to binary case:</a:t>
            </a:r>
          </a:p>
          <a:p>
            <a:pPr lvl="1" eaLnBrk="1" hangingPunct="1"/>
            <a:r>
              <a:rPr lang="en-US" dirty="0"/>
              <a:t>Preorder traversal </a:t>
            </a:r>
          </a:p>
          <a:p>
            <a:pPr lvl="2" eaLnBrk="1" hangingPunct="1"/>
            <a:r>
              <a:rPr lang="en-US" sz="1800" dirty="0"/>
              <a:t>root, left subtree, right subtree</a:t>
            </a:r>
          </a:p>
          <a:p>
            <a:pPr lvl="1" eaLnBrk="1" hangingPunct="1"/>
            <a:r>
              <a:rPr lang="en-US" dirty="0" err="1"/>
              <a:t>Inorder</a:t>
            </a:r>
            <a:r>
              <a:rPr lang="en-US" dirty="0"/>
              <a:t> traversal</a:t>
            </a:r>
          </a:p>
          <a:p>
            <a:pPr lvl="2" eaLnBrk="1" hangingPunct="1"/>
            <a:r>
              <a:rPr lang="en-US" sz="1800" dirty="0"/>
              <a:t>left subtree, root, right subtree</a:t>
            </a:r>
          </a:p>
          <a:p>
            <a:pPr lvl="1" eaLnBrk="1" hangingPunct="1"/>
            <a:r>
              <a:rPr lang="en-US" dirty="0" err="1"/>
              <a:t>Postorder</a:t>
            </a:r>
            <a:r>
              <a:rPr lang="en-US" dirty="0"/>
              <a:t> traversal</a:t>
            </a:r>
          </a:p>
          <a:p>
            <a:pPr lvl="2" eaLnBrk="1" hangingPunct="1"/>
            <a:r>
              <a:rPr lang="en-US" sz="1800" dirty="0"/>
              <a:t>left subtree, right subtree, root</a:t>
            </a:r>
          </a:p>
          <a:p>
            <a:pPr lvl="1" eaLnBrk="1" hangingPunct="1"/>
            <a:r>
              <a:rPr lang="en-US" dirty="0" err="1"/>
              <a:t>Levelorder</a:t>
            </a:r>
            <a:r>
              <a:rPr lang="en-US" dirty="0"/>
              <a:t> traversal</a:t>
            </a:r>
          </a:p>
          <a:p>
            <a:pPr marL="457200" lvl="1" indent="0" eaLnBrk="1" hangingPunct="1">
              <a:buNone/>
            </a:pPr>
            <a:endParaRPr lang="en-US" sz="1800" baseline="30000" dirty="0"/>
          </a:p>
          <a:p>
            <a:pPr lvl="1" eaLnBrk="1" hangingPunct="1">
              <a:buFontTx/>
              <a:buNone/>
            </a:pPr>
            <a:endParaRPr lang="en-US" baseline="30000" dirty="0"/>
          </a:p>
          <a:p>
            <a:pPr lvl="1" eaLnBrk="1" hangingPunct="1">
              <a:buFontTx/>
              <a:buNone/>
            </a:pPr>
            <a:endParaRPr lang="en-US" baseline="30000" dirty="0"/>
          </a:p>
          <a:p>
            <a:pPr lvl="1" eaLnBrk="1" hangingPunct="1">
              <a:buNone/>
            </a:pPr>
            <a:r>
              <a:rPr lang="en-US" dirty="0">
                <a:solidFill>
                  <a:srgbClr val="0000FF"/>
                </a:solidFill>
              </a:rPr>
              <a:t>A tree can be rebuilt from its </a:t>
            </a:r>
            <a:r>
              <a:rPr lang="en-US" dirty="0" err="1">
                <a:solidFill>
                  <a:srgbClr val="0000FF"/>
                </a:solidFill>
              </a:rPr>
              <a:t>inorder</a:t>
            </a:r>
            <a:r>
              <a:rPr lang="en-US" dirty="0">
                <a:solidFill>
                  <a:srgbClr val="0000FF"/>
                </a:solidFill>
              </a:rPr>
              <a:t> and preorder (or </a:t>
            </a:r>
            <a:r>
              <a:rPr lang="en-US" dirty="0" err="1">
                <a:solidFill>
                  <a:srgbClr val="0000FF"/>
                </a:solidFill>
              </a:rPr>
              <a:t>postorder</a:t>
            </a:r>
            <a:r>
              <a:rPr lang="en-US" dirty="0">
                <a:solidFill>
                  <a:srgbClr val="0000FF"/>
                </a:solidFill>
              </a:rPr>
              <a:t>) traversal results! </a:t>
            </a:r>
          </a:p>
          <a:p>
            <a:pPr lvl="1" eaLnBrk="1" hangingPunct="1">
              <a:buFontTx/>
              <a:buNone/>
            </a:pPr>
            <a:endParaRPr lang="en-US" baseline="30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4ACD9-F2F3-4D26-B2A5-9140F4B12C92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Rebuild tree from traversals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4800600" cy="4724400"/>
          </a:xfrm>
        </p:spPr>
        <p:txBody>
          <a:bodyPr/>
          <a:lstStyle/>
          <a:p>
            <a:pPr eaLnBrk="1" hangingPunct="1"/>
            <a:r>
              <a:rPr lang="en-US" dirty="0"/>
              <a:t>Let each node be associated with a letter, traversals print the letters when visiting a node. The results of a traversal are represented as strings</a:t>
            </a:r>
          </a:p>
          <a:p>
            <a:pPr lvl="1" eaLnBrk="1" hangingPunct="1"/>
            <a:r>
              <a:rPr lang="en-US" dirty="0"/>
              <a:t>Preorder: “ABDEC”</a:t>
            </a:r>
          </a:p>
          <a:p>
            <a:pPr lvl="1" eaLnBrk="1" hangingPunct="1"/>
            <a:r>
              <a:rPr lang="en-US" dirty="0" err="1"/>
              <a:t>Postorder</a:t>
            </a:r>
            <a:r>
              <a:rPr lang="en-US" dirty="0"/>
              <a:t>: “DEBCA”</a:t>
            </a:r>
          </a:p>
          <a:p>
            <a:pPr lvl="1" eaLnBrk="1" hangingPunct="1"/>
            <a:r>
              <a:rPr lang="en-US" dirty="0" err="1"/>
              <a:t>Inorder</a:t>
            </a:r>
            <a:r>
              <a:rPr lang="en-US" dirty="0"/>
              <a:t>: “DBEAC”</a:t>
            </a: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7539055" y="1981200"/>
            <a:ext cx="338554" cy="369332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A</a:t>
            </a:r>
          </a:p>
        </p:txBody>
      </p: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6929455" y="2824163"/>
            <a:ext cx="338554" cy="369332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B</a:t>
            </a:r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8132780" y="2824163"/>
            <a:ext cx="351378" cy="369332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C</a:t>
            </a:r>
          </a:p>
        </p:txBody>
      </p:sp>
      <p:sp>
        <p:nvSpPr>
          <p:cNvPr id="11" name="Text Box 24"/>
          <p:cNvSpPr txBox="1">
            <a:spLocks noChangeArrowheads="1"/>
          </p:cNvSpPr>
          <p:nvPr/>
        </p:nvSpPr>
        <p:spPr bwMode="auto">
          <a:xfrm>
            <a:off x="7368607" y="3595925"/>
            <a:ext cx="338554" cy="369332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E</a:t>
            </a:r>
          </a:p>
        </p:txBody>
      </p:sp>
      <p:sp>
        <p:nvSpPr>
          <p:cNvPr id="12" name="Text Box 25"/>
          <p:cNvSpPr txBox="1">
            <a:spLocks noChangeArrowheads="1"/>
          </p:cNvSpPr>
          <p:nvPr/>
        </p:nvSpPr>
        <p:spPr bwMode="auto">
          <a:xfrm>
            <a:off x="6467492" y="3581400"/>
            <a:ext cx="351378" cy="369332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D</a:t>
            </a:r>
          </a:p>
        </p:txBody>
      </p:sp>
      <p:sp>
        <p:nvSpPr>
          <p:cNvPr id="13" name="Line 26"/>
          <p:cNvSpPr>
            <a:spLocks noChangeShapeType="1"/>
          </p:cNvSpPr>
          <p:nvPr/>
        </p:nvSpPr>
        <p:spPr bwMode="auto">
          <a:xfrm flipH="1">
            <a:off x="7081855" y="23622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27"/>
          <p:cNvSpPr>
            <a:spLocks noChangeShapeType="1"/>
          </p:cNvSpPr>
          <p:nvPr/>
        </p:nvSpPr>
        <p:spPr bwMode="auto">
          <a:xfrm>
            <a:off x="7691455" y="23622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Connector 2"/>
          <p:cNvCxnSpPr>
            <a:stCxn id="12" idx="0"/>
            <a:endCxn id="7" idx="2"/>
          </p:cNvCxnSpPr>
          <p:nvPr/>
        </p:nvCxnSpPr>
        <p:spPr bwMode="auto">
          <a:xfrm flipV="1">
            <a:off x="6643181" y="3193495"/>
            <a:ext cx="455551" cy="38790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7" idx="2"/>
            <a:endCxn id="11" idx="0"/>
          </p:cNvCxnSpPr>
          <p:nvPr/>
        </p:nvCxnSpPr>
        <p:spPr bwMode="auto">
          <a:xfrm>
            <a:off x="7098732" y="3193495"/>
            <a:ext cx="439152" cy="4024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386631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4ACD9-F2F3-4D26-B2A5-9140F4B12C92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Rebuild the tree from preorder traversal + </a:t>
            </a:r>
            <a:r>
              <a:rPr lang="en-US" sz="2400" dirty="0" err="1"/>
              <a:t>inorder</a:t>
            </a:r>
            <a:r>
              <a:rPr lang="en-US" sz="2400" dirty="0"/>
              <a:t> traversal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1278" y="1369218"/>
            <a:ext cx="8059322" cy="4726782"/>
          </a:xfrm>
        </p:spPr>
        <p:txBody>
          <a:bodyPr/>
          <a:lstStyle/>
          <a:p>
            <a:pPr eaLnBrk="1" hangingPunct="1"/>
            <a:r>
              <a:rPr lang="en-US" dirty="0"/>
              <a:t>Tree(preorder: “ABDEC”, </a:t>
            </a:r>
            <a:r>
              <a:rPr lang="en-US" dirty="0" err="1"/>
              <a:t>inorder</a:t>
            </a:r>
            <a:r>
              <a:rPr lang="en-US" dirty="0"/>
              <a:t>: “DBEAC”)</a:t>
            </a:r>
          </a:p>
          <a:p>
            <a:pPr lvl="1" eaLnBrk="1" hangingPunct="1"/>
            <a:r>
              <a:rPr lang="en-US" dirty="0"/>
              <a:t>Find the root from preorder result: A </a:t>
            </a:r>
          </a:p>
          <a:p>
            <a:pPr lvl="3" eaLnBrk="1" hangingPunct="1"/>
            <a:r>
              <a:rPr lang="en-US" dirty="0"/>
              <a:t>Preorder traversal: root, left subtree, right subtree</a:t>
            </a:r>
          </a:p>
          <a:p>
            <a:pPr lvl="1" eaLnBrk="1" hangingPunct="1"/>
            <a:r>
              <a:rPr lang="en-US" dirty="0"/>
              <a:t>Decide left and right sub-trees</a:t>
            </a:r>
          </a:p>
          <a:p>
            <a:pPr lvl="2" eaLnBrk="1" hangingPunct="1"/>
            <a:r>
              <a:rPr lang="en-US" sz="2000" dirty="0"/>
              <a:t>Find the letter for the root in the </a:t>
            </a:r>
            <a:r>
              <a:rPr lang="en-US" sz="2000" dirty="0" err="1"/>
              <a:t>inorder</a:t>
            </a:r>
            <a:r>
              <a:rPr lang="en-US" sz="2000" dirty="0"/>
              <a:t> string and decide the </a:t>
            </a:r>
            <a:r>
              <a:rPr lang="en-US" sz="2000" dirty="0" err="1"/>
              <a:t>inorder</a:t>
            </a:r>
            <a:r>
              <a:rPr lang="en-US" sz="2000" dirty="0"/>
              <a:t> string for the two subtrees </a:t>
            </a:r>
          </a:p>
          <a:p>
            <a:pPr lvl="3" eaLnBrk="1" hangingPunct="1"/>
            <a:r>
              <a:rPr lang="en-US" dirty="0" err="1"/>
              <a:t>Inorder</a:t>
            </a:r>
            <a:r>
              <a:rPr lang="en-US" dirty="0"/>
              <a:t> string for the left sub-tree is the part before the root </a:t>
            </a:r>
          </a:p>
          <a:p>
            <a:pPr lvl="3" eaLnBrk="1" hangingPunct="1"/>
            <a:r>
              <a:rPr lang="en-US" dirty="0" err="1"/>
              <a:t>Inorder</a:t>
            </a:r>
            <a:r>
              <a:rPr lang="en-US" dirty="0"/>
              <a:t> string for the right sub-tree is the part after the root</a:t>
            </a:r>
          </a:p>
          <a:p>
            <a:pPr lvl="2" eaLnBrk="1" hangingPunct="1"/>
            <a:r>
              <a:rPr lang="en-US" sz="2000" dirty="0"/>
              <a:t>Decide the preorder string for left and right subtrees, how?</a:t>
            </a:r>
          </a:p>
          <a:p>
            <a:pPr lvl="3" eaLnBrk="1" hangingPunct="1"/>
            <a:r>
              <a:rPr lang="en-US" dirty="0" err="1"/>
              <a:t>Inorder</a:t>
            </a:r>
            <a:r>
              <a:rPr lang="en-US" dirty="0"/>
              <a:t> traversal string length should be equal to preorder string length, so you can extract the preorder strings from the whole preorder string. </a:t>
            </a:r>
          </a:p>
          <a:p>
            <a:pPr lvl="1" eaLnBrk="1" hangingPunct="1"/>
            <a:r>
              <a:rPr lang="en-US" dirty="0"/>
              <a:t>Recursively do this to the sub-trees.</a:t>
            </a:r>
          </a:p>
          <a:p>
            <a:pPr lvl="1" eaLnBrk="1" hangingPunct="1">
              <a:buFontTx/>
              <a:buNone/>
            </a:pP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95367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BEBA1-BB43-4FB3-A534-135E1E5B464C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Complete Binary Trees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Definition:  A binary tree is </a:t>
            </a:r>
            <a:r>
              <a:rPr lang="en-US" i="1"/>
              <a:t>complete</a:t>
            </a:r>
            <a:r>
              <a:rPr lang="en-US"/>
              <a:t> iff every layer except possibly the bottom, is fully populated with vertices. In addition, all nodes at the bottom level must occupy the leftmost spots consecutively.  </a:t>
            </a: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2606675" y="341471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1997075" y="4257675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3200400" y="4257675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1371600" y="501491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4105" name="Text Box 8"/>
          <p:cNvSpPr txBox="1">
            <a:spLocks noChangeArrowheads="1"/>
          </p:cNvSpPr>
          <p:nvPr/>
        </p:nvSpPr>
        <p:spPr bwMode="auto">
          <a:xfrm>
            <a:off x="1981200" y="501491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4106" name="Text Box 9"/>
          <p:cNvSpPr txBox="1">
            <a:spLocks noChangeArrowheads="1"/>
          </p:cNvSpPr>
          <p:nvPr/>
        </p:nvSpPr>
        <p:spPr bwMode="auto">
          <a:xfrm>
            <a:off x="3810000" y="501491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4107" name="Text Box 10"/>
          <p:cNvSpPr txBox="1">
            <a:spLocks noChangeArrowheads="1"/>
          </p:cNvSpPr>
          <p:nvPr/>
        </p:nvSpPr>
        <p:spPr bwMode="auto">
          <a:xfrm>
            <a:off x="3200400" y="501491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4108" name="Line 11"/>
          <p:cNvSpPr>
            <a:spLocks noChangeShapeType="1"/>
          </p:cNvSpPr>
          <p:nvPr/>
        </p:nvSpPr>
        <p:spPr bwMode="auto">
          <a:xfrm flipH="1">
            <a:off x="2149475" y="3795713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9" name="Line 12"/>
          <p:cNvSpPr>
            <a:spLocks noChangeShapeType="1"/>
          </p:cNvSpPr>
          <p:nvPr/>
        </p:nvSpPr>
        <p:spPr bwMode="auto">
          <a:xfrm>
            <a:off x="2759075" y="3795713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0" name="Line 13"/>
          <p:cNvSpPr>
            <a:spLocks noChangeShapeType="1"/>
          </p:cNvSpPr>
          <p:nvPr/>
        </p:nvSpPr>
        <p:spPr bwMode="auto">
          <a:xfrm flipH="1">
            <a:off x="1539875" y="4633913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1" name="Line 14"/>
          <p:cNvSpPr>
            <a:spLocks noChangeShapeType="1"/>
          </p:cNvSpPr>
          <p:nvPr/>
        </p:nvSpPr>
        <p:spPr bwMode="auto">
          <a:xfrm>
            <a:off x="2149475" y="4633913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2" name="Line 15"/>
          <p:cNvSpPr>
            <a:spLocks noChangeShapeType="1"/>
          </p:cNvSpPr>
          <p:nvPr/>
        </p:nvSpPr>
        <p:spPr bwMode="auto">
          <a:xfrm>
            <a:off x="3352800" y="4633913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3" name="Line 16"/>
          <p:cNvSpPr>
            <a:spLocks noChangeShapeType="1"/>
          </p:cNvSpPr>
          <p:nvPr/>
        </p:nvSpPr>
        <p:spPr bwMode="auto">
          <a:xfrm>
            <a:off x="3352800" y="4633913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4" name="Text Box 17"/>
          <p:cNvSpPr txBox="1">
            <a:spLocks noChangeArrowheads="1"/>
          </p:cNvSpPr>
          <p:nvPr/>
        </p:nvSpPr>
        <p:spPr bwMode="auto">
          <a:xfrm>
            <a:off x="1981200" y="3424238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6229350" y="3400425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5619750" y="4243388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6823075" y="4243388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4994275" y="5000625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5603875" y="5000625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4120" name="Text Box 25"/>
          <p:cNvSpPr txBox="1">
            <a:spLocks noChangeArrowheads="1"/>
          </p:cNvSpPr>
          <p:nvPr/>
        </p:nvSpPr>
        <p:spPr bwMode="auto">
          <a:xfrm>
            <a:off x="6599238" y="5000625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4121" name="Line 26"/>
          <p:cNvSpPr>
            <a:spLocks noChangeShapeType="1"/>
          </p:cNvSpPr>
          <p:nvPr/>
        </p:nvSpPr>
        <p:spPr bwMode="auto">
          <a:xfrm flipH="1">
            <a:off x="5772150" y="3781425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2" name="Line 27"/>
          <p:cNvSpPr>
            <a:spLocks noChangeShapeType="1"/>
          </p:cNvSpPr>
          <p:nvPr/>
        </p:nvSpPr>
        <p:spPr bwMode="auto">
          <a:xfrm>
            <a:off x="6381750" y="3781425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3" name="Line 28"/>
          <p:cNvSpPr>
            <a:spLocks noChangeShapeType="1"/>
          </p:cNvSpPr>
          <p:nvPr/>
        </p:nvSpPr>
        <p:spPr bwMode="auto">
          <a:xfrm flipH="1">
            <a:off x="5162550" y="4619625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4" name="Line 29"/>
          <p:cNvSpPr>
            <a:spLocks noChangeShapeType="1"/>
          </p:cNvSpPr>
          <p:nvPr/>
        </p:nvSpPr>
        <p:spPr bwMode="auto">
          <a:xfrm>
            <a:off x="5772150" y="4619625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5" name="Line 30"/>
          <p:cNvSpPr>
            <a:spLocks noChangeShapeType="1"/>
          </p:cNvSpPr>
          <p:nvPr/>
        </p:nvSpPr>
        <p:spPr bwMode="auto">
          <a:xfrm flipH="1">
            <a:off x="6769100" y="4619625"/>
            <a:ext cx="206375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6" name="Text Box 32"/>
          <p:cNvSpPr txBox="1">
            <a:spLocks noChangeArrowheads="1"/>
          </p:cNvSpPr>
          <p:nvPr/>
        </p:nvSpPr>
        <p:spPr bwMode="auto">
          <a:xfrm>
            <a:off x="5603875" y="3409950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4ACD9-F2F3-4D26-B2A5-9140F4B12C92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Rebuild the tree from preorder traversal + </a:t>
            </a:r>
            <a:r>
              <a:rPr lang="en-US" sz="2400" dirty="0" err="1"/>
              <a:t>inorder</a:t>
            </a:r>
            <a:r>
              <a:rPr lang="en-US" sz="2400" dirty="0"/>
              <a:t> traversal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59322" cy="1905000"/>
          </a:xfrm>
        </p:spPr>
        <p:txBody>
          <a:bodyPr/>
          <a:lstStyle/>
          <a:p>
            <a:pPr eaLnBrk="1" hangingPunct="1"/>
            <a:r>
              <a:rPr lang="en-US" dirty="0"/>
              <a:t>Tree(preorder: “ABDEC”, </a:t>
            </a:r>
            <a:r>
              <a:rPr lang="en-US" dirty="0" err="1"/>
              <a:t>inorder</a:t>
            </a:r>
            <a:r>
              <a:rPr lang="en-US" dirty="0"/>
              <a:t>: “DBEAC”)</a:t>
            </a:r>
          </a:p>
          <a:p>
            <a:pPr eaLnBrk="1" hangingPunct="1"/>
            <a:r>
              <a:rPr lang="en-US" dirty="0"/>
              <a:t>Step 1: preorder:   </a:t>
            </a:r>
            <a:r>
              <a:rPr lang="en-US" dirty="0">
                <a:solidFill>
                  <a:srgbClr val="0000FF"/>
                </a:solidFill>
              </a:rPr>
              <a:t>A</a:t>
            </a:r>
            <a:r>
              <a:rPr lang="en-US" dirty="0"/>
              <a:t>BDEC  =&gt; A is the root</a:t>
            </a:r>
          </a:p>
          <a:p>
            <a:pPr eaLnBrk="1" hangingPunct="1"/>
            <a:r>
              <a:rPr lang="en-US" dirty="0"/>
              <a:t>Step 2: </a:t>
            </a:r>
            <a:r>
              <a:rPr lang="en-US" dirty="0" err="1"/>
              <a:t>inorder</a:t>
            </a:r>
            <a:r>
              <a:rPr lang="en-US" dirty="0"/>
              <a:t>: DBE</a:t>
            </a:r>
            <a:r>
              <a:rPr lang="en-US" dirty="0">
                <a:solidFill>
                  <a:srgbClr val="0000FF"/>
                </a:solidFill>
              </a:rPr>
              <a:t>A</a:t>
            </a:r>
            <a:r>
              <a:rPr lang="en-US" dirty="0"/>
              <a:t>C  =&gt; left tree DBE, right tree C</a:t>
            </a:r>
          </a:p>
          <a:p>
            <a:pPr eaLnBrk="1" hangingPunct="1"/>
            <a:r>
              <a:rPr lang="en-US" dirty="0"/>
              <a:t>Step 3: preorder=&gt; left tree DBE, right tree C</a:t>
            </a:r>
          </a:p>
          <a:p>
            <a:pPr lvl="1" eaLnBrk="1" hangingPunct="1">
              <a:buFontTx/>
              <a:buNone/>
            </a:pPr>
            <a:endParaRPr lang="en-US" baseline="30000" dirty="0"/>
          </a:p>
        </p:txBody>
      </p:sp>
      <p:sp>
        <p:nvSpPr>
          <p:cNvPr id="2" name="TextBox 1"/>
          <p:cNvSpPr txBox="1"/>
          <p:nvPr/>
        </p:nvSpPr>
        <p:spPr>
          <a:xfrm>
            <a:off x="2815557" y="3352800"/>
            <a:ext cx="351288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Tree(preorder: “ABDEC”, </a:t>
            </a:r>
          </a:p>
          <a:p>
            <a:r>
              <a:rPr lang="en-US" dirty="0"/>
              <a:t>         </a:t>
            </a:r>
            <a:r>
              <a:rPr lang="en-US" dirty="0" err="1"/>
              <a:t>inorder</a:t>
            </a:r>
            <a:r>
              <a:rPr lang="en-US" dirty="0"/>
              <a:t>: “DBEAC”</a:t>
            </a:r>
          </a:p>
          <a:p>
            <a:r>
              <a:rPr lang="en-US" dirty="0"/>
              <a:t>                Root: 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5049746"/>
            <a:ext cx="308488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Tree(preorder: “BDE”, </a:t>
            </a:r>
          </a:p>
          <a:p>
            <a:r>
              <a:rPr lang="en-US" dirty="0"/>
              <a:t>         </a:t>
            </a:r>
            <a:r>
              <a:rPr lang="en-US" dirty="0" err="1"/>
              <a:t>inorder</a:t>
            </a:r>
            <a:r>
              <a:rPr lang="en-US" dirty="0"/>
              <a:t>: “DBE”)</a:t>
            </a:r>
          </a:p>
          <a:p>
            <a:r>
              <a:rPr lang="en-US" dirty="0"/>
              <a:t>         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86400" y="5023399"/>
            <a:ext cx="267451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Tree(preorder: “C”, </a:t>
            </a:r>
          </a:p>
          <a:p>
            <a:r>
              <a:rPr lang="en-US" dirty="0"/>
              <a:t>         </a:t>
            </a:r>
            <a:r>
              <a:rPr lang="en-US" dirty="0" err="1"/>
              <a:t>inorder</a:t>
            </a:r>
            <a:r>
              <a:rPr lang="en-US" dirty="0"/>
              <a:t>: “C”)</a:t>
            </a:r>
          </a:p>
          <a:p>
            <a:r>
              <a:rPr lang="en-US" dirty="0"/>
              <a:t>                </a:t>
            </a:r>
          </a:p>
        </p:txBody>
      </p:sp>
      <p:cxnSp>
        <p:nvCxnSpPr>
          <p:cNvPr id="4" name="Straight Connector 3"/>
          <p:cNvCxnSpPr>
            <a:stCxn id="7" idx="0"/>
          </p:cNvCxnSpPr>
          <p:nvPr/>
        </p:nvCxnSpPr>
        <p:spPr bwMode="auto">
          <a:xfrm flipV="1">
            <a:off x="2075842" y="4553129"/>
            <a:ext cx="1657958" cy="49661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8" idx="0"/>
          </p:cNvCxnSpPr>
          <p:nvPr/>
        </p:nvCxnSpPr>
        <p:spPr bwMode="auto">
          <a:xfrm>
            <a:off x="5486400" y="4553129"/>
            <a:ext cx="1337258" cy="4702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406839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4ACD9-F2F3-4D26-B2A5-9140F4B12C92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Exercise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Let us rebuild the tree with</a:t>
            </a:r>
          </a:p>
          <a:p>
            <a:pPr lvl="1" eaLnBrk="1" hangingPunct="1"/>
            <a:r>
              <a:rPr lang="en-US" dirty="0" err="1"/>
              <a:t>Postorder</a:t>
            </a:r>
            <a:r>
              <a:rPr lang="en-US" dirty="0"/>
              <a:t> string: FECAHJIGB</a:t>
            </a:r>
          </a:p>
          <a:p>
            <a:pPr lvl="1" eaLnBrk="1" hangingPunct="1"/>
            <a:r>
              <a:rPr lang="en-US" dirty="0" err="1"/>
              <a:t>Inorder</a:t>
            </a:r>
            <a:r>
              <a:rPr lang="en-US" dirty="0"/>
              <a:t> string: CFEABHGJI</a:t>
            </a:r>
          </a:p>
          <a:p>
            <a:pPr lvl="2" eaLnBrk="1" hangingPunct="1">
              <a:buFontTx/>
              <a:buNone/>
            </a:pPr>
            <a:endParaRPr lang="en-US" sz="1800" baseline="30000" dirty="0"/>
          </a:p>
          <a:p>
            <a:pPr lvl="1" eaLnBrk="1" hangingPunct="1">
              <a:buFontTx/>
              <a:buNone/>
            </a:pP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40228313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4ACD9-F2F3-4D26-B2A5-9140F4B12C92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Question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Can we rebuild the tree with preorder and </a:t>
            </a:r>
            <a:r>
              <a:rPr lang="en-US" dirty="0" err="1"/>
              <a:t>postorder</a:t>
            </a:r>
            <a:r>
              <a:rPr lang="en-US" dirty="0"/>
              <a:t> strings? </a:t>
            </a:r>
          </a:p>
          <a:p>
            <a:pPr lvl="2" eaLnBrk="1" hangingPunct="1">
              <a:buFontTx/>
              <a:buNone/>
            </a:pPr>
            <a:endParaRPr lang="en-US" sz="1800" baseline="30000" dirty="0"/>
          </a:p>
          <a:p>
            <a:pPr lvl="1" eaLnBrk="1" hangingPunct="1">
              <a:buFontTx/>
              <a:buNone/>
            </a:pP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5513393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4ACD9-F2F3-4D26-B2A5-9140F4B12C92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Question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2971800"/>
          </a:xfrm>
        </p:spPr>
        <p:txBody>
          <a:bodyPr/>
          <a:lstStyle/>
          <a:p>
            <a:pPr eaLnBrk="1" hangingPunct="1"/>
            <a:r>
              <a:rPr lang="en-US" dirty="0"/>
              <a:t>Can we rebuild the tree with preorder and </a:t>
            </a:r>
            <a:r>
              <a:rPr lang="en-US" dirty="0" err="1"/>
              <a:t>postorder</a:t>
            </a:r>
            <a:r>
              <a:rPr lang="en-US" dirty="0"/>
              <a:t> strings? </a:t>
            </a:r>
          </a:p>
          <a:p>
            <a:pPr lvl="1" eaLnBrk="1" hangingPunct="1"/>
            <a:r>
              <a:rPr lang="en-US" dirty="0"/>
              <a:t>Pre-order: root left right</a:t>
            </a:r>
          </a:p>
          <a:p>
            <a:pPr lvl="1" eaLnBrk="1" hangingPunct="1"/>
            <a:r>
              <a:rPr lang="en-US" dirty="0"/>
              <a:t>Post-order: left right root</a:t>
            </a:r>
          </a:p>
          <a:p>
            <a:pPr lvl="1" eaLnBrk="1" hangingPunct="1"/>
            <a:r>
              <a:rPr lang="en-US" dirty="0"/>
              <a:t>After the root is identified, strings for left and right subtree cannot be uniquely determined!</a:t>
            </a:r>
          </a:p>
          <a:p>
            <a:pPr lvl="1" eaLnBrk="1" hangingPunct="1"/>
            <a:r>
              <a:rPr lang="en-US" dirty="0"/>
              <a:t>Example: preorder: “ABC”, </a:t>
            </a:r>
            <a:r>
              <a:rPr lang="en-US" dirty="0" err="1"/>
              <a:t>postorder</a:t>
            </a:r>
            <a:r>
              <a:rPr lang="en-US" dirty="0"/>
              <a:t>: “CBA”</a:t>
            </a:r>
          </a:p>
          <a:p>
            <a:pPr lvl="2" eaLnBrk="1" hangingPunct="1">
              <a:buFontTx/>
              <a:buNone/>
            </a:pPr>
            <a:endParaRPr lang="en-US" sz="1800" baseline="30000" dirty="0"/>
          </a:p>
          <a:p>
            <a:pPr lvl="1" eaLnBrk="1" hangingPunct="1">
              <a:buFontTx/>
              <a:buNone/>
            </a:pPr>
            <a:endParaRPr lang="en-US" baseline="30000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438400" y="4176713"/>
            <a:ext cx="338554" cy="369332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A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642646" y="4913589"/>
            <a:ext cx="338554" cy="369332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B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143000" y="5848088"/>
            <a:ext cx="351378" cy="369332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C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173037" y="4200578"/>
            <a:ext cx="338554" cy="369332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A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7165975" y="4950876"/>
            <a:ext cx="338554" cy="369332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B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6593653" y="5848088"/>
            <a:ext cx="351378" cy="369332"/>
          </a:xfrm>
          <a:prstGeom prst="rect">
            <a:avLst/>
          </a:prstGeom>
          <a:solidFill>
            <a:srgbClr val="33CC33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C</a:t>
            </a:r>
          </a:p>
        </p:txBody>
      </p:sp>
      <p:cxnSp>
        <p:nvCxnSpPr>
          <p:cNvPr id="3" name="Straight Connector 2"/>
          <p:cNvCxnSpPr>
            <a:stCxn id="7" idx="0"/>
            <a:endCxn id="5" idx="2"/>
          </p:cNvCxnSpPr>
          <p:nvPr/>
        </p:nvCxnSpPr>
        <p:spPr bwMode="auto">
          <a:xfrm flipV="1">
            <a:off x="1811923" y="4546045"/>
            <a:ext cx="795754" cy="3675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8" idx="0"/>
            <a:endCxn id="7" idx="2"/>
          </p:cNvCxnSpPr>
          <p:nvPr/>
        </p:nvCxnSpPr>
        <p:spPr bwMode="auto">
          <a:xfrm flipV="1">
            <a:off x="1318689" y="5282921"/>
            <a:ext cx="493234" cy="56516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9" idx="2"/>
            <a:endCxn id="10" idx="0"/>
          </p:cNvCxnSpPr>
          <p:nvPr/>
        </p:nvCxnSpPr>
        <p:spPr bwMode="auto">
          <a:xfrm>
            <a:off x="6342314" y="4569910"/>
            <a:ext cx="992938" cy="38096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10" idx="2"/>
            <a:endCxn id="11" idx="0"/>
          </p:cNvCxnSpPr>
          <p:nvPr/>
        </p:nvCxnSpPr>
        <p:spPr bwMode="auto">
          <a:xfrm flipH="1">
            <a:off x="6769342" y="5320208"/>
            <a:ext cx="565910" cy="5278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383898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D27849-4FAB-4997-8DD5-A2DF64E3EDDE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Example: Expression Tree</a:t>
            </a:r>
          </a:p>
        </p:txBody>
      </p:sp>
      <p:pic>
        <p:nvPicPr>
          <p:cNvPr id="25604" name="Picture 3" descr="fig04_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8077200" cy="304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228600" y="5410200"/>
            <a:ext cx="62436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b="1">
                <a:solidFill>
                  <a:srgbClr val="FFFFFF"/>
                </a:solidFill>
                <a:latin typeface="Arial" charset="0"/>
              </a:rPr>
              <a:t>How do you construct an expression tree </a:t>
            </a:r>
          </a:p>
          <a:p>
            <a:r>
              <a:rPr lang="en-US" b="1">
                <a:solidFill>
                  <a:srgbClr val="FFFFFF"/>
                </a:solidFill>
                <a:latin typeface="Arial" charset="0"/>
              </a:rPr>
              <a:t>from a postfix expression?</a:t>
            </a:r>
          </a:p>
          <a:p>
            <a:r>
              <a:rPr lang="en-US" b="1">
                <a:solidFill>
                  <a:srgbClr val="FFFFFF"/>
                </a:solidFill>
                <a:latin typeface="Arial" charset="0"/>
              </a:rPr>
              <a:t>E.g  a b + c d e + * *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A7FDF6-A26B-472D-AD7F-836F52FDA6B7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Build Expression Tree from Postfix Expression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/>
              <a:t> Let S be a stack</a:t>
            </a:r>
          </a:p>
          <a:p>
            <a:pPr eaLnBrk="1" hangingPunct="1">
              <a:buFontTx/>
              <a:buNone/>
            </a:pPr>
            <a:r>
              <a:rPr lang="en-US" dirty="0"/>
              <a:t> while not end of the postfix expression</a:t>
            </a:r>
          </a:p>
          <a:p>
            <a:pPr lvl="1" eaLnBrk="1" hangingPunct="1">
              <a:buFontTx/>
              <a:buNone/>
            </a:pPr>
            <a:r>
              <a:rPr lang="en-US" dirty="0"/>
              <a:t>Get next token</a:t>
            </a:r>
          </a:p>
          <a:p>
            <a:pPr lvl="1" eaLnBrk="1" hangingPunct="1">
              <a:buFontTx/>
              <a:buNone/>
            </a:pPr>
            <a:r>
              <a:rPr lang="en-US" dirty="0"/>
              <a:t>If (token is operand)</a:t>
            </a:r>
          </a:p>
          <a:p>
            <a:pPr lvl="2" eaLnBrk="1" hangingPunct="1">
              <a:buFontTx/>
              <a:buNone/>
            </a:pPr>
            <a:r>
              <a:rPr lang="en-US" sz="1800" dirty="0"/>
              <a:t>Create a new node with the operand</a:t>
            </a:r>
          </a:p>
          <a:p>
            <a:pPr lvl="2" eaLnBrk="1" hangingPunct="1">
              <a:buFontTx/>
              <a:buNone/>
            </a:pPr>
            <a:r>
              <a:rPr lang="en-US" sz="1800" dirty="0"/>
              <a:t>Push new node into stack S</a:t>
            </a:r>
          </a:p>
          <a:p>
            <a:pPr lvl="1" eaLnBrk="1" hangingPunct="1">
              <a:buFontTx/>
              <a:buNone/>
            </a:pPr>
            <a:r>
              <a:rPr lang="en-US" dirty="0"/>
              <a:t>If (token is operator)</a:t>
            </a:r>
          </a:p>
          <a:p>
            <a:pPr lvl="1" eaLnBrk="1" hangingPunct="1">
              <a:buFontTx/>
              <a:buNone/>
            </a:pPr>
            <a:r>
              <a:rPr lang="en-US" dirty="0"/>
              <a:t>	  pop corresponding operands from S</a:t>
            </a:r>
          </a:p>
          <a:p>
            <a:pPr lvl="1" eaLnBrk="1" hangingPunct="1">
              <a:buFontTx/>
              <a:buNone/>
            </a:pPr>
            <a:r>
              <a:rPr lang="en-US" dirty="0"/>
              <a:t>      create a new node with the operator (and corresponding     	operands as left/right children)</a:t>
            </a:r>
          </a:p>
          <a:p>
            <a:pPr lvl="1" eaLnBrk="1" hangingPunct="1">
              <a:buFontTx/>
              <a:buNone/>
            </a:pPr>
            <a:r>
              <a:rPr lang="en-US" dirty="0"/>
              <a:t>      push new node into stack S</a:t>
            </a:r>
          </a:p>
          <a:p>
            <a:pPr eaLnBrk="1" hangingPunct="1">
              <a:buFontTx/>
              <a:buNone/>
            </a:pPr>
            <a:r>
              <a:rPr lang="en-US" dirty="0"/>
              <a:t> end while</a:t>
            </a:r>
          </a:p>
          <a:p>
            <a:pPr eaLnBrk="1" hangingPunct="1">
              <a:buFontTx/>
              <a:buNone/>
            </a:pPr>
            <a:r>
              <a:rPr lang="en-US" dirty="0"/>
              <a:t> </a:t>
            </a:r>
            <a:r>
              <a:rPr lang="en-US" dirty="0" err="1"/>
              <a:t>S.top</a:t>
            </a:r>
            <a:r>
              <a:rPr lang="en-US" dirty="0"/>
              <a:t> is the final binary expression tree</a:t>
            </a:r>
          </a:p>
          <a:p>
            <a:pPr lvl="2" eaLnBrk="1" hangingPunct="1"/>
            <a:endParaRPr lang="en-US" sz="18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1AF8F2-A3C4-4F1A-8E4E-32DA4BE1BB3B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0000FF"/>
                </a:solidFill>
              </a:rPr>
              <a:t>a b</a:t>
            </a:r>
            <a:r>
              <a:rPr lang="en-US"/>
              <a:t> + c d e + * *</a:t>
            </a: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2362200" y="2667000"/>
            <a:ext cx="441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4"/>
          <p:cNvSpPr>
            <a:spLocks noChangeShapeType="1"/>
          </p:cNvSpPr>
          <p:nvPr/>
        </p:nvSpPr>
        <p:spPr bwMode="auto">
          <a:xfrm>
            <a:off x="29718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54" name="Line 5"/>
          <p:cNvSpPr>
            <a:spLocks noChangeShapeType="1"/>
          </p:cNvSpPr>
          <p:nvPr/>
        </p:nvSpPr>
        <p:spPr bwMode="auto">
          <a:xfrm>
            <a:off x="35814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55" name="Line 6"/>
          <p:cNvSpPr>
            <a:spLocks noChangeShapeType="1"/>
          </p:cNvSpPr>
          <p:nvPr/>
        </p:nvSpPr>
        <p:spPr bwMode="auto">
          <a:xfrm>
            <a:off x="41910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56" name="Line 7"/>
          <p:cNvSpPr>
            <a:spLocks noChangeShapeType="1"/>
          </p:cNvSpPr>
          <p:nvPr/>
        </p:nvSpPr>
        <p:spPr bwMode="auto">
          <a:xfrm>
            <a:off x="48006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57" name="Line 8"/>
          <p:cNvSpPr>
            <a:spLocks noChangeShapeType="1"/>
          </p:cNvSpPr>
          <p:nvPr/>
        </p:nvSpPr>
        <p:spPr bwMode="auto">
          <a:xfrm>
            <a:off x="54102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58" name="Line 9"/>
          <p:cNvSpPr>
            <a:spLocks noChangeShapeType="1"/>
          </p:cNvSpPr>
          <p:nvPr/>
        </p:nvSpPr>
        <p:spPr bwMode="auto">
          <a:xfrm>
            <a:off x="59436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59" name="Line 10"/>
          <p:cNvSpPr>
            <a:spLocks noChangeShapeType="1"/>
          </p:cNvSpPr>
          <p:nvPr/>
        </p:nvSpPr>
        <p:spPr bwMode="auto">
          <a:xfrm>
            <a:off x="64008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60" name="Line 11"/>
          <p:cNvSpPr>
            <a:spLocks noChangeShapeType="1"/>
          </p:cNvSpPr>
          <p:nvPr/>
        </p:nvSpPr>
        <p:spPr bwMode="auto">
          <a:xfrm>
            <a:off x="2667000" y="2971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61" name="Line 12"/>
          <p:cNvSpPr>
            <a:spLocks noChangeShapeType="1"/>
          </p:cNvSpPr>
          <p:nvPr/>
        </p:nvSpPr>
        <p:spPr bwMode="auto">
          <a:xfrm>
            <a:off x="3276600" y="2971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62" name="Oval 13"/>
          <p:cNvSpPr>
            <a:spLocks noChangeArrowheads="1"/>
          </p:cNvSpPr>
          <p:nvPr/>
        </p:nvSpPr>
        <p:spPr bwMode="auto">
          <a:xfrm>
            <a:off x="25146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Oval 14"/>
          <p:cNvSpPr>
            <a:spLocks noChangeArrowheads="1"/>
          </p:cNvSpPr>
          <p:nvPr/>
        </p:nvSpPr>
        <p:spPr bwMode="auto">
          <a:xfrm>
            <a:off x="31242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Text Box 15"/>
          <p:cNvSpPr txBox="1">
            <a:spLocks noChangeArrowheads="1"/>
          </p:cNvSpPr>
          <p:nvPr/>
        </p:nvSpPr>
        <p:spPr bwMode="auto">
          <a:xfrm>
            <a:off x="2514600" y="3711575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a</a:t>
            </a:r>
          </a:p>
        </p:txBody>
      </p:sp>
      <p:sp>
        <p:nvSpPr>
          <p:cNvPr id="27665" name="Text Box 16"/>
          <p:cNvSpPr txBox="1">
            <a:spLocks noChangeArrowheads="1"/>
          </p:cNvSpPr>
          <p:nvPr/>
        </p:nvSpPr>
        <p:spPr bwMode="auto">
          <a:xfrm>
            <a:off x="3113088" y="3697288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b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F23163-D160-4D39-B36D-CA495A59DE39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0000FF"/>
                </a:solidFill>
              </a:rPr>
              <a:t>a b +</a:t>
            </a:r>
            <a:r>
              <a:rPr lang="en-US"/>
              <a:t> c d e + * *</a:t>
            </a:r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2362200" y="2667000"/>
            <a:ext cx="441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Line 4"/>
          <p:cNvSpPr>
            <a:spLocks noChangeShapeType="1"/>
          </p:cNvSpPr>
          <p:nvPr/>
        </p:nvSpPr>
        <p:spPr bwMode="auto">
          <a:xfrm>
            <a:off x="29718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678" name="Line 5"/>
          <p:cNvSpPr>
            <a:spLocks noChangeShapeType="1"/>
          </p:cNvSpPr>
          <p:nvPr/>
        </p:nvSpPr>
        <p:spPr bwMode="auto">
          <a:xfrm>
            <a:off x="35814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679" name="Line 6"/>
          <p:cNvSpPr>
            <a:spLocks noChangeShapeType="1"/>
          </p:cNvSpPr>
          <p:nvPr/>
        </p:nvSpPr>
        <p:spPr bwMode="auto">
          <a:xfrm>
            <a:off x="41910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680" name="Line 7"/>
          <p:cNvSpPr>
            <a:spLocks noChangeShapeType="1"/>
          </p:cNvSpPr>
          <p:nvPr/>
        </p:nvSpPr>
        <p:spPr bwMode="auto">
          <a:xfrm>
            <a:off x="48006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681" name="Line 8"/>
          <p:cNvSpPr>
            <a:spLocks noChangeShapeType="1"/>
          </p:cNvSpPr>
          <p:nvPr/>
        </p:nvSpPr>
        <p:spPr bwMode="auto">
          <a:xfrm>
            <a:off x="54102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682" name="Line 9"/>
          <p:cNvSpPr>
            <a:spLocks noChangeShapeType="1"/>
          </p:cNvSpPr>
          <p:nvPr/>
        </p:nvSpPr>
        <p:spPr bwMode="auto">
          <a:xfrm>
            <a:off x="59436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683" name="Line 10"/>
          <p:cNvSpPr>
            <a:spLocks noChangeShapeType="1"/>
          </p:cNvSpPr>
          <p:nvPr/>
        </p:nvSpPr>
        <p:spPr bwMode="auto">
          <a:xfrm>
            <a:off x="64008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684" name="Line 11"/>
          <p:cNvSpPr>
            <a:spLocks noChangeShapeType="1"/>
          </p:cNvSpPr>
          <p:nvPr/>
        </p:nvSpPr>
        <p:spPr bwMode="auto">
          <a:xfrm>
            <a:off x="2667000" y="2971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685" name="Line 12"/>
          <p:cNvSpPr>
            <a:spLocks noChangeShapeType="1"/>
          </p:cNvSpPr>
          <p:nvPr/>
        </p:nvSpPr>
        <p:spPr bwMode="auto">
          <a:xfrm flipH="1">
            <a:off x="2133600" y="41148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686" name="Oval 13"/>
          <p:cNvSpPr>
            <a:spLocks noChangeArrowheads="1"/>
          </p:cNvSpPr>
          <p:nvPr/>
        </p:nvSpPr>
        <p:spPr bwMode="auto">
          <a:xfrm>
            <a:off x="25146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Oval 14"/>
          <p:cNvSpPr>
            <a:spLocks noChangeArrowheads="1"/>
          </p:cNvSpPr>
          <p:nvPr/>
        </p:nvSpPr>
        <p:spPr bwMode="auto">
          <a:xfrm>
            <a:off x="1905000" y="467995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Text Box 15"/>
          <p:cNvSpPr txBox="1">
            <a:spLocks noChangeArrowheads="1"/>
          </p:cNvSpPr>
          <p:nvPr/>
        </p:nvSpPr>
        <p:spPr bwMode="auto">
          <a:xfrm>
            <a:off x="2514600" y="3711575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+</a:t>
            </a:r>
          </a:p>
        </p:txBody>
      </p:sp>
      <p:sp>
        <p:nvSpPr>
          <p:cNvPr id="28689" name="Text Box 16"/>
          <p:cNvSpPr txBox="1">
            <a:spLocks noChangeArrowheads="1"/>
          </p:cNvSpPr>
          <p:nvPr/>
        </p:nvSpPr>
        <p:spPr bwMode="auto">
          <a:xfrm>
            <a:off x="1905000" y="45720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a</a:t>
            </a:r>
          </a:p>
        </p:txBody>
      </p:sp>
      <p:sp>
        <p:nvSpPr>
          <p:cNvPr id="28690" name="Oval 17"/>
          <p:cNvSpPr>
            <a:spLocks noChangeArrowheads="1"/>
          </p:cNvSpPr>
          <p:nvPr/>
        </p:nvSpPr>
        <p:spPr bwMode="auto">
          <a:xfrm>
            <a:off x="2922588" y="4691063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Text Box 18"/>
          <p:cNvSpPr txBox="1">
            <a:spLocks noChangeArrowheads="1"/>
          </p:cNvSpPr>
          <p:nvPr/>
        </p:nvSpPr>
        <p:spPr bwMode="auto">
          <a:xfrm>
            <a:off x="2922588" y="4583113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b</a:t>
            </a:r>
          </a:p>
        </p:txBody>
      </p:sp>
      <p:sp>
        <p:nvSpPr>
          <p:cNvPr id="28692" name="Line 19"/>
          <p:cNvSpPr>
            <a:spLocks noChangeShapeType="1"/>
          </p:cNvSpPr>
          <p:nvPr/>
        </p:nvSpPr>
        <p:spPr bwMode="auto">
          <a:xfrm>
            <a:off x="2743200" y="4137025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2783E-3457-44E0-9349-A2AB4CF465EC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0000FF"/>
                </a:solidFill>
              </a:rPr>
              <a:t>a b + c d e</a:t>
            </a:r>
            <a:r>
              <a:rPr lang="en-US"/>
              <a:t> + * *</a:t>
            </a:r>
          </a:p>
        </p:txBody>
      </p:sp>
      <p:sp>
        <p:nvSpPr>
          <p:cNvPr id="29700" name="Rectangle 3"/>
          <p:cNvSpPr>
            <a:spLocks noChangeArrowheads="1"/>
          </p:cNvSpPr>
          <p:nvPr/>
        </p:nvSpPr>
        <p:spPr bwMode="auto">
          <a:xfrm>
            <a:off x="2362200" y="2667000"/>
            <a:ext cx="441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Line 4"/>
          <p:cNvSpPr>
            <a:spLocks noChangeShapeType="1"/>
          </p:cNvSpPr>
          <p:nvPr/>
        </p:nvSpPr>
        <p:spPr bwMode="auto">
          <a:xfrm>
            <a:off x="29718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02" name="Line 5"/>
          <p:cNvSpPr>
            <a:spLocks noChangeShapeType="1"/>
          </p:cNvSpPr>
          <p:nvPr/>
        </p:nvSpPr>
        <p:spPr bwMode="auto">
          <a:xfrm>
            <a:off x="35814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03" name="Line 6"/>
          <p:cNvSpPr>
            <a:spLocks noChangeShapeType="1"/>
          </p:cNvSpPr>
          <p:nvPr/>
        </p:nvSpPr>
        <p:spPr bwMode="auto">
          <a:xfrm>
            <a:off x="41910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04" name="Line 7"/>
          <p:cNvSpPr>
            <a:spLocks noChangeShapeType="1"/>
          </p:cNvSpPr>
          <p:nvPr/>
        </p:nvSpPr>
        <p:spPr bwMode="auto">
          <a:xfrm>
            <a:off x="48006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05" name="Line 8"/>
          <p:cNvSpPr>
            <a:spLocks noChangeShapeType="1"/>
          </p:cNvSpPr>
          <p:nvPr/>
        </p:nvSpPr>
        <p:spPr bwMode="auto">
          <a:xfrm>
            <a:off x="54102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06" name="Line 9"/>
          <p:cNvSpPr>
            <a:spLocks noChangeShapeType="1"/>
          </p:cNvSpPr>
          <p:nvPr/>
        </p:nvSpPr>
        <p:spPr bwMode="auto">
          <a:xfrm>
            <a:off x="59436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07" name="Line 10"/>
          <p:cNvSpPr>
            <a:spLocks noChangeShapeType="1"/>
          </p:cNvSpPr>
          <p:nvPr/>
        </p:nvSpPr>
        <p:spPr bwMode="auto">
          <a:xfrm>
            <a:off x="64008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08" name="Line 11"/>
          <p:cNvSpPr>
            <a:spLocks noChangeShapeType="1"/>
          </p:cNvSpPr>
          <p:nvPr/>
        </p:nvSpPr>
        <p:spPr bwMode="auto">
          <a:xfrm>
            <a:off x="2667000" y="2971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09" name="Line 12"/>
          <p:cNvSpPr>
            <a:spLocks noChangeShapeType="1"/>
          </p:cNvSpPr>
          <p:nvPr/>
        </p:nvSpPr>
        <p:spPr bwMode="auto">
          <a:xfrm flipH="1">
            <a:off x="2133600" y="41148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10" name="Oval 13"/>
          <p:cNvSpPr>
            <a:spLocks noChangeArrowheads="1"/>
          </p:cNvSpPr>
          <p:nvPr/>
        </p:nvSpPr>
        <p:spPr bwMode="auto">
          <a:xfrm>
            <a:off x="25146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Oval 14"/>
          <p:cNvSpPr>
            <a:spLocks noChangeArrowheads="1"/>
          </p:cNvSpPr>
          <p:nvPr/>
        </p:nvSpPr>
        <p:spPr bwMode="auto">
          <a:xfrm>
            <a:off x="1905000" y="467995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Text Box 15"/>
          <p:cNvSpPr txBox="1">
            <a:spLocks noChangeArrowheads="1"/>
          </p:cNvSpPr>
          <p:nvPr/>
        </p:nvSpPr>
        <p:spPr bwMode="auto">
          <a:xfrm>
            <a:off x="2514600" y="3711575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+</a:t>
            </a:r>
          </a:p>
        </p:txBody>
      </p:sp>
      <p:sp>
        <p:nvSpPr>
          <p:cNvPr id="29713" name="Text Box 16"/>
          <p:cNvSpPr txBox="1">
            <a:spLocks noChangeArrowheads="1"/>
          </p:cNvSpPr>
          <p:nvPr/>
        </p:nvSpPr>
        <p:spPr bwMode="auto">
          <a:xfrm>
            <a:off x="1905000" y="45720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a</a:t>
            </a:r>
          </a:p>
        </p:txBody>
      </p:sp>
      <p:sp>
        <p:nvSpPr>
          <p:cNvPr id="29714" name="Oval 17"/>
          <p:cNvSpPr>
            <a:spLocks noChangeArrowheads="1"/>
          </p:cNvSpPr>
          <p:nvPr/>
        </p:nvSpPr>
        <p:spPr bwMode="auto">
          <a:xfrm>
            <a:off x="2922588" y="4691063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5" name="Text Box 18"/>
          <p:cNvSpPr txBox="1">
            <a:spLocks noChangeArrowheads="1"/>
          </p:cNvSpPr>
          <p:nvPr/>
        </p:nvSpPr>
        <p:spPr bwMode="auto">
          <a:xfrm>
            <a:off x="2922588" y="4583113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b</a:t>
            </a:r>
          </a:p>
        </p:txBody>
      </p:sp>
      <p:sp>
        <p:nvSpPr>
          <p:cNvPr id="29716" name="Line 19"/>
          <p:cNvSpPr>
            <a:spLocks noChangeShapeType="1"/>
          </p:cNvSpPr>
          <p:nvPr/>
        </p:nvSpPr>
        <p:spPr bwMode="auto">
          <a:xfrm>
            <a:off x="2743200" y="4137025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17" name="Oval 20"/>
          <p:cNvSpPr>
            <a:spLocks noChangeArrowheads="1"/>
          </p:cNvSpPr>
          <p:nvPr/>
        </p:nvSpPr>
        <p:spPr bwMode="auto">
          <a:xfrm>
            <a:off x="3836988" y="407035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8" name="Text Box 21"/>
          <p:cNvSpPr txBox="1">
            <a:spLocks noChangeArrowheads="1"/>
          </p:cNvSpPr>
          <p:nvPr/>
        </p:nvSpPr>
        <p:spPr bwMode="auto">
          <a:xfrm>
            <a:off x="3836988" y="3962400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d</a:t>
            </a:r>
          </a:p>
        </p:txBody>
      </p:sp>
      <p:sp>
        <p:nvSpPr>
          <p:cNvPr id="29719" name="Oval 22"/>
          <p:cNvSpPr>
            <a:spLocks noChangeArrowheads="1"/>
          </p:cNvSpPr>
          <p:nvPr/>
        </p:nvSpPr>
        <p:spPr bwMode="auto">
          <a:xfrm>
            <a:off x="4598988" y="407035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0" name="Text Box 23"/>
          <p:cNvSpPr txBox="1">
            <a:spLocks noChangeArrowheads="1"/>
          </p:cNvSpPr>
          <p:nvPr/>
        </p:nvSpPr>
        <p:spPr bwMode="auto">
          <a:xfrm>
            <a:off x="4598988" y="3962400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e</a:t>
            </a:r>
          </a:p>
        </p:txBody>
      </p:sp>
      <p:sp>
        <p:nvSpPr>
          <p:cNvPr id="29721" name="Oval 24"/>
          <p:cNvSpPr>
            <a:spLocks noChangeArrowheads="1"/>
          </p:cNvSpPr>
          <p:nvPr/>
        </p:nvSpPr>
        <p:spPr bwMode="auto">
          <a:xfrm>
            <a:off x="3151188" y="407035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Text Box 25"/>
          <p:cNvSpPr txBox="1">
            <a:spLocks noChangeArrowheads="1"/>
          </p:cNvSpPr>
          <p:nvPr/>
        </p:nvSpPr>
        <p:spPr bwMode="auto">
          <a:xfrm>
            <a:off x="3151188" y="3962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c</a:t>
            </a:r>
          </a:p>
        </p:txBody>
      </p:sp>
      <p:sp>
        <p:nvSpPr>
          <p:cNvPr id="29723" name="Line 26"/>
          <p:cNvSpPr>
            <a:spLocks noChangeShapeType="1"/>
          </p:cNvSpPr>
          <p:nvPr/>
        </p:nvSpPr>
        <p:spPr bwMode="auto">
          <a:xfrm>
            <a:off x="3298825" y="3048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24" name="Line 27"/>
          <p:cNvSpPr>
            <a:spLocks noChangeShapeType="1"/>
          </p:cNvSpPr>
          <p:nvPr/>
        </p:nvSpPr>
        <p:spPr bwMode="auto">
          <a:xfrm>
            <a:off x="3810000" y="29718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25" name="Line 28"/>
          <p:cNvSpPr>
            <a:spLocks noChangeShapeType="1"/>
          </p:cNvSpPr>
          <p:nvPr/>
        </p:nvSpPr>
        <p:spPr bwMode="auto">
          <a:xfrm>
            <a:off x="4495800" y="2971800"/>
            <a:ext cx="228600" cy="1066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8B3976-55CC-4475-8DDA-8EEFBB39F44C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0000FF"/>
                </a:solidFill>
              </a:rPr>
              <a:t>a b + c d e +</a:t>
            </a:r>
            <a:r>
              <a:rPr lang="en-US"/>
              <a:t> * *</a:t>
            </a:r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2362200" y="2667000"/>
            <a:ext cx="441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4"/>
          <p:cNvSpPr>
            <a:spLocks noChangeShapeType="1"/>
          </p:cNvSpPr>
          <p:nvPr/>
        </p:nvSpPr>
        <p:spPr bwMode="auto">
          <a:xfrm>
            <a:off x="29718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26" name="Line 5"/>
          <p:cNvSpPr>
            <a:spLocks noChangeShapeType="1"/>
          </p:cNvSpPr>
          <p:nvPr/>
        </p:nvSpPr>
        <p:spPr bwMode="auto">
          <a:xfrm>
            <a:off x="35814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27" name="Line 6"/>
          <p:cNvSpPr>
            <a:spLocks noChangeShapeType="1"/>
          </p:cNvSpPr>
          <p:nvPr/>
        </p:nvSpPr>
        <p:spPr bwMode="auto">
          <a:xfrm>
            <a:off x="41910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28" name="Line 7"/>
          <p:cNvSpPr>
            <a:spLocks noChangeShapeType="1"/>
          </p:cNvSpPr>
          <p:nvPr/>
        </p:nvSpPr>
        <p:spPr bwMode="auto">
          <a:xfrm>
            <a:off x="48006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29" name="Line 8"/>
          <p:cNvSpPr>
            <a:spLocks noChangeShapeType="1"/>
          </p:cNvSpPr>
          <p:nvPr/>
        </p:nvSpPr>
        <p:spPr bwMode="auto">
          <a:xfrm>
            <a:off x="54102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30" name="Line 9"/>
          <p:cNvSpPr>
            <a:spLocks noChangeShapeType="1"/>
          </p:cNvSpPr>
          <p:nvPr/>
        </p:nvSpPr>
        <p:spPr bwMode="auto">
          <a:xfrm>
            <a:off x="59436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31" name="Line 10"/>
          <p:cNvSpPr>
            <a:spLocks noChangeShapeType="1"/>
          </p:cNvSpPr>
          <p:nvPr/>
        </p:nvSpPr>
        <p:spPr bwMode="auto">
          <a:xfrm>
            <a:off x="64008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32" name="Line 11"/>
          <p:cNvSpPr>
            <a:spLocks noChangeShapeType="1"/>
          </p:cNvSpPr>
          <p:nvPr/>
        </p:nvSpPr>
        <p:spPr bwMode="auto">
          <a:xfrm>
            <a:off x="2667000" y="2971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33" name="Line 12"/>
          <p:cNvSpPr>
            <a:spLocks noChangeShapeType="1"/>
          </p:cNvSpPr>
          <p:nvPr/>
        </p:nvSpPr>
        <p:spPr bwMode="auto">
          <a:xfrm flipH="1">
            <a:off x="2133600" y="41148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34" name="Oval 13"/>
          <p:cNvSpPr>
            <a:spLocks noChangeArrowheads="1"/>
          </p:cNvSpPr>
          <p:nvPr/>
        </p:nvSpPr>
        <p:spPr bwMode="auto">
          <a:xfrm>
            <a:off x="25146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Oval 14"/>
          <p:cNvSpPr>
            <a:spLocks noChangeArrowheads="1"/>
          </p:cNvSpPr>
          <p:nvPr/>
        </p:nvSpPr>
        <p:spPr bwMode="auto">
          <a:xfrm>
            <a:off x="1905000" y="467995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Text Box 15"/>
          <p:cNvSpPr txBox="1">
            <a:spLocks noChangeArrowheads="1"/>
          </p:cNvSpPr>
          <p:nvPr/>
        </p:nvSpPr>
        <p:spPr bwMode="auto">
          <a:xfrm>
            <a:off x="2514600" y="3711575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+</a:t>
            </a:r>
          </a:p>
        </p:txBody>
      </p:sp>
      <p:sp>
        <p:nvSpPr>
          <p:cNvPr id="30737" name="Text Box 16"/>
          <p:cNvSpPr txBox="1">
            <a:spLocks noChangeArrowheads="1"/>
          </p:cNvSpPr>
          <p:nvPr/>
        </p:nvSpPr>
        <p:spPr bwMode="auto">
          <a:xfrm>
            <a:off x="1905000" y="45720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a</a:t>
            </a:r>
          </a:p>
        </p:txBody>
      </p:sp>
      <p:sp>
        <p:nvSpPr>
          <p:cNvPr id="30738" name="Oval 17"/>
          <p:cNvSpPr>
            <a:spLocks noChangeArrowheads="1"/>
          </p:cNvSpPr>
          <p:nvPr/>
        </p:nvSpPr>
        <p:spPr bwMode="auto">
          <a:xfrm>
            <a:off x="2922588" y="4691063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Text Box 18"/>
          <p:cNvSpPr txBox="1">
            <a:spLocks noChangeArrowheads="1"/>
          </p:cNvSpPr>
          <p:nvPr/>
        </p:nvSpPr>
        <p:spPr bwMode="auto">
          <a:xfrm>
            <a:off x="2922588" y="4583113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b</a:t>
            </a:r>
          </a:p>
        </p:txBody>
      </p:sp>
      <p:sp>
        <p:nvSpPr>
          <p:cNvPr id="30740" name="Line 19"/>
          <p:cNvSpPr>
            <a:spLocks noChangeShapeType="1"/>
          </p:cNvSpPr>
          <p:nvPr/>
        </p:nvSpPr>
        <p:spPr bwMode="auto">
          <a:xfrm>
            <a:off x="2743200" y="4137025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41" name="Oval 20"/>
          <p:cNvSpPr>
            <a:spLocks noChangeArrowheads="1"/>
          </p:cNvSpPr>
          <p:nvPr/>
        </p:nvSpPr>
        <p:spPr bwMode="auto">
          <a:xfrm>
            <a:off x="3836988" y="467995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2" name="Text Box 21"/>
          <p:cNvSpPr txBox="1">
            <a:spLocks noChangeArrowheads="1"/>
          </p:cNvSpPr>
          <p:nvPr/>
        </p:nvSpPr>
        <p:spPr bwMode="auto">
          <a:xfrm>
            <a:off x="3836988" y="4572000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d</a:t>
            </a:r>
          </a:p>
        </p:txBody>
      </p:sp>
      <p:sp>
        <p:nvSpPr>
          <p:cNvPr id="30743" name="Oval 22"/>
          <p:cNvSpPr>
            <a:spLocks noChangeArrowheads="1"/>
          </p:cNvSpPr>
          <p:nvPr/>
        </p:nvSpPr>
        <p:spPr bwMode="auto">
          <a:xfrm>
            <a:off x="4598988" y="467995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4" name="Text Box 23"/>
          <p:cNvSpPr txBox="1">
            <a:spLocks noChangeArrowheads="1"/>
          </p:cNvSpPr>
          <p:nvPr/>
        </p:nvSpPr>
        <p:spPr bwMode="auto">
          <a:xfrm>
            <a:off x="4598988" y="4572000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e</a:t>
            </a:r>
          </a:p>
        </p:txBody>
      </p:sp>
      <p:sp>
        <p:nvSpPr>
          <p:cNvPr id="30745" name="Oval 24"/>
          <p:cNvSpPr>
            <a:spLocks noChangeArrowheads="1"/>
          </p:cNvSpPr>
          <p:nvPr/>
        </p:nvSpPr>
        <p:spPr bwMode="auto">
          <a:xfrm>
            <a:off x="33528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6" name="Text Box 25"/>
          <p:cNvSpPr txBox="1">
            <a:spLocks noChangeArrowheads="1"/>
          </p:cNvSpPr>
          <p:nvPr/>
        </p:nvSpPr>
        <p:spPr bwMode="auto">
          <a:xfrm>
            <a:off x="3328988" y="3700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c</a:t>
            </a:r>
          </a:p>
        </p:txBody>
      </p:sp>
      <p:sp>
        <p:nvSpPr>
          <p:cNvPr id="30747" name="Line 26"/>
          <p:cNvSpPr>
            <a:spLocks noChangeShapeType="1"/>
          </p:cNvSpPr>
          <p:nvPr/>
        </p:nvSpPr>
        <p:spPr bwMode="auto">
          <a:xfrm>
            <a:off x="3298825" y="3048000"/>
            <a:ext cx="206375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48" name="Line 27"/>
          <p:cNvSpPr>
            <a:spLocks noChangeShapeType="1"/>
          </p:cNvSpPr>
          <p:nvPr/>
        </p:nvSpPr>
        <p:spPr bwMode="auto">
          <a:xfrm>
            <a:off x="3810000" y="2971800"/>
            <a:ext cx="5334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49" name="Oval 28"/>
          <p:cNvSpPr>
            <a:spLocks noChangeArrowheads="1"/>
          </p:cNvSpPr>
          <p:nvPr/>
        </p:nvSpPr>
        <p:spPr bwMode="auto">
          <a:xfrm>
            <a:off x="42672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0" name="Text Box 29"/>
          <p:cNvSpPr txBox="1">
            <a:spLocks noChangeArrowheads="1"/>
          </p:cNvSpPr>
          <p:nvPr/>
        </p:nvSpPr>
        <p:spPr bwMode="auto">
          <a:xfrm>
            <a:off x="4267200" y="3733800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+</a:t>
            </a:r>
          </a:p>
        </p:txBody>
      </p:sp>
      <p:sp>
        <p:nvSpPr>
          <p:cNvPr id="30751" name="Line 30"/>
          <p:cNvSpPr>
            <a:spLocks noChangeShapeType="1"/>
          </p:cNvSpPr>
          <p:nvPr/>
        </p:nvSpPr>
        <p:spPr bwMode="auto">
          <a:xfrm>
            <a:off x="4419600" y="41148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52" name="Line 31"/>
          <p:cNvSpPr>
            <a:spLocks noChangeShapeType="1"/>
          </p:cNvSpPr>
          <p:nvPr/>
        </p:nvSpPr>
        <p:spPr bwMode="auto">
          <a:xfrm flipH="1">
            <a:off x="4114800" y="41148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1CE70-3655-4D51-9A63-F7075A5E2B6C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Complete Binary Trees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A complete binary tree with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n</a:t>
            </a:r>
            <a:r>
              <a:rPr lang="en-US"/>
              <a:t> vertices and height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H</a:t>
            </a:r>
            <a:r>
              <a:rPr lang="en-US"/>
              <a:t> satisfies:</a:t>
            </a:r>
          </a:p>
          <a:p>
            <a:pPr lvl="1" eaLnBrk="1" hangingPunct="1"/>
            <a:r>
              <a:rPr lang="en-US"/>
              <a:t>2</a:t>
            </a:r>
            <a:r>
              <a:rPr lang="en-US" baseline="30000"/>
              <a:t>H</a:t>
            </a:r>
            <a:r>
              <a:rPr lang="en-US"/>
              <a:t> </a:t>
            </a:r>
            <a:r>
              <a:rPr lang="en-US" u="sng"/>
              <a:t>&lt;</a:t>
            </a:r>
            <a:r>
              <a:rPr lang="en-US"/>
              <a:t> n &lt; 2</a:t>
            </a:r>
            <a:r>
              <a:rPr lang="en-US" baseline="30000"/>
              <a:t>H + 1</a:t>
            </a:r>
          </a:p>
          <a:p>
            <a:pPr lvl="1" eaLnBrk="1" hangingPunct="1"/>
            <a:r>
              <a:rPr lang="en-US"/>
              <a:t>2</a:t>
            </a:r>
            <a:r>
              <a:rPr lang="en-US" baseline="30000"/>
              <a:t>2</a:t>
            </a:r>
            <a:r>
              <a:rPr lang="en-US"/>
              <a:t> </a:t>
            </a:r>
            <a:r>
              <a:rPr lang="en-US" u="sng"/>
              <a:t>&lt;</a:t>
            </a:r>
            <a:r>
              <a:rPr lang="en-US"/>
              <a:t> 7 &lt; 2</a:t>
            </a:r>
            <a:r>
              <a:rPr lang="en-US" baseline="30000"/>
              <a:t>2 + 1 ,</a:t>
            </a:r>
            <a:r>
              <a:rPr lang="en-US"/>
              <a:t>  2</a:t>
            </a:r>
            <a:r>
              <a:rPr lang="en-US" baseline="30000"/>
              <a:t>2</a:t>
            </a:r>
            <a:r>
              <a:rPr lang="en-US"/>
              <a:t> </a:t>
            </a:r>
            <a:r>
              <a:rPr lang="en-US" u="sng"/>
              <a:t>&lt;</a:t>
            </a:r>
            <a:r>
              <a:rPr lang="en-US"/>
              <a:t> 4 &lt; 2</a:t>
            </a:r>
            <a:r>
              <a:rPr lang="en-US" baseline="30000"/>
              <a:t>2 + 1</a:t>
            </a:r>
          </a:p>
          <a:p>
            <a:pPr lvl="1" eaLnBrk="1" hangingPunct="1">
              <a:buFontTx/>
              <a:buNone/>
            </a:pPr>
            <a:endParaRPr lang="en-US" baseline="30000"/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1920875" y="3429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1311275" y="42719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2514600" y="42719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685800" y="5029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1295400" y="5029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3124200" y="5029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5131" name="Text Box 10"/>
          <p:cNvSpPr txBox="1">
            <a:spLocks noChangeArrowheads="1"/>
          </p:cNvSpPr>
          <p:nvPr/>
        </p:nvSpPr>
        <p:spPr bwMode="auto">
          <a:xfrm>
            <a:off x="2514600" y="5029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>
            <a:off x="1463675" y="3810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Line 12"/>
          <p:cNvSpPr>
            <a:spLocks noChangeShapeType="1"/>
          </p:cNvSpPr>
          <p:nvPr/>
        </p:nvSpPr>
        <p:spPr bwMode="auto">
          <a:xfrm>
            <a:off x="2073275" y="3810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Line 13"/>
          <p:cNvSpPr>
            <a:spLocks noChangeShapeType="1"/>
          </p:cNvSpPr>
          <p:nvPr/>
        </p:nvSpPr>
        <p:spPr bwMode="auto">
          <a:xfrm flipH="1">
            <a:off x="854075" y="4648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Line 14"/>
          <p:cNvSpPr>
            <a:spLocks noChangeShapeType="1"/>
          </p:cNvSpPr>
          <p:nvPr/>
        </p:nvSpPr>
        <p:spPr bwMode="auto">
          <a:xfrm>
            <a:off x="1463675" y="4648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15"/>
          <p:cNvSpPr>
            <a:spLocks noChangeShapeType="1"/>
          </p:cNvSpPr>
          <p:nvPr/>
        </p:nvSpPr>
        <p:spPr bwMode="auto">
          <a:xfrm>
            <a:off x="2667000" y="4648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Line 16"/>
          <p:cNvSpPr>
            <a:spLocks noChangeShapeType="1"/>
          </p:cNvSpPr>
          <p:nvPr/>
        </p:nvSpPr>
        <p:spPr bwMode="auto">
          <a:xfrm>
            <a:off x="2667000" y="4648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8" name="Text Box 17"/>
          <p:cNvSpPr txBox="1">
            <a:spLocks noChangeArrowheads="1"/>
          </p:cNvSpPr>
          <p:nvPr/>
        </p:nvSpPr>
        <p:spPr bwMode="auto">
          <a:xfrm>
            <a:off x="1295400" y="34385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5139" name="Text Box 18"/>
          <p:cNvSpPr txBox="1">
            <a:spLocks noChangeArrowheads="1"/>
          </p:cNvSpPr>
          <p:nvPr/>
        </p:nvSpPr>
        <p:spPr bwMode="auto">
          <a:xfrm>
            <a:off x="3387725" y="3962400"/>
            <a:ext cx="10969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n = 7</a:t>
            </a:r>
          </a:p>
          <a:p>
            <a:pPr eaLnBrk="1" hangingPunct="1"/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H = 2</a:t>
            </a:r>
          </a:p>
        </p:txBody>
      </p:sp>
      <p:sp>
        <p:nvSpPr>
          <p:cNvPr id="5140" name="Text Box 19"/>
          <p:cNvSpPr txBox="1">
            <a:spLocks noChangeArrowheads="1"/>
          </p:cNvSpPr>
          <p:nvPr/>
        </p:nvSpPr>
        <p:spPr bwMode="auto">
          <a:xfrm>
            <a:off x="5894388" y="3429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5141" name="Text Box 20"/>
          <p:cNvSpPr txBox="1">
            <a:spLocks noChangeArrowheads="1"/>
          </p:cNvSpPr>
          <p:nvPr/>
        </p:nvSpPr>
        <p:spPr bwMode="auto">
          <a:xfrm>
            <a:off x="5284788" y="42719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5142" name="Text Box 21"/>
          <p:cNvSpPr txBox="1">
            <a:spLocks noChangeArrowheads="1"/>
          </p:cNvSpPr>
          <p:nvPr/>
        </p:nvSpPr>
        <p:spPr bwMode="auto">
          <a:xfrm>
            <a:off x="6488113" y="42719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5143" name="Text Box 22"/>
          <p:cNvSpPr txBox="1">
            <a:spLocks noChangeArrowheads="1"/>
          </p:cNvSpPr>
          <p:nvPr/>
        </p:nvSpPr>
        <p:spPr bwMode="auto">
          <a:xfrm>
            <a:off x="4659313" y="5029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5144" name="Line 26"/>
          <p:cNvSpPr>
            <a:spLocks noChangeShapeType="1"/>
          </p:cNvSpPr>
          <p:nvPr/>
        </p:nvSpPr>
        <p:spPr bwMode="auto">
          <a:xfrm flipH="1">
            <a:off x="5437188" y="3810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5" name="Line 27"/>
          <p:cNvSpPr>
            <a:spLocks noChangeShapeType="1"/>
          </p:cNvSpPr>
          <p:nvPr/>
        </p:nvSpPr>
        <p:spPr bwMode="auto">
          <a:xfrm>
            <a:off x="6046788" y="3810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6" name="Line 28"/>
          <p:cNvSpPr>
            <a:spLocks noChangeShapeType="1"/>
          </p:cNvSpPr>
          <p:nvPr/>
        </p:nvSpPr>
        <p:spPr bwMode="auto">
          <a:xfrm flipH="1">
            <a:off x="4827588" y="4648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7" name="Text Box 32"/>
          <p:cNvSpPr txBox="1">
            <a:spLocks noChangeArrowheads="1"/>
          </p:cNvSpPr>
          <p:nvPr/>
        </p:nvSpPr>
        <p:spPr bwMode="auto">
          <a:xfrm>
            <a:off x="5268913" y="34385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5148" name="Text Box 33"/>
          <p:cNvSpPr txBox="1">
            <a:spLocks noChangeArrowheads="1"/>
          </p:cNvSpPr>
          <p:nvPr/>
        </p:nvSpPr>
        <p:spPr bwMode="auto">
          <a:xfrm>
            <a:off x="7361238" y="3962400"/>
            <a:ext cx="10969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n = 4</a:t>
            </a:r>
          </a:p>
          <a:p>
            <a:pPr eaLnBrk="1" hangingPunct="1"/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H = 2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A57BE8-8C48-47B6-8A1E-F8F2B44C6436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0000FF"/>
                </a:solidFill>
              </a:rPr>
              <a:t>a b + c d e + *</a:t>
            </a:r>
            <a:r>
              <a:rPr lang="en-US"/>
              <a:t> *</a:t>
            </a:r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2362200" y="2667000"/>
            <a:ext cx="441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4"/>
          <p:cNvSpPr>
            <a:spLocks noChangeShapeType="1"/>
          </p:cNvSpPr>
          <p:nvPr/>
        </p:nvSpPr>
        <p:spPr bwMode="auto">
          <a:xfrm>
            <a:off x="29718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0" name="Line 5"/>
          <p:cNvSpPr>
            <a:spLocks noChangeShapeType="1"/>
          </p:cNvSpPr>
          <p:nvPr/>
        </p:nvSpPr>
        <p:spPr bwMode="auto">
          <a:xfrm>
            <a:off x="35814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1" name="Line 6"/>
          <p:cNvSpPr>
            <a:spLocks noChangeShapeType="1"/>
          </p:cNvSpPr>
          <p:nvPr/>
        </p:nvSpPr>
        <p:spPr bwMode="auto">
          <a:xfrm>
            <a:off x="41910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2" name="Line 7"/>
          <p:cNvSpPr>
            <a:spLocks noChangeShapeType="1"/>
          </p:cNvSpPr>
          <p:nvPr/>
        </p:nvSpPr>
        <p:spPr bwMode="auto">
          <a:xfrm>
            <a:off x="48006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3" name="Line 8"/>
          <p:cNvSpPr>
            <a:spLocks noChangeShapeType="1"/>
          </p:cNvSpPr>
          <p:nvPr/>
        </p:nvSpPr>
        <p:spPr bwMode="auto">
          <a:xfrm>
            <a:off x="54102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4" name="Line 9"/>
          <p:cNvSpPr>
            <a:spLocks noChangeShapeType="1"/>
          </p:cNvSpPr>
          <p:nvPr/>
        </p:nvSpPr>
        <p:spPr bwMode="auto">
          <a:xfrm>
            <a:off x="59436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5" name="Line 10"/>
          <p:cNvSpPr>
            <a:spLocks noChangeShapeType="1"/>
          </p:cNvSpPr>
          <p:nvPr/>
        </p:nvSpPr>
        <p:spPr bwMode="auto">
          <a:xfrm>
            <a:off x="64008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6" name="Line 11"/>
          <p:cNvSpPr>
            <a:spLocks noChangeShapeType="1"/>
          </p:cNvSpPr>
          <p:nvPr/>
        </p:nvSpPr>
        <p:spPr bwMode="auto">
          <a:xfrm>
            <a:off x="2667000" y="2971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7" name="Line 12"/>
          <p:cNvSpPr>
            <a:spLocks noChangeShapeType="1"/>
          </p:cNvSpPr>
          <p:nvPr/>
        </p:nvSpPr>
        <p:spPr bwMode="auto">
          <a:xfrm flipH="1">
            <a:off x="2133600" y="41148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8" name="Oval 13"/>
          <p:cNvSpPr>
            <a:spLocks noChangeArrowheads="1"/>
          </p:cNvSpPr>
          <p:nvPr/>
        </p:nvSpPr>
        <p:spPr bwMode="auto">
          <a:xfrm>
            <a:off x="25146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Oval 14"/>
          <p:cNvSpPr>
            <a:spLocks noChangeArrowheads="1"/>
          </p:cNvSpPr>
          <p:nvPr/>
        </p:nvSpPr>
        <p:spPr bwMode="auto">
          <a:xfrm>
            <a:off x="1905000" y="467995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Text Box 15"/>
          <p:cNvSpPr txBox="1">
            <a:spLocks noChangeArrowheads="1"/>
          </p:cNvSpPr>
          <p:nvPr/>
        </p:nvSpPr>
        <p:spPr bwMode="auto">
          <a:xfrm>
            <a:off x="2514600" y="3711575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+</a:t>
            </a:r>
          </a:p>
        </p:txBody>
      </p:sp>
      <p:sp>
        <p:nvSpPr>
          <p:cNvPr id="31761" name="Text Box 16"/>
          <p:cNvSpPr txBox="1">
            <a:spLocks noChangeArrowheads="1"/>
          </p:cNvSpPr>
          <p:nvPr/>
        </p:nvSpPr>
        <p:spPr bwMode="auto">
          <a:xfrm>
            <a:off x="1905000" y="45720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a</a:t>
            </a:r>
          </a:p>
        </p:txBody>
      </p:sp>
      <p:sp>
        <p:nvSpPr>
          <p:cNvPr id="31762" name="Oval 17"/>
          <p:cNvSpPr>
            <a:spLocks noChangeArrowheads="1"/>
          </p:cNvSpPr>
          <p:nvPr/>
        </p:nvSpPr>
        <p:spPr bwMode="auto">
          <a:xfrm>
            <a:off x="2922588" y="4691063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Text Box 18"/>
          <p:cNvSpPr txBox="1">
            <a:spLocks noChangeArrowheads="1"/>
          </p:cNvSpPr>
          <p:nvPr/>
        </p:nvSpPr>
        <p:spPr bwMode="auto">
          <a:xfrm>
            <a:off x="2922588" y="4583113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b</a:t>
            </a:r>
          </a:p>
        </p:txBody>
      </p:sp>
      <p:sp>
        <p:nvSpPr>
          <p:cNvPr id="31764" name="Line 19"/>
          <p:cNvSpPr>
            <a:spLocks noChangeShapeType="1"/>
          </p:cNvSpPr>
          <p:nvPr/>
        </p:nvSpPr>
        <p:spPr bwMode="auto">
          <a:xfrm>
            <a:off x="2743200" y="4137025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65" name="Oval 20"/>
          <p:cNvSpPr>
            <a:spLocks noChangeArrowheads="1"/>
          </p:cNvSpPr>
          <p:nvPr/>
        </p:nvSpPr>
        <p:spPr bwMode="auto">
          <a:xfrm>
            <a:off x="4446588" y="551815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6" name="Text Box 21"/>
          <p:cNvSpPr txBox="1">
            <a:spLocks noChangeArrowheads="1"/>
          </p:cNvSpPr>
          <p:nvPr/>
        </p:nvSpPr>
        <p:spPr bwMode="auto">
          <a:xfrm>
            <a:off x="4446588" y="5410200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d</a:t>
            </a:r>
          </a:p>
        </p:txBody>
      </p:sp>
      <p:sp>
        <p:nvSpPr>
          <p:cNvPr id="31767" name="Oval 22"/>
          <p:cNvSpPr>
            <a:spLocks noChangeArrowheads="1"/>
          </p:cNvSpPr>
          <p:nvPr/>
        </p:nvSpPr>
        <p:spPr bwMode="auto">
          <a:xfrm>
            <a:off x="5208588" y="551815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8" name="Text Box 23"/>
          <p:cNvSpPr txBox="1">
            <a:spLocks noChangeArrowheads="1"/>
          </p:cNvSpPr>
          <p:nvPr/>
        </p:nvSpPr>
        <p:spPr bwMode="auto">
          <a:xfrm>
            <a:off x="5208588" y="5410200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e</a:t>
            </a:r>
          </a:p>
        </p:txBody>
      </p:sp>
      <p:sp>
        <p:nvSpPr>
          <p:cNvPr id="31769" name="Oval 24"/>
          <p:cNvSpPr>
            <a:spLocks noChangeArrowheads="1"/>
          </p:cNvSpPr>
          <p:nvPr/>
        </p:nvSpPr>
        <p:spPr bwMode="auto">
          <a:xfrm>
            <a:off x="3760788" y="467995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0" name="Text Box 25"/>
          <p:cNvSpPr txBox="1">
            <a:spLocks noChangeArrowheads="1"/>
          </p:cNvSpPr>
          <p:nvPr/>
        </p:nvSpPr>
        <p:spPr bwMode="auto">
          <a:xfrm>
            <a:off x="3760788" y="4572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c</a:t>
            </a:r>
          </a:p>
        </p:txBody>
      </p:sp>
      <p:sp>
        <p:nvSpPr>
          <p:cNvPr id="31771" name="Line 26"/>
          <p:cNvSpPr>
            <a:spLocks noChangeShapeType="1"/>
          </p:cNvSpPr>
          <p:nvPr/>
        </p:nvSpPr>
        <p:spPr bwMode="auto">
          <a:xfrm flipH="1">
            <a:off x="3962400" y="41910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72" name="Line 27"/>
          <p:cNvSpPr>
            <a:spLocks noChangeShapeType="1"/>
          </p:cNvSpPr>
          <p:nvPr/>
        </p:nvSpPr>
        <p:spPr bwMode="auto">
          <a:xfrm>
            <a:off x="3276600" y="30480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73" name="Oval 28"/>
          <p:cNvSpPr>
            <a:spLocks noChangeArrowheads="1"/>
          </p:cNvSpPr>
          <p:nvPr/>
        </p:nvSpPr>
        <p:spPr bwMode="auto">
          <a:xfrm>
            <a:off x="4876800" y="4648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4" name="Text Box 29"/>
          <p:cNvSpPr txBox="1">
            <a:spLocks noChangeArrowheads="1"/>
          </p:cNvSpPr>
          <p:nvPr/>
        </p:nvSpPr>
        <p:spPr bwMode="auto">
          <a:xfrm>
            <a:off x="4876800" y="4572000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+</a:t>
            </a:r>
          </a:p>
        </p:txBody>
      </p:sp>
      <p:sp>
        <p:nvSpPr>
          <p:cNvPr id="31775" name="Line 30"/>
          <p:cNvSpPr>
            <a:spLocks noChangeShapeType="1"/>
          </p:cNvSpPr>
          <p:nvPr/>
        </p:nvSpPr>
        <p:spPr bwMode="auto">
          <a:xfrm>
            <a:off x="5029200" y="49530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76" name="Line 31"/>
          <p:cNvSpPr>
            <a:spLocks noChangeShapeType="1"/>
          </p:cNvSpPr>
          <p:nvPr/>
        </p:nvSpPr>
        <p:spPr bwMode="auto">
          <a:xfrm flipH="1">
            <a:off x="4724400" y="49530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77" name="Oval 32"/>
          <p:cNvSpPr>
            <a:spLocks noChangeArrowheads="1"/>
          </p:cNvSpPr>
          <p:nvPr/>
        </p:nvSpPr>
        <p:spPr bwMode="auto">
          <a:xfrm>
            <a:off x="4235450" y="384175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8" name="Text Box 33"/>
          <p:cNvSpPr txBox="1">
            <a:spLocks noChangeArrowheads="1"/>
          </p:cNvSpPr>
          <p:nvPr/>
        </p:nvSpPr>
        <p:spPr bwMode="auto">
          <a:xfrm>
            <a:off x="4235450" y="3811588"/>
            <a:ext cx="303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31779" name="Line 34"/>
          <p:cNvSpPr>
            <a:spLocks noChangeShapeType="1"/>
          </p:cNvSpPr>
          <p:nvPr/>
        </p:nvSpPr>
        <p:spPr bwMode="auto">
          <a:xfrm>
            <a:off x="4495800" y="4191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B79458-BE7B-45DF-B04C-50D7BB37A062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0000FF"/>
                </a:solidFill>
              </a:rPr>
              <a:t>a b + c d e + * *</a:t>
            </a: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2819400" y="1828800"/>
            <a:ext cx="441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Line 4"/>
          <p:cNvSpPr>
            <a:spLocks noChangeShapeType="1"/>
          </p:cNvSpPr>
          <p:nvPr/>
        </p:nvSpPr>
        <p:spPr bwMode="auto">
          <a:xfrm>
            <a:off x="3429000" y="1828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74" name="Line 5"/>
          <p:cNvSpPr>
            <a:spLocks noChangeShapeType="1"/>
          </p:cNvSpPr>
          <p:nvPr/>
        </p:nvSpPr>
        <p:spPr bwMode="auto">
          <a:xfrm>
            <a:off x="4038600" y="1828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75" name="Line 6"/>
          <p:cNvSpPr>
            <a:spLocks noChangeShapeType="1"/>
          </p:cNvSpPr>
          <p:nvPr/>
        </p:nvSpPr>
        <p:spPr bwMode="auto">
          <a:xfrm>
            <a:off x="4648200" y="1828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76" name="Line 7"/>
          <p:cNvSpPr>
            <a:spLocks noChangeShapeType="1"/>
          </p:cNvSpPr>
          <p:nvPr/>
        </p:nvSpPr>
        <p:spPr bwMode="auto">
          <a:xfrm>
            <a:off x="5257800" y="1828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77" name="Line 8"/>
          <p:cNvSpPr>
            <a:spLocks noChangeShapeType="1"/>
          </p:cNvSpPr>
          <p:nvPr/>
        </p:nvSpPr>
        <p:spPr bwMode="auto">
          <a:xfrm>
            <a:off x="5867400" y="1828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78" name="Line 9"/>
          <p:cNvSpPr>
            <a:spLocks noChangeShapeType="1"/>
          </p:cNvSpPr>
          <p:nvPr/>
        </p:nvSpPr>
        <p:spPr bwMode="auto">
          <a:xfrm>
            <a:off x="6400800" y="1828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79" name="Line 10"/>
          <p:cNvSpPr>
            <a:spLocks noChangeShapeType="1"/>
          </p:cNvSpPr>
          <p:nvPr/>
        </p:nvSpPr>
        <p:spPr bwMode="auto">
          <a:xfrm>
            <a:off x="6858000" y="1828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0" name="Line 11"/>
          <p:cNvSpPr>
            <a:spLocks noChangeShapeType="1"/>
          </p:cNvSpPr>
          <p:nvPr/>
        </p:nvSpPr>
        <p:spPr bwMode="auto">
          <a:xfrm flipH="1">
            <a:off x="2330450" y="323215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1" name="Line 12"/>
          <p:cNvSpPr>
            <a:spLocks noChangeShapeType="1"/>
          </p:cNvSpPr>
          <p:nvPr/>
        </p:nvSpPr>
        <p:spPr bwMode="auto">
          <a:xfrm flipH="1">
            <a:off x="1720850" y="407035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2" name="Oval 13"/>
          <p:cNvSpPr>
            <a:spLocks noChangeArrowheads="1"/>
          </p:cNvSpPr>
          <p:nvPr/>
        </p:nvSpPr>
        <p:spPr bwMode="auto">
          <a:xfrm>
            <a:off x="2101850" y="376555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Oval 14"/>
          <p:cNvSpPr>
            <a:spLocks noChangeArrowheads="1"/>
          </p:cNvSpPr>
          <p:nvPr/>
        </p:nvSpPr>
        <p:spPr bwMode="auto">
          <a:xfrm>
            <a:off x="1492250" y="46355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Text Box 15"/>
          <p:cNvSpPr txBox="1">
            <a:spLocks noChangeArrowheads="1"/>
          </p:cNvSpPr>
          <p:nvPr/>
        </p:nvSpPr>
        <p:spPr bwMode="auto">
          <a:xfrm>
            <a:off x="2101850" y="3667125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+</a:t>
            </a:r>
          </a:p>
        </p:txBody>
      </p:sp>
      <p:sp>
        <p:nvSpPr>
          <p:cNvPr id="32785" name="Text Box 16"/>
          <p:cNvSpPr txBox="1">
            <a:spLocks noChangeArrowheads="1"/>
          </p:cNvSpPr>
          <p:nvPr/>
        </p:nvSpPr>
        <p:spPr bwMode="auto">
          <a:xfrm>
            <a:off x="1492250" y="452755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a</a:t>
            </a:r>
          </a:p>
        </p:txBody>
      </p:sp>
      <p:sp>
        <p:nvSpPr>
          <p:cNvPr id="32786" name="Oval 17"/>
          <p:cNvSpPr>
            <a:spLocks noChangeArrowheads="1"/>
          </p:cNvSpPr>
          <p:nvPr/>
        </p:nvSpPr>
        <p:spPr bwMode="auto">
          <a:xfrm>
            <a:off x="2509838" y="4646613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Text Box 18"/>
          <p:cNvSpPr txBox="1">
            <a:spLocks noChangeArrowheads="1"/>
          </p:cNvSpPr>
          <p:nvPr/>
        </p:nvSpPr>
        <p:spPr bwMode="auto">
          <a:xfrm>
            <a:off x="2509838" y="4538663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b</a:t>
            </a:r>
          </a:p>
        </p:txBody>
      </p:sp>
      <p:sp>
        <p:nvSpPr>
          <p:cNvPr id="32788" name="Line 19"/>
          <p:cNvSpPr>
            <a:spLocks noChangeShapeType="1"/>
          </p:cNvSpPr>
          <p:nvPr/>
        </p:nvSpPr>
        <p:spPr bwMode="auto">
          <a:xfrm>
            <a:off x="2330450" y="4092575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9" name="Oval 20"/>
          <p:cNvSpPr>
            <a:spLocks noChangeArrowheads="1"/>
          </p:cNvSpPr>
          <p:nvPr/>
        </p:nvSpPr>
        <p:spPr bwMode="auto">
          <a:xfrm>
            <a:off x="4033838" y="54737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0" name="Text Box 21"/>
          <p:cNvSpPr txBox="1">
            <a:spLocks noChangeArrowheads="1"/>
          </p:cNvSpPr>
          <p:nvPr/>
        </p:nvSpPr>
        <p:spPr bwMode="auto">
          <a:xfrm>
            <a:off x="4033838" y="5365750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d</a:t>
            </a:r>
          </a:p>
        </p:txBody>
      </p:sp>
      <p:sp>
        <p:nvSpPr>
          <p:cNvPr id="32791" name="Oval 22"/>
          <p:cNvSpPr>
            <a:spLocks noChangeArrowheads="1"/>
          </p:cNvSpPr>
          <p:nvPr/>
        </p:nvSpPr>
        <p:spPr bwMode="auto">
          <a:xfrm>
            <a:off x="4795838" y="54737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2" name="Text Box 23"/>
          <p:cNvSpPr txBox="1">
            <a:spLocks noChangeArrowheads="1"/>
          </p:cNvSpPr>
          <p:nvPr/>
        </p:nvSpPr>
        <p:spPr bwMode="auto">
          <a:xfrm>
            <a:off x="4795838" y="5365750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e</a:t>
            </a:r>
          </a:p>
        </p:txBody>
      </p:sp>
      <p:sp>
        <p:nvSpPr>
          <p:cNvPr id="32793" name="Oval 24"/>
          <p:cNvSpPr>
            <a:spLocks noChangeArrowheads="1"/>
          </p:cNvSpPr>
          <p:nvPr/>
        </p:nvSpPr>
        <p:spPr bwMode="auto">
          <a:xfrm>
            <a:off x="3348038" y="46355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4" name="Text Box 25"/>
          <p:cNvSpPr txBox="1">
            <a:spLocks noChangeArrowheads="1"/>
          </p:cNvSpPr>
          <p:nvPr/>
        </p:nvSpPr>
        <p:spPr bwMode="auto">
          <a:xfrm>
            <a:off x="3348038" y="452755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c</a:t>
            </a:r>
          </a:p>
        </p:txBody>
      </p:sp>
      <p:sp>
        <p:nvSpPr>
          <p:cNvPr id="32795" name="Line 26"/>
          <p:cNvSpPr>
            <a:spLocks noChangeShapeType="1"/>
          </p:cNvSpPr>
          <p:nvPr/>
        </p:nvSpPr>
        <p:spPr bwMode="auto">
          <a:xfrm flipH="1">
            <a:off x="3549650" y="414655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96" name="Line 27"/>
          <p:cNvSpPr>
            <a:spLocks noChangeShapeType="1"/>
          </p:cNvSpPr>
          <p:nvPr/>
        </p:nvSpPr>
        <p:spPr bwMode="auto">
          <a:xfrm>
            <a:off x="3168650" y="323215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97" name="Oval 28"/>
          <p:cNvSpPr>
            <a:spLocks noChangeArrowheads="1"/>
          </p:cNvSpPr>
          <p:nvPr/>
        </p:nvSpPr>
        <p:spPr bwMode="auto">
          <a:xfrm>
            <a:off x="4464050" y="460375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8" name="Text Box 29"/>
          <p:cNvSpPr txBox="1">
            <a:spLocks noChangeArrowheads="1"/>
          </p:cNvSpPr>
          <p:nvPr/>
        </p:nvSpPr>
        <p:spPr bwMode="auto">
          <a:xfrm>
            <a:off x="4464050" y="4527550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+</a:t>
            </a:r>
          </a:p>
        </p:txBody>
      </p:sp>
      <p:sp>
        <p:nvSpPr>
          <p:cNvPr id="32799" name="Line 30"/>
          <p:cNvSpPr>
            <a:spLocks noChangeShapeType="1"/>
          </p:cNvSpPr>
          <p:nvPr/>
        </p:nvSpPr>
        <p:spPr bwMode="auto">
          <a:xfrm>
            <a:off x="4616450" y="490855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800" name="Line 31"/>
          <p:cNvSpPr>
            <a:spLocks noChangeShapeType="1"/>
          </p:cNvSpPr>
          <p:nvPr/>
        </p:nvSpPr>
        <p:spPr bwMode="auto">
          <a:xfrm flipH="1">
            <a:off x="4311650" y="490855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801" name="Oval 32"/>
          <p:cNvSpPr>
            <a:spLocks noChangeArrowheads="1"/>
          </p:cNvSpPr>
          <p:nvPr/>
        </p:nvSpPr>
        <p:spPr bwMode="auto">
          <a:xfrm>
            <a:off x="3822700" y="37973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802" name="Text Box 33"/>
          <p:cNvSpPr txBox="1">
            <a:spLocks noChangeArrowheads="1"/>
          </p:cNvSpPr>
          <p:nvPr/>
        </p:nvSpPr>
        <p:spPr bwMode="auto">
          <a:xfrm>
            <a:off x="3822700" y="3767138"/>
            <a:ext cx="303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32803" name="Line 34"/>
          <p:cNvSpPr>
            <a:spLocks noChangeShapeType="1"/>
          </p:cNvSpPr>
          <p:nvPr/>
        </p:nvSpPr>
        <p:spPr bwMode="auto">
          <a:xfrm>
            <a:off x="4083050" y="414655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804" name="Oval 35"/>
          <p:cNvSpPr>
            <a:spLocks noChangeArrowheads="1"/>
          </p:cNvSpPr>
          <p:nvPr/>
        </p:nvSpPr>
        <p:spPr bwMode="auto">
          <a:xfrm>
            <a:off x="2984500" y="292735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805" name="Text Box 36"/>
          <p:cNvSpPr txBox="1">
            <a:spLocks noChangeArrowheads="1"/>
          </p:cNvSpPr>
          <p:nvPr/>
        </p:nvSpPr>
        <p:spPr bwMode="auto">
          <a:xfrm>
            <a:off x="3006725" y="2917825"/>
            <a:ext cx="303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*</a:t>
            </a:r>
          </a:p>
        </p:txBody>
      </p:sp>
      <p:sp>
        <p:nvSpPr>
          <p:cNvPr id="32806" name="Line 37"/>
          <p:cNvSpPr>
            <a:spLocks noChangeShapeType="1"/>
          </p:cNvSpPr>
          <p:nvPr/>
        </p:nvSpPr>
        <p:spPr bwMode="auto">
          <a:xfrm>
            <a:off x="3124200" y="2362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Obtaining Infix Expression from Binary Expression Tree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Traversing the tree using inorder traversal</a:t>
            </a:r>
          </a:p>
          <a:p>
            <a:pPr eaLnBrk="1" hangingPunct="1"/>
            <a:r>
              <a:rPr lang="en-US"/>
              <a:t>How to ensure correct precedence</a:t>
            </a:r>
          </a:p>
          <a:p>
            <a:pPr lvl="1" eaLnBrk="1" hangingPunct="1"/>
            <a:r>
              <a:rPr lang="en-US"/>
              <a:t>Adding proper parentheses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7BD780-11E8-42AB-AA2A-2C030F6D4940}" type="slidenum">
              <a:rPr lang="en-US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067353-6BB0-4DF2-97E7-EC773DFCFAE9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Reading assignment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Section 4.3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CF797-328E-43EB-A798-8556558BB969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Complete Binary Trees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 complete binary tree with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n</a:t>
            </a:r>
            <a:r>
              <a:rPr lang="en-US" dirty="0"/>
              <a:t> vertices and height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H</a:t>
            </a:r>
            <a:r>
              <a:rPr lang="en-US" dirty="0"/>
              <a:t> satisfies:</a:t>
            </a:r>
          </a:p>
          <a:p>
            <a:pPr lvl="1" eaLnBrk="1" hangingPunct="1"/>
            <a:r>
              <a:rPr lang="en-US" dirty="0"/>
              <a:t>2</a:t>
            </a:r>
            <a:r>
              <a:rPr lang="en-US" baseline="30000" dirty="0"/>
              <a:t>H</a:t>
            </a:r>
            <a:r>
              <a:rPr lang="en-US" dirty="0"/>
              <a:t> </a:t>
            </a:r>
            <a:r>
              <a:rPr lang="en-US" u="sng" dirty="0"/>
              <a:t>&lt;</a:t>
            </a:r>
            <a:r>
              <a:rPr lang="en-US" dirty="0"/>
              <a:t> n &lt; 2</a:t>
            </a:r>
            <a:r>
              <a:rPr lang="en-US" baseline="30000" dirty="0"/>
              <a:t>H + 1</a:t>
            </a:r>
          </a:p>
          <a:p>
            <a:pPr lvl="1" eaLnBrk="1" hangingPunct="1"/>
            <a:r>
              <a:rPr lang="en-US" dirty="0"/>
              <a:t>H </a:t>
            </a:r>
            <a:r>
              <a:rPr lang="en-US" u="sng" dirty="0"/>
              <a:t>&lt;</a:t>
            </a:r>
            <a:r>
              <a:rPr lang="en-US" dirty="0"/>
              <a:t> log n &lt; H + 1</a:t>
            </a:r>
          </a:p>
          <a:p>
            <a:pPr lvl="1" eaLnBrk="1" hangingPunct="1"/>
            <a:r>
              <a:rPr lang="en-US" dirty="0"/>
              <a:t>H = floor(log n)</a:t>
            </a:r>
            <a:endParaRPr lang="en-US" baseline="30000" dirty="0"/>
          </a:p>
          <a:p>
            <a:pPr lvl="1" eaLnBrk="1" hangingPunct="1">
              <a:buFontTx/>
              <a:buNone/>
            </a:pPr>
            <a:endParaRPr lang="en-US" baseline="30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DDA3E4-40D7-4746-A27D-0CE80CB2201E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Complete Binary Trees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Theorem:  In a complete binary tree with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n</a:t>
            </a:r>
            <a:r>
              <a:rPr lang="en-US"/>
              <a:t> vertices and height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H</a:t>
            </a:r>
          </a:p>
          <a:p>
            <a:pPr lvl="1" eaLnBrk="1" hangingPunct="1"/>
            <a:r>
              <a:rPr lang="en-US"/>
              <a:t>2</a:t>
            </a:r>
            <a:r>
              <a:rPr lang="en-US" baseline="30000"/>
              <a:t>H</a:t>
            </a:r>
            <a:r>
              <a:rPr lang="en-US"/>
              <a:t> </a:t>
            </a:r>
            <a:r>
              <a:rPr lang="en-US" u="sng"/>
              <a:t>&lt;</a:t>
            </a:r>
            <a:r>
              <a:rPr lang="en-US"/>
              <a:t> n &lt; 2</a:t>
            </a:r>
            <a:r>
              <a:rPr lang="en-US" baseline="30000"/>
              <a:t>H + 1</a:t>
            </a:r>
          </a:p>
          <a:p>
            <a:pPr eaLnBrk="1" hangingPunct="1"/>
            <a:endParaRPr lang="en-US" baseline="30000"/>
          </a:p>
          <a:p>
            <a:pPr lvl="2" eaLnBrk="1" hangingPunct="1">
              <a:buFontTx/>
              <a:buNone/>
            </a:pPr>
            <a:endParaRPr lang="en-US" sz="1800" baseline="30000"/>
          </a:p>
          <a:p>
            <a:pPr lvl="1" eaLnBrk="1" hangingPunct="1">
              <a:buFontTx/>
              <a:buNone/>
            </a:pPr>
            <a:endParaRPr lang="en-US" baseline="30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8046E-D9FA-428E-A999-81E001A43E71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Complete Binary Trees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98613"/>
            <a:ext cx="7467600" cy="4497387"/>
          </a:xfrm>
        </p:spPr>
        <p:txBody>
          <a:bodyPr/>
          <a:lstStyle/>
          <a:p>
            <a:pPr eaLnBrk="1" hangingPunct="1"/>
            <a:r>
              <a:rPr lang="en-US"/>
              <a:t>Proof:</a:t>
            </a:r>
          </a:p>
          <a:p>
            <a:pPr lvl="1" eaLnBrk="1" hangingPunct="1"/>
            <a:r>
              <a:rPr lang="en-US"/>
              <a:t>At level k &lt;= H-1, there are 2</a:t>
            </a:r>
            <a:r>
              <a:rPr lang="en-US" baseline="30000"/>
              <a:t>k</a:t>
            </a:r>
            <a:r>
              <a:rPr lang="en-US"/>
              <a:t> vertices</a:t>
            </a:r>
          </a:p>
          <a:p>
            <a:pPr lvl="1" eaLnBrk="1" hangingPunct="1"/>
            <a:r>
              <a:rPr lang="en-US"/>
              <a:t>At level k = H, there are at least 1 node, and </a:t>
            </a:r>
            <a:r>
              <a:rPr lang="en-US" i="1"/>
              <a:t>at most </a:t>
            </a:r>
            <a:r>
              <a:rPr lang="en-US"/>
              <a:t>2</a:t>
            </a:r>
            <a:r>
              <a:rPr lang="en-US" baseline="30000"/>
              <a:t>H </a:t>
            </a:r>
            <a:r>
              <a:rPr lang="en-US"/>
              <a:t>vertices</a:t>
            </a:r>
            <a:endParaRPr lang="en-US" i="1"/>
          </a:p>
          <a:p>
            <a:pPr lvl="1" eaLnBrk="1" hangingPunct="1"/>
            <a:r>
              <a:rPr lang="en-US"/>
              <a:t>Total number of vertices when all levels are fully populated (maximum level k): </a:t>
            </a:r>
          </a:p>
          <a:p>
            <a:pPr lvl="2" eaLnBrk="1" hangingPunct="1"/>
            <a:r>
              <a:rPr lang="en-US" sz="1800"/>
              <a:t>n = 2</a:t>
            </a:r>
            <a:r>
              <a:rPr lang="en-US" sz="1800" baseline="30000"/>
              <a:t>0</a:t>
            </a:r>
            <a:r>
              <a:rPr lang="en-US" sz="1800"/>
              <a:t> + 2</a:t>
            </a:r>
            <a:r>
              <a:rPr lang="en-US" sz="1800" baseline="30000"/>
              <a:t>1</a:t>
            </a:r>
            <a:r>
              <a:rPr lang="en-US" sz="1800"/>
              <a:t> + …2</a:t>
            </a:r>
            <a:r>
              <a:rPr lang="en-US" sz="1800" baseline="30000"/>
              <a:t>k</a:t>
            </a:r>
            <a:r>
              <a:rPr lang="en-US" sz="1800"/>
              <a:t> </a:t>
            </a:r>
          </a:p>
          <a:p>
            <a:pPr lvl="2" eaLnBrk="1" hangingPunct="1"/>
            <a:r>
              <a:rPr lang="en-US" sz="1800"/>
              <a:t>n = 1 + 2</a:t>
            </a:r>
            <a:r>
              <a:rPr lang="en-US" sz="1800" baseline="30000"/>
              <a:t>1</a:t>
            </a:r>
            <a:r>
              <a:rPr lang="en-US" sz="1800"/>
              <a:t> + 2</a:t>
            </a:r>
            <a:r>
              <a:rPr lang="en-US" sz="1800" baseline="30000"/>
              <a:t>2 </a:t>
            </a:r>
            <a:r>
              <a:rPr lang="en-US" sz="1800"/>
              <a:t>+…2</a:t>
            </a:r>
            <a:r>
              <a:rPr lang="en-US" sz="1800" baseline="30000"/>
              <a:t>k</a:t>
            </a:r>
            <a:r>
              <a:rPr lang="en-US" sz="1800"/>
              <a:t>  (Geometric Progression)</a:t>
            </a:r>
            <a:endParaRPr lang="en-US" sz="1800" baseline="30000"/>
          </a:p>
          <a:p>
            <a:pPr lvl="2" eaLnBrk="1" hangingPunct="1"/>
            <a:r>
              <a:rPr lang="en-US" sz="1800"/>
              <a:t>n = 1(2</a:t>
            </a:r>
            <a:r>
              <a:rPr lang="en-US" sz="1800" baseline="30000"/>
              <a:t>k + 1</a:t>
            </a:r>
            <a:r>
              <a:rPr lang="en-US" sz="1800"/>
              <a:t> – 1) / (2-1)</a:t>
            </a:r>
          </a:p>
          <a:p>
            <a:pPr lvl="2" eaLnBrk="1" hangingPunct="1"/>
            <a:r>
              <a:rPr lang="en-US" sz="1800"/>
              <a:t>n = 2</a:t>
            </a:r>
            <a:r>
              <a:rPr lang="en-US" sz="1800" baseline="30000"/>
              <a:t>k + 1</a:t>
            </a:r>
            <a:r>
              <a:rPr lang="en-US" sz="1800"/>
              <a:t> - 1</a:t>
            </a:r>
            <a:endParaRPr lang="en-US" sz="1800" baseline="30000"/>
          </a:p>
          <a:p>
            <a:pPr lvl="2" eaLnBrk="1" hangingPunct="1">
              <a:buFontTx/>
              <a:buNone/>
            </a:pPr>
            <a:endParaRPr lang="en-US" sz="1800" baseline="30000"/>
          </a:p>
          <a:p>
            <a:pPr lvl="1" eaLnBrk="1" hangingPunct="1">
              <a:buFontTx/>
              <a:buNone/>
            </a:pPr>
            <a:endParaRPr lang="en-US" baseline="30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243E97-17A2-4498-8347-215A7101BFAC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Complete Binary Trees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/>
              <a:t>n = 2</a:t>
            </a:r>
            <a:r>
              <a:rPr lang="en-US" sz="2000" baseline="30000"/>
              <a:t>k + 1</a:t>
            </a:r>
            <a:r>
              <a:rPr lang="en-US" sz="2000"/>
              <a:t> – 1 when all levels are fully populated (maximum level k)</a:t>
            </a:r>
            <a:endParaRPr lang="en-US"/>
          </a:p>
          <a:p>
            <a:pPr eaLnBrk="1" hangingPunct="1"/>
            <a:r>
              <a:rPr lang="en-US" sz="2000"/>
              <a:t>Case 1: tree has maximum number of nodes when all levels are fully populated</a:t>
            </a:r>
          </a:p>
          <a:p>
            <a:pPr lvl="1" eaLnBrk="1" hangingPunct="1"/>
            <a:r>
              <a:rPr lang="en-US" sz="1800"/>
              <a:t>Let k = H</a:t>
            </a:r>
          </a:p>
          <a:p>
            <a:pPr lvl="2" eaLnBrk="1" hangingPunct="1"/>
            <a:r>
              <a:rPr lang="en-US" sz="1800"/>
              <a:t>n = 2</a:t>
            </a:r>
            <a:r>
              <a:rPr lang="en-US" sz="1800" baseline="30000"/>
              <a:t>H + 1</a:t>
            </a:r>
            <a:r>
              <a:rPr lang="en-US" sz="1800"/>
              <a:t> – 1</a:t>
            </a:r>
          </a:p>
          <a:p>
            <a:pPr lvl="2" eaLnBrk="1" hangingPunct="1"/>
            <a:r>
              <a:rPr lang="en-US" sz="1800"/>
              <a:t>n &lt; 2</a:t>
            </a:r>
            <a:r>
              <a:rPr lang="en-US" sz="1800" baseline="30000"/>
              <a:t>H + 1</a:t>
            </a:r>
          </a:p>
          <a:p>
            <a:pPr eaLnBrk="1" hangingPunct="1"/>
            <a:r>
              <a:rPr lang="en-US" sz="2000"/>
              <a:t>Case 2: tree has minimum number of nodes when there is only one node in the bottom level</a:t>
            </a:r>
          </a:p>
          <a:p>
            <a:pPr lvl="1" eaLnBrk="1" hangingPunct="1"/>
            <a:r>
              <a:rPr lang="en-US" sz="1800"/>
              <a:t>Let k = H – 1 (considering the levels excluding the bottom)</a:t>
            </a:r>
          </a:p>
          <a:p>
            <a:pPr lvl="2" eaLnBrk="1" hangingPunct="1"/>
            <a:r>
              <a:rPr lang="en-US" sz="1800"/>
              <a:t>n’ = 2</a:t>
            </a:r>
            <a:r>
              <a:rPr lang="en-US" sz="1800" baseline="30000"/>
              <a:t>H</a:t>
            </a:r>
            <a:r>
              <a:rPr lang="en-US" sz="1800"/>
              <a:t> – 1</a:t>
            </a:r>
          </a:p>
          <a:p>
            <a:pPr lvl="2" eaLnBrk="1" hangingPunct="1"/>
            <a:r>
              <a:rPr lang="en-US" sz="1800"/>
              <a:t>n </a:t>
            </a:r>
            <a:r>
              <a:rPr lang="en-US" sz="1800" u="sng"/>
              <a:t>&gt;</a:t>
            </a:r>
            <a:r>
              <a:rPr lang="en-US" sz="1800"/>
              <a:t> n’ + 1 = 2</a:t>
            </a:r>
            <a:r>
              <a:rPr lang="en-US" sz="1800" baseline="30000"/>
              <a:t>H</a:t>
            </a:r>
            <a:r>
              <a:rPr lang="en-US" sz="1800"/>
              <a:t> </a:t>
            </a:r>
          </a:p>
          <a:p>
            <a:pPr eaLnBrk="1" hangingPunct="1"/>
            <a:r>
              <a:rPr lang="en-US" sz="2000"/>
              <a:t>Combining the above two conditions we have</a:t>
            </a:r>
          </a:p>
          <a:p>
            <a:pPr lvl="1" eaLnBrk="1" hangingPunct="1"/>
            <a:r>
              <a:rPr lang="en-US"/>
              <a:t>2</a:t>
            </a:r>
            <a:r>
              <a:rPr lang="en-US" baseline="30000"/>
              <a:t>H</a:t>
            </a:r>
            <a:r>
              <a:rPr lang="en-US"/>
              <a:t> </a:t>
            </a:r>
            <a:r>
              <a:rPr lang="en-US" u="sng"/>
              <a:t>&lt;</a:t>
            </a:r>
            <a:r>
              <a:rPr lang="en-US"/>
              <a:t> n &lt; 2</a:t>
            </a:r>
            <a:r>
              <a:rPr lang="en-US" baseline="30000"/>
              <a:t>H + 1</a:t>
            </a:r>
          </a:p>
          <a:p>
            <a:pPr lvl="2" eaLnBrk="1" hangingPunct="1">
              <a:buFontTx/>
              <a:buNone/>
            </a:pPr>
            <a:endParaRPr lang="en-US" sz="1800" baseline="30000"/>
          </a:p>
          <a:p>
            <a:pPr lvl="1" eaLnBrk="1" hangingPunct="1"/>
            <a:endParaRPr lang="en-US" baseline="30000"/>
          </a:p>
          <a:p>
            <a:pPr lvl="2" eaLnBrk="1" hangingPunct="1">
              <a:buFontTx/>
              <a:buNone/>
            </a:pPr>
            <a:endParaRPr lang="en-US" sz="1800" baseline="30000"/>
          </a:p>
          <a:p>
            <a:pPr lvl="1" eaLnBrk="1" hangingPunct="1">
              <a:buFontTx/>
              <a:buNone/>
            </a:pPr>
            <a:endParaRPr lang="en-US" baseline="30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088272-61B5-4FCF-BA65-CA549E0A5833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Representation of Complete Binary Tree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21004"/>
            <a:ext cx="7772400" cy="4724400"/>
          </a:xfrm>
        </p:spPr>
        <p:txBody>
          <a:bodyPr/>
          <a:lstStyle/>
          <a:p>
            <a:pPr eaLnBrk="1" hangingPunct="1"/>
            <a:r>
              <a:rPr lang="en-US" dirty="0"/>
              <a:t>All trees can be represented by the generic representation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marL="0" indent="0" eaLnBrk="1" hangingPunct="1">
              <a:buNone/>
            </a:pPr>
            <a:endParaRPr lang="en-US" dirty="0"/>
          </a:p>
          <a:p>
            <a:pPr eaLnBrk="1" hangingPunct="1"/>
            <a:r>
              <a:rPr lang="en-US" dirty="0"/>
              <a:t>Due to the structure of the complete binary tree, the tree can be represented by a vector!</a:t>
            </a:r>
          </a:p>
          <a:p>
            <a:pPr lvl="1" eaLnBrk="1" hangingPunct="1"/>
            <a:r>
              <a:rPr lang="en-US" dirty="0"/>
              <a:t>As long as one can figure out the parent/child relationship</a:t>
            </a:r>
          </a:p>
          <a:p>
            <a:pPr lvl="1" eaLnBrk="1" hangingPunct="1"/>
            <a:r>
              <a:rPr lang="en-US" dirty="0"/>
              <a:t>Parent/child relationship embedded in the index of parent and child.</a:t>
            </a:r>
          </a:p>
          <a:p>
            <a:pPr lvl="1" eaLnBrk="1" hangingPunct="1"/>
            <a:r>
              <a:rPr lang="en-US" dirty="0"/>
              <a:t>Vector elements carry data,</a:t>
            </a:r>
          </a:p>
        </p:txBody>
      </p:sp>
      <p:pic>
        <p:nvPicPr>
          <p:cNvPr id="5" name="Picture 23" descr="fig04_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362200"/>
            <a:ext cx="55626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2011</Words>
  <Application>Microsoft Macintosh PowerPoint</Application>
  <PresentationFormat>On-screen Show (4:3)</PresentationFormat>
  <Paragraphs>608</Paragraphs>
  <Slides>43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Courier New</vt:lpstr>
      <vt:lpstr>Times New Roman</vt:lpstr>
      <vt:lpstr>class_simple</vt:lpstr>
      <vt:lpstr>Trees 2 Binary trees  </vt:lpstr>
      <vt:lpstr>Binary Trees</vt:lpstr>
      <vt:lpstr>Complete Binary Trees</vt:lpstr>
      <vt:lpstr>Complete Binary Trees</vt:lpstr>
      <vt:lpstr>Complete Binary Trees</vt:lpstr>
      <vt:lpstr>Complete Binary Trees</vt:lpstr>
      <vt:lpstr>Complete Binary Trees</vt:lpstr>
      <vt:lpstr>Complete Binary Trees</vt:lpstr>
      <vt:lpstr>Representation of Complete Binary Tree</vt:lpstr>
      <vt:lpstr>Vector Representation of Complete Binary Tree</vt:lpstr>
      <vt:lpstr>Vector Representation of Complete Binary Tree</vt:lpstr>
      <vt:lpstr>Vector Representation of Complete Binary Tree</vt:lpstr>
      <vt:lpstr>Vector Representation of Complete Binary Tree</vt:lpstr>
      <vt:lpstr>Vector Representation of Complete Binary Tree</vt:lpstr>
      <vt:lpstr>Vector Representation of Complete Binary Tree</vt:lpstr>
      <vt:lpstr>Vector Representation of Complete Binary Tree</vt:lpstr>
      <vt:lpstr>Vector Representation of Complete Binary Tree</vt:lpstr>
      <vt:lpstr>Vector Representation of Complete Binary Tree</vt:lpstr>
      <vt:lpstr>Vector representation of complete binary tree</vt:lpstr>
      <vt:lpstr>What is the vector representation of the following complete tree?</vt:lpstr>
      <vt:lpstr>Binary Tree Traversals</vt:lpstr>
      <vt:lpstr>Inorder Traversal</vt:lpstr>
      <vt:lpstr>Inorder Traversal</vt:lpstr>
      <vt:lpstr>Inorder Traversal</vt:lpstr>
      <vt:lpstr>Inorder Traversal (4, 2, 5, 1, 6, 3, 7)</vt:lpstr>
      <vt:lpstr>Exercise: Inorder Traversal</vt:lpstr>
      <vt:lpstr>Binary Tree Traversals</vt:lpstr>
      <vt:lpstr>Rebuild tree from traversals</vt:lpstr>
      <vt:lpstr>Rebuild the tree from preorder traversal + inorder traversal</vt:lpstr>
      <vt:lpstr>Rebuild the tree from preorder traversal + inorder traversal</vt:lpstr>
      <vt:lpstr>Exercise</vt:lpstr>
      <vt:lpstr>Question</vt:lpstr>
      <vt:lpstr>Question</vt:lpstr>
      <vt:lpstr>Example: Expression Tree</vt:lpstr>
      <vt:lpstr>Build Expression Tree from Postfix Expression</vt:lpstr>
      <vt:lpstr>a b + c d e + * *</vt:lpstr>
      <vt:lpstr>a b + c d e + * *</vt:lpstr>
      <vt:lpstr>a b + c d e + * *</vt:lpstr>
      <vt:lpstr>a b + c d e + * *</vt:lpstr>
      <vt:lpstr>a b + c d e + * *</vt:lpstr>
      <vt:lpstr>a b + c d e + * *</vt:lpstr>
      <vt:lpstr>Obtaining Infix Expression from Binary Expression Tree</vt:lpstr>
      <vt:lpstr>Reading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2015-02-18T15:32:01Z</dcterms:created>
  <dcterms:modified xsi:type="dcterms:W3CDTF">2023-10-09T18:32:53Z</dcterms:modified>
</cp:coreProperties>
</file>