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2"/>
  </p:notesMasterIdLst>
  <p:sldIdLst>
    <p:sldId id="292" r:id="rId2"/>
    <p:sldId id="311" r:id="rId3"/>
    <p:sldId id="312" r:id="rId4"/>
    <p:sldId id="314" r:id="rId5"/>
    <p:sldId id="313" r:id="rId6"/>
    <p:sldId id="293" r:id="rId7"/>
    <p:sldId id="310" r:id="rId8"/>
    <p:sldId id="294" r:id="rId9"/>
    <p:sldId id="295" r:id="rId10"/>
    <p:sldId id="305" r:id="rId11"/>
    <p:sldId id="285" r:id="rId12"/>
    <p:sldId id="296" r:id="rId13"/>
    <p:sldId id="297" r:id="rId14"/>
    <p:sldId id="283" r:id="rId15"/>
    <p:sldId id="319" r:id="rId16"/>
    <p:sldId id="307" r:id="rId17"/>
    <p:sldId id="306" r:id="rId18"/>
    <p:sldId id="308" r:id="rId19"/>
    <p:sldId id="298" r:id="rId20"/>
    <p:sldId id="299" r:id="rId21"/>
    <p:sldId id="315" r:id="rId22"/>
    <p:sldId id="309" r:id="rId23"/>
    <p:sldId id="316" r:id="rId24"/>
    <p:sldId id="317" r:id="rId25"/>
    <p:sldId id="318" r:id="rId26"/>
    <p:sldId id="300" r:id="rId27"/>
    <p:sldId id="301" r:id="rId28"/>
    <p:sldId id="302" r:id="rId29"/>
    <p:sldId id="303" r:id="rId30"/>
    <p:sldId id="304"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9" autoAdjust="0"/>
    <p:restoredTop sz="94660"/>
  </p:normalViewPr>
  <p:slideViewPr>
    <p:cSldViewPr snapToGrid="0">
      <p:cViewPr varScale="1">
        <p:scale>
          <a:sx n="128" d="100"/>
          <a:sy n="128" d="100"/>
        </p:scale>
        <p:origin x="200"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791C51-DB56-4DAD-8E14-675FE36F0F69}" type="datetimeFigureOut">
              <a:rPr lang="en-US" smtClean="0"/>
              <a:t>11/15/23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CB2C9C-C78D-4AFB-8790-3796D3D3492E}" type="slidenum">
              <a:rPr lang="en-US" smtClean="0"/>
              <a:t>‹#›</a:t>
            </a:fld>
            <a:endParaRPr lang="en-US"/>
          </a:p>
        </p:txBody>
      </p:sp>
    </p:spTree>
    <p:extLst>
      <p:ext uri="{BB962C8B-B14F-4D97-AF65-F5344CB8AC3E}">
        <p14:creationId xmlns:p14="http://schemas.microsoft.com/office/powerpoint/2010/main" val="2965132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01E86CC-E429-47BD-B9D5-F8DFCC93B853}" type="slidenum">
              <a:rPr lang="en-US" smtClean="0"/>
              <a:pPr>
                <a:defRPr/>
              </a:pPr>
              <a:t>18</a:t>
            </a:fld>
            <a:endParaRPr lang="en-US"/>
          </a:p>
        </p:txBody>
      </p:sp>
    </p:spTree>
    <p:extLst>
      <p:ext uri="{BB962C8B-B14F-4D97-AF65-F5344CB8AC3E}">
        <p14:creationId xmlns:p14="http://schemas.microsoft.com/office/powerpoint/2010/main" val="21048507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 y="392927"/>
            <a:ext cx="12192000" cy="6858000"/>
          </a:xfrm>
          <a:prstGeom prst="rect">
            <a:avLst/>
          </a:prstGeom>
        </p:spPr>
      </p:pic>
      <p:sp>
        <p:nvSpPr>
          <p:cNvPr id="2" name="Title 1"/>
          <p:cNvSpPr>
            <a:spLocks noGrp="1"/>
          </p:cNvSpPr>
          <p:nvPr>
            <p:ph type="title" hasCustomPrompt="1"/>
          </p:nvPr>
        </p:nvSpPr>
        <p:spPr>
          <a:xfrm>
            <a:off x="913774" y="292513"/>
            <a:ext cx="10364451" cy="1122819"/>
          </a:xfrm>
        </p:spPr>
        <p:txBody>
          <a:bodyPr/>
          <a:lstStyle>
            <a:lvl1pPr>
              <a:defRPr cap="none"/>
            </a:lvl1pPr>
          </a:lstStyle>
          <a:p>
            <a:r>
              <a:rPr lang="en-US" dirty="0"/>
              <a:t>Click to edit master title style</a:t>
            </a:r>
          </a:p>
        </p:txBody>
      </p:sp>
      <p:sp>
        <p:nvSpPr>
          <p:cNvPr id="12" name="Content Placeholder 2"/>
          <p:cNvSpPr>
            <a:spLocks noGrp="1"/>
          </p:cNvSpPr>
          <p:nvPr>
            <p:ph sz="quarter" idx="13" hasCustomPrompt="1"/>
          </p:nvPr>
        </p:nvSpPr>
        <p:spPr>
          <a:xfrm>
            <a:off x="913774" y="1566408"/>
            <a:ext cx="10363826" cy="4224792"/>
          </a:xfrm>
        </p:spPr>
        <p:txBody>
          <a:bodyPr/>
          <a:lstStyle>
            <a:lvl1pPr marL="228600" indent="-228600">
              <a:buFont typeface="Wingdings" panose="05000000000000000000" pitchFamily="2" charset="2"/>
              <a:buChar char="§"/>
              <a:defRPr sz="2800" cap="none" baseline="0">
                <a:latin typeface="+mj-lt"/>
                <a:cs typeface="Calibri" panose="020F0502020204030204" pitchFamily="34" charset="0"/>
              </a:defRPr>
            </a:lvl1pPr>
            <a:lvl2pPr marL="685800" indent="-228600">
              <a:buFont typeface="Courier New" panose="02070309020205020404" pitchFamily="49" charset="0"/>
              <a:buChar char="o"/>
              <a:defRPr sz="2400" cap="none">
                <a:latin typeface="+mn-lt"/>
                <a:cs typeface="Calibri" panose="020F0502020204030204" pitchFamily="34" charset="0"/>
              </a:defRPr>
            </a:lvl2pPr>
            <a:lvl3pPr marL="1143000" indent="-228600">
              <a:buFont typeface="Wingdings" panose="05000000000000000000" pitchFamily="2" charset="2"/>
              <a:buChar char="v"/>
              <a:defRPr sz="2200" cap="none"/>
            </a:lvl3pPr>
            <a:lvl4pPr marL="1600200" indent="-228600">
              <a:buFont typeface="Wingdings" panose="05000000000000000000" pitchFamily="2" charset="2"/>
              <a:buChar char="q"/>
              <a:defRPr sz="2000" cap="none"/>
            </a:lvl4pPr>
            <a:lvl5pPr>
              <a:defRPr sz="2000"/>
            </a:lvl5pPr>
          </a:lstStyle>
          <a:p>
            <a:pPr lvl="0"/>
            <a:r>
              <a:rPr lang="en-US" dirty="0" err="1"/>
              <a:t>Aaaa</a:t>
            </a:r>
            <a:endParaRPr lang="en-US" dirty="0"/>
          </a:p>
          <a:p>
            <a:pPr lvl="1"/>
            <a:r>
              <a:rPr lang="en-US" dirty="0" err="1"/>
              <a:t>Saaaa</a:t>
            </a:r>
            <a:endParaRPr lang="en-US" dirty="0"/>
          </a:p>
          <a:p>
            <a:pPr lvl="2"/>
            <a:r>
              <a:rPr lang="en-US" dirty="0"/>
              <a:t> Third Level</a:t>
            </a:r>
          </a:p>
          <a:p>
            <a:pPr lvl="3"/>
            <a:r>
              <a:rPr lang="en-US" dirty="0"/>
              <a:t> 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dirty="0"/>
              <a:t>11/15/23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11/15/23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11/15/23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4 to Chapter 7 Concept review</a:t>
            </a:r>
          </a:p>
        </p:txBody>
      </p:sp>
      <p:sp>
        <p:nvSpPr>
          <p:cNvPr id="3" name="Content Placeholder 2"/>
          <p:cNvSpPr>
            <a:spLocks noGrp="1"/>
          </p:cNvSpPr>
          <p:nvPr>
            <p:ph sz="quarter" idx="13"/>
          </p:nvPr>
        </p:nvSpPr>
        <p:spPr>
          <a:xfrm>
            <a:off x="913774" y="1566408"/>
            <a:ext cx="10363826" cy="4759964"/>
          </a:xfrm>
        </p:spPr>
        <p:txBody>
          <a:bodyPr>
            <a:normAutofit/>
          </a:bodyPr>
          <a:lstStyle/>
          <a:p>
            <a:r>
              <a:rPr lang="en-US" dirty="0"/>
              <a:t> Chapter 4: Tree</a:t>
            </a:r>
          </a:p>
          <a:p>
            <a:r>
              <a:rPr lang="en-US" dirty="0"/>
              <a:t> Chapter 5: Hash table</a:t>
            </a:r>
          </a:p>
          <a:p>
            <a:r>
              <a:rPr lang="en-US" dirty="0"/>
              <a:t> Chapter 6: Priority queue </a:t>
            </a:r>
          </a:p>
          <a:p>
            <a:pPr lvl="1"/>
            <a:endParaRPr lang="en-US" dirty="0">
              <a:solidFill>
                <a:srgbClr val="FF0000"/>
              </a:solidFill>
            </a:endParaRPr>
          </a:p>
        </p:txBody>
      </p:sp>
    </p:spTree>
    <p:extLst>
      <p:ext uri="{BB962C8B-B14F-4D97-AF65-F5344CB8AC3E}">
        <p14:creationId xmlns:p14="http://schemas.microsoft.com/office/powerpoint/2010/main" val="4056758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AVL tree</a:t>
            </a:r>
          </a:p>
        </p:txBody>
      </p:sp>
      <p:sp>
        <p:nvSpPr>
          <p:cNvPr id="3" name="Content Placeholder 2"/>
          <p:cNvSpPr>
            <a:spLocks noGrp="1"/>
          </p:cNvSpPr>
          <p:nvPr>
            <p:ph sz="quarter" idx="13"/>
          </p:nvPr>
        </p:nvSpPr>
        <p:spPr>
          <a:xfrm>
            <a:off x="913774" y="1326995"/>
            <a:ext cx="9645558" cy="5185317"/>
          </a:xfrm>
        </p:spPr>
        <p:txBody>
          <a:bodyPr>
            <a:normAutofit/>
          </a:bodyPr>
          <a:lstStyle/>
          <a:p>
            <a:r>
              <a:rPr lang="en-US" dirty="0"/>
              <a:t>How to find that node to be fixed in insertion?</a:t>
            </a:r>
          </a:p>
          <a:p>
            <a:pPr lvl="1"/>
            <a:r>
              <a:rPr lang="en-US" dirty="0"/>
              <a:t> Check from the parent of the newly inserted node upward to the root. The first node that violates the condition is the node to be fixed (and this is the only node that needs fix). </a:t>
            </a:r>
          </a:p>
          <a:p>
            <a:r>
              <a:rPr lang="en-US" dirty="0"/>
              <a:t>Depending on the position of the inserted node with respect to the node to be fixed, there are four cases:</a:t>
            </a:r>
          </a:p>
          <a:p>
            <a:pPr lvl="1"/>
            <a:r>
              <a:rPr lang="en-US" dirty="0"/>
              <a:t>Left of the left children of the node to be fixed (case 1, single rotation)</a:t>
            </a:r>
          </a:p>
          <a:p>
            <a:pPr lvl="1"/>
            <a:r>
              <a:rPr lang="en-US" dirty="0"/>
              <a:t>Right of the left (case 2, double rotation)</a:t>
            </a:r>
          </a:p>
          <a:p>
            <a:pPr lvl="1"/>
            <a:r>
              <a:rPr lang="en-US" dirty="0"/>
              <a:t>Left of the right (case 3, double rotation)</a:t>
            </a:r>
          </a:p>
          <a:p>
            <a:pPr lvl="1"/>
            <a:r>
              <a:rPr lang="en-US" dirty="0"/>
              <a:t>Right of the right (case 4)</a:t>
            </a:r>
          </a:p>
          <a:p>
            <a:endParaRPr lang="en-US" dirty="0"/>
          </a:p>
          <a:p>
            <a:endParaRPr lang="pt-BR" dirty="0"/>
          </a:p>
        </p:txBody>
      </p:sp>
    </p:spTree>
    <p:extLst>
      <p:ext uri="{BB962C8B-B14F-4D97-AF65-F5344CB8AC3E}">
        <p14:creationId xmlns:p14="http://schemas.microsoft.com/office/powerpoint/2010/main" val="2945755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Single rotation</a:t>
            </a:r>
          </a:p>
        </p:txBody>
      </p:sp>
      <p:pic>
        <p:nvPicPr>
          <p:cNvPr id="6" name="Picture 4" descr="D:\courses\COP4530spring2007\supplements\weiss_ppt_files\ch04\ch04gif\fig04_3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5561" y="1678258"/>
            <a:ext cx="70866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1204510" y="2278223"/>
            <a:ext cx="1821524" cy="646331"/>
          </a:xfrm>
          <a:prstGeom prst="rect">
            <a:avLst/>
          </a:prstGeom>
          <a:noFill/>
        </p:spPr>
        <p:txBody>
          <a:bodyPr wrap="none" rtlCol="0">
            <a:spAutoFit/>
          </a:bodyPr>
          <a:lstStyle/>
          <a:p>
            <a:r>
              <a:rPr lang="en-US" dirty="0"/>
              <a:t>Case 1: new data</a:t>
            </a:r>
          </a:p>
          <a:p>
            <a:r>
              <a:rPr lang="en-US" dirty="0"/>
              <a:t>inserted to X</a:t>
            </a:r>
          </a:p>
        </p:txBody>
      </p:sp>
      <p:pic>
        <p:nvPicPr>
          <p:cNvPr id="8" name="Picture 1029" descr="D:\courses\COP4530spring2007\supplements\weiss_ppt_files\ch04\ch04gif\fig04_36.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5561" y="4014439"/>
            <a:ext cx="73914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1382751" y="4695800"/>
            <a:ext cx="1821524" cy="646331"/>
          </a:xfrm>
          <a:prstGeom prst="rect">
            <a:avLst/>
          </a:prstGeom>
          <a:noFill/>
        </p:spPr>
        <p:txBody>
          <a:bodyPr wrap="none" rtlCol="0">
            <a:spAutoFit/>
          </a:bodyPr>
          <a:lstStyle/>
          <a:p>
            <a:r>
              <a:rPr lang="en-US" dirty="0"/>
              <a:t>Case 2: new data</a:t>
            </a:r>
          </a:p>
          <a:p>
            <a:r>
              <a:rPr lang="en-US" dirty="0"/>
              <a:t>inserted to Z</a:t>
            </a:r>
          </a:p>
        </p:txBody>
      </p:sp>
    </p:spTree>
    <p:extLst>
      <p:ext uri="{BB962C8B-B14F-4D97-AF65-F5344CB8AC3E}">
        <p14:creationId xmlns:p14="http://schemas.microsoft.com/office/powerpoint/2010/main" val="1636904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Double rotation</a:t>
            </a:r>
          </a:p>
        </p:txBody>
      </p:sp>
      <p:pic>
        <p:nvPicPr>
          <p:cNvPr id="8" name="Picture 1028" descr="D:\courses\COP4530spring2007\supplements\weiss_ppt_files\ch04\ch04gif\fig04_38.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2219" y="1847385"/>
            <a:ext cx="7177088" cy="165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1271239" y="2230244"/>
            <a:ext cx="1821524" cy="923330"/>
          </a:xfrm>
          <a:prstGeom prst="rect">
            <a:avLst/>
          </a:prstGeom>
          <a:noFill/>
        </p:spPr>
        <p:txBody>
          <a:bodyPr wrap="none" rtlCol="0">
            <a:spAutoFit/>
          </a:bodyPr>
          <a:lstStyle/>
          <a:p>
            <a:r>
              <a:rPr lang="en-US" dirty="0"/>
              <a:t>Case 3: new data</a:t>
            </a:r>
          </a:p>
          <a:p>
            <a:r>
              <a:rPr lang="en-US" dirty="0"/>
              <a:t>inserted to B or C</a:t>
            </a:r>
          </a:p>
          <a:p>
            <a:r>
              <a:rPr lang="en-US" dirty="0"/>
              <a:t>or just k2</a:t>
            </a:r>
          </a:p>
        </p:txBody>
      </p:sp>
      <p:pic>
        <p:nvPicPr>
          <p:cNvPr id="10" name="Picture 1028" descr="D:\courses\COP4530spring2007\supplements\weiss_ppt_files\ch04\ch04gif\fig04_39.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9212" y="4176131"/>
            <a:ext cx="7339013"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271239" y="4605454"/>
            <a:ext cx="2345322" cy="646331"/>
          </a:xfrm>
          <a:prstGeom prst="rect">
            <a:avLst/>
          </a:prstGeom>
          <a:noFill/>
        </p:spPr>
        <p:txBody>
          <a:bodyPr wrap="none" rtlCol="0">
            <a:spAutoFit/>
          </a:bodyPr>
          <a:lstStyle/>
          <a:p>
            <a:r>
              <a:rPr lang="en-US" dirty="0"/>
              <a:t>Case 4: new data</a:t>
            </a:r>
          </a:p>
          <a:p>
            <a:r>
              <a:rPr lang="en-US" dirty="0"/>
              <a:t>Inserted to B or C or k2</a:t>
            </a:r>
          </a:p>
        </p:txBody>
      </p:sp>
    </p:spTree>
    <p:extLst>
      <p:ext uri="{BB962C8B-B14F-4D97-AF65-F5344CB8AC3E}">
        <p14:creationId xmlns:p14="http://schemas.microsoft.com/office/powerpoint/2010/main" val="3044470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AVL tree</a:t>
            </a:r>
          </a:p>
        </p:txBody>
      </p:sp>
      <p:sp>
        <p:nvSpPr>
          <p:cNvPr id="3" name="Content Placeholder 2"/>
          <p:cNvSpPr>
            <a:spLocks noGrp="1"/>
          </p:cNvSpPr>
          <p:nvPr>
            <p:ph sz="quarter" idx="13"/>
          </p:nvPr>
        </p:nvSpPr>
        <p:spPr>
          <a:xfrm>
            <a:off x="913774" y="1566407"/>
            <a:ext cx="9645558" cy="4678275"/>
          </a:xfrm>
        </p:spPr>
        <p:txBody>
          <a:bodyPr>
            <a:normAutofit/>
          </a:bodyPr>
          <a:lstStyle/>
          <a:p>
            <a:r>
              <a:rPr lang="en-US" dirty="0"/>
              <a:t> Draw the AVL tree after each of the following numbers is inserted:</a:t>
            </a:r>
          </a:p>
          <a:p>
            <a:pPr marL="0" indent="0">
              <a:buNone/>
            </a:pPr>
            <a:r>
              <a:rPr lang="en-US" dirty="0"/>
              <a:t>    100, 50, 60, 55, 52, 40, 30</a:t>
            </a:r>
          </a:p>
        </p:txBody>
      </p:sp>
    </p:spTree>
    <p:extLst>
      <p:ext uri="{BB962C8B-B14F-4D97-AF65-F5344CB8AC3E}">
        <p14:creationId xmlns:p14="http://schemas.microsoft.com/office/powerpoint/2010/main" val="2847327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B-tree: definition</a:t>
            </a:r>
          </a:p>
        </p:txBody>
      </p:sp>
      <p:sp>
        <p:nvSpPr>
          <p:cNvPr id="3" name="Content Placeholder 2"/>
          <p:cNvSpPr>
            <a:spLocks noGrp="1"/>
          </p:cNvSpPr>
          <p:nvPr>
            <p:ph sz="quarter" idx="13"/>
          </p:nvPr>
        </p:nvSpPr>
        <p:spPr>
          <a:xfrm>
            <a:off x="913774" y="1566408"/>
            <a:ext cx="9769094" cy="4800937"/>
          </a:xfrm>
        </p:spPr>
        <p:txBody>
          <a:bodyPr>
            <a:normAutofit fontScale="85000" lnSpcReduction="10000"/>
          </a:bodyPr>
          <a:lstStyle/>
          <a:p>
            <a:pPr marL="533400" indent="-533400"/>
            <a:r>
              <a:rPr lang="en-US" dirty="0"/>
              <a:t>B-Tree is an M-</a:t>
            </a:r>
            <a:r>
              <a:rPr lang="en-US" dirty="0" err="1"/>
              <a:t>ary</a:t>
            </a:r>
            <a:r>
              <a:rPr lang="en-US" dirty="0"/>
              <a:t> search tree with the following  balancing restrictions</a:t>
            </a:r>
          </a:p>
          <a:p>
            <a:pPr marL="914400" lvl="1" indent="-457200">
              <a:buFont typeface="Wingdings" pitchFamily="2" charset="2"/>
              <a:buAutoNum type="arabicPeriod"/>
            </a:pPr>
            <a:r>
              <a:rPr lang="en-US" dirty="0"/>
              <a:t>Data items are stored at the leaves</a:t>
            </a:r>
          </a:p>
          <a:p>
            <a:pPr marL="914400" lvl="1" indent="-457200">
              <a:buFont typeface="Wingdings" pitchFamily="2" charset="2"/>
              <a:buAutoNum type="arabicPeriod"/>
            </a:pPr>
            <a:r>
              <a:rPr lang="en-US" dirty="0"/>
              <a:t>Non-leaf nodes store up to </a:t>
            </a:r>
            <a:r>
              <a:rPr lang="en-US" b="1" dirty="0">
                <a:solidFill>
                  <a:srgbClr val="0000FF"/>
                </a:solidFill>
                <a:latin typeface="Courier New" pitchFamily="49" charset="0"/>
              </a:rPr>
              <a:t>M-1</a:t>
            </a:r>
            <a:r>
              <a:rPr lang="en-US" dirty="0"/>
              <a:t> keys to guide the searching: </a:t>
            </a:r>
            <a:r>
              <a:rPr lang="en-US" dirty="0">
                <a:solidFill>
                  <a:srgbClr val="FF0000"/>
                </a:solidFill>
              </a:rPr>
              <a:t>keys are sorted within a node</a:t>
            </a:r>
            <a:r>
              <a:rPr lang="en-US" dirty="0"/>
              <a:t>, </a:t>
            </a:r>
            <a:r>
              <a:rPr lang="en-US" dirty="0">
                <a:solidFill>
                  <a:srgbClr val="FF0000"/>
                </a:solidFill>
              </a:rPr>
              <a:t>Key </a:t>
            </a:r>
            <a:r>
              <a:rPr lang="en-US" b="1" dirty="0" err="1">
                <a:solidFill>
                  <a:srgbClr val="FF0000"/>
                </a:solidFill>
                <a:latin typeface="Courier New" pitchFamily="49" charset="0"/>
              </a:rPr>
              <a:t>i</a:t>
            </a:r>
            <a:r>
              <a:rPr lang="en-US" dirty="0">
                <a:solidFill>
                  <a:srgbClr val="FF0000"/>
                </a:solidFill>
              </a:rPr>
              <a:t> represents the smallest key in subtree (</a:t>
            </a:r>
            <a:r>
              <a:rPr lang="en-US" b="1" dirty="0">
                <a:solidFill>
                  <a:srgbClr val="FF0000"/>
                </a:solidFill>
                <a:latin typeface="Courier New" pitchFamily="49" charset="0"/>
              </a:rPr>
              <a:t>i+1</a:t>
            </a:r>
            <a:r>
              <a:rPr lang="en-US" dirty="0">
                <a:solidFill>
                  <a:srgbClr val="FF0000"/>
                </a:solidFill>
              </a:rPr>
              <a:t>).</a:t>
            </a:r>
          </a:p>
          <a:p>
            <a:pPr marL="914400" lvl="1" indent="-457200">
              <a:buFont typeface="Wingdings" pitchFamily="2" charset="2"/>
              <a:buAutoNum type="arabicPeriod"/>
            </a:pPr>
            <a:r>
              <a:rPr lang="en-US" dirty="0"/>
              <a:t>The root can either be a leaf, or have between </a:t>
            </a:r>
            <a:r>
              <a:rPr lang="en-US" b="1" dirty="0">
                <a:solidFill>
                  <a:srgbClr val="0000FF"/>
                </a:solidFill>
                <a:latin typeface="Courier New" pitchFamily="49" charset="0"/>
              </a:rPr>
              <a:t>2</a:t>
            </a:r>
            <a:r>
              <a:rPr lang="en-US" dirty="0"/>
              <a:t> to </a:t>
            </a:r>
            <a:r>
              <a:rPr lang="en-US" b="1" dirty="0">
                <a:solidFill>
                  <a:srgbClr val="0000FF"/>
                </a:solidFill>
                <a:latin typeface="Courier New" pitchFamily="49" charset="0"/>
              </a:rPr>
              <a:t>M</a:t>
            </a:r>
            <a:r>
              <a:rPr lang="en-US" dirty="0"/>
              <a:t> children</a:t>
            </a:r>
          </a:p>
          <a:p>
            <a:pPr marL="914400" lvl="1" indent="-457200">
              <a:buFont typeface="Wingdings" pitchFamily="2" charset="2"/>
              <a:buAutoNum type="arabicPeriod"/>
            </a:pPr>
            <a:r>
              <a:rPr lang="en-US" dirty="0"/>
              <a:t>All non-leaf nodes except the root have between </a:t>
            </a:r>
            <a:r>
              <a:rPr lang="en-US" b="1" dirty="0">
                <a:solidFill>
                  <a:srgbClr val="0000FF"/>
                </a:solidFill>
                <a:latin typeface="Courier New" pitchFamily="49" charset="0"/>
              </a:rPr>
              <a:t>ceil(M/2)</a:t>
            </a:r>
            <a:r>
              <a:rPr lang="en-US" dirty="0"/>
              <a:t> and </a:t>
            </a:r>
            <a:r>
              <a:rPr lang="en-US" b="1" dirty="0">
                <a:solidFill>
                  <a:srgbClr val="0000FF"/>
                </a:solidFill>
                <a:latin typeface="Courier New" pitchFamily="49" charset="0"/>
              </a:rPr>
              <a:t>M</a:t>
            </a:r>
            <a:r>
              <a:rPr lang="en-US" dirty="0"/>
              <a:t> children</a:t>
            </a:r>
          </a:p>
          <a:p>
            <a:pPr marL="914400" lvl="1" indent="-457200">
              <a:buFont typeface="Wingdings" pitchFamily="2" charset="2"/>
              <a:buAutoNum type="arabicPeriod"/>
            </a:pPr>
            <a:r>
              <a:rPr lang="en-US" dirty="0"/>
              <a:t>All leaves are at the same depth and have between </a:t>
            </a:r>
            <a:r>
              <a:rPr lang="en-US" b="1" dirty="0">
                <a:solidFill>
                  <a:srgbClr val="0000FF"/>
                </a:solidFill>
                <a:latin typeface="Courier New" pitchFamily="49" charset="0"/>
              </a:rPr>
              <a:t>ceil(L/2)</a:t>
            </a:r>
            <a:r>
              <a:rPr lang="en-US" dirty="0"/>
              <a:t> and </a:t>
            </a:r>
            <a:r>
              <a:rPr lang="en-US" b="1" dirty="0">
                <a:solidFill>
                  <a:srgbClr val="0000FF"/>
                </a:solidFill>
                <a:latin typeface="Courier New" pitchFamily="49" charset="0"/>
              </a:rPr>
              <a:t>L</a:t>
            </a:r>
            <a:r>
              <a:rPr lang="en-US" dirty="0"/>
              <a:t> data items, for some </a:t>
            </a:r>
            <a:r>
              <a:rPr lang="en-US" b="1" dirty="0">
                <a:solidFill>
                  <a:srgbClr val="0000FF"/>
                </a:solidFill>
                <a:latin typeface="Courier New" pitchFamily="49" charset="0"/>
              </a:rPr>
              <a:t>L</a:t>
            </a:r>
            <a:r>
              <a:rPr lang="en-US" dirty="0"/>
              <a:t>.</a:t>
            </a:r>
          </a:p>
          <a:p>
            <a:pPr marL="533400" indent="-533400"/>
            <a:r>
              <a:rPr lang="en-US" dirty="0"/>
              <a:t>Key points:</a:t>
            </a:r>
          </a:p>
          <a:p>
            <a:pPr marL="990600" lvl="1" indent="-533400"/>
            <a:r>
              <a:rPr lang="en-US" dirty="0"/>
              <a:t>All leaves are in the same level.</a:t>
            </a:r>
          </a:p>
          <a:p>
            <a:pPr marL="990600" lvl="1" indent="-533400"/>
            <a:r>
              <a:rPr lang="en-US" dirty="0"/>
              <a:t>Each node except the root is at least half full.</a:t>
            </a:r>
          </a:p>
          <a:p>
            <a:pPr lvl="1"/>
            <a:endParaRPr lang="en-US" dirty="0"/>
          </a:p>
          <a:p>
            <a:endParaRPr lang="en-US" dirty="0"/>
          </a:p>
          <a:p>
            <a:pPr lvl="1"/>
            <a:endParaRPr lang="en-US" dirty="0"/>
          </a:p>
        </p:txBody>
      </p:sp>
    </p:spTree>
    <p:extLst>
      <p:ext uri="{BB962C8B-B14F-4D97-AF65-F5344CB8AC3E}">
        <p14:creationId xmlns:p14="http://schemas.microsoft.com/office/powerpoint/2010/main" val="674247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614FDF-7C0D-24FC-8393-B28AE166853B}"/>
              </a:ext>
            </a:extLst>
          </p:cNvPr>
          <p:cNvSpPr>
            <a:spLocks noGrp="1"/>
          </p:cNvSpPr>
          <p:nvPr>
            <p:ph sz="quarter" idx="13"/>
          </p:nvPr>
        </p:nvSpPr>
        <p:spPr>
          <a:xfrm>
            <a:off x="546027" y="413469"/>
            <a:ext cx="10363826" cy="1137035"/>
          </a:xfrm>
        </p:spPr>
        <p:txBody>
          <a:bodyPr/>
          <a:lstStyle/>
          <a:p>
            <a:r>
              <a:rPr lang="en-US" dirty="0"/>
              <a:t>Populate the missing keys in the B-tree</a:t>
            </a:r>
          </a:p>
        </p:txBody>
      </p:sp>
      <p:sp>
        <p:nvSpPr>
          <p:cNvPr id="69" name="TextBox 68">
            <a:extLst>
              <a:ext uri="{FF2B5EF4-FFF2-40B4-BE49-F238E27FC236}">
                <a16:creationId xmlns:a16="http://schemas.microsoft.com/office/drawing/2014/main" id="{B8141852-C1DB-3D06-7664-646E4F129BBF}"/>
              </a:ext>
            </a:extLst>
          </p:cNvPr>
          <p:cNvSpPr txBox="1"/>
          <p:nvPr/>
        </p:nvSpPr>
        <p:spPr>
          <a:xfrm>
            <a:off x="823737" y="4274049"/>
            <a:ext cx="301686" cy="1477328"/>
          </a:xfrm>
          <a:prstGeom prst="rect">
            <a:avLst/>
          </a:prstGeom>
          <a:noFill/>
          <a:ln>
            <a:solidFill>
              <a:schemeClr val="tx1"/>
            </a:solidFill>
          </a:ln>
        </p:spPr>
        <p:txBody>
          <a:bodyPr wrap="none" rtlCol="0">
            <a:spAutoFit/>
          </a:bodyPr>
          <a:lstStyle/>
          <a:p>
            <a:r>
              <a:rPr lang="en-US" dirty="0"/>
              <a:t>2</a:t>
            </a:r>
          </a:p>
          <a:p>
            <a:r>
              <a:rPr lang="en-US" dirty="0"/>
              <a:t>4</a:t>
            </a:r>
          </a:p>
          <a:p>
            <a:r>
              <a:rPr lang="en-US" dirty="0"/>
              <a:t>7</a:t>
            </a:r>
          </a:p>
          <a:p>
            <a:r>
              <a:rPr lang="en-US" dirty="0"/>
              <a:t>8</a:t>
            </a:r>
          </a:p>
          <a:p>
            <a:endParaRPr lang="en-US" dirty="0"/>
          </a:p>
        </p:txBody>
      </p:sp>
      <p:sp>
        <p:nvSpPr>
          <p:cNvPr id="70" name="TextBox 69">
            <a:extLst>
              <a:ext uri="{FF2B5EF4-FFF2-40B4-BE49-F238E27FC236}">
                <a16:creationId xmlns:a16="http://schemas.microsoft.com/office/drawing/2014/main" id="{4C145D58-7E20-9904-0FA2-96A2A753FF17}"/>
              </a:ext>
            </a:extLst>
          </p:cNvPr>
          <p:cNvSpPr txBox="1"/>
          <p:nvPr/>
        </p:nvSpPr>
        <p:spPr>
          <a:xfrm>
            <a:off x="1340024" y="4274049"/>
            <a:ext cx="418704" cy="1477328"/>
          </a:xfrm>
          <a:prstGeom prst="rect">
            <a:avLst/>
          </a:prstGeom>
          <a:noFill/>
          <a:ln>
            <a:solidFill>
              <a:schemeClr val="tx1"/>
            </a:solidFill>
          </a:ln>
        </p:spPr>
        <p:txBody>
          <a:bodyPr wrap="none" rtlCol="0">
            <a:spAutoFit/>
          </a:bodyPr>
          <a:lstStyle/>
          <a:p>
            <a:r>
              <a:rPr lang="en-US" dirty="0"/>
              <a:t>12</a:t>
            </a:r>
          </a:p>
          <a:p>
            <a:r>
              <a:rPr lang="en-US" dirty="0"/>
              <a:t>14</a:t>
            </a:r>
          </a:p>
          <a:p>
            <a:r>
              <a:rPr lang="en-US" dirty="0"/>
              <a:t>17</a:t>
            </a:r>
          </a:p>
          <a:p>
            <a:r>
              <a:rPr lang="en-US" dirty="0"/>
              <a:t>18</a:t>
            </a:r>
          </a:p>
          <a:p>
            <a:endParaRPr lang="en-US" dirty="0"/>
          </a:p>
        </p:txBody>
      </p:sp>
      <p:sp>
        <p:nvSpPr>
          <p:cNvPr id="71" name="TextBox 70">
            <a:extLst>
              <a:ext uri="{FF2B5EF4-FFF2-40B4-BE49-F238E27FC236}">
                <a16:creationId xmlns:a16="http://schemas.microsoft.com/office/drawing/2014/main" id="{4811F95F-1C7B-E6B3-8916-85467D717956}"/>
              </a:ext>
            </a:extLst>
          </p:cNvPr>
          <p:cNvSpPr txBox="1"/>
          <p:nvPr/>
        </p:nvSpPr>
        <p:spPr>
          <a:xfrm>
            <a:off x="1973329" y="4274049"/>
            <a:ext cx="418704" cy="1477328"/>
          </a:xfrm>
          <a:prstGeom prst="rect">
            <a:avLst/>
          </a:prstGeom>
          <a:noFill/>
          <a:ln>
            <a:solidFill>
              <a:schemeClr val="tx1"/>
            </a:solidFill>
          </a:ln>
        </p:spPr>
        <p:txBody>
          <a:bodyPr wrap="none" rtlCol="0">
            <a:spAutoFit/>
          </a:bodyPr>
          <a:lstStyle/>
          <a:p>
            <a:r>
              <a:rPr lang="en-US" dirty="0"/>
              <a:t>32</a:t>
            </a:r>
          </a:p>
          <a:p>
            <a:r>
              <a:rPr lang="en-US" dirty="0"/>
              <a:t>35</a:t>
            </a:r>
          </a:p>
          <a:p>
            <a:r>
              <a:rPr lang="en-US" dirty="0"/>
              <a:t>37</a:t>
            </a:r>
          </a:p>
          <a:p>
            <a:r>
              <a:rPr lang="en-US" dirty="0"/>
              <a:t>39</a:t>
            </a:r>
          </a:p>
          <a:p>
            <a:r>
              <a:rPr lang="en-US" dirty="0"/>
              <a:t>40</a:t>
            </a:r>
          </a:p>
        </p:txBody>
      </p:sp>
      <p:sp>
        <p:nvSpPr>
          <p:cNvPr id="72" name="TextBox 71">
            <a:extLst>
              <a:ext uri="{FF2B5EF4-FFF2-40B4-BE49-F238E27FC236}">
                <a16:creationId xmlns:a16="http://schemas.microsoft.com/office/drawing/2014/main" id="{1D6196D6-E2E7-1916-8CD8-E8755A7F4F37}"/>
              </a:ext>
            </a:extLst>
          </p:cNvPr>
          <p:cNvSpPr txBox="1"/>
          <p:nvPr/>
        </p:nvSpPr>
        <p:spPr>
          <a:xfrm>
            <a:off x="2606704" y="4274049"/>
            <a:ext cx="418704" cy="1477328"/>
          </a:xfrm>
          <a:prstGeom prst="rect">
            <a:avLst/>
          </a:prstGeom>
          <a:noFill/>
          <a:ln>
            <a:solidFill>
              <a:schemeClr val="tx1"/>
            </a:solidFill>
          </a:ln>
        </p:spPr>
        <p:txBody>
          <a:bodyPr wrap="none" rtlCol="0">
            <a:spAutoFit/>
          </a:bodyPr>
          <a:lstStyle/>
          <a:p>
            <a:r>
              <a:rPr lang="en-US" dirty="0"/>
              <a:t>45</a:t>
            </a:r>
          </a:p>
          <a:p>
            <a:r>
              <a:rPr lang="en-US" dirty="0"/>
              <a:t>46</a:t>
            </a:r>
          </a:p>
          <a:p>
            <a:r>
              <a:rPr lang="en-US" dirty="0"/>
              <a:t>47</a:t>
            </a:r>
          </a:p>
          <a:p>
            <a:r>
              <a:rPr lang="en-US" dirty="0"/>
              <a:t>48</a:t>
            </a:r>
          </a:p>
          <a:p>
            <a:endParaRPr lang="en-US" dirty="0"/>
          </a:p>
        </p:txBody>
      </p:sp>
      <p:sp>
        <p:nvSpPr>
          <p:cNvPr id="73" name="TextBox 72">
            <a:extLst>
              <a:ext uri="{FF2B5EF4-FFF2-40B4-BE49-F238E27FC236}">
                <a16:creationId xmlns:a16="http://schemas.microsoft.com/office/drawing/2014/main" id="{30EC1FB1-CEAC-EE0B-1CE1-94A66B1B8CD5}"/>
              </a:ext>
            </a:extLst>
          </p:cNvPr>
          <p:cNvSpPr txBox="1"/>
          <p:nvPr/>
        </p:nvSpPr>
        <p:spPr>
          <a:xfrm>
            <a:off x="3764515" y="4274049"/>
            <a:ext cx="418704" cy="1477328"/>
          </a:xfrm>
          <a:prstGeom prst="rect">
            <a:avLst/>
          </a:prstGeom>
          <a:noFill/>
          <a:ln>
            <a:solidFill>
              <a:schemeClr val="tx1"/>
            </a:solidFill>
          </a:ln>
        </p:spPr>
        <p:txBody>
          <a:bodyPr wrap="none" rtlCol="0">
            <a:spAutoFit/>
          </a:bodyPr>
          <a:lstStyle/>
          <a:p>
            <a:r>
              <a:rPr lang="en-US" dirty="0"/>
              <a:t>50</a:t>
            </a:r>
          </a:p>
          <a:p>
            <a:r>
              <a:rPr lang="en-US" dirty="0"/>
              <a:t>52</a:t>
            </a:r>
          </a:p>
          <a:p>
            <a:r>
              <a:rPr lang="en-US" dirty="0"/>
              <a:t>54</a:t>
            </a:r>
          </a:p>
          <a:p>
            <a:r>
              <a:rPr lang="en-US" dirty="0"/>
              <a:t>56</a:t>
            </a:r>
          </a:p>
          <a:p>
            <a:r>
              <a:rPr lang="en-US" dirty="0"/>
              <a:t>58</a:t>
            </a:r>
          </a:p>
        </p:txBody>
      </p:sp>
      <p:sp>
        <p:nvSpPr>
          <p:cNvPr id="74" name="TextBox 73">
            <a:extLst>
              <a:ext uri="{FF2B5EF4-FFF2-40B4-BE49-F238E27FC236}">
                <a16:creationId xmlns:a16="http://schemas.microsoft.com/office/drawing/2014/main" id="{45F2FB12-AB4B-667E-3D71-79F68F1480A2}"/>
              </a:ext>
            </a:extLst>
          </p:cNvPr>
          <p:cNvSpPr txBox="1"/>
          <p:nvPr/>
        </p:nvSpPr>
        <p:spPr>
          <a:xfrm>
            <a:off x="4368834" y="4274049"/>
            <a:ext cx="418704" cy="1477328"/>
          </a:xfrm>
          <a:prstGeom prst="rect">
            <a:avLst/>
          </a:prstGeom>
          <a:noFill/>
          <a:ln>
            <a:solidFill>
              <a:schemeClr val="tx1"/>
            </a:solidFill>
          </a:ln>
        </p:spPr>
        <p:txBody>
          <a:bodyPr wrap="none" rtlCol="0">
            <a:spAutoFit/>
          </a:bodyPr>
          <a:lstStyle/>
          <a:p>
            <a:r>
              <a:rPr lang="en-US" dirty="0"/>
              <a:t>60</a:t>
            </a:r>
          </a:p>
          <a:p>
            <a:r>
              <a:rPr lang="en-US" dirty="0"/>
              <a:t>63</a:t>
            </a:r>
          </a:p>
          <a:p>
            <a:r>
              <a:rPr lang="en-US" dirty="0"/>
              <a:t>64</a:t>
            </a:r>
          </a:p>
          <a:p>
            <a:r>
              <a:rPr lang="en-US" dirty="0"/>
              <a:t>65</a:t>
            </a:r>
          </a:p>
          <a:p>
            <a:endParaRPr lang="en-US" dirty="0"/>
          </a:p>
        </p:txBody>
      </p:sp>
      <p:sp>
        <p:nvSpPr>
          <p:cNvPr id="75" name="TextBox 74">
            <a:extLst>
              <a:ext uri="{FF2B5EF4-FFF2-40B4-BE49-F238E27FC236}">
                <a16:creationId xmlns:a16="http://schemas.microsoft.com/office/drawing/2014/main" id="{051C0C0A-C549-060A-51F3-088B64A85D87}"/>
              </a:ext>
            </a:extLst>
          </p:cNvPr>
          <p:cNvSpPr txBox="1"/>
          <p:nvPr/>
        </p:nvSpPr>
        <p:spPr>
          <a:xfrm>
            <a:off x="5001178" y="4274049"/>
            <a:ext cx="418704" cy="1477328"/>
          </a:xfrm>
          <a:prstGeom prst="rect">
            <a:avLst/>
          </a:prstGeom>
          <a:noFill/>
          <a:ln>
            <a:solidFill>
              <a:schemeClr val="tx1"/>
            </a:solidFill>
          </a:ln>
        </p:spPr>
        <p:txBody>
          <a:bodyPr wrap="none" rtlCol="0">
            <a:spAutoFit/>
          </a:bodyPr>
          <a:lstStyle/>
          <a:p>
            <a:r>
              <a:rPr lang="en-US" dirty="0"/>
              <a:t>70</a:t>
            </a:r>
          </a:p>
          <a:p>
            <a:r>
              <a:rPr lang="en-US" dirty="0"/>
              <a:t>72</a:t>
            </a:r>
          </a:p>
          <a:p>
            <a:r>
              <a:rPr lang="en-US" dirty="0"/>
              <a:t>73</a:t>
            </a:r>
          </a:p>
          <a:p>
            <a:endParaRPr lang="en-US" dirty="0"/>
          </a:p>
          <a:p>
            <a:endParaRPr lang="en-US" dirty="0"/>
          </a:p>
        </p:txBody>
      </p:sp>
      <p:sp>
        <p:nvSpPr>
          <p:cNvPr id="76" name="TextBox 75">
            <a:extLst>
              <a:ext uri="{FF2B5EF4-FFF2-40B4-BE49-F238E27FC236}">
                <a16:creationId xmlns:a16="http://schemas.microsoft.com/office/drawing/2014/main" id="{61F4DB0C-771F-AD62-C486-D36B2272AEB5}"/>
              </a:ext>
            </a:extLst>
          </p:cNvPr>
          <p:cNvSpPr txBox="1"/>
          <p:nvPr/>
        </p:nvSpPr>
        <p:spPr>
          <a:xfrm>
            <a:off x="5614242" y="4294597"/>
            <a:ext cx="418704" cy="1477328"/>
          </a:xfrm>
          <a:prstGeom prst="rect">
            <a:avLst/>
          </a:prstGeom>
          <a:noFill/>
          <a:ln>
            <a:solidFill>
              <a:schemeClr val="tx1"/>
            </a:solidFill>
          </a:ln>
        </p:spPr>
        <p:txBody>
          <a:bodyPr wrap="none" rtlCol="0">
            <a:spAutoFit/>
          </a:bodyPr>
          <a:lstStyle/>
          <a:p>
            <a:r>
              <a:rPr lang="en-US" dirty="0"/>
              <a:t>78</a:t>
            </a:r>
          </a:p>
          <a:p>
            <a:r>
              <a:rPr lang="en-US" dirty="0"/>
              <a:t>80</a:t>
            </a:r>
          </a:p>
          <a:p>
            <a:r>
              <a:rPr lang="en-US" dirty="0"/>
              <a:t>81</a:t>
            </a:r>
          </a:p>
          <a:p>
            <a:r>
              <a:rPr lang="en-US" dirty="0"/>
              <a:t>83</a:t>
            </a:r>
          </a:p>
          <a:p>
            <a:r>
              <a:rPr lang="en-US" dirty="0"/>
              <a:t>85</a:t>
            </a:r>
          </a:p>
        </p:txBody>
      </p:sp>
      <p:sp>
        <p:nvSpPr>
          <p:cNvPr id="77" name="TextBox 76">
            <a:extLst>
              <a:ext uri="{FF2B5EF4-FFF2-40B4-BE49-F238E27FC236}">
                <a16:creationId xmlns:a16="http://schemas.microsoft.com/office/drawing/2014/main" id="{7C55034B-4A87-810A-DE85-9627BA14EF7D}"/>
              </a:ext>
            </a:extLst>
          </p:cNvPr>
          <p:cNvSpPr txBox="1"/>
          <p:nvPr/>
        </p:nvSpPr>
        <p:spPr>
          <a:xfrm>
            <a:off x="7682344" y="4294597"/>
            <a:ext cx="535724" cy="1477328"/>
          </a:xfrm>
          <a:prstGeom prst="rect">
            <a:avLst/>
          </a:prstGeom>
          <a:noFill/>
          <a:ln>
            <a:solidFill>
              <a:schemeClr val="tx1"/>
            </a:solidFill>
          </a:ln>
        </p:spPr>
        <p:txBody>
          <a:bodyPr wrap="none" rtlCol="0">
            <a:spAutoFit/>
          </a:bodyPr>
          <a:lstStyle/>
          <a:p>
            <a:r>
              <a:rPr lang="en-US" dirty="0"/>
              <a:t>104</a:t>
            </a:r>
          </a:p>
          <a:p>
            <a:r>
              <a:rPr lang="en-US" dirty="0"/>
              <a:t>106</a:t>
            </a:r>
          </a:p>
          <a:p>
            <a:r>
              <a:rPr lang="en-US" dirty="0"/>
              <a:t>107</a:t>
            </a:r>
          </a:p>
          <a:p>
            <a:r>
              <a:rPr lang="en-US" dirty="0"/>
              <a:t>108</a:t>
            </a:r>
          </a:p>
          <a:p>
            <a:endParaRPr lang="en-US" dirty="0"/>
          </a:p>
        </p:txBody>
      </p:sp>
      <p:sp>
        <p:nvSpPr>
          <p:cNvPr id="78" name="TextBox 77">
            <a:extLst>
              <a:ext uri="{FF2B5EF4-FFF2-40B4-BE49-F238E27FC236}">
                <a16:creationId xmlns:a16="http://schemas.microsoft.com/office/drawing/2014/main" id="{8D855028-FC7D-857D-D902-488432E8AC84}"/>
              </a:ext>
            </a:extLst>
          </p:cNvPr>
          <p:cNvSpPr txBox="1"/>
          <p:nvPr/>
        </p:nvSpPr>
        <p:spPr>
          <a:xfrm>
            <a:off x="8461903" y="4294597"/>
            <a:ext cx="535724" cy="1477328"/>
          </a:xfrm>
          <a:prstGeom prst="rect">
            <a:avLst/>
          </a:prstGeom>
          <a:noFill/>
          <a:ln>
            <a:solidFill>
              <a:schemeClr val="tx1"/>
            </a:solidFill>
          </a:ln>
        </p:spPr>
        <p:txBody>
          <a:bodyPr wrap="none" rtlCol="0">
            <a:spAutoFit/>
          </a:bodyPr>
          <a:lstStyle/>
          <a:p>
            <a:r>
              <a:rPr lang="en-US" dirty="0"/>
              <a:t>112</a:t>
            </a:r>
          </a:p>
          <a:p>
            <a:r>
              <a:rPr lang="en-US" dirty="0"/>
              <a:t>114</a:t>
            </a:r>
          </a:p>
          <a:p>
            <a:r>
              <a:rPr lang="en-US" dirty="0"/>
              <a:t>117</a:t>
            </a:r>
          </a:p>
          <a:p>
            <a:r>
              <a:rPr lang="en-US" dirty="0"/>
              <a:t>118</a:t>
            </a:r>
          </a:p>
          <a:p>
            <a:r>
              <a:rPr lang="en-US" dirty="0"/>
              <a:t>119</a:t>
            </a:r>
          </a:p>
        </p:txBody>
      </p:sp>
      <p:sp>
        <p:nvSpPr>
          <p:cNvPr id="79" name="TextBox 78">
            <a:extLst>
              <a:ext uri="{FF2B5EF4-FFF2-40B4-BE49-F238E27FC236}">
                <a16:creationId xmlns:a16="http://schemas.microsoft.com/office/drawing/2014/main" id="{D4F9B89C-F80F-7858-78B4-2FF4C7B80BAE}"/>
              </a:ext>
            </a:extLst>
          </p:cNvPr>
          <p:cNvSpPr txBox="1"/>
          <p:nvPr/>
        </p:nvSpPr>
        <p:spPr>
          <a:xfrm>
            <a:off x="9234629" y="4294597"/>
            <a:ext cx="535724" cy="1477328"/>
          </a:xfrm>
          <a:prstGeom prst="rect">
            <a:avLst/>
          </a:prstGeom>
          <a:noFill/>
          <a:ln>
            <a:solidFill>
              <a:schemeClr val="tx1"/>
            </a:solidFill>
          </a:ln>
        </p:spPr>
        <p:txBody>
          <a:bodyPr wrap="none" rtlCol="0">
            <a:spAutoFit/>
          </a:bodyPr>
          <a:lstStyle/>
          <a:p>
            <a:r>
              <a:rPr lang="en-US" dirty="0"/>
              <a:t>122</a:t>
            </a:r>
          </a:p>
          <a:p>
            <a:r>
              <a:rPr lang="en-US" dirty="0"/>
              <a:t>124</a:t>
            </a:r>
          </a:p>
          <a:p>
            <a:r>
              <a:rPr lang="en-US" dirty="0"/>
              <a:t>127</a:t>
            </a:r>
          </a:p>
          <a:p>
            <a:r>
              <a:rPr lang="en-US" dirty="0"/>
              <a:t>128</a:t>
            </a:r>
          </a:p>
          <a:p>
            <a:endParaRPr lang="en-US" dirty="0"/>
          </a:p>
        </p:txBody>
      </p:sp>
      <p:sp>
        <p:nvSpPr>
          <p:cNvPr id="80" name="TextBox 79">
            <a:extLst>
              <a:ext uri="{FF2B5EF4-FFF2-40B4-BE49-F238E27FC236}">
                <a16:creationId xmlns:a16="http://schemas.microsoft.com/office/drawing/2014/main" id="{522334B8-8741-B1D8-21EE-1ED3652C1234}"/>
              </a:ext>
            </a:extLst>
          </p:cNvPr>
          <p:cNvSpPr txBox="1"/>
          <p:nvPr/>
        </p:nvSpPr>
        <p:spPr>
          <a:xfrm>
            <a:off x="6246586" y="4294597"/>
            <a:ext cx="418704" cy="1477328"/>
          </a:xfrm>
          <a:prstGeom prst="rect">
            <a:avLst/>
          </a:prstGeom>
          <a:noFill/>
          <a:ln>
            <a:solidFill>
              <a:schemeClr val="tx1"/>
            </a:solidFill>
          </a:ln>
        </p:spPr>
        <p:txBody>
          <a:bodyPr wrap="none" rtlCol="0">
            <a:spAutoFit/>
          </a:bodyPr>
          <a:lstStyle/>
          <a:p>
            <a:r>
              <a:rPr lang="en-US" dirty="0"/>
              <a:t>92</a:t>
            </a:r>
          </a:p>
          <a:p>
            <a:r>
              <a:rPr lang="en-US" dirty="0"/>
              <a:t>94</a:t>
            </a:r>
          </a:p>
          <a:p>
            <a:r>
              <a:rPr lang="en-US" dirty="0"/>
              <a:t>95</a:t>
            </a:r>
          </a:p>
          <a:p>
            <a:r>
              <a:rPr lang="en-US" dirty="0"/>
              <a:t>98</a:t>
            </a:r>
          </a:p>
          <a:p>
            <a:r>
              <a:rPr lang="en-US" dirty="0"/>
              <a:t>99</a:t>
            </a:r>
          </a:p>
        </p:txBody>
      </p:sp>
      <p:sp>
        <p:nvSpPr>
          <p:cNvPr id="81" name="TextBox 80">
            <a:extLst>
              <a:ext uri="{FF2B5EF4-FFF2-40B4-BE49-F238E27FC236}">
                <a16:creationId xmlns:a16="http://schemas.microsoft.com/office/drawing/2014/main" id="{077D6226-5626-2B02-9D77-4B8BB6C292FA}"/>
              </a:ext>
            </a:extLst>
          </p:cNvPr>
          <p:cNvSpPr txBox="1"/>
          <p:nvPr/>
        </p:nvSpPr>
        <p:spPr>
          <a:xfrm>
            <a:off x="691979" y="3323968"/>
            <a:ext cx="2644346" cy="369332"/>
          </a:xfrm>
          <a:prstGeom prst="rect">
            <a:avLst/>
          </a:prstGeom>
          <a:noFill/>
          <a:ln>
            <a:solidFill>
              <a:schemeClr val="tx1"/>
            </a:solidFill>
          </a:ln>
        </p:spPr>
        <p:txBody>
          <a:bodyPr wrap="square" rtlCol="0">
            <a:spAutoFit/>
          </a:bodyPr>
          <a:lstStyle/>
          <a:p>
            <a:r>
              <a:rPr lang="en-US" dirty="0"/>
              <a:t>  </a:t>
            </a:r>
          </a:p>
        </p:txBody>
      </p:sp>
      <p:cxnSp>
        <p:nvCxnSpPr>
          <p:cNvPr id="82" name="Straight Connector 81">
            <a:extLst>
              <a:ext uri="{FF2B5EF4-FFF2-40B4-BE49-F238E27FC236}">
                <a16:creationId xmlns:a16="http://schemas.microsoft.com/office/drawing/2014/main" id="{D2DE8FB2-1883-5054-6D73-F0D2159AFEED}"/>
              </a:ext>
            </a:extLst>
          </p:cNvPr>
          <p:cNvCxnSpPr/>
          <p:nvPr/>
        </p:nvCxnSpPr>
        <p:spPr>
          <a:xfrm>
            <a:off x="1340024"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83" name="Straight Connector 82">
            <a:extLst>
              <a:ext uri="{FF2B5EF4-FFF2-40B4-BE49-F238E27FC236}">
                <a16:creationId xmlns:a16="http://schemas.microsoft.com/office/drawing/2014/main" id="{18E694B4-34AD-4358-F7CF-A0F216035D3D}"/>
              </a:ext>
            </a:extLst>
          </p:cNvPr>
          <p:cNvCxnSpPr/>
          <p:nvPr/>
        </p:nvCxnSpPr>
        <p:spPr>
          <a:xfrm>
            <a:off x="1499287"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84" name="Straight Connector 83">
            <a:extLst>
              <a:ext uri="{FF2B5EF4-FFF2-40B4-BE49-F238E27FC236}">
                <a16:creationId xmlns:a16="http://schemas.microsoft.com/office/drawing/2014/main" id="{57879534-1ECF-434B-4196-13226279B754}"/>
              </a:ext>
            </a:extLst>
          </p:cNvPr>
          <p:cNvCxnSpPr/>
          <p:nvPr/>
        </p:nvCxnSpPr>
        <p:spPr>
          <a:xfrm>
            <a:off x="1973329"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85" name="Straight Connector 84">
            <a:extLst>
              <a:ext uri="{FF2B5EF4-FFF2-40B4-BE49-F238E27FC236}">
                <a16:creationId xmlns:a16="http://schemas.microsoft.com/office/drawing/2014/main" id="{0067FE2B-5313-1F10-7DA3-3650E8A03FD3}"/>
              </a:ext>
            </a:extLst>
          </p:cNvPr>
          <p:cNvCxnSpPr/>
          <p:nvPr/>
        </p:nvCxnSpPr>
        <p:spPr>
          <a:xfrm>
            <a:off x="2104768"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86" name="Straight Connector 85">
            <a:extLst>
              <a:ext uri="{FF2B5EF4-FFF2-40B4-BE49-F238E27FC236}">
                <a16:creationId xmlns:a16="http://schemas.microsoft.com/office/drawing/2014/main" id="{79DAB5BA-BB1A-5B84-43E7-E2A81457E33B}"/>
              </a:ext>
            </a:extLst>
          </p:cNvPr>
          <p:cNvCxnSpPr/>
          <p:nvPr/>
        </p:nvCxnSpPr>
        <p:spPr>
          <a:xfrm>
            <a:off x="2606704"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87" name="Straight Connector 86">
            <a:extLst>
              <a:ext uri="{FF2B5EF4-FFF2-40B4-BE49-F238E27FC236}">
                <a16:creationId xmlns:a16="http://schemas.microsoft.com/office/drawing/2014/main" id="{E6BC07F5-556D-CB83-00FD-7A946221500A}"/>
              </a:ext>
            </a:extLst>
          </p:cNvPr>
          <p:cNvCxnSpPr/>
          <p:nvPr/>
        </p:nvCxnSpPr>
        <p:spPr>
          <a:xfrm>
            <a:off x="2759676"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88" name="Straight Connector 87">
            <a:extLst>
              <a:ext uri="{FF2B5EF4-FFF2-40B4-BE49-F238E27FC236}">
                <a16:creationId xmlns:a16="http://schemas.microsoft.com/office/drawing/2014/main" id="{02A4FE43-4A3A-330C-1CA9-FCF85C548FE5}"/>
              </a:ext>
            </a:extLst>
          </p:cNvPr>
          <p:cNvCxnSpPr/>
          <p:nvPr/>
        </p:nvCxnSpPr>
        <p:spPr>
          <a:xfrm>
            <a:off x="827856"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89" name="Straight Connector 88">
            <a:extLst>
              <a:ext uri="{FF2B5EF4-FFF2-40B4-BE49-F238E27FC236}">
                <a16:creationId xmlns:a16="http://schemas.microsoft.com/office/drawing/2014/main" id="{6741E274-5997-C9A0-8D71-A3852703FA71}"/>
              </a:ext>
            </a:extLst>
          </p:cNvPr>
          <p:cNvCxnSpPr/>
          <p:nvPr/>
        </p:nvCxnSpPr>
        <p:spPr>
          <a:xfrm>
            <a:off x="3216876"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90" name="TextBox 89">
            <a:extLst>
              <a:ext uri="{FF2B5EF4-FFF2-40B4-BE49-F238E27FC236}">
                <a16:creationId xmlns:a16="http://schemas.microsoft.com/office/drawing/2014/main" id="{E44A53CA-9DB1-BC50-9190-3A8934234B42}"/>
              </a:ext>
            </a:extLst>
          </p:cNvPr>
          <p:cNvSpPr txBox="1"/>
          <p:nvPr/>
        </p:nvSpPr>
        <p:spPr>
          <a:xfrm>
            <a:off x="4020944" y="3323968"/>
            <a:ext cx="2644346" cy="369332"/>
          </a:xfrm>
          <a:prstGeom prst="rect">
            <a:avLst/>
          </a:prstGeom>
          <a:noFill/>
          <a:ln>
            <a:solidFill>
              <a:schemeClr val="tx1"/>
            </a:solidFill>
          </a:ln>
        </p:spPr>
        <p:txBody>
          <a:bodyPr wrap="square" rtlCol="0">
            <a:spAutoFit/>
          </a:bodyPr>
          <a:lstStyle/>
          <a:p>
            <a:r>
              <a:rPr lang="en-US" dirty="0"/>
              <a:t>  </a:t>
            </a:r>
          </a:p>
        </p:txBody>
      </p:sp>
      <p:cxnSp>
        <p:nvCxnSpPr>
          <p:cNvPr id="91" name="Straight Connector 90">
            <a:extLst>
              <a:ext uri="{FF2B5EF4-FFF2-40B4-BE49-F238E27FC236}">
                <a16:creationId xmlns:a16="http://schemas.microsoft.com/office/drawing/2014/main" id="{040D7FF8-41DA-3EB9-FCB6-991CE33CE865}"/>
              </a:ext>
            </a:extLst>
          </p:cNvPr>
          <p:cNvCxnSpPr/>
          <p:nvPr/>
        </p:nvCxnSpPr>
        <p:spPr>
          <a:xfrm>
            <a:off x="4668989"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92" name="Straight Connector 91">
            <a:extLst>
              <a:ext uri="{FF2B5EF4-FFF2-40B4-BE49-F238E27FC236}">
                <a16:creationId xmlns:a16="http://schemas.microsoft.com/office/drawing/2014/main" id="{AA661B19-BFBA-720D-48EA-AA5683D88410}"/>
              </a:ext>
            </a:extLst>
          </p:cNvPr>
          <p:cNvCxnSpPr/>
          <p:nvPr/>
        </p:nvCxnSpPr>
        <p:spPr>
          <a:xfrm>
            <a:off x="4828252"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93" name="Straight Connector 92">
            <a:extLst>
              <a:ext uri="{FF2B5EF4-FFF2-40B4-BE49-F238E27FC236}">
                <a16:creationId xmlns:a16="http://schemas.microsoft.com/office/drawing/2014/main" id="{C0BA3D0B-0B98-A8C8-A4BD-1C908553E51E}"/>
              </a:ext>
            </a:extLst>
          </p:cNvPr>
          <p:cNvCxnSpPr/>
          <p:nvPr/>
        </p:nvCxnSpPr>
        <p:spPr>
          <a:xfrm>
            <a:off x="5302294"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94" name="Straight Connector 93">
            <a:extLst>
              <a:ext uri="{FF2B5EF4-FFF2-40B4-BE49-F238E27FC236}">
                <a16:creationId xmlns:a16="http://schemas.microsoft.com/office/drawing/2014/main" id="{62BC5882-EC65-E2C0-39F9-3B628967C465}"/>
              </a:ext>
            </a:extLst>
          </p:cNvPr>
          <p:cNvCxnSpPr/>
          <p:nvPr/>
        </p:nvCxnSpPr>
        <p:spPr>
          <a:xfrm>
            <a:off x="5433733"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95" name="Straight Connector 94">
            <a:extLst>
              <a:ext uri="{FF2B5EF4-FFF2-40B4-BE49-F238E27FC236}">
                <a16:creationId xmlns:a16="http://schemas.microsoft.com/office/drawing/2014/main" id="{8323EB26-ADB0-30C4-BAAC-6990CC698F59}"/>
              </a:ext>
            </a:extLst>
          </p:cNvPr>
          <p:cNvCxnSpPr/>
          <p:nvPr/>
        </p:nvCxnSpPr>
        <p:spPr>
          <a:xfrm>
            <a:off x="5935669"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96" name="Straight Connector 95">
            <a:extLst>
              <a:ext uri="{FF2B5EF4-FFF2-40B4-BE49-F238E27FC236}">
                <a16:creationId xmlns:a16="http://schemas.microsoft.com/office/drawing/2014/main" id="{5C6CDA6C-803C-F9A9-4FF4-545075495A0D}"/>
              </a:ext>
            </a:extLst>
          </p:cNvPr>
          <p:cNvCxnSpPr/>
          <p:nvPr/>
        </p:nvCxnSpPr>
        <p:spPr>
          <a:xfrm>
            <a:off x="6088641"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97" name="Straight Connector 96">
            <a:extLst>
              <a:ext uri="{FF2B5EF4-FFF2-40B4-BE49-F238E27FC236}">
                <a16:creationId xmlns:a16="http://schemas.microsoft.com/office/drawing/2014/main" id="{64CCEE19-9D6C-95A9-D904-41BB6D98CF07}"/>
              </a:ext>
            </a:extLst>
          </p:cNvPr>
          <p:cNvCxnSpPr/>
          <p:nvPr/>
        </p:nvCxnSpPr>
        <p:spPr>
          <a:xfrm>
            <a:off x="4156821"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98" name="Straight Connector 97">
            <a:extLst>
              <a:ext uri="{FF2B5EF4-FFF2-40B4-BE49-F238E27FC236}">
                <a16:creationId xmlns:a16="http://schemas.microsoft.com/office/drawing/2014/main" id="{14F4CCBA-3242-1D3A-0F6C-8ECD0262ADAF}"/>
              </a:ext>
            </a:extLst>
          </p:cNvPr>
          <p:cNvCxnSpPr/>
          <p:nvPr/>
        </p:nvCxnSpPr>
        <p:spPr>
          <a:xfrm>
            <a:off x="6545841"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99" name="TextBox 98">
            <a:extLst>
              <a:ext uri="{FF2B5EF4-FFF2-40B4-BE49-F238E27FC236}">
                <a16:creationId xmlns:a16="http://schemas.microsoft.com/office/drawing/2014/main" id="{56CE7D60-97C4-5837-90DD-89A92CBD9BB5}"/>
              </a:ext>
            </a:extLst>
          </p:cNvPr>
          <p:cNvSpPr txBox="1"/>
          <p:nvPr/>
        </p:nvSpPr>
        <p:spPr>
          <a:xfrm>
            <a:off x="7649588" y="3323968"/>
            <a:ext cx="2644346" cy="369332"/>
          </a:xfrm>
          <a:prstGeom prst="rect">
            <a:avLst/>
          </a:prstGeom>
          <a:noFill/>
          <a:ln>
            <a:solidFill>
              <a:schemeClr val="tx1"/>
            </a:solidFill>
          </a:ln>
        </p:spPr>
        <p:txBody>
          <a:bodyPr wrap="square" rtlCol="0">
            <a:spAutoFit/>
          </a:bodyPr>
          <a:lstStyle/>
          <a:p>
            <a:r>
              <a:rPr lang="en-US" dirty="0"/>
              <a:t>  </a:t>
            </a:r>
          </a:p>
        </p:txBody>
      </p:sp>
      <p:cxnSp>
        <p:nvCxnSpPr>
          <p:cNvPr id="100" name="Straight Connector 99">
            <a:extLst>
              <a:ext uri="{FF2B5EF4-FFF2-40B4-BE49-F238E27FC236}">
                <a16:creationId xmlns:a16="http://schemas.microsoft.com/office/drawing/2014/main" id="{A34BCB7C-FC10-D893-333D-9D3FBE2A4BB5}"/>
              </a:ext>
            </a:extLst>
          </p:cNvPr>
          <p:cNvCxnSpPr/>
          <p:nvPr/>
        </p:nvCxnSpPr>
        <p:spPr>
          <a:xfrm>
            <a:off x="8297633"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101" name="Straight Connector 100">
            <a:extLst>
              <a:ext uri="{FF2B5EF4-FFF2-40B4-BE49-F238E27FC236}">
                <a16:creationId xmlns:a16="http://schemas.microsoft.com/office/drawing/2014/main" id="{C8E4660A-DF0A-BDC4-B798-868063FA8A9F}"/>
              </a:ext>
            </a:extLst>
          </p:cNvPr>
          <p:cNvCxnSpPr/>
          <p:nvPr/>
        </p:nvCxnSpPr>
        <p:spPr>
          <a:xfrm>
            <a:off x="8456896"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102" name="Straight Connector 101">
            <a:extLst>
              <a:ext uri="{FF2B5EF4-FFF2-40B4-BE49-F238E27FC236}">
                <a16:creationId xmlns:a16="http://schemas.microsoft.com/office/drawing/2014/main" id="{198F3517-0B2A-92AC-2483-E44DBFAF748E}"/>
              </a:ext>
            </a:extLst>
          </p:cNvPr>
          <p:cNvCxnSpPr/>
          <p:nvPr/>
        </p:nvCxnSpPr>
        <p:spPr>
          <a:xfrm>
            <a:off x="8930938"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103" name="Straight Connector 102">
            <a:extLst>
              <a:ext uri="{FF2B5EF4-FFF2-40B4-BE49-F238E27FC236}">
                <a16:creationId xmlns:a16="http://schemas.microsoft.com/office/drawing/2014/main" id="{D2B8004C-614F-332F-163D-4F4F0AB0CB0C}"/>
              </a:ext>
            </a:extLst>
          </p:cNvPr>
          <p:cNvCxnSpPr/>
          <p:nvPr/>
        </p:nvCxnSpPr>
        <p:spPr>
          <a:xfrm>
            <a:off x="9062377"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104" name="Straight Connector 103">
            <a:extLst>
              <a:ext uri="{FF2B5EF4-FFF2-40B4-BE49-F238E27FC236}">
                <a16:creationId xmlns:a16="http://schemas.microsoft.com/office/drawing/2014/main" id="{B62A6F80-FA67-091B-7EA4-86258BA6A541}"/>
              </a:ext>
            </a:extLst>
          </p:cNvPr>
          <p:cNvCxnSpPr/>
          <p:nvPr/>
        </p:nvCxnSpPr>
        <p:spPr>
          <a:xfrm>
            <a:off x="9564313"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105" name="Straight Connector 104">
            <a:extLst>
              <a:ext uri="{FF2B5EF4-FFF2-40B4-BE49-F238E27FC236}">
                <a16:creationId xmlns:a16="http://schemas.microsoft.com/office/drawing/2014/main" id="{2C3F7E87-8B42-AF7C-7199-257DB57300C3}"/>
              </a:ext>
            </a:extLst>
          </p:cNvPr>
          <p:cNvCxnSpPr/>
          <p:nvPr/>
        </p:nvCxnSpPr>
        <p:spPr>
          <a:xfrm>
            <a:off x="9717285"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106" name="Straight Connector 105">
            <a:extLst>
              <a:ext uri="{FF2B5EF4-FFF2-40B4-BE49-F238E27FC236}">
                <a16:creationId xmlns:a16="http://schemas.microsoft.com/office/drawing/2014/main" id="{8ACAA598-6F45-7E7F-8AC2-0678D2759842}"/>
              </a:ext>
            </a:extLst>
          </p:cNvPr>
          <p:cNvCxnSpPr/>
          <p:nvPr/>
        </p:nvCxnSpPr>
        <p:spPr>
          <a:xfrm>
            <a:off x="7785465"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107" name="Straight Connector 106">
            <a:extLst>
              <a:ext uri="{FF2B5EF4-FFF2-40B4-BE49-F238E27FC236}">
                <a16:creationId xmlns:a16="http://schemas.microsoft.com/office/drawing/2014/main" id="{08ABA0A8-79D1-BD5F-E90F-F433B28A2029}"/>
              </a:ext>
            </a:extLst>
          </p:cNvPr>
          <p:cNvCxnSpPr/>
          <p:nvPr/>
        </p:nvCxnSpPr>
        <p:spPr>
          <a:xfrm>
            <a:off x="10174485" y="3323968"/>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108" name="TextBox 107">
            <a:extLst>
              <a:ext uri="{FF2B5EF4-FFF2-40B4-BE49-F238E27FC236}">
                <a16:creationId xmlns:a16="http://schemas.microsoft.com/office/drawing/2014/main" id="{10F95A23-0258-B57D-72B9-A5D2606ECF33}"/>
              </a:ext>
            </a:extLst>
          </p:cNvPr>
          <p:cNvSpPr txBox="1"/>
          <p:nvPr/>
        </p:nvSpPr>
        <p:spPr>
          <a:xfrm>
            <a:off x="4020944" y="1536357"/>
            <a:ext cx="2644346" cy="369332"/>
          </a:xfrm>
          <a:prstGeom prst="rect">
            <a:avLst/>
          </a:prstGeom>
          <a:noFill/>
          <a:ln>
            <a:solidFill>
              <a:schemeClr val="tx1"/>
            </a:solidFill>
          </a:ln>
        </p:spPr>
        <p:txBody>
          <a:bodyPr wrap="square" rtlCol="0">
            <a:spAutoFit/>
          </a:bodyPr>
          <a:lstStyle/>
          <a:p>
            <a:r>
              <a:rPr lang="en-US" dirty="0"/>
              <a:t>  </a:t>
            </a:r>
          </a:p>
        </p:txBody>
      </p:sp>
      <p:cxnSp>
        <p:nvCxnSpPr>
          <p:cNvPr id="109" name="Straight Connector 108">
            <a:extLst>
              <a:ext uri="{FF2B5EF4-FFF2-40B4-BE49-F238E27FC236}">
                <a16:creationId xmlns:a16="http://schemas.microsoft.com/office/drawing/2014/main" id="{1CB5CE10-F9BB-8625-A1E5-4BE83CEB6FC2}"/>
              </a:ext>
            </a:extLst>
          </p:cNvPr>
          <p:cNvCxnSpPr/>
          <p:nvPr/>
        </p:nvCxnSpPr>
        <p:spPr>
          <a:xfrm>
            <a:off x="4668989" y="1536357"/>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110" name="Straight Connector 109">
            <a:extLst>
              <a:ext uri="{FF2B5EF4-FFF2-40B4-BE49-F238E27FC236}">
                <a16:creationId xmlns:a16="http://schemas.microsoft.com/office/drawing/2014/main" id="{CBAD3951-7435-98A6-7129-EEA311C08C09}"/>
              </a:ext>
            </a:extLst>
          </p:cNvPr>
          <p:cNvCxnSpPr/>
          <p:nvPr/>
        </p:nvCxnSpPr>
        <p:spPr>
          <a:xfrm>
            <a:off x="4828252" y="1536357"/>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111" name="Straight Connector 110">
            <a:extLst>
              <a:ext uri="{FF2B5EF4-FFF2-40B4-BE49-F238E27FC236}">
                <a16:creationId xmlns:a16="http://schemas.microsoft.com/office/drawing/2014/main" id="{E5A5232D-45B9-6432-CA48-43FC0A44DC0F}"/>
              </a:ext>
            </a:extLst>
          </p:cNvPr>
          <p:cNvCxnSpPr/>
          <p:nvPr/>
        </p:nvCxnSpPr>
        <p:spPr>
          <a:xfrm>
            <a:off x="5302294" y="1536357"/>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112" name="Straight Connector 111">
            <a:extLst>
              <a:ext uri="{FF2B5EF4-FFF2-40B4-BE49-F238E27FC236}">
                <a16:creationId xmlns:a16="http://schemas.microsoft.com/office/drawing/2014/main" id="{6FE8DE95-03F2-EB97-AAEF-43768B032581}"/>
              </a:ext>
            </a:extLst>
          </p:cNvPr>
          <p:cNvCxnSpPr/>
          <p:nvPr/>
        </p:nvCxnSpPr>
        <p:spPr>
          <a:xfrm>
            <a:off x="5433733" y="1536357"/>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113" name="Straight Connector 112">
            <a:extLst>
              <a:ext uri="{FF2B5EF4-FFF2-40B4-BE49-F238E27FC236}">
                <a16:creationId xmlns:a16="http://schemas.microsoft.com/office/drawing/2014/main" id="{5F228653-26F7-452D-C02A-20005591619E}"/>
              </a:ext>
            </a:extLst>
          </p:cNvPr>
          <p:cNvCxnSpPr/>
          <p:nvPr/>
        </p:nvCxnSpPr>
        <p:spPr>
          <a:xfrm>
            <a:off x="5935669" y="1536357"/>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114" name="Straight Connector 113">
            <a:extLst>
              <a:ext uri="{FF2B5EF4-FFF2-40B4-BE49-F238E27FC236}">
                <a16:creationId xmlns:a16="http://schemas.microsoft.com/office/drawing/2014/main" id="{C73AC36B-539E-B970-D931-5B1F1111DFBB}"/>
              </a:ext>
            </a:extLst>
          </p:cNvPr>
          <p:cNvCxnSpPr/>
          <p:nvPr/>
        </p:nvCxnSpPr>
        <p:spPr>
          <a:xfrm>
            <a:off x="6088641" y="1536357"/>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115" name="Straight Connector 114">
            <a:extLst>
              <a:ext uri="{FF2B5EF4-FFF2-40B4-BE49-F238E27FC236}">
                <a16:creationId xmlns:a16="http://schemas.microsoft.com/office/drawing/2014/main" id="{AF076F25-9C3F-E328-52C0-7190836C3C3C}"/>
              </a:ext>
            </a:extLst>
          </p:cNvPr>
          <p:cNvCxnSpPr/>
          <p:nvPr/>
        </p:nvCxnSpPr>
        <p:spPr>
          <a:xfrm>
            <a:off x="4156821" y="1536357"/>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116" name="Straight Connector 115">
            <a:extLst>
              <a:ext uri="{FF2B5EF4-FFF2-40B4-BE49-F238E27FC236}">
                <a16:creationId xmlns:a16="http://schemas.microsoft.com/office/drawing/2014/main" id="{D3478F21-32D7-717D-CCF2-BCBFB18AD245}"/>
              </a:ext>
            </a:extLst>
          </p:cNvPr>
          <p:cNvCxnSpPr/>
          <p:nvPr/>
        </p:nvCxnSpPr>
        <p:spPr>
          <a:xfrm>
            <a:off x="6545841" y="1536357"/>
            <a:ext cx="0" cy="369332"/>
          </a:xfrm>
          <a:prstGeom prst="line">
            <a:avLst/>
          </a:prstGeom>
          <a:ln w="1270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117" name="Straight Arrow Connector 116">
            <a:extLst>
              <a:ext uri="{FF2B5EF4-FFF2-40B4-BE49-F238E27FC236}">
                <a16:creationId xmlns:a16="http://schemas.microsoft.com/office/drawing/2014/main" id="{289D5159-3D2A-F5F7-38A0-2A043AA91186}"/>
              </a:ext>
            </a:extLst>
          </p:cNvPr>
          <p:cNvCxnSpPr>
            <a:endCxn id="70" idx="0"/>
          </p:cNvCxnSpPr>
          <p:nvPr/>
        </p:nvCxnSpPr>
        <p:spPr>
          <a:xfrm>
            <a:off x="1417712" y="3558746"/>
            <a:ext cx="131664" cy="7153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6DD12D4D-6694-043B-75E7-F4752FD29BB1}"/>
              </a:ext>
            </a:extLst>
          </p:cNvPr>
          <p:cNvCxnSpPr>
            <a:stCxn id="81" idx="2"/>
            <a:endCxn id="71" idx="0"/>
          </p:cNvCxnSpPr>
          <p:nvPr/>
        </p:nvCxnSpPr>
        <p:spPr>
          <a:xfrm>
            <a:off x="2014152" y="3693300"/>
            <a:ext cx="168529" cy="5807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9" name="Straight Arrow Connector 118">
            <a:extLst>
              <a:ext uri="{FF2B5EF4-FFF2-40B4-BE49-F238E27FC236}">
                <a16:creationId xmlns:a16="http://schemas.microsoft.com/office/drawing/2014/main" id="{B5FDCFF9-6F4E-B215-FFEB-BA40C827B42D}"/>
              </a:ext>
            </a:extLst>
          </p:cNvPr>
          <p:cNvCxnSpPr>
            <a:endCxn id="72" idx="0"/>
          </p:cNvCxnSpPr>
          <p:nvPr/>
        </p:nvCxnSpPr>
        <p:spPr>
          <a:xfrm>
            <a:off x="2657949" y="3558746"/>
            <a:ext cx="158107" cy="7153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0" name="Straight Arrow Connector 119">
            <a:extLst>
              <a:ext uri="{FF2B5EF4-FFF2-40B4-BE49-F238E27FC236}">
                <a16:creationId xmlns:a16="http://schemas.microsoft.com/office/drawing/2014/main" id="{F38E1872-15D1-B9AB-A1AA-93F420744C6B}"/>
              </a:ext>
            </a:extLst>
          </p:cNvPr>
          <p:cNvCxnSpPr>
            <a:endCxn id="69" idx="0"/>
          </p:cNvCxnSpPr>
          <p:nvPr/>
        </p:nvCxnSpPr>
        <p:spPr>
          <a:xfrm>
            <a:off x="823737" y="3558746"/>
            <a:ext cx="150843" cy="7153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1" name="Straight Arrow Connector 120">
            <a:extLst>
              <a:ext uri="{FF2B5EF4-FFF2-40B4-BE49-F238E27FC236}">
                <a16:creationId xmlns:a16="http://schemas.microsoft.com/office/drawing/2014/main" id="{D5FD9E2F-7192-C7E5-3B5A-DFC67BC6F163}"/>
              </a:ext>
            </a:extLst>
          </p:cNvPr>
          <p:cNvCxnSpPr>
            <a:stCxn id="90" idx="1"/>
            <a:endCxn id="73" idx="0"/>
          </p:cNvCxnSpPr>
          <p:nvPr/>
        </p:nvCxnSpPr>
        <p:spPr>
          <a:xfrm flipH="1">
            <a:off x="3973867" y="3508634"/>
            <a:ext cx="47077" cy="7654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a:extLst>
              <a:ext uri="{FF2B5EF4-FFF2-40B4-BE49-F238E27FC236}">
                <a16:creationId xmlns:a16="http://schemas.microsoft.com/office/drawing/2014/main" id="{D9818A35-68CF-7F0B-B82C-C60C8101AA5C}"/>
              </a:ext>
            </a:extLst>
          </p:cNvPr>
          <p:cNvCxnSpPr>
            <a:endCxn id="74" idx="0"/>
          </p:cNvCxnSpPr>
          <p:nvPr/>
        </p:nvCxnSpPr>
        <p:spPr>
          <a:xfrm flipH="1">
            <a:off x="4578186" y="3558746"/>
            <a:ext cx="188915" cy="7153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3" name="Straight Arrow Connector 122">
            <a:extLst>
              <a:ext uri="{FF2B5EF4-FFF2-40B4-BE49-F238E27FC236}">
                <a16:creationId xmlns:a16="http://schemas.microsoft.com/office/drawing/2014/main" id="{D4D79775-42B6-700F-FEBD-CA319A3F8E61}"/>
              </a:ext>
            </a:extLst>
          </p:cNvPr>
          <p:cNvCxnSpPr>
            <a:endCxn id="75" idx="0"/>
          </p:cNvCxnSpPr>
          <p:nvPr/>
        </p:nvCxnSpPr>
        <p:spPr>
          <a:xfrm flipH="1">
            <a:off x="5210530" y="3508634"/>
            <a:ext cx="149888" cy="7654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A3FE8470-9464-9FF2-4D66-D258BB94D800}"/>
              </a:ext>
            </a:extLst>
          </p:cNvPr>
          <p:cNvCxnSpPr>
            <a:endCxn id="76" idx="0"/>
          </p:cNvCxnSpPr>
          <p:nvPr/>
        </p:nvCxnSpPr>
        <p:spPr>
          <a:xfrm flipH="1">
            <a:off x="5823594" y="3508634"/>
            <a:ext cx="204324" cy="7859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5" name="Straight Arrow Connector 124">
            <a:extLst>
              <a:ext uri="{FF2B5EF4-FFF2-40B4-BE49-F238E27FC236}">
                <a16:creationId xmlns:a16="http://schemas.microsoft.com/office/drawing/2014/main" id="{A45E7577-9D87-081F-D49E-8E8B728E5CBD}"/>
              </a:ext>
            </a:extLst>
          </p:cNvPr>
          <p:cNvCxnSpPr>
            <a:stCxn id="90" idx="3"/>
            <a:endCxn id="80" idx="0"/>
          </p:cNvCxnSpPr>
          <p:nvPr/>
        </p:nvCxnSpPr>
        <p:spPr>
          <a:xfrm flipH="1">
            <a:off x="6455938" y="3508634"/>
            <a:ext cx="209352" cy="7859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6" name="Straight Arrow Connector 125">
            <a:extLst>
              <a:ext uri="{FF2B5EF4-FFF2-40B4-BE49-F238E27FC236}">
                <a16:creationId xmlns:a16="http://schemas.microsoft.com/office/drawing/2014/main" id="{494F2981-54FA-A5A9-D55F-AB5AE2FB914F}"/>
              </a:ext>
            </a:extLst>
          </p:cNvPr>
          <p:cNvCxnSpPr>
            <a:stCxn id="99" idx="1"/>
            <a:endCxn id="77" idx="0"/>
          </p:cNvCxnSpPr>
          <p:nvPr/>
        </p:nvCxnSpPr>
        <p:spPr>
          <a:xfrm>
            <a:off x="7649588" y="3508634"/>
            <a:ext cx="300618" cy="7859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7" name="Straight Arrow Connector 126">
            <a:extLst>
              <a:ext uri="{FF2B5EF4-FFF2-40B4-BE49-F238E27FC236}">
                <a16:creationId xmlns:a16="http://schemas.microsoft.com/office/drawing/2014/main" id="{E3B7C5E8-7ECB-95F5-174B-C6E46186371C}"/>
              </a:ext>
            </a:extLst>
          </p:cNvPr>
          <p:cNvCxnSpPr>
            <a:endCxn id="78" idx="0"/>
          </p:cNvCxnSpPr>
          <p:nvPr/>
        </p:nvCxnSpPr>
        <p:spPr>
          <a:xfrm>
            <a:off x="8366312" y="3508634"/>
            <a:ext cx="363453" cy="7859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8" name="Straight Arrow Connector 127">
            <a:extLst>
              <a:ext uri="{FF2B5EF4-FFF2-40B4-BE49-F238E27FC236}">
                <a16:creationId xmlns:a16="http://schemas.microsoft.com/office/drawing/2014/main" id="{AC44B0F3-DA44-81D4-5062-45FE9B4703FC}"/>
              </a:ext>
            </a:extLst>
          </p:cNvPr>
          <p:cNvCxnSpPr>
            <a:endCxn id="79" idx="0"/>
          </p:cNvCxnSpPr>
          <p:nvPr/>
        </p:nvCxnSpPr>
        <p:spPr>
          <a:xfrm>
            <a:off x="8997627" y="3558746"/>
            <a:ext cx="504864" cy="7358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9" name="Straight Arrow Connector 128">
            <a:extLst>
              <a:ext uri="{FF2B5EF4-FFF2-40B4-BE49-F238E27FC236}">
                <a16:creationId xmlns:a16="http://schemas.microsoft.com/office/drawing/2014/main" id="{91834C68-DEC6-78A6-3905-AD704CE9CFB8}"/>
              </a:ext>
            </a:extLst>
          </p:cNvPr>
          <p:cNvCxnSpPr/>
          <p:nvPr/>
        </p:nvCxnSpPr>
        <p:spPr>
          <a:xfrm flipH="1">
            <a:off x="2104768" y="1742303"/>
            <a:ext cx="2052053" cy="14580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0" name="Straight Arrow Connector 129">
            <a:extLst>
              <a:ext uri="{FF2B5EF4-FFF2-40B4-BE49-F238E27FC236}">
                <a16:creationId xmlns:a16="http://schemas.microsoft.com/office/drawing/2014/main" id="{EF11EE32-5E30-F156-7E81-07089C408F3A}"/>
              </a:ext>
            </a:extLst>
          </p:cNvPr>
          <p:cNvCxnSpPr/>
          <p:nvPr/>
        </p:nvCxnSpPr>
        <p:spPr>
          <a:xfrm>
            <a:off x="4767101" y="1793447"/>
            <a:ext cx="711369" cy="14611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1" name="Straight Arrow Connector 130">
            <a:extLst>
              <a:ext uri="{FF2B5EF4-FFF2-40B4-BE49-F238E27FC236}">
                <a16:creationId xmlns:a16="http://schemas.microsoft.com/office/drawing/2014/main" id="{6668C9AE-1BE7-FB50-0E75-68B1E58C2A35}"/>
              </a:ext>
            </a:extLst>
          </p:cNvPr>
          <p:cNvCxnSpPr>
            <a:endCxn id="99" idx="0"/>
          </p:cNvCxnSpPr>
          <p:nvPr/>
        </p:nvCxnSpPr>
        <p:spPr>
          <a:xfrm>
            <a:off x="5360418" y="1742303"/>
            <a:ext cx="3611343" cy="15816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2" name="TextBox 131">
            <a:extLst>
              <a:ext uri="{FF2B5EF4-FFF2-40B4-BE49-F238E27FC236}">
                <a16:creationId xmlns:a16="http://schemas.microsoft.com/office/drawing/2014/main" id="{6E22A3E7-7E5F-BD19-04B7-A8FA301151CA}"/>
              </a:ext>
            </a:extLst>
          </p:cNvPr>
          <p:cNvSpPr txBox="1"/>
          <p:nvPr/>
        </p:nvSpPr>
        <p:spPr>
          <a:xfrm>
            <a:off x="7850067" y="1435087"/>
            <a:ext cx="3953968" cy="646331"/>
          </a:xfrm>
          <a:prstGeom prst="rect">
            <a:avLst/>
          </a:prstGeom>
          <a:noFill/>
        </p:spPr>
        <p:txBody>
          <a:bodyPr wrap="none" rtlCol="0">
            <a:spAutoFit/>
          </a:bodyPr>
          <a:lstStyle/>
          <a:p>
            <a:r>
              <a:rPr lang="en-US" dirty="0"/>
              <a:t>For each node, the k-</a:t>
            </a:r>
            <a:r>
              <a:rPr lang="en-US" dirty="0" err="1"/>
              <a:t>th</a:t>
            </a:r>
            <a:r>
              <a:rPr lang="en-US" dirty="0"/>
              <a:t> key is </a:t>
            </a:r>
          </a:p>
          <a:p>
            <a:r>
              <a:rPr lang="en-US" dirty="0"/>
              <a:t>the smallest value in the k+1 </a:t>
            </a:r>
            <a:r>
              <a:rPr lang="en-US" dirty="0" err="1"/>
              <a:t>th</a:t>
            </a:r>
            <a:r>
              <a:rPr lang="en-US" dirty="0"/>
              <a:t> sub-tree</a:t>
            </a:r>
          </a:p>
        </p:txBody>
      </p:sp>
    </p:spTree>
    <p:extLst>
      <p:ext uri="{BB962C8B-B14F-4D97-AF65-F5344CB8AC3E}">
        <p14:creationId xmlns:p14="http://schemas.microsoft.com/office/powerpoint/2010/main" val="19965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B-tree search</a:t>
            </a:r>
          </a:p>
        </p:txBody>
      </p:sp>
      <mc:AlternateContent xmlns:mc="http://schemas.openxmlformats.org/markup-compatibility/2006" xmlns:a14="http://schemas.microsoft.com/office/drawing/2010/main">
        <mc:Choice Requires="a14">
          <p:sp>
            <p:nvSpPr>
              <p:cNvPr id="3" name="Content Placeholder 2"/>
              <p:cNvSpPr>
                <a:spLocks noGrp="1"/>
              </p:cNvSpPr>
              <p:nvPr>
                <p:ph idx="4294967295"/>
              </p:nvPr>
            </p:nvSpPr>
            <p:spPr>
              <a:xfrm>
                <a:off x="2209800" y="1371600"/>
                <a:ext cx="8153400" cy="4783015"/>
              </a:xfrm>
            </p:spPr>
            <p:txBody>
              <a:bodyPr/>
              <a:lstStyle/>
              <a:p>
                <a:r>
                  <a:rPr lang="en-US" dirty="0"/>
                  <a:t>If </a:t>
                </a:r>
                <a14:m>
                  <m:oMath xmlns:m="http://schemas.openxmlformats.org/officeDocument/2006/math">
                    <m:r>
                      <a:rPr lang="en-US" b="0" i="1" smtClean="0">
                        <a:latin typeface="Cambria Math" panose="02040503050406030204" pitchFamily="18" charset="0"/>
                      </a:rPr>
                      <m:t>𝑑𝑎𝑡𝑎</m:t>
                    </m:r>
                    <m:r>
                      <a:rPr lang="en-US" b="0" i="1" smtClean="0">
                        <a:latin typeface="Cambria Math" panose="02040503050406030204" pitchFamily="18" charset="0"/>
                      </a:rPr>
                      <m:t>&lt;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𝑘𝑒𝑦</m:t>
                        </m:r>
                      </m:e>
                      <m:sub>
                        <m:r>
                          <a:rPr lang="en-US" b="0" i="1" smtClean="0">
                            <a:latin typeface="Cambria Math" panose="02040503050406030204" pitchFamily="18" charset="0"/>
                          </a:rPr>
                          <m:t>0</m:t>
                        </m:r>
                      </m:sub>
                    </m:sSub>
                  </m:oMath>
                </a14:m>
                <a:r>
                  <a:rPr lang="en-US" dirty="0"/>
                  <a:t> then go to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𝑠𝑢𝑏𝑡𝑟𝑒𝑒</m:t>
                        </m:r>
                      </m:e>
                      <m:sub>
                        <m:r>
                          <a:rPr lang="en-US" b="0" i="1" smtClean="0">
                            <a:latin typeface="Cambria Math" panose="02040503050406030204" pitchFamily="18" charset="0"/>
                          </a:rPr>
                          <m:t>0</m:t>
                        </m:r>
                      </m:sub>
                    </m:sSub>
                  </m:oMath>
                </a14:m>
                <a:endParaRPr lang="en-US" dirty="0"/>
              </a:p>
              <a:p>
                <a:r>
                  <a:rPr lang="en-US" dirty="0"/>
                  <a:t>If </a:t>
                </a:r>
                <a14:m>
                  <m:oMath xmlns:m="http://schemas.openxmlformats.org/officeDocument/2006/math">
                    <m:r>
                      <a:rPr lang="en-US" i="1">
                        <a:latin typeface="Cambria Math" panose="02040503050406030204" pitchFamily="18" charset="0"/>
                      </a:rPr>
                      <m:t>𝑑𝑎𝑡𝑎</m:t>
                    </m:r>
                    <m:r>
                      <a:rPr lang="en-US" i="1" smtClean="0">
                        <a:latin typeface="Cambria Math" panose="02040503050406030204" pitchFamily="18" charset="0"/>
                        <a:ea typeface="Cambria Math" panose="02040503050406030204" pitchFamily="18" charset="0"/>
                      </a:rPr>
                      <m:t>≥</m:t>
                    </m:r>
                    <m:sSub>
                      <m:sSubPr>
                        <m:ctrlPr>
                          <a:rPr lang="en-US"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𝑘𝑒𝑦</m:t>
                        </m:r>
                      </m:e>
                      <m:sub>
                        <m:r>
                          <a:rPr lang="en-US" b="0" i="1" smtClean="0">
                            <a:latin typeface="Cambria Math" panose="02040503050406030204" pitchFamily="18" charset="0"/>
                            <a:ea typeface="Cambria Math" panose="02040503050406030204" pitchFamily="18" charset="0"/>
                          </a:rPr>
                          <m:t>𝑙𝑎𝑟𝑔𝑒𝑠𝑡</m:t>
                        </m:r>
                      </m:sub>
                    </m:sSub>
                  </m:oMath>
                </a14:m>
                <a:r>
                  <a:rPr lang="en-US" dirty="0"/>
                  <a:t> then go to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𝑠𝑢𝑏𝑡𝑟𝑒𝑒</m:t>
                        </m:r>
                      </m:e>
                      <m:sub>
                        <m:r>
                          <a:rPr lang="en-US" b="0" i="1" smtClean="0">
                            <a:latin typeface="Cambria Math" panose="02040503050406030204" pitchFamily="18" charset="0"/>
                          </a:rPr>
                          <m:t>𝑙𝑎𝑟𝑔𝑒𝑠𝑡</m:t>
                        </m:r>
                        <m:r>
                          <a:rPr lang="en-US" b="0" i="1" smtClean="0">
                            <a:latin typeface="Cambria Math" panose="02040503050406030204" pitchFamily="18" charset="0"/>
                          </a:rPr>
                          <m:t>+1</m:t>
                        </m:r>
                      </m:sub>
                    </m:sSub>
                  </m:oMath>
                </a14:m>
                <a:endParaRPr lang="en-US" dirty="0"/>
              </a:p>
              <a:p>
                <a:r>
                  <a:rPr lang="en-US" dirty="0"/>
                  <a:t>Else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𝑘𝑒𝑦</m:t>
                        </m:r>
                      </m:e>
                      <m:sub>
                        <m:r>
                          <a:rPr lang="en-US" b="0" i="1" smtClean="0">
                            <a:latin typeface="Cambria Math" panose="02040503050406030204" pitchFamily="18" charset="0"/>
                          </a:rPr>
                          <m:t>𝑖</m:t>
                        </m:r>
                      </m:sub>
                    </m:sSub>
                    <m:r>
                      <a:rPr lang="en-US" i="1" smtClean="0">
                        <a:latin typeface="Cambria Math" panose="02040503050406030204" pitchFamily="18" charset="0"/>
                        <a:ea typeface="Cambria Math" panose="02040503050406030204" pitchFamily="18" charset="0"/>
                      </a:rPr>
                      <m:t>≤</m:t>
                    </m:r>
                    <m:r>
                      <a:rPr lang="en-US" i="1">
                        <a:latin typeface="Cambria Math" panose="02040503050406030204" pitchFamily="18" charset="0"/>
                      </a:rPr>
                      <m:t>𝑑𝑎𝑡𝑎</m:t>
                    </m:r>
                    <m:r>
                      <a:rPr lang="en-US" b="0" i="1" smtClean="0">
                        <a:latin typeface="Cambria Math" panose="02040503050406030204" pitchFamily="18" charset="0"/>
                      </a:rPr>
                      <m:t>&lt;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𝑘𝑒𝑦</m:t>
                        </m:r>
                      </m:e>
                      <m:sub>
                        <m:r>
                          <a:rPr lang="en-US" b="0" i="1" smtClean="0">
                            <a:latin typeface="Cambria Math" panose="02040503050406030204" pitchFamily="18" charset="0"/>
                            <a:ea typeface="Cambria Math" panose="02040503050406030204" pitchFamily="18" charset="0"/>
                          </a:rPr>
                          <m:t>𝑖</m:t>
                        </m:r>
                        <m:r>
                          <a:rPr lang="en-US" b="0" i="1" smtClean="0">
                            <a:latin typeface="Cambria Math" panose="02040503050406030204" pitchFamily="18" charset="0"/>
                            <a:ea typeface="Cambria Math" panose="02040503050406030204" pitchFamily="18" charset="0"/>
                          </a:rPr>
                          <m:t>+1</m:t>
                        </m:r>
                      </m:sub>
                    </m:sSub>
                  </m:oMath>
                </a14:m>
                <a:r>
                  <a:rPr lang="en-US" dirty="0"/>
                  <a:t> then go to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𝑠𝑢𝑏𝑡𝑟𝑒𝑒</m:t>
                        </m:r>
                      </m:e>
                      <m:sub>
                        <m:r>
                          <a:rPr lang="en-US" b="0" i="1" smtClean="0">
                            <a:latin typeface="Cambria Math" panose="02040503050406030204" pitchFamily="18" charset="0"/>
                          </a:rPr>
                          <m:t>𝑖</m:t>
                        </m:r>
                        <m:r>
                          <a:rPr lang="en-US" i="1">
                            <a:latin typeface="Cambria Math" panose="02040503050406030204" pitchFamily="18" charset="0"/>
                          </a:rPr>
                          <m:t>+1</m:t>
                        </m:r>
                      </m:sub>
                    </m:sSub>
                  </m:oMath>
                </a14:m>
                <a:endParaRPr lang="en-US" dirty="0"/>
              </a:p>
              <a:p>
                <a:r>
                  <a:rPr lang="en-US" dirty="0"/>
                  <a:t>Try search 40, 58, 94, 71.</a:t>
                </a:r>
              </a:p>
            </p:txBody>
          </p:sp>
        </mc:Choice>
        <mc:Fallback xmlns="">
          <p:sp>
            <p:nvSpPr>
              <p:cNvPr id="3" name="Content Placeholder 2"/>
              <p:cNvSpPr>
                <a:spLocks noGrp="1" noRot="1" noChangeAspect="1" noMove="1" noResize="1" noEditPoints="1" noAdjustHandles="1" noChangeArrowheads="1" noChangeShapeType="1" noTextEdit="1"/>
              </p:cNvSpPr>
              <p:nvPr>
                <p:ph idx="4294967295"/>
              </p:nvPr>
            </p:nvSpPr>
            <p:spPr>
              <a:xfrm>
                <a:off x="2209800" y="1371600"/>
                <a:ext cx="8153400" cy="4783015"/>
              </a:xfrm>
              <a:blipFill>
                <a:blip r:embed="rId2"/>
                <a:stretch>
                  <a:fillRect/>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pPr>
              <a:defRPr/>
            </a:pPr>
            <a:fld id="{11F63E87-600F-4B2C-874E-59286BDB2E23}" type="slidenum">
              <a:rPr lang="en-US" smtClean="0"/>
              <a:pPr>
                <a:defRPr/>
              </a:pPr>
              <a:t>16</a:t>
            </a:fld>
            <a:endParaRPr lang="en-US"/>
          </a:p>
        </p:txBody>
      </p:sp>
      <p:pic>
        <p:nvPicPr>
          <p:cNvPr id="5" name="Picture 4" descr="fig04_6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9300" y="3620600"/>
            <a:ext cx="8153400" cy="282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5856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B-tree insert (insert 57, 40)</a:t>
            </a:r>
          </a:p>
        </p:txBody>
      </p:sp>
      <p:sp>
        <p:nvSpPr>
          <p:cNvPr id="3" name="Content Placeholder 2"/>
          <p:cNvSpPr>
            <a:spLocks noGrp="1"/>
          </p:cNvSpPr>
          <p:nvPr>
            <p:ph idx="4294967295"/>
          </p:nvPr>
        </p:nvSpPr>
        <p:spPr>
          <a:xfrm>
            <a:off x="2209800" y="1371600"/>
            <a:ext cx="8153400" cy="4783015"/>
          </a:xfrm>
        </p:spPr>
        <p:txBody>
          <a:bodyPr/>
          <a:lstStyle/>
          <a:p>
            <a:pPr>
              <a:spcBef>
                <a:spcPts val="0"/>
              </a:spcBef>
            </a:pPr>
            <a:r>
              <a:rPr lang="en-US" sz="2400" dirty="0"/>
              <a:t>Do a search to find the leaf node to insert the data</a:t>
            </a:r>
          </a:p>
          <a:p>
            <a:pPr>
              <a:spcBef>
                <a:spcPts val="0"/>
              </a:spcBef>
            </a:pPr>
            <a:r>
              <a:rPr lang="en-US" sz="2400" dirty="0"/>
              <a:t>Insert the data into the leaf if there is space.</a:t>
            </a:r>
          </a:p>
          <a:p>
            <a:pPr>
              <a:spcBef>
                <a:spcPts val="0"/>
              </a:spcBef>
            </a:pPr>
            <a:r>
              <a:rPr lang="en-US" sz="2400" dirty="0"/>
              <a:t>Otherwise, split the leaf into two (which results in one more entry in its parent node, this in turn may result in parent node to split)</a:t>
            </a:r>
          </a:p>
        </p:txBody>
      </p:sp>
      <p:sp>
        <p:nvSpPr>
          <p:cNvPr id="4" name="Slide Number Placeholder 3"/>
          <p:cNvSpPr>
            <a:spLocks noGrp="1"/>
          </p:cNvSpPr>
          <p:nvPr>
            <p:ph type="sldNum" sz="quarter" idx="12"/>
          </p:nvPr>
        </p:nvSpPr>
        <p:spPr/>
        <p:txBody>
          <a:bodyPr/>
          <a:lstStyle/>
          <a:p>
            <a:pPr>
              <a:defRPr/>
            </a:pPr>
            <a:fld id="{11F63E87-600F-4B2C-874E-59286BDB2E23}" type="slidenum">
              <a:rPr lang="en-US" smtClean="0"/>
              <a:pPr>
                <a:defRPr/>
              </a:pPr>
              <a:t>17</a:t>
            </a:fld>
            <a:endParaRPr lang="en-US"/>
          </a:p>
        </p:txBody>
      </p:sp>
      <p:pic>
        <p:nvPicPr>
          <p:cNvPr id="5" name="Picture 4" descr="fig04_6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8989" y="3763107"/>
            <a:ext cx="8153400" cy="282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8464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B-tree delete (delete 99)</a:t>
            </a:r>
          </a:p>
        </p:txBody>
      </p:sp>
      <mc:AlternateContent xmlns:mc="http://schemas.openxmlformats.org/markup-compatibility/2006" xmlns:a14="http://schemas.microsoft.com/office/drawing/2010/main">
        <mc:Choice Requires="a14">
          <p:sp>
            <p:nvSpPr>
              <p:cNvPr id="3" name="Content Placeholder 2"/>
              <p:cNvSpPr>
                <a:spLocks noGrp="1"/>
              </p:cNvSpPr>
              <p:nvPr>
                <p:ph idx="4294967295"/>
              </p:nvPr>
            </p:nvSpPr>
            <p:spPr>
              <a:xfrm>
                <a:off x="2209800" y="1371600"/>
                <a:ext cx="8153400" cy="2575931"/>
              </a:xfrm>
            </p:spPr>
            <p:txBody>
              <a:bodyPr>
                <a:normAutofit fontScale="92500" lnSpcReduction="10000"/>
              </a:bodyPr>
              <a:lstStyle/>
              <a:p>
                <a:r>
                  <a:rPr lang="en-US" sz="2400" dirty="0"/>
                  <a:t>Do a search to find the leaf node to delete the data and delete the data. </a:t>
                </a:r>
              </a:p>
              <a:p>
                <a:r>
                  <a:rPr lang="en-US" sz="2400" dirty="0"/>
                  <a:t>If the leaf still has at least </a:t>
                </a:r>
                <a14:m>
                  <m:oMath xmlns:m="http://schemas.openxmlformats.org/officeDocument/2006/math">
                    <m:d>
                      <m:dPr>
                        <m:begChr m:val="⌈"/>
                        <m:endChr m:val="⌉"/>
                        <m:ctrlPr>
                          <a:rPr lang="en-US" sz="2400" i="1">
                            <a:latin typeface="Cambria Math" panose="02040503050406030204" pitchFamily="18" charset="0"/>
                          </a:rPr>
                        </m:ctrlPr>
                      </m:dPr>
                      <m:e>
                        <m:f>
                          <m:fPr>
                            <m:ctrlPr>
                              <a:rPr lang="en-US" sz="2400" i="1">
                                <a:latin typeface="Cambria Math" panose="02040503050406030204" pitchFamily="18" charset="0"/>
                              </a:rPr>
                            </m:ctrlPr>
                          </m:fPr>
                          <m:num>
                            <m:r>
                              <a:rPr lang="en-US" sz="2400" i="1">
                                <a:latin typeface="Cambria Math" panose="02040503050406030204" pitchFamily="18" charset="0"/>
                              </a:rPr>
                              <m:t>𝐿</m:t>
                            </m:r>
                          </m:num>
                          <m:den>
                            <m:r>
                              <a:rPr lang="en-US" sz="2400" i="1">
                                <a:latin typeface="Cambria Math" panose="02040503050406030204" pitchFamily="18" charset="0"/>
                              </a:rPr>
                              <m:t>2</m:t>
                            </m:r>
                          </m:den>
                        </m:f>
                      </m:e>
                    </m:d>
                    <m:r>
                      <a:rPr lang="en-US" sz="2400" i="1">
                        <a:latin typeface="Cambria Math" panose="02040503050406030204" pitchFamily="18" charset="0"/>
                      </a:rPr>
                      <m:t> </m:t>
                    </m:r>
                  </m:oMath>
                </a14:m>
                <a:r>
                  <a:rPr lang="en-US" sz="2400" dirty="0"/>
                  <a:t>data entries, then done. Otherwise, merge with data in neighboring leaf to make sure that each leaf still has at  least </a:t>
                </a:r>
                <a14:m>
                  <m:oMath xmlns:m="http://schemas.openxmlformats.org/officeDocument/2006/math">
                    <m:d>
                      <m:dPr>
                        <m:begChr m:val="⌈"/>
                        <m:endChr m:val="⌉"/>
                        <m:ctrlPr>
                          <a:rPr lang="en-US" sz="2400" i="1">
                            <a:latin typeface="Cambria Math" panose="02040503050406030204" pitchFamily="18" charset="0"/>
                          </a:rPr>
                        </m:ctrlPr>
                      </m:dPr>
                      <m:e>
                        <m:f>
                          <m:fPr>
                            <m:ctrlPr>
                              <a:rPr lang="en-US" sz="2400" i="1">
                                <a:latin typeface="Cambria Math" panose="02040503050406030204" pitchFamily="18" charset="0"/>
                              </a:rPr>
                            </m:ctrlPr>
                          </m:fPr>
                          <m:num>
                            <m:r>
                              <a:rPr lang="en-US" sz="2400" i="1">
                                <a:latin typeface="Cambria Math" panose="02040503050406030204" pitchFamily="18" charset="0"/>
                              </a:rPr>
                              <m:t>𝐿</m:t>
                            </m:r>
                          </m:num>
                          <m:den>
                            <m:r>
                              <a:rPr lang="en-US" sz="2400" i="1">
                                <a:latin typeface="Cambria Math" panose="02040503050406030204" pitchFamily="18" charset="0"/>
                              </a:rPr>
                              <m:t>2</m:t>
                            </m:r>
                          </m:den>
                        </m:f>
                      </m:e>
                    </m:d>
                    <m:r>
                      <a:rPr lang="en-US" sz="2400" i="1">
                        <a:latin typeface="Cambria Math" panose="02040503050406030204" pitchFamily="18" charset="0"/>
                      </a:rPr>
                      <m:t> </m:t>
                    </m:r>
                  </m:oMath>
                </a14:m>
                <a:r>
                  <a:rPr lang="en-US" sz="2400" dirty="0"/>
                  <a:t>data entries</a:t>
                </a:r>
              </a:p>
            </p:txBody>
          </p:sp>
        </mc:Choice>
        <mc:Fallback xmlns="">
          <p:sp>
            <p:nvSpPr>
              <p:cNvPr id="3" name="Content Placeholder 2"/>
              <p:cNvSpPr>
                <a:spLocks noGrp="1" noRot="1" noChangeAspect="1" noMove="1" noResize="1" noEditPoints="1" noAdjustHandles="1" noChangeArrowheads="1" noChangeShapeType="1" noTextEdit="1"/>
              </p:cNvSpPr>
              <p:nvPr>
                <p:ph idx="4294967295"/>
              </p:nvPr>
            </p:nvSpPr>
            <p:spPr>
              <a:xfrm>
                <a:off x="2209800" y="1371600"/>
                <a:ext cx="8153400" cy="2575931"/>
              </a:xfrm>
              <a:blipFill>
                <a:blip r:embed="rId3"/>
                <a:stretch>
                  <a:fillRect/>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pPr>
              <a:defRPr/>
            </a:pPr>
            <a:fld id="{11F63E87-600F-4B2C-874E-59286BDB2E23}" type="slidenum">
              <a:rPr lang="en-US" smtClean="0"/>
              <a:pPr>
                <a:defRPr/>
              </a:pPr>
              <a:t>18</a:t>
            </a:fld>
            <a:endParaRPr lang="en-US"/>
          </a:p>
        </p:txBody>
      </p:sp>
      <p:pic>
        <p:nvPicPr>
          <p:cNvPr id="5" name="Picture 5" descr="fig04_65"/>
          <p:cNvPicPr>
            <a:picLocks noGrp="1" noChangeAspect="1" noChangeArrowheads="1"/>
          </p:cNvPicPr>
          <p:nvPr>
            <p:ph idx="4294967295"/>
          </p:nvPr>
        </p:nvPicPr>
        <p:blipFill>
          <a:blip r:embed="rId4">
            <a:extLst>
              <a:ext uri="{28A0092B-C50C-407E-A947-70E740481C1C}">
                <a14:useLocalDpi xmlns:a14="http://schemas.microsoft.com/office/drawing/2010/main" val="0"/>
              </a:ext>
            </a:extLst>
          </a:blip>
          <a:srcRect/>
          <a:stretch>
            <a:fillRect/>
          </a:stretch>
        </p:blipFill>
        <p:spPr>
          <a:xfrm>
            <a:off x="2456986" y="4059237"/>
            <a:ext cx="7467600" cy="2006600"/>
          </a:xfrm>
          <a:prstGeom prst="rect">
            <a:avLst/>
          </a:prstGeom>
          <a:noFill/>
        </p:spPr>
      </p:pic>
    </p:spTree>
    <p:extLst>
      <p:ext uri="{BB962C8B-B14F-4D97-AF65-F5344CB8AC3E}">
        <p14:creationId xmlns:p14="http://schemas.microsoft.com/office/powerpoint/2010/main" val="618915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5: Hash table</a:t>
            </a:r>
          </a:p>
        </p:txBody>
      </p:sp>
      <p:sp>
        <p:nvSpPr>
          <p:cNvPr id="3" name="Content Placeholder 2"/>
          <p:cNvSpPr>
            <a:spLocks noGrp="1"/>
          </p:cNvSpPr>
          <p:nvPr>
            <p:ph sz="quarter" idx="13"/>
          </p:nvPr>
        </p:nvSpPr>
        <p:spPr>
          <a:xfrm>
            <a:off x="913773" y="1566408"/>
            <a:ext cx="10460471" cy="4800937"/>
          </a:xfrm>
        </p:spPr>
        <p:txBody>
          <a:bodyPr>
            <a:normAutofit/>
          </a:bodyPr>
          <a:lstStyle/>
          <a:p>
            <a:r>
              <a:rPr lang="en-US" dirty="0"/>
              <a:t> Big idea:  To approximate a giant table indexed by the key</a:t>
            </a:r>
          </a:p>
          <a:p>
            <a:r>
              <a:rPr lang="en-US" dirty="0"/>
              <a:t>Two key issues: hash function and resolving conflicts</a:t>
            </a:r>
          </a:p>
          <a:p>
            <a:r>
              <a:rPr lang="en-US" dirty="0"/>
              <a:t> Hash function</a:t>
            </a:r>
          </a:p>
          <a:p>
            <a:pPr lvl="1"/>
            <a:r>
              <a:rPr lang="en-US" dirty="0"/>
              <a:t> Evenly map the keys into an integer</a:t>
            </a:r>
          </a:p>
          <a:p>
            <a:pPr lvl="1"/>
            <a:r>
              <a:rPr lang="en-US" dirty="0"/>
              <a:t> The design of hash function is somewhat beyond CS</a:t>
            </a:r>
          </a:p>
          <a:p>
            <a:r>
              <a:rPr lang="en-US" dirty="0"/>
              <a:t> Resolving conflicts</a:t>
            </a:r>
          </a:p>
          <a:p>
            <a:pPr lvl="1"/>
            <a:r>
              <a:rPr lang="en-US" dirty="0"/>
              <a:t> Chaining with separate lists</a:t>
            </a:r>
          </a:p>
          <a:p>
            <a:pPr lvl="1"/>
            <a:r>
              <a:rPr lang="en-US" dirty="0"/>
              <a:t> Probing open address</a:t>
            </a:r>
          </a:p>
          <a:p>
            <a:pPr lvl="1"/>
            <a:endParaRPr lang="en-US" dirty="0"/>
          </a:p>
        </p:txBody>
      </p:sp>
    </p:spTree>
    <p:extLst>
      <p:ext uri="{BB962C8B-B14F-4D97-AF65-F5344CB8AC3E}">
        <p14:creationId xmlns:p14="http://schemas.microsoft.com/office/powerpoint/2010/main" val="3990367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4 Tree</a:t>
            </a:r>
          </a:p>
        </p:txBody>
      </p:sp>
      <p:sp>
        <p:nvSpPr>
          <p:cNvPr id="3" name="Content Placeholder 2"/>
          <p:cNvSpPr>
            <a:spLocks noGrp="1"/>
          </p:cNvSpPr>
          <p:nvPr>
            <p:ph sz="quarter" idx="13"/>
          </p:nvPr>
        </p:nvSpPr>
        <p:spPr>
          <a:xfrm>
            <a:off x="913774" y="1566408"/>
            <a:ext cx="10363826" cy="4759964"/>
          </a:xfrm>
        </p:spPr>
        <p:txBody>
          <a:bodyPr>
            <a:normAutofit/>
          </a:bodyPr>
          <a:lstStyle/>
          <a:p>
            <a:r>
              <a:rPr lang="en-US" dirty="0"/>
              <a:t> Concepts:</a:t>
            </a:r>
          </a:p>
          <a:p>
            <a:pPr lvl="1"/>
            <a:r>
              <a:rPr lang="en-US" dirty="0"/>
              <a:t> Tree: A connected graph with no cycle</a:t>
            </a:r>
          </a:p>
          <a:p>
            <a:pPr lvl="1"/>
            <a:r>
              <a:rPr lang="en-US" dirty="0"/>
              <a:t>Rooted tree: A connected graph with no cycle and a particular node called root</a:t>
            </a:r>
          </a:p>
          <a:p>
            <a:pPr lvl="2"/>
            <a:r>
              <a:rPr lang="en-US" dirty="0"/>
              <a:t> Parent node, child node, sibling nodes, ancestors, descendants, leaf nodes</a:t>
            </a:r>
          </a:p>
          <a:p>
            <a:pPr lvl="2"/>
            <a:r>
              <a:rPr lang="en-US" dirty="0"/>
              <a:t> True or false: Some edges in a tree connects sibling nodes?</a:t>
            </a:r>
          </a:p>
          <a:p>
            <a:pPr lvl="2"/>
            <a:r>
              <a:rPr lang="en-US" dirty="0"/>
              <a:t> Depth of a vertex</a:t>
            </a:r>
          </a:p>
          <a:p>
            <a:pPr lvl="2"/>
            <a:r>
              <a:rPr lang="en-US" dirty="0"/>
              <a:t> Height of a vertex</a:t>
            </a:r>
          </a:p>
          <a:p>
            <a:pPr lvl="1"/>
            <a:endParaRPr lang="en-US" dirty="0">
              <a:solidFill>
                <a:srgbClr val="FF0000"/>
              </a:solidFill>
            </a:endParaRPr>
          </a:p>
        </p:txBody>
      </p:sp>
    </p:spTree>
    <p:extLst>
      <p:ext uri="{BB962C8B-B14F-4D97-AF65-F5344CB8AC3E}">
        <p14:creationId xmlns:p14="http://schemas.microsoft.com/office/powerpoint/2010/main" val="17869723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Chaining with separate lists</a:t>
            </a:r>
          </a:p>
        </p:txBody>
      </p:sp>
      <p:sp>
        <p:nvSpPr>
          <p:cNvPr id="3" name="Content Placeholder 2"/>
          <p:cNvSpPr>
            <a:spLocks noGrp="1"/>
          </p:cNvSpPr>
          <p:nvPr>
            <p:ph sz="quarter" idx="13"/>
          </p:nvPr>
        </p:nvSpPr>
        <p:spPr>
          <a:xfrm>
            <a:off x="913774" y="1566408"/>
            <a:ext cx="4873710" cy="4800937"/>
          </a:xfrm>
        </p:spPr>
        <p:txBody>
          <a:bodyPr>
            <a:normAutofit lnSpcReduction="10000"/>
          </a:bodyPr>
          <a:lstStyle/>
          <a:p>
            <a:r>
              <a:rPr lang="en-US" dirty="0"/>
              <a:t> Hash table is a vector of lists.</a:t>
            </a:r>
          </a:p>
          <a:p>
            <a:r>
              <a:rPr lang="en-US" dirty="0"/>
              <a:t> Conflicts are resolved with the list: multiple items can be stored in one list</a:t>
            </a:r>
          </a:p>
          <a:p>
            <a:r>
              <a:rPr lang="en-US" dirty="0"/>
              <a:t>How to do search, insert, and remove on such a table?</a:t>
            </a:r>
          </a:p>
          <a:p>
            <a:r>
              <a:rPr lang="en-US" dirty="0"/>
              <a:t>Let Hash(x) = x % 10; search 68, 70; insert 23, 45; remove 64</a:t>
            </a:r>
          </a:p>
          <a:p>
            <a:endParaRPr lang="en-US" dirty="0"/>
          </a:p>
          <a:p>
            <a:pPr lvl="1"/>
            <a:endParaRPr lang="en-US" dirty="0"/>
          </a:p>
        </p:txBody>
      </p:sp>
      <p:pic>
        <p:nvPicPr>
          <p:cNvPr id="4" name="Picture 7" descr="fig05_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6465888" y="1675319"/>
            <a:ext cx="3821112" cy="4583113"/>
          </a:xfrm>
          <a:prstGeom prst="rect">
            <a:avLst/>
          </a:prstGeom>
          <a:noFill/>
        </p:spPr>
      </p:pic>
    </p:spTree>
    <p:extLst>
      <p:ext uri="{BB962C8B-B14F-4D97-AF65-F5344CB8AC3E}">
        <p14:creationId xmlns:p14="http://schemas.microsoft.com/office/powerpoint/2010/main" val="2156980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Chaining with separate lists</a:t>
            </a:r>
          </a:p>
        </p:txBody>
      </p:sp>
      <p:sp>
        <p:nvSpPr>
          <p:cNvPr id="3" name="Content Placeholder 2"/>
          <p:cNvSpPr>
            <a:spLocks noGrp="1"/>
          </p:cNvSpPr>
          <p:nvPr>
            <p:ph sz="quarter" idx="13"/>
          </p:nvPr>
        </p:nvSpPr>
        <p:spPr>
          <a:xfrm>
            <a:off x="913774" y="1566408"/>
            <a:ext cx="4873710" cy="4800937"/>
          </a:xfrm>
        </p:spPr>
        <p:txBody>
          <a:bodyPr>
            <a:normAutofit/>
          </a:bodyPr>
          <a:lstStyle/>
          <a:p>
            <a:r>
              <a:rPr lang="en-US" dirty="0"/>
              <a:t> How to achieve the average O(1) complexity with this?</a:t>
            </a:r>
          </a:p>
          <a:p>
            <a:pPr lvl="1"/>
            <a:r>
              <a:rPr lang="en-US" dirty="0"/>
              <a:t> load factor</a:t>
            </a:r>
          </a:p>
        </p:txBody>
      </p:sp>
      <p:pic>
        <p:nvPicPr>
          <p:cNvPr id="4" name="Picture 7" descr="fig05_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6465888" y="1675319"/>
            <a:ext cx="3821112" cy="4583113"/>
          </a:xfrm>
          <a:prstGeom prst="rect">
            <a:avLst/>
          </a:prstGeom>
          <a:noFill/>
        </p:spPr>
      </p:pic>
    </p:spTree>
    <p:extLst>
      <p:ext uri="{BB962C8B-B14F-4D97-AF65-F5344CB8AC3E}">
        <p14:creationId xmlns:p14="http://schemas.microsoft.com/office/powerpoint/2010/main" val="15933202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Chaining with separate lists, build the table</a:t>
            </a:r>
          </a:p>
        </p:txBody>
      </p:sp>
      <p:sp>
        <p:nvSpPr>
          <p:cNvPr id="3" name="Content Placeholder 2"/>
          <p:cNvSpPr>
            <a:spLocks noGrp="1"/>
          </p:cNvSpPr>
          <p:nvPr>
            <p:ph sz="quarter" idx="13"/>
          </p:nvPr>
        </p:nvSpPr>
        <p:spPr>
          <a:xfrm>
            <a:off x="913774" y="1566408"/>
            <a:ext cx="10259748" cy="4800937"/>
          </a:xfrm>
        </p:spPr>
        <p:txBody>
          <a:bodyPr>
            <a:normAutofit/>
          </a:bodyPr>
          <a:lstStyle/>
          <a:p>
            <a:r>
              <a:rPr lang="en-US" dirty="0"/>
              <a:t> Let the hash table has 7 entries, Hash(x) = x % 7</a:t>
            </a:r>
          </a:p>
          <a:p>
            <a:r>
              <a:rPr lang="en-US" dirty="0"/>
              <a:t> How does the table look after: 10, 7, 9, 3, 16, 20 are inserted?</a:t>
            </a:r>
          </a:p>
          <a:p>
            <a:pPr lvl="1"/>
            <a:endParaRPr lang="en-US" dirty="0"/>
          </a:p>
        </p:txBody>
      </p:sp>
    </p:spTree>
    <p:extLst>
      <p:ext uri="{BB962C8B-B14F-4D97-AF65-F5344CB8AC3E}">
        <p14:creationId xmlns:p14="http://schemas.microsoft.com/office/powerpoint/2010/main" val="3505596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Probing Open Address</a:t>
            </a:r>
          </a:p>
        </p:txBody>
      </p:sp>
      <p:sp>
        <p:nvSpPr>
          <p:cNvPr id="3" name="Content Placeholder 2"/>
          <p:cNvSpPr>
            <a:spLocks noGrp="1"/>
          </p:cNvSpPr>
          <p:nvPr>
            <p:ph sz="quarter" idx="13"/>
          </p:nvPr>
        </p:nvSpPr>
        <p:spPr>
          <a:xfrm>
            <a:off x="913774" y="1566408"/>
            <a:ext cx="9907951" cy="4224792"/>
          </a:xfrm>
        </p:spPr>
        <p:txBody>
          <a:bodyPr>
            <a:normAutofit fontScale="85000" lnSpcReduction="10000"/>
          </a:bodyPr>
          <a:lstStyle/>
          <a:p>
            <a:r>
              <a:rPr lang="en-US" dirty="0"/>
              <a:t>The table contains an array of elements</a:t>
            </a:r>
          </a:p>
          <a:p>
            <a:r>
              <a:rPr lang="en-US" dirty="0"/>
              <a:t>If collision occurs, try another cell to look.</a:t>
            </a:r>
          </a:p>
          <a:p>
            <a:pPr lvl="1"/>
            <a:r>
              <a:rPr lang="en-US" dirty="0"/>
              <a:t>try cells </a:t>
            </a:r>
            <a:r>
              <a:rPr lang="en-US" dirty="0">
                <a:solidFill>
                  <a:srgbClr val="0000FF"/>
                </a:solidFill>
                <a:latin typeface="Courier New" pitchFamily="49" charset="0"/>
              </a:rPr>
              <a:t>h</a:t>
            </a:r>
            <a:r>
              <a:rPr lang="en-US" baseline="-25000" dirty="0">
                <a:solidFill>
                  <a:srgbClr val="0000FF"/>
                </a:solidFill>
                <a:latin typeface="Courier New" pitchFamily="49" charset="0"/>
              </a:rPr>
              <a:t>0</a:t>
            </a:r>
            <a:r>
              <a:rPr lang="en-US" dirty="0">
                <a:solidFill>
                  <a:srgbClr val="0000FF"/>
                </a:solidFill>
                <a:latin typeface="Courier New" pitchFamily="49" charset="0"/>
              </a:rPr>
              <a:t>(x), h</a:t>
            </a:r>
            <a:r>
              <a:rPr lang="en-US" baseline="-25000" dirty="0">
                <a:solidFill>
                  <a:srgbClr val="0000FF"/>
                </a:solidFill>
                <a:latin typeface="Courier New" pitchFamily="49" charset="0"/>
              </a:rPr>
              <a:t>1</a:t>
            </a:r>
            <a:r>
              <a:rPr lang="en-US" dirty="0">
                <a:solidFill>
                  <a:srgbClr val="0000FF"/>
                </a:solidFill>
                <a:latin typeface="Courier New" pitchFamily="49" charset="0"/>
              </a:rPr>
              <a:t>(x), h</a:t>
            </a:r>
            <a:r>
              <a:rPr lang="en-US" baseline="-25000" dirty="0">
                <a:solidFill>
                  <a:srgbClr val="0000FF"/>
                </a:solidFill>
                <a:latin typeface="Courier New" pitchFamily="49" charset="0"/>
              </a:rPr>
              <a:t>2</a:t>
            </a:r>
            <a:r>
              <a:rPr lang="en-US" dirty="0">
                <a:solidFill>
                  <a:srgbClr val="0000FF"/>
                </a:solidFill>
                <a:latin typeface="Courier New" pitchFamily="49" charset="0"/>
              </a:rPr>
              <a:t>(x), h</a:t>
            </a:r>
            <a:r>
              <a:rPr lang="en-US" baseline="-25000" dirty="0">
                <a:solidFill>
                  <a:srgbClr val="0000FF"/>
                </a:solidFill>
                <a:latin typeface="Courier New" pitchFamily="49" charset="0"/>
              </a:rPr>
              <a:t>3</a:t>
            </a:r>
            <a:r>
              <a:rPr lang="en-US" dirty="0">
                <a:solidFill>
                  <a:srgbClr val="0000FF"/>
                </a:solidFill>
                <a:latin typeface="Courier New" pitchFamily="49" charset="0"/>
              </a:rPr>
              <a:t>(x)…</a:t>
            </a:r>
            <a:r>
              <a:rPr lang="en-US" dirty="0"/>
              <a:t> in succession until a free cell is found.</a:t>
            </a:r>
          </a:p>
          <a:p>
            <a:pPr lvl="2" eaLnBrk="1" hangingPunct="1"/>
            <a:r>
              <a:rPr lang="en-US" dirty="0"/>
              <a:t>  </a:t>
            </a:r>
            <a:r>
              <a:rPr lang="en-US" sz="2400" dirty="0">
                <a:solidFill>
                  <a:srgbClr val="0000FF"/>
                </a:solidFill>
                <a:latin typeface="Courier New" pitchFamily="49" charset="0"/>
              </a:rPr>
              <a:t>h</a:t>
            </a:r>
            <a:r>
              <a:rPr lang="en-US" sz="2400" baseline="-25000" dirty="0">
                <a:solidFill>
                  <a:srgbClr val="0000FF"/>
                </a:solidFill>
                <a:latin typeface="Courier New" pitchFamily="49" charset="0"/>
              </a:rPr>
              <a:t>i</a:t>
            </a:r>
            <a:r>
              <a:rPr lang="en-US" sz="2400" dirty="0">
                <a:solidFill>
                  <a:srgbClr val="0000FF"/>
                </a:solidFill>
                <a:latin typeface="Courier New" pitchFamily="49" charset="0"/>
              </a:rPr>
              <a:t>(x) = hash(x) + f(</a:t>
            </a:r>
            <a:r>
              <a:rPr lang="en-US" sz="2400" dirty="0" err="1">
                <a:solidFill>
                  <a:srgbClr val="0000FF"/>
                </a:solidFill>
                <a:latin typeface="Courier New" pitchFamily="49" charset="0"/>
              </a:rPr>
              <a:t>i</a:t>
            </a:r>
            <a:r>
              <a:rPr lang="en-US" sz="2400" dirty="0">
                <a:solidFill>
                  <a:srgbClr val="0000FF"/>
                </a:solidFill>
                <a:latin typeface="Courier New" pitchFamily="49" charset="0"/>
              </a:rPr>
              <a:t>)</a:t>
            </a:r>
            <a:r>
              <a:rPr lang="en-US" sz="2400" dirty="0">
                <a:latin typeface="Courier New" pitchFamily="49" charset="0"/>
              </a:rPr>
              <a:t>a</a:t>
            </a:r>
            <a:r>
              <a:rPr lang="en-US" sz="2400" dirty="0"/>
              <a:t>nd </a:t>
            </a:r>
            <a:r>
              <a:rPr lang="en-US" sz="2400" dirty="0">
                <a:solidFill>
                  <a:srgbClr val="0000FF"/>
                </a:solidFill>
                <a:latin typeface="Courier New" pitchFamily="49" charset="0"/>
              </a:rPr>
              <a:t>f(0) = 0</a:t>
            </a:r>
          </a:p>
          <a:p>
            <a:pPr lvl="2"/>
            <a:endParaRPr lang="en-US" dirty="0"/>
          </a:p>
          <a:p>
            <a:pPr lvl="1"/>
            <a:r>
              <a:rPr lang="en-US" dirty="0"/>
              <a:t>Linear </a:t>
            </a:r>
            <a:r>
              <a:rPr lang="en-US" dirty="0" err="1"/>
              <a:t>probling</a:t>
            </a:r>
            <a:r>
              <a:rPr lang="en-US" dirty="0"/>
              <a:t>: f(</a:t>
            </a:r>
            <a:r>
              <a:rPr lang="en-US" dirty="0" err="1"/>
              <a:t>i</a:t>
            </a:r>
            <a:r>
              <a:rPr lang="en-US" dirty="0"/>
              <a:t>) = </a:t>
            </a:r>
            <a:r>
              <a:rPr lang="en-US" dirty="0" err="1"/>
              <a:t>i</a:t>
            </a:r>
            <a:r>
              <a:rPr lang="en-US" dirty="0"/>
              <a:t>; try hash(x), hash(x) + 1, hash(x)+2</a:t>
            </a:r>
          </a:p>
          <a:p>
            <a:pPr lvl="1"/>
            <a:endParaRPr lang="en-US" dirty="0"/>
          </a:p>
          <a:p>
            <a:pPr lvl="1"/>
            <a:r>
              <a:rPr lang="en-US" dirty="0"/>
              <a:t>Describe how to do search, insert, and remove with linear probing</a:t>
            </a:r>
          </a:p>
          <a:p>
            <a:pPr lvl="1"/>
            <a:r>
              <a:rPr lang="en-US" dirty="0"/>
              <a:t>Let the hash table size be 10, Hash(x) = x % 10</a:t>
            </a:r>
          </a:p>
          <a:p>
            <a:pPr lvl="1"/>
            <a:r>
              <a:rPr lang="en-US" dirty="0"/>
              <a:t>How does the table look after: 10, 19, 9, 3, 22, 20 are inserted assuming no rehashing?</a:t>
            </a:r>
          </a:p>
          <a:p>
            <a:endParaRPr lang="en-US" dirty="0"/>
          </a:p>
        </p:txBody>
      </p:sp>
    </p:spTree>
    <p:extLst>
      <p:ext uri="{BB962C8B-B14F-4D97-AF65-F5344CB8AC3E}">
        <p14:creationId xmlns:p14="http://schemas.microsoft.com/office/powerpoint/2010/main" val="2474923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Probing Open Address</a:t>
            </a:r>
          </a:p>
        </p:txBody>
      </p:sp>
      <mc:AlternateContent xmlns:mc="http://schemas.openxmlformats.org/markup-compatibility/2006" xmlns:a14="http://schemas.microsoft.com/office/drawing/2010/main">
        <mc:Choice Requires="a14">
          <p:sp>
            <p:nvSpPr>
              <p:cNvPr id="3" name="Content Placeholder 2"/>
              <p:cNvSpPr>
                <a:spLocks noGrp="1"/>
              </p:cNvSpPr>
              <p:nvPr>
                <p:ph sz="quarter" idx="13"/>
              </p:nvPr>
            </p:nvSpPr>
            <p:spPr>
              <a:xfrm>
                <a:off x="913774" y="1566408"/>
                <a:ext cx="9907951" cy="4224792"/>
              </a:xfrm>
            </p:spPr>
            <p:txBody>
              <a:bodyPr>
                <a:normAutofit/>
              </a:bodyPr>
              <a:lstStyle/>
              <a:p>
                <a:r>
                  <a:rPr lang="en-US" dirty="0"/>
                  <a:t>The table contains an array of elements</a:t>
                </a:r>
              </a:p>
              <a:p>
                <a:r>
                  <a:rPr lang="en-US" dirty="0"/>
                  <a:t>If collision occurs, try another cell to look.</a:t>
                </a:r>
              </a:p>
              <a:p>
                <a:pPr lvl="1"/>
                <a:r>
                  <a:rPr lang="en-US" dirty="0"/>
                  <a:t>try cells </a:t>
                </a:r>
                <a:r>
                  <a:rPr lang="en-US" dirty="0">
                    <a:solidFill>
                      <a:srgbClr val="0000FF"/>
                    </a:solidFill>
                    <a:latin typeface="Courier New" pitchFamily="49" charset="0"/>
                  </a:rPr>
                  <a:t>h</a:t>
                </a:r>
                <a:r>
                  <a:rPr lang="en-US" baseline="-25000" dirty="0">
                    <a:solidFill>
                      <a:srgbClr val="0000FF"/>
                    </a:solidFill>
                    <a:latin typeface="Courier New" pitchFamily="49" charset="0"/>
                  </a:rPr>
                  <a:t>0</a:t>
                </a:r>
                <a:r>
                  <a:rPr lang="en-US" dirty="0">
                    <a:solidFill>
                      <a:srgbClr val="0000FF"/>
                    </a:solidFill>
                    <a:latin typeface="Courier New" pitchFamily="49" charset="0"/>
                  </a:rPr>
                  <a:t>(x), h</a:t>
                </a:r>
                <a:r>
                  <a:rPr lang="en-US" baseline="-25000" dirty="0">
                    <a:solidFill>
                      <a:srgbClr val="0000FF"/>
                    </a:solidFill>
                    <a:latin typeface="Courier New" pitchFamily="49" charset="0"/>
                  </a:rPr>
                  <a:t>1</a:t>
                </a:r>
                <a:r>
                  <a:rPr lang="en-US" dirty="0">
                    <a:solidFill>
                      <a:srgbClr val="0000FF"/>
                    </a:solidFill>
                    <a:latin typeface="Courier New" pitchFamily="49" charset="0"/>
                  </a:rPr>
                  <a:t>(x), h</a:t>
                </a:r>
                <a:r>
                  <a:rPr lang="en-US" baseline="-25000" dirty="0">
                    <a:solidFill>
                      <a:srgbClr val="0000FF"/>
                    </a:solidFill>
                    <a:latin typeface="Courier New" pitchFamily="49" charset="0"/>
                  </a:rPr>
                  <a:t>2</a:t>
                </a:r>
                <a:r>
                  <a:rPr lang="en-US" dirty="0">
                    <a:solidFill>
                      <a:srgbClr val="0000FF"/>
                    </a:solidFill>
                    <a:latin typeface="Courier New" pitchFamily="49" charset="0"/>
                  </a:rPr>
                  <a:t>(x), h</a:t>
                </a:r>
                <a:r>
                  <a:rPr lang="en-US" baseline="-25000" dirty="0">
                    <a:solidFill>
                      <a:srgbClr val="0000FF"/>
                    </a:solidFill>
                    <a:latin typeface="Courier New" pitchFamily="49" charset="0"/>
                  </a:rPr>
                  <a:t>3</a:t>
                </a:r>
                <a:r>
                  <a:rPr lang="en-US" dirty="0">
                    <a:solidFill>
                      <a:srgbClr val="0000FF"/>
                    </a:solidFill>
                    <a:latin typeface="Courier New" pitchFamily="49" charset="0"/>
                  </a:rPr>
                  <a:t>(x)…</a:t>
                </a:r>
                <a:r>
                  <a:rPr lang="en-US" dirty="0"/>
                  <a:t> in succession until a free cell is found.</a:t>
                </a:r>
              </a:p>
              <a:p>
                <a:pPr lvl="2" eaLnBrk="1" hangingPunct="1"/>
                <a:r>
                  <a:rPr lang="en-US" dirty="0"/>
                  <a:t>  </a:t>
                </a:r>
                <a:r>
                  <a:rPr lang="en-US" sz="2400" dirty="0">
                    <a:solidFill>
                      <a:srgbClr val="0000FF"/>
                    </a:solidFill>
                    <a:latin typeface="Courier New" pitchFamily="49" charset="0"/>
                  </a:rPr>
                  <a:t>h</a:t>
                </a:r>
                <a:r>
                  <a:rPr lang="en-US" sz="2400" baseline="-25000" dirty="0">
                    <a:solidFill>
                      <a:srgbClr val="0000FF"/>
                    </a:solidFill>
                    <a:latin typeface="Courier New" pitchFamily="49" charset="0"/>
                  </a:rPr>
                  <a:t>i</a:t>
                </a:r>
                <a:r>
                  <a:rPr lang="en-US" sz="2400" dirty="0">
                    <a:solidFill>
                      <a:srgbClr val="0000FF"/>
                    </a:solidFill>
                    <a:latin typeface="Courier New" pitchFamily="49" charset="0"/>
                  </a:rPr>
                  <a:t>(x) = hash(x) + f(</a:t>
                </a:r>
                <a:r>
                  <a:rPr lang="en-US" sz="2400" dirty="0" err="1">
                    <a:solidFill>
                      <a:srgbClr val="0000FF"/>
                    </a:solidFill>
                    <a:latin typeface="Courier New" pitchFamily="49" charset="0"/>
                  </a:rPr>
                  <a:t>i</a:t>
                </a:r>
                <a:r>
                  <a:rPr lang="en-US" sz="2400" dirty="0">
                    <a:solidFill>
                      <a:srgbClr val="0000FF"/>
                    </a:solidFill>
                    <a:latin typeface="Courier New" pitchFamily="49" charset="0"/>
                  </a:rPr>
                  <a:t>)</a:t>
                </a:r>
                <a:r>
                  <a:rPr lang="en-US" sz="2400" dirty="0">
                    <a:latin typeface="Courier New" pitchFamily="49" charset="0"/>
                  </a:rPr>
                  <a:t>a</a:t>
                </a:r>
                <a:r>
                  <a:rPr lang="en-US" sz="2400" dirty="0"/>
                  <a:t>nd </a:t>
                </a:r>
                <a:r>
                  <a:rPr lang="en-US" sz="2400" dirty="0">
                    <a:solidFill>
                      <a:srgbClr val="0000FF"/>
                    </a:solidFill>
                    <a:latin typeface="Courier New" pitchFamily="49" charset="0"/>
                  </a:rPr>
                  <a:t>f(0) = 0</a:t>
                </a:r>
                <a:endParaRPr lang="en-US" dirty="0"/>
              </a:p>
              <a:p>
                <a:pPr lvl="1"/>
                <a:r>
                  <a:rPr lang="en-US" dirty="0"/>
                  <a:t>Quadratic probing: f(</a:t>
                </a:r>
                <a:r>
                  <a:rPr lang="en-US" dirty="0" err="1"/>
                  <a:t>i</a:t>
                </a:r>
                <a:r>
                  <a:rPr lang="en-US" dirty="0"/>
                  <a:t>) =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2</m:t>
                        </m:r>
                      </m:sup>
                    </m:sSup>
                  </m:oMath>
                </a14:m>
                <a:r>
                  <a:rPr lang="en-US" dirty="0"/>
                  <a:t>; try hash(x), hash(x) + 1, hash(x)+4, hash(x) + 9, …</a:t>
                </a:r>
              </a:p>
              <a:p>
                <a:pPr lvl="1"/>
                <a:r>
                  <a:rPr lang="en-US" dirty="0"/>
                  <a:t> Double hashing: f(</a:t>
                </a:r>
                <a:r>
                  <a:rPr lang="en-US" dirty="0" err="1"/>
                  <a:t>i</a:t>
                </a:r>
                <a:r>
                  <a:rPr lang="en-US" dirty="0"/>
                  <a:t>) = </a:t>
                </a:r>
                <a:r>
                  <a:rPr lang="en-US" dirty="0" err="1"/>
                  <a:t>i</a:t>
                </a:r>
                <a:r>
                  <a:rPr lang="en-US" dirty="0"/>
                  <a:t>*hash</a:t>
                </a:r>
                <a:r>
                  <a:rPr lang="en-US" baseline="-25000" dirty="0"/>
                  <a:t>2</a:t>
                </a:r>
                <a:r>
                  <a:rPr lang="en-US" dirty="0"/>
                  <a:t>(x)</a:t>
                </a:r>
              </a:p>
            </p:txBody>
          </p:sp>
        </mc:Choice>
        <mc:Fallback xmlns="">
          <p:sp>
            <p:nvSpPr>
              <p:cNvPr id="3" name="Content Placeholder 2"/>
              <p:cNvSpPr>
                <a:spLocks noGrp="1" noRot="1" noChangeAspect="1" noMove="1" noResize="1" noEditPoints="1" noAdjustHandles="1" noChangeArrowheads="1" noChangeShapeType="1" noTextEdit="1"/>
              </p:cNvSpPr>
              <p:nvPr>
                <p:ph sz="quarter" idx="13"/>
              </p:nvPr>
            </p:nvSpPr>
            <p:spPr>
              <a:xfrm>
                <a:off x="913774" y="1566408"/>
                <a:ext cx="9907951" cy="4224792"/>
              </a:xfrm>
              <a:blipFill>
                <a:blip r:embed="rId2"/>
                <a:stretch>
                  <a:fillRect l="-1152" t="-299"/>
                </a:stretch>
              </a:blipFill>
            </p:spPr>
            <p:txBody>
              <a:bodyPr/>
              <a:lstStyle/>
              <a:p>
                <a:r>
                  <a:rPr lang="en-US">
                    <a:noFill/>
                  </a:rPr>
                  <a:t> </a:t>
                </a:r>
              </a:p>
            </p:txBody>
          </p:sp>
        </mc:Fallback>
      </mc:AlternateContent>
    </p:spTree>
    <p:extLst>
      <p:ext uri="{BB962C8B-B14F-4D97-AF65-F5344CB8AC3E}">
        <p14:creationId xmlns:p14="http://schemas.microsoft.com/office/powerpoint/2010/main" val="15136636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Probing Open Address</a:t>
            </a:r>
          </a:p>
        </p:txBody>
      </p:sp>
      <p:sp>
        <p:nvSpPr>
          <p:cNvPr id="3" name="Content Placeholder 2"/>
          <p:cNvSpPr>
            <a:spLocks noGrp="1"/>
          </p:cNvSpPr>
          <p:nvPr>
            <p:ph sz="quarter" idx="13"/>
          </p:nvPr>
        </p:nvSpPr>
        <p:spPr>
          <a:xfrm>
            <a:off x="913774" y="1566408"/>
            <a:ext cx="9907951" cy="4224792"/>
          </a:xfrm>
        </p:spPr>
        <p:txBody>
          <a:bodyPr>
            <a:normAutofit/>
          </a:bodyPr>
          <a:lstStyle/>
          <a:p>
            <a:r>
              <a:rPr lang="en-US" dirty="0"/>
              <a:t> How to make sure that insert, search, and remove have the average O(1) complexity?</a:t>
            </a:r>
          </a:p>
          <a:p>
            <a:endParaRPr lang="en-US" dirty="0"/>
          </a:p>
          <a:p>
            <a:endParaRPr lang="en-US" dirty="0"/>
          </a:p>
          <a:p>
            <a:r>
              <a:rPr lang="en-US" dirty="0"/>
              <a:t>True or False: The worse case time complexity for search in a hash table is O(N).</a:t>
            </a:r>
          </a:p>
        </p:txBody>
      </p:sp>
    </p:spTree>
    <p:extLst>
      <p:ext uri="{BB962C8B-B14F-4D97-AF65-F5344CB8AC3E}">
        <p14:creationId xmlns:p14="http://schemas.microsoft.com/office/powerpoint/2010/main" val="7456746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6: priority queue</a:t>
            </a:r>
          </a:p>
        </p:txBody>
      </p:sp>
      <p:sp>
        <p:nvSpPr>
          <p:cNvPr id="3" name="Content Placeholder 2"/>
          <p:cNvSpPr>
            <a:spLocks noGrp="1"/>
          </p:cNvSpPr>
          <p:nvPr>
            <p:ph sz="quarter" idx="13"/>
          </p:nvPr>
        </p:nvSpPr>
        <p:spPr>
          <a:xfrm>
            <a:off x="913774" y="1566408"/>
            <a:ext cx="9907951" cy="4224792"/>
          </a:xfrm>
        </p:spPr>
        <p:txBody>
          <a:bodyPr>
            <a:normAutofit/>
          </a:bodyPr>
          <a:lstStyle/>
          <a:p>
            <a:r>
              <a:rPr lang="en-US" dirty="0"/>
              <a:t>Heap concept:</a:t>
            </a:r>
          </a:p>
          <a:p>
            <a:pPr lvl="1"/>
            <a:r>
              <a:rPr lang="en-US" dirty="0"/>
              <a:t> A partially ordered tree (POT) is a tree T such that:</a:t>
            </a:r>
          </a:p>
          <a:p>
            <a:pPr lvl="2"/>
            <a:r>
              <a:rPr lang="en-US" dirty="0"/>
              <a:t>There is an order relation &lt;= defined for the vertices of T</a:t>
            </a:r>
          </a:p>
          <a:p>
            <a:pPr lvl="2"/>
            <a:r>
              <a:rPr lang="en-US" dirty="0">
                <a:solidFill>
                  <a:srgbClr val="0000FF"/>
                </a:solidFill>
              </a:rPr>
              <a:t>For any vertex p</a:t>
            </a:r>
            <a:r>
              <a:rPr lang="en-US" dirty="0"/>
              <a:t> and any child c of p, p &lt;= c</a:t>
            </a:r>
          </a:p>
          <a:p>
            <a:pPr lvl="1"/>
            <a:r>
              <a:rPr lang="en-US" dirty="0"/>
              <a:t> Partially ordered complete binary tree</a:t>
            </a:r>
          </a:p>
          <a:p>
            <a:pPr lvl="2"/>
            <a:r>
              <a:rPr lang="en-US" dirty="0"/>
              <a:t> Allowing vector representation of the tree</a:t>
            </a:r>
          </a:p>
          <a:p>
            <a:pPr lvl="2"/>
            <a:endParaRPr lang="en-US" dirty="0"/>
          </a:p>
        </p:txBody>
      </p:sp>
    </p:spTree>
    <p:extLst>
      <p:ext uri="{BB962C8B-B14F-4D97-AF65-F5344CB8AC3E}">
        <p14:creationId xmlns:p14="http://schemas.microsoft.com/office/powerpoint/2010/main" val="3426291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Vector representation of the tree</a:t>
            </a:r>
          </a:p>
        </p:txBody>
      </p:sp>
      <p:sp>
        <p:nvSpPr>
          <p:cNvPr id="3" name="Content Placeholder 2"/>
          <p:cNvSpPr>
            <a:spLocks noGrp="1"/>
          </p:cNvSpPr>
          <p:nvPr>
            <p:ph sz="quarter" idx="13"/>
          </p:nvPr>
        </p:nvSpPr>
        <p:spPr>
          <a:xfrm>
            <a:off x="913774" y="1566408"/>
            <a:ext cx="9907951" cy="4224792"/>
          </a:xfrm>
        </p:spPr>
        <p:txBody>
          <a:bodyPr>
            <a:normAutofit/>
          </a:bodyPr>
          <a:lstStyle/>
          <a:p>
            <a:r>
              <a:rPr lang="en-US" dirty="0"/>
              <a:t> Storing the tree in level order continuously</a:t>
            </a:r>
          </a:p>
          <a:p>
            <a:r>
              <a:rPr lang="en-US" dirty="0"/>
              <a:t> May start from index 0 or index 1</a:t>
            </a:r>
          </a:p>
          <a:p>
            <a:pPr lvl="1"/>
            <a:r>
              <a:rPr lang="en-US" dirty="0"/>
              <a:t> Different starting index affects the tree navigation (how to compute parent and children nodes)</a:t>
            </a:r>
          </a:p>
          <a:p>
            <a:pPr lvl="1"/>
            <a:r>
              <a:rPr lang="en-US" dirty="0"/>
              <a:t> Starting from index 1:</a:t>
            </a:r>
          </a:p>
          <a:p>
            <a:pPr lvl="2"/>
            <a:r>
              <a:rPr lang="en-US" dirty="0"/>
              <a:t> parent of v[k] is ?</a:t>
            </a:r>
          </a:p>
          <a:p>
            <a:pPr lvl="2"/>
            <a:r>
              <a:rPr lang="en-US" dirty="0"/>
              <a:t> left child of v[k] is?, right child of v[k] is?</a:t>
            </a:r>
          </a:p>
          <a:p>
            <a:pPr lvl="1"/>
            <a:r>
              <a:rPr lang="en-US" dirty="0"/>
              <a:t> What if the index starts from 0?</a:t>
            </a:r>
          </a:p>
          <a:p>
            <a:endParaRPr lang="en-US" dirty="0"/>
          </a:p>
        </p:txBody>
      </p:sp>
    </p:spTree>
    <p:extLst>
      <p:ext uri="{BB962C8B-B14F-4D97-AF65-F5344CB8AC3E}">
        <p14:creationId xmlns:p14="http://schemas.microsoft.com/office/powerpoint/2010/main" val="38310819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Heap operations</a:t>
            </a:r>
          </a:p>
        </p:txBody>
      </p:sp>
      <p:sp>
        <p:nvSpPr>
          <p:cNvPr id="3" name="Content Placeholder 2"/>
          <p:cNvSpPr>
            <a:spLocks noGrp="1"/>
          </p:cNvSpPr>
          <p:nvPr>
            <p:ph sz="quarter" idx="13"/>
          </p:nvPr>
        </p:nvSpPr>
        <p:spPr>
          <a:xfrm>
            <a:off x="913774" y="1566408"/>
            <a:ext cx="9907951" cy="4224792"/>
          </a:xfrm>
        </p:spPr>
        <p:txBody>
          <a:bodyPr>
            <a:normAutofit/>
          </a:bodyPr>
          <a:lstStyle/>
          <a:p>
            <a:r>
              <a:rPr lang="en-US" dirty="0" err="1"/>
              <a:t>DeleteMIN</a:t>
            </a:r>
            <a:r>
              <a:rPr lang="en-US" dirty="0"/>
              <a:t>: the heap size decreases by 1</a:t>
            </a:r>
          </a:p>
          <a:p>
            <a:pPr lvl="1"/>
            <a:r>
              <a:rPr lang="en-US" dirty="0"/>
              <a:t> Move the last element to root and percolate down from the root.</a:t>
            </a:r>
          </a:p>
          <a:p>
            <a:pPr lvl="2"/>
            <a:r>
              <a:rPr lang="en-US" dirty="0"/>
              <a:t>  How to percolate down?</a:t>
            </a:r>
          </a:p>
          <a:p>
            <a:r>
              <a:rPr lang="en-US" dirty="0"/>
              <a:t>Insert </a:t>
            </a:r>
          </a:p>
          <a:p>
            <a:pPr lvl="1"/>
            <a:r>
              <a:rPr lang="en-US" dirty="0"/>
              <a:t> Put the new element at the end of the vector</a:t>
            </a:r>
          </a:p>
          <a:p>
            <a:pPr lvl="1"/>
            <a:r>
              <a:rPr lang="en-US" dirty="0"/>
              <a:t> fix the heap towards to root. </a:t>
            </a:r>
          </a:p>
        </p:txBody>
      </p:sp>
    </p:spTree>
    <p:extLst>
      <p:ext uri="{BB962C8B-B14F-4D97-AF65-F5344CB8AC3E}">
        <p14:creationId xmlns:p14="http://schemas.microsoft.com/office/powerpoint/2010/main" val="11206929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heap</a:t>
            </a:r>
          </a:p>
        </p:txBody>
      </p:sp>
      <p:sp>
        <p:nvSpPr>
          <p:cNvPr id="3" name="Content Placeholder 2"/>
          <p:cNvSpPr>
            <a:spLocks noGrp="1"/>
          </p:cNvSpPr>
          <p:nvPr>
            <p:ph sz="quarter" idx="13"/>
          </p:nvPr>
        </p:nvSpPr>
        <p:spPr>
          <a:xfrm>
            <a:off x="913774" y="1566408"/>
            <a:ext cx="9907951" cy="4224792"/>
          </a:xfrm>
        </p:spPr>
        <p:txBody>
          <a:bodyPr>
            <a:normAutofit/>
          </a:bodyPr>
          <a:lstStyle/>
          <a:p>
            <a:r>
              <a:rPr lang="en-US" dirty="0"/>
              <a:t> Inserting items one by one resulting in O(N log N) heap building algorithms</a:t>
            </a:r>
          </a:p>
          <a:p>
            <a:r>
              <a:rPr lang="en-US" dirty="0"/>
              <a:t>A better O(N) heap building algorithm builds the heap from bottom up by percolate elements backward (from N/2 to 1).  </a:t>
            </a:r>
          </a:p>
          <a:p>
            <a:pPr lvl="1"/>
            <a:r>
              <a:rPr lang="en-US" dirty="0"/>
              <a:t>Logically, this heap building algorithm operates by dumping the original data into the heap and then fixing the heap from bottom up (from the last node to the first node)!</a:t>
            </a:r>
          </a:p>
          <a:p>
            <a:pPr lvl="1"/>
            <a:r>
              <a:rPr lang="en-US" dirty="0"/>
              <a:t> Build the heap:  100 80 60 90 10 1 70 40</a:t>
            </a:r>
          </a:p>
        </p:txBody>
      </p:sp>
    </p:spTree>
    <p:extLst>
      <p:ext uri="{BB962C8B-B14F-4D97-AF65-F5344CB8AC3E}">
        <p14:creationId xmlns:p14="http://schemas.microsoft.com/office/powerpoint/2010/main" val="1447384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464A7-381A-9B44-BDE1-F694CFFAB43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CA03F0E-DFE7-332D-7CAB-0D5106A02028}"/>
              </a:ext>
            </a:extLst>
          </p:cNvPr>
          <p:cNvSpPr>
            <a:spLocks noGrp="1"/>
          </p:cNvSpPr>
          <p:nvPr>
            <p:ph sz="quarter" idx="13"/>
          </p:nvPr>
        </p:nvSpPr>
        <p:spPr>
          <a:xfrm>
            <a:off x="913774" y="3949147"/>
            <a:ext cx="10363826" cy="2481469"/>
          </a:xfrm>
        </p:spPr>
        <p:txBody>
          <a:bodyPr>
            <a:normAutofit fontScale="85000" lnSpcReduction="20000"/>
          </a:bodyPr>
          <a:lstStyle/>
          <a:p>
            <a:r>
              <a:rPr lang="en-US" dirty="0"/>
              <a:t>List the ancestors of J:</a:t>
            </a:r>
          </a:p>
          <a:p>
            <a:r>
              <a:rPr lang="en-US" dirty="0"/>
              <a:t>List the descendent of E:</a:t>
            </a:r>
          </a:p>
          <a:p>
            <a:r>
              <a:rPr lang="en-US" dirty="0"/>
              <a:t>Height and depth of E:</a:t>
            </a:r>
          </a:p>
          <a:p>
            <a:r>
              <a:rPr lang="en-US" dirty="0"/>
              <a:t>Sibling of H:</a:t>
            </a:r>
          </a:p>
          <a:p>
            <a:r>
              <a:rPr lang="en-US" dirty="0"/>
              <a:t>Children of E:</a:t>
            </a:r>
          </a:p>
        </p:txBody>
      </p:sp>
      <p:pic>
        <p:nvPicPr>
          <p:cNvPr id="4" name="Picture 4" descr="fig04_02">
            <a:extLst>
              <a:ext uri="{FF2B5EF4-FFF2-40B4-BE49-F238E27FC236}">
                <a16:creationId xmlns:a16="http://schemas.microsoft.com/office/drawing/2014/main" id="{90FDBDF1-8EF0-148F-3F62-50398E9DBA1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3774" y="427383"/>
            <a:ext cx="9770163" cy="3256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99588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heap and heap operations</a:t>
            </a:r>
          </a:p>
        </p:txBody>
      </p:sp>
      <p:sp>
        <p:nvSpPr>
          <p:cNvPr id="3" name="Content Placeholder 2"/>
          <p:cNvSpPr>
            <a:spLocks noGrp="1"/>
          </p:cNvSpPr>
          <p:nvPr>
            <p:ph sz="quarter" idx="13"/>
          </p:nvPr>
        </p:nvSpPr>
        <p:spPr>
          <a:xfrm>
            <a:off x="913774" y="1566408"/>
            <a:ext cx="9907951" cy="4224792"/>
          </a:xfrm>
        </p:spPr>
        <p:txBody>
          <a:bodyPr>
            <a:normAutofit lnSpcReduction="10000"/>
          </a:bodyPr>
          <a:lstStyle/>
          <a:p>
            <a:r>
              <a:rPr lang="en-US" dirty="0"/>
              <a:t> Using the O(N) algorithm to build the heap for the following items:</a:t>
            </a:r>
          </a:p>
          <a:p>
            <a:pPr marL="0" indent="0" algn="ctr">
              <a:buNone/>
            </a:pPr>
            <a:r>
              <a:rPr lang="en-US" dirty="0"/>
              <a:t>30 20 60 70 10 7 100 </a:t>
            </a:r>
          </a:p>
          <a:p>
            <a:pPr marL="0" indent="0" algn="ctr">
              <a:buNone/>
            </a:pPr>
            <a:endParaRPr lang="en-US" dirty="0"/>
          </a:p>
          <a:p>
            <a:r>
              <a:rPr lang="en-US" dirty="0"/>
              <a:t> After the heap is built, insert 1, 32, 50 to the heap</a:t>
            </a:r>
          </a:p>
          <a:p>
            <a:endParaRPr lang="en-US" dirty="0"/>
          </a:p>
          <a:p>
            <a:r>
              <a:rPr lang="en-US" dirty="0"/>
              <a:t> After the insertions, do </a:t>
            </a:r>
            <a:r>
              <a:rPr lang="en-US" dirty="0" err="1"/>
              <a:t>deleteMIN</a:t>
            </a:r>
            <a:r>
              <a:rPr lang="en-US" dirty="0"/>
              <a:t> two times, show the heap after each </a:t>
            </a:r>
            <a:r>
              <a:rPr lang="en-US" dirty="0" err="1"/>
              <a:t>deleteMIN</a:t>
            </a:r>
            <a:r>
              <a:rPr lang="en-US" dirty="0"/>
              <a:t>.</a:t>
            </a:r>
          </a:p>
        </p:txBody>
      </p:sp>
    </p:spTree>
    <p:extLst>
      <p:ext uri="{BB962C8B-B14F-4D97-AF65-F5344CB8AC3E}">
        <p14:creationId xmlns:p14="http://schemas.microsoft.com/office/powerpoint/2010/main" val="1621446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4 Tree</a:t>
            </a:r>
          </a:p>
        </p:txBody>
      </p:sp>
      <p:sp>
        <p:nvSpPr>
          <p:cNvPr id="3" name="Content Placeholder 2"/>
          <p:cNvSpPr>
            <a:spLocks noGrp="1"/>
          </p:cNvSpPr>
          <p:nvPr>
            <p:ph sz="quarter" idx="13"/>
          </p:nvPr>
        </p:nvSpPr>
        <p:spPr>
          <a:xfrm>
            <a:off x="913774" y="1566408"/>
            <a:ext cx="10363826" cy="4759964"/>
          </a:xfrm>
        </p:spPr>
        <p:txBody>
          <a:bodyPr>
            <a:normAutofit/>
          </a:bodyPr>
          <a:lstStyle/>
          <a:p>
            <a:r>
              <a:rPr lang="en-US" dirty="0"/>
              <a:t> Concepts:</a:t>
            </a:r>
          </a:p>
          <a:p>
            <a:pPr lvl="1"/>
            <a:r>
              <a:rPr lang="en-US" dirty="0"/>
              <a:t> Recursive definition of a rooted tree </a:t>
            </a:r>
          </a:p>
          <a:p>
            <a:pPr lvl="1"/>
            <a:r>
              <a:rPr lang="en-US" dirty="0"/>
              <a:t> Binary tree</a:t>
            </a:r>
          </a:p>
          <a:p>
            <a:pPr lvl="1"/>
            <a:r>
              <a:rPr lang="en-US" dirty="0">
                <a:solidFill>
                  <a:srgbClr val="FF0000"/>
                </a:solidFill>
              </a:rPr>
              <a:t> </a:t>
            </a:r>
            <a:r>
              <a:rPr lang="en-US" dirty="0"/>
              <a:t>Complete binary tree</a:t>
            </a:r>
          </a:p>
          <a:p>
            <a:pPr lvl="1"/>
            <a:r>
              <a:rPr lang="en-US" dirty="0"/>
              <a:t> Vector representation of a complete binary tree:</a:t>
            </a:r>
          </a:p>
          <a:p>
            <a:pPr lvl="2"/>
            <a:r>
              <a:rPr lang="en-US" dirty="0"/>
              <a:t> Root at array[0]: </a:t>
            </a:r>
          </a:p>
          <a:p>
            <a:pPr lvl="3"/>
            <a:r>
              <a:rPr lang="en-US" dirty="0"/>
              <a:t> For array[</a:t>
            </a:r>
            <a:r>
              <a:rPr lang="en-US" dirty="0" err="1"/>
              <a:t>i</a:t>
            </a:r>
            <a:r>
              <a:rPr lang="en-US" dirty="0"/>
              <a:t>]: the parent is array[(i-1) / 2], children are array[2*</a:t>
            </a:r>
            <a:r>
              <a:rPr lang="en-US" dirty="0" err="1"/>
              <a:t>i</a:t>
            </a:r>
            <a:r>
              <a:rPr lang="en-US" dirty="0"/>
              <a:t> + 1], and array[2*I + 2]</a:t>
            </a:r>
          </a:p>
          <a:p>
            <a:pPr lvl="2"/>
            <a:r>
              <a:rPr lang="en-US" dirty="0"/>
              <a:t>Root at array[1]</a:t>
            </a:r>
          </a:p>
          <a:p>
            <a:pPr lvl="3"/>
            <a:r>
              <a:rPr lang="en-US" dirty="0"/>
              <a:t>  For array[</a:t>
            </a:r>
            <a:r>
              <a:rPr lang="en-US" dirty="0" err="1"/>
              <a:t>i</a:t>
            </a:r>
            <a:r>
              <a:rPr lang="en-US" dirty="0"/>
              <a:t>]</a:t>
            </a:r>
          </a:p>
        </p:txBody>
      </p:sp>
    </p:spTree>
    <p:extLst>
      <p:ext uri="{BB962C8B-B14F-4D97-AF65-F5344CB8AC3E}">
        <p14:creationId xmlns:p14="http://schemas.microsoft.com/office/powerpoint/2010/main" val="3057258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AD539-D29D-81C2-99C9-DE4165875EDC}"/>
              </a:ext>
            </a:extLst>
          </p:cNvPr>
          <p:cNvSpPr>
            <a:spLocks noGrp="1"/>
          </p:cNvSpPr>
          <p:nvPr>
            <p:ph type="title"/>
          </p:nvPr>
        </p:nvSpPr>
        <p:spPr/>
        <p:txBody>
          <a:bodyPr/>
          <a:lstStyle/>
          <a:p>
            <a:r>
              <a:rPr lang="en-US" dirty="0"/>
              <a:t>Draw the binary tree form of the following array representing the complete binary tree</a:t>
            </a:r>
          </a:p>
        </p:txBody>
      </p:sp>
      <p:sp>
        <p:nvSpPr>
          <p:cNvPr id="4" name="TextBox 3">
            <a:extLst>
              <a:ext uri="{FF2B5EF4-FFF2-40B4-BE49-F238E27FC236}">
                <a16:creationId xmlns:a16="http://schemas.microsoft.com/office/drawing/2014/main" id="{C93EF74C-4361-12A4-30FF-808D774E9D78}"/>
              </a:ext>
            </a:extLst>
          </p:cNvPr>
          <p:cNvSpPr txBox="1"/>
          <p:nvPr/>
        </p:nvSpPr>
        <p:spPr>
          <a:xfrm>
            <a:off x="3637722" y="1739348"/>
            <a:ext cx="3558988" cy="461665"/>
          </a:xfrm>
          <a:prstGeom prst="rect">
            <a:avLst/>
          </a:prstGeom>
          <a:noFill/>
          <a:ln>
            <a:solidFill>
              <a:schemeClr val="tx1"/>
            </a:solidFill>
          </a:ln>
        </p:spPr>
        <p:txBody>
          <a:bodyPr wrap="none" rtlCol="0">
            <a:spAutoFit/>
          </a:bodyPr>
          <a:lstStyle/>
          <a:p>
            <a:r>
              <a:rPr lang="en-US" sz="2400" dirty="0"/>
              <a:t> A  B  C  D  E  F  G  H  I  J </a:t>
            </a:r>
          </a:p>
        </p:txBody>
      </p:sp>
      <p:cxnSp>
        <p:nvCxnSpPr>
          <p:cNvPr id="6" name="Straight Connector 5">
            <a:extLst>
              <a:ext uri="{FF2B5EF4-FFF2-40B4-BE49-F238E27FC236}">
                <a16:creationId xmlns:a16="http://schemas.microsoft.com/office/drawing/2014/main" id="{050BEA50-97B3-8F42-1C8E-B7E1702ECA1C}"/>
              </a:ext>
            </a:extLst>
          </p:cNvPr>
          <p:cNvCxnSpPr/>
          <p:nvPr/>
        </p:nvCxnSpPr>
        <p:spPr>
          <a:xfrm>
            <a:off x="4075043" y="1739348"/>
            <a:ext cx="0" cy="46166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D50D3510-9006-FD8B-7546-814BEFE3108D}"/>
              </a:ext>
            </a:extLst>
          </p:cNvPr>
          <p:cNvCxnSpPr/>
          <p:nvPr/>
        </p:nvCxnSpPr>
        <p:spPr>
          <a:xfrm>
            <a:off x="4697895" y="1734883"/>
            <a:ext cx="0" cy="46166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58C7C2F8-C776-F4D8-EC55-3280F1F7F140}"/>
              </a:ext>
            </a:extLst>
          </p:cNvPr>
          <p:cNvCxnSpPr/>
          <p:nvPr/>
        </p:nvCxnSpPr>
        <p:spPr>
          <a:xfrm>
            <a:off x="4409660" y="1751519"/>
            <a:ext cx="0" cy="46166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EC4F94C-14E7-B6DA-CD43-CE05B056EFE6}"/>
              </a:ext>
            </a:extLst>
          </p:cNvPr>
          <p:cNvCxnSpPr/>
          <p:nvPr/>
        </p:nvCxnSpPr>
        <p:spPr>
          <a:xfrm>
            <a:off x="5059017" y="1751518"/>
            <a:ext cx="0" cy="4616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B8023F5-A762-27D2-0FC0-B2DDA77AC4C6}"/>
              </a:ext>
            </a:extLst>
          </p:cNvPr>
          <p:cNvCxnSpPr/>
          <p:nvPr/>
        </p:nvCxnSpPr>
        <p:spPr>
          <a:xfrm>
            <a:off x="5417216" y="1767002"/>
            <a:ext cx="0" cy="4616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AA695E5-6F24-CFF1-FE60-FFFF23C52D0A}"/>
              </a:ext>
            </a:extLst>
          </p:cNvPr>
          <p:cNvCxnSpPr/>
          <p:nvPr/>
        </p:nvCxnSpPr>
        <p:spPr>
          <a:xfrm>
            <a:off x="5731565" y="1767002"/>
            <a:ext cx="0" cy="4616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285A5B9-16A5-E531-B44E-1084B328C516}"/>
              </a:ext>
            </a:extLst>
          </p:cNvPr>
          <p:cNvCxnSpPr/>
          <p:nvPr/>
        </p:nvCxnSpPr>
        <p:spPr>
          <a:xfrm>
            <a:off x="6095687" y="1751517"/>
            <a:ext cx="0" cy="4616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00DCC76B-B082-9AD6-FB73-50025938F1C0}"/>
              </a:ext>
            </a:extLst>
          </p:cNvPr>
          <p:cNvCxnSpPr/>
          <p:nvPr/>
        </p:nvCxnSpPr>
        <p:spPr>
          <a:xfrm>
            <a:off x="6463747" y="1767001"/>
            <a:ext cx="0" cy="4616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B3BB42D-C035-08D5-F10D-D83F5D9E7B40}"/>
              </a:ext>
            </a:extLst>
          </p:cNvPr>
          <p:cNvCxnSpPr/>
          <p:nvPr/>
        </p:nvCxnSpPr>
        <p:spPr>
          <a:xfrm>
            <a:off x="6715539" y="1751516"/>
            <a:ext cx="0" cy="46166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4942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Tree traversal</a:t>
            </a:r>
          </a:p>
        </p:txBody>
      </p:sp>
      <p:sp>
        <p:nvSpPr>
          <p:cNvPr id="3" name="Content Placeholder 2"/>
          <p:cNvSpPr>
            <a:spLocks noGrp="1"/>
          </p:cNvSpPr>
          <p:nvPr>
            <p:ph sz="quarter" idx="13"/>
          </p:nvPr>
        </p:nvSpPr>
        <p:spPr>
          <a:xfrm>
            <a:off x="6289288" y="1447800"/>
            <a:ext cx="4988312" cy="4343399"/>
          </a:xfrm>
        </p:spPr>
        <p:txBody>
          <a:bodyPr>
            <a:normAutofit/>
          </a:bodyPr>
          <a:lstStyle/>
          <a:p>
            <a:r>
              <a:rPr lang="en-US" dirty="0"/>
              <a:t> pre-order:</a:t>
            </a:r>
          </a:p>
          <a:p>
            <a:r>
              <a:rPr lang="en-US" dirty="0"/>
              <a:t> in-order:</a:t>
            </a:r>
          </a:p>
          <a:p>
            <a:r>
              <a:rPr lang="en-US" dirty="0"/>
              <a:t> post-order:</a:t>
            </a:r>
          </a:p>
          <a:p>
            <a:r>
              <a:rPr lang="en-US" dirty="0"/>
              <a:t> level-order:</a:t>
            </a:r>
          </a:p>
          <a:p>
            <a:endParaRPr lang="en-US" dirty="0">
              <a:solidFill>
                <a:srgbClr val="FF0000"/>
              </a:solidFill>
            </a:endParaRPr>
          </a:p>
          <a:p>
            <a:pPr lvl="1"/>
            <a:endParaRPr lang="en-US" dirty="0">
              <a:solidFill>
                <a:srgbClr val="FF0000"/>
              </a:solidFill>
            </a:endParaRPr>
          </a:p>
        </p:txBody>
      </p:sp>
      <p:sp>
        <p:nvSpPr>
          <p:cNvPr id="4" name="Text Box 4"/>
          <p:cNvSpPr txBox="1">
            <a:spLocks noChangeArrowheads="1"/>
          </p:cNvSpPr>
          <p:nvPr/>
        </p:nvSpPr>
        <p:spPr bwMode="auto">
          <a:xfrm>
            <a:off x="2987675" y="1447800"/>
            <a:ext cx="339725" cy="395288"/>
          </a:xfrm>
          <a:prstGeom prst="rect">
            <a:avLst/>
          </a:prstGeom>
          <a:solidFill>
            <a:srgbClr val="33CC33"/>
          </a:solidFill>
          <a:ln w="28575">
            <a:solidFill>
              <a:srgbClr val="0000FF"/>
            </a:solidFill>
            <a:miter lim="800000"/>
            <a:headEnd/>
            <a:tailEnd/>
          </a:ln>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a:solidFill>
                  <a:srgbClr val="0000FF"/>
                </a:solidFill>
                <a:latin typeface="Arial" charset="0"/>
              </a:rPr>
              <a:t>1</a:t>
            </a:r>
          </a:p>
        </p:txBody>
      </p:sp>
      <p:sp>
        <p:nvSpPr>
          <p:cNvPr id="5" name="Text Box 5"/>
          <p:cNvSpPr txBox="1">
            <a:spLocks noChangeArrowheads="1"/>
          </p:cNvSpPr>
          <p:nvPr/>
        </p:nvSpPr>
        <p:spPr bwMode="auto">
          <a:xfrm>
            <a:off x="2378075" y="2290763"/>
            <a:ext cx="339725" cy="395287"/>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a:solidFill>
                  <a:srgbClr val="0000FF"/>
                </a:solidFill>
                <a:latin typeface="Arial" charset="0"/>
              </a:rPr>
              <a:t>2</a:t>
            </a:r>
          </a:p>
        </p:txBody>
      </p:sp>
      <p:sp>
        <p:nvSpPr>
          <p:cNvPr id="6" name="Text Box 6"/>
          <p:cNvSpPr txBox="1">
            <a:spLocks noChangeArrowheads="1"/>
          </p:cNvSpPr>
          <p:nvPr/>
        </p:nvSpPr>
        <p:spPr bwMode="auto">
          <a:xfrm>
            <a:off x="2987675" y="2290763"/>
            <a:ext cx="339725" cy="395287"/>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a:solidFill>
                  <a:srgbClr val="0000FF"/>
                </a:solidFill>
                <a:latin typeface="Arial" charset="0"/>
              </a:rPr>
              <a:t>3</a:t>
            </a:r>
          </a:p>
        </p:txBody>
      </p:sp>
      <p:sp>
        <p:nvSpPr>
          <p:cNvPr id="8" name="Text Box 8"/>
          <p:cNvSpPr txBox="1">
            <a:spLocks noChangeArrowheads="1"/>
          </p:cNvSpPr>
          <p:nvPr/>
        </p:nvSpPr>
        <p:spPr bwMode="auto">
          <a:xfrm>
            <a:off x="1752600" y="3048000"/>
            <a:ext cx="339725" cy="395288"/>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a:solidFill>
                  <a:srgbClr val="0000FF"/>
                </a:solidFill>
                <a:latin typeface="Arial" charset="0"/>
              </a:rPr>
              <a:t>5</a:t>
            </a:r>
          </a:p>
        </p:txBody>
      </p:sp>
      <p:sp>
        <p:nvSpPr>
          <p:cNvPr id="9" name="Text Box 9"/>
          <p:cNvSpPr txBox="1">
            <a:spLocks noChangeArrowheads="1"/>
          </p:cNvSpPr>
          <p:nvPr/>
        </p:nvSpPr>
        <p:spPr bwMode="auto">
          <a:xfrm>
            <a:off x="2362200" y="3048000"/>
            <a:ext cx="339725" cy="395288"/>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a:solidFill>
                  <a:srgbClr val="0000FF"/>
                </a:solidFill>
                <a:latin typeface="Arial" charset="0"/>
              </a:rPr>
              <a:t>6</a:t>
            </a:r>
          </a:p>
        </p:txBody>
      </p:sp>
      <p:sp>
        <p:nvSpPr>
          <p:cNvPr id="10" name="Text Box 10"/>
          <p:cNvSpPr txBox="1">
            <a:spLocks noChangeArrowheads="1"/>
          </p:cNvSpPr>
          <p:nvPr/>
        </p:nvSpPr>
        <p:spPr bwMode="auto">
          <a:xfrm>
            <a:off x="3597275" y="3048000"/>
            <a:ext cx="339725" cy="395288"/>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a:solidFill>
                  <a:srgbClr val="0000FF"/>
                </a:solidFill>
                <a:latin typeface="Arial" charset="0"/>
              </a:rPr>
              <a:t>8</a:t>
            </a:r>
          </a:p>
        </p:txBody>
      </p:sp>
      <p:sp>
        <p:nvSpPr>
          <p:cNvPr id="11" name="Text Box 11"/>
          <p:cNvSpPr txBox="1">
            <a:spLocks noChangeArrowheads="1"/>
          </p:cNvSpPr>
          <p:nvPr/>
        </p:nvSpPr>
        <p:spPr bwMode="auto">
          <a:xfrm>
            <a:off x="2987675" y="3048000"/>
            <a:ext cx="339725" cy="395288"/>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a:solidFill>
                  <a:srgbClr val="0000FF"/>
                </a:solidFill>
                <a:latin typeface="Arial" charset="0"/>
              </a:rPr>
              <a:t>7</a:t>
            </a:r>
          </a:p>
        </p:txBody>
      </p:sp>
      <p:sp>
        <p:nvSpPr>
          <p:cNvPr id="12" name="Line 16"/>
          <p:cNvSpPr>
            <a:spLocks noChangeShapeType="1"/>
          </p:cNvSpPr>
          <p:nvPr/>
        </p:nvSpPr>
        <p:spPr bwMode="auto">
          <a:xfrm>
            <a:off x="3140075" y="1828800"/>
            <a:ext cx="0" cy="45720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Line 17"/>
          <p:cNvSpPr>
            <a:spLocks noChangeShapeType="1"/>
          </p:cNvSpPr>
          <p:nvPr/>
        </p:nvSpPr>
        <p:spPr bwMode="auto">
          <a:xfrm flipH="1">
            <a:off x="2530475" y="1828800"/>
            <a:ext cx="609600" cy="45720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 name="Line 19"/>
          <p:cNvSpPr>
            <a:spLocks noChangeShapeType="1"/>
          </p:cNvSpPr>
          <p:nvPr/>
        </p:nvSpPr>
        <p:spPr bwMode="auto">
          <a:xfrm flipH="1">
            <a:off x="1920875" y="2667000"/>
            <a:ext cx="609600" cy="38100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 name="Line 20"/>
          <p:cNvSpPr>
            <a:spLocks noChangeShapeType="1"/>
          </p:cNvSpPr>
          <p:nvPr/>
        </p:nvSpPr>
        <p:spPr bwMode="auto">
          <a:xfrm>
            <a:off x="2530475" y="2667000"/>
            <a:ext cx="0" cy="38100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 name="Line 22"/>
          <p:cNvSpPr>
            <a:spLocks noChangeShapeType="1"/>
          </p:cNvSpPr>
          <p:nvPr/>
        </p:nvSpPr>
        <p:spPr bwMode="auto">
          <a:xfrm>
            <a:off x="3140075" y="2667000"/>
            <a:ext cx="0" cy="38100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Line 23"/>
          <p:cNvSpPr>
            <a:spLocks noChangeShapeType="1"/>
          </p:cNvSpPr>
          <p:nvPr/>
        </p:nvSpPr>
        <p:spPr bwMode="auto">
          <a:xfrm>
            <a:off x="3140075" y="2667000"/>
            <a:ext cx="609600" cy="38100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310921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tree from tree traversal results</a:t>
            </a:r>
          </a:p>
        </p:txBody>
      </p:sp>
      <p:sp>
        <p:nvSpPr>
          <p:cNvPr id="3" name="Content Placeholder 2"/>
          <p:cNvSpPr>
            <a:spLocks noGrp="1"/>
          </p:cNvSpPr>
          <p:nvPr>
            <p:ph sz="quarter" idx="13"/>
          </p:nvPr>
        </p:nvSpPr>
        <p:spPr>
          <a:xfrm>
            <a:off x="913775" y="1566406"/>
            <a:ext cx="10069658" cy="4655973"/>
          </a:xfrm>
        </p:spPr>
        <p:txBody>
          <a:bodyPr>
            <a:normAutofit fontScale="70000" lnSpcReduction="20000"/>
          </a:bodyPr>
          <a:lstStyle/>
          <a:p>
            <a:r>
              <a:rPr lang="en-US" dirty="0"/>
              <a:t>True of false: Given any two tree traversal results from pre-order, in-order and post-order traversals, one can uniquely determine the tree. </a:t>
            </a:r>
          </a:p>
          <a:p>
            <a:r>
              <a:rPr lang="en-US" dirty="0"/>
              <a:t>Given pre-order and in-order traversal strings, build the tree.</a:t>
            </a:r>
          </a:p>
          <a:p>
            <a:pPr marL="914400" lvl="1" indent="-457200">
              <a:buFont typeface="+mj-lt"/>
              <a:buAutoNum type="arabicPeriod"/>
            </a:pPr>
            <a:r>
              <a:rPr lang="en-US" dirty="0"/>
              <a:t>Determine the root (the first node visited in pre-order traversal)</a:t>
            </a:r>
          </a:p>
          <a:p>
            <a:pPr marL="914400" lvl="1" indent="-457200">
              <a:buFont typeface="+mj-lt"/>
              <a:buAutoNum type="arabicPeriod"/>
            </a:pPr>
            <a:r>
              <a:rPr lang="en-US" dirty="0"/>
              <a:t>Determine the pre-order and in-order strings for the left and right sub-trees</a:t>
            </a:r>
          </a:p>
          <a:p>
            <a:pPr lvl="2"/>
            <a:r>
              <a:rPr lang="en-US" dirty="0"/>
              <a:t> in-order substring for the left subtree is the substring before the root. Let the number of letters be X. </a:t>
            </a:r>
          </a:p>
          <a:p>
            <a:pPr lvl="2"/>
            <a:r>
              <a:rPr lang="en-US" dirty="0"/>
              <a:t> pre-order substring for the left subtree is the substring after the root with X items. </a:t>
            </a:r>
          </a:p>
          <a:p>
            <a:pPr lvl="2"/>
            <a:r>
              <a:rPr lang="en-US" dirty="0"/>
              <a:t> in-order substring for the right subtree?</a:t>
            </a:r>
          </a:p>
          <a:p>
            <a:pPr lvl="2"/>
            <a:r>
              <a:rPr lang="en-US" dirty="0"/>
              <a:t>Pre-order substring for the right subtree is?</a:t>
            </a:r>
          </a:p>
          <a:p>
            <a:pPr marL="914400" lvl="1" indent="-457200">
              <a:buFont typeface="+mj-lt"/>
              <a:buAutoNum type="arabicPeriod"/>
            </a:pPr>
            <a:r>
              <a:rPr lang="en-US" dirty="0"/>
              <a:t>Recursively build the left and right sub-trees. </a:t>
            </a:r>
            <a:endParaRPr lang="pt-BR" dirty="0"/>
          </a:p>
          <a:p>
            <a:r>
              <a:rPr lang="pt-BR" dirty="0"/>
              <a:t>What is the string for post-order traversal of the tree with</a:t>
            </a:r>
          </a:p>
          <a:p>
            <a:pPr lvl="1"/>
            <a:r>
              <a:rPr lang="pt-BR" dirty="0"/>
              <a:t> string for pre-order traversal: ABCDEFG</a:t>
            </a:r>
          </a:p>
          <a:p>
            <a:pPr lvl="1"/>
            <a:r>
              <a:rPr lang="pt-BR" dirty="0"/>
              <a:t> string for in-order traversal: CBDEAFG</a:t>
            </a:r>
          </a:p>
        </p:txBody>
      </p:sp>
    </p:spTree>
    <p:extLst>
      <p:ext uri="{BB962C8B-B14F-4D97-AF65-F5344CB8AC3E}">
        <p14:creationId xmlns:p14="http://schemas.microsoft.com/office/powerpoint/2010/main" val="1682280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search tree</a:t>
            </a:r>
          </a:p>
        </p:txBody>
      </p:sp>
      <p:sp>
        <p:nvSpPr>
          <p:cNvPr id="3" name="Content Placeholder 2"/>
          <p:cNvSpPr>
            <a:spLocks noGrp="1"/>
          </p:cNvSpPr>
          <p:nvPr>
            <p:ph sz="quarter" idx="13"/>
          </p:nvPr>
        </p:nvSpPr>
        <p:spPr>
          <a:xfrm>
            <a:off x="913774" y="1566408"/>
            <a:ext cx="9645558" cy="4667124"/>
          </a:xfrm>
        </p:spPr>
        <p:txBody>
          <a:bodyPr>
            <a:normAutofit fontScale="92500" lnSpcReduction="20000"/>
          </a:bodyPr>
          <a:lstStyle/>
          <a:p>
            <a:r>
              <a:rPr lang="en-US" dirty="0"/>
              <a:t> </a:t>
            </a:r>
            <a:r>
              <a:rPr lang="en-US" sz="2000" dirty="0"/>
              <a:t>Definition:  A binary tree B is called a </a:t>
            </a:r>
            <a:r>
              <a:rPr lang="en-US" sz="2000" u="sng" dirty="0"/>
              <a:t>binary search tree</a:t>
            </a:r>
            <a:r>
              <a:rPr lang="en-US" sz="2000" dirty="0"/>
              <a:t> </a:t>
            </a:r>
            <a:r>
              <a:rPr lang="en-US" sz="2000" dirty="0" err="1"/>
              <a:t>iff</a:t>
            </a:r>
            <a:r>
              <a:rPr lang="en-US" sz="2000" dirty="0"/>
              <a:t>:</a:t>
            </a:r>
          </a:p>
          <a:p>
            <a:pPr lvl="1"/>
            <a:r>
              <a:rPr lang="en-US" sz="1800" dirty="0"/>
              <a:t>There is an order relation </a:t>
            </a:r>
            <a:r>
              <a:rPr lang="en-US" sz="1800" u="sng" dirty="0"/>
              <a:t>&lt;</a:t>
            </a:r>
            <a:r>
              <a:rPr lang="en-US" sz="1800" dirty="0"/>
              <a:t> defined for the vertices of B</a:t>
            </a:r>
          </a:p>
          <a:p>
            <a:pPr lvl="1"/>
            <a:r>
              <a:rPr lang="en-US" sz="1800" dirty="0"/>
              <a:t>For any vertex v, and any descendant u of </a:t>
            </a:r>
            <a:r>
              <a:rPr lang="en-US" sz="1800" dirty="0" err="1"/>
              <a:t>v.left</a:t>
            </a:r>
            <a:r>
              <a:rPr lang="en-US" sz="1800" dirty="0"/>
              <a:t>, u </a:t>
            </a:r>
            <a:r>
              <a:rPr lang="en-US" sz="1800" u="sng" dirty="0"/>
              <a:t>&lt;</a:t>
            </a:r>
            <a:r>
              <a:rPr lang="en-US" sz="1800" dirty="0"/>
              <a:t> v</a:t>
            </a:r>
          </a:p>
          <a:p>
            <a:pPr lvl="1"/>
            <a:r>
              <a:rPr lang="en-US" sz="1800" dirty="0"/>
              <a:t>For any vertex v, and any descendent w of </a:t>
            </a:r>
            <a:r>
              <a:rPr lang="en-US" sz="1800" dirty="0" err="1"/>
              <a:t>v.right</a:t>
            </a:r>
            <a:r>
              <a:rPr lang="en-US" sz="1800" dirty="0"/>
              <a:t>, v </a:t>
            </a:r>
            <a:r>
              <a:rPr lang="en-US" sz="1800" u="sng" dirty="0"/>
              <a:t>&lt;</a:t>
            </a:r>
            <a:r>
              <a:rPr lang="en-US" sz="1800" dirty="0"/>
              <a:t> w</a:t>
            </a:r>
          </a:p>
          <a:p>
            <a:r>
              <a:rPr lang="en-US" dirty="0"/>
              <a:t>Binary search tree is also known as Totally Ordered Tree</a:t>
            </a:r>
          </a:p>
          <a:p>
            <a:r>
              <a:rPr lang="en-US" dirty="0"/>
              <a:t>Describe how to perform search, insert, and remove on a binary search tree. </a:t>
            </a:r>
          </a:p>
          <a:p>
            <a:r>
              <a:rPr lang="en-US" dirty="0"/>
              <a:t>Build the binary search tree by inserting the following numbers into an empty binary search tree: 100, 50, 60, 55, 200, 150, 160, 30, 52</a:t>
            </a:r>
          </a:p>
          <a:p>
            <a:r>
              <a:rPr lang="en-US" dirty="0"/>
              <a:t>After the tree is built, remove 60, 50, 100</a:t>
            </a:r>
          </a:p>
          <a:p>
            <a:endParaRPr lang="pt-BR" dirty="0"/>
          </a:p>
        </p:txBody>
      </p:sp>
    </p:spTree>
    <p:extLst>
      <p:ext uri="{BB962C8B-B14F-4D97-AF65-F5344CB8AC3E}">
        <p14:creationId xmlns:p14="http://schemas.microsoft.com/office/powerpoint/2010/main" val="3779172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AVL tree</a:t>
            </a:r>
          </a:p>
        </p:txBody>
      </p:sp>
      <p:sp>
        <p:nvSpPr>
          <p:cNvPr id="3" name="Content Placeholder 2"/>
          <p:cNvSpPr>
            <a:spLocks noGrp="1"/>
          </p:cNvSpPr>
          <p:nvPr>
            <p:ph sz="quarter" idx="13"/>
          </p:nvPr>
        </p:nvSpPr>
        <p:spPr>
          <a:xfrm>
            <a:off x="913774" y="1326995"/>
            <a:ext cx="9645558" cy="5185317"/>
          </a:xfrm>
        </p:spPr>
        <p:txBody>
          <a:bodyPr>
            <a:normAutofit/>
          </a:bodyPr>
          <a:lstStyle/>
          <a:p>
            <a:r>
              <a:rPr lang="pt-BR" dirty="0"/>
              <a:t> AVL tree definition: </a:t>
            </a:r>
            <a:r>
              <a:rPr lang="en-US" dirty="0"/>
              <a:t>AVL tree is binary search tree with the balance condition: for </a:t>
            </a:r>
            <a:r>
              <a:rPr lang="en-US" dirty="0">
                <a:solidFill>
                  <a:srgbClr val="0000FF"/>
                </a:solidFill>
              </a:rPr>
              <a:t>every node</a:t>
            </a:r>
            <a:r>
              <a:rPr lang="en-US" dirty="0"/>
              <a:t> in tree, height of left and right subtree can differ by at most 1.</a:t>
            </a:r>
          </a:p>
          <a:p>
            <a:r>
              <a:rPr lang="en-US" dirty="0"/>
              <a:t> An AVL tree is maintained by fixing the node(s) that violate the balance condition after each insertion and deletion. </a:t>
            </a:r>
          </a:p>
          <a:p>
            <a:pPr lvl="1"/>
            <a:r>
              <a:rPr lang="en-US" dirty="0"/>
              <a:t>The fixing is done through single or double rotation. </a:t>
            </a:r>
          </a:p>
          <a:p>
            <a:pPr lvl="1"/>
            <a:r>
              <a:rPr lang="en-US" dirty="0"/>
              <a:t>For insert, the fixing only needs to be performed at the lowest level node that violates the condition.</a:t>
            </a:r>
          </a:p>
          <a:p>
            <a:pPr lvl="2"/>
            <a:r>
              <a:rPr lang="en-US" dirty="0"/>
              <a:t> How to find that node to be fixed in insertion?</a:t>
            </a:r>
          </a:p>
          <a:p>
            <a:endParaRPr lang="en-US" dirty="0"/>
          </a:p>
          <a:p>
            <a:endParaRPr lang="pt-BR" dirty="0"/>
          </a:p>
        </p:txBody>
      </p:sp>
    </p:spTree>
    <p:extLst>
      <p:ext uri="{BB962C8B-B14F-4D97-AF65-F5344CB8AC3E}">
        <p14:creationId xmlns:p14="http://schemas.microsoft.com/office/powerpoint/2010/main" val="3717735548"/>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4807</TotalTime>
  <Words>2068</Words>
  <Application>Microsoft Macintosh PowerPoint</Application>
  <PresentationFormat>Widescreen</PresentationFormat>
  <Paragraphs>254</Paragraphs>
  <Slides>30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Cambria Math</vt:lpstr>
      <vt:lpstr>Courier New</vt:lpstr>
      <vt:lpstr>Tw Cen MT</vt:lpstr>
      <vt:lpstr>Wingdings</vt:lpstr>
      <vt:lpstr>Droplet</vt:lpstr>
      <vt:lpstr>Chapter 4 to Chapter 7 Concept review</vt:lpstr>
      <vt:lpstr>Chapter 4 Tree</vt:lpstr>
      <vt:lpstr>PowerPoint Presentation</vt:lpstr>
      <vt:lpstr>Chapter 4 Tree</vt:lpstr>
      <vt:lpstr>Draw the binary tree form of the following array representing the complete binary tree</vt:lpstr>
      <vt:lpstr>Tree traversal</vt:lpstr>
      <vt:lpstr>Building tree from tree traversal results</vt:lpstr>
      <vt:lpstr>Binary search tree</vt:lpstr>
      <vt:lpstr>AVL tree</vt:lpstr>
      <vt:lpstr>AVL tree</vt:lpstr>
      <vt:lpstr>Single rotation</vt:lpstr>
      <vt:lpstr>Double rotation</vt:lpstr>
      <vt:lpstr>Building AVL tree</vt:lpstr>
      <vt:lpstr>B-tree: definition</vt:lpstr>
      <vt:lpstr>PowerPoint Presentation</vt:lpstr>
      <vt:lpstr>B-tree search</vt:lpstr>
      <vt:lpstr>B-tree insert (insert 57, 40)</vt:lpstr>
      <vt:lpstr>B-tree delete (delete 99)</vt:lpstr>
      <vt:lpstr>Chapter 5: Hash table</vt:lpstr>
      <vt:lpstr>Chaining with separate lists</vt:lpstr>
      <vt:lpstr>Chaining with separate lists</vt:lpstr>
      <vt:lpstr>Chaining with separate lists, build the table</vt:lpstr>
      <vt:lpstr>Probing Open Address</vt:lpstr>
      <vt:lpstr>Probing Open Address</vt:lpstr>
      <vt:lpstr>Probing Open Address</vt:lpstr>
      <vt:lpstr>Chapter 6: priority queue</vt:lpstr>
      <vt:lpstr>Vector representation of the tree</vt:lpstr>
      <vt:lpstr>Heap operations</vt:lpstr>
      <vt:lpstr>Building heap</vt:lpstr>
      <vt:lpstr>Building heap and heap operations</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Surfing</dc:creator>
  <cp:lastModifiedBy>Microsoft Office User</cp:lastModifiedBy>
  <cp:revision>114</cp:revision>
  <dcterms:created xsi:type="dcterms:W3CDTF">2021-08-12T15:51:09Z</dcterms:created>
  <dcterms:modified xsi:type="dcterms:W3CDTF">2023-11-15T18:13:37Z</dcterms:modified>
</cp:coreProperties>
</file>