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7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3" r:id="rId1"/>
  </p:sldMasterIdLst>
  <p:notesMasterIdLst>
    <p:notesMasterId r:id="rId89"/>
  </p:notesMasterIdLst>
  <p:handoutMasterIdLst>
    <p:handoutMasterId r:id="rId90"/>
  </p:handoutMasterIdLst>
  <p:sldIdLst>
    <p:sldId id="256" r:id="rId2"/>
    <p:sldId id="263" r:id="rId3"/>
    <p:sldId id="267" r:id="rId4"/>
    <p:sldId id="268" r:id="rId5"/>
    <p:sldId id="269" r:id="rId6"/>
    <p:sldId id="270" r:id="rId7"/>
    <p:sldId id="271" r:id="rId8"/>
    <p:sldId id="264" r:id="rId9"/>
    <p:sldId id="286" r:id="rId10"/>
    <p:sldId id="287" r:id="rId11"/>
    <p:sldId id="288" r:id="rId12"/>
    <p:sldId id="289" r:id="rId13"/>
    <p:sldId id="290" r:id="rId14"/>
    <p:sldId id="291" r:id="rId15"/>
    <p:sldId id="292" r:id="rId16"/>
    <p:sldId id="293" r:id="rId17"/>
    <p:sldId id="294" r:id="rId18"/>
    <p:sldId id="295" r:id="rId19"/>
    <p:sldId id="296" r:id="rId20"/>
    <p:sldId id="297" r:id="rId21"/>
    <p:sldId id="298" r:id="rId22"/>
    <p:sldId id="299" r:id="rId23"/>
    <p:sldId id="300" r:id="rId24"/>
    <p:sldId id="316" r:id="rId25"/>
    <p:sldId id="384" r:id="rId26"/>
    <p:sldId id="317" r:id="rId27"/>
    <p:sldId id="319" r:id="rId28"/>
    <p:sldId id="320" r:id="rId29"/>
    <p:sldId id="321" r:id="rId30"/>
    <p:sldId id="322" r:id="rId31"/>
    <p:sldId id="323" r:id="rId32"/>
    <p:sldId id="324" r:id="rId33"/>
    <p:sldId id="325" r:id="rId34"/>
    <p:sldId id="326" r:id="rId35"/>
    <p:sldId id="327" r:id="rId36"/>
    <p:sldId id="328" r:id="rId37"/>
    <p:sldId id="329" r:id="rId38"/>
    <p:sldId id="330" r:id="rId39"/>
    <p:sldId id="331" r:id="rId40"/>
    <p:sldId id="332" r:id="rId41"/>
    <p:sldId id="333" r:id="rId42"/>
    <p:sldId id="334" r:id="rId43"/>
    <p:sldId id="385" r:id="rId44"/>
    <p:sldId id="374" r:id="rId45"/>
    <p:sldId id="375" r:id="rId46"/>
    <p:sldId id="376" r:id="rId47"/>
    <p:sldId id="377" r:id="rId48"/>
    <p:sldId id="378" r:id="rId49"/>
    <p:sldId id="379" r:id="rId50"/>
    <p:sldId id="380" r:id="rId51"/>
    <p:sldId id="381" r:id="rId52"/>
    <p:sldId id="382" r:id="rId53"/>
    <p:sldId id="383" r:id="rId54"/>
    <p:sldId id="335" r:id="rId55"/>
    <p:sldId id="336" r:id="rId56"/>
    <p:sldId id="344" r:id="rId57"/>
    <p:sldId id="345" r:id="rId58"/>
    <p:sldId id="346" r:id="rId59"/>
    <p:sldId id="347" r:id="rId60"/>
    <p:sldId id="348" r:id="rId61"/>
    <p:sldId id="349" r:id="rId62"/>
    <p:sldId id="350" r:id="rId63"/>
    <p:sldId id="351" r:id="rId64"/>
    <p:sldId id="352" r:id="rId65"/>
    <p:sldId id="353" r:id="rId66"/>
    <p:sldId id="354" r:id="rId67"/>
    <p:sldId id="355" r:id="rId68"/>
    <p:sldId id="356" r:id="rId69"/>
    <p:sldId id="357" r:id="rId70"/>
    <p:sldId id="358" r:id="rId71"/>
    <p:sldId id="359" r:id="rId72"/>
    <p:sldId id="360" r:id="rId73"/>
    <p:sldId id="361" r:id="rId74"/>
    <p:sldId id="362" r:id="rId75"/>
    <p:sldId id="363" r:id="rId76"/>
    <p:sldId id="364" r:id="rId77"/>
    <p:sldId id="365" r:id="rId78"/>
    <p:sldId id="366" r:id="rId79"/>
    <p:sldId id="367" r:id="rId80"/>
    <p:sldId id="368" r:id="rId81"/>
    <p:sldId id="369" r:id="rId82"/>
    <p:sldId id="370" r:id="rId83"/>
    <p:sldId id="371" r:id="rId84"/>
    <p:sldId id="340" r:id="rId85"/>
    <p:sldId id="339" r:id="rId86"/>
    <p:sldId id="343" r:id="rId87"/>
    <p:sldId id="372" r:id="rId88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3333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29" autoAdjust="0"/>
    <p:restoredTop sz="67730" autoAdjust="0"/>
  </p:normalViewPr>
  <p:slideViewPr>
    <p:cSldViewPr>
      <p:cViewPr varScale="1">
        <p:scale>
          <a:sx n="77" d="100"/>
          <a:sy n="77" d="100"/>
        </p:scale>
        <p:origin x="67" y="1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424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notesMaster" Target="notesMasters/notesMaster1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handoutMaster" Target="handoutMasters/handoutMaster1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viewProps" Target="viewProps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8.xml"/><Relationship Id="rId13" Type="http://schemas.openxmlformats.org/officeDocument/2006/relationships/slide" Target="slides/slide82.xml"/><Relationship Id="rId3" Type="http://schemas.openxmlformats.org/officeDocument/2006/relationships/slide" Target="slides/slide3.xml"/><Relationship Id="rId7" Type="http://schemas.openxmlformats.org/officeDocument/2006/relationships/slide" Target="slides/slide7.xml"/><Relationship Id="rId12" Type="http://schemas.openxmlformats.org/officeDocument/2006/relationships/slide" Target="slides/slide67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6" Type="http://schemas.openxmlformats.org/officeDocument/2006/relationships/slide" Target="slides/slide6.xml"/><Relationship Id="rId11" Type="http://schemas.openxmlformats.org/officeDocument/2006/relationships/slide" Target="slides/slide66.xml"/><Relationship Id="rId5" Type="http://schemas.openxmlformats.org/officeDocument/2006/relationships/slide" Target="slides/slide5.xml"/><Relationship Id="rId10" Type="http://schemas.openxmlformats.org/officeDocument/2006/relationships/slide" Target="slides/slide57.xml"/><Relationship Id="rId4" Type="http://schemas.openxmlformats.org/officeDocument/2006/relationships/slide" Target="slides/slide4.xml"/><Relationship Id="rId9" Type="http://schemas.openxmlformats.org/officeDocument/2006/relationships/slide" Target="slides/slide23.xml"/><Relationship Id="rId14" Type="http://schemas.openxmlformats.org/officeDocument/2006/relationships/slide" Target="slides/slide8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1825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t" anchorCtr="0" compatLnSpc="1">
            <a:prstTxWarp prst="textNoShape">
              <a:avLst/>
            </a:prstTxWarp>
          </a:bodyPr>
          <a:lstStyle>
            <a:lvl1pPr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1825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t" anchorCtr="0" compatLnSpc="1">
            <a:prstTxWarp prst="textNoShape">
              <a:avLst/>
            </a:prstTxWarp>
          </a:bodyPr>
          <a:lstStyle>
            <a:lvl1pPr algn="r"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3363"/>
            <a:ext cx="317182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b" anchorCtr="0" compatLnSpc="1">
            <a:prstTxWarp prst="textNoShape">
              <a:avLst/>
            </a:prstTxWarp>
          </a:bodyPr>
          <a:lstStyle>
            <a:lvl1pPr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3363"/>
            <a:ext cx="317182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b" anchorCtr="0" compatLnSpc="1">
            <a:prstTxWarp prst="textNoShape">
              <a:avLst/>
            </a:prstTxWarp>
          </a:bodyPr>
          <a:lstStyle>
            <a:lvl1pPr algn="r"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fld id="{A9F80616-E616-4244-972C-350094D0B7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3188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1825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t" anchorCtr="0" compatLnSpc="1">
            <a:prstTxWarp prst="textNoShape">
              <a:avLst/>
            </a:prstTxWarp>
          </a:bodyPr>
          <a:lstStyle>
            <a:lvl1pPr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7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1825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t" anchorCtr="0" compatLnSpc="1">
            <a:prstTxWarp prst="textNoShape">
              <a:avLst/>
            </a:prstTxWarp>
          </a:bodyPr>
          <a:lstStyle>
            <a:lvl1pPr algn="r"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0116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2188" cy="3602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9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1750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3363"/>
            <a:ext cx="317182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b" anchorCtr="0" compatLnSpc="1">
            <a:prstTxWarp prst="textNoShape">
              <a:avLst/>
            </a:prstTxWarp>
          </a:bodyPr>
          <a:lstStyle>
            <a:lvl1pPr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51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3363"/>
            <a:ext cx="317182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b" anchorCtr="0" compatLnSpc="1">
            <a:prstTxWarp prst="textNoShape">
              <a:avLst/>
            </a:prstTxWarp>
          </a:bodyPr>
          <a:lstStyle>
            <a:lvl1pPr algn="r"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fld id="{696D9385-ADE8-4890-9FF0-30EAAC7D4D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5373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91BBE331-41D7-4575-BFC5-CEDBADD29016}" type="slidenum">
              <a:rPr lang="en-US" sz="1300" smtClean="0">
                <a:latin typeface="Arial Narrow" pitchFamily="34" charset="0"/>
              </a:rPr>
              <a:pPr eaLnBrk="1" hangingPunct="1"/>
              <a:t>1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90107A08-95BA-408C-B3D0-7569D7DBB2AC}" type="slidenum">
              <a:rPr lang="en-US" sz="1300" smtClean="0">
                <a:latin typeface="Arial Narrow" pitchFamily="34" charset="0"/>
              </a:rPr>
              <a:pPr eaLnBrk="1" hangingPunct="1"/>
              <a:t>10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4359F1F1-C38A-480A-83D7-D0F1AC04D679}" type="slidenum">
              <a:rPr lang="en-US" sz="1300" smtClean="0">
                <a:latin typeface="Arial Narrow" pitchFamily="34" charset="0"/>
              </a:rPr>
              <a:pPr eaLnBrk="1" hangingPunct="1"/>
              <a:t>11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3DE18469-6F58-4A7F-9AE9-2784AF89DCCE}" type="slidenum">
              <a:rPr lang="en-US" sz="1300" smtClean="0">
                <a:latin typeface="Arial Narrow" pitchFamily="34" charset="0"/>
              </a:rPr>
              <a:pPr eaLnBrk="1" hangingPunct="1"/>
              <a:t>12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F15BCDEC-E8C5-4183-ABA8-100B32681630}" type="slidenum">
              <a:rPr lang="en-US" sz="1300" smtClean="0">
                <a:latin typeface="Arial Narrow" pitchFamily="34" charset="0"/>
              </a:rPr>
              <a:pPr eaLnBrk="1" hangingPunct="1"/>
              <a:t>13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4C9AE3F8-7D3D-4990-B5E9-D0D2DF6E2D94}" type="slidenum">
              <a:rPr lang="en-US" sz="1300" smtClean="0">
                <a:latin typeface="Arial Narrow" pitchFamily="34" charset="0"/>
              </a:rPr>
              <a:pPr eaLnBrk="1" hangingPunct="1"/>
              <a:t>14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8B019A02-A35A-4D38-97DD-F494249C8576}" type="slidenum">
              <a:rPr lang="en-US" sz="1300" smtClean="0">
                <a:latin typeface="Arial Narrow" pitchFamily="34" charset="0"/>
              </a:rPr>
              <a:pPr eaLnBrk="1" hangingPunct="1"/>
              <a:t>15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105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0AF20CCD-784E-4C61-9592-C1D9F960E057}" type="slidenum">
              <a:rPr lang="en-US" sz="1300" smtClean="0">
                <a:latin typeface="Arial Narrow" pitchFamily="34" charset="0"/>
              </a:rPr>
              <a:pPr eaLnBrk="1" hangingPunct="1"/>
              <a:t>16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106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1CFCE70D-3478-47E6-852E-DFB63116372F}" type="slidenum">
              <a:rPr lang="en-US" sz="1300" smtClean="0">
                <a:latin typeface="Arial Narrow" pitchFamily="34" charset="0"/>
              </a:rPr>
              <a:pPr eaLnBrk="1" hangingPunct="1"/>
              <a:t>17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107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F5ECEC43-B8D0-4BA7-9AF2-E9899BAA9F97}" type="slidenum">
              <a:rPr lang="en-US" sz="1300" smtClean="0">
                <a:latin typeface="Arial Narrow" pitchFamily="34" charset="0"/>
              </a:rPr>
              <a:pPr eaLnBrk="1" hangingPunct="1"/>
              <a:t>18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108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16023C32-4C1C-4156-B0B3-577E195A583A}" type="slidenum">
              <a:rPr lang="en-US" sz="1300" smtClean="0">
                <a:latin typeface="Arial Narrow" pitchFamily="34" charset="0"/>
              </a:rPr>
              <a:pPr eaLnBrk="1" hangingPunct="1"/>
              <a:t>19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1095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FBB1A97F-4266-4697-85CB-3FAF9A817B92}" type="slidenum">
              <a:rPr lang="en-US" sz="1300" smtClean="0">
                <a:latin typeface="Arial Narrow" pitchFamily="34" charset="0"/>
              </a:rPr>
              <a:pPr eaLnBrk="1" hangingPunct="1"/>
              <a:t>2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97D451C5-E2F6-4E70-BEEC-AC854F1DF4D0}" type="slidenum">
              <a:rPr lang="en-US" sz="1300" smtClean="0">
                <a:latin typeface="Arial Narrow" pitchFamily="34" charset="0"/>
              </a:rPr>
              <a:pPr eaLnBrk="1" hangingPunct="1"/>
              <a:t>20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D9CE2D3B-5126-4E15-BEA4-E4CBA901589F}" type="slidenum">
              <a:rPr lang="en-US" sz="1300" smtClean="0">
                <a:latin typeface="Arial Narrow" pitchFamily="34" charset="0"/>
              </a:rPr>
              <a:pPr eaLnBrk="1" hangingPunct="1"/>
              <a:t>21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D0DEC351-5720-49B9-B047-D0EBC2366655}" type="slidenum">
              <a:rPr lang="en-US" sz="1300" smtClean="0">
                <a:latin typeface="Arial Narrow" pitchFamily="34" charset="0"/>
              </a:rPr>
              <a:pPr eaLnBrk="1" hangingPunct="1"/>
              <a:t>22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97D626AA-3960-4B04-A17D-201EC0B642AF}" type="slidenum">
              <a:rPr lang="en-US" sz="1300" smtClean="0">
                <a:latin typeface="Arial Narrow" pitchFamily="34" charset="0"/>
              </a:rPr>
              <a:pPr eaLnBrk="1" hangingPunct="1"/>
              <a:t>23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A3F9A8AC-E3F4-4DA5-984A-40A15B4084D4}" type="slidenum">
              <a:rPr lang="en-US" sz="1300" smtClean="0">
                <a:latin typeface="Arial Narrow" pitchFamily="34" charset="0"/>
              </a:rPr>
              <a:pPr eaLnBrk="1" hangingPunct="1"/>
              <a:t>24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1146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A3F9A8AC-E3F4-4DA5-984A-40A15B4084D4}" type="slidenum">
              <a:rPr lang="en-US" sz="1300" smtClean="0">
                <a:latin typeface="Arial Narrow" pitchFamily="34" charset="0"/>
              </a:rPr>
              <a:pPr eaLnBrk="1" hangingPunct="1"/>
              <a:t>25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1146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66687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906761D7-779E-4EFD-BC9C-E81D5C33DED5}" type="slidenum">
              <a:rPr lang="en-US" sz="1300" smtClean="0">
                <a:latin typeface="Arial Narrow" pitchFamily="34" charset="0"/>
              </a:rPr>
              <a:pPr eaLnBrk="1" hangingPunct="1"/>
              <a:t>26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115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38A97417-CCD7-4B9B-94F1-B302EDF55C81}" type="slidenum">
              <a:rPr lang="en-US" sz="1300" smtClean="0">
                <a:latin typeface="Arial Narrow" pitchFamily="34" charset="0"/>
              </a:rPr>
              <a:pPr eaLnBrk="1" hangingPunct="1"/>
              <a:t>27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1167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715459DA-F1C6-4A1C-894A-FE51A049CDD5}" type="slidenum">
              <a:rPr lang="en-US" sz="1300" smtClean="0">
                <a:latin typeface="Arial Narrow" pitchFamily="34" charset="0"/>
              </a:rPr>
              <a:pPr eaLnBrk="1" hangingPunct="1"/>
              <a:t>28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1177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7BADD505-3831-4A9F-A36A-817227D168DE}" type="slidenum">
              <a:rPr lang="en-US" sz="1300" smtClean="0">
                <a:latin typeface="Arial Narrow" pitchFamily="34" charset="0"/>
              </a:rPr>
              <a:pPr eaLnBrk="1" hangingPunct="1"/>
              <a:t>29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118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85D6C75B-025E-4439-B6A9-0805E4B4CF24}" type="slidenum">
              <a:rPr lang="en-US" sz="1300" smtClean="0">
                <a:latin typeface="Arial Narrow" pitchFamily="34" charset="0"/>
              </a:rPr>
              <a:pPr eaLnBrk="1" hangingPunct="1"/>
              <a:t>3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100212D8-5B0E-456D-AE6A-A4D48FA2DEF1}" type="slidenum">
              <a:rPr lang="en-US" sz="1300" smtClean="0">
                <a:latin typeface="Arial Narrow" pitchFamily="34" charset="0"/>
              </a:rPr>
              <a:pPr eaLnBrk="1" hangingPunct="1"/>
              <a:t>31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1198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FACF22C7-7173-4504-97E0-F944D732B9D1}" type="slidenum">
              <a:rPr lang="en-US" sz="1300" smtClean="0">
                <a:latin typeface="Arial Narrow" pitchFamily="34" charset="0"/>
              </a:rPr>
              <a:pPr eaLnBrk="1" hangingPunct="1"/>
              <a:t>32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1208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145C6FBD-6BA6-4D3C-95EA-689C2F93014F}" type="slidenum">
              <a:rPr lang="en-US" sz="1300" smtClean="0">
                <a:latin typeface="Arial Narrow" pitchFamily="34" charset="0"/>
              </a:rPr>
              <a:pPr eaLnBrk="1" hangingPunct="1"/>
              <a:t>33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1218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32E14B1D-646E-4968-8772-EECD5A4F0E52}" type="slidenum">
              <a:rPr lang="en-US" sz="1300" smtClean="0">
                <a:latin typeface="Arial Narrow" pitchFamily="34" charset="0"/>
              </a:rPr>
              <a:pPr eaLnBrk="1" hangingPunct="1"/>
              <a:t>34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1228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D8824ED1-A1B8-4180-AA87-8CB75C99ECB3}" type="slidenum">
              <a:rPr lang="en-US" sz="1300" smtClean="0">
                <a:latin typeface="Arial Narrow" pitchFamily="34" charset="0"/>
              </a:rPr>
              <a:pPr eaLnBrk="1" hangingPunct="1"/>
              <a:t>35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1239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3F5C532F-A362-4D08-BBB6-B4D5064664EE}" type="slidenum">
              <a:rPr lang="en-US" sz="1300" smtClean="0">
                <a:latin typeface="Arial Narrow" pitchFamily="34" charset="0"/>
              </a:rPr>
              <a:pPr eaLnBrk="1" hangingPunct="1"/>
              <a:t>36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1249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D494C562-91D2-4FE8-9122-A1A33B0D4DA6}" type="slidenum">
              <a:rPr lang="en-US" sz="1300" smtClean="0">
                <a:latin typeface="Arial Narrow" pitchFamily="34" charset="0"/>
              </a:rPr>
              <a:pPr eaLnBrk="1" hangingPunct="1"/>
              <a:t>37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1259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4E9948ED-41E2-4DD6-B3EB-9A5025DDA038}" type="slidenum">
              <a:rPr lang="en-US" sz="1300" smtClean="0">
                <a:latin typeface="Arial Narrow" pitchFamily="34" charset="0"/>
              </a:rPr>
              <a:pPr eaLnBrk="1" hangingPunct="1"/>
              <a:t>38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1269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73640A7C-95B9-4521-B683-1A86308CDCBE}" type="slidenum">
              <a:rPr lang="en-US" sz="1300" smtClean="0">
                <a:latin typeface="Arial Narrow" pitchFamily="34" charset="0"/>
              </a:rPr>
              <a:pPr eaLnBrk="1" hangingPunct="1"/>
              <a:t>39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1280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E5A4ADEC-A2A6-4F31-A116-2F75B2381933}" type="slidenum">
              <a:rPr lang="en-US" sz="1300" smtClean="0">
                <a:latin typeface="Arial Narrow" pitchFamily="34" charset="0"/>
              </a:rPr>
              <a:pPr eaLnBrk="1" hangingPunct="1"/>
              <a:t>40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1290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0F1C8E31-3865-4977-B3E2-493EA006B769}" type="slidenum">
              <a:rPr lang="en-US" sz="1300" smtClean="0">
                <a:latin typeface="Arial Narrow" pitchFamily="34" charset="0"/>
              </a:rPr>
              <a:pPr eaLnBrk="1" hangingPunct="1"/>
              <a:t>4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E7820B9F-EC21-4569-A0BB-3472DF46D21A}" type="slidenum">
              <a:rPr lang="en-US" sz="1300" smtClean="0">
                <a:latin typeface="Arial Narrow" pitchFamily="34" charset="0"/>
              </a:rPr>
              <a:pPr eaLnBrk="1" hangingPunct="1"/>
              <a:t>41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1300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B20CC7C9-DC2C-49D8-B52F-A7269EDA279B}" type="slidenum">
              <a:rPr lang="en-US" sz="1300" smtClean="0">
                <a:latin typeface="Arial Narrow" pitchFamily="34" charset="0"/>
              </a:rPr>
              <a:pPr eaLnBrk="1" hangingPunct="1"/>
              <a:t>42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1310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20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321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1CF753F5-040E-4E01-B513-6B627C83C18A}" type="slidenum">
              <a:rPr lang="en-US" sz="1300" smtClean="0">
                <a:latin typeface="Arial Narrow" pitchFamily="34" charset="0"/>
              </a:rPr>
              <a:pPr eaLnBrk="1" hangingPunct="1"/>
              <a:t>43</a:t>
            </a:fld>
            <a:endParaRPr lang="en-US" sz="1300" smtClean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371441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96D9385-ADE8-4890-9FF0-30EAAC7D4D15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30048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96D9385-ADE8-4890-9FF0-30EAAC7D4D15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674886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68E2151D-D220-40DF-820A-29A8B04FE208}" type="slidenum">
              <a:rPr lang="en-US" sz="1300" smtClean="0">
                <a:latin typeface="Arial Narrow" pitchFamily="34" charset="0"/>
              </a:rPr>
              <a:pPr eaLnBrk="1" hangingPunct="1"/>
              <a:t>54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133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5277C567-3BA1-426C-9D2C-EDE8EAEC4457}" type="slidenum">
              <a:rPr lang="en-US" sz="1300" smtClean="0">
                <a:latin typeface="Arial Narrow" pitchFamily="34" charset="0"/>
              </a:rPr>
              <a:pPr eaLnBrk="1" hangingPunct="1"/>
              <a:t>55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134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73E85184-AA26-463B-8636-590C531ADA2D}" type="slidenum">
              <a:rPr lang="en-US" sz="1300" smtClean="0">
                <a:latin typeface="Arial Narrow" pitchFamily="34" charset="0"/>
              </a:rPr>
              <a:pPr eaLnBrk="1" hangingPunct="1"/>
              <a:t>56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135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536A70EA-E34C-440D-B9DB-8DC9D74BA117}" type="slidenum">
              <a:rPr lang="en-US" sz="1300" smtClean="0">
                <a:latin typeface="Arial Narrow" pitchFamily="34" charset="0"/>
              </a:rPr>
              <a:pPr eaLnBrk="1" hangingPunct="1"/>
              <a:t>57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136195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36196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F2F63BCF-AAF9-46AA-ACF7-B6F32499A4BF}" type="slidenum">
              <a:rPr lang="en-US" sz="1300" smtClean="0">
                <a:latin typeface="Arial Narrow" pitchFamily="34" charset="0"/>
              </a:rPr>
              <a:pPr eaLnBrk="1" hangingPunct="1"/>
              <a:t>58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13721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37220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0D731026-EA96-4941-A794-CB2F4EBCD3D6}" type="slidenum">
              <a:rPr lang="en-US" sz="1300" smtClean="0">
                <a:latin typeface="Arial Narrow" pitchFamily="34" charset="0"/>
              </a:rPr>
              <a:pPr eaLnBrk="1" hangingPunct="1"/>
              <a:t>5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5D55D6E4-27F4-4DF0-BC37-FF575737ACE6}" type="slidenum">
              <a:rPr lang="en-US" sz="1300" smtClean="0">
                <a:latin typeface="Arial Narrow" pitchFamily="34" charset="0"/>
              </a:rPr>
              <a:pPr eaLnBrk="1" hangingPunct="1"/>
              <a:t>59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138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3824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C412CA61-D159-453D-AA9B-0A3556FC7869}" type="slidenum">
              <a:rPr lang="en-US" sz="1300" smtClean="0">
                <a:latin typeface="Arial Narrow" pitchFamily="34" charset="0"/>
              </a:rPr>
              <a:pPr eaLnBrk="1" hangingPunct="1"/>
              <a:t>60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139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3926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B19E29B0-C057-43AF-BE51-1B6543969B3D}" type="slidenum">
              <a:rPr lang="en-US" sz="1300" smtClean="0">
                <a:latin typeface="Arial Narrow" pitchFamily="34" charset="0"/>
              </a:rPr>
              <a:pPr eaLnBrk="1" hangingPunct="1"/>
              <a:t>61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140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029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46F274D1-AA5B-42FB-BD7D-8D5CEDB5964A}" type="slidenum">
              <a:rPr lang="en-US" sz="1300" smtClean="0">
                <a:latin typeface="Arial Narrow" pitchFamily="34" charset="0"/>
              </a:rPr>
              <a:pPr eaLnBrk="1" hangingPunct="1"/>
              <a:t>62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141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131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5180B0C4-C77E-4597-9A2E-644B510A4DD0}" type="slidenum">
              <a:rPr lang="en-US" sz="1300" smtClean="0">
                <a:latin typeface="Arial Narrow" pitchFamily="34" charset="0"/>
              </a:rPr>
              <a:pPr eaLnBrk="1" hangingPunct="1"/>
              <a:t>63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142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23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42E76ED4-CEBA-4093-B638-9567F2E4FAE8}" type="slidenum">
              <a:rPr lang="en-US" sz="1300" smtClean="0">
                <a:latin typeface="Arial Narrow" pitchFamily="34" charset="0"/>
              </a:rPr>
              <a:pPr eaLnBrk="1" hangingPunct="1"/>
              <a:t>65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143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336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8649D869-867D-4D61-9D23-F195F5F3E21D}" type="slidenum">
              <a:rPr lang="en-US" sz="1300" smtClean="0">
                <a:latin typeface="Arial Narrow" pitchFamily="34" charset="0"/>
              </a:rPr>
              <a:pPr eaLnBrk="1" hangingPunct="1"/>
              <a:t>66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144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438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10BA3C0B-E23E-49F4-8B2F-1E2CE9426395}" type="slidenum">
              <a:rPr lang="en-US" sz="1300" smtClean="0">
                <a:latin typeface="Arial Narrow" pitchFamily="34" charset="0"/>
              </a:rPr>
              <a:pPr eaLnBrk="1" hangingPunct="1"/>
              <a:t>67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145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541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8E53C0F1-2344-4CA5-A4F9-8CF5C45B8979}" type="slidenum">
              <a:rPr lang="en-US" sz="1300" smtClean="0">
                <a:latin typeface="Arial Narrow" pitchFamily="34" charset="0"/>
              </a:rPr>
              <a:pPr eaLnBrk="1" hangingPunct="1"/>
              <a:t>68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146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643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94B7F4DE-135C-4B22-896F-8FC2043CE623}" type="slidenum">
              <a:rPr lang="en-US" sz="1300" smtClean="0">
                <a:latin typeface="Arial Narrow" pitchFamily="34" charset="0"/>
              </a:rPr>
              <a:pPr eaLnBrk="1" hangingPunct="1"/>
              <a:t>69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147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746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BF2465BF-83D0-428B-BB0F-9FA6824F1A57}" type="slidenum">
              <a:rPr lang="en-US" sz="1300" smtClean="0">
                <a:latin typeface="Arial Narrow" pitchFamily="34" charset="0"/>
              </a:rPr>
              <a:pPr eaLnBrk="1" hangingPunct="1"/>
              <a:t>6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9625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BFDB826F-450C-4740-8094-BB983A66C88D}" type="slidenum">
              <a:rPr lang="en-US" sz="1300" smtClean="0">
                <a:latin typeface="Arial Narrow" pitchFamily="34" charset="0"/>
              </a:rPr>
              <a:pPr eaLnBrk="1" hangingPunct="1"/>
              <a:t>70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148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848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68AD862E-870D-422D-A64D-0E7E49E2C14D}" type="slidenum">
              <a:rPr lang="en-US" sz="1300" smtClean="0">
                <a:latin typeface="Arial Narrow" pitchFamily="34" charset="0"/>
              </a:rPr>
              <a:pPr eaLnBrk="1" hangingPunct="1"/>
              <a:t>71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149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950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4E13E0CB-4B2D-408E-9E57-DCCD9CCED3B0}" type="slidenum">
              <a:rPr lang="en-US" sz="1300" smtClean="0">
                <a:latin typeface="Arial Narrow" pitchFamily="34" charset="0"/>
              </a:rPr>
              <a:pPr eaLnBrk="1" hangingPunct="1"/>
              <a:t>72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150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5053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F5A82A4E-8854-43D3-84BA-2343CFC19378}" type="slidenum">
              <a:rPr lang="en-US" sz="1300" smtClean="0">
                <a:latin typeface="Arial Narrow" pitchFamily="34" charset="0"/>
              </a:rPr>
              <a:pPr eaLnBrk="1" hangingPunct="1"/>
              <a:t>73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151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5155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2CD56B24-789C-4F1D-A83C-1E0DA784DF92}" type="slidenum">
              <a:rPr lang="en-US" sz="1300" smtClean="0">
                <a:latin typeface="Arial Narrow" pitchFamily="34" charset="0"/>
              </a:rPr>
              <a:pPr eaLnBrk="1" hangingPunct="1"/>
              <a:t>74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152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5258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7AFA4CDF-19CE-4962-AC39-E43349E6AB5F}" type="slidenum">
              <a:rPr lang="en-US" sz="1300" smtClean="0">
                <a:latin typeface="Arial Narrow" pitchFamily="34" charset="0"/>
              </a:rPr>
              <a:pPr eaLnBrk="1" hangingPunct="1"/>
              <a:t>75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153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5360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61399ED5-EBB3-46B8-BAE3-193DAC904C34}" type="slidenum">
              <a:rPr lang="en-US" sz="1300" smtClean="0">
                <a:latin typeface="Arial Narrow" pitchFamily="34" charset="0"/>
              </a:rPr>
              <a:pPr eaLnBrk="1" hangingPunct="1"/>
              <a:t>76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154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5462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5B3C821F-9D9D-49C0-9F85-24947BE6FBA2}" type="slidenum">
              <a:rPr lang="en-US" sz="1300" smtClean="0">
                <a:latin typeface="Arial Narrow" pitchFamily="34" charset="0"/>
              </a:rPr>
              <a:pPr eaLnBrk="1" hangingPunct="1"/>
              <a:t>77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155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5565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17035236-D2F5-4BEE-98BC-64FF1B9249D6}" type="slidenum">
              <a:rPr lang="en-US" sz="1300" smtClean="0">
                <a:latin typeface="Arial Narrow" pitchFamily="34" charset="0"/>
              </a:rPr>
              <a:pPr eaLnBrk="1" hangingPunct="1"/>
              <a:t>78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156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5667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8833786E-8EFC-4754-BC74-24DFCF98D74D}" type="slidenum">
              <a:rPr lang="en-US" sz="1300" smtClean="0">
                <a:latin typeface="Arial Narrow" pitchFamily="34" charset="0"/>
              </a:rPr>
              <a:pPr eaLnBrk="1" hangingPunct="1"/>
              <a:t>79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157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5770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57DA61AE-DCB0-4C12-8D76-2E454DA7A0C7}" type="slidenum">
              <a:rPr lang="en-US" sz="1300" smtClean="0">
                <a:latin typeface="Arial Narrow" pitchFamily="34" charset="0"/>
              </a:rPr>
              <a:pPr eaLnBrk="1" hangingPunct="1"/>
              <a:t>7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1D51836C-3352-4499-AC11-60808C7C191A}" type="slidenum">
              <a:rPr lang="en-US" sz="1300" smtClean="0">
                <a:latin typeface="Arial Narrow" pitchFamily="34" charset="0"/>
              </a:rPr>
              <a:pPr eaLnBrk="1" hangingPunct="1"/>
              <a:t>80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158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5872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69B7AA63-ADED-4DE9-BCA2-9BE82D288C4D}" type="slidenum">
              <a:rPr lang="en-US" sz="1300" smtClean="0">
                <a:latin typeface="Arial Narrow" pitchFamily="34" charset="0"/>
              </a:rPr>
              <a:pPr eaLnBrk="1" hangingPunct="1"/>
              <a:t>81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159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5974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9190C243-A378-4FF5-81A3-3D949C5AC573}" type="slidenum">
              <a:rPr lang="en-US" sz="1300" smtClean="0">
                <a:latin typeface="Arial Narrow" pitchFamily="34" charset="0"/>
              </a:rPr>
              <a:pPr eaLnBrk="1" hangingPunct="1"/>
              <a:t>82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160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077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957F6831-4482-4851-A48C-2965BCD024F2}" type="slidenum">
              <a:rPr lang="en-US" sz="1300" smtClean="0">
                <a:latin typeface="Arial Narrow" pitchFamily="34" charset="0"/>
              </a:rPr>
              <a:pPr eaLnBrk="1" hangingPunct="1"/>
              <a:t>83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161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179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07DBA27C-B688-4CB4-B2F4-DABCC39A81E4}" type="slidenum">
              <a:rPr lang="en-US" sz="1300" smtClean="0">
                <a:latin typeface="Arial Narrow" pitchFamily="34" charset="0"/>
              </a:rPr>
              <a:pPr eaLnBrk="1" hangingPunct="1"/>
              <a:t>84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162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2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7E44CE4B-208F-4B41-881B-2459CB51D314}" type="slidenum">
              <a:rPr lang="en-US" sz="1300" smtClean="0">
                <a:latin typeface="Arial Narrow" pitchFamily="34" charset="0"/>
              </a:rPr>
              <a:pPr eaLnBrk="1" hangingPunct="1"/>
              <a:t>85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163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5BCD91D7-24C6-438B-AE7C-ECDEB163EF90}" type="slidenum">
              <a:rPr lang="en-US" sz="1300" smtClean="0">
                <a:latin typeface="Arial Narrow" pitchFamily="34" charset="0"/>
              </a:rPr>
              <a:pPr eaLnBrk="1" hangingPunct="1"/>
              <a:t>86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164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4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96D9385-ADE8-4890-9FF0-30EAAC7D4D15}" type="slidenum">
              <a:rPr lang="en-US" smtClean="0"/>
              <a:pPr>
                <a:defRPr/>
              </a:pPr>
              <a:t>87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322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957DDD9D-36CA-4C28-A4B2-9C986735E1B9}" type="slidenum">
              <a:rPr lang="en-US" sz="1300" smtClean="0">
                <a:latin typeface="Arial Narrow" pitchFamily="34" charset="0"/>
              </a:rPr>
              <a:pPr eaLnBrk="1" hangingPunct="1"/>
              <a:t>8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4E8F1F9D-A56E-4C69-8F0B-561751B090D6}" type="slidenum">
              <a:rPr lang="en-US" sz="1300" smtClean="0">
                <a:latin typeface="Arial Narrow" pitchFamily="34" charset="0"/>
              </a:rPr>
              <a:pPr eaLnBrk="1" hangingPunct="1"/>
              <a:t>9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EEDA06-8549-4AE8-A94D-D66AE6F53B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916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4B3004-7DD4-4E36-8E32-C32D59CDB5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334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0287A4-7D6C-4D20-8B25-75C2B48435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8475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371600"/>
            <a:ext cx="38100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3C4B4D-18B9-4486-AA05-96CBACB8AF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9463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371600"/>
            <a:ext cx="7772400" cy="2286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810000"/>
            <a:ext cx="7772400" cy="2286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219DC7-F528-4DB0-9083-664BAA274A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847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07733D-63CD-4D4F-97F2-C63EE684E5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514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764E0B-72B8-41DF-AF81-7A5C3A52DD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231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50C372-4CC6-4AC1-ACF5-C80BEF9BC6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023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A868AE-7760-4605-9885-09F632F3E1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484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FDEE9C-6624-4840-8792-B8F0B7BA5D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095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088ED3-8C49-4554-B99F-7B55A1703D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038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1B7E8C-BB9D-4CE6-9AEB-8F678E2597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606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7C41E5-ED5E-4019-9319-28D2CFB696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9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16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679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79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79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C65822E5-0F9D-46BC-9B4A-65A46BB235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65" r:id="rId12"/>
    <p:sldLayoutId id="2147483666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FF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13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13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13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13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13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13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13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13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13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13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13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13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13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13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13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13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13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13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74CC92-646B-4F34-B2C6-2619995ABC11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2667000"/>
            <a:ext cx="7772400" cy="1143000"/>
          </a:xfrm>
        </p:spPr>
        <p:txBody>
          <a:bodyPr/>
          <a:lstStyle/>
          <a:p>
            <a:pPr eaLnBrk="1" hangingPunct="1"/>
            <a:r>
              <a:rPr lang="en-US" sz="2800" smtClean="0">
                <a:solidFill>
                  <a:srgbClr val="FF0000"/>
                </a:solidFill>
              </a:rPr>
              <a:t>Stacks and Queues</a:t>
            </a:r>
            <a:r>
              <a:rPr lang="en-US" sz="2000" smtClean="0"/>
              <a:t/>
            </a:r>
            <a:br>
              <a:rPr lang="en-US" sz="2000" smtClean="0"/>
            </a:br>
            <a:endParaRPr lang="en-US" sz="2000" smtClean="0"/>
          </a:p>
        </p:txBody>
      </p:sp>
      <p:sp>
        <p:nvSpPr>
          <p:cNvPr id="2052" name="Text Box 5"/>
          <p:cNvSpPr txBox="1">
            <a:spLocks noChangeArrowheads="1"/>
          </p:cNvSpPr>
          <p:nvPr/>
        </p:nvSpPr>
        <p:spPr bwMode="auto">
          <a:xfrm>
            <a:off x="1584325" y="5421313"/>
            <a:ext cx="3584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 sz="2000">
                <a:solidFill>
                  <a:srgbClr val="0000FF"/>
                </a:solidFill>
                <a:latin typeface="Arial" charset="0"/>
              </a:rPr>
              <a:t>Reading: Sections 3.6 and 3.7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587F58-3B9D-4144-85A6-0ACC237C042C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Depth First Search—Backtracking (2)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371600"/>
            <a:ext cx="3814763" cy="4724400"/>
          </a:xfrm>
        </p:spPr>
        <p:txBody>
          <a:bodyPr/>
          <a:lstStyle/>
          <a:p>
            <a:pPr eaLnBrk="1" hangingPunct="1"/>
            <a:r>
              <a:rPr lang="en-US" sz="2000" smtClean="0"/>
              <a:t>Stack</a:t>
            </a:r>
          </a:p>
          <a:p>
            <a:pPr lvl="1" eaLnBrk="1" hangingPunct="1"/>
            <a:endParaRPr lang="en-US" sz="1800" i="1" smtClean="0"/>
          </a:p>
        </p:txBody>
      </p:sp>
      <p:sp>
        <p:nvSpPr>
          <p:cNvPr id="11269" name="Text Box 4"/>
          <p:cNvSpPr txBox="1">
            <a:spLocks noChangeArrowheads="1"/>
          </p:cNvSpPr>
          <p:nvPr/>
        </p:nvSpPr>
        <p:spPr bwMode="auto">
          <a:xfrm>
            <a:off x="6562725" y="1847850"/>
            <a:ext cx="320675" cy="376238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</a:t>
            </a:r>
          </a:p>
        </p:txBody>
      </p:sp>
      <p:sp>
        <p:nvSpPr>
          <p:cNvPr id="11270" name="Text Box 5"/>
          <p:cNvSpPr txBox="1">
            <a:spLocks noChangeArrowheads="1"/>
          </p:cNvSpPr>
          <p:nvPr/>
        </p:nvSpPr>
        <p:spPr bwMode="auto">
          <a:xfrm>
            <a:off x="5953125" y="2690813"/>
            <a:ext cx="3206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2</a:t>
            </a:r>
          </a:p>
        </p:txBody>
      </p:sp>
      <p:sp>
        <p:nvSpPr>
          <p:cNvPr id="11271" name="Text Box 6"/>
          <p:cNvSpPr txBox="1">
            <a:spLocks noChangeArrowheads="1"/>
          </p:cNvSpPr>
          <p:nvPr/>
        </p:nvSpPr>
        <p:spPr bwMode="auto">
          <a:xfrm>
            <a:off x="6562725" y="2690813"/>
            <a:ext cx="3206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3</a:t>
            </a:r>
          </a:p>
        </p:txBody>
      </p:sp>
      <p:sp>
        <p:nvSpPr>
          <p:cNvPr id="11272" name="Text Box 7"/>
          <p:cNvSpPr txBox="1">
            <a:spLocks noChangeArrowheads="1"/>
          </p:cNvSpPr>
          <p:nvPr/>
        </p:nvSpPr>
        <p:spPr bwMode="auto">
          <a:xfrm>
            <a:off x="7156450" y="2690813"/>
            <a:ext cx="3206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4</a:t>
            </a:r>
          </a:p>
        </p:txBody>
      </p:sp>
      <p:sp>
        <p:nvSpPr>
          <p:cNvPr id="11273" name="Text Box 8"/>
          <p:cNvSpPr txBox="1">
            <a:spLocks noChangeArrowheads="1"/>
          </p:cNvSpPr>
          <p:nvPr/>
        </p:nvSpPr>
        <p:spPr bwMode="auto">
          <a:xfrm>
            <a:off x="5327650" y="3448050"/>
            <a:ext cx="320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5</a:t>
            </a:r>
          </a:p>
        </p:txBody>
      </p:sp>
      <p:sp>
        <p:nvSpPr>
          <p:cNvPr id="11274" name="Text Box 9"/>
          <p:cNvSpPr txBox="1">
            <a:spLocks noChangeArrowheads="1"/>
          </p:cNvSpPr>
          <p:nvPr/>
        </p:nvSpPr>
        <p:spPr bwMode="auto">
          <a:xfrm>
            <a:off x="5937250" y="3448050"/>
            <a:ext cx="320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6</a:t>
            </a:r>
          </a:p>
        </p:txBody>
      </p:sp>
      <p:sp>
        <p:nvSpPr>
          <p:cNvPr id="11275" name="Text Box 10"/>
          <p:cNvSpPr txBox="1">
            <a:spLocks noChangeArrowheads="1"/>
          </p:cNvSpPr>
          <p:nvPr/>
        </p:nvSpPr>
        <p:spPr bwMode="auto">
          <a:xfrm>
            <a:off x="7172325" y="3448050"/>
            <a:ext cx="320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8</a:t>
            </a:r>
          </a:p>
        </p:txBody>
      </p:sp>
      <p:sp>
        <p:nvSpPr>
          <p:cNvPr id="11276" name="Text Box 11"/>
          <p:cNvSpPr txBox="1">
            <a:spLocks noChangeArrowheads="1"/>
          </p:cNvSpPr>
          <p:nvPr/>
        </p:nvSpPr>
        <p:spPr bwMode="auto">
          <a:xfrm>
            <a:off x="6562725" y="3448050"/>
            <a:ext cx="320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7</a:t>
            </a:r>
          </a:p>
        </p:txBody>
      </p:sp>
      <p:sp>
        <p:nvSpPr>
          <p:cNvPr id="11277" name="Text Box 12"/>
          <p:cNvSpPr txBox="1">
            <a:spLocks noChangeArrowheads="1"/>
          </p:cNvSpPr>
          <p:nvPr/>
        </p:nvSpPr>
        <p:spPr bwMode="auto">
          <a:xfrm>
            <a:off x="5953125" y="4286250"/>
            <a:ext cx="320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9</a:t>
            </a:r>
          </a:p>
        </p:txBody>
      </p:sp>
      <p:sp>
        <p:nvSpPr>
          <p:cNvPr id="11278" name="Text Box 13"/>
          <p:cNvSpPr txBox="1">
            <a:spLocks noChangeArrowheads="1"/>
          </p:cNvSpPr>
          <p:nvPr/>
        </p:nvSpPr>
        <p:spPr bwMode="auto">
          <a:xfrm>
            <a:off x="6562725" y="4286250"/>
            <a:ext cx="447675" cy="376238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10</a:t>
            </a:r>
          </a:p>
        </p:txBody>
      </p:sp>
      <p:sp>
        <p:nvSpPr>
          <p:cNvPr id="11279" name="Text Box 14"/>
          <p:cNvSpPr txBox="1">
            <a:spLocks noChangeArrowheads="1"/>
          </p:cNvSpPr>
          <p:nvPr/>
        </p:nvSpPr>
        <p:spPr bwMode="auto">
          <a:xfrm>
            <a:off x="7934325" y="4286250"/>
            <a:ext cx="447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12</a:t>
            </a:r>
          </a:p>
        </p:txBody>
      </p:sp>
      <p:sp>
        <p:nvSpPr>
          <p:cNvPr id="11280" name="Text Box 15"/>
          <p:cNvSpPr txBox="1">
            <a:spLocks noChangeArrowheads="1"/>
          </p:cNvSpPr>
          <p:nvPr/>
        </p:nvSpPr>
        <p:spPr bwMode="auto">
          <a:xfrm>
            <a:off x="7248525" y="4286250"/>
            <a:ext cx="447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11</a:t>
            </a:r>
          </a:p>
        </p:txBody>
      </p:sp>
      <p:sp>
        <p:nvSpPr>
          <p:cNvPr id="11281" name="Line 16"/>
          <p:cNvSpPr>
            <a:spLocks noChangeShapeType="1"/>
          </p:cNvSpPr>
          <p:nvPr/>
        </p:nvSpPr>
        <p:spPr bwMode="auto">
          <a:xfrm>
            <a:off x="6715125" y="222885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2" name="Line 17"/>
          <p:cNvSpPr>
            <a:spLocks noChangeShapeType="1"/>
          </p:cNvSpPr>
          <p:nvPr/>
        </p:nvSpPr>
        <p:spPr bwMode="auto">
          <a:xfrm flipH="1">
            <a:off x="6105525" y="222885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3" name="Line 18"/>
          <p:cNvSpPr>
            <a:spLocks noChangeShapeType="1"/>
          </p:cNvSpPr>
          <p:nvPr/>
        </p:nvSpPr>
        <p:spPr bwMode="auto">
          <a:xfrm>
            <a:off x="6715125" y="222885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4" name="Line 19"/>
          <p:cNvSpPr>
            <a:spLocks noChangeShapeType="1"/>
          </p:cNvSpPr>
          <p:nvPr/>
        </p:nvSpPr>
        <p:spPr bwMode="auto">
          <a:xfrm flipH="1">
            <a:off x="5495925" y="306705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5" name="Line 20"/>
          <p:cNvSpPr>
            <a:spLocks noChangeShapeType="1"/>
          </p:cNvSpPr>
          <p:nvPr/>
        </p:nvSpPr>
        <p:spPr bwMode="auto">
          <a:xfrm>
            <a:off x="6105525" y="306705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6" name="Line 21"/>
          <p:cNvSpPr>
            <a:spLocks noChangeShapeType="1"/>
          </p:cNvSpPr>
          <p:nvPr/>
        </p:nvSpPr>
        <p:spPr bwMode="auto">
          <a:xfrm>
            <a:off x="5648325" y="367665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7" name="Line 22"/>
          <p:cNvSpPr>
            <a:spLocks noChangeShapeType="1"/>
          </p:cNvSpPr>
          <p:nvPr/>
        </p:nvSpPr>
        <p:spPr bwMode="auto">
          <a:xfrm>
            <a:off x="6105525" y="382905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8" name="Line 23"/>
          <p:cNvSpPr>
            <a:spLocks noChangeShapeType="1"/>
          </p:cNvSpPr>
          <p:nvPr/>
        </p:nvSpPr>
        <p:spPr bwMode="auto">
          <a:xfrm>
            <a:off x="6715125" y="306705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9" name="Line 24"/>
          <p:cNvSpPr>
            <a:spLocks noChangeShapeType="1"/>
          </p:cNvSpPr>
          <p:nvPr/>
        </p:nvSpPr>
        <p:spPr bwMode="auto">
          <a:xfrm>
            <a:off x="6715125" y="306705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90" name="Line 25"/>
          <p:cNvSpPr>
            <a:spLocks noChangeShapeType="1"/>
          </p:cNvSpPr>
          <p:nvPr/>
        </p:nvSpPr>
        <p:spPr bwMode="auto">
          <a:xfrm>
            <a:off x="6715125" y="3829050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91" name="Line 26"/>
          <p:cNvSpPr>
            <a:spLocks noChangeShapeType="1"/>
          </p:cNvSpPr>
          <p:nvPr/>
        </p:nvSpPr>
        <p:spPr bwMode="auto">
          <a:xfrm>
            <a:off x="7324725" y="3829050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92" name="Line 27"/>
          <p:cNvSpPr>
            <a:spLocks noChangeShapeType="1"/>
          </p:cNvSpPr>
          <p:nvPr/>
        </p:nvSpPr>
        <p:spPr bwMode="auto">
          <a:xfrm>
            <a:off x="6715125" y="3829050"/>
            <a:ext cx="76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93" name="Line 28"/>
          <p:cNvSpPr>
            <a:spLocks noChangeShapeType="1"/>
          </p:cNvSpPr>
          <p:nvPr/>
        </p:nvSpPr>
        <p:spPr bwMode="auto">
          <a:xfrm>
            <a:off x="7324725" y="3829050"/>
            <a:ext cx="838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94" name="Text Box 29"/>
          <p:cNvSpPr txBox="1">
            <a:spLocks noChangeArrowheads="1"/>
          </p:cNvSpPr>
          <p:nvPr/>
        </p:nvSpPr>
        <p:spPr bwMode="auto">
          <a:xfrm>
            <a:off x="5937250" y="1857375"/>
            <a:ext cx="628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start</a:t>
            </a:r>
          </a:p>
        </p:txBody>
      </p:sp>
      <p:sp>
        <p:nvSpPr>
          <p:cNvPr id="11295" name="Text Box 30"/>
          <p:cNvSpPr txBox="1">
            <a:spLocks noChangeArrowheads="1"/>
          </p:cNvSpPr>
          <p:nvPr/>
        </p:nvSpPr>
        <p:spPr bwMode="auto">
          <a:xfrm>
            <a:off x="6464300" y="4662488"/>
            <a:ext cx="6159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goal</a:t>
            </a:r>
          </a:p>
        </p:txBody>
      </p:sp>
      <p:graphicFrame>
        <p:nvGraphicFramePr>
          <p:cNvPr id="406559" name="Group 31"/>
          <p:cNvGraphicFramePr>
            <a:graphicFrameLocks noGrp="1"/>
          </p:cNvGraphicFramePr>
          <p:nvPr>
            <p:ph sz="half" idx="2"/>
          </p:nvPr>
        </p:nvGraphicFramePr>
        <p:xfrm>
          <a:off x="3629025" y="2225675"/>
          <a:ext cx="863600" cy="3759200"/>
        </p:xfrm>
        <a:graphic>
          <a:graphicData uri="http://schemas.openxmlformats.org/drawingml/2006/table">
            <a:tbl>
              <a:tblPr/>
              <a:tblGrid>
                <a:gridCol w="86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1316" name="Text Box 51"/>
          <p:cNvSpPr txBox="1">
            <a:spLocks noChangeArrowheads="1"/>
          </p:cNvSpPr>
          <p:nvPr/>
        </p:nvSpPr>
        <p:spPr bwMode="auto">
          <a:xfrm>
            <a:off x="2286000" y="5522913"/>
            <a:ext cx="704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Push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1934AF-756E-4BB8-BE97-FEB6CFFAFD06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Depth First Search—Backtracking (3)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371600"/>
            <a:ext cx="3814763" cy="4724400"/>
          </a:xfrm>
        </p:spPr>
        <p:txBody>
          <a:bodyPr/>
          <a:lstStyle/>
          <a:p>
            <a:pPr eaLnBrk="1" hangingPunct="1"/>
            <a:r>
              <a:rPr lang="en-US" sz="2000" smtClean="0"/>
              <a:t>Stack</a:t>
            </a:r>
          </a:p>
          <a:p>
            <a:pPr lvl="1" eaLnBrk="1" hangingPunct="1"/>
            <a:endParaRPr lang="en-US" sz="1800" i="1" smtClean="0"/>
          </a:p>
        </p:txBody>
      </p:sp>
      <p:sp>
        <p:nvSpPr>
          <p:cNvPr id="12293" name="Text Box 4"/>
          <p:cNvSpPr txBox="1">
            <a:spLocks noChangeArrowheads="1"/>
          </p:cNvSpPr>
          <p:nvPr/>
        </p:nvSpPr>
        <p:spPr bwMode="auto">
          <a:xfrm>
            <a:off x="6340475" y="2595563"/>
            <a:ext cx="320675" cy="376237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</a:t>
            </a:r>
          </a:p>
        </p:txBody>
      </p:sp>
      <p:sp>
        <p:nvSpPr>
          <p:cNvPr id="12294" name="Text Box 5"/>
          <p:cNvSpPr txBox="1">
            <a:spLocks noChangeArrowheads="1"/>
          </p:cNvSpPr>
          <p:nvPr/>
        </p:nvSpPr>
        <p:spPr bwMode="auto">
          <a:xfrm>
            <a:off x="5730875" y="3438525"/>
            <a:ext cx="320675" cy="376238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2</a:t>
            </a:r>
          </a:p>
        </p:txBody>
      </p:sp>
      <p:sp>
        <p:nvSpPr>
          <p:cNvPr id="12295" name="Text Box 6"/>
          <p:cNvSpPr txBox="1">
            <a:spLocks noChangeArrowheads="1"/>
          </p:cNvSpPr>
          <p:nvPr/>
        </p:nvSpPr>
        <p:spPr bwMode="auto">
          <a:xfrm>
            <a:off x="6340475" y="3438525"/>
            <a:ext cx="320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3</a:t>
            </a:r>
          </a:p>
        </p:txBody>
      </p:sp>
      <p:sp>
        <p:nvSpPr>
          <p:cNvPr id="12296" name="Text Box 7"/>
          <p:cNvSpPr txBox="1">
            <a:spLocks noChangeArrowheads="1"/>
          </p:cNvSpPr>
          <p:nvPr/>
        </p:nvSpPr>
        <p:spPr bwMode="auto">
          <a:xfrm>
            <a:off x="6934200" y="3438525"/>
            <a:ext cx="320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4</a:t>
            </a:r>
          </a:p>
        </p:txBody>
      </p:sp>
      <p:sp>
        <p:nvSpPr>
          <p:cNvPr id="12297" name="Text Box 8"/>
          <p:cNvSpPr txBox="1">
            <a:spLocks noChangeArrowheads="1"/>
          </p:cNvSpPr>
          <p:nvPr/>
        </p:nvSpPr>
        <p:spPr bwMode="auto">
          <a:xfrm>
            <a:off x="5105400" y="4195763"/>
            <a:ext cx="3206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5</a:t>
            </a:r>
          </a:p>
        </p:txBody>
      </p:sp>
      <p:sp>
        <p:nvSpPr>
          <p:cNvPr id="12298" name="Text Box 9"/>
          <p:cNvSpPr txBox="1">
            <a:spLocks noChangeArrowheads="1"/>
          </p:cNvSpPr>
          <p:nvPr/>
        </p:nvSpPr>
        <p:spPr bwMode="auto">
          <a:xfrm>
            <a:off x="5715000" y="4195763"/>
            <a:ext cx="3206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6</a:t>
            </a:r>
          </a:p>
        </p:txBody>
      </p:sp>
      <p:sp>
        <p:nvSpPr>
          <p:cNvPr id="12299" name="Text Box 10"/>
          <p:cNvSpPr txBox="1">
            <a:spLocks noChangeArrowheads="1"/>
          </p:cNvSpPr>
          <p:nvPr/>
        </p:nvSpPr>
        <p:spPr bwMode="auto">
          <a:xfrm>
            <a:off x="6950075" y="4195763"/>
            <a:ext cx="3206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8</a:t>
            </a:r>
          </a:p>
        </p:txBody>
      </p:sp>
      <p:sp>
        <p:nvSpPr>
          <p:cNvPr id="12300" name="Text Box 11"/>
          <p:cNvSpPr txBox="1">
            <a:spLocks noChangeArrowheads="1"/>
          </p:cNvSpPr>
          <p:nvPr/>
        </p:nvSpPr>
        <p:spPr bwMode="auto">
          <a:xfrm>
            <a:off x="6340475" y="4195763"/>
            <a:ext cx="3206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7</a:t>
            </a:r>
          </a:p>
        </p:txBody>
      </p:sp>
      <p:sp>
        <p:nvSpPr>
          <p:cNvPr id="12301" name="Text Box 12"/>
          <p:cNvSpPr txBox="1">
            <a:spLocks noChangeArrowheads="1"/>
          </p:cNvSpPr>
          <p:nvPr/>
        </p:nvSpPr>
        <p:spPr bwMode="auto">
          <a:xfrm>
            <a:off x="5730875" y="5033963"/>
            <a:ext cx="3206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9</a:t>
            </a:r>
          </a:p>
        </p:txBody>
      </p:sp>
      <p:sp>
        <p:nvSpPr>
          <p:cNvPr id="12302" name="Text Box 13"/>
          <p:cNvSpPr txBox="1">
            <a:spLocks noChangeArrowheads="1"/>
          </p:cNvSpPr>
          <p:nvPr/>
        </p:nvSpPr>
        <p:spPr bwMode="auto">
          <a:xfrm>
            <a:off x="6340475" y="5033963"/>
            <a:ext cx="447675" cy="376237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10</a:t>
            </a:r>
          </a:p>
        </p:txBody>
      </p:sp>
      <p:sp>
        <p:nvSpPr>
          <p:cNvPr id="12303" name="Text Box 14"/>
          <p:cNvSpPr txBox="1">
            <a:spLocks noChangeArrowheads="1"/>
          </p:cNvSpPr>
          <p:nvPr/>
        </p:nvSpPr>
        <p:spPr bwMode="auto">
          <a:xfrm>
            <a:off x="7712075" y="5033963"/>
            <a:ext cx="4476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12</a:t>
            </a:r>
          </a:p>
        </p:txBody>
      </p:sp>
      <p:sp>
        <p:nvSpPr>
          <p:cNvPr id="12304" name="Text Box 15"/>
          <p:cNvSpPr txBox="1">
            <a:spLocks noChangeArrowheads="1"/>
          </p:cNvSpPr>
          <p:nvPr/>
        </p:nvSpPr>
        <p:spPr bwMode="auto">
          <a:xfrm>
            <a:off x="7026275" y="5033963"/>
            <a:ext cx="4476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11</a:t>
            </a:r>
          </a:p>
        </p:txBody>
      </p:sp>
      <p:sp>
        <p:nvSpPr>
          <p:cNvPr id="12305" name="Line 16"/>
          <p:cNvSpPr>
            <a:spLocks noChangeShapeType="1"/>
          </p:cNvSpPr>
          <p:nvPr/>
        </p:nvSpPr>
        <p:spPr bwMode="auto">
          <a:xfrm>
            <a:off x="6492875" y="2976563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6" name="Line 17"/>
          <p:cNvSpPr>
            <a:spLocks noChangeShapeType="1"/>
          </p:cNvSpPr>
          <p:nvPr/>
        </p:nvSpPr>
        <p:spPr bwMode="auto">
          <a:xfrm flipH="1">
            <a:off x="5883275" y="2976563"/>
            <a:ext cx="6096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7" name="Line 18"/>
          <p:cNvSpPr>
            <a:spLocks noChangeShapeType="1"/>
          </p:cNvSpPr>
          <p:nvPr/>
        </p:nvSpPr>
        <p:spPr bwMode="auto">
          <a:xfrm>
            <a:off x="6492875" y="2976563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8" name="Line 19"/>
          <p:cNvSpPr>
            <a:spLocks noChangeShapeType="1"/>
          </p:cNvSpPr>
          <p:nvPr/>
        </p:nvSpPr>
        <p:spPr bwMode="auto">
          <a:xfrm flipH="1">
            <a:off x="5273675" y="3814763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9" name="Line 20"/>
          <p:cNvSpPr>
            <a:spLocks noChangeShapeType="1"/>
          </p:cNvSpPr>
          <p:nvPr/>
        </p:nvSpPr>
        <p:spPr bwMode="auto">
          <a:xfrm>
            <a:off x="5883275" y="3814763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0" name="Line 21"/>
          <p:cNvSpPr>
            <a:spLocks noChangeShapeType="1"/>
          </p:cNvSpPr>
          <p:nvPr/>
        </p:nvSpPr>
        <p:spPr bwMode="auto">
          <a:xfrm>
            <a:off x="5426075" y="4424363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1" name="Line 22"/>
          <p:cNvSpPr>
            <a:spLocks noChangeShapeType="1"/>
          </p:cNvSpPr>
          <p:nvPr/>
        </p:nvSpPr>
        <p:spPr bwMode="auto">
          <a:xfrm>
            <a:off x="5883275" y="4576763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2" name="Line 23"/>
          <p:cNvSpPr>
            <a:spLocks noChangeShapeType="1"/>
          </p:cNvSpPr>
          <p:nvPr/>
        </p:nvSpPr>
        <p:spPr bwMode="auto">
          <a:xfrm>
            <a:off x="6492875" y="3814763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3" name="Line 24"/>
          <p:cNvSpPr>
            <a:spLocks noChangeShapeType="1"/>
          </p:cNvSpPr>
          <p:nvPr/>
        </p:nvSpPr>
        <p:spPr bwMode="auto">
          <a:xfrm>
            <a:off x="6492875" y="3814763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4" name="Line 25"/>
          <p:cNvSpPr>
            <a:spLocks noChangeShapeType="1"/>
          </p:cNvSpPr>
          <p:nvPr/>
        </p:nvSpPr>
        <p:spPr bwMode="auto">
          <a:xfrm>
            <a:off x="6492875" y="4576763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5" name="Line 26"/>
          <p:cNvSpPr>
            <a:spLocks noChangeShapeType="1"/>
          </p:cNvSpPr>
          <p:nvPr/>
        </p:nvSpPr>
        <p:spPr bwMode="auto">
          <a:xfrm>
            <a:off x="7102475" y="4576763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6" name="Line 27"/>
          <p:cNvSpPr>
            <a:spLocks noChangeShapeType="1"/>
          </p:cNvSpPr>
          <p:nvPr/>
        </p:nvSpPr>
        <p:spPr bwMode="auto">
          <a:xfrm>
            <a:off x="6492875" y="4576763"/>
            <a:ext cx="76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7" name="Line 28"/>
          <p:cNvSpPr>
            <a:spLocks noChangeShapeType="1"/>
          </p:cNvSpPr>
          <p:nvPr/>
        </p:nvSpPr>
        <p:spPr bwMode="auto">
          <a:xfrm>
            <a:off x="7102475" y="4576763"/>
            <a:ext cx="838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8" name="Text Box 29"/>
          <p:cNvSpPr txBox="1">
            <a:spLocks noChangeArrowheads="1"/>
          </p:cNvSpPr>
          <p:nvPr/>
        </p:nvSpPr>
        <p:spPr bwMode="auto">
          <a:xfrm>
            <a:off x="5715000" y="2605088"/>
            <a:ext cx="628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start</a:t>
            </a:r>
          </a:p>
        </p:txBody>
      </p:sp>
      <p:sp>
        <p:nvSpPr>
          <p:cNvPr id="12319" name="Text Box 30"/>
          <p:cNvSpPr txBox="1">
            <a:spLocks noChangeArrowheads="1"/>
          </p:cNvSpPr>
          <p:nvPr/>
        </p:nvSpPr>
        <p:spPr bwMode="auto">
          <a:xfrm>
            <a:off x="6242050" y="5410200"/>
            <a:ext cx="615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goal</a:t>
            </a:r>
          </a:p>
        </p:txBody>
      </p:sp>
      <p:graphicFrame>
        <p:nvGraphicFramePr>
          <p:cNvPr id="407583" name="Group 31"/>
          <p:cNvGraphicFramePr>
            <a:graphicFrameLocks noGrp="1"/>
          </p:cNvGraphicFramePr>
          <p:nvPr>
            <p:ph sz="half" idx="2"/>
          </p:nvPr>
        </p:nvGraphicFramePr>
        <p:xfrm>
          <a:off x="3629025" y="2225675"/>
          <a:ext cx="863600" cy="3759200"/>
        </p:xfrm>
        <a:graphic>
          <a:graphicData uri="http://schemas.openxmlformats.org/drawingml/2006/table">
            <a:tbl>
              <a:tblPr/>
              <a:tblGrid>
                <a:gridCol w="86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2340" name="Text Box 51"/>
          <p:cNvSpPr txBox="1">
            <a:spLocks noChangeArrowheads="1"/>
          </p:cNvSpPr>
          <p:nvPr/>
        </p:nvSpPr>
        <p:spPr bwMode="auto">
          <a:xfrm>
            <a:off x="2286000" y="5522913"/>
            <a:ext cx="704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Push</a:t>
            </a:r>
          </a:p>
        </p:txBody>
      </p:sp>
      <p:sp>
        <p:nvSpPr>
          <p:cNvPr id="12341" name="Text Box 52"/>
          <p:cNvSpPr txBox="1">
            <a:spLocks noChangeArrowheads="1"/>
          </p:cNvSpPr>
          <p:nvPr/>
        </p:nvSpPr>
        <p:spPr bwMode="auto">
          <a:xfrm>
            <a:off x="2286000" y="5043488"/>
            <a:ext cx="704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Push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4E3931-8A76-475C-9C43-B8AA4323BD17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Depth First Search—Backtracking (4)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371600"/>
            <a:ext cx="3814763" cy="4724400"/>
          </a:xfrm>
        </p:spPr>
        <p:txBody>
          <a:bodyPr/>
          <a:lstStyle/>
          <a:p>
            <a:pPr eaLnBrk="1" hangingPunct="1"/>
            <a:r>
              <a:rPr lang="en-US" sz="2000" smtClean="0"/>
              <a:t>Stack</a:t>
            </a:r>
          </a:p>
          <a:p>
            <a:pPr lvl="1" eaLnBrk="1" hangingPunct="1"/>
            <a:endParaRPr lang="en-US" sz="1800" i="1" smtClean="0"/>
          </a:p>
        </p:txBody>
      </p:sp>
      <p:sp>
        <p:nvSpPr>
          <p:cNvPr id="13317" name="Text Box 4"/>
          <p:cNvSpPr txBox="1">
            <a:spLocks noChangeArrowheads="1"/>
          </p:cNvSpPr>
          <p:nvPr/>
        </p:nvSpPr>
        <p:spPr bwMode="auto">
          <a:xfrm>
            <a:off x="6340475" y="2595563"/>
            <a:ext cx="320675" cy="376237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</a:t>
            </a:r>
          </a:p>
        </p:txBody>
      </p:sp>
      <p:sp>
        <p:nvSpPr>
          <p:cNvPr id="13318" name="Text Box 5"/>
          <p:cNvSpPr txBox="1">
            <a:spLocks noChangeArrowheads="1"/>
          </p:cNvSpPr>
          <p:nvPr/>
        </p:nvSpPr>
        <p:spPr bwMode="auto">
          <a:xfrm>
            <a:off x="5730875" y="3438525"/>
            <a:ext cx="320675" cy="376238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2</a:t>
            </a:r>
          </a:p>
        </p:txBody>
      </p:sp>
      <p:sp>
        <p:nvSpPr>
          <p:cNvPr id="13319" name="Text Box 6"/>
          <p:cNvSpPr txBox="1">
            <a:spLocks noChangeArrowheads="1"/>
          </p:cNvSpPr>
          <p:nvPr/>
        </p:nvSpPr>
        <p:spPr bwMode="auto">
          <a:xfrm>
            <a:off x="6340475" y="3438525"/>
            <a:ext cx="320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3</a:t>
            </a:r>
          </a:p>
        </p:txBody>
      </p:sp>
      <p:sp>
        <p:nvSpPr>
          <p:cNvPr id="13320" name="Text Box 7"/>
          <p:cNvSpPr txBox="1">
            <a:spLocks noChangeArrowheads="1"/>
          </p:cNvSpPr>
          <p:nvPr/>
        </p:nvSpPr>
        <p:spPr bwMode="auto">
          <a:xfrm>
            <a:off x="6934200" y="3438525"/>
            <a:ext cx="320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4</a:t>
            </a:r>
          </a:p>
        </p:txBody>
      </p:sp>
      <p:sp>
        <p:nvSpPr>
          <p:cNvPr id="13321" name="Text Box 8"/>
          <p:cNvSpPr txBox="1">
            <a:spLocks noChangeArrowheads="1"/>
          </p:cNvSpPr>
          <p:nvPr/>
        </p:nvSpPr>
        <p:spPr bwMode="auto">
          <a:xfrm>
            <a:off x="5105400" y="4195763"/>
            <a:ext cx="320675" cy="376237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5</a:t>
            </a:r>
          </a:p>
        </p:txBody>
      </p:sp>
      <p:sp>
        <p:nvSpPr>
          <p:cNvPr id="13322" name="Text Box 9"/>
          <p:cNvSpPr txBox="1">
            <a:spLocks noChangeArrowheads="1"/>
          </p:cNvSpPr>
          <p:nvPr/>
        </p:nvSpPr>
        <p:spPr bwMode="auto">
          <a:xfrm>
            <a:off x="5715000" y="4195763"/>
            <a:ext cx="3206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6</a:t>
            </a:r>
          </a:p>
        </p:txBody>
      </p:sp>
      <p:sp>
        <p:nvSpPr>
          <p:cNvPr id="13323" name="Text Box 10"/>
          <p:cNvSpPr txBox="1">
            <a:spLocks noChangeArrowheads="1"/>
          </p:cNvSpPr>
          <p:nvPr/>
        </p:nvSpPr>
        <p:spPr bwMode="auto">
          <a:xfrm>
            <a:off x="6950075" y="4195763"/>
            <a:ext cx="3206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8</a:t>
            </a:r>
          </a:p>
        </p:txBody>
      </p:sp>
      <p:sp>
        <p:nvSpPr>
          <p:cNvPr id="13324" name="Text Box 11"/>
          <p:cNvSpPr txBox="1">
            <a:spLocks noChangeArrowheads="1"/>
          </p:cNvSpPr>
          <p:nvPr/>
        </p:nvSpPr>
        <p:spPr bwMode="auto">
          <a:xfrm>
            <a:off x="6340475" y="4195763"/>
            <a:ext cx="3206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7</a:t>
            </a:r>
          </a:p>
        </p:txBody>
      </p:sp>
      <p:sp>
        <p:nvSpPr>
          <p:cNvPr id="13325" name="Text Box 12"/>
          <p:cNvSpPr txBox="1">
            <a:spLocks noChangeArrowheads="1"/>
          </p:cNvSpPr>
          <p:nvPr/>
        </p:nvSpPr>
        <p:spPr bwMode="auto">
          <a:xfrm>
            <a:off x="5730875" y="5033963"/>
            <a:ext cx="3206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9</a:t>
            </a:r>
          </a:p>
        </p:txBody>
      </p:sp>
      <p:sp>
        <p:nvSpPr>
          <p:cNvPr id="13326" name="Text Box 13"/>
          <p:cNvSpPr txBox="1">
            <a:spLocks noChangeArrowheads="1"/>
          </p:cNvSpPr>
          <p:nvPr/>
        </p:nvSpPr>
        <p:spPr bwMode="auto">
          <a:xfrm>
            <a:off x="6340475" y="5033963"/>
            <a:ext cx="447675" cy="376237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10</a:t>
            </a:r>
          </a:p>
        </p:txBody>
      </p:sp>
      <p:sp>
        <p:nvSpPr>
          <p:cNvPr id="13327" name="Text Box 14"/>
          <p:cNvSpPr txBox="1">
            <a:spLocks noChangeArrowheads="1"/>
          </p:cNvSpPr>
          <p:nvPr/>
        </p:nvSpPr>
        <p:spPr bwMode="auto">
          <a:xfrm>
            <a:off x="7712075" y="5033963"/>
            <a:ext cx="4476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12</a:t>
            </a:r>
          </a:p>
        </p:txBody>
      </p:sp>
      <p:sp>
        <p:nvSpPr>
          <p:cNvPr id="13328" name="Text Box 15"/>
          <p:cNvSpPr txBox="1">
            <a:spLocks noChangeArrowheads="1"/>
          </p:cNvSpPr>
          <p:nvPr/>
        </p:nvSpPr>
        <p:spPr bwMode="auto">
          <a:xfrm>
            <a:off x="7026275" y="5033963"/>
            <a:ext cx="4476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11</a:t>
            </a:r>
          </a:p>
        </p:txBody>
      </p:sp>
      <p:sp>
        <p:nvSpPr>
          <p:cNvPr id="13329" name="Line 16"/>
          <p:cNvSpPr>
            <a:spLocks noChangeShapeType="1"/>
          </p:cNvSpPr>
          <p:nvPr/>
        </p:nvSpPr>
        <p:spPr bwMode="auto">
          <a:xfrm>
            <a:off x="6492875" y="2976563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0" name="Line 17"/>
          <p:cNvSpPr>
            <a:spLocks noChangeShapeType="1"/>
          </p:cNvSpPr>
          <p:nvPr/>
        </p:nvSpPr>
        <p:spPr bwMode="auto">
          <a:xfrm flipH="1">
            <a:off x="5883275" y="2976563"/>
            <a:ext cx="6096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1" name="Line 18"/>
          <p:cNvSpPr>
            <a:spLocks noChangeShapeType="1"/>
          </p:cNvSpPr>
          <p:nvPr/>
        </p:nvSpPr>
        <p:spPr bwMode="auto">
          <a:xfrm>
            <a:off x="6492875" y="2976563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2" name="Line 19"/>
          <p:cNvSpPr>
            <a:spLocks noChangeShapeType="1"/>
          </p:cNvSpPr>
          <p:nvPr/>
        </p:nvSpPr>
        <p:spPr bwMode="auto">
          <a:xfrm flipH="1">
            <a:off x="5273675" y="3814763"/>
            <a:ext cx="6096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3" name="Line 20"/>
          <p:cNvSpPr>
            <a:spLocks noChangeShapeType="1"/>
          </p:cNvSpPr>
          <p:nvPr/>
        </p:nvSpPr>
        <p:spPr bwMode="auto">
          <a:xfrm>
            <a:off x="5883275" y="3814763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4" name="Line 21"/>
          <p:cNvSpPr>
            <a:spLocks noChangeShapeType="1"/>
          </p:cNvSpPr>
          <p:nvPr/>
        </p:nvSpPr>
        <p:spPr bwMode="auto">
          <a:xfrm>
            <a:off x="5426075" y="4424363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5" name="Line 22"/>
          <p:cNvSpPr>
            <a:spLocks noChangeShapeType="1"/>
          </p:cNvSpPr>
          <p:nvPr/>
        </p:nvSpPr>
        <p:spPr bwMode="auto">
          <a:xfrm>
            <a:off x="5883275" y="4576763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6" name="Line 23"/>
          <p:cNvSpPr>
            <a:spLocks noChangeShapeType="1"/>
          </p:cNvSpPr>
          <p:nvPr/>
        </p:nvSpPr>
        <p:spPr bwMode="auto">
          <a:xfrm>
            <a:off x="6492875" y="3814763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7" name="Line 24"/>
          <p:cNvSpPr>
            <a:spLocks noChangeShapeType="1"/>
          </p:cNvSpPr>
          <p:nvPr/>
        </p:nvSpPr>
        <p:spPr bwMode="auto">
          <a:xfrm>
            <a:off x="6492875" y="3814763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8" name="Line 25"/>
          <p:cNvSpPr>
            <a:spLocks noChangeShapeType="1"/>
          </p:cNvSpPr>
          <p:nvPr/>
        </p:nvSpPr>
        <p:spPr bwMode="auto">
          <a:xfrm>
            <a:off x="6492875" y="4576763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9" name="Line 26"/>
          <p:cNvSpPr>
            <a:spLocks noChangeShapeType="1"/>
          </p:cNvSpPr>
          <p:nvPr/>
        </p:nvSpPr>
        <p:spPr bwMode="auto">
          <a:xfrm>
            <a:off x="7102475" y="4576763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40" name="Line 27"/>
          <p:cNvSpPr>
            <a:spLocks noChangeShapeType="1"/>
          </p:cNvSpPr>
          <p:nvPr/>
        </p:nvSpPr>
        <p:spPr bwMode="auto">
          <a:xfrm>
            <a:off x="6492875" y="4576763"/>
            <a:ext cx="76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41" name="Line 28"/>
          <p:cNvSpPr>
            <a:spLocks noChangeShapeType="1"/>
          </p:cNvSpPr>
          <p:nvPr/>
        </p:nvSpPr>
        <p:spPr bwMode="auto">
          <a:xfrm>
            <a:off x="7102475" y="4576763"/>
            <a:ext cx="838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42" name="Text Box 29"/>
          <p:cNvSpPr txBox="1">
            <a:spLocks noChangeArrowheads="1"/>
          </p:cNvSpPr>
          <p:nvPr/>
        </p:nvSpPr>
        <p:spPr bwMode="auto">
          <a:xfrm>
            <a:off x="5715000" y="2605088"/>
            <a:ext cx="628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start</a:t>
            </a:r>
          </a:p>
        </p:txBody>
      </p:sp>
      <p:sp>
        <p:nvSpPr>
          <p:cNvPr id="13343" name="Text Box 30"/>
          <p:cNvSpPr txBox="1">
            <a:spLocks noChangeArrowheads="1"/>
          </p:cNvSpPr>
          <p:nvPr/>
        </p:nvSpPr>
        <p:spPr bwMode="auto">
          <a:xfrm>
            <a:off x="6242050" y="5410200"/>
            <a:ext cx="615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goal</a:t>
            </a:r>
          </a:p>
        </p:txBody>
      </p:sp>
      <p:graphicFrame>
        <p:nvGraphicFramePr>
          <p:cNvPr id="408607" name="Group 31"/>
          <p:cNvGraphicFramePr>
            <a:graphicFrameLocks noGrp="1"/>
          </p:cNvGraphicFramePr>
          <p:nvPr>
            <p:ph sz="half" idx="2"/>
          </p:nvPr>
        </p:nvGraphicFramePr>
        <p:xfrm>
          <a:off x="3629025" y="2225675"/>
          <a:ext cx="863600" cy="3759200"/>
        </p:xfrm>
        <a:graphic>
          <a:graphicData uri="http://schemas.openxmlformats.org/drawingml/2006/table">
            <a:tbl>
              <a:tblPr/>
              <a:tblGrid>
                <a:gridCol w="86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3364" name="Text Box 51"/>
          <p:cNvSpPr txBox="1">
            <a:spLocks noChangeArrowheads="1"/>
          </p:cNvSpPr>
          <p:nvPr/>
        </p:nvSpPr>
        <p:spPr bwMode="auto">
          <a:xfrm>
            <a:off x="2286000" y="5522913"/>
            <a:ext cx="704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Push</a:t>
            </a:r>
          </a:p>
        </p:txBody>
      </p:sp>
      <p:sp>
        <p:nvSpPr>
          <p:cNvPr id="13365" name="Text Box 52"/>
          <p:cNvSpPr txBox="1">
            <a:spLocks noChangeArrowheads="1"/>
          </p:cNvSpPr>
          <p:nvPr/>
        </p:nvSpPr>
        <p:spPr bwMode="auto">
          <a:xfrm>
            <a:off x="2286000" y="5043488"/>
            <a:ext cx="704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Push</a:t>
            </a:r>
          </a:p>
        </p:txBody>
      </p:sp>
      <p:sp>
        <p:nvSpPr>
          <p:cNvPr id="13366" name="Text Box 53"/>
          <p:cNvSpPr txBox="1">
            <a:spLocks noChangeArrowheads="1"/>
          </p:cNvSpPr>
          <p:nvPr/>
        </p:nvSpPr>
        <p:spPr bwMode="auto">
          <a:xfrm>
            <a:off x="2286000" y="4495800"/>
            <a:ext cx="704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Push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5FDF30-6D27-4218-9251-E4044A8FA166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Depth First Search—Backtracking (5)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371600"/>
            <a:ext cx="3814763" cy="4724400"/>
          </a:xfrm>
        </p:spPr>
        <p:txBody>
          <a:bodyPr/>
          <a:lstStyle/>
          <a:p>
            <a:pPr eaLnBrk="1" hangingPunct="1"/>
            <a:r>
              <a:rPr lang="en-US" sz="2000" smtClean="0"/>
              <a:t>Stack</a:t>
            </a:r>
          </a:p>
          <a:p>
            <a:pPr lvl="1" eaLnBrk="1" hangingPunct="1"/>
            <a:endParaRPr lang="en-US" sz="1800" i="1" smtClean="0"/>
          </a:p>
        </p:txBody>
      </p:sp>
      <p:sp>
        <p:nvSpPr>
          <p:cNvPr id="14341" name="Text Box 4"/>
          <p:cNvSpPr txBox="1">
            <a:spLocks noChangeArrowheads="1"/>
          </p:cNvSpPr>
          <p:nvPr/>
        </p:nvSpPr>
        <p:spPr bwMode="auto">
          <a:xfrm>
            <a:off x="6340475" y="2595563"/>
            <a:ext cx="320675" cy="376237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</a:t>
            </a:r>
          </a:p>
        </p:txBody>
      </p:sp>
      <p:sp>
        <p:nvSpPr>
          <p:cNvPr id="14342" name="Text Box 5"/>
          <p:cNvSpPr txBox="1">
            <a:spLocks noChangeArrowheads="1"/>
          </p:cNvSpPr>
          <p:nvPr/>
        </p:nvSpPr>
        <p:spPr bwMode="auto">
          <a:xfrm>
            <a:off x="5730875" y="3438525"/>
            <a:ext cx="320675" cy="376238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2</a:t>
            </a:r>
          </a:p>
        </p:txBody>
      </p:sp>
      <p:sp>
        <p:nvSpPr>
          <p:cNvPr id="14343" name="Text Box 6"/>
          <p:cNvSpPr txBox="1">
            <a:spLocks noChangeArrowheads="1"/>
          </p:cNvSpPr>
          <p:nvPr/>
        </p:nvSpPr>
        <p:spPr bwMode="auto">
          <a:xfrm>
            <a:off x="6340475" y="3438525"/>
            <a:ext cx="320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3</a:t>
            </a:r>
          </a:p>
        </p:txBody>
      </p:sp>
      <p:sp>
        <p:nvSpPr>
          <p:cNvPr id="14344" name="Text Box 7"/>
          <p:cNvSpPr txBox="1">
            <a:spLocks noChangeArrowheads="1"/>
          </p:cNvSpPr>
          <p:nvPr/>
        </p:nvSpPr>
        <p:spPr bwMode="auto">
          <a:xfrm>
            <a:off x="6934200" y="3438525"/>
            <a:ext cx="320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4</a:t>
            </a:r>
          </a:p>
        </p:txBody>
      </p:sp>
      <p:sp>
        <p:nvSpPr>
          <p:cNvPr id="14345" name="Text Box 8"/>
          <p:cNvSpPr txBox="1">
            <a:spLocks noChangeArrowheads="1"/>
          </p:cNvSpPr>
          <p:nvPr/>
        </p:nvSpPr>
        <p:spPr bwMode="auto">
          <a:xfrm>
            <a:off x="5105400" y="4195763"/>
            <a:ext cx="320675" cy="376237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5</a:t>
            </a:r>
          </a:p>
        </p:txBody>
      </p:sp>
      <p:sp>
        <p:nvSpPr>
          <p:cNvPr id="14346" name="Text Box 9"/>
          <p:cNvSpPr txBox="1">
            <a:spLocks noChangeArrowheads="1"/>
          </p:cNvSpPr>
          <p:nvPr/>
        </p:nvSpPr>
        <p:spPr bwMode="auto">
          <a:xfrm>
            <a:off x="5715000" y="4195763"/>
            <a:ext cx="320675" cy="376237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6</a:t>
            </a:r>
          </a:p>
        </p:txBody>
      </p:sp>
      <p:sp>
        <p:nvSpPr>
          <p:cNvPr id="14347" name="Text Box 10"/>
          <p:cNvSpPr txBox="1">
            <a:spLocks noChangeArrowheads="1"/>
          </p:cNvSpPr>
          <p:nvPr/>
        </p:nvSpPr>
        <p:spPr bwMode="auto">
          <a:xfrm>
            <a:off x="6950075" y="4195763"/>
            <a:ext cx="3206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8</a:t>
            </a:r>
          </a:p>
        </p:txBody>
      </p:sp>
      <p:sp>
        <p:nvSpPr>
          <p:cNvPr id="14348" name="Text Box 11"/>
          <p:cNvSpPr txBox="1">
            <a:spLocks noChangeArrowheads="1"/>
          </p:cNvSpPr>
          <p:nvPr/>
        </p:nvSpPr>
        <p:spPr bwMode="auto">
          <a:xfrm>
            <a:off x="6340475" y="4195763"/>
            <a:ext cx="3206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7</a:t>
            </a:r>
          </a:p>
        </p:txBody>
      </p:sp>
      <p:sp>
        <p:nvSpPr>
          <p:cNvPr id="14349" name="Text Box 12"/>
          <p:cNvSpPr txBox="1">
            <a:spLocks noChangeArrowheads="1"/>
          </p:cNvSpPr>
          <p:nvPr/>
        </p:nvSpPr>
        <p:spPr bwMode="auto">
          <a:xfrm>
            <a:off x="5730875" y="5033963"/>
            <a:ext cx="3206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9</a:t>
            </a:r>
          </a:p>
        </p:txBody>
      </p:sp>
      <p:sp>
        <p:nvSpPr>
          <p:cNvPr id="14350" name="Text Box 13"/>
          <p:cNvSpPr txBox="1">
            <a:spLocks noChangeArrowheads="1"/>
          </p:cNvSpPr>
          <p:nvPr/>
        </p:nvSpPr>
        <p:spPr bwMode="auto">
          <a:xfrm>
            <a:off x="6340475" y="5033963"/>
            <a:ext cx="447675" cy="376237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10</a:t>
            </a:r>
          </a:p>
        </p:txBody>
      </p:sp>
      <p:sp>
        <p:nvSpPr>
          <p:cNvPr id="14351" name="Text Box 14"/>
          <p:cNvSpPr txBox="1">
            <a:spLocks noChangeArrowheads="1"/>
          </p:cNvSpPr>
          <p:nvPr/>
        </p:nvSpPr>
        <p:spPr bwMode="auto">
          <a:xfrm>
            <a:off x="7712075" y="5033963"/>
            <a:ext cx="4476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12</a:t>
            </a:r>
          </a:p>
        </p:txBody>
      </p:sp>
      <p:sp>
        <p:nvSpPr>
          <p:cNvPr id="14352" name="Text Box 15"/>
          <p:cNvSpPr txBox="1">
            <a:spLocks noChangeArrowheads="1"/>
          </p:cNvSpPr>
          <p:nvPr/>
        </p:nvSpPr>
        <p:spPr bwMode="auto">
          <a:xfrm>
            <a:off x="7026275" y="5033963"/>
            <a:ext cx="4476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11</a:t>
            </a:r>
          </a:p>
        </p:txBody>
      </p:sp>
      <p:sp>
        <p:nvSpPr>
          <p:cNvPr id="14353" name="Line 16"/>
          <p:cNvSpPr>
            <a:spLocks noChangeShapeType="1"/>
          </p:cNvSpPr>
          <p:nvPr/>
        </p:nvSpPr>
        <p:spPr bwMode="auto">
          <a:xfrm>
            <a:off x="6492875" y="2976563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4" name="Line 17"/>
          <p:cNvSpPr>
            <a:spLocks noChangeShapeType="1"/>
          </p:cNvSpPr>
          <p:nvPr/>
        </p:nvSpPr>
        <p:spPr bwMode="auto">
          <a:xfrm flipH="1">
            <a:off x="5883275" y="2976563"/>
            <a:ext cx="6096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5" name="Line 18"/>
          <p:cNvSpPr>
            <a:spLocks noChangeShapeType="1"/>
          </p:cNvSpPr>
          <p:nvPr/>
        </p:nvSpPr>
        <p:spPr bwMode="auto">
          <a:xfrm>
            <a:off x="6492875" y="2976563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6" name="Line 19"/>
          <p:cNvSpPr>
            <a:spLocks noChangeShapeType="1"/>
          </p:cNvSpPr>
          <p:nvPr/>
        </p:nvSpPr>
        <p:spPr bwMode="auto">
          <a:xfrm flipH="1">
            <a:off x="5273675" y="3814763"/>
            <a:ext cx="6096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7" name="Line 20"/>
          <p:cNvSpPr>
            <a:spLocks noChangeShapeType="1"/>
          </p:cNvSpPr>
          <p:nvPr/>
        </p:nvSpPr>
        <p:spPr bwMode="auto">
          <a:xfrm>
            <a:off x="5883275" y="3814763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8" name="Line 21"/>
          <p:cNvSpPr>
            <a:spLocks noChangeShapeType="1"/>
          </p:cNvSpPr>
          <p:nvPr/>
        </p:nvSpPr>
        <p:spPr bwMode="auto">
          <a:xfrm>
            <a:off x="5426075" y="4424363"/>
            <a:ext cx="30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9" name="Line 22"/>
          <p:cNvSpPr>
            <a:spLocks noChangeShapeType="1"/>
          </p:cNvSpPr>
          <p:nvPr/>
        </p:nvSpPr>
        <p:spPr bwMode="auto">
          <a:xfrm>
            <a:off x="5883275" y="4576763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60" name="Line 23"/>
          <p:cNvSpPr>
            <a:spLocks noChangeShapeType="1"/>
          </p:cNvSpPr>
          <p:nvPr/>
        </p:nvSpPr>
        <p:spPr bwMode="auto">
          <a:xfrm>
            <a:off x="6492875" y="3814763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61" name="Line 24"/>
          <p:cNvSpPr>
            <a:spLocks noChangeShapeType="1"/>
          </p:cNvSpPr>
          <p:nvPr/>
        </p:nvSpPr>
        <p:spPr bwMode="auto">
          <a:xfrm>
            <a:off x="6492875" y="3814763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62" name="Line 25"/>
          <p:cNvSpPr>
            <a:spLocks noChangeShapeType="1"/>
          </p:cNvSpPr>
          <p:nvPr/>
        </p:nvSpPr>
        <p:spPr bwMode="auto">
          <a:xfrm>
            <a:off x="6492875" y="4576763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63" name="Line 26"/>
          <p:cNvSpPr>
            <a:spLocks noChangeShapeType="1"/>
          </p:cNvSpPr>
          <p:nvPr/>
        </p:nvSpPr>
        <p:spPr bwMode="auto">
          <a:xfrm>
            <a:off x="7102475" y="4576763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64" name="Line 27"/>
          <p:cNvSpPr>
            <a:spLocks noChangeShapeType="1"/>
          </p:cNvSpPr>
          <p:nvPr/>
        </p:nvSpPr>
        <p:spPr bwMode="auto">
          <a:xfrm>
            <a:off x="6492875" y="4576763"/>
            <a:ext cx="76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65" name="Line 28"/>
          <p:cNvSpPr>
            <a:spLocks noChangeShapeType="1"/>
          </p:cNvSpPr>
          <p:nvPr/>
        </p:nvSpPr>
        <p:spPr bwMode="auto">
          <a:xfrm>
            <a:off x="7102475" y="4576763"/>
            <a:ext cx="838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66" name="Text Box 29"/>
          <p:cNvSpPr txBox="1">
            <a:spLocks noChangeArrowheads="1"/>
          </p:cNvSpPr>
          <p:nvPr/>
        </p:nvSpPr>
        <p:spPr bwMode="auto">
          <a:xfrm>
            <a:off x="5715000" y="2605088"/>
            <a:ext cx="628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start</a:t>
            </a:r>
          </a:p>
        </p:txBody>
      </p:sp>
      <p:sp>
        <p:nvSpPr>
          <p:cNvPr id="14367" name="Text Box 30"/>
          <p:cNvSpPr txBox="1">
            <a:spLocks noChangeArrowheads="1"/>
          </p:cNvSpPr>
          <p:nvPr/>
        </p:nvSpPr>
        <p:spPr bwMode="auto">
          <a:xfrm>
            <a:off x="6242050" y="5410200"/>
            <a:ext cx="615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goal</a:t>
            </a:r>
          </a:p>
        </p:txBody>
      </p:sp>
      <p:graphicFrame>
        <p:nvGraphicFramePr>
          <p:cNvPr id="409631" name="Group 31"/>
          <p:cNvGraphicFramePr>
            <a:graphicFrameLocks noGrp="1"/>
          </p:cNvGraphicFramePr>
          <p:nvPr>
            <p:ph sz="half" idx="2"/>
          </p:nvPr>
        </p:nvGraphicFramePr>
        <p:xfrm>
          <a:off x="3629025" y="2225675"/>
          <a:ext cx="863600" cy="3759200"/>
        </p:xfrm>
        <a:graphic>
          <a:graphicData uri="http://schemas.openxmlformats.org/drawingml/2006/table">
            <a:tbl>
              <a:tblPr/>
              <a:tblGrid>
                <a:gridCol w="86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4388" name="Text Box 51"/>
          <p:cNvSpPr txBox="1">
            <a:spLocks noChangeArrowheads="1"/>
          </p:cNvSpPr>
          <p:nvPr/>
        </p:nvSpPr>
        <p:spPr bwMode="auto">
          <a:xfrm>
            <a:off x="2286000" y="5522913"/>
            <a:ext cx="704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Push</a:t>
            </a:r>
          </a:p>
        </p:txBody>
      </p:sp>
      <p:sp>
        <p:nvSpPr>
          <p:cNvPr id="14389" name="Text Box 52"/>
          <p:cNvSpPr txBox="1">
            <a:spLocks noChangeArrowheads="1"/>
          </p:cNvSpPr>
          <p:nvPr/>
        </p:nvSpPr>
        <p:spPr bwMode="auto">
          <a:xfrm>
            <a:off x="2286000" y="5043488"/>
            <a:ext cx="704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Push</a:t>
            </a:r>
          </a:p>
        </p:txBody>
      </p:sp>
      <p:sp>
        <p:nvSpPr>
          <p:cNvPr id="14390" name="Text Box 53"/>
          <p:cNvSpPr txBox="1">
            <a:spLocks noChangeArrowheads="1"/>
          </p:cNvSpPr>
          <p:nvPr/>
        </p:nvSpPr>
        <p:spPr bwMode="auto">
          <a:xfrm>
            <a:off x="2286000" y="4495800"/>
            <a:ext cx="704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Push</a:t>
            </a:r>
          </a:p>
        </p:txBody>
      </p:sp>
      <p:sp>
        <p:nvSpPr>
          <p:cNvPr id="14391" name="Text Box 54"/>
          <p:cNvSpPr txBox="1">
            <a:spLocks noChangeArrowheads="1"/>
          </p:cNvSpPr>
          <p:nvPr/>
        </p:nvSpPr>
        <p:spPr bwMode="auto">
          <a:xfrm>
            <a:off x="2286000" y="3962400"/>
            <a:ext cx="704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Push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43033C-AE18-4BC3-A403-0C9661B27FF0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Depth First Search—Backtracking (6)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371600"/>
            <a:ext cx="3814763" cy="4724400"/>
          </a:xfrm>
        </p:spPr>
        <p:txBody>
          <a:bodyPr/>
          <a:lstStyle/>
          <a:p>
            <a:pPr eaLnBrk="1" hangingPunct="1"/>
            <a:r>
              <a:rPr lang="en-US" sz="2000" smtClean="0"/>
              <a:t>Stack</a:t>
            </a:r>
          </a:p>
          <a:p>
            <a:pPr lvl="1" eaLnBrk="1" hangingPunct="1"/>
            <a:endParaRPr lang="en-US" sz="1800" i="1" smtClean="0"/>
          </a:p>
        </p:txBody>
      </p:sp>
      <p:sp>
        <p:nvSpPr>
          <p:cNvPr id="15365" name="Text Box 4"/>
          <p:cNvSpPr txBox="1">
            <a:spLocks noChangeArrowheads="1"/>
          </p:cNvSpPr>
          <p:nvPr/>
        </p:nvSpPr>
        <p:spPr bwMode="auto">
          <a:xfrm>
            <a:off x="6340475" y="2595563"/>
            <a:ext cx="320675" cy="376237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</a:t>
            </a:r>
          </a:p>
        </p:txBody>
      </p:sp>
      <p:sp>
        <p:nvSpPr>
          <p:cNvPr id="15366" name="Text Box 5"/>
          <p:cNvSpPr txBox="1">
            <a:spLocks noChangeArrowheads="1"/>
          </p:cNvSpPr>
          <p:nvPr/>
        </p:nvSpPr>
        <p:spPr bwMode="auto">
          <a:xfrm>
            <a:off x="5730875" y="3438525"/>
            <a:ext cx="320675" cy="376238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2</a:t>
            </a:r>
          </a:p>
        </p:txBody>
      </p:sp>
      <p:sp>
        <p:nvSpPr>
          <p:cNvPr id="15367" name="Text Box 6"/>
          <p:cNvSpPr txBox="1">
            <a:spLocks noChangeArrowheads="1"/>
          </p:cNvSpPr>
          <p:nvPr/>
        </p:nvSpPr>
        <p:spPr bwMode="auto">
          <a:xfrm>
            <a:off x="6340475" y="3438525"/>
            <a:ext cx="320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3</a:t>
            </a:r>
          </a:p>
        </p:txBody>
      </p:sp>
      <p:sp>
        <p:nvSpPr>
          <p:cNvPr id="15368" name="Text Box 7"/>
          <p:cNvSpPr txBox="1">
            <a:spLocks noChangeArrowheads="1"/>
          </p:cNvSpPr>
          <p:nvPr/>
        </p:nvSpPr>
        <p:spPr bwMode="auto">
          <a:xfrm>
            <a:off x="6934200" y="3438525"/>
            <a:ext cx="320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4</a:t>
            </a:r>
          </a:p>
        </p:txBody>
      </p:sp>
      <p:sp>
        <p:nvSpPr>
          <p:cNvPr id="15369" name="Text Box 8"/>
          <p:cNvSpPr txBox="1">
            <a:spLocks noChangeArrowheads="1"/>
          </p:cNvSpPr>
          <p:nvPr/>
        </p:nvSpPr>
        <p:spPr bwMode="auto">
          <a:xfrm>
            <a:off x="5105400" y="4195763"/>
            <a:ext cx="320675" cy="376237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5</a:t>
            </a:r>
          </a:p>
        </p:txBody>
      </p:sp>
      <p:sp>
        <p:nvSpPr>
          <p:cNvPr id="15370" name="Text Box 9"/>
          <p:cNvSpPr txBox="1">
            <a:spLocks noChangeArrowheads="1"/>
          </p:cNvSpPr>
          <p:nvPr/>
        </p:nvSpPr>
        <p:spPr bwMode="auto">
          <a:xfrm>
            <a:off x="5715000" y="4195763"/>
            <a:ext cx="320675" cy="376237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6</a:t>
            </a:r>
          </a:p>
        </p:txBody>
      </p:sp>
      <p:sp>
        <p:nvSpPr>
          <p:cNvPr id="15371" name="Text Box 10"/>
          <p:cNvSpPr txBox="1">
            <a:spLocks noChangeArrowheads="1"/>
          </p:cNvSpPr>
          <p:nvPr/>
        </p:nvSpPr>
        <p:spPr bwMode="auto">
          <a:xfrm>
            <a:off x="6950075" y="4195763"/>
            <a:ext cx="3206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8</a:t>
            </a:r>
          </a:p>
        </p:txBody>
      </p:sp>
      <p:sp>
        <p:nvSpPr>
          <p:cNvPr id="15372" name="Text Box 11"/>
          <p:cNvSpPr txBox="1">
            <a:spLocks noChangeArrowheads="1"/>
          </p:cNvSpPr>
          <p:nvPr/>
        </p:nvSpPr>
        <p:spPr bwMode="auto">
          <a:xfrm>
            <a:off x="6340475" y="4195763"/>
            <a:ext cx="3206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7</a:t>
            </a:r>
          </a:p>
        </p:txBody>
      </p:sp>
      <p:sp>
        <p:nvSpPr>
          <p:cNvPr id="15373" name="Text Box 12"/>
          <p:cNvSpPr txBox="1">
            <a:spLocks noChangeArrowheads="1"/>
          </p:cNvSpPr>
          <p:nvPr/>
        </p:nvSpPr>
        <p:spPr bwMode="auto">
          <a:xfrm>
            <a:off x="5730875" y="5033963"/>
            <a:ext cx="320675" cy="376237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9</a:t>
            </a:r>
          </a:p>
        </p:txBody>
      </p:sp>
      <p:sp>
        <p:nvSpPr>
          <p:cNvPr id="15374" name="Text Box 13"/>
          <p:cNvSpPr txBox="1">
            <a:spLocks noChangeArrowheads="1"/>
          </p:cNvSpPr>
          <p:nvPr/>
        </p:nvSpPr>
        <p:spPr bwMode="auto">
          <a:xfrm>
            <a:off x="6340475" y="5033963"/>
            <a:ext cx="447675" cy="376237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10</a:t>
            </a:r>
          </a:p>
        </p:txBody>
      </p:sp>
      <p:sp>
        <p:nvSpPr>
          <p:cNvPr id="15375" name="Text Box 14"/>
          <p:cNvSpPr txBox="1">
            <a:spLocks noChangeArrowheads="1"/>
          </p:cNvSpPr>
          <p:nvPr/>
        </p:nvSpPr>
        <p:spPr bwMode="auto">
          <a:xfrm>
            <a:off x="7712075" y="5033963"/>
            <a:ext cx="4476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12</a:t>
            </a:r>
          </a:p>
        </p:txBody>
      </p:sp>
      <p:sp>
        <p:nvSpPr>
          <p:cNvPr id="15376" name="Text Box 15"/>
          <p:cNvSpPr txBox="1">
            <a:spLocks noChangeArrowheads="1"/>
          </p:cNvSpPr>
          <p:nvPr/>
        </p:nvSpPr>
        <p:spPr bwMode="auto">
          <a:xfrm>
            <a:off x="7026275" y="5033963"/>
            <a:ext cx="4476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11</a:t>
            </a:r>
          </a:p>
        </p:txBody>
      </p:sp>
      <p:sp>
        <p:nvSpPr>
          <p:cNvPr id="15377" name="Line 16"/>
          <p:cNvSpPr>
            <a:spLocks noChangeShapeType="1"/>
          </p:cNvSpPr>
          <p:nvPr/>
        </p:nvSpPr>
        <p:spPr bwMode="auto">
          <a:xfrm>
            <a:off x="6492875" y="2976563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8" name="Line 17"/>
          <p:cNvSpPr>
            <a:spLocks noChangeShapeType="1"/>
          </p:cNvSpPr>
          <p:nvPr/>
        </p:nvSpPr>
        <p:spPr bwMode="auto">
          <a:xfrm flipH="1">
            <a:off x="5883275" y="2976563"/>
            <a:ext cx="6096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9" name="Line 18"/>
          <p:cNvSpPr>
            <a:spLocks noChangeShapeType="1"/>
          </p:cNvSpPr>
          <p:nvPr/>
        </p:nvSpPr>
        <p:spPr bwMode="auto">
          <a:xfrm>
            <a:off x="6492875" y="2976563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0" name="Line 19"/>
          <p:cNvSpPr>
            <a:spLocks noChangeShapeType="1"/>
          </p:cNvSpPr>
          <p:nvPr/>
        </p:nvSpPr>
        <p:spPr bwMode="auto">
          <a:xfrm flipH="1">
            <a:off x="5273675" y="3814763"/>
            <a:ext cx="6096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1" name="Line 20"/>
          <p:cNvSpPr>
            <a:spLocks noChangeShapeType="1"/>
          </p:cNvSpPr>
          <p:nvPr/>
        </p:nvSpPr>
        <p:spPr bwMode="auto">
          <a:xfrm>
            <a:off x="5883275" y="3814763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2" name="Line 21"/>
          <p:cNvSpPr>
            <a:spLocks noChangeShapeType="1"/>
          </p:cNvSpPr>
          <p:nvPr/>
        </p:nvSpPr>
        <p:spPr bwMode="auto">
          <a:xfrm>
            <a:off x="5426075" y="4424363"/>
            <a:ext cx="30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3" name="Line 22"/>
          <p:cNvSpPr>
            <a:spLocks noChangeShapeType="1"/>
          </p:cNvSpPr>
          <p:nvPr/>
        </p:nvSpPr>
        <p:spPr bwMode="auto">
          <a:xfrm>
            <a:off x="5883275" y="4576763"/>
            <a:ext cx="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4" name="Line 23"/>
          <p:cNvSpPr>
            <a:spLocks noChangeShapeType="1"/>
          </p:cNvSpPr>
          <p:nvPr/>
        </p:nvSpPr>
        <p:spPr bwMode="auto">
          <a:xfrm>
            <a:off x="6492875" y="3814763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5" name="Line 24"/>
          <p:cNvSpPr>
            <a:spLocks noChangeShapeType="1"/>
          </p:cNvSpPr>
          <p:nvPr/>
        </p:nvSpPr>
        <p:spPr bwMode="auto">
          <a:xfrm>
            <a:off x="6492875" y="3814763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6" name="Line 25"/>
          <p:cNvSpPr>
            <a:spLocks noChangeShapeType="1"/>
          </p:cNvSpPr>
          <p:nvPr/>
        </p:nvSpPr>
        <p:spPr bwMode="auto">
          <a:xfrm>
            <a:off x="6492875" y="4576763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7" name="Line 26"/>
          <p:cNvSpPr>
            <a:spLocks noChangeShapeType="1"/>
          </p:cNvSpPr>
          <p:nvPr/>
        </p:nvSpPr>
        <p:spPr bwMode="auto">
          <a:xfrm>
            <a:off x="7102475" y="4576763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8" name="Line 27"/>
          <p:cNvSpPr>
            <a:spLocks noChangeShapeType="1"/>
          </p:cNvSpPr>
          <p:nvPr/>
        </p:nvSpPr>
        <p:spPr bwMode="auto">
          <a:xfrm>
            <a:off x="6492875" y="4576763"/>
            <a:ext cx="76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9" name="Line 28"/>
          <p:cNvSpPr>
            <a:spLocks noChangeShapeType="1"/>
          </p:cNvSpPr>
          <p:nvPr/>
        </p:nvSpPr>
        <p:spPr bwMode="auto">
          <a:xfrm>
            <a:off x="7102475" y="4576763"/>
            <a:ext cx="838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90" name="Text Box 29"/>
          <p:cNvSpPr txBox="1">
            <a:spLocks noChangeArrowheads="1"/>
          </p:cNvSpPr>
          <p:nvPr/>
        </p:nvSpPr>
        <p:spPr bwMode="auto">
          <a:xfrm>
            <a:off x="5715000" y="2605088"/>
            <a:ext cx="628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start</a:t>
            </a:r>
          </a:p>
        </p:txBody>
      </p:sp>
      <p:sp>
        <p:nvSpPr>
          <p:cNvPr id="15391" name="Text Box 30"/>
          <p:cNvSpPr txBox="1">
            <a:spLocks noChangeArrowheads="1"/>
          </p:cNvSpPr>
          <p:nvPr/>
        </p:nvSpPr>
        <p:spPr bwMode="auto">
          <a:xfrm>
            <a:off x="6242050" y="5410200"/>
            <a:ext cx="615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goal</a:t>
            </a:r>
          </a:p>
        </p:txBody>
      </p:sp>
      <p:graphicFrame>
        <p:nvGraphicFramePr>
          <p:cNvPr id="410655" name="Group 31"/>
          <p:cNvGraphicFramePr>
            <a:graphicFrameLocks noGrp="1"/>
          </p:cNvGraphicFramePr>
          <p:nvPr>
            <p:ph sz="half" idx="2"/>
          </p:nvPr>
        </p:nvGraphicFramePr>
        <p:xfrm>
          <a:off x="3629025" y="2225675"/>
          <a:ext cx="863600" cy="3759200"/>
        </p:xfrm>
        <a:graphic>
          <a:graphicData uri="http://schemas.openxmlformats.org/drawingml/2006/table">
            <a:tbl>
              <a:tblPr/>
              <a:tblGrid>
                <a:gridCol w="86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5412" name="Text Box 51"/>
          <p:cNvSpPr txBox="1">
            <a:spLocks noChangeArrowheads="1"/>
          </p:cNvSpPr>
          <p:nvPr/>
        </p:nvSpPr>
        <p:spPr bwMode="auto">
          <a:xfrm>
            <a:off x="2286000" y="5522913"/>
            <a:ext cx="704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Push</a:t>
            </a:r>
          </a:p>
        </p:txBody>
      </p:sp>
      <p:sp>
        <p:nvSpPr>
          <p:cNvPr id="15413" name="Text Box 52"/>
          <p:cNvSpPr txBox="1">
            <a:spLocks noChangeArrowheads="1"/>
          </p:cNvSpPr>
          <p:nvPr/>
        </p:nvSpPr>
        <p:spPr bwMode="auto">
          <a:xfrm>
            <a:off x="2286000" y="5043488"/>
            <a:ext cx="704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Push</a:t>
            </a:r>
          </a:p>
        </p:txBody>
      </p:sp>
      <p:sp>
        <p:nvSpPr>
          <p:cNvPr id="15414" name="Text Box 53"/>
          <p:cNvSpPr txBox="1">
            <a:spLocks noChangeArrowheads="1"/>
          </p:cNvSpPr>
          <p:nvPr/>
        </p:nvSpPr>
        <p:spPr bwMode="auto">
          <a:xfrm>
            <a:off x="2286000" y="4495800"/>
            <a:ext cx="704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Push</a:t>
            </a:r>
          </a:p>
        </p:txBody>
      </p:sp>
      <p:sp>
        <p:nvSpPr>
          <p:cNvPr id="15415" name="Text Box 54"/>
          <p:cNvSpPr txBox="1">
            <a:spLocks noChangeArrowheads="1"/>
          </p:cNvSpPr>
          <p:nvPr/>
        </p:nvSpPr>
        <p:spPr bwMode="auto">
          <a:xfrm>
            <a:off x="2286000" y="3962400"/>
            <a:ext cx="704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Push</a:t>
            </a:r>
          </a:p>
        </p:txBody>
      </p:sp>
      <p:sp>
        <p:nvSpPr>
          <p:cNvPr id="15416" name="Text Box 55"/>
          <p:cNvSpPr txBox="1">
            <a:spLocks noChangeArrowheads="1"/>
          </p:cNvSpPr>
          <p:nvPr/>
        </p:nvSpPr>
        <p:spPr bwMode="auto">
          <a:xfrm>
            <a:off x="2286000" y="3429000"/>
            <a:ext cx="704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Push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F4A275-02E2-4332-8AD6-5E78DFCBD56D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Depth First Search—Backtracking (7)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371600"/>
            <a:ext cx="3814763" cy="4724400"/>
          </a:xfrm>
        </p:spPr>
        <p:txBody>
          <a:bodyPr/>
          <a:lstStyle/>
          <a:p>
            <a:pPr eaLnBrk="1" hangingPunct="1"/>
            <a:r>
              <a:rPr lang="en-US" sz="2000" smtClean="0"/>
              <a:t>Stack</a:t>
            </a:r>
          </a:p>
          <a:p>
            <a:pPr lvl="1" eaLnBrk="1" hangingPunct="1"/>
            <a:endParaRPr lang="en-US" sz="1800" i="1" smtClean="0"/>
          </a:p>
        </p:txBody>
      </p:sp>
      <p:sp>
        <p:nvSpPr>
          <p:cNvPr id="16389" name="Text Box 4"/>
          <p:cNvSpPr txBox="1">
            <a:spLocks noChangeArrowheads="1"/>
          </p:cNvSpPr>
          <p:nvPr/>
        </p:nvSpPr>
        <p:spPr bwMode="auto">
          <a:xfrm>
            <a:off x="6340475" y="2595563"/>
            <a:ext cx="320675" cy="376237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</a:t>
            </a:r>
          </a:p>
        </p:txBody>
      </p:sp>
      <p:sp>
        <p:nvSpPr>
          <p:cNvPr id="16390" name="Text Box 5"/>
          <p:cNvSpPr txBox="1">
            <a:spLocks noChangeArrowheads="1"/>
          </p:cNvSpPr>
          <p:nvPr/>
        </p:nvSpPr>
        <p:spPr bwMode="auto">
          <a:xfrm>
            <a:off x="5730875" y="3438525"/>
            <a:ext cx="320675" cy="376238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2</a:t>
            </a:r>
          </a:p>
        </p:txBody>
      </p:sp>
      <p:sp>
        <p:nvSpPr>
          <p:cNvPr id="16391" name="Text Box 6"/>
          <p:cNvSpPr txBox="1">
            <a:spLocks noChangeArrowheads="1"/>
          </p:cNvSpPr>
          <p:nvPr/>
        </p:nvSpPr>
        <p:spPr bwMode="auto">
          <a:xfrm>
            <a:off x="6340475" y="3438525"/>
            <a:ext cx="320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3</a:t>
            </a:r>
          </a:p>
        </p:txBody>
      </p:sp>
      <p:sp>
        <p:nvSpPr>
          <p:cNvPr id="16392" name="Text Box 7"/>
          <p:cNvSpPr txBox="1">
            <a:spLocks noChangeArrowheads="1"/>
          </p:cNvSpPr>
          <p:nvPr/>
        </p:nvSpPr>
        <p:spPr bwMode="auto">
          <a:xfrm>
            <a:off x="6934200" y="3438525"/>
            <a:ext cx="320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4</a:t>
            </a:r>
          </a:p>
        </p:txBody>
      </p:sp>
      <p:sp>
        <p:nvSpPr>
          <p:cNvPr id="16393" name="Text Box 8"/>
          <p:cNvSpPr txBox="1">
            <a:spLocks noChangeArrowheads="1"/>
          </p:cNvSpPr>
          <p:nvPr/>
        </p:nvSpPr>
        <p:spPr bwMode="auto">
          <a:xfrm>
            <a:off x="5105400" y="4195763"/>
            <a:ext cx="320675" cy="376237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5</a:t>
            </a:r>
          </a:p>
        </p:txBody>
      </p:sp>
      <p:sp>
        <p:nvSpPr>
          <p:cNvPr id="16394" name="Text Box 9"/>
          <p:cNvSpPr txBox="1">
            <a:spLocks noChangeArrowheads="1"/>
          </p:cNvSpPr>
          <p:nvPr/>
        </p:nvSpPr>
        <p:spPr bwMode="auto">
          <a:xfrm>
            <a:off x="5715000" y="4195763"/>
            <a:ext cx="320675" cy="376237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6</a:t>
            </a:r>
          </a:p>
        </p:txBody>
      </p:sp>
      <p:sp>
        <p:nvSpPr>
          <p:cNvPr id="16395" name="Text Box 10"/>
          <p:cNvSpPr txBox="1">
            <a:spLocks noChangeArrowheads="1"/>
          </p:cNvSpPr>
          <p:nvPr/>
        </p:nvSpPr>
        <p:spPr bwMode="auto">
          <a:xfrm>
            <a:off x="6950075" y="4195763"/>
            <a:ext cx="3206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8</a:t>
            </a:r>
          </a:p>
        </p:txBody>
      </p:sp>
      <p:sp>
        <p:nvSpPr>
          <p:cNvPr id="16396" name="Text Box 11"/>
          <p:cNvSpPr txBox="1">
            <a:spLocks noChangeArrowheads="1"/>
          </p:cNvSpPr>
          <p:nvPr/>
        </p:nvSpPr>
        <p:spPr bwMode="auto">
          <a:xfrm>
            <a:off x="6340475" y="4195763"/>
            <a:ext cx="3206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7</a:t>
            </a:r>
          </a:p>
        </p:txBody>
      </p:sp>
      <p:sp>
        <p:nvSpPr>
          <p:cNvPr id="16397" name="Text Box 12"/>
          <p:cNvSpPr txBox="1">
            <a:spLocks noChangeArrowheads="1"/>
          </p:cNvSpPr>
          <p:nvPr/>
        </p:nvSpPr>
        <p:spPr bwMode="auto">
          <a:xfrm>
            <a:off x="5730875" y="5033963"/>
            <a:ext cx="320675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9</a:t>
            </a:r>
          </a:p>
        </p:txBody>
      </p:sp>
      <p:sp>
        <p:nvSpPr>
          <p:cNvPr id="16398" name="Text Box 13"/>
          <p:cNvSpPr txBox="1">
            <a:spLocks noChangeArrowheads="1"/>
          </p:cNvSpPr>
          <p:nvPr/>
        </p:nvSpPr>
        <p:spPr bwMode="auto">
          <a:xfrm>
            <a:off x="6340475" y="5033963"/>
            <a:ext cx="447675" cy="376237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10</a:t>
            </a:r>
          </a:p>
        </p:txBody>
      </p:sp>
      <p:sp>
        <p:nvSpPr>
          <p:cNvPr id="16399" name="Text Box 14"/>
          <p:cNvSpPr txBox="1">
            <a:spLocks noChangeArrowheads="1"/>
          </p:cNvSpPr>
          <p:nvPr/>
        </p:nvSpPr>
        <p:spPr bwMode="auto">
          <a:xfrm>
            <a:off x="7712075" y="5033963"/>
            <a:ext cx="4476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12</a:t>
            </a:r>
          </a:p>
        </p:txBody>
      </p:sp>
      <p:sp>
        <p:nvSpPr>
          <p:cNvPr id="16400" name="Text Box 15"/>
          <p:cNvSpPr txBox="1">
            <a:spLocks noChangeArrowheads="1"/>
          </p:cNvSpPr>
          <p:nvPr/>
        </p:nvSpPr>
        <p:spPr bwMode="auto">
          <a:xfrm>
            <a:off x="7026275" y="5033963"/>
            <a:ext cx="4476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11</a:t>
            </a:r>
          </a:p>
        </p:txBody>
      </p:sp>
      <p:sp>
        <p:nvSpPr>
          <p:cNvPr id="16401" name="Line 16"/>
          <p:cNvSpPr>
            <a:spLocks noChangeShapeType="1"/>
          </p:cNvSpPr>
          <p:nvPr/>
        </p:nvSpPr>
        <p:spPr bwMode="auto">
          <a:xfrm>
            <a:off x="6492875" y="2976563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2" name="Line 17"/>
          <p:cNvSpPr>
            <a:spLocks noChangeShapeType="1"/>
          </p:cNvSpPr>
          <p:nvPr/>
        </p:nvSpPr>
        <p:spPr bwMode="auto">
          <a:xfrm flipH="1">
            <a:off x="5883275" y="2976563"/>
            <a:ext cx="6096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3" name="Line 18"/>
          <p:cNvSpPr>
            <a:spLocks noChangeShapeType="1"/>
          </p:cNvSpPr>
          <p:nvPr/>
        </p:nvSpPr>
        <p:spPr bwMode="auto">
          <a:xfrm>
            <a:off x="6492875" y="2976563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4" name="Line 19"/>
          <p:cNvSpPr>
            <a:spLocks noChangeShapeType="1"/>
          </p:cNvSpPr>
          <p:nvPr/>
        </p:nvSpPr>
        <p:spPr bwMode="auto">
          <a:xfrm flipH="1">
            <a:off x="5273675" y="3814763"/>
            <a:ext cx="6096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5" name="Line 20"/>
          <p:cNvSpPr>
            <a:spLocks noChangeShapeType="1"/>
          </p:cNvSpPr>
          <p:nvPr/>
        </p:nvSpPr>
        <p:spPr bwMode="auto">
          <a:xfrm>
            <a:off x="5883275" y="3814763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6" name="Line 21"/>
          <p:cNvSpPr>
            <a:spLocks noChangeShapeType="1"/>
          </p:cNvSpPr>
          <p:nvPr/>
        </p:nvSpPr>
        <p:spPr bwMode="auto">
          <a:xfrm>
            <a:off x="5426075" y="4424363"/>
            <a:ext cx="30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7" name="Line 22"/>
          <p:cNvSpPr>
            <a:spLocks noChangeShapeType="1"/>
          </p:cNvSpPr>
          <p:nvPr/>
        </p:nvSpPr>
        <p:spPr bwMode="auto">
          <a:xfrm>
            <a:off x="5883275" y="4576763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8" name="Line 23"/>
          <p:cNvSpPr>
            <a:spLocks noChangeShapeType="1"/>
          </p:cNvSpPr>
          <p:nvPr/>
        </p:nvSpPr>
        <p:spPr bwMode="auto">
          <a:xfrm>
            <a:off x="6492875" y="3814763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9" name="Line 24"/>
          <p:cNvSpPr>
            <a:spLocks noChangeShapeType="1"/>
          </p:cNvSpPr>
          <p:nvPr/>
        </p:nvSpPr>
        <p:spPr bwMode="auto">
          <a:xfrm>
            <a:off x="6492875" y="3814763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0" name="Line 25"/>
          <p:cNvSpPr>
            <a:spLocks noChangeShapeType="1"/>
          </p:cNvSpPr>
          <p:nvPr/>
        </p:nvSpPr>
        <p:spPr bwMode="auto">
          <a:xfrm>
            <a:off x="6492875" y="4576763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1" name="Line 26"/>
          <p:cNvSpPr>
            <a:spLocks noChangeShapeType="1"/>
          </p:cNvSpPr>
          <p:nvPr/>
        </p:nvSpPr>
        <p:spPr bwMode="auto">
          <a:xfrm>
            <a:off x="7102475" y="4576763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2" name="Line 27"/>
          <p:cNvSpPr>
            <a:spLocks noChangeShapeType="1"/>
          </p:cNvSpPr>
          <p:nvPr/>
        </p:nvSpPr>
        <p:spPr bwMode="auto">
          <a:xfrm>
            <a:off x="6492875" y="4576763"/>
            <a:ext cx="76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3" name="Line 28"/>
          <p:cNvSpPr>
            <a:spLocks noChangeShapeType="1"/>
          </p:cNvSpPr>
          <p:nvPr/>
        </p:nvSpPr>
        <p:spPr bwMode="auto">
          <a:xfrm>
            <a:off x="7102475" y="4576763"/>
            <a:ext cx="838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4" name="Text Box 29"/>
          <p:cNvSpPr txBox="1">
            <a:spLocks noChangeArrowheads="1"/>
          </p:cNvSpPr>
          <p:nvPr/>
        </p:nvSpPr>
        <p:spPr bwMode="auto">
          <a:xfrm>
            <a:off x="5715000" y="2605088"/>
            <a:ext cx="628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start</a:t>
            </a:r>
          </a:p>
        </p:txBody>
      </p:sp>
      <p:sp>
        <p:nvSpPr>
          <p:cNvPr id="16415" name="Text Box 30"/>
          <p:cNvSpPr txBox="1">
            <a:spLocks noChangeArrowheads="1"/>
          </p:cNvSpPr>
          <p:nvPr/>
        </p:nvSpPr>
        <p:spPr bwMode="auto">
          <a:xfrm>
            <a:off x="6242050" y="5410200"/>
            <a:ext cx="615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goal</a:t>
            </a:r>
          </a:p>
        </p:txBody>
      </p:sp>
      <p:graphicFrame>
        <p:nvGraphicFramePr>
          <p:cNvPr id="411679" name="Group 31"/>
          <p:cNvGraphicFramePr>
            <a:graphicFrameLocks noGrp="1"/>
          </p:cNvGraphicFramePr>
          <p:nvPr>
            <p:ph sz="half" idx="2"/>
          </p:nvPr>
        </p:nvGraphicFramePr>
        <p:xfrm>
          <a:off x="3629025" y="2225675"/>
          <a:ext cx="863600" cy="3759200"/>
        </p:xfrm>
        <a:graphic>
          <a:graphicData uri="http://schemas.openxmlformats.org/drawingml/2006/table">
            <a:tbl>
              <a:tblPr/>
              <a:tblGrid>
                <a:gridCol w="86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6436" name="Text Box 51"/>
          <p:cNvSpPr txBox="1">
            <a:spLocks noChangeArrowheads="1"/>
          </p:cNvSpPr>
          <p:nvPr/>
        </p:nvSpPr>
        <p:spPr bwMode="auto">
          <a:xfrm>
            <a:off x="2286000" y="5522913"/>
            <a:ext cx="704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Push</a:t>
            </a:r>
          </a:p>
        </p:txBody>
      </p:sp>
      <p:sp>
        <p:nvSpPr>
          <p:cNvPr id="16437" name="Text Box 52"/>
          <p:cNvSpPr txBox="1">
            <a:spLocks noChangeArrowheads="1"/>
          </p:cNvSpPr>
          <p:nvPr/>
        </p:nvSpPr>
        <p:spPr bwMode="auto">
          <a:xfrm>
            <a:off x="2286000" y="5043488"/>
            <a:ext cx="704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Push</a:t>
            </a:r>
          </a:p>
        </p:txBody>
      </p:sp>
      <p:sp>
        <p:nvSpPr>
          <p:cNvPr id="16438" name="Text Box 53"/>
          <p:cNvSpPr txBox="1">
            <a:spLocks noChangeArrowheads="1"/>
          </p:cNvSpPr>
          <p:nvPr/>
        </p:nvSpPr>
        <p:spPr bwMode="auto">
          <a:xfrm>
            <a:off x="2286000" y="4495800"/>
            <a:ext cx="704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Push</a:t>
            </a:r>
          </a:p>
        </p:txBody>
      </p:sp>
      <p:sp>
        <p:nvSpPr>
          <p:cNvPr id="16439" name="Text Box 54"/>
          <p:cNvSpPr txBox="1">
            <a:spLocks noChangeArrowheads="1"/>
          </p:cNvSpPr>
          <p:nvPr/>
        </p:nvSpPr>
        <p:spPr bwMode="auto">
          <a:xfrm>
            <a:off x="2286000" y="3962400"/>
            <a:ext cx="704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Push</a:t>
            </a:r>
          </a:p>
        </p:txBody>
      </p:sp>
      <p:sp>
        <p:nvSpPr>
          <p:cNvPr id="16440" name="Text Box 55"/>
          <p:cNvSpPr txBox="1">
            <a:spLocks noChangeArrowheads="1"/>
          </p:cNvSpPr>
          <p:nvPr/>
        </p:nvSpPr>
        <p:spPr bwMode="auto">
          <a:xfrm>
            <a:off x="2286000" y="3429000"/>
            <a:ext cx="590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Pop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B7599C-32A0-40E9-AC5A-2B1CECBE75A9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Depth First Search—Backtracking (8)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371600"/>
            <a:ext cx="3814763" cy="4724400"/>
          </a:xfrm>
        </p:spPr>
        <p:txBody>
          <a:bodyPr/>
          <a:lstStyle/>
          <a:p>
            <a:pPr eaLnBrk="1" hangingPunct="1"/>
            <a:r>
              <a:rPr lang="en-US" sz="2000" smtClean="0"/>
              <a:t>Stack</a:t>
            </a:r>
          </a:p>
          <a:p>
            <a:pPr lvl="1" eaLnBrk="1" hangingPunct="1"/>
            <a:endParaRPr lang="en-US" sz="1800" i="1" smtClean="0"/>
          </a:p>
        </p:txBody>
      </p:sp>
      <p:sp>
        <p:nvSpPr>
          <p:cNvPr id="17413" name="Text Box 4"/>
          <p:cNvSpPr txBox="1">
            <a:spLocks noChangeArrowheads="1"/>
          </p:cNvSpPr>
          <p:nvPr/>
        </p:nvSpPr>
        <p:spPr bwMode="auto">
          <a:xfrm>
            <a:off x="6340475" y="2595563"/>
            <a:ext cx="320675" cy="376237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</a:t>
            </a:r>
          </a:p>
        </p:txBody>
      </p:sp>
      <p:sp>
        <p:nvSpPr>
          <p:cNvPr id="17414" name="Text Box 5"/>
          <p:cNvSpPr txBox="1">
            <a:spLocks noChangeArrowheads="1"/>
          </p:cNvSpPr>
          <p:nvPr/>
        </p:nvSpPr>
        <p:spPr bwMode="auto">
          <a:xfrm>
            <a:off x="5730875" y="3438525"/>
            <a:ext cx="320675" cy="376238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2</a:t>
            </a:r>
          </a:p>
        </p:txBody>
      </p:sp>
      <p:sp>
        <p:nvSpPr>
          <p:cNvPr id="17415" name="Text Box 6"/>
          <p:cNvSpPr txBox="1">
            <a:spLocks noChangeArrowheads="1"/>
          </p:cNvSpPr>
          <p:nvPr/>
        </p:nvSpPr>
        <p:spPr bwMode="auto">
          <a:xfrm>
            <a:off x="6340475" y="3438525"/>
            <a:ext cx="320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3</a:t>
            </a:r>
          </a:p>
        </p:txBody>
      </p:sp>
      <p:sp>
        <p:nvSpPr>
          <p:cNvPr id="17416" name="Text Box 7"/>
          <p:cNvSpPr txBox="1">
            <a:spLocks noChangeArrowheads="1"/>
          </p:cNvSpPr>
          <p:nvPr/>
        </p:nvSpPr>
        <p:spPr bwMode="auto">
          <a:xfrm>
            <a:off x="6934200" y="3438525"/>
            <a:ext cx="320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4</a:t>
            </a:r>
          </a:p>
        </p:txBody>
      </p:sp>
      <p:sp>
        <p:nvSpPr>
          <p:cNvPr id="17417" name="Text Box 8"/>
          <p:cNvSpPr txBox="1">
            <a:spLocks noChangeArrowheads="1"/>
          </p:cNvSpPr>
          <p:nvPr/>
        </p:nvSpPr>
        <p:spPr bwMode="auto">
          <a:xfrm>
            <a:off x="5105400" y="4195763"/>
            <a:ext cx="320675" cy="376237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5</a:t>
            </a:r>
          </a:p>
        </p:txBody>
      </p:sp>
      <p:sp>
        <p:nvSpPr>
          <p:cNvPr id="17418" name="Text Box 9"/>
          <p:cNvSpPr txBox="1">
            <a:spLocks noChangeArrowheads="1"/>
          </p:cNvSpPr>
          <p:nvPr/>
        </p:nvSpPr>
        <p:spPr bwMode="auto">
          <a:xfrm>
            <a:off x="5715000" y="4195763"/>
            <a:ext cx="320675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6</a:t>
            </a:r>
          </a:p>
        </p:txBody>
      </p:sp>
      <p:sp>
        <p:nvSpPr>
          <p:cNvPr id="17419" name="Text Box 10"/>
          <p:cNvSpPr txBox="1">
            <a:spLocks noChangeArrowheads="1"/>
          </p:cNvSpPr>
          <p:nvPr/>
        </p:nvSpPr>
        <p:spPr bwMode="auto">
          <a:xfrm>
            <a:off x="6950075" y="4195763"/>
            <a:ext cx="3206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8</a:t>
            </a:r>
          </a:p>
        </p:txBody>
      </p:sp>
      <p:sp>
        <p:nvSpPr>
          <p:cNvPr id="17420" name="Text Box 11"/>
          <p:cNvSpPr txBox="1">
            <a:spLocks noChangeArrowheads="1"/>
          </p:cNvSpPr>
          <p:nvPr/>
        </p:nvSpPr>
        <p:spPr bwMode="auto">
          <a:xfrm>
            <a:off x="6340475" y="4195763"/>
            <a:ext cx="3206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7</a:t>
            </a:r>
          </a:p>
        </p:txBody>
      </p:sp>
      <p:sp>
        <p:nvSpPr>
          <p:cNvPr id="17421" name="Text Box 12"/>
          <p:cNvSpPr txBox="1">
            <a:spLocks noChangeArrowheads="1"/>
          </p:cNvSpPr>
          <p:nvPr/>
        </p:nvSpPr>
        <p:spPr bwMode="auto">
          <a:xfrm>
            <a:off x="5730875" y="5033963"/>
            <a:ext cx="320675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9</a:t>
            </a:r>
          </a:p>
        </p:txBody>
      </p:sp>
      <p:sp>
        <p:nvSpPr>
          <p:cNvPr id="17422" name="Text Box 13"/>
          <p:cNvSpPr txBox="1">
            <a:spLocks noChangeArrowheads="1"/>
          </p:cNvSpPr>
          <p:nvPr/>
        </p:nvSpPr>
        <p:spPr bwMode="auto">
          <a:xfrm>
            <a:off x="6340475" y="5033963"/>
            <a:ext cx="447675" cy="376237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10</a:t>
            </a:r>
          </a:p>
        </p:txBody>
      </p:sp>
      <p:sp>
        <p:nvSpPr>
          <p:cNvPr id="17423" name="Text Box 14"/>
          <p:cNvSpPr txBox="1">
            <a:spLocks noChangeArrowheads="1"/>
          </p:cNvSpPr>
          <p:nvPr/>
        </p:nvSpPr>
        <p:spPr bwMode="auto">
          <a:xfrm>
            <a:off x="7712075" y="5033963"/>
            <a:ext cx="4476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12</a:t>
            </a:r>
          </a:p>
        </p:txBody>
      </p:sp>
      <p:sp>
        <p:nvSpPr>
          <p:cNvPr id="17424" name="Text Box 15"/>
          <p:cNvSpPr txBox="1">
            <a:spLocks noChangeArrowheads="1"/>
          </p:cNvSpPr>
          <p:nvPr/>
        </p:nvSpPr>
        <p:spPr bwMode="auto">
          <a:xfrm>
            <a:off x="7026275" y="5033963"/>
            <a:ext cx="4476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11</a:t>
            </a:r>
          </a:p>
        </p:txBody>
      </p:sp>
      <p:sp>
        <p:nvSpPr>
          <p:cNvPr id="17425" name="Line 16"/>
          <p:cNvSpPr>
            <a:spLocks noChangeShapeType="1"/>
          </p:cNvSpPr>
          <p:nvPr/>
        </p:nvSpPr>
        <p:spPr bwMode="auto">
          <a:xfrm>
            <a:off x="6492875" y="2976563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6" name="Line 17"/>
          <p:cNvSpPr>
            <a:spLocks noChangeShapeType="1"/>
          </p:cNvSpPr>
          <p:nvPr/>
        </p:nvSpPr>
        <p:spPr bwMode="auto">
          <a:xfrm flipH="1">
            <a:off x="5883275" y="2976563"/>
            <a:ext cx="6096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7" name="Line 18"/>
          <p:cNvSpPr>
            <a:spLocks noChangeShapeType="1"/>
          </p:cNvSpPr>
          <p:nvPr/>
        </p:nvSpPr>
        <p:spPr bwMode="auto">
          <a:xfrm>
            <a:off x="6492875" y="2976563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8" name="Line 19"/>
          <p:cNvSpPr>
            <a:spLocks noChangeShapeType="1"/>
          </p:cNvSpPr>
          <p:nvPr/>
        </p:nvSpPr>
        <p:spPr bwMode="auto">
          <a:xfrm flipH="1">
            <a:off x="5273675" y="3814763"/>
            <a:ext cx="6096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9" name="Line 20"/>
          <p:cNvSpPr>
            <a:spLocks noChangeShapeType="1"/>
          </p:cNvSpPr>
          <p:nvPr/>
        </p:nvSpPr>
        <p:spPr bwMode="auto">
          <a:xfrm>
            <a:off x="5883275" y="3814763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0" name="Line 21"/>
          <p:cNvSpPr>
            <a:spLocks noChangeShapeType="1"/>
          </p:cNvSpPr>
          <p:nvPr/>
        </p:nvSpPr>
        <p:spPr bwMode="auto">
          <a:xfrm>
            <a:off x="5426075" y="4424363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1" name="Line 22"/>
          <p:cNvSpPr>
            <a:spLocks noChangeShapeType="1"/>
          </p:cNvSpPr>
          <p:nvPr/>
        </p:nvSpPr>
        <p:spPr bwMode="auto">
          <a:xfrm>
            <a:off x="5883275" y="4576763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2" name="Line 23"/>
          <p:cNvSpPr>
            <a:spLocks noChangeShapeType="1"/>
          </p:cNvSpPr>
          <p:nvPr/>
        </p:nvSpPr>
        <p:spPr bwMode="auto">
          <a:xfrm>
            <a:off x="6492875" y="3814763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3" name="Line 24"/>
          <p:cNvSpPr>
            <a:spLocks noChangeShapeType="1"/>
          </p:cNvSpPr>
          <p:nvPr/>
        </p:nvSpPr>
        <p:spPr bwMode="auto">
          <a:xfrm>
            <a:off x="6492875" y="3814763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4" name="Line 25"/>
          <p:cNvSpPr>
            <a:spLocks noChangeShapeType="1"/>
          </p:cNvSpPr>
          <p:nvPr/>
        </p:nvSpPr>
        <p:spPr bwMode="auto">
          <a:xfrm>
            <a:off x="6492875" y="4576763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5" name="Line 26"/>
          <p:cNvSpPr>
            <a:spLocks noChangeShapeType="1"/>
          </p:cNvSpPr>
          <p:nvPr/>
        </p:nvSpPr>
        <p:spPr bwMode="auto">
          <a:xfrm>
            <a:off x="7102475" y="4576763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6" name="Line 27"/>
          <p:cNvSpPr>
            <a:spLocks noChangeShapeType="1"/>
          </p:cNvSpPr>
          <p:nvPr/>
        </p:nvSpPr>
        <p:spPr bwMode="auto">
          <a:xfrm>
            <a:off x="6492875" y="4576763"/>
            <a:ext cx="76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7" name="Line 28"/>
          <p:cNvSpPr>
            <a:spLocks noChangeShapeType="1"/>
          </p:cNvSpPr>
          <p:nvPr/>
        </p:nvSpPr>
        <p:spPr bwMode="auto">
          <a:xfrm>
            <a:off x="7102475" y="4576763"/>
            <a:ext cx="838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8" name="Text Box 29"/>
          <p:cNvSpPr txBox="1">
            <a:spLocks noChangeArrowheads="1"/>
          </p:cNvSpPr>
          <p:nvPr/>
        </p:nvSpPr>
        <p:spPr bwMode="auto">
          <a:xfrm>
            <a:off x="5715000" y="2605088"/>
            <a:ext cx="628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start</a:t>
            </a:r>
          </a:p>
        </p:txBody>
      </p:sp>
      <p:sp>
        <p:nvSpPr>
          <p:cNvPr id="17439" name="Text Box 30"/>
          <p:cNvSpPr txBox="1">
            <a:spLocks noChangeArrowheads="1"/>
          </p:cNvSpPr>
          <p:nvPr/>
        </p:nvSpPr>
        <p:spPr bwMode="auto">
          <a:xfrm>
            <a:off x="6242050" y="5410200"/>
            <a:ext cx="615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goal</a:t>
            </a:r>
          </a:p>
        </p:txBody>
      </p:sp>
      <p:graphicFrame>
        <p:nvGraphicFramePr>
          <p:cNvPr id="412703" name="Group 31"/>
          <p:cNvGraphicFramePr>
            <a:graphicFrameLocks noGrp="1"/>
          </p:cNvGraphicFramePr>
          <p:nvPr>
            <p:ph sz="half" idx="2"/>
          </p:nvPr>
        </p:nvGraphicFramePr>
        <p:xfrm>
          <a:off x="3629025" y="2225675"/>
          <a:ext cx="863600" cy="3759200"/>
        </p:xfrm>
        <a:graphic>
          <a:graphicData uri="http://schemas.openxmlformats.org/drawingml/2006/table">
            <a:tbl>
              <a:tblPr/>
              <a:tblGrid>
                <a:gridCol w="86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7460" name="Text Box 51"/>
          <p:cNvSpPr txBox="1">
            <a:spLocks noChangeArrowheads="1"/>
          </p:cNvSpPr>
          <p:nvPr/>
        </p:nvSpPr>
        <p:spPr bwMode="auto">
          <a:xfrm>
            <a:off x="2286000" y="5522913"/>
            <a:ext cx="704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Push</a:t>
            </a:r>
          </a:p>
        </p:txBody>
      </p:sp>
      <p:sp>
        <p:nvSpPr>
          <p:cNvPr id="17461" name="Text Box 52"/>
          <p:cNvSpPr txBox="1">
            <a:spLocks noChangeArrowheads="1"/>
          </p:cNvSpPr>
          <p:nvPr/>
        </p:nvSpPr>
        <p:spPr bwMode="auto">
          <a:xfrm>
            <a:off x="2286000" y="5043488"/>
            <a:ext cx="704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Push</a:t>
            </a:r>
          </a:p>
        </p:txBody>
      </p:sp>
      <p:sp>
        <p:nvSpPr>
          <p:cNvPr id="17462" name="Text Box 53"/>
          <p:cNvSpPr txBox="1">
            <a:spLocks noChangeArrowheads="1"/>
          </p:cNvSpPr>
          <p:nvPr/>
        </p:nvSpPr>
        <p:spPr bwMode="auto">
          <a:xfrm>
            <a:off x="2286000" y="4495800"/>
            <a:ext cx="704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Push</a:t>
            </a:r>
          </a:p>
        </p:txBody>
      </p:sp>
      <p:sp>
        <p:nvSpPr>
          <p:cNvPr id="17463" name="Text Box 54"/>
          <p:cNvSpPr txBox="1">
            <a:spLocks noChangeArrowheads="1"/>
          </p:cNvSpPr>
          <p:nvPr/>
        </p:nvSpPr>
        <p:spPr bwMode="auto">
          <a:xfrm>
            <a:off x="2286000" y="3962400"/>
            <a:ext cx="590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Pop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1E9481-0E9D-42D2-9218-F7681B5267E9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Depth First Search—Backtracking (9)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371600"/>
            <a:ext cx="3814763" cy="4724400"/>
          </a:xfrm>
        </p:spPr>
        <p:txBody>
          <a:bodyPr/>
          <a:lstStyle/>
          <a:p>
            <a:pPr eaLnBrk="1" hangingPunct="1"/>
            <a:r>
              <a:rPr lang="en-US" sz="2000" smtClean="0"/>
              <a:t>Stack</a:t>
            </a:r>
          </a:p>
          <a:p>
            <a:pPr lvl="1" eaLnBrk="1" hangingPunct="1"/>
            <a:endParaRPr lang="en-US" sz="1800" i="1" smtClean="0"/>
          </a:p>
        </p:txBody>
      </p:sp>
      <p:sp>
        <p:nvSpPr>
          <p:cNvPr id="18437" name="Text Box 4"/>
          <p:cNvSpPr txBox="1">
            <a:spLocks noChangeArrowheads="1"/>
          </p:cNvSpPr>
          <p:nvPr/>
        </p:nvSpPr>
        <p:spPr bwMode="auto">
          <a:xfrm>
            <a:off x="6340475" y="2595563"/>
            <a:ext cx="320675" cy="376237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</a:t>
            </a:r>
          </a:p>
        </p:txBody>
      </p:sp>
      <p:sp>
        <p:nvSpPr>
          <p:cNvPr id="18438" name="Text Box 5"/>
          <p:cNvSpPr txBox="1">
            <a:spLocks noChangeArrowheads="1"/>
          </p:cNvSpPr>
          <p:nvPr/>
        </p:nvSpPr>
        <p:spPr bwMode="auto">
          <a:xfrm>
            <a:off x="5730875" y="3438525"/>
            <a:ext cx="320675" cy="376238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2</a:t>
            </a:r>
          </a:p>
        </p:txBody>
      </p:sp>
      <p:sp>
        <p:nvSpPr>
          <p:cNvPr id="18439" name="Text Box 6"/>
          <p:cNvSpPr txBox="1">
            <a:spLocks noChangeArrowheads="1"/>
          </p:cNvSpPr>
          <p:nvPr/>
        </p:nvSpPr>
        <p:spPr bwMode="auto">
          <a:xfrm>
            <a:off x="6340475" y="3438525"/>
            <a:ext cx="320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3</a:t>
            </a:r>
          </a:p>
        </p:txBody>
      </p:sp>
      <p:sp>
        <p:nvSpPr>
          <p:cNvPr id="18440" name="Text Box 7"/>
          <p:cNvSpPr txBox="1">
            <a:spLocks noChangeArrowheads="1"/>
          </p:cNvSpPr>
          <p:nvPr/>
        </p:nvSpPr>
        <p:spPr bwMode="auto">
          <a:xfrm>
            <a:off x="6934200" y="3438525"/>
            <a:ext cx="320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4</a:t>
            </a:r>
          </a:p>
        </p:txBody>
      </p:sp>
      <p:sp>
        <p:nvSpPr>
          <p:cNvPr id="18441" name="Text Box 8"/>
          <p:cNvSpPr txBox="1">
            <a:spLocks noChangeArrowheads="1"/>
          </p:cNvSpPr>
          <p:nvPr/>
        </p:nvSpPr>
        <p:spPr bwMode="auto">
          <a:xfrm>
            <a:off x="5105400" y="4195763"/>
            <a:ext cx="320675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5</a:t>
            </a:r>
          </a:p>
        </p:txBody>
      </p:sp>
      <p:sp>
        <p:nvSpPr>
          <p:cNvPr id="18442" name="Text Box 9"/>
          <p:cNvSpPr txBox="1">
            <a:spLocks noChangeArrowheads="1"/>
          </p:cNvSpPr>
          <p:nvPr/>
        </p:nvSpPr>
        <p:spPr bwMode="auto">
          <a:xfrm>
            <a:off x="5715000" y="4195763"/>
            <a:ext cx="320675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6</a:t>
            </a:r>
          </a:p>
        </p:txBody>
      </p:sp>
      <p:sp>
        <p:nvSpPr>
          <p:cNvPr id="18443" name="Text Box 10"/>
          <p:cNvSpPr txBox="1">
            <a:spLocks noChangeArrowheads="1"/>
          </p:cNvSpPr>
          <p:nvPr/>
        </p:nvSpPr>
        <p:spPr bwMode="auto">
          <a:xfrm>
            <a:off x="6950075" y="4195763"/>
            <a:ext cx="3206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8</a:t>
            </a:r>
          </a:p>
        </p:txBody>
      </p:sp>
      <p:sp>
        <p:nvSpPr>
          <p:cNvPr id="18444" name="Text Box 11"/>
          <p:cNvSpPr txBox="1">
            <a:spLocks noChangeArrowheads="1"/>
          </p:cNvSpPr>
          <p:nvPr/>
        </p:nvSpPr>
        <p:spPr bwMode="auto">
          <a:xfrm>
            <a:off x="6340475" y="4195763"/>
            <a:ext cx="3206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7</a:t>
            </a:r>
          </a:p>
        </p:txBody>
      </p:sp>
      <p:sp>
        <p:nvSpPr>
          <p:cNvPr id="18445" name="Text Box 12"/>
          <p:cNvSpPr txBox="1">
            <a:spLocks noChangeArrowheads="1"/>
          </p:cNvSpPr>
          <p:nvPr/>
        </p:nvSpPr>
        <p:spPr bwMode="auto">
          <a:xfrm>
            <a:off x="5730875" y="5033963"/>
            <a:ext cx="320675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9</a:t>
            </a:r>
          </a:p>
        </p:txBody>
      </p:sp>
      <p:sp>
        <p:nvSpPr>
          <p:cNvPr id="18446" name="Text Box 13"/>
          <p:cNvSpPr txBox="1">
            <a:spLocks noChangeArrowheads="1"/>
          </p:cNvSpPr>
          <p:nvPr/>
        </p:nvSpPr>
        <p:spPr bwMode="auto">
          <a:xfrm>
            <a:off x="6340475" y="5033963"/>
            <a:ext cx="447675" cy="376237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10</a:t>
            </a:r>
          </a:p>
        </p:txBody>
      </p:sp>
      <p:sp>
        <p:nvSpPr>
          <p:cNvPr id="18447" name="Text Box 14"/>
          <p:cNvSpPr txBox="1">
            <a:spLocks noChangeArrowheads="1"/>
          </p:cNvSpPr>
          <p:nvPr/>
        </p:nvSpPr>
        <p:spPr bwMode="auto">
          <a:xfrm>
            <a:off x="7712075" y="5033963"/>
            <a:ext cx="4476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12</a:t>
            </a:r>
          </a:p>
        </p:txBody>
      </p:sp>
      <p:sp>
        <p:nvSpPr>
          <p:cNvPr id="18448" name="Text Box 15"/>
          <p:cNvSpPr txBox="1">
            <a:spLocks noChangeArrowheads="1"/>
          </p:cNvSpPr>
          <p:nvPr/>
        </p:nvSpPr>
        <p:spPr bwMode="auto">
          <a:xfrm>
            <a:off x="7026275" y="5033963"/>
            <a:ext cx="4476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11</a:t>
            </a:r>
          </a:p>
        </p:txBody>
      </p:sp>
      <p:sp>
        <p:nvSpPr>
          <p:cNvPr id="18449" name="Line 16"/>
          <p:cNvSpPr>
            <a:spLocks noChangeShapeType="1"/>
          </p:cNvSpPr>
          <p:nvPr/>
        </p:nvSpPr>
        <p:spPr bwMode="auto">
          <a:xfrm>
            <a:off x="6492875" y="2976563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0" name="Line 17"/>
          <p:cNvSpPr>
            <a:spLocks noChangeShapeType="1"/>
          </p:cNvSpPr>
          <p:nvPr/>
        </p:nvSpPr>
        <p:spPr bwMode="auto">
          <a:xfrm flipH="1">
            <a:off x="5883275" y="2976563"/>
            <a:ext cx="6096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1" name="Line 18"/>
          <p:cNvSpPr>
            <a:spLocks noChangeShapeType="1"/>
          </p:cNvSpPr>
          <p:nvPr/>
        </p:nvSpPr>
        <p:spPr bwMode="auto">
          <a:xfrm>
            <a:off x="6492875" y="2976563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2" name="Line 19"/>
          <p:cNvSpPr>
            <a:spLocks noChangeShapeType="1"/>
          </p:cNvSpPr>
          <p:nvPr/>
        </p:nvSpPr>
        <p:spPr bwMode="auto">
          <a:xfrm flipH="1">
            <a:off x="5273675" y="3814763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3" name="Line 20"/>
          <p:cNvSpPr>
            <a:spLocks noChangeShapeType="1"/>
          </p:cNvSpPr>
          <p:nvPr/>
        </p:nvSpPr>
        <p:spPr bwMode="auto">
          <a:xfrm>
            <a:off x="5883275" y="3814763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4" name="Line 21"/>
          <p:cNvSpPr>
            <a:spLocks noChangeShapeType="1"/>
          </p:cNvSpPr>
          <p:nvPr/>
        </p:nvSpPr>
        <p:spPr bwMode="auto">
          <a:xfrm>
            <a:off x="5426075" y="4424363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5" name="Line 22"/>
          <p:cNvSpPr>
            <a:spLocks noChangeShapeType="1"/>
          </p:cNvSpPr>
          <p:nvPr/>
        </p:nvSpPr>
        <p:spPr bwMode="auto">
          <a:xfrm>
            <a:off x="5883275" y="4576763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6" name="Line 23"/>
          <p:cNvSpPr>
            <a:spLocks noChangeShapeType="1"/>
          </p:cNvSpPr>
          <p:nvPr/>
        </p:nvSpPr>
        <p:spPr bwMode="auto">
          <a:xfrm>
            <a:off x="6492875" y="3814763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7" name="Line 24"/>
          <p:cNvSpPr>
            <a:spLocks noChangeShapeType="1"/>
          </p:cNvSpPr>
          <p:nvPr/>
        </p:nvSpPr>
        <p:spPr bwMode="auto">
          <a:xfrm>
            <a:off x="6492875" y="3814763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8" name="Line 25"/>
          <p:cNvSpPr>
            <a:spLocks noChangeShapeType="1"/>
          </p:cNvSpPr>
          <p:nvPr/>
        </p:nvSpPr>
        <p:spPr bwMode="auto">
          <a:xfrm>
            <a:off x="6492875" y="4576763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9" name="Line 26"/>
          <p:cNvSpPr>
            <a:spLocks noChangeShapeType="1"/>
          </p:cNvSpPr>
          <p:nvPr/>
        </p:nvSpPr>
        <p:spPr bwMode="auto">
          <a:xfrm>
            <a:off x="7102475" y="4576763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60" name="Line 27"/>
          <p:cNvSpPr>
            <a:spLocks noChangeShapeType="1"/>
          </p:cNvSpPr>
          <p:nvPr/>
        </p:nvSpPr>
        <p:spPr bwMode="auto">
          <a:xfrm>
            <a:off x="6492875" y="4576763"/>
            <a:ext cx="76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61" name="Line 28"/>
          <p:cNvSpPr>
            <a:spLocks noChangeShapeType="1"/>
          </p:cNvSpPr>
          <p:nvPr/>
        </p:nvSpPr>
        <p:spPr bwMode="auto">
          <a:xfrm>
            <a:off x="7102475" y="4576763"/>
            <a:ext cx="838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62" name="Text Box 29"/>
          <p:cNvSpPr txBox="1">
            <a:spLocks noChangeArrowheads="1"/>
          </p:cNvSpPr>
          <p:nvPr/>
        </p:nvSpPr>
        <p:spPr bwMode="auto">
          <a:xfrm>
            <a:off x="5715000" y="2605088"/>
            <a:ext cx="628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start</a:t>
            </a:r>
          </a:p>
        </p:txBody>
      </p:sp>
      <p:sp>
        <p:nvSpPr>
          <p:cNvPr id="18463" name="Text Box 30"/>
          <p:cNvSpPr txBox="1">
            <a:spLocks noChangeArrowheads="1"/>
          </p:cNvSpPr>
          <p:nvPr/>
        </p:nvSpPr>
        <p:spPr bwMode="auto">
          <a:xfrm>
            <a:off x="6242050" y="5410200"/>
            <a:ext cx="615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goal</a:t>
            </a:r>
          </a:p>
        </p:txBody>
      </p:sp>
      <p:graphicFrame>
        <p:nvGraphicFramePr>
          <p:cNvPr id="413727" name="Group 31"/>
          <p:cNvGraphicFramePr>
            <a:graphicFrameLocks noGrp="1"/>
          </p:cNvGraphicFramePr>
          <p:nvPr>
            <p:ph sz="half" idx="2"/>
          </p:nvPr>
        </p:nvGraphicFramePr>
        <p:xfrm>
          <a:off x="3629025" y="2225675"/>
          <a:ext cx="863600" cy="3759200"/>
        </p:xfrm>
        <a:graphic>
          <a:graphicData uri="http://schemas.openxmlformats.org/drawingml/2006/table">
            <a:tbl>
              <a:tblPr/>
              <a:tblGrid>
                <a:gridCol w="86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8484" name="Text Box 51"/>
          <p:cNvSpPr txBox="1">
            <a:spLocks noChangeArrowheads="1"/>
          </p:cNvSpPr>
          <p:nvPr/>
        </p:nvSpPr>
        <p:spPr bwMode="auto">
          <a:xfrm>
            <a:off x="2286000" y="5522913"/>
            <a:ext cx="704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Push</a:t>
            </a:r>
          </a:p>
        </p:txBody>
      </p:sp>
      <p:sp>
        <p:nvSpPr>
          <p:cNvPr id="18485" name="Text Box 52"/>
          <p:cNvSpPr txBox="1">
            <a:spLocks noChangeArrowheads="1"/>
          </p:cNvSpPr>
          <p:nvPr/>
        </p:nvSpPr>
        <p:spPr bwMode="auto">
          <a:xfrm>
            <a:off x="2286000" y="5043488"/>
            <a:ext cx="704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Push</a:t>
            </a:r>
          </a:p>
        </p:txBody>
      </p:sp>
      <p:sp>
        <p:nvSpPr>
          <p:cNvPr id="18486" name="Text Box 53"/>
          <p:cNvSpPr txBox="1">
            <a:spLocks noChangeArrowheads="1"/>
          </p:cNvSpPr>
          <p:nvPr/>
        </p:nvSpPr>
        <p:spPr bwMode="auto">
          <a:xfrm>
            <a:off x="2286000" y="4495800"/>
            <a:ext cx="590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Pop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291180-C711-4777-B57D-27AFABF5838D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Depth First Search—Backtracking (10)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371600"/>
            <a:ext cx="3814763" cy="4724400"/>
          </a:xfrm>
        </p:spPr>
        <p:txBody>
          <a:bodyPr/>
          <a:lstStyle/>
          <a:p>
            <a:pPr eaLnBrk="1" hangingPunct="1"/>
            <a:r>
              <a:rPr lang="en-US" sz="2000" smtClean="0"/>
              <a:t>Stack</a:t>
            </a:r>
          </a:p>
          <a:p>
            <a:pPr lvl="1" eaLnBrk="1" hangingPunct="1"/>
            <a:endParaRPr lang="en-US" sz="1800" i="1" smtClean="0"/>
          </a:p>
        </p:txBody>
      </p:sp>
      <p:sp>
        <p:nvSpPr>
          <p:cNvPr id="19461" name="Text Box 4"/>
          <p:cNvSpPr txBox="1">
            <a:spLocks noChangeArrowheads="1"/>
          </p:cNvSpPr>
          <p:nvPr/>
        </p:nvSpPr>
        <p:spPr bwMode="auto">
          <a:xfrm>
            <a:off x="6340475" y="2595563"/>
            <a:ext cx="320675" cy="376237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</a:t>
            </a:r>
          </a:p>
        </p:txBody>
      </p:sp>
      <p:sp>
        <p:nvSpPr>
          <p:cNvPr id="19462" name="Text Box 5"/>
          <p:cNvSpPr txBox="1">
            <a:spLocks noChangeArrowheads="1"/>
          </p:cNvSpPr>
          <p:nvPr/>
        </p:nvSpPr>
        <p:spPr bwMode="auto">
          <a:xfrm>
            <a:off x="5730875" y="3438525"/>
            <a:ext cx="320675" cy="376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2</a:t>
            </a:r>
          </a:p>
        </p:txBody>
      </p:sp>
      <p:sp>
        <p:nvSpPr>
          <p:cNvPr id="19463" name="Text Box 6"/>
          <p:cNvSpPr txBox="1">
            <a:spLocks noChangeArrowheads="1"/>
          </p:cNvSpPr>
          <p:nvPr/>
        </p:nvSpPr>
        <p:spPr bwMode="auto">
          <a:xfrm>
            <a:off x="6340475" y="3438525"/>
            <a:ext cx="320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3</a:t>
            </a:r>
          </a:p>
        </p:txBody>
      </p:sp>
      <p:sp>
        <p:nvSpPr>
          <p:cNvPr id="19464" name="Text Box 7"/>
          <p:cNvSpPr txBox="1">
            <a:spLocks noChangeArrowheads="1"/>
          </p:cNvSpPr>
          <p:nvPr/>
        </p:nvSpPr>
        <p:spPr bwMode="auto">
          <a:xfrm>
            <a:off x="6934200" y="3438525"/>
            <a:ext cx="320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4</a:t>
            </a:r>
          </a:p>
        </p:txBody>
      </p:sp>
      <p:sp>
        <p:nvSpPr>
          <p:cNvPr id="19465" name="Text Box 8"/>
          <p:cNvSpPr txBox="1">
            <a:spLocks noChangeArrowheads="1"/>
          </p:cNvSpPr>
          <p:nvPr/>
        </p:nvSpPr>
        <p:spPr bwMode="auto">
          <a:xfrm>
            <a:off x="5105400" y="4195763"/>
            <a:ext cx="320675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5</a:t>
            </a:r>
          </a:p>
        </p:txBody>
      </p:sp>
      <p:sp>
        <p:nvSpPr>
          <p:cNvPr id="19466" name="Text Box 9"/>
          <p:cNvSpPr txBox="1">
            <a:spLocks noChangeArrowheads="1"/>
          </p:cNvSpPr>
          <p:nvPr/>
        </p:nvSpPr>
        <p:spPr bwMode="auto">
          <a:xfrm>
            <a:off x="5715000" y="4195763"/>
            <a:ext cx="320675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6</a:t>
            </a:r>
          </a:p>
        </p:txBody>
      </p:sp>
      <p:sp>
        <p:nvSpPr>
          <p:cNvPr id="19467" name="Text Box 10"/>
          <p:cNvSpPr txBox="1">
            <a:spLocks noChangeArrowheads="1"/>
          </p:cNvSpPr>
          <p:nvPr/>
        </p:nvSpPr>
        <p:spPr bwMode="auto">
          <a:xfrm>
            <a:off x="6950075" y="4195763"/>
            <a:ext cx="3206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8</a:t>
            </a:r>
          </a:p>
        </p:txBody>
      </p:sp>
      <p:sp>
        <p:nvSpPr>
          <p:cNvPr id="19468" name="Text Box 11"/>
          <p:cNvSpPr txBox="1">
            <a:spLocks noChangeArrowheads="1"/>
          </p:cNvSpPr>
          <p:nvPr/>
        </p:nvSpPr>
        <p:spPr bwMode="auto">
          <a:xfrm>
            <a:off x="6340475" y="4195763"/>
            <a:ext cx="3206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7</a:t>
            </a:r>
          </a:p>
        </p:txBody>
      </p:sp>
      <p:sp>
        <p:nvSpPr>
          <p:cNvPr id="19469" name="Text Box 12"/>
          <p:cNvSpPr txBox="1">
            <a:spLocks noChangeArrowheads="1"/>
          </p:cNvSpPr>
          <p:nvPr/>
        </p:nvSpPr>
        <p:spPr bwMode="auto">
          <a:xfrm>
            <a:off x="5730875" y="5033963"/>
            <a:ext cx="320675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9</a:t>
            </a:r>
          </a:p>
        </p:txBody>
      </p:sp>
      <p:sp>
        <p:nvSpPr>
          <p:cNvPr id="19470" name="Text Box 13"/>
          <p:cNvSpPr txBox="1">
            <a:spLocks noChangeArrowheads="1"/>
          </p:cNvSpPr>
          <p:nvPr/>
        </p:nvSpPr>
        <p:spPr bwMode="auto">
          <a:xfrm>
            <a:off x="6340475" y="5033963"/>
            <a:ext cx="447675" cy="376237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10</a:t>
            </a:r>
          </a:p>
        </p:txBody>
      </p:sp>
      <p:sp>
        <p:nvSpPr>
          <p:cNvPr id="19471" name="Text Box 14"/>
          <p:cNvSpPr txBox="1">
            <a:spLocks noChangeArrowheads="1"/>
          </p:cNvSpPr>
          <p:nvPr/>
        </p:nvSpPr>
        <p:spPr bwMode="auto">
          <a:xfrm>
            <a:off x="7712075" y="5033963"/>
            <a:ext cx="4476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12</a:t>
            </a:r>
          </a:p>
        </p:txBody>
      </p:sp>
      <p:sp>
        <p:nvSpPr>
          <p:cNvPr id="19472" name="Text Box 15"/>
          <p:cNvSpPr txBox="1">
            <a:spLocks noChangeArrowheads="1"/>
          </p:cNvSpPr>
          <p:nvPr/>
        </p:nvSpPr>
        <p:spPr bwMode="auto">
          <a:xfrm>
            <a:off x="7026275" y="5033963"/>
            <a:ext cx="4476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11</a:t>
            </a:r>
          </a:p>
        </p:txBody>
      </p:sp>
      <p:sp>
        <p:nvSpPr>
          <p:cNvPr id="19473" name="Line 16"/>
          <p:cNvSpPr>
            <a:spLocks noChangeShapeType="1"/>
          </p:cNvSpPr>
          <p:nvPr/>
        </p:nvSpPr>
        <p:spPr bwMode="auto">
          <a:xfrm>
            <a:off x="6492875" y="2976563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4" name="Line 17"/>
          <p:cNvSpPr>
            <a:spLocks noChangeShapeType="1"/>
          </p:cNvSpPr>
          <p:nvPr/>
        </p:nvSpPr>
        <p:spPr bwMode="auto">
          <a:xfrm flipH="1">
            <a:off x="5883275" y="2976563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5" name="Line 18"/>
          <p:cNvSpPr>
            <a:spLocks noChangeShapeType="1"/>
          </p:cNvSpPr>
          <p:nvPr/>
        </p:nvSpPr>
        <p:spPr bwMode="auto">
          <a:xfrm>
            <a:off x="6492875" y="2976563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6" name="Line 19"/>
          <p:cNvSpPr>
            <a:spLocks noChangeShapeType="1"/>
          </p:cNvSpPr>
          <p:nvPr/>
        </p:nvSpPr>
        <p:spPr bwMode="auto">
          <a:xfrm flipH="1">
            <a:off x="5273675" y="3814763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7" name="Line 20"/>
          <p:cNvSpPr>
            <a:spLocks noChangeShapeType="1"/>
          </p:cNvSpPr>
          <p:nvPr/>
        </p:nvSpPr>
        <p:spPr bwMode="auto">
          <a:xfrm>
            <a:off x="5883275" y="3814763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8" name="Line 21"/>
          <p:cNvSpPr>
            <a:spLocks noChangeShapeType="1"/>
          </p:cNvSpPr>
          <p:nvPr/>
        </p:nvSpPr>
        <p:spPr bwMode="auto">
          <a:xfrm>
            <a:off x="5426075" y="4424363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9" name="Line 22"/>
          <p:cNvSpPr>
            <a:spLocks noChangeShapeType="1"/>
          </p:cNvSpPr>
          <p:nvPr/>
        </p:nvSpPr>
        <p:spPr bwMode="auto">
          <a:xfrm>
            <a:off x="5883275" y="4576763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0" name="Line 23"/>
          <p:cNvSpPr>
            <a:spLocks noChangeShapeType="1"/>
          </p:cNvSpPr>
          <p:nvPr/>
        </p:nvSpPr>
        <p:spPr bwMode="auto">
          <a:xfrm>
            <a:off x="6492875" y="3814763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1" name="Line 24"/>
          <p:cNvSpPr>
            <a:spLocks noChangeShapeType="1"/>
          </p:cNvSpPr>
          <p:nvPr/>
        </p:nvSpPr>
        <p:spPr bwMode="auto">
          <a:xfrm>
            <a:off x="6492875" y="3814763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2" name="Line 25"/>
          <p:cNvSpPr>
            <a:spLocks noChangeShapeType="1"/>
          </p:cNvSpPr>
          <p:nvPr/>
        </p:nvSpPr>
        <p:spPr bwMode="auto">
          <a:xfrm>
            <a:off x="6492875" y="4576763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3" name="Line 26"/>
          <p:cNvSpPr>
            <a:spLocks noChangeShapeType="1"/>
          </p:cNvSpPr>
          <p:nvPr/>
        </p:nvSpPr>
        <p:spPr bwMode="auto">
          <a:xfrm>
            <a:off x="7102475" y="4576763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4" name="Line 27"/>
          <p:cNvSpPr>
            <a:spLocks noChangeShapeType="1"/>
          </p:cNvSpPr>
          <p:nvPr/>
        </p:nvSpPr>
        <p:spPr bwMode="auto">
          <a:xfrm>
            <a:off x="6492875" y="4576763"/>
            <a:ext cx="76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5" name="Line 28"/>
          <p:cNvSpPr>
            <a:spLocks noChangeShapeType="1"/>
          </p:cNvSpPr>
          <p:nvPr/>
        </p:nvSpPr>
        <p:spPr bwMode="auto">
          <a:xfrm>
            <a:off x="7102475" y="4576763"/>
            <a:ext cx="838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6" name="Text Box 29"/>
          <p:cNvSpPr txBox="1">
            <a:spLocks noChangeArrowheads="1"/>
          </p:cNvSpPr>
          <p:nvPr/>
        </p:nvSpPr>
        <p:spPr bwMode="auto">
          <a:xfrm>
            <a:off x="5715000" y="2605088"/>
            <a:ext cx="628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start</a:t>
            </a:r>
          </a:p>
        </p:txBody>
      </p:sp>
      <p:sp>
        <p:nvSpPr>
          <p:cNvPr id="19487" name="Text Box 30"/>
          <p:cNvSpPr txBox="1">
            <a:spLocks noChangeArrowheads="1"/>
          </p:cNvSpPr>
          <p:nvPr/>
        </p:nvSpPr>
        <p:spPr bwMode="auto">
          <a:xfrm>
            <a:off x="6242050" y="5410200"/>
            <a:ext cx="615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goal</a:t>
            </a:r>
          </a:p>
        </p:txBody>
      </p:sp>
      <p:graphicFrame>
        <p:nvGraphicFramePr>
          <p:cNvPr id="414751" name="Group 31"/>
          <p:cNvGraphicFramePr>
            <a:graphicFrameLocks noGrp="1"/>
          </p:cNvGraphicFramePr>
          <p:nvPr>
            <p:ph sz="half" idx="2"/>
          </p:nvPr>
        </p:nvGraphicFramePr>
        <p:xfrm>
          <a:off x="3629025" y="2225675"/>
          <a:ext cx="863600" cy="3759200"/>
        </p:xfrm>
        <a:graphic>
          <a:graphicData uri="http://schemas.openxmlformats.org/drawingml/2006/table">
            <a:tbl>
              <a:tblPr/>
              <a:tblGrid>
                <a:gridCol w="86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9508" name="Text Box 51"/>
          <p:cNvSpPr txBox="1">
            <a:spLocks noChangeArrowheads="1"/>
          </p:cNvSpPr>
          <p:nvPr/>
        </p:nvSpPr>
        <p:spPr bwMode="auto">
          <a:xfrm>
            <a:off x="2286000" y="5522913"/>
            <a:ext cx="704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Push</a:t>
            </a:r>
          </a:p>
        </p:txBody>
      </p:sp>
      <p:sp>
        <p:nvSpPr>
          <p:cNvPr id="19509" name="Text Box 52"/>
          <p:cNvSpPr txBox="1">
            <a:spLocks noChangeArrowheads="1"/>
          </p:cNvSpPr>
          <p:nvPr/>
        </p:nvSpPr>
        <p:spPr bwMode="auto">
          <a:xfrm>
            <a:off x="2286000" y="5043488"/>
            <a:ext cx="590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Pop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0520F4-99BC-4ED1-9916-655725CD6851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Depth First Search—Backtracking (11)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371600"/>
            <a:ext cx="3814763" cy="4724400"/>
          </a:xfrm>
        </p:spPr>
        <p:txBody>
          <a:bodyPr/>
          <a:lstStyle/>
          <a:p>
            <a:pPr eaLnBrk="1" hangingPunct="1"/>
            <a:r>
              <a:rPr lang="en-US" sz="2000" smtClean="0"/>
              <a:t>Stack</a:t>
            </a:r>
          </a:p>
          <a:p>
            <a:pPr lvl="1" eaLnBrk="1" hangingPunct="1"/>
            <a:endParaRPr lang="en-US" sz="1800" i="1" smtClean="0"/>
          </a:p>
        </p:txBody>
      </p:sp>
      <p:sp>
        <p:nvSpPr>
          <p:cNvPr id="20485" name="Text Box 4"/>
          <p:cNvSpPr txBox="1">
            <a:spLocks noChangeArrowheads="1"/>
          </p:cNvSpPr>
          <p:nvPr/>
        </p:nvSpPr>
        <p:spPr bwMode="auto">
          <a:xfrm>
            <a:off x="6340475" y="2595563"/>
            <a:ext cx="320675" cy="376237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</a:t>
            </a:r>
          </a:p>
        </p:txBody>
      </p:sp>
      <p:sp>
        <p:nvSpPr>
          <p:cNvPr id="20486" name="Text Box 5"/>
          <p:cNvSpPr txBox="1">
            <a:spLocks noChangeArrowheads="1"/>
          </p:cNvSpPr>
          <p:nvPr/>
        </p:nvSpPr>
        <p:spPr bwMode="auto">
          <a:xfrm>
            <a:off x="5730875" y="3438525"/>
            <a:ext cx="320675" cy="376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2</a:t>
            </a:r>
          </a:p>
        </p:txBody>
      </p:sp>
      <p:sp>
        <p:nvSpPr>
          <p:cNvPr id="20487" name="Text Box 6"/>
          <p:cNvSpPr txBox="1">
            <a:spLocks noChangeArrowheads="1"/>
          </p:cNvSpPr>
          <p:nvPr/>
        </p:nvSpPr>
        <p:spPr bwMode="auto">
          <a:xfrm>
            <a:off x="6340475" y="3438525"/>
            <a:ext cx="320675" cy="376238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3</a:t>
            </a:r>
          </a:p>
        </p:txBody>
      </p:sp>
      <p:sp>
        <p:nvSpPr>
          <p:cNvPr id="20488" name="Text Box 7"/>
          <p:cNvSpPr txBox="1">
            <a:spLocks noChangeArrowheads="1"/>
          </p:cNvSpPr>
          <p:nvPr/>
        </p:nvSpPr>
        <p:spPr bwMode="auto">
          <a:xfrm>
            <a:off x="6934200" y="3438525"/>
            <a:ext cx="320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4</a:t>
            </a:r>
          </a:p>
        </p:txBody>
      </p:sp>
      <p:sp>
        <p:nvSpPr>
          <p:cNvPr id="20489" name="Text Box 8"/>
          <p:cNvSpPr txBox="1">
            <a:spLocks noChangeArrowheads="1"/>
          </p:cNvSpPr>
          <p:nvPr/>
        </p:nvSpPr>
        <p:spPr bwMode="auto">
          <a:xfrm>
            <a:off x="5105400" y="4195763"/>
            <a:ext cx="320675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5</a:t>
            </a:r>
          </a:p>
        </p:txBody>
      </p:sp>
      <p:sp>
        <p:nvSpPr>
          <p:cNvPr id="20490" name="Text Box 9"/>
          <p:cNvSpPr txBox="1">
            <a:spLocks noChangeArrowheads="1"/>
          </p:cNvSpPr>
          <p:nvPr/>
        </p:nvSpPr>
        <p:spPr bwMode="auto">
          <a:xfrm>
            <a:off x="5715000" y="4195763"/>
            <a:ext cx="320675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6</a:t>
            </a:r>
          </a:p>
        </p:txBody>
      </p:sp>
      <p:sp>
        <p:nvSpPr>
          <p:cNvPr id="20491" name="Text Box 10"/>
          <p:cNvSpPr txBox="1">
            <a:spLocks noChangeArrowheads="1"/>
          </p:cNvSpPr>
          <p:nvPr/>
        </p:nvSpPr>
        <p:spPr bwMode="auto">
          <a:xfrm>
            <a:off x="6950075" y="4195763"/>
            <a:ext cx="3206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8</a:t>
            </a:r>
          </a:p>
        </p:txBody>
      </p:sp>
      <p:sp>
        <p:nvSpPr>
          <p:cNvPr id="20492" name="Text Box 11"/>
          <p:cNvSpPr txBox="1">
            <a:spLocks noChangeArrowheads="1"/>
          </p:cNvSpPr>
          <p:nvPr/>
        </p:nvSpPr>
        <p:spPr bwMode="auto">
          <a:xfrm>
            <a:off x="6340475" y="4195763"/>
            <a:ext cx="3206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7</a:t>
            </a:r>
          </a:p>
        </p:txBody>
      </p:sp>
      <p:sp>
        <p:nvSpPr>
          <p:cNvPr id="20493" name="Text Box 12"/>
          <p:cNvSpPr txBox="1">
            <a:spLocks noChangeArrowheads="1"/>
          </p:cNvSpPr>
          <p:nvPr/>
        </p:nvSpPr>
        <p:spPr bwMode="auto">
          <a:xfrm>
            <a:off x="5730875" y="5033963"/>
            <a:ext cx="320675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9</a:t>
            </a:r>
          </a:p>
        </p:txBody>
      </p:sp>
      <p:sp>
        <p:nvSpPr>
          <p:cNvPr id="20494" name="Text Box 13"/>
          <p:cNvSpPr txBox="1">
            <a:spLocks noChangeArrowheads="1"/>
          </p:cNvSpPr>
          <p:nvPr/>
        </p:nvSpPr>
        <p:spPr bwMode="auto">
          <a:xfrm>
            <a:off x="6340475" y="5033963"/>
            <a:ext cx="447675" cy="376237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10</a:t>
            </a:r>
          </a:p>
        </p:txBody>
      </p:sp>
      <p:sp>
        <p:nvSpPr>
          <p:cNvPr id="20495" name="Text Box 14"/>
          <p:cNvSpPr txBox="1">
            <a:spLocks noChangeArrowheads="1"/>
          </p:cNvSpPr>
          <p:nvPr/>
        </p:nvSpPr>
        <p:spPr bwMode="auto">
          <a:xfrm>
            <a:off x="7712075" y="5033963"/>
            <a:ext cx="4476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12</a:t>
            </a:r>
          </a:p>
        </p:txBody>
      </p:sp>
      <p:sp>
        <p:nvSpPr>
          <p:cNvPr id="20496" name="Text Box 15"/>
          <p:cNvSpPr txBox="1">
            <a:spLocks noChangeArrowheads="1"/>
          </p:cNvSpPr>
          <p:nvPr/>
        </p:nvSpPr>
        <p:spPr bwMode="auto">
          <a:xfrm>
            <a:off x="7026275" y="5033963"/>
            <a:ext cx="4476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11</a:t>
            </a:r>
          </a:p>
        </p:txBody>
      </p:sp>
      <p:sp>
        <p:nvSpPr>
          <p:cNvPr id="20497" name="Line 16"/>
          <p:cNvSpPr>
            <a:spLocks noChangeShapeType="1"/>
          </p:cNvSpPr>
          <p:nvPr/>
        </p:nvSpPr>
        <p:spPr bwMode="auto">
          <a:xfrm>
            <a:off x="6492875" y="2976563"/>
            <a:ext cx="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8" name="Line 17"/>
          <p:cNvSpPr>
            <a:spLocks noChangeShapeType="1"/>
          </p:cNvSpPr>
          <p:nvPr/>
        </p:nvSpPr>
        <p:spPr bwMode="auto">
          <a:xfrm flipH="1">
            <a:off x="5883275" y="2976563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9" name="Line 18"/>
          <p:cNvSpPr>
            <a:spLocks noChangeShapeType="1"/>
          </p:cNvSpPr>
          <p:nvPr/>
        </p:nvSpPr>
        <p:spPr bwMode="auto">
          <a:xfrm>
            <a:off x="6492875" y="2976563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0" name="Line 19"/>
          <p:cNvSpPr>
            <a:spLocks noChangeShapeType="1"/>
          </p:cNvSpPr>
          <p:nvPr/>
        </p:nvSpPr>
        <p:spPr bwMode="auto">
          <a:xfrm flipH="1">
            <a:off x="5273675" y="3814763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1" name="Line 20"/>
          <p:cNvSpPr>
            <a:spLocks noChangeShapeType="1"/>
          </p:cNvSpPr>
          <p:nvPr/>
        </p:nvSpPr>
        <p:spPr bwMode="auto">
          <a:xfrm>
            <a:off x="5883275" y="3814763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2" name="Line 21"/>
          <p:cNvSpPr>
            <a:spLocks noChangeShapeType="1"/>
          </p:cNvSpPr>
          <p:nvPr/>
        </p:nvSpPr>
        <p:spPr bwMode="auto">
          <a:xfrm>
            <a:off x="5426075" y="4424363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3" name="Line 22"/>
          <p:cNvSpPr>
            <a:spLocks noChangeShapeType="1"/>
          </p:cNvSpPr>
          <p:nvPr/>
        </p:nvSpPr>
        <p:spPr bwMode="auto">
          <a:xfrm>
            <a:off x="5883275" y="4576763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4" name="Line 23"/>
          <p:cNvSpPr>
            <a:spLocks noChangeShapeType="1"/>
          </p:cNvSpPr>
          <p:nvPr/>
        </p:nvSpPr>
        <p:spPr bwMode="auto">
          <a:xfrm>
            <a:off x="6492875" y="3814763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5" name="Line 24"/>
          <p:cNvSpPr>
            <a:spLocks noChangeShapeType="1"/>
          </p:cNvSpPr>
          <p:nvPr/>
        </p:nvSpPr>
        <p:spPr bwMode="auto">
          <a:xfrm>
            <a:off x="6492875" y="3814763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6" name="Line 25"/>
          <p:cNvSpPr>
            <a:spLocks noChangeShapeType="1"/>
          </p:cNvSpPr>
          <p:nvPr/>
        </p:nvSpPr>
        <p:spPr bwMode="auto">
          <a:xfrm>
            <a:off x="6492875" y="4576763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7" name="Line 26"/>
          <p:cNvSpPr>
            <a:spLocks noChangeShapeType="1"/>
          </p:cNvSpPr>
          <p:nvPr/>
        </p:nvSpPr>
        <p:spPr bwMode="auto">
          <a:xfrm>
            <a:off x="7102475" y="4576763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8" name="Line 27"/>
          <p:cNvSpPr>
            <a:spLocks noChangeShapeType="1"/>
          </p:cNvSpPr>
          <p:nvPr/>
        </p:nvSpPr>
        <p:spPr bwMode="auto">
          <a:xfrm>
            <a:off x="6492875" y="4576763"/>
            <a:ext cx="76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9" name="Line 28"/>
          <p:cNvSpPr>
            <a:spLocks noChangeShapeType="1"/>
          </p:cNvSpPr>
          <p:nvPr/>
        </p:nvSpPr>
        <p:spPr bwMode="auto">
          <a:xfrm>
            <a:off x="7102475" y="4576763"/>
            <a:ext cx="838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10" name="Text Box 29"/>
          <p:cNvSpPr txBox="1">
            <a:spLocks noChangeArrowheads="1"/>
          </p:cNvSpPr>
          <p:nvPr/>
        </p:nvSpPr>
        <p:spPr bwMode="auto">
          <a:xfrm>
            <a:off x="5715000" y="2605088"/>
            <a:ext cx="628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start</a:t>
            </a:r>
          </a:p>
        </p:txBody>
      </p:sp>
      <p:sp>
        <p:nvSpPr>
          <p:cNvPr id="20511" name="Text Box 30"/>
          <p:cNvSpPr txBox="1">
            <a:spLocks noChangeArrowheads="1"/>
          </p:cNvSpPr>
          <p:nvPr/>
        </p:nvSpPr>
        <p:spPr bwMode="auto">
          <a:xfrm>
            <a:off x="6242050" y="5410200"/>
            <a:ext cx="615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goal</a:t>
            </a:r>
          </a:p>
        </p:txBody>
      </p:sp>
      <p:graphicFrame>
        <p:nvGraphicFramePr>
          <p:cNvPr id="415775" name="Group 31"/>
          <p:cNvGraphicFramePr>
            <a:graphicFrameLocks noGrp="1"/>
          </p:cNvGraphicFramePr>
          <p:nvPr>
            <p:ph sz="half" idx="2"/>
          </p:nvPr>
        </p:nvGraphicFramePr>
        <p:xfrm>
          <a:off x="3629025" y="2225675"/>
          <a:ext cx="863600" cy="3759200"/>
        </p:xfrm>
        <a:graphic>
          <a:graphicData uri="http://schemas.openxmlformats.org/drawingml/2006/table">
            <a:tbl>
              <a:tblPr/>
              <a:tblGrid>
                <a:gridCol w="86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0532" name="Text Box 51"/>
          <p:cNvSpPr txBox="1">
            <a:spLocks noChangeArrowheads="1"/>
          </p:cNvSpPr>
          <p:nvPr/>
        </p:nvSpPr>
        <p:spPr bwMode="auto">
          <a:xfrm>
            <a:off x="2286000" y="5522913"/>
            <a:ext cx="704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Push</a:t>
            </a:r>
          </a:p>
        </p:txBody>
      </p:sp>
      <p:sp>
        <p:nvSpPr>
          <p:cNvPr id="20533" name="Text Box 52"/>
          <p:cNvSpPr txBox="1">
            <a:spLocks noChangeArrowheads="1"/>
          </p:cNvSpPr>
          <p:nvPr/>
        </p:nvSpPr>
        <p:spPr bwMode="auto">
          <a:xfrm>
            <a:off x="2286000" y="5043488"/>
            <a:ext cx="704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Push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55CB91-9654-401D-92AF-50CA3E108F60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Stack ADT - LIFO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000" smtClean="0"/>
              <a:t>Collections:  </a:t>
            </a:r>
          </a:p>
          <a:p>
            <a:pPr lvl="1" eaLnBrk="1" hangingPunct="1"/>
            <a:r>
              <a:rPr lang="en-US" sz="1800" smtClean="0"/>
              <a:t>Elements of some proper type T</a:t>
            </a:r>
          </a:p>
          <a:p>
            <a:pPr eaLnBrk="1" hangingPunct="1"/>
            <a:r>
              <a:rPr lang="en-US" sz="2000" smtClean="0"/>
              <a:t>Operations:  </a:t>
            </a:r>
          </a:p>
          <a:p>
            <a:pPr lvl="1" eaLnBrk="1" hangingPunct="1"/>
            <a:r>
              <a:rPr lang="en-US" sz="1800" smtClean="0">
                <a:solidFill>
                  <a:srgbClr val="0000FF"/>
                </a:solidFill>
              </a:rPr>
              <a:t>Feature: Last In, First Out</a:t>
            </a:r>
          </a:p>
          <a:p>
            <a:pPr lvl="1" eaLnBrk="1" hangingPunct="1"/>
            <a:r>
              <a:rPr lang="en-US" sz="1800" smtClean="0"/>
              <a:t>void push(T t)</a:t>
            </a:r>
          </a:p>
          <a:p>
            <a:pPr lvl="1" eaLnBrk="1" hangingPunct="1"/>
            <a:r>
              <a:rPr lang="en-US" sz="1800" smtClean="0"/>
              <a:t>void pop()</a:t>
            </a:r>
          </a:p>
          <a:p>
            <a:pPr lvl="1" eaLnBrk="1" hangingPunct="1"/>
            <a:r>
              <a:rPr lang="en-US" sz="1800" smtClean="0"/>
              <a:t>T top()</a:t>
            </a:r>
          </a:p>
          <a:p>
            <a:pPr lvl="1" eaLnBrk="1" hangingPunct="1"/>
            <a:r>
              <a:rPr lang="en-US" sz="1800" smtClean="0"/>
              <a:t>bool empty()</a:t>
            </a:r>
          </a:p>
          <a:p>
            <a:pPr lvl="1" eaLnBrk="1" hangingPunct="1"/>
            <a:r>
              <a:rPr lang="en-US" sz="1800" smtClean="0"/>
              <a:t>unsigned int size()</a:t>
            </a:r>
          </a:p>
          <a:p>
            <a:pPr lvl="1" eaLnBrk="1" hangingPunct="1"/>
            <a:r>
              <a:rPr lang="en-US" sz="1800" smtClean="0"/>
              <a:t>constructor and destructor</a:t>
            </a:r>
          </a:p>
          <a:p>
            <a:pPr lvl="1" eaLnBrk="1" hangingPunct="1"/>
            <a:endParaRPr lang="en-US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4C1725-9742-40AF-9358-C5BC090457C0}" type="slidenum">
              <a:rPr lang="en-US"/>
              <a:pPr>
                <a:defRPr/>
              </a:pPr>
              <a:t>20</a:t>
            </a:fld>
            <a:endParaRPr lang="en-US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Depth First Search—Backtracking (12)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371600"/>
            <a:ext cx="3814763" cy="4724400"/>
          </a:xfrm>
        </p:spPr>
        <p:txBody>
          <a:bodyPr/>
          <a:lstStyle/>
          <a:p>
            <a:pPr eaLnBrk="1" hangingPunct="1"/>
            <a:r>
              <a:rPr lang="en-US" sz="2000" smtClean="0"/>
              <a:t>Stack</a:t>
            </a:r>
          </a:p>
          <a:p>
            <a:pPr lvl="1" eaLnBrk="1" hangingPunct="1"/>
            <a:endParaRPr lang="en-US" sz="1800" i="1" smtClean="0"/>
          </a:p>
        </p:txBody>
      </p:sp>
      <p:sp>
        <p:nvSpPr>
          <p:cNvPr id="21509" name="Text Box 4"/>
          <p:cNvSpPr txBox="1">
            <a:spLocks noChangeArrowheads="1"/>
          </p:cNvSpPr>
          <p:nvPr/>
        </p:nvSpPr>
        <p:spPr bwMode="auto">
          <a:xfrm>
            <a:off x="6340475" y="2595563"/>
            <a:ext cx="320675" cy="376237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</a:t>
            </a:r>
          </a:p>
        </p:txBody>
      </p:sp>
      <p:sp>
        <p:nvSpPr>
          <p:cNvPr id="21510" name="Text Box 5"/>
          <p:cNvSpPr txBox="1">
            <a:spLocks noChangeArrowheads="1"/>
          </p:cNvSpPr>
          <p:nvPr/>
        </p:nvSpPr>
        <p:spPr bwMode="auto">
          <a:xfrm>
            <a:off x="5730875" y="3438525"/>
            <a:ext cx="320675" cy="376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2</a:t>
            </a:r>
          </a:p>
        </p:txBody>
      </p:sp>
      <p:sp>
        <p:nvSpPr>
          <p:cNvPr id="21511" name="Text Box 6"/>
          <p:cNvSpPr txBox="1">
            <a:spLocks noChangeArrowheads="1"/>
          </p:cNvSpPr>
          <p:nvPr/>
        </p:nvSpPr>
        <p:spPr bwMode="auto">
          <a:xfrm>
            <a:off x="6340475" y="3438525"/>
            <a:ext cx="320675" cy="376238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3</a:t>
            </a:r>
          </a:p>
        </p:txBody>
      </p:sp>
      <p:sp>
        <p:nvSpPr>
          <p:cNvPr id="21512" name="Text Box 7"/>
          <p:cNvSpPr txBox="1">
            <a:spLocks noChangeArrowheads="1"/>
          </p:cNvSpPr>
          <p:nvPr/>
        </p:nvSpPr>
        <p:spPr bwMode="auto">
          <a:xfrm>
            <a:off x="6934200" y="3438525"/>
            <a:ext cx="320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4</a:t>
            </a:r>
          </a:p>
        </p:txBody>
      </p:sp>
      <p:sp>
        <p:nvSpPr>
          <p:cNvPr id="21513" name="Text Box 8"/>
          <p:cNvSpPr txBox="1">
            <a:spLocks noChangeArrowheads="1"/>
          </p:cNvSpPr>
          <p:nvPr/>
        </p:nvSpPr>
        <p:spPr bwMode="auto">
          <a:xfrm>
            <a:off x="5105400" y="4195763"/>
            <a:ext cx="320675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5</a:t>
            </a:r>
          </a:p>
        </p:txBody>
      </p:sp>
      <p:sp>
        <p:nvSpPr>
          <p:cNvPr id="21514" name="Text Box 9"/>
          <p:cNvSpPr txBox="1">
            <a:spLocks noChangeArrowheads="1"/>
          </p:cNvSpPr>
          <p:nvPr/>
        </p:nvSpPr>
        <p:spPr bwMode="auto">
          <a:xfrm>
            <a:off x="5715000" y="4195763"/>
            <a:ext cx="320675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6</a:t>
            </a:r>
          </a:p>
        </p:txBody>
      </p:sp>
      <p:sp>
        <p:nvSpPr>
          <p:cNvPr id="21515" name="Text Box 10"/>
          <p:cNvSpPr txBox="1">
            <a:spLocks noChangeArrowheads="1"/>
          </p:cNvSpPr>
          <p:nvPr/>
        </p:nvSpPr>
        <p:spPr bwMode="auto">
          <a:xfrm>
            <a:off x="6950075" y="4195763"/>
            <a:ext cx="3206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8</a:t>
            </a:r>
          </a:p>
        </p:txBody>
      </p:sp>
      <p:sp>
        <p:nvSpPr>
          <p:cNvPr id="21516" name="Text Box 11"/>
          <p:cNvSpPr txBox="1">
            <a:spLocks noChangeArrowheads="1"/>
          </p:cNvSpPr>
          <p:nvPr/>
        </p:nvSpPr>
        <p:spPr bwMode="auto">
          <a:xfrm>
            <a:off x="6340475" y="4195763"/>
            <a:ext cx="320675" cy="376237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7</a:t>
            </a:r>
          </a:p>
        </p:txBody>
      </p:sp>
      <p:sp>
        <p:nvSpPr>
          <p:cNvPr id="21517" name="Text Box 12"/>
          <p:cNvSpPr txBox="1">
            <a:spLocks noChangeArrowheads="1"/>
          </p:cNvSpPr>
          <p:nvPr/>
        </p:nvSpPr>
        <p:spPr bwMode="auto">
          <a:xfrm>
            <a:off x="5730875" y="5033963"/>
            <a:ext cx="320675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9</a:t>
            </a:r>
          </a:p>
        </p:txBody>
      </p:sp>
      <p:sp>
        <p:nvSpPr>
          <p:cNvPr id="21518" name="Text Box 13"/>
          <p:cNvSpPr txBox="1">
            <a:spLocks noChangeArrowheads="1"/>
          </p:cNvSpPr>
          <p:nvPr/>
        </p:nvSpPr>
        <p:spPr bwMode="auto">
          <a:xfrm>
            <a:off x="6340475" y="5033963"/>
            <a:ext cx="447675" cy="376237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10</a:t>
            </a:r>
          </a:p>
        </p:txBody>
      </p:sp>
      <p:sp>
        <p:nvSpPr>
          <p:cNvPr id="21519" name="Text Box 14"/>
          <p:cNvSpPr txBox="1">
            <a:spLocks noChangeArrowheads="1"/>
          </p:cNvSpPr>
          <p:nvPr/>
        </p:nvSpPr>
        <p:spPr bwMode="auto">
          <a:xfrm>
            <a:off x="7712075" y="5033963"/>
            <a:ext cx="4476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12</a:t>
            </a:r>
          </a:p>
        </p:txBody>
      </p:sp>
      <p:sp>
        <p:nvSpPr>
          <p:cNvPr id="21520" name="Text Box 15"/>
          <p:cNvSpPr txBox="1">
            <a:spLocks noChangeArrowheads="1"/>
          </p:cNvSpPr>
          <p:nvPr/>
        </p:nvSpPr>
        <p:spPr bwMode="auto">
          <a:xfrm>
            <a:off x="7026275" y="5033963"/>
            <a:ext cx="4476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11</a:t>
            </a:r>
          </a:p>
        </p:txBody>
      </p:sp>
      <p:sp>
        <p:nvSpPr>
          <p:cNvPr id="21521" name="Line 16"/>
          <p:cNvSpPr>
            <a:spLocks noChangeShapeType="1"/>
          </p:cNvSpPr>
          <p:nvPr/>
        </p:nvSpPr>
        <p:spPr bwMode="auto">
          <a:xfrm>
            <a:off x="6492875" y="2976563"/>
            <a:ext cx="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2" name="Line 17"/>
          <p:cNvSpPr>
            <a:spLocks noChangeShapeType="1"/>
          </p:cNvSpPr>
          <p:nvPr/>
        </p:nvSpPr>
        <p:spPr bwMode="auto">
          <a:xfrm flipH="1">
            <a:off x="5883275" y="2976563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3" name="Line 18"/>
          <p:cNvSpPr>
            <a:spLocks noChangeShapeType="1"/>
          </p:cNvSpPr>
          <p:nvPr/>
        </p:nvSpPr>
        <p:spPr bwMode="auto">
          <a:xfrm>
            <a:off x="6492875" y="2976563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4" name="Line 19"/>
          <p:cNvSpPr>
            <a:spLocks noChangeShapeType="1"/>
          </p:cNvSpPr>
          <p:nvPr/>
        </p:nvSpPr>
        <p:spPr bwMode="auto">
          <a:xfrm flipH="1">
            <a:off x="5273675" y="3814763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5" name="Line 20"/>
          <p:cNvSpPr>
            <a:spLocks noChangeShapeType="1"/>
          </p:cNvSpPr>
          <p:nvPr/>
        </p:nvSpPr>
        <p:spPr bwMode="auto">
          <a:xfrm>
            <a:off x="5883275" y="3814763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6" name="Line 21"/>
          <p:cNvSpPr>
            <a:spLocks noChangeShapeType="1"/>
          </p:cNvSpPr>
          <p:nvPr/>
        </p:nvSpPr>
        <p:spPr bwMode="auto">
          <a:xfrm>
            <a:off x="5426075" y="4424363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7" name="Line 22"/>
          <p:cNvSpPr>
            <a:spLocks noChangeShapeType="1"/>
          </p:cNvSpPr>
          <p:nvPr/>
        </p:nvSpPr>
        <p:spPr bwMode="auto">
          <a:xfrm>
            <a:off x="5883275" y="4576763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8" name="Line 23"/>
          <p:cNvSpPr>
            <a:spLocks noChangeShapeType="1"/>
          </p:cNvSpPr>
          <p:nvPr/>
        </p:nvSpPr>
        <p:spPr bwMode="auto">
          <a:xfrm>
            <a:off x="6492875" y="3814763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9" name="Line 24"/>
          <p:cNvSpPr>
            <a:spLocks noChangeShapeType="1"/>
          </p:cNvSpPr>
          <p:nvPr/>
        </p:nvSpPr>
        <p:spPr bwMode="auto">
          <a:xfrm>
            <a:off x="6492875" y="3814763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0" name="Line 25"/>
          <p:cNvSpPr>
            <a:spLocks noChangeShapeType="1"/>
          </p:cNvSpPr>
          <p:nvPr/>
        </p:nvSpPr>
        <p:spPr bwMode="auto">
          <a:xfrm>
            <a:off x="6492875" y="4576763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1" name="Line 26"/>
          <p:cNvSpPr>
            <a:spLocks noChangeShapeType="1"/>
          </p:cNvSpPr>
          <p:nvPr/>
        </p:nvSpPr>
        <p:spPr bwMode="auto">
          <a:xfrm>
            <a:off x="7102475" y="4576763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2" name="Line 27"/>
          <p:cNvSpPr>
            <a:spLocks noChangeShapeType="1"/>
          </p:cNvSpPr>
          <p:nvPr/>
        </p:nvSpPr>
        <p:spPr bwMode="auto">
          <a:xfrm>
            <a:off x="6492875" y="4576763"/>
            <a:ext cx="76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3" name="Line 28"/>
          <p:cNvSpPr>
            <a:spLocks noChangeShapeType="1"/>
          </p:cNvSpPr>
          <p:nvPr/>
        </p:nvSpPr>
        <p:spPr bwMode="auto">
          <a:xfrm>
            <a:off x="7102475" y="4576763"/>
            <a:ext cx="838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4" name="Text Box 29"/>
          <p:cNvSpPr txBox="1">
            <a:spLocks noChangeArrowheads="1"/>
          </p:cNvSpPr>
          <p:nvPr/>
        </p:nvSpPr>
        <p:spPr bwMode="auto">
          <a:xfrm>
            <a:off x="5715000" y="2605088"/>
            <a:ext cx="628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start</a:t>
            </a:r>
          </a:p>
        </p:txBody>
      </p:sp>
      <p:sp>
        <p:nvSpPr>
          <p:cNvPr id="21535" name="Text Box 30"/>
          <p:cNvSpPr txBox="1">
            <a:spLocks noChangeArrowheads="1"/>
          </p:cNvSpPr>
          <p:nvPr/>
        </p:nvSpPr>
        <p:spPr bwMode="auto">
          <a:xfrm>
            <a:off x="6242050" y="5410200"/>
            <a:ext cx="615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goal</a:t>
            </a:r>
          </a:p>
        </p:txBody>
      </p:sp>
      <p:graphicFrame>
        <p:nvGraphicFramePr>
          <p:cNvPr id="416799" name="Group 31"/>
          <p:cNvGraphicFramePr>
            <a:graphicFrameLocks noGrp="1"/>
          </p:cNvGraphicFramePr>
          <p:nvPr>
            <p:ph sz="half" idx="2"/>
          </p:nvPr>
        </p:nvGraphicFramePr>
        <p:xfrm>
          <a:off x="3629025" y="2225675"/>
          <a:ext cx="863600" cy="3759200"/>
        </p:xfrm>
        <a:graphic>
          <a:graphicData uri="http://schemas.openxmlformats.org/drawingml/2006/table">
            <a:tbl>
              <a:tblPr/>
              <a:tblGrid>
                <a:gridCol w="86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1556" name="Text Box 51"/>
          <p:cNvSpPr txBox="1">
            <a:spLocks noChangeArrowheads="1"/>
          </p:cNvSpPr>
          <p:nvPr/>
        </p:nvSpPr>
        <p:spPr bwMode="auto">
          <a:xfrm>
            <a:off x="2286000" y="5522913"/>
            <a:ext cx="704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Push</a:t>
            </a:r>
          </a:p>
        </p:txBody>
      </p:sp>
      <p:sp>
        <p:nvSpPr>
          <p:cNvPr id="21557" name="Text Box 52"/>
          <p:cNvSpPr txBox="1">
            <a:spLocks noChangeArrowheads="1"/>
          </p:cNvSpPr>
          <p:nvPr/>
        </p:nvSpPr>
        <p:spPr bwMode="auto">
          <a:xfrm>
            <a:off x="2286000" y="5043488"/>
            <a:ext cx="704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Push</a:t>
            </a:r>
          </a:p>
        </p:txBody>
      </p:sp>
      <p:sp>
        <p:nvSpPr>
          <p:cNvPr id="21558" name="Text Box 53"/>
          <p:cNvSpPr txBox="1">
            <a:spLocks noChangeArrowheads="1"/>
          </p:cNvSpPr>
          <p:nvPr/>
        </p:nvSpPr>
        <p:spPr bwMode="auto">
          <a:xfrm>
            <a:off x="2286000" y="4495800"/>
            <a:ext cx="704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Push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100798-0EBF-4F56-AE04-CA3ABC4C4E32}" type="slidenum">
              <a:rPr lang="en-US"/>
              <a:pPr>
                <a:defRPr/>
              </a:pPr>
              <a:t>21</a:t>
            </a:fld>
            <a:endParaRPr lang="en-US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Depth First Search—Backtracking (13)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371600"/>
            <a:ext cx="3814763" cy="4724400"/>
          </a:xfrm>
        </p:spPr>
        <p:txBody>
          <a:bodyPr/>
          <a:lstStyle/>
          <a:p>
            <a:pPr eaLnBrk="1" hangingPunct="1"/>
            <a:r>
              <a:rPr lang="en-US" sz="2000" smtClean="0"/>
              <a:t>Stack</a:t>
            </a:r>
          </a:p>
          <a:p>
            <a:pPr lvl="1" eaLnBrk="1" hangingPunct="1"/>
            <a:endParaRPr lang="en-US" sz="1800" i="1" smtClean="0"/>
          </a:p>
        </p:txBody>
      </p:sp>
      <p:sp>
        <p:nvSpPr>
          <p:cNvPr id="22533" name="Text Box 4"/>
          <p:cNvSpPr txBox="1">
            <a:spLocks noChangeArrowheads="1"/>
          </p:cNvSpPr>
          <p:nvPr/>
        </p:nvSpPr>
        <p:spPr bwMode="auto">
          <a:xfrm>
            <a:off x="6340475" y="2595563"/>
            <a:ext cx="320675" cy="376237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</a:t>
            </a:r>
          </a:p>
        </p:txBody>
      </p:sp>
      <p:sp>
        <p:nvSpPr>
          <p:cNvPr id="22534" name="Text Box 5"/>
          <p:cNvSpPr txBox="1">
            <a:spLocks noChangeArrowheads="1"/>
          </p:cNvSpPr>
          <p:nvPr/>
        </p:nvSpPr>
        <p:spPr bwMode="auto">
          <a:xfrm>
            <a:off x="5730875" y="3438525"/>
            <a:ext cx="320675" cy="376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2</a:t>
            </a:r>
          </a:p>
        </p:txBody>
      </p:sp>
      <p:sp>
        <p:nvSpPr>
          <p:cNvPr id="22535" name="Text Box 6"/>
          <p:cNvSpPr txBox="1">
            <a:spLocks noChangeArrowheads="1"/>
          </p:cNvSpPr>
          <p:nvPr/>
        </p:nvSpPr>
        <p:spPr bwMode="auto">
          <a:xfrm>
            <a:off x="6340475" y="3438525"/>
            <a:ext cx="320675" cy="376238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3</a:t>
            </a:r>
          </a:p>
        </p:txBody>
      </p:sp>
      <p:sp>
        <p:nvSpPr>
          <p:cNvPr id="22536" name="Text Box 7"/>
          <p:cNvSpPr txBox="1">
            <a:spLocks noChangeArrowheads="1"/>
          </p:cNvSpPr>
          <p:nvPr/>
        </p:nvSpPr>
        <p:spPr bwMode="auto">
          <a:xfrm>
            <a:off x="6934200" y="3438525"/>
            <a:ext cx="320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4</a:t>
            </a:r>
          </a:p>
        </p:txBody>
      </p:sp>
      <p:sp>
        <p:nvSpPr>
          <p:cNvPr id="22537" name="Text Box 8"/>
          <p:cNvSpPr txBox="1">
            <a:spLocks noChangeArrowheads="1"/>
          </p:cNvSpPr>
          <p:nvPr/>
        </p:nvSpPr>
        <p:spPr bwMode="auto">
          <a:xfrm>
            <a:off x="5105400" y="4195763"/>
            <a:ext cx="320675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5</a:t>
            </a:r>
          </a:p>
        </p:txBody>
      </p:sp>
      <p:sp>
        <p:nvSpPr>
          <p:cNvPr id="22538" name="Text Box 9"/>
          <p:cNvSpPr txBox="1">
            <a:spLocks noChangeArrowheads="1"/>
          </p:cNvSpPr>
          <p:nvPr/>
        </p:nvSpPr>
        <p:spPr bwMode="auto">
          <a:xfrm>
            <a:off x="5715000" y="4195763"/>
            <a:ext cx="320675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6</a:t>
            </a:r>
          </a:p>
        </p:txBody>
      </p:sp>
      <p:sp>
        <p:nvSpPr>
          <p:cNvPr id="22539" name="Text Box 10"/>
          <p:cNvSpPr txBox="1">
            <a:spLocks noChangeArrowheads="1"/>
          </p:cNvSpPr>
          <p:nvPr/>
        </p:nvSpPr>
        <p:spPr bwMode="auto">
          <a:xfrm>
            <a:off x="6950075" y="4195763"/>
            <a:ext cx="3206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8</a:t>
            </a:r>
          </a:p>
        </p:txBody>
      </p:sp>
      <p:sp>
        <p:nvSpPr>
          <p:cNvPr id="22540" name="Text Box 11"/>
          <p:cNvSpPr txBox="1">
            <a:spLocks noChangeArrowheads="1"/>
          </p:cNvSpPr>
          <p:nvPr/>
        </p:nvSpPr>
        <p:spPr bwMode="auto">
          <a:xfrm>
            <a:off x="6340475" y="4195763"/>
            <a:ext cx="320675" cy="376237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7</a:t>
            </a:r>
          </a:p>
        </p:txBody>
      </p:sp>
      <p:sp>
        <p:nvSpPr>
          <p:cNvPr id="22541" name="Text Box 12"/>
          <p:cNvSpPr txBox="1">
            <a:spLocks noChangeArrowheads="1"/>
          </p:cNvSpPr>
          <p:nvPr/>
        </p:nvSpPr>
        <p:spPr bwMode="auto">
          <a:xfrm>
            <a:off x="5730875" y="5033963"/>
            <a:ext cx="320675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9</a:t>
            </a:r>
          </a:p>
        </p:txBody>
      </p:sp>
      <p:sp>
        <p:nvSpPr>
          <p:cNvPr id="22542" name="Text Box 13"/>
          <p:cNvSpPr txBox="1">
            <a:spLocks noChangeArrowheads="1"/>
          </p:cNvSpPr>
          <p:nvPr/>
        </p:nvSpPr>
        <p:spPr bwMode="auto">
          <a:xfrm>
            <a:off x="6340475" y="5033963"/>
            <a:ext cx="447675" cy="376237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10</a:t>
            </a:r>
          </a:p>
        </p:txBody>
      </p:sp>
      <p:sp>
        <p:nvSpPr>
          <p:cNvPr id="22543" name="Text Box 14"/>
          <p:cNvSpPr txBox="1">
            <a:spLocks noChangeArrowheads="1"/>
          </p:cNvSpPr>
          <p:nvPr/>
        </p:nvSpPr>
        <p:spPr bwMode="auto">
          <a:xfrm>
            <a:off x="7712075" y="5033963"/>
            <a:ext cx="4476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12</a:t>
            </a:r>
          </a:p>
        </p:txBody>
      </p:sp>
      <p:sp>
        <p:nvSpPr>
          <p:cNvPr id="22544" name="Text Box 15"/>
          <p:cNvSpPr txBox="1">
            <a:spLocks noChangeArrowheads="1"/>
          </p:cNvSpPr>
          <p:nvPr/>
        </p:nvSpPr>
        <p:spPr bwMode="auto">
          <a:xfrm>
            <a:off x="7026275" y="5033963"/>
            <a:ext cx="4476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11</a:t>
            </a:r>
          </a:p>
        </p:txBody>
      </p:sp>
      <p:sp>
        <p:nvSpPr>
          <p:cNvPr id="22545" name="Line 16"/>
          <p:cNvSpPr>
            <a:spLocks noChangeShapeType="1"/>
          </p:cNvSpPr>
          <p:nvPr/>
        </p:nvSpPr>
        <p:spPr bwMode="auto">
          <a:xfrm>
            <a:off x="6492875" y="2976563"/>
            <a:ext cx="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6" name="Line 17"/>
          <p:cNvSpPr>
            <a:spLocks noChangeShapeType="1"/>
          </p:cNvSpPr>
          <p:nvPr/>
        </p:nvSpPr>
        <p:spPr bwMode="auto">
          <a:xfrm flipH="1">
            <a:off x="5883275" y="2976563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7" name="Line 18"/>
          <p:cNvSpPr>
            <a:spLocks noChangeShapeType="1"/>
          </p:cNvSpPr>
          <p:nvPr/>
        </p:nvSpPr>
        <p:spPr bwMode="auto">
          <a:xfrm>
            <a:off x="6492875" y="2976563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8" name="Line 19"/>
          <p:cNvSpPr>
            <a:spLocks noChangeShapeType="1"/>
          </p:cNvSpPr>
          <p:nvPr/>
        </p:nvSpPr>
        <p:spPr bwMode="auto">
          <a:xfrm flipH="1">
            <a:off x="5273675" y="3814763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9" name="Line 20"/>
          <p:cNvSpPr>
            <a:spLocks noChangeShapeType="1"/>
          </p:cNvSpPr>
          <p:nvPr/>
        </p:nvSpPr>
        <p:spPr bwMode="auto">
          <a:xfrm>
            <a:off x="5883275" y="3814763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0" name="Line 21"/>
          <p:cNvSpPr>
            <a:spLocks noChangeShapeType="1"/>
          </p:cNvSpPr>
          <p:nvPr/>
        </p:nvSpPr>
        <p:spPr bwMode="auto">
          <a:xfrm>
            <a:off x="5426075" y="4424363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1" name="Line 22"/>
          <p:cNvSpPr>
            <a:spLocks noChangeShapeType="1"/>
          </p:cNvSpPr>
          <p:nvPr/>
        </p:nvSpPr>
        <p:spPr bwMode="auto">
          <a:xfrm>
            <a:off x="5883275" y="4576763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2" name="Line 23"/>
          <p:cNvSpPr>
            <a:spLocks noChangeShapeType="1"/>
          </p:cNvSpPr>
          <p:nvPr/>
        </p:nvSpPr>
        <p:spPr bwMode="auto">
          <a:xfrm>
            <a:off x="6492875" y="3814763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3" name="Line 24"/>
          <p:cNvSpPr>
            <a:spLocks noChangeShapeType="1"/>
          </p:cNvSpPr>
          <p:nvPr/>
        </p:nvSpPr>
        <p:spPr bwMode="auto">
          <a:xfrm>
            <a:off x="6492875" y="3814763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4" name="Line 25"/>
          <p:cNvSpPr>
            <a:spLocks noChangeShapeType="1"/>
          </p:cNvSpPr>
          <p:nvPr/>
        </p:nvSpPr>
        <p:spPr bwMode="auto">
          <a:xfrm>
            <a:off x="6492875" y="4576763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5" name="Line 26"/>
          <p:cNvSpPr>
            <a:spLocks noChangeShapeType="1"/>
          </p:cNvSpPr>
          <p:nvPr/>
        </p:nvSpPr>
        <p:spPr bwMode="auto">
          <a:xfrm>
            <a:off x="7102475" y="4576763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6" name="Line 27"/>
          <p:cNvSpPr>
            <a:spLocks noChangeShapeType="1"/>
          </p:cNvSpPr>
          <p:nvPr/>
        </p:nvSpPr>
        <p:spPr bwMode="auto">
          <a:xfrm>
            <a:off x="6492875" y="4576763"/>
            <a:ext cx="762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7" name="Line 28"/>
          <p:cNvSpPr>
            <a:spLocks noChangeShapeType="1"/>
          </p:cNvSpPr>
          <p:nvPr/>
        </p:nvSpPr>
        <p:spPr bwMode="auto">
          <a:xfrm>
            <a:off x="7102475" y="4576763"/>
            <a:ext cx="838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8" name="Text Box 29"/>
          <p:cNvSpPr txBox="1">
            <a:spLocks noChangeArrowheads="1"/>
          </p:cNvSpPr>
          <p:nvPr/>
        </p:nvSpPr>
        <p:spPr bwMode="auto">
          <a:xfrm>
            <a:off x="5715000" y="2605088"/>
            <a:ext cx="628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start</a:t>
            </a:r>
          </a:p>
        </p:txBody>
      </p:sp>
      <p:sp>
        <p:nvSpPr>
          <p:cNvPr id="22559" name="Text Box 30"/>
          <p:cNvSpPr txBox="1">
            <a:spLocks noChangeArrowheads="1"/>
          </p:cNvSpPr>
          <p:nvPr/>
        </p:nvSpPr>
        <p:spPr bwMode="auto">
          <a:xfrm>
            <a:off x="6242050" y="5410200"/>
            <a:ext cx="615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goal</a:t>
            </a:r>
          </a:p>
        </p:txBody>
      </p:sp>
      <p:graphicFrame>
        <p:nvGraphicFramePr>
          <p:cNvPr id="417823" name="Group 31"/>
          <p:cNvGraphicFramePr>
            <a:graphicFrameLocks noGrp="1"/>
          </p:cNvGraphicFramePr>
          <p:nvPr>
            <p:ph sz="half" idx="2"/>
          </p:nvPr>
        </p:nvGraphicFramePr>
        <p:xfrm>
          <a:off x="3629025" y="2225675"/>
          <a:ext cx="863600" cy="3759200"/>
        </p:xfrm>
        <a:graphic>
          <a:graphicData uri="http://schemas.openxmlformats.org/drawingml/2006/table">
            <a:tbl>
              <a:tblPr/>
              <a:tblGrid>
                <a:gridCol w="86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2580" name="Text Box 51"/>
          <p:cNvSpPr txBox="1">
            <a:spLocks noChangeArrowheads="1"/>
          </p:cNvSpPr>
          <p:nvPr/>
        </p:nvSpPr>
        <p:spPr bwMode="auto">
          <a:xfrm>
            <a:off x="2286000" y="5522913"/>
            <a:ext cx="704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Push</a:t>
            </a:r>
          </a:p>
        </p:txBody>
      </p:sp>
      <p:sp>
        <p:nvSpPr>
          <p:cNvPr id="22581" name="Text Box 52"/>
          <p:cNvSpPr txBox="1">
            <a:spLocks noChangeArrowheads="1"/>
          </p:cNvSpPr>
          <p:nvPr/>
        </p:nvSpPr>
        <p:spPr bwMode="auto">
          <a:xfrm>
            <a:off x="2286000" y="5043488"/>
            <a:ext cx="704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Push</a:t>
            </a:r>
          </a:p>
        </p:txBody>
      </p:sp>
      <p:sp>
        <p:nvSpPr>
          <p:cNvPr id="22582" name="Text Box 53"/>
          <p:cNvSpPr txBox="1">
            <a:spLocks noChangeArrowheads="1"/>
          </p:cNvSpPr>
          <p:nvPr/>
        </p:nvSpPr>
        <p:spPr bwMode="auto">
          <a:xfrm>
            <a:off x="2286000" y="4495800"/>
            <a:ext cx="704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Push</a:t>
            </a:r>
          </a:p>
        </p:txBody>
      </p:sp>
      <p:sp>
        <p:nvSpPr>
          <p:cNvPr id="22583" name="Text Box 54"/>
          <p:cNvSpPr txBox="1">
            <a:spLocks noChangeArrowheads="1"/>
          </p:cNvSpPr>
          <p:nvPr/>
        </p:nvSpPr>
        <p:spPr bwMode="auto">
          <a:xfrm>
            <a:off x="2286000" y="3962400"/>
            <a:ext cx="704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Push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5941D-7245-459F-A0D8-4899B8CC98E1}" type="slidenum">
              <a:rPr lang="en-US"/>
              <a:pPr>
                <a:defRPr/>
              </a:pPr>
              <a:t>22</a:t>
            </a:fld>
            <a:endParaRPr lang="en-US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DFS Implementation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1200" b="1" smtClean="0">
                <a:latin typeface="Courier New" pitchFamily="49" charset="0"/>
              </a:rPr>
              <a:t>DFS()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1200" b="1" smtClean="0">
                <a:latin typeface="Courier New" pitchFamily="49" charset="0"/>
              </a:rPr>
              <a:t>	stack&lt;location&gt; S;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sz="1200" b="1" smtClean="0">
              <a:latin typeface="Courier New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1200" b="1" smtClean="0">
                <a:latin typeface="Courier New" pitchFamily="49" charset="0"/>
              </a:rPr>
              <a:t>	// mark the start location as visited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1200" b="1" smtClean="0">
                <a:latin typeface="Courier New" pitchFamily="49" charset="0"/>
              </a:rPr>
              <a:t>	S.push(start);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sz="1200" b="1" smtClean="0">
              <a:latin typeface="Courier New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1200" b="1" smtClean="0">
                <a:latin typeface="Courier New" pitchFamily="49" charset="0"/>
              </a:rPr>
              <a:t>	while (!S.empty())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1200" b="1" smtClean="0">
                <a:latin typeface="Courier New" pitchFamily="49" charset="0"/>
              </a:rPr>
              <a:t>		t = S.top();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1200" b="1" smtClean="0">
                <a:latin typeface="Courier New" pitchFamily="49" charset="0"/>
              </a:rPr>
              <a:t>		if (t == goal) Success(S);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1200" b="1" smtClean="0">
                <a:latin typeface="Courier New" pitchFamily="49" charset="0"/>
              </a:rPr>
              <a:t>		if (// t has unvisited neighbors)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1200" b="1" smtClean="0">
                <a:latin typeface="Courier New" pitchFamily="49" charset="0"/>
              </a:rPr>
              <a:t>			// choose an unvisited neighbor n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1200" b="1" smtClean="0">
                <a:latin typeface="Courier New" pitchFamily="49" charset="0"/>
              </a:rPr>
              <a:t>			// mark n visited;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1200" b="1" smtClean="0">
                <a:latin typeface="Courier New" pitchFamily="49" charset="0"/>
              </a:rPr>
              <a:t>			S.push(n);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1200" b="1" smtClean="0">
                <a:latin typeface="Courier New" pitchFamily="49" charset="0"/>
              </a:rPr>
              <a:t>		} else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1200" b="1" smtClean="0">
                <a:latin typeface="Courier New" pitchFamily="49" charset="0"/>
              </a:rPr>
              <a:t>			BackTrack(S);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1200" b="1" smtClean="0">
                <a:latin typeface="Courier New" pitchFamily="49" charset="0"/>
              </a:rPr>
              <a:t>		}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1200" b="1" smtClean="0">
                <a:latin typeface="Courier New" pitchFamily="49" charset="0"/>
              </a:rPr>
              <a:t>	}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1200" b="1" smtClean="0">
                <a:latin typeface="Courier New" pitchFamily="49" charset="0"/>
              </a:rPr>
              <a:t>	Failure(S);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1200" b="1" smtClean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F707B2-8F17-41B7-9182-0690AC2634B2}" type="slidenum">
              <a:rPr lang="en-US"/>
              <a:pPr>
                <a:defRPr/>
              </a:pPr>
              <a:t>23</a:t>
            </a:fld>
            <a:endParaRPr lang="en-US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DFS Implementation (2)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1200" b="1" smtClean="0">
                <a:latin typeface="Courier New" pitchFamily="49" charset="0"/>
              </a:rPr>
              <a:t>BackTrack(S)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1200" b="1" smtClean="0">
                <a:latin typeface="Courier New" pitchFamily="49" charset="0"/>
              </a:rPr>
              <a:t>	while (!S.empty() &amp;&amp; S.top() has no unvisited neighbors)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1200" b="1" smtClean="0">
                <a:latin typeface="Courier New" pitchFamily="49" charset="0"/>
              </a:rPr>
              <a:t>		S.pop();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1200" b="1" smtClean="0">
                <a:latin typeface="Courier New" pitchFamily="49" charset="0"/>
              </a:rPr>
              <a:t>	}	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1200" b="1" smtClean="0">
                <a:latin typeface="Courier New" pitchFamily="49" charset="0"/>
              </a:rPr>
              <a:t>}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sz="1200" b="1" smtClean="0">
              <a:latin typeface="Courier New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1200" b="1" smtClean="0">
                <a:latin typeface="Courier New" pitchFamily="49" charset="0"/>
              </a:rPr>
              <a:t>Success(S)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1200" b="1" smtClean="0">
                <a:latin typeface="Courier New" pitchFamily="49" charset="0"/>
              </a:rPr>
              <a:t>	// print success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1200" b="1" smtClean="0">
                <a:latin typeface="Courier New" pitchFamily="49" charset="0"/>
              </a:rPr>
              <a:t>	while (!S.empty())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1200" b="1" smtClean="0">
                <a:latin typeface="Courier New" pitchFamily="49" charset="0"/>
              </a:rPr>
              <a:t>		output(S.top());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1200" b="1" smtClean="0">
                <a:latin typeface="Courier New" pitchFamily="49" charset="0"/>
              </a:rPr>
              <a:t>		S.pop();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1200" b="1" smtClean="0">
                <a:latin typeface="Courier New" pitchFamily="49" charset="0"/>
              </a:rPr>
              <a:t>	}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1200" b="1" smtClean="0">
                <a:latin typeface="Courier New" pitchFamily="49" charset="0"/>
              </a:rPr>
              <a:t>}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sz="1200" b="1" smtClean="0">
              <a:latin typeface="Courier New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1200" b="1" smtClean="0">
                <a:latin typeface="Courier New" pitchFamily="49" charset="0"/>
              </a:rPr>
              <a:t>Failure(S)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1200" b="1" smtClean="0">
                <a:latin typeface="Courier New" pitchFamily="49" charset="0"/>
              </a:rPr>
              <a:t>	// print failure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1200" b="1" smtClean="0">
                <a:latin typeface="Courier New" pitchFamily="49" charset="0"/>
              </a:rPr>
              <a:t>	while (!S.empty())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1200" b="1" smtClean="0">
                <a:latin typeface="Courier New" pitchFamily="49" charset="0"/>
              </a:rPr>
              <a:t>		S.pop();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1200" b="1" smtClean="0">
                <a:latin typeface="Courier New" pitchFamily="49" charset="0"/>
              </a:rPr>
              <a:t>	}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1200" b="1" smtClean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8D4379-D296-4B6C-B358-7799AF1DFB67}" type="slidenum">
              <a:rPr lang="en-US"/>
              <a:pPr>
                <a:defRPr/>
              </a:pPr>
              <a:t>24</a:t>
            </a:fld>
            <a:endParaRPr lang="en-US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Evaluating Postfix Expressions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Infix expression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/>
              <a:t>Operators in middle of operands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/>
              <a:t>25 + x*(y – 5)</a:t>
            </a:r>
          </a:p>
          <a:p>
            <a:pPr lvl="1" eaLnBrk="1" hangingPunct="1">
              <a:lnSpc>
                <a:spcPct val="90000"/>
              </a:lnSpc>
            </a:pPr>
            <a:endParaRPr lang="en-US" sz="1800" dirty="0" smtClean="0"/>
          </a:p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Postfix expressions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/>
              <a:t>operands precede operator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/>
              <a:t>Z = 25 x y 5 - * +</a:t>
            </a:r>
          </a:p>
          <a:p>
            <a:pPr marL="457200" lvl="1" indent="0" eaLnBrk="1" hangingPunct="1">
              <a:lnSpc>
                <a:spcPct val="90000"/>
              </a:lnSpc>
              <a:buNone/>
            </a:pPr>
            <a:r>
              <a:rPr lang="en-US" sz="1600" dirty="0"/>
              <a:t>Z = </a:t>
            </a:r>
            <a:r>
              <a:rPr lang="en-US" sz="1600" dirty="0">
                <a:solidFill>
                  <a:srgbClr val="FF0000"/>
                </a:solidFill>
              </a:rPr>
              <a:t>25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FF0000"/>
                </a:solidFill>
              </a:rPr>
              <a:t>x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FF0000"/>
                </a:solidFill>
              </a:rPr>
              <a:t>y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FF0000"/>
                </a:solidFill>
              </a:rPr>
              <a:t>5</a:t>
            </a:r>
            <a:r>
              <a:rPr lang="en-US" sz="1600" dirty="0"/>
              <a:t> - * </a:t>
            </a:r>
            <a:r>
              <a:rPr lang="en-US" sz="1600" dirty="0" smtClean="0"/>
              <a:t>+  = </a:t>
            </a:r>
            <a:r>
              <a:rPr lang="en-US" sz="1600" dirty="0">
                <a:solidFill>
                  <a:srgbClr val="FF0000"/>
                </a:solidFill>
              </a:rPr>
              <a:t>25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FF0000"/>
                </a:solidFill>
              </a:rPr>
              <a:t>x</a:t>
            </a:r>
            <a:r>
              <a:rPr lang="en-US" sz="1600" dirty="0"/>
              <a:t> </a:t>
            </a:r>
            <a:r>
              <a:rPr lang="en-US" sz="1600" dirty="0" smtClean="0">
                <a:solidFill>
                  <a:srgbClr val="FF0000"/>
                </a:solidFill>
              </a:rPr>
              <a:t>“y –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rgbClr val="FF0000"/>
                </a:solidFill>
              </a:rPr>
              <a:t>5</a:t>
            </a:r>
            <a:r>
              <a:rPr lang="en-US" sz="1600" dirty="0" smtClean="0"/>
              <a:t>”  </a:t>
            </a:r>
            <a:r>
              <a:rPr lang="en-US" sz="1600" dirty="0"/>
              <a:t>* + </a:t>
            </a:r>
            <a:r>
              <a:rPr lang="en-US" sz="1600" dirty="0" smtClean="0"/>
              <a:t>= </a:t>
            </a:r>
            <a:r>
              <a:rPr lang="en-US" sz="1600" dirty="0">
                <a:solidFill>
                  <a:srgbClr val="FF0000"/>
                </a:solidFill>
              </a:rPr>
              <a:t>25 </a:t>
            </a:r>
            <a:r>
              <a:rPr lang="en-US" sz="1600" dirty="0" smtClean="0">
                <a:solidFill>
                  <a:srgbClr val="FF0000"/>
                </a:solidFill>
              </a:rPr>
              <a:t>“x * (y </a:t>
            </a:r>
            <a:r>
              <a:rPr lang="en-US" sz="1600" dirty="0">
                <a:solidFill>
                  <a:srgbClr val="FF0000"/>
                </a:solidFill>
              </a:rPr>
              <a:t>– </a:t>
            </a:r>
            <a:r>
              <a:rPr lang="en-US" sz="1600" dirty="0" smtClean="0">
                <a:solidFill>
                  <a:srgbClr val="FF0000"/>
                </a:solidFill>
              </a:rPr>
              <a:t>5)” </a:t>
            </a:r>
            <a:r>
              <a:rPr lang="en-US" sz="1600" dirty="0" smtClean="0"/>
              <a:t> </a:t>
            </a:r>
            <a:r>
              <a:rPr lang="en-US" sz="1600" dirty="0"/>
              <a:t>+ </a:t>
            </a:r>
            <a:r>
              <a:rPr lang="en-US" sz="1600" dirty="0" smtClean="0"/>
              <a:t>= </a:t>
            </a:r>
            <a:r>
              <a:rPr lang="en-US" sz="1600" dirty="0">
                <a:solidFill>
                  <a:srgbClr val="FF0000"/>
                </a:solidFill>
              </a:rPr>
              <a:t>25 + x*(y – 5)</a:t>
            </a:r>
          </a:p>
          <a:p>
            <a:pPr lvl="1" eaLnBrk="1" hangingPunct="1">
              <a:lnSpc>
                <a:spcPct val="90000"/>
              </a:lnSpc>
            </a:pPr>
            <a:endParaRPr lang="en-US" sz="1800" dirty="0"/>
          </a:p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Evaluation of postfix expressions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dirty="0" smtClean="0"/>
              <a:t>Scan from left to right apply the first operator on the two operands before it, continue until all operators are applied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Examples: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dirty="0" smtClean="0">
                <a:solidFill>
                  <a:srgbClr val="FF0000"/>
                </a:solidFill>
                <a:sym typeface="Wingdings" panose="05000000000000000000" pitchFamily="2" charset="2"/>
              </a:rPr>
              <a:t>1 2 3 </a:t>
            </a:r>
            <a:r>
              <a:rPr lang="en-US" sz="1600" dirty="0" smtClean="0">
                <a:sym typeface="Wingdings" panose="05000000000000000000" pitchFamily="2" charset="2"/>
              </a:rPr>
              <a:t>+ * </a:t>
            </a:r>
            <a:r>
              <a:rPr lang="en-US" sz="1600" dirty="0" smtClean="0">
                <a:solidFill>
                  <a:srgbClr val="FF0000"/>
                </a:solidFill>
                <a:sym typeface="Wingdings" panose="05000000000000000000" pitchFamily="2" charset="2"/>
              </a:rPr>
              <a:t>4 5</a:t>
            </a:r>
            <a:r>
              <a:rPr lang="en-US" sz="1600" dirty="0" smtClean="0">
                <a:sym typeface="Wingdings" panose="05000000000000000000" pitchFamily="2" charset="2"/>
              </a:rPr>
              <a:t> + * </a:t>
            </a:r>
            <a:r>
              <a:rPr lang="en-US" sz="1600" dirty="0" smtClean="0">
                <a:solidFill>
                  <a:srgbClr val="FF0000"/>
                </a:solidFill>
                <a:sym typeface="Wingdings" panose="05000000000000000000" pitchFamily="2" charset="2"/>
              </a:rPr>
              <a:t>6</a:t>
            </a:r>
            <a:r>
              <a:rPr lang="en-US" sz="1600" dirty="0" smtClean="0">
                <a:sym typeface="Wingdings" panose="05000000000000000000" pitchFamily="2" charset="2"/>
              </a:rPr>
              <a:t> / = </a:t>
            </a:r>
            <a:r>
              <a:rPr lang="en-US" sz="1600" dirty="0" smtClean="0">
                <a:solidFill>
                  <a:srgbClr val="FF0000"/>
                </a:solidFill>
                <a:sym typeface="Wingdings" panose="05000000000000000000" pitchFamily="2" charset="2"/>
              </a:rPr>
              <a:t>1 “2+3” </a:t>
            </a:r>
            <a:r>
              <a:rPr lang="en-US" sz="1600" dirty="0" smtClean="0">
                <a:sym typeface="Wingdings" panose="05000000000000000000" pitchFamily="2" charset="2"/>
              </a:rPr>
              <a:t>* </a:t>
            </a:r>
            <a:r>
              <a:rPr lang="en-US" sz="1600" dirty="0" smtClean="0">
                <a:solidFill>
                  <a:srgbClr val="FF0000"/>
                </a:solidFill>
                <a:sym typeface="Wingdings" panose="05000000000000000000" pitchFamily="2" charset="2"/>
              </a:rPr>
              <a:t>4 5</a:t>
            </a:r>
            <a:r>
              <a:rPr lang="en-US" sz="1600" dirty="0" smtClean="0">
                <a:sym typeface="Wingdings" panose="05000000000000000000" pitchFamily="2" charset="2"/>
              </a:rPr>
              <a:t> + * </a:t>
            </a:r>
            <a:r>
              <a:rPr lang="en-US" sz="1600" dirty="0" smtClean="0">
                <a:solidFill>
                  <a:srgbClr val="FF0000"/>
                </a:solidFill>
                <a:sym typeface="Wingdings" panose="05000000000000000000" pitchFamily="2" charset="2"/>
              </a:rPr>
              <a:t>6</a:t>
            </a:r>
            <a:r>
              <a:rPr lang="en-US" sz="1600" dirty="0" smtClean="0">
                <a:sym typeface="Wingdings" panose="05000000000000000000" pitchFamily="2" charset="2"/>
              </a:rPr>
              <a:t> / = </a:t>
            </a:r>
            <a:r>
              <a:rPr lang="en-US" sz="1600" dirty="0" smtClean="0">
                <a:solidFill>
                  <a:srgbClr val="FF0000"/>
                </a:solidFill>
                <a:sym typeface="Wingdings" panose="05000000000000000000" pitchFamily="2" charset="2"/>
              </a:rPr>
              <a:t>“1 * (2+3)” 4 5</a:t>
            </a:r>
            <a:r>
              <a:rPr lang="en-US" sz="1600" dirty="0" smtClean="0">
                <a:sym typeface="Wingdings" panose="05000000000000000000" pitchFamily="2" charset="2"/>
              </a:rPr>
              <a:t> + * </a:t>
            </a:r>
            <a:r>
              <a:rPr lang="en-US" sz="1600" dirty="0" smtClean="0">
                <a:solidFill>
                  <a:srgbClr val="FF0000"/>
                </a:solidFill>
                <a:sym typeface="Wingdings" panose="05000000000000000000" pitchFamily="2" charset="2"/>
              </a:rPr>
              <a:t>6</a:t>
            </a:r>
            <a:r>
              <a:rPr lang="en-US" sz="1600" dirty="0" smtClean="0">
                <a:sym typeface="Wingdings" panose="05000000000000000000" pitchFamily="2" charset="2"/>
              </a:rPr>
              <a:t> / = ???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dirty="0" smtClean="0">
                <a:sym typeface="Wingdings" panose="05000000000000000000" pitchFamily="2" charset="2"/>
              </a:rPr>
              <a:t>1 * (2+3) *(4+5) / 6</a:t>
            </a:r>
            <a:endParaRPr lang="en-US" sz="1600" dirty="0" smtClean="0"/>
          </a:p>
          <a:p>
            <a:pPr eaLnBrk="1" hangingPunct="1">
              <a:lnSpc>
                <a:spcPct val="90000"/>
              </a:lnSpc>
            </a:pPr>
            <a:endParaRPr lang="en-US" sz="2000" dirty="0" smtClean="0"/>
          </a:p>
          <a:p>
            <a:pPr eaLnBrk="1" hangingPunct="1">
              <a:lnSpc>
                <a:spcPct val="90000"/>
              </a:lnSpc>
            </a:pPr>
            <a:endParaRPr lang="en-US" sz="2000" dirty="0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8D4379-D296-4B6C-B358-7799AF1DFB67}" type="slidenum">
              <a:rPr lang="en-US"/>
              <a:pPr>
                <a:defRPr/>
              </a:pPr>
              <a:t>25</a:t>
            </a:fld>
            <a:endParaRPr lang="en-US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Evaluating Postfix Expressions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lnSpc>
                <a:spcPct val="90000"/>
              </a:lnSpc>
            </a:pPr>
            <a:endParaRPr lang="en-US" sz="1800" dirty="0" smtClean="0"/>
          </a:p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Postfix expressions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/>
              <a:t>No parenthesis necessary.</a:t>
            </a:r>
          </a:p>
          <a:p>
            <a:pPr eaLnBrk="1" hangingPunct="1">
              <a:lnSpc>
                <a:spcPct val="90000"/>
              </a:lnSpc>
            </a:pPr>
            <a:endParaRPr lang="en-US" sz="2000" dirty="0" smtClean="0"/>
          </a:p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Tokens: atomics of expressions, either operator or operand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Example: 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/>
              <a:t>25 + x*(y – 5)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/>
              <a:t>Tokens:  25, +, x, *, (, y, -, 5, )</a:t>
            </a:r>
          </a:p>
          <a:p>
            <a:pPr eaLnBrk="1" hangingPunct="1">
              <a:lnSpc>
                <a:spcPct val="90000"/>
              </a:lnSpc>
            </a:pPr>
            <a:endParaRPr lang="en-US" sz="2000" dirty="0" smtClean="0"/>
          </a:p>
          <a:p>
            <a:pPr eaLnBrk="1" hangingPunct="1">
              <a:lnSpc>
                <a:spcPct val="90000"/>
              </a:lnSpc>
            </a:pPr>
            <a:endParaRPr lang="en-US" sz="2000" dirty="0" smtClean="0"/>
          </a:p>
          <a:p>
            <a:pPr eaLnBrk="1" hangingPunct="1">
              <a:lnSpc>
                <a:spcPct val="90000"/>
              </a:lnSpc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01850674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37A11F-9D53-4530-9F1C-528C8B93EBE6}" type="slidenum">
              <a:rPr lang="en-US"/>
              <a:pPr>
                <a:defRPr/>
              </a:pPr>
              <a:t>26</a:t>
            </a:fld>
            <a:endParaRPr lang="en-US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04800"/>
            <a:ext cx="8991600" cy="1143000"/>
          </a:xfrm>
        </p:spPr>
        <p:txBody>
          <a:bodyPr/>
          <a:lstStyle/>
          <a:p>
            <a:pPr eaLnBrk="1" hangingPunct="1"/>
            <a:r>
              <a:rPr lang="en-US" smtClean="0"/>
              <a:t>Evaluating Postfix Expressions (2)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Evaluation algorithm:</a:t>
            </a:r>
          </a:p>
          <a:p>
            <a:pPr lvl="1" eaLnBrk="1" hangingPunct="1"/>
            <a:r>
              <a:rPr lang="en-US" dirty="0" smtClean="0"/>
              <a:t>Use stack of tokens</a:t>
            </a:r>
          </a:p>
          <a:p>
            <a:pPr lvl="1" eaLnBrk="1" hangingPunct="1"/>
            <a:r>
              <a:rPr lang="en-US" dirty="0" smtClean="0"/>
              <a:t>Repeat</a:t>
            </a:r>
          </a:p>
          <a:p>
            <a:pPr lvl="2" eaLnBrk="1" hangingPunct="1"/>
            <a:r>
              <a:rPr lang="en-US" sz="1800" dirty="0" smtClean="0"/>
              <a:t>If operand, push onto stack</a:t>
            </a:r>
          </a:p>
          <a:p>
            <a:pPr lvl="2" eaLnBrk="1" hangingPunct="1"/>
            <a:r>
              <a:rPr lang="en-US" sz="1800" dirty="0" smtClean="0"/>
              <a:t>If operator</a:t>
            </a:r>
          </a:p>
          <a:p>
            <a:pPr lvl="3" eaLnBrk="1" hangingPunct="1"/>
            <a:r>
              <a:rPr lang="en-US" dirty="0" smtClean="0"/>
              <a:t>pop operands off the stack</a:t>
            </a:r>
          </a:p>
          <a:p>
            <a:pPr lvl="3" eaLnBrk="1" hangingPunct="1"/>
            <a:r>
              <a:rPr lang="en-US" dirty="0" smtClean="0"/>
              <a:t>evaluate operator on operands</a:t>
            </a:r>
          </a:p>
          <a:p>
            <a:pPr lvl="3" eaLnBrk="1" hangingPunct="1"/>
            <a:r>
              <a:rPr lang="en-US" dirty="0" smtClean="0"/>
              <a:t>push result onto stack</a:t>
            </a:r>
          </a:p>
          <a:p>
            <a:pPr lvl="2" eaLnBrk="1" hangingPunct="1"/>
            <a:r>
              <a:rPr lang="en-US" sz="1800" dirty="0" smtClean="0"/>
              <a:t>Until expression is read</a:t>
            </a:r>
          </a:p>
          <a:p>
            <a:pPr lvl="2" eaLnBrk="1" hangingPunct="1"/>
            <a:r>
              <a:rPr lang="en-US" sz="1800" dirty="0" smtClean="0"/>
              <a:t>Return top of stack</a:t>
            </a:r>
            <a:endParaRPr lang="en-US" dirty="0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021A81-638C-443B-A4F5-89845CDE0AB4}" type="slidenum">
              <a:rPr lang="en-US"/>
              <a:pPr>
                <a:defRPr/>
              </a:pPr>
              <a:t>27</a:t>
            </a:fld>
            <a:endParaRPr lang="en-US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04800"/>
            <a:ext cx="8991600" cy="1143000"/>
          </a:xfrm>
        </p:spPr>
        <p:txBody>
          <a:bodyPr/>
          <a:lstStyle/>
          <a:p>
            <a:pPr eaLnBrk="1" hangingPunct="1"/>
            <a:r>
              <a:rPr lang="en-US" smtClean="0"/>
              <a:t>Evaluating Postfix Expressions (3)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Evaluate:  </a:t>
            </a:r>
          </a:p>
          <a:p>
            <a:pPr lvl="1" eaLnBrk="1" hangingPunct="1"/>
            <a:r>
              <a:rPr lang="en-US" dirty="0" smtClean="0"/>
              <a:t>1 2 3 + 4 * + 5 +</a:t>
            </a:r>
            <a:endParaRPr lang="en-US" dirty="0"/>
          </a:p>
          <a:p>
            <a:pPr eaLnBrk="1" hangingPunct="1"/>
            <a:r>
              <a:rPr lang="en-US" dirty="0"/>
              <a:t>Original </a:t>
            </a:r>
            <a:r>
              <a:rPr lang="en-US" dirty="0" smtClean="0"/>
              <a:t>infix expression and result?</a:t>
            </a:r>
            <a:endParaRPr lang="en-US" dirty="0"/>
          </a:p>
          <a:p>
            <a:pPr marL="457200" lvl="1" indent="0" eaLnBrk="1" hangingPunct="1">
              <a:buNone/>
            </a:pPr>
            <a:endParaRPr lang="en-US" dirty="0" smtClean="0"/>
          </a:p>
        </p:txBody>
      </p:sp>
      <p:graphicFrame>
        <p:nvGraphicFramePr>
          <p:cNvPr id="439314" name="Group 18"/>
          <p:cNvGraphicFramePr>
            <a:graphicFrameLocks noGrp="1"/>
          </p:cNvGraphicFramePr>
          <p:nvPr/>
        </p:nvGraphicFramePr>
        <p:xfrm>
          <a:off x="4800600" y="3276600"/>
          <a:ext cx="914400" cy="2524125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0F6D96-6AC2-4720-8A46-04C24625E8C4}" type="slidenum">
              <a:rPr lang="en-US"/>
              <a:pPr>
                <a:defRPr/>
              </a:pPr>
              <a:t>28</a:t>
            </a:fld>
            <a:endParaRPr lang="en-US"/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81000"/>
            <a:ext cx="8991600" cy="1143000"/>
          </a:xfrm>
        </p:spPr>
        <p:txBody>
          <a:bodyPr/>
          <a:lstStyle/>
          <a:p>
            <a:pPr eaLnBrk="1" hangingPunct="1"/>
            <a:r>
              <a:rPr lang="en-US" smtClean="0"/>
              <a:t>Evaluating Postfix Expressions (4)</a:t>
            </a: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39888"/>
            <a:ext cx="8153400" cy="4760912"/>
          </a:xfrm>
        </p:spPr>
        <p:txBody>
          <a:bodyPr/>
          <a:lstStyle/>
          <a:p>
            <a:pPr eaLnBrk="1" hangingPunct="1"/>
            <a:r>
              <a:rPr lang="en-US" smtClean="0"/>
              <a:t>Input:  </a:t>
            </a:r>
            <a:r>
              <a:rPr lang="en-US" smtClean="0">
                <a:solidFill>
                  <a:schemeClr val="accent2"/>
                </a:solidFill>
              </a:rPr>
              <a:t>1</a:t>
            </a:r>
            <a:r>
              <a:rPr lang="en-US" smtClean="0"/>
              <a:t> 2 3 + 4 * + 5 +</a:t>
            </a:r>
          </a:p>
          <a:p>
            <a:pPr eaLnBrk="1" hangingPunct="1"/>
            <a:r>
              <a:rPr lang="en-US" smtClean="0"/>
              <a:t>Push(1)</a:t>
            </a:r>
          </a:p>
        </p:txBody>
      </p:sp>
      <p:graphicFrame>
        <p:nvGraphicFramePr>
          <p:cNvPr id="440324" name="Group 4"/>
          <p:cNvGraphicFramePr>
            <a:graphicFrameLocks noGrp="1"/>
          </p:cNvGraphicFramePr>
          <p:nvPr/>
        </p:nvGraphicFramePr>
        <p:xfrm>
          <a:off x="4191000" y="3048000"/>
          <a:ext cx="914400" cy="2524125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58640B-DBC7-4747-97CC-6031E5CD7EA3}" type="slidenum">
              <a:rPr lang="en-US"/>
              <a:pPr>
                <a:defRPr/>
              </a:pPr>
              <a:t>29</a:t>
            </a:fld>
            <a:endParaRPr lang="en-US"/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81000"/>
            <a:ext cx="8991600" cy="1143000"/>
          </a:xfrm>
        </p:spPr>
        <p:txBody>
          <a:bodyPr/>
          <a:lstStyle/>
          <a:p>
            <a:pPr eaLnBrk="1" hangingPunct="1"/>
            <a:r>
              <a:rPr lang="en-US" smtClean="0"/>
              <a:t>Evaluating Postfix Expressions (5)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39888"/>
            <a:ext cx="8305800" cy="4760912"/>
          </a:xfrm>
        </p:spPr>
        <p:txBody>
          <a:bodyPr/>
          <a:lstStyle/>
          <a:p>
            <a:pPr eaLnBrk="1" hangingPunct="1"/>
            <a:r>
              <a:rPr lang="en-US" smtClean="0"/>
              <a:t>Input:  </a:t>
            </a:r>
            <a:r>
              <a:rPr lang="en-US" smtClean="0">
                <a:solidFill>
                  <a:schemeClr val="accent2"/>
                </a:solidFill>
              </a:rPr>
              <a:t>2</a:t>
            </a:r>
            <a:r>
              <a:rPr lang="en-US" smtClean="0"/>
              <a:t> 3 + 4 * + 5 +</a:t>
            </a:r>
          </a:p>
          <a:p>
            <a:pPr eaLnBrk="1" hangingPunct="1"/>
            <a:r>
              <a:rPr lang="en-US" smtClean="0"/>
              <a:t>Push(2)</a:t>
            </a:r>
          </a:p>
        </p:txBody>
      </p:sp>
      <p:graphicFrame>
        <p:nvGraphicFramePr>
          <p:cNvPr id="441348" name="Group 4"/>
          <p:cNvGraphicFramePr>
            <a:graphicFrameLocks noGrp="1"/>
          </p:cNvGraphicFramePr>
          <p:nvPr/>
        </p:nvGraphicFramePr>
        <p:xfrm>
          <a:off x="4191000" y="3048000"/>
          <a:ext cx="914400" cy="2524125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88BEA5-AE38-4EDC-9870-29FF6988FFEB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Stack Model—LIFO 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371600"/>
            <a:ext cx="3814763" cy="4724400"/>
          </a:xfrm>
        </p:spPr>
        <p:txBody>
          <a:bodyPr/>
          <a:lstStyle/>
          <a:p>
            <a:pPr eaLnBrk="1" hangingPunct="1"/>
            <a:r>
              <a:rPr lang="en-US" sz="2000" smtClean="0"/>
              <a:t>Empty stack S</a:t>
            </a:r>
          </a:p>
          <a:p>
            <a:pPr lvl="1" eaLnBrk="1" hangingPunct="1"/>
            <a:r>
              <a:rPr lang="en-US" sz="1800" smtClean="0"/>
              <a:t>S.empty() is true</a:t>
            </a:r>
          </a:p>
          <a:p>
            <a:pPr lvl="1" eaLnBrk="1" hangingPunct="1"/>
            <a:r>
              <a:rPr lang="en-US" sz="1800" smtClean="0"/>
              <a:t>S.top() not defined</a:t>
            </a:r>
          </a:p>
          <a:p>
            <a:pPr lvl="1" eaLnBrk="1" hangingPunct="1"/>
            <a:r>
              <a:rPr lang="en-US" sz="1800" smtClean="0"/>
              <a:t>S.size() == 0</a:t>
            </a:r>
          </a:p>
        </p:txBody>
      </p:sp>
      <p:graphicFrame>
        <p:nvGraphicFramePr>
          <p:cNvPr id="386052" name="Group 4"/>
          <p:cNvGraphicFramePr>
            <a:graphicFrameLocks noGrp="1"/>
          </p:cNvGraphicFramePr>
          <p:nvPr>
            <p:ph sz="half" idx="2"/>
          </p:nvPr>
        </p:nvGraphicFramePr>
        <p:xfrm>
          <a:off x="5062538" y="1973263"/>
          <a:ext cx="3298825" cy="4108452"/>
        </p:xfrm>
        <a:graphic>
          <a:graphicData uri="http://schemas.openxmlformats.org/drawingml/2006/table">
            <a:tbl>
              <a:tblPr/>
              <a:tblGrid>
                <a:gridCol w="3298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14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2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2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2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2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121" name="Text Box 24"/>
          <p:cNvSpPr txBox="1">
            <a:spLocks noChangeArrowheads="1"/>
          </p:cNvSpPr>
          <p:nvPr/>
        </p:nvSpPr>
        <p:spPr bwMode="auto">
          <a:xfrm>
            <a:off x="5695950" y="6172200"/>
            <a:ext cx="1835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food chain stack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4666E7-CB44-46F1-9756-C1F43B779356}" type="slidenum">
              <a:rPr lang="en-US"/>
              <a:pPr>
                <a:defRPr/>
              </a:pPr>
              <a:t>30</a:t>
            </a:fld>
            <a:endParaRPr lang="en-US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81000"/>
            <a:ext cx="8991600" cy="1143000"/>
          </a:xfrm>
        </p:spPr>
        <p:txBody>
          <a:bodyPr/>
          <a:lstStyle/>
          <a:p>
            <a:pPr eaLnBrk="1" hangingPunct="1"/>
            <a:r>
              <a:rPr lang="en-US" smtClean="0"/>
              <a:t>Evaluating Postfix Expressions (6)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39888"/>
            <a:ext cx="8077200" cy="4760912"/>
          </a:xfrm>
        </p:spPr>
        <p:txBody>
          <a:bodyPr/>
          <a:lstStyle/>
          <a:p>
            <a:pPr eaLnBrk="1" hangingPunct="1"/>
            <a:r>
              <a:rPr lang="en-US" smtClean="0"/>
              <a:t>Input:  </a:t>
            </a:r>
            <a:r>
              <a:rPr lang="en-US" smtClean="0">
                <a:solidFill>
                  <a:schemeClr val="accent2"/>
                </a:solidFill>
              </a:rPr>
              <a:t>3</a:t>
            </a:r>
            <a:r>
              <a:rPr lang="en-US" smtClean="0"/>
              <a:t> + 4 * + 5 +</a:t>
            </a:r>
          </a:p>
          <a:p>
            <a:pPr eaLnBrk="1" hangingPunct="1"/>
            <a:r>
              <a:rPr lang="en-US" smtClean="0"/>
              <a:t>Push(3)</a:t>
            </a:r>
          </a:p>
        </p:txBody>
      </p:sp>
      <p:graphicFrame>
        <p:nvGraphicFramePr>
          <p:cNvPr id="442372" name="Group 4"/>
          <p:cNvGraphicFramePr>
            <a:graphicFrameLocks noGrp="1"/>
          </p:cNvGraphicFramePr>
          <p:nvPr/>
        </p:nvGraphicFramePr>
        <p:xfrm>
          <a:off x="4191000" y="3048000"/>
          <a:ext cx="914400" cy="2524125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F8A074-8826-4D69-A9FA-722435DD7918}" type="slidenum">
              <a:rPr lang="en-US"/>
              <a:pPr>
                <a:defRPr/>
              </a:pPr>
              <a:t>31</a:t>
            </a:fld>
            <a:endParaRPr lang="en-US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81000"/>
            <a:ext cx="8991600" cy="1143000"/>
          </a:xfrm>
        </p:spPr>
        <p:txBody>
          <a:bodyPr/>
          <a:lstStyle/>
          <a:p>
            <a:pPr eaLnBrk="1" hangingPunct="1"/>
            <a:r>
              <a:rPr lang="en-US" smtClean="0"/>
              <a:t>Evaluating Postfix Expressions (7)</a:t>
            </a: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39888"/>
            <a:ext cx="8153400" cy="4760912"/>
          </a:xfrm>
        </p:spPr>
        <p:txBody>
          <a:bodyPr/>
          <a:lstStyle/>
          <a:p>
            <a:pPr eaLnBrk="1" hangingPunct="1"/>
            <a:r>
              <a:rPr lang="en-US" smtClean="0"/>
              <a:t>Input:  </a:t>
            </a:r>
            <a:r>
              <a:rPr lang="en-US" smtClean="0">
                <a:solidFill>
                  <a:schemeClr val="accent2"/>
                </a:solidFill>
              </a:rPr>
              <a:t>+</a:t>
            </a:r>
            <a:r>
              <a:rPr lang="en-US" smtClean="0"/>
              <a:t> 4 * + 5 +</a:t>
            </a:r>
          </a:p>
          <a:p>
            <a:pPr eaLnBrk="1" hangingPunct="1"/>
            <a:r>
              <a:rPr lang="en-US" smtClean="0"/>
              <a:t>Pop() == 3</a:t>
            </a:r>
          </a:p>
          <a:p>
            <a:pPr eaLnBrk="1" hangingPunct="1"/>
            <a:r>
              <a:rPr lang="en-US" smtClean="0"/>
              <a:t>Pop() == 2</a:t>
            </a:r>
          </a:p>
          <a:p>
            <a:pPr eaLnBrk="1" hangingPunct="1"/>
            <a:endParaRPr lang="en-US" smtClean="0"/>
          </a:p>
        </p:txBody>
      </p:sp>
      <p:graphicFrame>
        <p:nvGraphicFramePr>
          <p:cNvPr id="443396" name="Group 4"/>
          <p:cNvGraphicFramePr>
            <a:graphicFrameLocks noGrp="1"/>
          </p:cNvGraphicFramePr>
          <p:nvPr/>
        </p:nvGraphicFramePr>
        <p:xfrm>
          <a:off x="4191000" y="3048000"/>
          <a:ext cx="914400" cy="2524125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64B40B-5886-4ABB-BA19-04DBCD822ECE}" type="slidenum">
              <a:rPr lang="en-US"/>
              <a:pPr>
                <a:defRPr/>
              </a:pPr>
              <a:t>32</a:t>
            </a:fld>
            <a:endParaRPr lang="en-US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81000"/>
            <a:ext cx="8991600" cy="1143000"/>
          </a:xfrm>
        </p:spPr>
        <p:txBody>
          <a:bodyPr/>
          <a:lstStyle/>
          <a:p>
            <a:pPr eaLnBrk="1" hangingPunct="1"/>
            <a:r>
              <a:rPr lang="en-US" smtClean="0"/>
              <a:t>Evaluating Postfix Expressions (8)</a:t>
            </a:r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39888"/>
            <a:ext cx="8305800" cy="4760912"/>
          </a:xfrm>
        </p:spPr>
        <p:txBody>
          <a:bodyPr/>
          <a:lstStyle/>
          <a:p>
            <a:pPr eaLnBrk="1" hangingPunct="1"/>
            <a:r>
              <a:rPr lang="en-US" smtClean="0"/>
              <a:t>Input:  </a:t>
            </a:r>
            <a:r>
              <a:rPr lang="en-US" smtClean="0">
                <a:solidFill>
                  <a:schemeClr val="accent2"/>
                </a:solidFill>
              </a:rPr>
              <a:t>+</a:t>
            </a:r>
            <a:r>
              <a:rPr lang="en-US" smtClean="0"/>
              <a:t> 4 * + 5 +</a:t>
            </a:r>
          </a:p>
          <a:p>
            <a:pPr eaLnBrk="1" hangingPunct="1"/>
            <a:r>
              <a:rPr lang="en-US" smtClean="0"/>
              <a:t>Push(2 + 3)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  <p:graphicFrame>
        <p:nvGraphicFramePr>
          <p:cNvPr id="444420" name="Group 4"/>
          <p:cNvGraphicFramePr>
            <a:graphicFrameLocks noGrp="1"/>
          </p:cNvGraphicFramePr>
          <p:nvPr/>
        </p:nvGraphicFramePr>
        <p:xfrm>
          <a:off x="4191000" y="3048000"/>
          <a:ext cx="914400" cy="2524125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2F1F10-40A3-4312-825E-8A6FF81FA596}" type="slidenum">
              <a:rPr lang="en-US"/>
              <a:pPr>
                <a:defRPr/>
              </a:pPr>
              <a:t>33</a:t>
            </a:fld>
            <a:endParaRPr lang="en-US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81000"/>
            <a:ext cx="8991600" cy="1143000"/>
          </a:xfrm>
        </p:spPr>
        <p:txBody>
          <a:bodyPr/>
          <a:lstStyle/>
          <a:p>
            <a:pPr eaLnBrk="1" hangingPunct="1"/>
            <a:r>
              <a:rPr lang="en-US" smtClean="0"/>
              <a:t>Evaluating Postfix Expressions (9)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39888"/>
            <a:ext cx="8305800" cy="4760912"/>
          </a:xfrm>
        </p:spPr>
        <p:txBody>
          <a:bodyPr/>
          <a:lstStyle/>
          <a:p>
            <a:pPr eaLnBrk="1" hangingPunct="1"/>
            <a:r>
              <a:rPr lang="en-US" smtClean="0"/>
              <a:t>Input:  </a:t>
            </a:r>
            <a:r>
              <a:rPr lang="en-US" smtClean="0">
                <a:solidFill>
                  <a:schemeClr val="accent2"/>
                </a:solidFill>
              </a:rPr>
              <a:t>4</a:t>
            </a:r>
            <a:r>
              <a:rPr lang="en-US" smtClean="0"/>
              <a:t> * + 5 +</a:t>
            </a:r>
          </a:p>
          <a:p>
            <a:pPr eaLnBrk="1" hangingPunct="1"/>
            <a:r>
              <a:rPr lang="en-US" smtClean="0"/>
              <a:t>Push(4)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  <p:graphicFrame>
        <p:nvGraphicFramePr>
          <p:cNvPr id="445444" name="Group 4"/>
          <p:cNvGraphicFramePr>
            <a:graphicFrameLocks noGrp="1"/>
          </p:cNvGraphicFramePr>
          <p:nvPr/>
        </p:nvGraphicFramePr>
        <p:xfrm>
          <a:off x="4191000" y="3048000"/>
          <a:ext cx="914400" cy="2524125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D54888-176A-475B-B6BC-ABFEE0CCC395}" type="slidenum">
              <a:rPr lang="en-US"/>
              <a:pPr>
                <a:defRPr/>
              </a:pPr>
              <a:t>34</a:t>
            </a:fld>
            <a:endParaRPr lang="en-US"/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81000"/>
            <a:ext cx="8991600" cy="1143000"/>
          </a:xfrm>
        </p:spPr>
        <p:txBody>
          <a:bodyPr/>
          <a:lstStyle/>
          <a:p>
            <a:pPr eaLnBrk="1" hangingPunct="1"/>
            <a:r>
              <a:rPr lang="en-US" smtClean="0"/>
              <a:t>Evaluating Postfix Expressions (10)</a:t>
            </a:r>
          </a:p>
        </p:txBody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39888"/>
            <a:ext cx="7924800" cy="4608512"/>
          </a:xfrm>
        </p:spPr>
        <p:txBody>
          <a:bodyPr/>
          <a:lstStyle/>
          <a:p>
            <a:pPr eaLnBrk="1" hangingPunct="1"/>
            <a:r>
              <a:rPr lang="en-US" smtClean="0"/>
              <a:t>Input:  </a:t>
            </a:r>
            <a:r>
              <a:rPr lang="en-US" smtClean="0">
                <a:solidFill>
                  <a:schemeClr val="accent2"/>
                </a:solidFill>
              </a:rPr>
              <a:t>*</a:t>
            </a:r>
            <a:r>
              <a:rPr lang="en-US" smtClean="0"/>
              <a:t> + 5 +</a:t>
            </a:r>
          </a:p>
          <a:p>
            <a:pPr eaLnBrk="1" hangingPunct="1"/>
            <a:r>
              <a:rPr lang="en-US" smtClean="0"/>
              <a:t>Pop() == 4</a:t>
            </a:r>
          </a:p>
          <a:p>
            <a:pPr eaLnBrk="1" hangingPunct="1"/>
            <a:r>
              <a:rPr lang="en-US" smtClean="0"/>
              <a:t>Pop() == 5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  <p:graphicFrame>
        <p:nvGraphicFramePr>
          <p:cNvPr id="446468" name="Group 4"/>
          <p:cNvGraphicFramePr>
            <a:graphicFrameLocks noGrp="1"/>
          </p:cNvGraphicFramePr>
          <p:nvPr/>
        </p:nvGraphicFramePr>
        <p:xfrm>
          <a:off x="4191000" y="3048000"/>
          <a:ext cx="914400" cy="2524125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AE856-7FF0-4ACA-9362-71C4E63F15EB}" type="slidenum">
              <a:rPr lang="en-US"/>
              <a:pPr>
                <a:defRPr/>
              </a:pPr>
              <a:t>35</a:t>
            </a:fld>
            <a:endParaRPr lang="en-US"/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81000"/>
            <a:ext cx="8991600" cy="1143000"/>
          </a:xfrm>
        </p:spPr>
        <p:txBody>
          <a:bodyPr/>
          <a:lstStyle/>
          <a:p>
            <a:pPr eaLnBrk="1" hangingPunct="1"/>
            <a:r>
              <a:rPr lang="en-US" smtClean="0"/>
              <a:t>Evaluating Postfix Expressions (11)</a:t>
            </a:r>
          </a:p>
        </p:txBody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39888"/>
            <a:ext cx="8153400" cy="4532312"/>
          </a:xfrm>
        </p:spPr>
        <p:txBody>
          <a:bodyPr/>
          <a:lstStyle/>
          <a:p>
            <a:pPr eaLnBrk="1" hangingPunct="1"/>
            <a:r>
              <a:rPr lang="en-US" smtClean="0"/>
              <a:t>Input:  </a:t>
            </a:r>
            <a:r>
              <a:rPr lang="en-US" smtClean="0">
                <a:solidFill>
                  <a:schemeClr val="accent2"/>
                </a:solidFill>
              </a:rPr>
              <a:t>*</a:t>
            </a:r>
            <a:r>
              <a:rPr lang="en-US" smtClean="0"/>
              <a:t> + 5 +</a:t>
            </a:r>
          </a:p>
          <a:p>
            <a:pPr eaLnBrk="1" hangingPunct="1"/>
            <a:r>
              <a:rPr lang="en-US" smtClean="0"/>
              <a:t>Push(5 * 4)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  <p:graphicFrame>
        <p:nvGraphicFramePr>
          <p:cNvPr id="447492" name="Group 4"/>
          <p:cNvGraphicFramePr>
            <a:graphicFrameLocks noGrp="1"/>
          </p:cNvGraphicFramePr>
          <p:nvPr/>
        </p:nvGraphicFramePr>
        <p:xfrm>
          <a:off x="4191000" y="3048000"/>
          <a:ext cx="914400" cy="2524125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150834-2212-49B3-B5B6-F13CC5619F36}" type="slidenum">
              <a:rPr lang="en-US"/>
              <a:pPr>
                <a:defRPr/>
              </a:pPr>
              <a:t>36</a:t>
            </a:fld>
            <a:endParaRPr lang="en-US"/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81000"/>
            <a:ext cx="8991600" cy="1143000"/>
          </a:xfrm>
        </p:spPr>
        <p:txBody>
          <a:bodyPr/>
          <a:lstStyle/>
          <a:p>
            <a:pPr eaLnBrk="1" hangingPunct="1"/>
            <a:r>
              <a:rPr lang="en-US" smtClean="0"/>
              <a:t>Evaluating Postfix Expressions (12)</a:t>
            </a:r>
          </a:p>
        </p:txBody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39888"/>
            <a:ext cx="8305800" cy="4608512"/>
          </a:xfrm>
        </p:spPr>
        <p:txBody>
          <a:bodyPr/>
          <a:lstStyle/>
          <a:p>
            <a:pPr eaLnBrk="1" hangingPunct="1"/>
            <a:r>
              <a:rPr lang="en-US" smtClean="0"/>
              <a:t>Input:  </a:t>
            </a:r>
            <a:r>
              <a:rPr lang="en-US" smtClean="0">
                <a:solidFill>
                  <a:schemeClr val="accent2"/>
                </a:solidFill>
              </a:rPr>
              <a:t>+</a:t>
            </a:r>
            <a:r>
              <a:rPr lang="en-US" smtClean="0"/>
              <a:t> 5 +</a:t>
            </a:r>
          </a:p>
          <a:p>
            <a:pPr eaLnBrk="1" hangingPunct="1"/>
            <a:r>
              <a:rPr lang="en-US" smtClean="0"/>
              <a:t>Pop() == 20</a:t>
            </a:r>
          </a:p>
          <a:p>
            <a:pPr eaLnBrk="1" hangingPunct="1"/>
            <a:r>
              <a:rPr lang="en-US" smtClean="0"/>
              <a:t>Pop() == 1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  <p:graphicFrame>
        <p:nvGraphicFramePr>
          <p:cNvPr id="448516" name="Group 4"/>
          <p:cNvGraphicFramePr>
            <a:graphicFrameLocks noGrp="1"/>
          </p:cNvGraphicFramePr>
          <p:nvPr/>
        </p:nvGraphicFramePr>
        <p:xfrm>
          <a:off x="4191000" y="3048000"/>
          <a:ext cx="914400" cy="2524125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723256-5435-4F9D-AE92-EE5E41503168}" type="slidenum">
              <a:rPr lang="en-US"/>
              <a:pPr>
                <a:defRPr/>
              </a:pPr>
              <a:t>37</a:t>
            </a:fld>
            <a:endParaRPr lang="en-US"/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81000"/>
            <a:ext cx="8991600" cy="1143000"/>
          </a:xfrm>
        </p:spPr>
        <p:txBody>
          <a:bodyPr/>
          <a:lstStyle/>
          <a:p>
            <a:pPr eaLnBrk="1" hangingPunct="1"/>
            <a:r>
              <a:rPr lang="en-US" smtClean="0"/>
              <a:t>Evaluating Postfix Expressions (13)</a:t>
            </a:r>
          </a:p>
        </p:txBody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39888"/>
            <a:ext cx="8077200" cy="4532312"/>
          </a:xfrm>
        </p:spPr>
        <p:txBody>
          <a:bodyPr/>
          <a:lstStyle/>
          <a:p>
            <a:pPr eaLnBrk="1" hangingPunct="1"/>
            <a:r>
              <a:rPr lang="en-US" smtClean="0"/>
              <a:t>Input:  </a:t>
            </a:r>
            <a:r>
              <a:rPr lang="en-US" smtClean="0">
                <a:solidFill>
                  <a:schemeClr val="accent2"/>
                </a:solidFill>
              </a:rPr>
              <a:t>+</a:t>
            </a:r>
            <a:r>
              <a:rPr lang="en-US" smtClean="0"/>
              <a:t> 5 +</a:t>
            </a:r>
          </a:p>
          <a:p>
            <a:pPr eaLnBrk="1" hangingPunct="1"/>
            <a:r>
              <a:rPr lang="en-US" smtClean="0"/>
              <a:t>Push(1 + 20)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  <p:graphicFrame>
        <p:nvGraphicFramePr>
          <p:cNvPr id="449540" name="Group 4"/>
          <p:cNvGraphicFramePr>
            <a:graphicFrameLocks noGrp="1"/>
          </p:cNvGraphicFramePr>
          <p:nvPr/>
        </p:nvGraphicFramePr>
        <p:xfrm>
          <a:off x="4191000" y="3048000"/>
          <a:ext cx="914400" cy="2524125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</a:rPr>
                        <a:t>21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6423B5-8112-4779-8F73-E6C66D25181F}" type="slidenum">
              <a:rPr lang="en-US"/>
              <a:pPr>
                <a:defRPr/>
              </a:pPr>
              <a:t>38</a:t>
            </a:fld>
            <a:endParaRPr lang="en-US"/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81000"/>
            <a:ext cx="8991600" cy="1143000"/>
          </a:xfrm>
        </p:spPr>
        <p:txBody>
          <a:bodyPr/>
          <a:lstStyle/>
          <a:p>
            <a:pPr eaLnBrk="1" hangingPunct="1"/>
            <a:r>
              <a:rPr lang="en-US" smtClean="0"/>
              <a:t>Evaluating Postfix Expressions (14)</a:t>
            </a:r>
          </a:p>
        </p:txBody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39888"/>
            <a:ext cx="8001000" cy="4456112"/>
          </a:xfrm>
        </p:spPr>
        <p:txBody>
          <a:bodyPr/>
          <a:lstStyle/>
          <a:p>
            <a:pPr eaLnBrk="1" hangingPunct="1"/>
            <a:r>
              <a:rPr lang="en-US" smtClean="0"/>
              <a:t>Input:  </a:t>
            </a:r>
            <a:r>
              <a:rPr lang="en-US" smtClean="0">
                <a:solidFill>
                  <a:schemeClr val="accent2"/>
                </a:solidFill>
              </a:rPr>
              <a:t>5</a:t>
            </a:r>
            <a:r>
              <a:rPr lang="en-US" smtClean="0"/>
              <a:t> +</a:t>
            </a:r>
          </a:p>
          <a:p>
            <a:pPr eaLnBrk="1" hangingPunct="1"/>
            <a:r>
              <a:rPr lang="en-US" smtClean="0"/>
              <a:t>Push(5)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  <p:graphicFrame>
        <p:nvGraphicFramePr>
          <p:cNvPr id="450564" name="Group 4"/>
          <p:cNvGraphicFramePr>
            <a:graphicFrameLocks noGrp="1"/>
          </p:cNvGraphicFramePr>
          <p:nvPr/>
        </p:nvGraphicFramePr>
        <p:xfrm>
          <a:off x="4191000" y="3048000"/>
          <a:ext cx="914400" cy="2524125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107622-1307-4FB6-BD6F-E358173FAEA0}" type="slidenum">
              <a:rPr lang="en-US"/>
              <a:pPr>
                <a:defRPr/>
              </a:pPr>
              <a:t>39</a:t>
            </a:fld>
            <a:endParaRPr lang="en-US"/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81000"/>
            <a:ext cx="8991600" cy="1143000"/>
          </a:xfrm>
        </p:spPr>
        <p:txBody>
          <a:bodyPr/>
          <a:lstStyle/>
          <a:p>
            <a:pPr eaLnBrk="1" hangingPunct="1"/>
            <a:r>
              <a:rPr lang="en-US" smtClean="0"/>
              <a:t>Evaluating Postfix Expressions (15)</a:t>
            </a:r>
          </a:p>
        </p:txBody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39888"/>
            <a:ext cx="8077200" cy="4379912"/>
          </a:xfrm>
        </p:spPr>
        <p:txBody>
          <a:bodyPr/>
          <a:lstStyle/>
          <a:p>
            <a:pPr eaLnBrk="1" hangingPunct="1"/>
            <a:r>
              <a:rPr lang="en-US" smtClean="0"/>
              <a:t>Input:  </a:t>
            </a:r>
            <a:r>
              <a:rPr lang="en-US" smtClean="0">
                <a:solidFill>
                  <a:schemeClr val="accent2"/>
                </a:solidFill>
              </a:rPr>
              <a:t>+</a:t>
            </a:r>
          </a:p>
          <a:p>
            <a:pPr eaLnBrk="1" hangingPunct="1"/>
            <a:r>
              <a:rPr lang="en-US" smtClean="0"/>
              <a:t>Pop() == 21</a:t>
            </a:r>
          </a:p>
          <a:p>
            <a:pPr eaLnBrk="1" hangingPunct="1"/>
            <a:r>
              <a:rPr lang="en-US" smtClean="0"/>
              <a:t>Pop() == 5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  <p:graphicFrame>
        <p:nvGraphicFramePr>
          <p:cNvPr id="451588" name="Group 4"/>
          <p:cNvGraphicFramePr>
            <a:graphicFrameLocks noGrp="1"/>
          </p:cNvGraphicFramePr>
          <p:nvPr/>
        </p:nvGraphicFramePr>
        <p:xfrm>
          <a:off x="4191000" y="3048000"/>
          <a:ext cx="914400" cy="2524125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886B50-E90F-4DAB-ACF6-A35680710704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Stack Model—LIFO 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371600"/>
            <a:ext cx="3814763" cy="4724400"/>
          </a:xfrm>
        </p:spPr>
        <p:txBody>
          <a:bodyPr/>
          <a:lstStyle/>
          <a:p>
            <a:pPr eaLnBrk="1" hangingPunct="1"/>
            <a:r>
              <a:rPr lang="en-US" sz="2000" smtClean="0"/>
              <a:t>S.push(“mosquito”)</a:t>
            </a:r>
          </a:p>
          <a:p>
            <a:pPr lvl="1" eaLnBrk="1" hangingPunct="1"/>
            <a:r>
              <a:rPr lang="en-US" sz="1800" smtClean="0"/>
              <a:t>S.empty() is false</a:t>
            </a:r>
          </a:p>
          <a:p>
            <a:pPr lvl="1" eaLnBrk="1" hangingPunct="1"/>
            <a:r>
              <a:rPr lang="en-US" sz="1800" smtClean="0"/>
              <a:t>S.top() == “mosquito”</a:t>
            </a:r>
          </a:p>
          <a:p>
            <a:pPr lvl="1" eaLnBrk="1" hangingPunct="1"/>
            <a:r>
              <a:rPr lang="en-US" sz="1800" smtClean="0"/>
              <a:t>S.size() == 1</a:t>
            </a:r>
          </a:p>
        </p:txBody>
      </p:sp>
      <p:graphicFrame>
        <p:nvGraphicFramePr>
          <p:cNvPr id="387076" name="Group 4"/>
          <p:cNvGraphicFramePr>
            <a:graphicFrameLocks noGrp="1"/>
          </p:cNvGraphicFramePr>
          <p:nvPr>
            <p:ph sz="half" idx="2"/>
          </p:nvPr>
        </p:nvGraphicFramePr>
        <p:xfrm>
          <a:off x="5062538" y="1973263"/>
          <a:ext cx="3298825" cy="4108452"/>
        </p:xfrm>
        <a:graphic>
          <a:graphicData uri="http://schemas.openxmlformats.org/drawingml/2006/table">
            <a:tbl>
              <a:tblPr/>
              <a:tblGrid>
                <a:gridCol w="3298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14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2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2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2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</a:rPr>
                        <a:t>mosquito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145" name="Text Box 24"/>
          <p:cNvSpPr txBox="1">
            <a:spLocks noChangeArrowheads="1"/>
          </p:cNvSpPr>
          <p:nvPr/>
        </p:nvSpPr>
        <p:spPr bwMode="auto">
          <a:xfrm>
            <a:off x="5695950" y="6172200"/>
            <a:ext cx="1835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food chain stack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5EB2D8-131D-4FB1-8CE7-66E6FF498245}" type="slidenum">
              <a:rPr lang="en-US"/>
              <a:pPr>
                <a:defRPr/>
              </a:pPr>
              <a:t>40</a:t>
            </a:fld>
            <a:endParaRPr lang="en-US"/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81000"/>
            <a:ext cx="8991600" cy="1143000"/>
          </a:xfrm>
        </p:spPr>
        <p:txBody>
          <a:bodyPr/>
          <a:lstStyle/>
          <a:p>
            <a:pPr eaLnBrk="1" hangingPunct="1"/>
            <a:r>
              <a:rPr lang="en-US" smtClean="0"/>
              <a:t>Evaluating Postfix Expressions (16)</a:t>
            </a:r>
          </a:p>
        </p:txBody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39888"/>
            <a:ext cx="8153400" cy="4379912"/>
          </a:xfrm>
        </p:spPr>
        <p:txBody>
          <a:bodyPr/>
          <a:lstStyle/>
          <a:p>
            <a:pPr eaLnBrk="1" hangingPunct="1"/>
            <a:r>
              <a:rPr lang="en-US" smtClean="0"/>
              <a:t>Input:  </a:t>
            </a:r>
            <a:r>
              <a:rPr lang="en-US" smtClean="0">
                <a:solidFill>
                  <a:schemeClr val="accent2"/>
                </a:solidFill>
              </a:rPr>
              <a:t>+</a:t>
            </a:r>
          </a:p>
          <a:p>
            <a:pPr eaLnBrk="1" hangingPunct="1"/>
            <a:r>
              <a:rPr lang="en-US" smtClean="0"/>
              <a:t>Push(21 + 5)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  <p:graphicFrame>
        <p:nvGraphicFramePr>
          <p:cNvPr id="452612" name="Group 4"/>
          <p:cNvGraphicFramePr>
            <a:graphicFrameLocks noGrp="1"/>
          </p:cNvGraphicFramePr>
          <p:nvPr/>
        </p:nvGraphicFramePr>
        <p:xfrm>
          <a:off x="4191000" y="3048000"/>
          <a:ext cx="914400" cy="2524125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</a:rPr>
                        <a:t>26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F71CA2-B28E-4DCD-AA82-B3A5113FAE5D}" type="slidenum">
              <a:rPr lang="en-US"/>
              <a:pPr>
                <a:defRPr/>
              </a:pPr>
              <a:t>41</a:t>
            </a:fld>
            <a:endParaRPr lang="en-US"/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81000"/>
            <a:ext cx="8991600" cy="1143000"/>
          </a:xfrm>
        </p:spPr>
        <p:txBody>
          <a:bodyPr/>
          <a:lstStyle/>
          <a:p>
            <a:pPr eaLnBrk="1" hangingPunct="1"/>
            <a:r>
              <a:rPr lang="en-US" smtClean="0"/>
              <a:t>Evaluating Postfix Expressions (17)</a:t>
            </a:r>
          </a:p>
        </p:txBody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39888"/>
            <a:ext cx="7924800" cy="4379912"/>
          </a:xfrm>
        </p:spPr>
        <p:txBody>
          <a:bodyPr/>
          <a:lstStyle/>
          <a:p>
            <a:pPr eaLnBrk="1" hangingPunct="1"/>
            <a:r>
              <a:rPr lang="en-US" smtClean="0"/>
              <a:t>Input:  </a:t>
            </a:r>
          </a:p>
          <a:p>
            <a:pPr eaLnBrk="1" hangingPunct="1"/>
            <a:r>
              <a:rPr lang="en-US" smtClean="0"/>
              <a:t>Pop() == 26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  <p:graphicFrame>
        <p:nvGraphicFramePr>
          <p:cNvPr id="453636" name="Group 4"/>
          <p:cNvGraphicFramePr>
            <a:graphicFrameLocks noGrp="1"/>
          </p:cNvGraphicFramePr>
          <p:nvPr/>
        </p:nvGraphicFramePr>
        <p:xfrm>
          <a:off x="4191000" y="3048000"/>
          <a:ext cx="914400" cy="2524125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331BC9-0C5D-4CA3-A89B-7D4D681D3EC8}" type="slidenum">
              <a:rPr lang="en-US"/>
              <a:pPr>
                <a:defRPr/>
              </a:pPr>
              <a:t>42</a:t>
            </a:fld>
            <a:endParaRPr lang="en-US"/>
          </a:p>
        </p:txBody>
      </p:sp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04800"/>
            <a:ext cx="8991600" cy="1143000"/>
          </a:xfrm>
        </p:spPr>
        <p:txBody>
          <a:bodyPr/>
          <a:lstStyle/>
          <a:p>
            <a:pPr eaLnBrk="1" hangingPunct="1"/>
            <a:r>
              <a:rPr lang="en-US" smtClean="0"/>
              <a:t>Postfix Evaluation Implementation</a:t>
            </a:r>
          </a:p>
        </p:txBody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63688"/>
            <a:ext cx="7620000" cy="476091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latin typeface="Courier New" pitchFamily="49" charset="0"/>
              </a:rPr>
              <a:t>Evaluate(postfix expression)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latin typeface="Courier New" pitchFamily="49" charset="0"/>
              </a:rPr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latin typeface="Courier New" pitchFamily="49" charset="0"/>
              </a:rPr>
              <a:t>	// use stack of tokens;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latin typeface="Courier New" pitchFamily="49" charset="0"/>
              </a:rPr>
              <a:t>	while(// expression is not empty)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latin typeface="Courier New" pitchFamily="49" charset="0"/>
              </a:rPr>
              <a:t>		t = next token;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latin typeface="Courier New" pitchFamily="49" charset="0"/>
              </a:rPr>
              <a:t>		if (t is operand)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latin typeface="Courier New" pitchFamily="49" charset="0"/>
              </a:rPr>
              <a:t>			// push onto stack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latin typeface="Courier New" pitchFamily="49" charset="0"/>
              </a:rPr>
              <a:t>		} else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latin typeface="Courier New" pitchFamily="49" charset="0"/>
              </a:rPr>
              <a:t>			// pop operands for t off stack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latin typeface="Courier New" pitchFamily="49" charset="0"/>
              </a:rPr>
              <a:t>			// evaluate t on these operands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latin typeface="Courier New" pitchFamily="49" charset="0"/>
              </a:rPr>
              <a:t>			// push result onto stack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latin typeface="Courier New" pitchFamily="49" charset="0"/>
              </a:rPr>
              <a:t>		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latin typeface="Courier New" pitchFamily="49" charset="0"/>
              </a:rPr>
              <a:t>	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latin typeface="Courier New" pitchFamily="49" charset="0"/>
              </a:rPr>
              <a:t>	// return top of stack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1BEF8E-319B-4EE2-8D5D-ECE2B1B3DEFB}" type="slidenum">
              <a:rPr lang="en-US"/>
              <a:pPr>
                <a:defRPr/>
              </a:pPr>
              <a:t>43</a:t>
            </a:fld>
            <a:endParaRPr lang="en-US"/>
          </a:p>
        </p:txBody>
      </p:sp>
      <p:sp>
        <p:nvSpPr>
          <p:cNvPr id="440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Infix to Postfix Conversion</a:t>
            </a:r>
          </a:p>
        </p:txBody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Depends on operator precedence and associativity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We present a limited version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/>
              <a:t>+, -, *, /, (, 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/>
              <a:t>Assuming usual precedence and associativity</a:t>
            </a:r>
          </a:p>
          <a:p>
            <a:pPr lvl="1" eaLnBrk="1" hangingPunct="1">
              <a:lnSpc>
                <a:spcPct val="90000"/>
              </a:lnSpc>
            </a:pPr>
            <a:endParaRPr lang="en-US" sz="1800" dirty="0" smtClean="0"/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High level idea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/>
              <a:t>If input token is an operand, output directly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/>
              <a:t>If input token is an operator, we need to compare the precedence of this operator with other neighboring operators, output the one with highest precedence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/>
              <a:t>Parentheses need to handle differently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400" dirty="0" smtClean="0"/>
              <a:t>( has highest precedence when encountered in input compared to operators in stack, so we always push a (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400" dirty="0" smtClean="0"/>
              <a:t>) is used to pop everything till ( in stack</a:t>
            </a:r>
          </a:p>
          <a:p>
            <a:pPr lvl="1" eaLnBrk="1" hangingPunct="1">
              <a:lnSpc>
                <a:spcPct val="90000"/>
              </a:lnSpc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3659720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653463-082D-4FD6-9649-1D37D5BF9208}" type="slidenum">
              <a:rPr lang="en-US"/>
              <a:pPr>
                <a:defRPr/>
              </a:pPr>
              <a:t>44</a:t>
            </a:fld>
            <a:endParaRPr lang="en-US"/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 </a:t>
            </a:r>
          </a:p>
        </p:txBody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Infix:</a:t>
            </a:r>
          </a:p>
          <a:p>
            <a:pPr lvl="1" eaLnBrk="1" hangingPunct="1"/>
            <a:r>
              <a:rPr lang="en-US" dirty="0" smtClean="0"/>
              <a:t>a + b * c </a:t>
            </a:r>
            <a:r>
              <a:rPr lang="en-US" dirty="0" smtClean="0"/>
              <a:t>- </a:t>
            </a:r>
            <a:r>
              <a:rPr lang="en-US" dirty="0" smtClean="0"/>
              <a:t>( d * e + f ) * g</a:t>
            </a:r>
          </a:p>
          <a:p>
            <a:pPr eaLnBrk="1" hangingPunct="1"/>
            <a:r>
              <a:rPr lang="en-US" dirty="0" smtClean="0"/>
              <a:t>Postfix</a:t>
            </a:r>
          </a:p>
          <a:p>
            <a:pPr lvl="1" eaLnBrk="1" hangingPunct="1"/>
            <a:r>
              <a:rPr lang="en-US" dirty="0" smtClean="0"/>
              <a:t>a b c * + d e * f </a:t>
            </a:r>
            <a:r>
              <a:rPr lang="en-US" dirty="0"/>
              <a:t>+</a:t>
            </a:r>
            <a:r>
              <a:rPr lang="en-US" dirty="0" smtClean="0"/>
              <a:t> </a:t>
            </a:r>
            <a:r>
              <a:rPr lang="en-US" dirty="0" smtClean="0"/>
              <a:t>g * </a:t>
            </a:r>
            <a:r>
              <a:rPr lang="en-US" dirty="0" smtClean="0"/>
              <a:t>-</a:t>
            </a:r>
            <a:endParaRPr lang="en-US" dirty="0" smtClean="0"/>
          </a:p>
        </p:txBody>
      </p:sp>
      <p:sp>
        <p:nvSpPr>
          <p:cNvPr id="45061" name="Line 4"/>
          <p:cNvSpPr>
            <a:spLocks noChangeShapeType="1"/>
          </p:cNvSpPr>
          <p:nvPr/>
        </p:nvSpPr>
        <p:spPr bwMode="auto">
          <a:xfrm>
            <a:off x="2209800" y="37338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5062" name="Line 5"/>
          <p:cNvSpPr>
            <a:spLocks noChangeShapeType="1"/>
          </p:cNvSpPr>
          <p:nvPr/>
        </p:nvSpPr>
        <p:spPr bwMode="auto">
          <a:xfrm>
            <a:off x="2209800" y="55626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5063" name="Line 6"/>
          <p:cNvSpPr>
            <a:spLocks noChangeShapeType="1"/>
          </p:cNvSpPr>
          <p:nvPr/>
        </p:nvSpPr>
        <p:spPr bwMode="auto">
          <a:xfrm flipV="1">
            <a:off x="2895600" y="37338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5064" name="Rectangle 7"/>
          <p:cNvSpPr>
            <a:spLocks noChangeArrowheads="1"/>
          </p:cNvSpPr>
          <p:nvPr/>
        </p:nvSpPr>
        <p:spPr bwMode="auto">
          <a:xfrm>
            <a:off x="3505200" y="3886200"/>
            <a:ext cx="3429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lvl="1">
              <a:spcBef>
                <a:spcPct val="20000"/>
              </a:spcBef>
            </a:pPr>
            <a:r>
              <a:rPr lang="en-US" sz="2000" dirty="0">
                <a:solidFill>
                  <a:schemeClr val="accent2"/>
                </a:solidFill>
                <a:latin typeface="Arial" charset="0"/>
              </a:rPr>
              <a:t>a + b </a:t>
            </a:r>
            <a:r>
              <a:rPr lang="en-US" sz="2000" dirty="0">
                <a:latin typeface="Arial" charset="0"/>
              </a:rPr>
              <a:t>* c </a:t>
            </a:r>
            <a:r>
              <a:rPr lang="en-US" sz="2000" dirty="0" smtClean="0">
                <a:latin typeface="Arial" charset="0"/>
              </a:rPr>
              <a:t>- </a:t>
            </a:r>
            <a:r>
              <a:rPr lang="en-US" sz="2000" dirty="0">
                <a:latin typeface="Arial" charset="0"/>
              </a:rPr>
              <a:t>( d * e + f ) * g</a:t>
            </a:r>
          </a:p>
        </p:txBody>
      </p:sp>
      <p:sp>
        <p:nvSpPr>
          <p:cNvPr id="45065" name="Rectangle 8"/>
          <p:cNvSpPr>
            <a:spLocks noChangeArrowheads="1"/>
          </p:cNvSpPr>
          <p:nvPr/>
        </p:nvSpPr>
        <p:spPr bwMode="auto">
          <a:xfrm>
            <a:off x="3581400" y="5105400"/>
            <a:ext cx="9937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lvl="1">
              <a:spcBef>
                <a:spcPct val="20000"/>
              </a:spcBef>
            </a:pPr>
            <a:r>
              <a:rPr lang="en-US" sz="2000" dirty="0">
                <a:latin typeface="Arial" charset="0"/>
              </a:rPr>
              <a:t>a b</a:t>
            </a:r>
          </a:p>
        </p:txBody>
      </p:sp>
      <p:sp>
        <p:nvSpPr>
          <p:cNvPr id="45066" name="Line 9"/>
          <p:cNvSpPr>
            <a:spLocks noChangeShapeType="1"/>
          </p:cNvSpPr>
          <p:nvPr/>
        </p:nvSpPr>
        <p:spPr bwMode="auto">
          <a:xfrm>
            <a:off x="2209800" y="51054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5067" name="Text Box 10"/>
          <p:cNvSpPr txBox="1">
            <a:spLocks noChangeArrowheads="1"/>
          </p:cNvSpPr>
          <p:nvPr/>
        </p:nvSpPr>
        <p:spPr bwMode="auto">
          <a:xfrm>
            <a:off x="2346325" y="5070475"/>
            <a:ext cx="35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/>
              <a:t>+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16A7C6-5892-443E-BBDD-0BA97F071F64}" type="slidenum">
              <a:rPr lang="en-US"/>
              <a:pPr>
                <a:defRPr/>
              </a:pPr>
              <a:t>45</a:t>
            </a:fld>
            <a:endParaRPr lang="en-US"/>
          </a:p>
        </p:txBody>
      </p:sp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 (cont’d) </a:t>
            </a:r>
          </a:p>
        </p:txBody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Infix:</a:t>
            </a:r>
          </a:p>
          <a:p>
            <a:pPr lvl="1" eaLnBrk="1" hangingPunct="1"/>
            <a:r>
              <a:rPr lang="en-US" dirty="0" smtClean="0"/>
              <a:t>a + b * c </a:t>
            </a:r>
            <a:r>
              <a:rPr lang="en-US" dirty="0" smtClean="0"/>
              <a:t>- </a:t>
            </a:r>
            <a:r>
              <a:rPr lang="en-US" dirty="0" smtClean="0"/>
              <a:t>( d * e + f ) * g</a:t>
            </a:r>
          </a:p>
          <a:p>
            <a:pPr eaLnBrk="1" hangingPunct="1"/>
            <a:r>
              <a:rPr lang="en-US" dirty="0" smtClean="0"/>
              <a:t>Postfix</a:t>
            </a:r>
          </a:p>
          <a:p>
            <a:pPr lvl="1" eaLnBrk="1" hangingPunct="1"/>
            <a:r>
              <a:rPr lang="en-US" dirty="0" smtClean="0"/>
              <a:t>a b c * + d e * f </a:t>
            </a:r>
            <a:r>
              <a:rPr lang="en-US" dirty="0"/>
              <a:t>+</a:t>
            </a:r>
            <a:r>
              <a:rPr lang="en-US" dirty="0" smtClean="0"/>
              <a:t> </a:t>
            </a:r>
            <a:r>
              <a:rPr lang="en-US" dirty="0" smtClean="0"/>
              <a:t>g * </a:t>
            </a:r>
            <a:r>
              <a:rPr lang="en-US" dirty="0" smtClean="0"/>
              <a:t>-</a:t>
            </a:r>
            <a:endParaRPr lang="en-US" dirty="0" smtClean="0"/>
          </a:p>
        </p:txBody>
      </p:sp>
      <p:sp>
        <p:nvSpPr>
          <p:cNvPr id="46085" name="Line 4"/>
          <p:cNvSpPr>
            <a:spLocks noChangeShapeType="1"/>
          </p:cNvSpPr>
          <p:nvPr/>
        </p:nvSpPr>
        <p:spPr bwMode="auto">
          <a:xfrm>
            <a:off x="2209800" y="37338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6086" name="Line 5"/>
          <p:cNvSpPr>
            <a:spLocks noChangeShapeType="1"/>
          </p:cNvSpPr>
          <p:nvPr/>
        </p:nvSpPr>
        <p:spPr bwMode="auto">
          <a:xfrm>
            <a:off x="2209800" y="55626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6087" name="Line 6"/>
          <p:cNvSpPr>
            <a:spLocks noChangeShapeType="1"/>
          </p:cNvSpPr>
          <p:nvPr/>
        </p:nvSpPr>
        <p:spPr bwMode="auto">
          <a:xfrm flipV="1">
            <a:off x="2895600" y="37338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6088" name="Rectangle 7"/>
          <p:cNvSpPr>
            <a:spLocks noChangeArrowheads="1"/>
          </p:cNvSpPr>
          <p:nvPr/>
        </p:nvSpPr>
        <p:spPr bwMode="auto">
          <a:xfrm>
            <a:off x="3352800" y="3886200"/>
            <a:ext cx="3429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lvl="1">
              <a:spcBef>
                <a:spcPct val="20000"/>
              </a:spcBef>
            </a:pPr>
            <a:r>
              <a:rPr lang="en-US" sz="2000" dirty="0">
                <a:solidFill>
                  <a:schemeClr val="accent2"/>
                </a:solidFill>
                <a:latin typeface="Arial" charset="0"/>
              </a:rPr>
              <a:t>a + b * c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 dirty="0" smtClean="0">
                <a:latin typeface="Arial" charset="0"/>
              </a:rPr>
              <a:t>- </a:t>
            </a:r>
            <a:r>
              <a:rPr lang="en-US" sz="2000" dirty="0">
                <a:latin typeface="Arial" charset="0"/>
              </a:rPr>
              <a:t>( d * e + f ) * g</a:t>
            </a:r>
          </a:p>
        </p:txBody>
      </p:sp>
      <p:sp>
        <p:nvSpPr>
          <p:cNvPr id="46089" name="Rectangle 8"/>
          <p:cNvSpPr>
            <a:spLocks noChangeArrowheads="1"/>
          </p:cNvSpPr>
          <p:nvPr/>
        </p:nvSpPr>
        <p:spPr bwMode="auto">
          <a:xfrm>
            <a:off x="3581400" y="5105400"/>
            <a:ext cx="11906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lvl="1">
              <a:spcBef>
                <a:spcPct val="20000"/>
              </a:spcBef>
            </a:pPr>
            <a:r>
              <a:rPr lang="en-US" sz="2000">
                <a:latin typeface="Arial" charset="0"/>
              </a:rPr>
              <a:t>a b c</a:t>
            </a:r>
          </a:p>
        </p:txBody>
      </p:sp>
      <p:sp>
        <p:nvSpPr>
          <p:cNvPr id="46090" name="Line 9"/>
          <p:cNvSpPr>
            <a:spLocks noChangeShapeType="1"/>
          </p:cNvSpPr>
          <p:nvPr/>
        </p:nvSpPr>
        <p:spPr bwMode="auto">
          <a:xfrm>
            <a:off x="2209800" y="51054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6091" name="Text Box 10"/>
          <p:cNvSpPr txBox="1">
            <a:spLocks noChangeArrowheads="1"/>
          </p:cNvSpPr>
          <p:nvPr/>
        </p:nvSpPr>
        <p:spPr bwMode="auto">
          <a:xfrm>
            <a:off x="2346325" y="5070475"/>
            <a:ext cx="35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 dirty="0"/>
              <a:t>+</a:t>
            </a:r>
          </a:p>
        </p:txBody>
      </p:sp>
      <p:sp>
        <p:nvSpPr>
          <p:cNvPr id="46092" name="Line 11"/>
          <p:cNvSpPr>
            <a:spLocks noChangeShapeType="1"/>
          </p:cNvSpPr>
          <p:nvPr/>
        </p:nvSpPr>
        <p:spPr bwMode="auto">
          <a:xfrm>
            <a:off x="2209800" y="46482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6093" name="Text Box 12"/>
          <p:cNvSpPr txBox="1">
            <a:spLocks noChangeArrowheads="1"/>
          </p:cNvSpPr>
          <p:nvPr/>
        </p:nvSpPr>
        <p:spPr bwMode="auto">
          <a:xfrm>
            <a:off x="2362200" y="46482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/>
              <a:t>*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DA1CF1-1BCD-4B42-87A4-68BE53CB459A}" type="slidenum">
              <a:rPr lang="en-US"/>
              <a:pPr>
                <a:defRPr/>
              </a:pPr>
              <a:t>46</a:t>
            </a:fld>
            <a:endParaRPr lang="en-US"/>
          </a:p>
        </p:txBody>
      </p:sp>
      <p:sp>
        <p:nvSpPr>
          <p:cNvPr id="471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 (cont’d) </a:t>
            </a:r>
          </a:p>
        </p:txBody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Infix:</a:t>
            </a:r>
          </a:p>
          <a:p>
            <a:pPr lvl="1" eaLnBrk="1" hangingPunct="1"/>
            <a:r>
              <a:rPr lang="en-US" dirty="0" smtClean="0"/>
              <a:t>a + b * c </a:t>
            </a:r>
            <a:r>
              <a:rPr lang="en-US" dirty="0" smtClean="0"/>
              <a:t>- </a:t>
            </a:r>
            <a:r>
              <a:rPr lang="en-US" dirty="0" smtClean="0"/>
              <a:t>( d * e + f ) * g</a:t>
            </a:r>
          </a:p>
          <a:p>
            <a:pPr eaLnBrk="1" hangingPunct="1"/>
            <a:r>
              <a:rPr lang="en-US" dirty="0" smtClean="0"/>
              <a:t>Postfix</a:t>
            </a:r>
          </a:p>
          <a:p>
            <a:pPr lvl="1" eaLnBrk="1" hangingPunct="1"/>
            <a:r>
              <a:rPr lang="en-US" dirty="0" smtClean="0"/>
              <a:t>a b c * + d e * f </a:t>
            </a:r>
            <a:r>
              <a:rPr lang="en-US" dirty="0"/>
              <a:t>+</a:t>
            </a:r>
            <a:r>
              <a:rPr lang="en-US" dirty="0" smtClean="0"/>
              <a:t> </a:t>
            </a:r>
            <a:r>
              <a:rPr lang="en-US" dirty="0" smtClean="0"/>
              <a:t>g * </a:t>
            </a:r>
            <a:r>
              <a:rPr lang="en-US" dirty="0" smtClean="0"/>
              <a:t>-</a:t>
            </a:r>
            <a:endParaRPr lang="en-US" dirty="0" smtClean="0"/>
          </a:p>
        </p:txBody>
      </p:sp>
      <p:sp>
        <p:nvSpPr>
          <p:cNvPr id="47109" name="Line 4"/>
          <p:cNvSpPr>
            <a:spLocks noChangeShapeType="1"/>
          </p:cNvSpPr>
          <p:nvPr/>
        </p:nvSpPr>
        <p:spPr bwMode="auto">
          <a:xfrm>
            <a:off x="2209800" y="37338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7110" name="Line 5"/>
          <p:cNvSpPr>
            <a:spLocks noChangeShapeType="1"/>
          </p:cNvSpPr>
          <p:nvPr/>
        </p:nvSpPr>
        <p:spPr bwMode="auto">
          <a:xfrm>
            <a:off x="2209800" y="55626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7111" name="Line 6"/>
          <p:cNvSpPr>
            <a:spLocks noChangeShapeType="1"/>
          </p:cNvSpPr>
          <p:nvPr/>
        </p:nvSpPr>
        <p:spPr bwMode="auto">
          <a:xfrm flipV="1">
            <a:off x="2895600" y="37338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7112" name="Rectangle 7"/>
          <p:cNvSpPr>
            <a:spLocks noChangeArrowheads="1"/>
          </p:cNvSpPr>
          <p:nvPr/>
        </p:nvSpPr>
        <p:spPr bwMode="auto">
          <a:xfrm>
            <a:off x="3352800" y="3886200"/>
            <a:ext cx="3429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lvl="1">
              <a:spcBef>
                <a:spcPct val="20000"/>
              </a:spcBef>
            </a:pPr>
            <a:r>
              <a:rPr lang="en-US" sz="2000" dirty="0">
                <a:solidFill>
                  <a:schemeClr val="accent2"/>
                </a:solidFill>
                <a:latin typeface="Arial" charset="0"/>
              </a:rPr>
              <a:t>a + b * c </a:t>
            </a:r>
            <a:r>
              <a:rPr lang="en-US" sz="2000" dirty="0" smtClean="0">
                <a:solidFill>
                  <a:schemeClr val="accent2"/>
                </a:solidFill>
                <a:latin typeface="Arial" charset="0"/>
              </a:rPr>
              <a:t>- </a:t>
            </a:r>
            <a:r>
              <a:rPr lang="en-US" sz="2000" dirty="0">
                <a:latin typeface="Arial" charset="0"/>
              </a:rPr>
              <a:t>( d * e + f ) * g</a:t>
            </a:r>
          </a:p>
        </p:txBody>
      </p:sp>
      <p:sp>
        <p:nvSpPr>
          <p:cNvPr id="47113" name="Rectangle 8"/>
          <p:cNvSpPr>
            <a:spLocks noChangeArrowheads="1"/>
          </p:cNvSpPr>
          <p:nvPr/>
        </p:nvSpPr>
        <p:spPr bwMode="auto">
          <a:xfrm>
            <a:off x="3581400" y="5105400"/>
            <a:ext cx="16462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lvl="1">
              <a:spcBef>
                <a:spcPct val="20000"/>
              </a:spcBef>
            </a:pPr>
            <a:r>
              <a:rPr lang="en-US" sz="2000">
                <a:latin typeface="Arial" charset="0"/>
              </a:rPr>
              <a:t>a b c * + </a:t>
            </a:r>
          </a:p>
        </p:txBody>
      </p:sp>
      <p:sp>
        <p:nvSpPr>
          <p:cNvPr id="47114" name="Line 9"/>
          <p:cNvSpPr>
            <a:spLocks noChangeShapeType="1"/>
          </p:cNvSpPr>
          <p:nvPr/>
        </p:nvSpPr>
        <p:spPr bwMode="auto">
          <a:xfrm>
            <a:off x="2209800" y="51054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7115" name="Text Box 10"/>
          <p:cNvSpPr txBox="1">
            <a:spLocks noChangeArrowheads="1"/>
          </p:cNvSpPr>
          <p:nvPr/>
        </p:nvSpPr>
        <p:spPr bwMode="auto">
          <a:xfrm>
            <a:off x="2346325" y="5070475"/>
            <a:ext cx="2872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 dirty="0"/>
              <a:t>-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2895EC-2451-4D5D-ABB0-A88F3C95996F}" type="slidenum">
              <a:rPr lang="en-US"/>
              <a:pPr>
                <a:defRPr/>
              </a:pPr>
              <a:t>47</a:t>
            </a:fld>
            <a:endParaRPr lang="en-US"/>
          </a:p>
        </p:txBody>
      </p:sp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 (cont’d) </a:t>
            </a:r>
          </a:p>
        </p:txBody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Infix:</a:t>
            </a:r>
          </a:p>
          <a:p>
            <a:pPr lvl="1" eaLnBrk="1" hangingPunct="1"/>
            <a:r>
              <a:rPr lang="en-US" dirty="0" smtClean="0"/>
              <a:t>a + b * c </a:t>
            </a:r>
            <a:r>
              <a:rPr lang="en-US" dirty="0" smtClean="0"/>
              <a:t>- </a:t>
            </a:r>
            <a:r>
              <a:rPr lang="en-US" dirty="0" smtClean="0"/>
              <a:t>( d * e + f ) * g</a:t>
            </a:r>
          </a:p>
          <a:p>
            <a:pPr eaLnBrk="1" hangingPunct="1"/>
            <a:r>
              <a:rPr lang="en-US" dirty="0" smtClean="0"/>
              <a:t>Postfix</a:t>
            </a:r>
          </a:p>
          <a:p>
            <a:pPr lvl="1" eaLnBrk="1" hangingPunct="1"/>
            <a:r>
              <a:rPr lang="en-US" dirty="0" smtClean="0"/>
              <a:t>a b c * + d e * f </a:t>
            </a:r>
            <a:r>
              <a:rPr lang="en-US" dirty="0"/>
              <a:t>+</a:t>
            </a:r>
            <a:r>
              <a:rPr lang="en-US" dirty="0" smtClean="0"/>
              <a:t> </a:t>
            </a:r>
            <a:r>
              <a:rPr lang="en-US" dirty="0" smtClean="0"/>
              <a:t>g * </a:t>
            </a:r>
            <a:r>
              <a:rPr lang="en-US" dirty="0" smtClean="0"/>
              <a:t>-</a:t>
            </a:r>
            <a:endParaRPr lang="en-US" dirty="0" smtClean="0"/>
          </a:p>
        </p:txBody>
      </p:sp>
      <p:sp>
        <p:nvSpPr>
          <p:cNvPr id="48133" name="Line 4"/>
          <p:cNvSpPr>
            <a:spLocks noChangeShapeType="1"/>
          </p:cNvSpPr>
          <p:nvPr/>
        </p:nvSpPr>
        <p:spPr bwMode="auto">
          <a:xfrm>
            <a:off x="2209800" y="37338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8134" name="Line 5"/>
          <p:cNvSpPr>
            <a:spLocks noChangeShapeType="1"/>
          </p:cNvSpPr>
          <p:nvPr/>
        </p:nvSpPr>
        <p:spPr bwMode="auto">
          <a:xfrm>
            <a:off x="2209800" y="55626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8135" name="Line 6"/>
          <p:cNvSpPr>
            <a:spLocks noChangeShapeType="1"/>
          </p:cNvSpPr>
          <p:nvPr/>
        </p:nvSpPr>
        <p:spPr bwMode="auto">
          <a:xfrm flipV="1">
            <a:off x="2895600" y="37338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8136" name="Rectangle 7"/>
          <p:cNvSpPr>
            <a:spLocks noChangeArrowheads="1"/>
          </p:cNvSpPr>
          <p:nvPr/>
        </p:nvSpPr>
        <p:spPr bwMode="auto">
          <a:xfrm>
            <a:off x="3352800" y="3886200"/>
            <a:ext cx="3429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lvl="1">
              <a:spcBef>
                <a:spcPct val="20000"/>
              </a:spcBef>
            </a:pPr>
            <a:r>
              <a:rPr lang="en-US" sz="2000" dirty="0">
                <a:solidFill>
                  <a:schemeClr val="accent2"/>
                </a:solidFill>
                <a:latin typeface="Arial" charset="0"/>
              </a:rPr>
              <a:t>a + b * c </a:t>
            </a:r>
            <a:r>
              <a:rPr lang="en-US" sz="2000" dirty="0" smtClean="0">
                <a:solidFill>
                  <a:schemeClr val="accent2"/>
                </a:solidFill>
                <a:latin typeface="Arial" charset="0"/>
              </a:rPr>
              <a:t>- </a:t>
            </a:r>
            <a:r>
              <a:rPr lang="en-US" sz="2000" dirty="0">
                <a:solidFill>
                  <a:schemeClr val="accent2"/>
                </a:solidFill>
                <a:latin typeface="Arial" charset="0"/>
              </a:rPr>
              <a:t>( d </a:t>
            </a:r>
            <a:r>
              <a:rPr lang="en-US" sz="2000" dirty="0">
                <a:latin typeface="Arial" charset="0"/>
              </a:rPr>
              <a:t>* e + f ) * g</a:t>
            </a:r>
          </a:p>
        </p:txBody>
      </p:sp>
      <p:sp>
        <p:nvSpPr>
          <p:cNvPr id="48137" name="Rectangle 8"/>
          <p:cNvSpPr>
            <a:spLocks noChangeArrowheads="1"/>
          </p:cNvSpPr>
          <p:nvPr/>
        </p:nvSpPr>
        <p:spPr bwMode="auto">
          <a:xfrm>
            <a:off x="3581400" y="5105400"/>
            <a:ext cx="19272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lvl="1">
              <a:spcBef>
                <a:spcPct val="20000"/>
              </a:spcBef>
            </a:pPr>
            <a:r>
              <a:rPr lang="en-US" sz="2000">
                <a:latin typeface="Arial" charset="0"/>
              </a:rPr>
              <a:t>a b c * + d  </a:t>
            </a:r>
          </a:p>
        </p:txBody>
      </p:sp>
      <p:sp>
        <p:nvSpPr>
          <p:cNvPr id="48138" name="Line 9"/>
          <p:cNvSpPr>
            <a:spLocks noChangeShapeType="1"/>
          </p:cNvSpPr>
          <p:nvPr/>
        </p:nvSpPr>
        <p:spPr bwMode="auto">
          <a:xfrm>
            <a:off x="2209800" y="51054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8139" name="Text Box 10"/>
          <p:cNvSpPr txBox="1">
            <a:spLocks noChangeArrowheads="1"/>
          </p:cNvSpPr>
          <p:nvPr/>
        </p:nvSpPr>
        <p:spPr bwMode="auto">
          <a:xfrm>
            <a:off x="2346325" y="5070475"/>
            <a:ext cx="2872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 dirty="0"/>
              <a:t>-</a:t>
            </a:r>
            <a:endParaRPr lang="en-US" dirty="0"/>
          </a:p>
        </p:txBody>
      </p:sp>
      <p:sp>
        <p:nvSpPr>
          <p:cNvPr id="48140" name="Line 11"/>
          <p:cNvSpPr>
            <a:spLocks noChangeShapeType="1"/>
          </p:cNvSpPr>
          <p:nvPr/>
        </p:nvSpPr>
        <p:spPr bwMode="auto">
          <a:xfrm>
            <a:off x="2209800" y="46482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8141" name="Text Box 12"/>
          <p:cNvSpPr txBox="1">
            <a:spLocks noChangeArrowheads="1"/>
          </p:cNvSpPr>
          <p:nvPr/>
        </p:nvSpPr>
        <p:spPr bwMode="auto">
          <a:xfrm>
            <a:off x="2362200" y="4648200"/>
            <a:ext cx="285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/>
              <a:t>(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598D1E-A591-43E6-82BE-8BE9BC994BF3}" type="slidenum">
              <a:rPr lang="en-US"/>
              <a:pPr>
                <a:defRPr/>
              </a:pPr>
              <a:t>48</a:t>
            </a:fld>
            <a:endParaRPr lang="en-US"/>
          </a:p>
        </p:txBody>
      </p:sp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 (cont’d) </a:t>
            </a:r>
          </a:p>
        </p:txBody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Infix:</a:t>
            </a:r>
          </a:p>
          <a:p>
            <a:pPr lvl="1" eaLnBrk="1" hangingPunct="1"/>
            <a:r>
              <a:rPr lang="en-US" dirty="0" smtClean="0"/>
              <a:t>a + b * c </a:t>
            </a:r>
            <a:r>
              <a:rPr lang="en-US" dirty="0" smtClean="0"/>
              <a:t>- </a:t>
            </a:r>
            <a:r>
              <a:rPr lang="en-US" dirty="0" smtClean="0"/>
              <a:t>( d * e + f ) * g</a:t>
            </a:r>
          </a:p>
          <a:p>
            <a:pPr eaLnBrk="1" hangingPunct="1"/>
            <a:r>
              <a:rPr lang="en-US" dirty="0" smtClean="0"/>
              <a:t>Postfix</a:t>
            </a:r>
          </a:p>
          <a:p>
            <a:pPr lvl="1" eaLnBrk="1" hangingPunct="1"/>
            <a:r>
              <a:rPr lang="en-US" dirty="0" smtClean="0"/>
              <a:t>a b c * + d e * f </a:t>
            </a:r>
            <a:r>
              <a:rPr lang="en-US" dirty="0"/>
              <a:t>+</a:t>
            </a:r>
            <a:r>
              <a:rPr lang="en-US" dirty="0" smtClean="0"/>
              <a:t> </a:t>
            </a:r>
            <a:r>
              <a:rPr lang="en-US" dirty="0" smtClean="0"/>
              <a:t>g * </a:t>
            </a:r>
            <a:r>
              <a:rPr lang="en-US" dirty="0" smtClean="0"/>
              <a:t>-</a:t>
            </a:r>
            <a:endParaRPr lang="en-US" dirty="0" smtClean="0"/>
          </a:p>
        </p:txBody>
      </p:sp>
      <p:sp>
        <p:nvSpPr>
          <p:cNvPr id="49157" name="Line 4"/>
          <p:cNvSpPr>
            <a:spLocks noChangeShapeType="1"/>
          </p:cNvSpPr>
          <p:nvPr/>
        </p:nvSpPr>
        <p:spPr bwMode="auto">
          <a:xfrm>
            <a:off x="2209800" y="37338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9158" name="Line 5"/>
          <p:cNvSpPr>
            <a:spLocks noChangeShapeType="1"/>
          </p:cNvSpPr>
          <p:nvPr/>
        </p:nvSpPr>
        <p:spPr bwMode="auto">
          <a:xfrm>
            <a:off x="2209800" y="55626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9159" name="Line 6"/>
          <p:cNvSpPr>
            <a:spLocks noChangeShapeType="1"/>
          </p:cNvSpPr>
          <p:nvPr/>
        </p:nvSpPr>
        <p:spPr bwMode="auto">
          <a:xfrm flipV="1">
            <a:off x="2895600" y="37338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9160" name="Rectangle 7"/>
          <p:cNvSpPr>
            <a:spLocks noChangeArrowheads="1"/>
          </p:cNvSpPr>
          <p:nvPr/>
        </p:nvSpPr>
        <p:spPr bwMode="auto">
          <a:xfrm>
            <a:off x="3352800" y="3886200"/>
            <a:ext cx="3429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lvl="1">
              <a:spcBef>
                <a:spcPct val="20000"/>
              </a:spcBef>
            </a:pPr>
            <a:r>
              <a:rPr lang="en-US" sz="2000" dirty="0">
                <a:solidFill>
                  <a:schemeClr val="accent2"/>
                </a:solidFill>
                <a:latin typeface="Arial" charset="0"/>
              </a:rPr>
              <a:t>a + b * c </a:t>
            </a:r>
            <a:r>
              <a:rPr lang="en-US" sz="2000" dirty="0" smtClean="0">
                <a:solidFill>
                  <a:schemeClr val="accent2"/>
                </a:solidFill>
                <a:latin typeface="Arial" charset="0"/>
              </a:rPr>
              <a:t>- </a:t>
            </a:r>
            <a:r>
              <a:rPr lang="en-US" sz="2000" dirty="0">
                <a:solidFill>
                  <a:schemeClr val="accent2"/>
                </a:solidFill>
                <a:latin typeface="Arial" charset="0"/>
              </a:rPr>
              <a:t>( d * e </a:t>
            </a:r>
            <a:r>
              <a:rPr lang="en-US" sz="2000" dirty="0">
                <a:latin typeface="Arial" charset="0"/>
              </a:rPr>
              <a:t>+ f ) * g</a:t>
            </a:r>
          </a:p>
        </p:txBody>
      </p:sp>
      <p:sp>
        <p:nvSpPr>
          <p:cNvPr id="49161" name="Rectangle 8"/>
          <p:cNvSpPr>
            <a:spLocks noChangeArrowheads="1"/>
          </p:cNvSpPr>
          <p:nvPr/>
        </p:nvSpPr>
        <p:spPr bwMode="auto">
          <a:xfrm>
            <a:off x="3581400" y="5105400"/>
            <a:ext cx="20685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lvl="1">
              <a:spcBef>
                <a:spcPct val="20000"/>
              </a:spcBef>
            </a:pPr>
            <a:r>
              <a:rPr lang="en-US" sz="2000">
                <a:latin typeface="Arial" charset="0"/>
              </a:rPr>
              <a:t>a b c * + d e </a:t>
            </a:r>
          </a:p>
        </p:txBody>
      </p:sp>
      <p:sp>
        <p:nvSpPr>
          <p:cNvPr id="49162" name="Line 9"/>
          <p:cNvSpPr>
            <a:spLocks noChangeShapeType="1"/>
          </p:cNvSpPr>
          <p:nvPr/>
        </p:nvSpPr>
        <p:spPr bwMode="auto">
          <a:xfrm>
            <a:off x="2209800" y="51054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9163" name="Text Box 10"/>
          <p:cNvSpPr txBox="1">
            <a:spLocks noChangeArrowheads="1"/>
          </p:cNvSpPr>
          <p:nvPr/>
        </p:nvSpPr>
        <p:spPr bwMode="auto">
          <a:xfrm>
            <a:off x="2346325" y="5070475"/>
            <a:ext cx="2872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 dirty="0"/>
              <a:t>-</a:t>
            </a:r>
            <a:endParaRPr lang="en-US" dirty="0"/>
          </a:p>
        </p:txBody>
      </p:sp>
      <p:sp>
        <p:nvSpPr>
          <p:cNvPr id="49164" name="Line 11"/>
          <p:cNvSpPr>
            <a:spLocks noChangeShapeType="1"/>
          </p:cNvSpPr>
          <p:nvPr/>
        </p:nvSpPr>
        <p:spPr bwMode="auto">
          <a:xfrm>
            <a:off x="2209800" y="46482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9165" name="Text Box 12"/>
          <p:cNvSpPr txBox="1">
            <a:spLocks noChangeArrowheads="1"/>
          </p:cNvSpPr>
          <p:nvPr/>
        </p:nvSpPr>
        <p:spPr bwMode="auto">
          <a:xfrm>
            <a:off x="2362200" y="4648200"/>
            <a:ext cx="285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/>
              <a:t>(</a:t>
            </a:r>
          </a:p>
        </p:txBody>
      </p:sp>
      <p:sp>
        <p:nvSpPr>
          <p:cNvPr id="49166" name="Line 13"/>
          <p:cNvSpPr>
            <a:spLocks noChangeShapeType="1"/>
          </p:cNvSpPr>
          <p:nvPr/>
        </p:nvSpPr>
        <p:spPr bwMode="auto">
          <a:xfrm>
            <a:off x="2209800" y="41910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9167" name="Text Box 14"/>
          <p:cNvSpPr txBox="1">
            <a:spLocks noChangeArrowheads="1"/>
          </p:cNvSpPr>
          <p:nvPr/>
        </p:nvSpPr>
        <p:spPr bwMode="auto">
          <a:xfrm>
            <a:off x="2362200" y="41910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/>
              <a:t>*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2E1ECA-741E-4936-BC97-538A62995BD8}" type="slidenum">
              <a:rPr lang="en-US"/>
              <a:pPr>
                <a:defRPr/>
              </a:pPr>
              <a:t>49</a:t>
            </a:fld>
            <a:endParaRPr lang="en-US"/>
          </a:p>
        </p:txBody>
      </p:sp>
      <p:sp>
        <p:nvSpPr>
          <p:cNvPr id="501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 (cont’d) </a:t>
            </a:r>
          </a:p>
        </p:txBody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Infix:</a:t>
            </a:r>
          </a:p>
          <a:p>
            <a:pPr lvl="1" eaLnBrk="1" hangingPunct="1"/>
            <a:r>
              <a:rPr lang="en-US" dirty="0" smtClean="0"/>
              <a:t>a + b * c </a:t>
            </a:r>
            <a:r>
              <a:rPr lang="en-US" dirty="0" smtClean="0"/>
              <a:t>- </a:t>
            </a:r>
            <a:r>
              <a:rPr lang="en-US" dirty="0" smtClean="0"/>
              <a:t>( d * e + f ) * g</a:t>
            </a:r>
          </a:p>
          <a:p>
            <a:pPr eaLnBrk="1" hangingPunct="1"/>
            <a:r>
              <a:rPr lang="en-US" dirty="0" smtClean="0"/>
              <a:t>Postfix</a:t>
            </a:r>
          </a:p>
          <a:p>
            <a:pPr lvl="1" eaLnBrk="1" hangingPunct="1"/>
            <a:r>
              <a:rPr lang="en-US" dirty="0" smtClean="0"/>
              <a:t>a b c * + d e * f </a:t>
            </a:r>
            <a:r>
              <a:rPr lang="en-US" dirty="0"/>
              <a:t>+</a:t>
            </a:r>
            <a:r>
              <a:rPr lang="en-US" dirty="0" smtClean="0"/>
              <a:t> </a:t>
            </a:r>
            <a:r>
              <a:rPr lang="en-US" dirty="0" smtClean="0"/>
              <a:t>g * </a:t>
            </a:r>
            <a:r>
              <a:rPr lang="en-US" dirty="0" smtClean="0"/>
              <a:t>-</a:t>
            </a:r>
            <a:endParaRPr lang="en-US" dirty="0" smtClean="0"/>
          </a:p>
        </p:txBody>
      </p:sp>
      <p:sp>
        <p:nvSpPr>
          <p:cNvPr id="50181" name="Line 4"/>
          <p:cNvSpPr>
            <a:spLocks noChangeShapeType="1"/>
          </p:cNvSpPr>
          <p:nvPr/>
        </p:nvSpPr>
        <p:spPr bwMode="auto">
          <a:xfrm>
            <a:off x="2209800" y="37338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0182" name="Line 5"/>
          <p:cNvSpPr>
            <a:spLocks noChangeShapeType="1"/>
          </p:cNvSpPr>
          <p:nvPr/>
        </p:nvSpPr>
        <p:spPr bwMode="auto">
          <a:xfrm>
            <a:off x="2209800" y="55626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0183" name="Line 6"/>
          <p:cNvSpPr>
            <a:spLocks noChangeShapeType="1"/>
          </p:cNvSpPr>
          <p:nvPr/>
        </p:nvSpPr>
        <p:spPr bwMode="auto">
          <a:xfrm flipV="1">
            <a:off x="2895600" y="37338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0184" name="Rectangle 7"/>
          <p:cNvSpPr>
            <a:spLocks noChangeArrowheads="1"/>
          </p:cNvSpPr>
          <p:nvPr/>
        </p:nvSpPr>
        <p:spPr bwMode="auto">
          <a:xfrm>
            <a:off x="3352800" y="3886200"/>
            <a:ext cx="3429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lvl="1">
              <a:spcBef>
                <a:spcPct val="20000"/>
              </a:spcBef>
            </a:pPr>
            <a:r>
              <a:rPr lang="en-US" sz="2000" dirty="0">
                <a:solidFill>
                  <a:schemeClr val="accent2"/>
                </a:solidFill>
                <a:latin typeface="Arial" charset="0"/>
              </a:rPr>
              <a:t>a + b * c </a:t>
            </a:r>
            <a:r>
              <a:rPr lang="en-US" sz="2000" dirty="0" smtClean="0">
                <a:solidFill>
                  <a:schemeClr val="accent2"/>
                </a:solidFill>
                <a:latin typeface="Arial" charset="0"/>
              </a:rPr>
              <a:t>- </a:t>
            </a:r>
            <a:r>
              <a:rPr lang="en-US" sz="2000" dirty="0">
                <a:solidFill>
                  <a:schemeClr val="accent2"/>
                </a:solidFill>
                <a:latin typeface="Arial" charset="0"/>
              </a:rPr>
              <a:t>( d * e + f </a:t>
            </a:r>
            <a:r>
              <a:rPr lang="en-US" sz="2000" dirty="0">
                <a:latin typeface="Arial" charset="0"/>
              </a:rPr>
              <a:t>) * g</a:t>
            </a:r>
          </a:p>
        </p:txBody>
      </p:sp>
      <p:sp>
        <p:nvSpPr>
          <p:cNvPr id="50185" name="Rectangle 8"/>
          <p:cNvSpPr>
            <a:spLocks noChangeArrowheads="1"/>
          </p:cNvSpPr>
          <p:nvPr/>
        </p:nvSpPr>
        <p:spPr bwMode="auto">
          <a:xfrm>
            <a:off x="3581400" y="5105400"/>
            <a:ext cx="23066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lvl="1">
              <a:spcBef>
                <a:spcPct val="20000"/>
              </a:spcBef>
            </a:pPr>
            <a:r>
              <a:rPr lang="en-US" sz="2000">
                <a:latin typeface="Arial" charset="0"/>
              </a:rPr>
              <a:t>a b c * + d e * f</a:t>
            </a:r>
          </a:p>
        </p:txBody>
      </p:sp>
      <p:sp>
        <p:nvSpPr>
          <p:cNvPr id="50186" name="Line 9"/>
          <p:cNvSpPr>
            <a:spLocks noChangeShapeType="1"/>
          </p:cNvSpPr>
          <p:nvPr/>
        </p:nvSpPr>
        <p:spPr bwMode="auto">
          <a:xfrm>
            <a:off x="2209800" y="51054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0187" name="Text Box 10"/>
          <p:cNvSpPr txBox="1">
            <a:spLocks noChangeArrowheads="1"/>
          </p:cNvSpPr>
          <p:nvPr/>
        </p:nvSpPr>
        <p:spPr bwMode="auto">
          <a:xfrm>
            <a:off x="2346325" y="5070475"/>
            <a:ext cx="2872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 dirty="0"/>
              <a:t>-</a:t>
            </a:r>
            <a:endParaRPr lang="en-US" dirty="0"/>
          </a:p>
        </p:txBody>
      </p:sp>
      <p:sp>
        <p:nvSpPr>
          <p:cNvPr id="50188" name="Line 11"/>
          <p:cNvSpPr>
            <a:spLocks noChangeShapeType="1"/>
          </p:cNvSpPr>
          <p:nvPr/>
        </p:nvSpPr>
        <p:spPr bwMode="auto">
          <a:xfrm>
            <a:off x="2209800" y="46482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0189" name="Text Box 12"/>
          <p:cNvSpPr txBox="1">
            <a:spLocks noChangeArrowheads="1"/>
          </p:cNvSpPr>
          <p:nvPr/>
        </p:nvSpPr>
        <p:spPr bwMode="auto">
          <a:xfrm>
            <a:off x="2362200" y="4648200"/>
            <a:ext cx="285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/>
              <a:t>(</a:t>
            </a:r>
          </a:p>
        </p:txBody>
      </p:sp>
      <p:sp>
        <p:nvSpPr>
          <p:cNvPr id="50190" name="Line 13"/>
          <p:cNvSpPr>
            <a:spLocks noChangeShapeType="1"/>
          </p:cNvSpPr>
          <p:nvPr/>
        </p:nvSpPr>
        <p:spPr bwMode="auto">
          <a:xfrm>
            <a:off x="2209800" y="41910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0191" name="Text Box 15"/>
          <p:cNvSpPr txBox="1">
            <a:spLocks noChangeArrowheads="1"/>
          </p:cNvSpPr>
          <p:nvPr/>
        </p:nvSpPr>
        <p:spPr bwMode="auto">
          <a:xfrm>
            <a:off x="2362200" y="4191000"/>
            <a:ext cx="35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/>
              <a:t>+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E7862B-51C6-4CA9-9069-41C64B1EFEDA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Stack Model—LIFO 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371600"/>
            <a:ext cx="3814763" cy="4724400"/>
          </a:xfrm>
        </p:spPr>
        <p:txBody>
          <a:bodyPr/>
          <a:lstStyle/>
          <a:p>
            <a:pPr eaLnBrk="1" hangingPunct="1"/>
            <a:r>
              <a:rPr lang="en-US" sz="2000" smtClean="0"/>
              <a:t>S.push(“fish”)</a:t>
            </a:r>
          </a:p>
          <a:p>
            <a:pPr lvl="1" eaLnBrk="1" hangingPunct="1"/>
            <a:r>
              <a:rPr lang="en-US" sz="1800" smtClean="0"/>
              <a:t>S.empty() is false</a:t>
            </a:r>
          </a:p>
          <a:p>
            <a:pPr lvl="1" eaLnBrk="1" hangingPunct="1"/>
            <a:r>
              <a:rPr lang="en-US" sz="1800" smtClean="0"/>
              <a:t>S.top() == “fish”</a:t>
            </a:r>
          </a:p>
          <a:p>
            <a:pPr lvl="1" eaLnBrk="1" hangingPunct="1"/>
            <a:r>
              <a:rPr lang="en-US" sz="1800" smtClean="0"/>
              <a:t>S.size() == 2</a:t>
            </a:r>
          </a:p>
        </p:txBody>
      </p:sp>
      <p:graphicFrame>
        <p:nvGraphicFramePr>
          <p:cNvPr id="388100" name="Group 4"/>
          <p:cNvGraphicFramePr>
            <a:graphicFrameLocks noGrp="1"/>
          </p:cNvGraphicFramePr>
          <p:nvPr>
            <p:ph sz="half" idx="2"/>
          </p:nvPr>
        </p:nvGraphicFramePr>
        <p:xfrm>
          <a:off x="5062538" y="1973263"/>
          <a:ext cx="3298825" cy="4108452"/>
        </p:xfrm>
        <a:graphic>
          <a:graphicData uri="http://schemas.openxmlformats.org/drawingml/2006/table">
            <a:tbl>
              <a:tblPr/>
              <a:tblGrid>
                <a:gridCol w="3298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14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2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2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2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</a:rPr>
                        <a:t>fish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</a:rPr>
                        <a:t>mosquito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6169" name="Text Box 24"/>
          <p:cNvSpPr txBox="1">
            <a:spLocks noChangeArrowheads="1"/>
          </p:cNvSpPr>
          <p:nvPr/>
        </p:nvSpPr>
        <p:spPr bwMode="auto">
          <a:xfrm>
            <a:off x="5695950" y="6172200"/>
            <a:ext cx="1835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food chain stack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643917-0A30-4F75-977F-68B990A666D4}" type="slidenum">
              <a:rPr lang="en-US"/>
              <a:pPr>
                <a:defRPr/>
              </a:pPr>
              <a:t>50</a:t>
            </a:fld>
            <a:endParaRPr lang="en-US"/>
          </a:p>
        </p:txBody>
      </p:sp>
      <p:sp>
        <p:nvSpPr>
          <p:cNvPr id="512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 (cont’d) </a:t>
            </a:r>
          </a:p>
        </p:txBody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Infix:</a:t>
            </a:r>
          </a:p>
          <a:p>
            <a:pPr lvl="1" eaLnBrk="1" hangingPunct="1"/>
            <a:r>
              <a:rPr lang="en-US" smtClean="0"/>
              <a:t>a + b * c + ( d * e + f ) * g</a:t>
            </a:r>
          </a:p>
          <a:p>
            <a:pPr eaLnBrk="1" hangingPunct="1"/>
            <a:r>
              <a:rPr lang="en-US" smtClean="0"/>
              <a:t>Postfix</a:t>
            </a:r>
          </a:p>
          <a:p>
            <a:pPr lvl="1" eaLnBrk="1" hangingPunct="1"/>
            <a:r>
              <a:rPr lang="en-US" smtClean="0"/>
              <a:t>a b c * + d e * f + g * +</a:t>
            </a:r>
          </a:p>
        </p:txBody>
      </p:sp>
      <p:sp>
        <p:nvSpPr>
          <p:cNvPr id="51205" name="Line 4"/>
          <p:cNvSpPr>
            <a:spLocks noChangeShapeType="1"/>
          </p:cNvSpPr>
          <p:nvPr/>
        </p:nvSpPr>
        <p:spPr bwMode="auto">
          <a:xfrm>
            <a:off x="2209800" y="37338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1206" name="Line 5"/>
          <p:cNvSpPr>
            <a:spLocks noChangeShapeType="1"/>
          </p:cNvSpPr>
          <p:nvPr/>
        </p:nvSpPr>
        <p:spPr bwMode="auto">
          <a:xfrm>
            <a:off x="2209800" y="55626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1207" name="Line 6"/>
          <p:cNvSpPr>
            <a:spLocks noChangeShapeType="1"/>
          </p:cNvSpPr>
          <p:nvPr/>
        </p:nvSpPr>
        <p:spPr bwMode="auto">
          <a:xfrm flipV="1">
            <a:off x="2895600" y="37338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1208" name="Rectangle 7"/>
          <p:cNvSpPr>
            <a:spLocks noChangeArrowheads="1"/>
          </p:cNvSpPr>
          <p:nvPr/>
        </p:nvSpPr>
        <p:spPr bwMode="auto">
          <a:xfrm>
            <a:off x="3352800" y="3886200"/>
            <a:ext cx="3429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lvl="1">
              <a:spcBef>
                <a:spcPct val="20000"/>
              </a:spcBef>
            </a:pPr>
            <a:r>
              <a:rPr lang="en-US" sz="2000">
                <a:solidFill>
                  <a:schemeClr val="accent2"/>
                </a:solidFill>
                <a:latin typeface="Arial" charset="0"/>
              </a:rPr>
              <a:t>a + b * c + ( d * e + f ) </a:t>
            </a:r>
            <a:r>
              <a:rPr lang="en-US" sz="2000">
                <a:latin typeface="Arial" charset="0"/>
              </a:rPr>
              <a:t>* g</a:t>
            </a:r>
          </a:p>
        </p:txBody>
      </p:sp>
      <p:sp>
        <p:nvSpPr>
          <p:cNvPr id="51209" name="Rectangle 8"/>
          <p:cNvSpPr>
            <a:spLocks noChangeArrowheads="1"/>
          </p:cNvSpPr>
          <p:nvPr/>
        </p:nvSpPr>
        <p:spPr bwMode="auto">
          <a:xfrm>
            <a:off x="3581400" y="5105400"/>
            <a:ext cx="25241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lvl="1">
              <a:spcBef>
                <a:spcPct val="20000"/>
              </a:spcBef>
            </a:pPr>
            <a:r>
              <a:rPr lang="en-US" sz="2000">
                <a:latin typeface="Arial" charset="0"/>
              </a:rPr>
              <a:t>a b c * + d e * f +</a:t>
            </a:r>
          </a:p>
        </p:txBody>
      </p:sp>
      <p:sp>
        <p:nvSpPr>
          <p:cNvPr id="51210" name="Line 9"/>
          <p:cNvSpPr>
            <a:spLocks noChangeShapeType="1"/>
          </p:cNvSpPr>
          <p:nvPr/>
        </p:nvSpPr>
        <p:spPr bwMode="auto">
          <a:xfrm>
            <a:off x="2209800" y="51054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1211" name="Text Box 10"/>
          <p:cNvSpPr txBox="1">
            <a:spLocks noChangeArrowheads="1"/>
          </p:cNvSpPr>
          <p:nvPr/>
        </p:nvSpPr>
        <p:spPr bwMode="auto">
          <a:xfrm>
            <a:off x="2346325" y="5070475"/>
            <a:ext cx="35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/>
              <a:t>+</a:t>
            </a:r>
          </a:p>
        </p:txBody>
      </p:sp>
      <p:sp>
        <p:nvSpPr>
          <p:cNvPr id="51212" name="Line 11"/>
          <p:cNvSpPr>
            <a:spLocks noChangeShapeType="1"/>
          </p:cNvSpPr>
          <p:nvPr/>
        </p:nvSpPr>
        <p:spPr bwMode="auto">
          <a:xfrm>
            <a:off x="2209800" y="46482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1213" name="Line 13"/>
          <p:cNvSpPr>
            <a:spLocks noChangeShapeType="1"/>
          </p:cNvSpPr>
          <p:nvPr/>
        </p:nvSpPr>
        <p:spPr bwMode="auto">
          <a:xfrm>
            <a:off x="2209800" y="41910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A28D63-4B47-4B00-8066-C06CF0543B08}" type="slidenum">
              <a:rPr lang="en-US"/>
              <a:pPr>
                <a:defRPr/>
              </a:pPr>
              <a:t>51</a:t>
            </a:fld>
            <a:endParaRPr lang="en-US"/>
          </a:p>
        </p:txBody>
      </p:sp>
      <p:sp>
        <p:nvSpPr>
          <p:cNvPr id="522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 (cont’d) </a:t>
            </a:r>
          </a:p>
        </p:txBody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Infix:</a:t>
            </a:r>
          </a:p>
          <a:p>
            <a:pPr lvl="1" eaLnBrk="1" hangingPunct="1"/>
            <a:r>
              <a:rPr lang="en-US" dirty="0" smtClean="0"/>
              <a:t>a + b * c </a:t>
            </a:r>
            <a:r>
              <a:rPr lang="en-US" dirty="0" smtClean="0"/>
              <a:t>- </a:t>
            </a:r>
            <a:r>
              <a:rPr lang="en-US" dirty="0" smtClean="0"/>
              <a:t>( d * e + f ) * g</a:t>
            </a:r>
          </a:p>
          <a:p>
            <a:pPr eaLnBrk="1" hangingPunct="1"/>
            <a:r>
              <a:rPr lang="en-US" dirty="0" smtClean="0"/>
              <a:t>Postfix</a:t>
            </a:r>
          </a:p>
          <a:p>
            <a:pPr lvl="1" eaLnBrk="1" hangingPunct="1"/>
            <a:r>
              <a:rPr lang="en-US" dirty="0" smtClean="0"/>
              <a:t>a b c * + d e * f + g * </a:t>
            </a:r>
            <a:r>
              <a:rPr lang="en-US" dirty="0" smtClean="0"/>
              <a:t>-</a:t>
            </a:r>
            <a:endParaRPr lang="en-US" dirty="0" smtClean="0"/>
          </a:p>
        </p:txBody>
      </p:sp>
      <p:sp>
        <p:nvSpPr>
          <p:cNvPr id="52229" name="Line 4"/>
          <p:cNvSpPr>
            <a:spLocks noChangeShapeType="1"/>
          </p:cNvSpPr>
          <p:nvPr/>
        </p:nvSpPr>
        <p:spPr bwMode="auto">
          <a:xfrm>
            <a:off x="2209800" y="37338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2230" name="Line 5"/>
          <p:cNvSpPr>
            <a:spLocks noChangeShapeType="1"/>
          </p:cNvSpPr>
          <p:nvPr/>
        </p:nvSpPr>
        <p:spPr bwMode="auto">
          <a:xfrm>
            <a:off x="2209800" y="55626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2231" name="Line 6"/>
          <p:cNvSpPr>
            <a:spLocks noChangeShapeType="1"/>
          </p:cNvSpPr>
          <p:nvPr/>
        </p:nvSpPr>
        <p:spPr bwMode="auto">
          <a:xfrm flipV="1">
            <a:off x="2895600" y="37338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2232" name="Rectangle 7"/>
          <p:cNvSpPr>
            <a:spLocks noChangeArrowheads="1"/>
          </p:cNvSpPr>
          <p:nvPr/>
        </p:nvSpPr>
        <p:spPr bwMode="auto">
          <a:xfrm>
            <a:off x="3352800" y="3886200"/>
            <a:ext cx="3429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lvl="1">
              <a:spcBef>
                <a:spcPct val="20000"/>
              </a:spcBef>
            </a:pPr>
            <a:r>
              <a:rPr lang="en-US" sz="2000" dirty="0">
                <a:solidFill>
                  <a:schemeClr val="accent2"/>
                </a:solidFill>
                <a:latin typeface="Arial" charset="0"/>
              </a:rPr>
              <a:t>a + b * c </a:t>
            </a:r>
            <a:r>
              <a:rPr lang="en-US" sz="2000" dirty="0" smtClean="0">
                <a:solidFill>
                  <a:schemeClr val="accent2"/>
                </a:solidFill>
                <a:latin typeface="Arial" charset="0"/>
              </a:rPr>
              <a:t>- </a:t>
            </a:r>
            <a:r>
              <a:rPr lang="en-US" sz="2000" dirty="0">
                <a:solidFill>
                  <a:schemeClr val="accent2"/>
                </a:solidFill>
                <a:latin typeface="Arial" charset="0"/>
              </a:rPr>
              <a:t>( d * e + f ) * g</a:t>
            </a:r>
          </a:p>
        </p:txBody>
      </p:sp>
      <p:sp>
        <p:nvSpPr>
          <p:cNvPr id="52233" name="Rectangle 8"/>
          <p:cNvSpPr>
            <a:spLocks noChangeArrowheads="1"/>
          </p:cNvSpPr>
          <p:nvPr/>
        </p:nvSpPr>
        <p:spPr bwMode="auto">
          <a:xfrm>
            <a:off x="3581400" y="5105400"/>
            <a:ext cx="27352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lvl="1">
              <a:spcBef>
                <a:spcPct val="20000"/>
              </a:spcBef>
            </a:pPr>
            <a:r>
              <a:rPr lang="en-US" sz="2000">
                <a:latin typeface="Arial" charset="0"/>
              </a:rPr>
              <a:t>a b c * + d e * f + g</a:t>
            </a:r>
          </a:p>
        </p:txBody>
      </p:sp>
      <p:sp>
        <p:nvSpPr>
          <p:cNvPr id="52234" name="Line 9"/>
          <p:cNvSpPr>
            <a:spLocks noChangeShapeType="1"/>
          </p:cNvSpPr>
          <p:nvPr/>
        </p:nvSpPr>
        <p:spPr bwMode="auto">
          <a:xfrm>
            <a:off x="2209800" y="51054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2235" name="Text Box 10"/>
          <p:cNvSpPr txBox="1">
            <a:spLocks noChangeArrowheads="1"/>
          </p:cNvSpPr>
          <p:nvPr/>
        </p:nvSpPr>
        <p:spPr bwMode="auto">
          <a:xfrm>
            <a:off x="2346325" y="5070475"/>
            <a:ext cx="2872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 dirty="0"/>
              <a:t>-</a:t>
            </a:r>
            <a:endParaRPr lang="en-US" dirty="0"/>
          </a:p>
        </p:txBody>
      </p:sp>
      <p:sp>
        <p:nvSpPr>
          <p:cNvPr id="52236" name="Line 11"/>
          <p:cNvSpPr>
            <a:spLocks noChangeShapeType="1"/>
          </p:cNvSpPr>
          <p:nvPr/>
        </p:nvSpPr>
        <p:spPr bwMode="auto">
          <a:xfrm>
            <a:off x="2209800" y="46482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2237" name="Line 12"/>
          <p:cNvSpPr>
            <a:spLocks noChangeShapeType="1"/>
          </p:cNvSpPr>
          <p:nvPr/>
        </p:nvSpPr>
        <p:spPr bwMode="auto">
          <a:xfrm>
            <a:off x="2209800" y="41910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2238" name="Text Box 13"/>
          <p:cNvSpPr txBox="1">
            <a:spLocks noChangeArrowheads="1"/>
          </p:cNvSpPr>
          <p:nvPr/>
        </p:nvSpPr>
        <p:spPr bwMode="auto">
          <a:xfrm>
            <a:off x="2362200" y="46482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/>
              <a:t>*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B1E7BD-F247-419F-95FD-578678A2F4A5}" type="slidenum">
              <a:rPr lang="en-US"/>
              <a:pPr>
                <a:defRPr/>
              </a:pPr>
              <a:t>52</a:t>
            </a:fld>
            <a:endParaRPr lang="en-US"/>
          </a:p>
        </p:txBody>
      </p:sp>
      <p:sp>
        <p:nvSpPr>
          <p:cNvPr id="532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 (cont’d) </a:t>
            </a:r>
          </a:p>
        </p:txBody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Infix:</a:t>
            </a:r>
          </a:p>
          <a:p>
            <a:pPr lvl="1" eaLnBrk="1" hangingPunct="1"/>
            <a:r>
              <a:rPr lang="en-US" dirty="0" smtClean="0"/>
              <a:t>a + b * c </a:t>
            </a:r>
            <a:r>
              <a:rPr lang="en-US" dirty="0" smtClean="0"/>
              <a:t>- </a:t>
            </a:r>
            <a:r>
              <a:rPr lang="en-US" dirty="0" smtClean="0"/>
              <a:t>( d * e + f ) * g</a:t>
            </a:r>
          </a:p>
          <a:p>
            <a:pPr eaLnBrk="1" hangingPunct="1"/>
            <a:r>
              <a:rPr lang="en-US" dirty="0" smtClean="0"/>
              <a:t>Postfix</a:t>
            </a:r>
          </a:p>
          <a:p>
            <a:pPr lvl="1" eaLnBrk="1" hangingPunct="1"/>
            <a:r>
              <a:rPr lang="en-US" dirty="0" smtClean="0"/>
              <a:t>a b c * + d e * f + g * </a:t>
            </a:r>
            <a:r>
              <a:rPr lang="en-US" dirty="0" smtClean="0"/>
              <a:t>-</a:t>
            </a:r>
            <a:endParaRPr lang="en-US" dirty="0" smtClean="0"/>
          </a:p>
        </p:txBody>
      </p:sp>
      <p:sp>
        <p:nvSpPr>
          <p:cNvPr id="53253" name="Line 4"/>
          <p:cNvSpPr>
            <a:spLocks noChangeShapeType="1"/>
          </p:cNvSpPr>
          <p:nvPr/>
        </p:nvSpPr>
        <p:spPr bwMode="auto">
          <a:xfrm>
            <a:off x="2209800" y="37338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3254" name="Line 5"/>
          <p:cNvSpPr>
            <a:spLocks noChangeShapeType="1"/>
          </p:cNvSpPr>
          <p:nvPr/>
        </p:nvSpPr>
        <p:spPr bwMode="auto">
          <a:xfrm>
            <a:off x="2209800" y="55626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3255" name="Line 6"/>
          <p:cNvSpPr>
            <a:spLocks noChangeShapeType="1"/>
          </p:cNvSpPr>
          <p:nvPr/>
        </p:nvSpPr>
        <p:spPr bwMode="auto">
          <a:xfrm flipV="1">
            <a:off x="2895600" y="37338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3256" name="Rectangle 7"/>
          <p:cNvSpPr>
            <a:spLocks noChangeArrowheads="1"/>
          </p:cNvSpPr>
          <p:nvPr/>
        </p:nvSpPr>
        <p:spPr bwMode="auto">
          <a:xfrm>
            <a:off x="3352800" y="3886200"/>
            <a:ext cx="3429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lvl="1">
              <a:spcBef>
                <a:spcPct val="20000"/>
              </a:spcBef>
            </a:pPr>
            <a:r>
              <a:rPr lang="en-US" sz="2000" dirty="0">
                <a:latin typeface="Arial" charset="0"/>
              </a:rPr>
              <a:t>a + b * c </a:t>
            </a:r>
            <a:r>
              <a:rPr lang="en-US" sz="2000" dirty="0" smtClean="0">
                <a:latin typeface="Arial" charset="0"/>
              </a:rPr>
              <a:t>- </a:t>
            </a:r>
            <a:r>
              <a:rPr lang="en-US" sz="2000" dirty="0">
                <a:latin typeface="Arial" charset="0"/>
              </a:rPr>
              <a:t>( d * e + f ) * g</a:t>
            </a:r>
          </a:p>
        </p:txBody>
      </p:sp>
      <p:sp>
        <p:nvSpPr>
          <p:cNvPr id="53257" name="Rectangle 8"/>
          <p:cNvSpPr>
            <a:spLocks noChangeArrowheads="1"/>
          </p:cNvSpPr>
          <p:nvPr/>
        </p:nvSpPr>
        <p:spPr bwMode="auto">
          <a:xfrm>
            <a:off x="3581400" y="5105400"/>
            <a:ext cx="308610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lvl="1">
              <a:spcBef>
                <a:spcPct val="20000"/>
              </a:spcBef>
            </a:pPr>
            <a:r>
              <a:rPr lang="en-US" sz="2000" dirty="0">
                <a:latin typeface="Arial" charset="0"/>
              </a:rPr>
              <a:t>a b c * + d e * f + g * </a:t>
            </a:r>
            <a:r>
              <a:rPr lang="en-US" sz="2000" dirty="0" smtClean="0">
                <a:latin typeface="Arial" charset="0"/>
              </a:rPr>
              <a:t>-</a:t>
            </a:r>
            <a:endParaRPr lang="en-US" sz="2000" dirty="0">
              <a:latin typeface="Arial" charset="0"/>
            </a:endParaRPr>
          </a:p>
        </p:txBody>
      </p:sp>
      <p:sp>
        <p:nvSpPr>
          <p:cNvPr id="53258" name="Line 9"/>
          <p:cNvSpPr>
            <a:spLocks noChangeShapeType="1"/>
          </p:cNvSpPr>
          <p:nvPr/>
        </p:nvSpPr>
        <p:spPr bwMode="auto">
          <a:xfrm>
            <a:off x="2209800" y="51054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3259" name="Line 11"/>
          <p:cNvSpPr>
            <a:spLocks noChangeShapeType="1"/>
          </p:cNvSpPr>
          <p:nvPr/>
        </p:nvSpPr>
        <p:spPr bwMode="auto">
          <a:xfrm>
            <a:off x="2209800" y="46482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3260" name="Line 12"/>
          <p:cNvSpPr>
            <a:spLocks noChangeShapeType="1"/>
          </p:cNvSpPr>
          <p:nvPr/>
        </p:nvSpPr>
        <p:spPr bwMode="auto">
          <a:xfrm>
            <a:off x="2209800" y="41910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Infix to Postfix Conversion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2F2E6B-3186-4B16-84A8-882A8E16BCCC}" type="slidenum">
              <a:rPr lang="en-US" smtClean="0"/>
              <a:pPr>
                <a:defRPr/>
              </a:pPr>
              <a:t>53</a:t>
            </a:fld>
            <a:endParaRPr lang="en-US"/>
          </a:p>
        </p:txBody>
      </p:sp>
      <p:sp>
        <p:nvSpPr>
          <p:cNvPr id="54276" name="Text Box 4"/>
          <p:cNvSpPr txBox="1">
            <a:spLocks noChangeArrowheads="1"/>
          </p:cNvSpPr>
          <p:nvPr/>
        </p:nvSpPr>
        <p:spPr bwMode="auto">
          <a:xfrm>
            <a:off x="304800" y="1447800"/>
            <a:ext cx="8458200" cy="418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 sz="1400" dirty="0">
                <a:latin typeface="Courier New" pitchFamily="49" charset="0"/>
              </a:rPr>
              <a:t>void infix2postfix(</a:t>
            </a:r>
            <a:r>
              <a:rPr lang="en-US" sz="1400" dirty="0" err="1">
                <a:latin typeface="Courier New" pitchFamily="49" charset="0"/>
              </a:rPr>
              <a:t>const</a:t>
            </a:r>
            <a:r>
              <a:rPr lang="en-US" sz="1400" dirty="0">
                <a:latin typeface="Courier New" pitchFamily="49" charset="0"/>
              </a:rPr>
              <a:t> vector&lt;token&gt; &amp;infix) {</a:t>
            </a:r>
          </a:p>
          <a:p>
            <a:pPr eaLnBrk="1" hangingPunct="1"/>
            <a:r>
              <a:rPr lang="en-US" sz="1400" dirty="0">
                <a:latin typeface="Courier New" pitchFamily="49" charset="0"/>
              </a:rPr>
              <a:t>  stack&lt;token&gt; s;</a:t>
            </a:r>
          </a:p>
          <a:p>
            <a:pPr eaLnBrk="1" hangingPunct="1"/>
            <a:r>
              <a:rPr lang="en-US" sz="1400" dirty="0">
                <a:latin typeface="Courier New" pitchFamily="49" charset="0"/>
              </a:rPr>
              <a:t>  for (I = 0; I &lt; </a:t>
            </a:r>
            <a:r>
              <a:rPr lang="en-US" sz="1400" dirty="0" err="1">
                <a:latin typeface="Courier New" pitchFamily="49" charset="0"/>
              </a:rPr>
              <a:t>infix.size</a:t>
            </a:r>
            <a:r>
              <a:rPr lang="en-US" sz="1400" dirty="0">
                <a:latin typeface="Courier New" pitchFamily="49" charset="0"/>
              </a:rPr>
              <a:t>(); ++I) {</a:t>
            </a:r>
          </a:p>
          <a:p>
            <a:pPr eaLnBrk="1" hangingPunct="1"/>
            <a:r>
              <a:rPr lang="en-US" sz="1400" dirty="0">
                <a:latin typeface="Courier New" pitchFamily="49" charset="0"/>
              </a:rPr>
              <a:t>    if (infix[I] is operand) </a:t>
            </a:r>
          </a:p>
          <a:p>
            <a:pPr eaLnBrk="1" hangingPunct="1"/>
            <a:r>
              <a:rPr lang="en-US" sz="1400" dirty="0">
                <a:latin typeface="Courier New" pitchFamily="49" charset="0"/>
              </a:rPr>
              <a:t>	print infix[I];</a:t>
            </a:r>
          </a:p>
          <a:p>
            <a:pPr eaLnBrk="1" hangingPunct="1"/>
            <a:r>
              <a:rPr lang="en-US" sz="1400" dirty="0">
                <a:latin typeface="Courier New" pitchFamily="49" charset="0"/>
              </a:rPr>
              <a:t>    else if (infix[I] is </a:t>
            </a:r>
            <a:r>
              <a:rPr lang="en-US" sz="1400" dirty="0">
                <a:solidFill>
                  <a:srgbClr val="0000FF"/>
                </a:solidFill>
                <a:latin typeface="Courier New" pitchFamily="49" charset="0"/>
              </a:rPr>
              <a:t>+, -, *, /, or (</a:t>
            </a:r>
            <a:r>
              <a:rPr lang="en-US" sz="1400" dirty="0">
                <a:latin typeface="Courier New" pitchFamily="49" charset="0"/>
              </a:rPr>
              <a:t> ) {</a:t>
            </a:r>
          </a:p>
          <a:p>
            <a:pPr eaLnBrk="1" hangingPunct="1"/>
            <a:r>
              <a:rPr lang="en-US" sz="1400" dirty="0">
                <a:latin typeface="Courier New" pitchFamily="49" charset="0"/>
              </a:rPr>
              <a:t>      while (</a:t>
            </a:r>
            <a:r>
              <a:rPr lang="en-US" sz="1400" dirty="0" err="1">
                <a:latin typeface="Courier New" pitchFamily="49" charset="0"/>
              </a:rPr>
              <a:t>s.top</a:t>
            </a:r>
            <a:r>
              <a:rPr lang="en-US" sz="1400" dirty="0">
                <a:latin typeface="Courier New" pitchFamily="49" charset="0"/>
              </a:rPr>
              <a:t>() != ‘(‘ &amp;&amp; </a:t>
            </a:r>
            <a:r>
              <a:rPr lang="en-US" sz="1400" dirty="0" err="1">
                <a:latin typeface="Courier New" pitchFamily="49" charset="0"/>
              </a:rPr>
              <a:t>s.top</a:t>
            </a:r>
            <a:r>
              <a:rPr lang="en-US" sz="1400" dirty="0">
                <a:latin typeface="Courier New" pitchFamily="49" charset="0"/>
              </a:rPr>
              <a:t>().precedence &gt;= infix[I].precedence) {</a:t>
            </a:r>
          </a:p>
          <a:p>
            <a:pPr eaLnBrk="1" hangingPunct="1"/>
            <a:r>
              <a:rPr lang="en-US" sz="1400" dirty="0">
                <a:latin typeface="Courier New" pitchFamily="49" charset="0"/>
              </a:rPr>
              <a:t>	 print </a:t>
            </a:r>
            <a:r>
              <a:rPr lang="en-US" sz="1400" dirty="0" err="1">
                <a:latin typeface="Courier New" pitchFamily="49" charset="0"/>
              </a:rPr>
              <a:t>s.top</a:t>
            </a:r>
            <a:r>
              <a:rPr lang="en-US" sz="1400" dirty="0">
                <a:latin typeface="Courier New" pitchFamily="49" charset="0"/>
              </a:rPr>
              <a:t>(); </a:t>
            </a:r>
            <a:r>
              <a:rPr lang="en-US" sz="1400" dirty="0" err="1">
                <a:latin typeface="Courier New" pitchFamily="49" charset="0"/>
              </a:rPr>
              <a:t>s.pop</a:t>
            </a:r>
            <a:r>
              <a:rPr lang="en-US" sz="1400" dirty="0">
                <a:latin typeface="Courier New" pitchFamily="49" charset="0"/>
              </a:rPr>
              <a:t>();</a:t>
            </a:r>
          </a:p>
          <a:p>
            <a:pPr eaLnBrk="1" hangingPunct="1"/>
            <a:r>
              <a:rPr lang="en-US" sz="1400" dirty="0">
                <a:latin typeface="Courier New" pitchFamily="49" charset="0"/>
              </a:rPr>
              <a:t>      }</a:t>
            </a:r>
          </a:p>
          <a:p>
            <a:pPr eaLnBrk="1" hangingPunct="1"/>
            <a:r>
              <a:rPr lang="en-US" sz="1400" dirty="0">
                <a:latin typeface="Courier New" pitchFamily="49" charset="0"/>
              </a:rPr>
              <a:t>      </a:t>
            </a:r>
            <a:r>
              <a:rPr lang="en-US" sz="1400" dirty="0" err="1">
                <a:latin typeface="Courier New" pitchFamily="49" charset="0"/>
              </a:rPr>
              <a:t>s.push</a:t>
            </a:r>
            <a:r>
              <a:rPr lang="en-US" sz="1400" dirty="0">
                <a:latin typeface="Courier New" pitchFamily="49" charset="0"/>
              </a:rPr>
              <a:t>(infix[I]);</a:t>
            </a:r>
          </a:p>
          <a:p>
            <a:pPr eaLnBrk="1" hangingPunct="1"/>
            <a:r>
              <a:rPr lang="en-US" sz="1400" dirty="0">
                <a:latin typeface="Courier New" pitchFamily="49" charset="0"/>
              </a:rPr>
              <a:t>    } else if (infix[I] == </a:t>
            </a:r>
            <a:r>
              <a:rPr lang="en-US" sz="1400" dirty="0">
                <a:solidFill>
                  <a:srgbClr val="0000FF"/>
                </a:solidFill>
                <a:latin typeface="Courier New" pitchFamily="49" charset="0"/>
              </a:rPr>
              <a:t>)</a:t>
            </a:r>
            <a:r>
              <a:rPr lang="en-US" sz="1400" dirty="0">
                <a:latin typeface="Courier New" pitchFamily="49" charset="0"/>
              </a:rPr>
              <a:t> ) {</a:t>
            </a:r>
          </a:p>
          <a:p>
            <a:pPr eaLnBrk="1" hangingPunct="1"/>
            <a:r>
              <a:rPr lang="en-US" sz="1400" dirty="0">
                <a:latin typeface="Courier New" pitchFamily="49" charset="0"/>
              </a:rPr>
              <a:t>	while (</a:t>
            </a:r>
            <a:r>
              <a:rPr lang="en-US" sz="1400" dirty="0" err="1">
                <a:latin typeface="Courier New" pitchFamily="49" charset="0"/>
              </a:rPr>
              <a:t>s.top</a:t>
            </a:r>
            <a:r>
              <a:rPr lang="en-US" sz="1400" dirty="0">
                <a:latin typeface="Courier New" pitchFamily="49" charset="0"/>
              </a:rPr>
              <a:t>() != </a:t>
            </a:r>
            <a:r>
              <a:rPr lang="en-US" sz="1400" dirty="0">
                <a:solidFill>
                  <a:srgbClr val="0000FF"/>
                </a:solidFill>
                <a:latin typeface="Courier New" pitchFamily="49" charset="0"/>
              </a:rPr>
              <a:t>(</a:t>
            </a:r>
            <a:r>
              <a:rPr lang="en-US" sz="1400" dirty="0">
                <a:latin typeface="Courier New" pitchFamily="49" charset="0"/>
              </a:rPr>
              <a:t> ) {</a:t>
            </a:r>
          </a:p>
          <a:p>
            <a:pPr eaLnBrk="1" hangingPunct="1"/>
            <a:r>
              <a:rPr lang="en-US" sz="1400" dirty="0">
                <a:latin typeface="Courier New" pitchFamily="49" charset="0"/>
              </a:rPr>
              <a:t>	   print </a:t>
            </a:r>
            <a:r>
              <a:rPr lang="en-US" sz="1400" dirty="0" err="1">
                <a:latin typeface="Courier New" pitchFamily="49" charset="0"/>
              </a:rPr>
              <a:t>s.top</a:t>
            </a:r>
            <a:r>
              <a:rPr lang="en-US" sz="1400" dirty="0">
                <a:latin typeface="Courier New" pitchFamily="49" charset="0"/>
              </a:rPr>
              <a:t>(); </a:t>
            </a:r>
            <a:r>
              <a:rPr lang="en-US" sz="1400" dirty="0" err="1">
                <a:latin typeface="Courier New" pitchFamily="49" charset="0"/>
              </a:rPr>
              <a:t>s.pop</a:t>
            </a:r>
            <a:r>
              <a:rPr lang="en-US" sz="1400" dirty="0">
                <a:latin typeface="Courier New" pitchFamily="49" charset="0"/>
              </a:rPr>
              <a:t>();</a:t>
            </a:r>
          </a:p>
          <a:p>
            <a:pPr eaLnBrk="1" hangingPunct="1"/>
            <a:r>
              <a:rPr lang="en-US" sz="1400" dirty="0">
                <a:latin typeface="Courier New" pitchFamily="49" charset="0"/>
              </a:rPr>
              <a:t>	}</a:t>
            </a:r>
          </a:p>
          <a:p>
            <a:pPr eaLnBrk="1" hangingPunct="1"/>
            <a:r>
              <a:rPr lang="en-US" sz="1400" dirty="0">
                <a:latin typeface="Courier New" pitchFamily="49" charset="0"/>
              </a:rPr>
              <a:t> 	</a:t>
            </a:r>
            <a:r>
              <a:rPr lang="en-US" sz="1400" dirty="0" err="1">
                <a:latin typeface="Courier New" pitchFamily="49" charset="0"/>
              </a:rPr>
              <a:t>s.pop</a:t>
            </a:r>
            <a:r>
              <a:rPr lang="en-US" sz="1400" dirty="0">
                <a:latin typeface="Courier New" pitchFamily="49" charset="0"/>
              </a:rPr>
              <a:t>(); // remove </a:t>
            </a:r>
            <a:r>
              <a:rPr lang="en-US" sz="1400" dirty="0">
                <a:solidFill>
                  <a:schemeClr val="accent2"/>
                </a:solidFill>
                <a:latin typeface="Courier New" pitchFamily="49" charset="0"/>
              </a:rPr>
              <a:t>(</a:t>
            </a:r>
          </a:p>
          <a:p>
            <a:pPr eaLnBrk="1" hangingPunct="1"/>
            <a:r>
              <a:rPr lang="en-US" sz="1400" dirty="0">
                <a:latin typeface="Courier New" pitchFamily="49" charset="0"/>
              </a:rPr>
              <a:t>    }	</a:t>
            </a:r>
          </a:p>
          <a:p>
            <a:pPr eaLnBrk="1" hangingPunct="1"/>
            <a:r>
              <a:rPr lang="en-US" sz="1400" dirty="0">
                <a:latin typeface="Courier New" pitchFamily="49" charset="0"/>
              </a:rPr>
              <a:t>  }</a:t>
            </a:r>
          </a:p>
          <a:p>
            <a:pPr eaLnBrk="1" hangingPunct="1"/>
            <a:r>
              <a:rPr lang="en-US" sz="1400" dirty="0">
                <a:latin typeface="Courier New" pitchFamily="49" charset="0"/>
              </a:rPr>
              <a:t>  while (!</a:t>
            </a:r>
            <a:r>
              <a:rPr lang="en-US" sz="1400" dirty="0" err="1">
                <a:latin typeface="Courier New" pitchFamily="49" charset="0"/>
              </a:rPr>
              <a:t>s.empty</a:t>
            </a:r>
            <a:r>
              <a:rPr lang="en-US" sz="1400" dirty="0">
                <a:latin typeface="Courier New" pitchFamily="49" charset="0"/>
              </a:rPr>
              <a:t>()) { print </a:t>
            </a:r>
            <a:r>
              <a:rPr lang="en-US" sz="1400" dirty="0" err="1">
                <a:latin typeface="Courier New" pitchFamily="49" charset="0"/>
              </a:rPr>
              <a:t>s.top</a:t>
            </a:r>
            <a:r>
              <a:rPr lang="en-US" sz="1400" dirty="0">
                <a:latin typeface="Courier New" pitchFamily="49" charset="0"/>
              </a:rPr>
              <a:t>(); </a:t>
            </a:r>
            <a:r>
              <a:rPr lang="en-US" sz="1400" dirty="0" err="1">
                <a:latin typeface="Courier New" pitchFamily="49" charset="0"/>
              </a:rPr>
              <a:t>s.pop</a:t>
            </a:r>
            <a:r>
              <a:rPr lang="en-US" sz="1400" dirty="0">
                <a:latin typeface="Courier New" pitchFamily="49" charset="0"/>
              </a:rPr>
              <a:t>(); }</a:t>
            </a:r>
          </a:p>
          <a:p>
            <a:pPr eaLnBrk="1" hangingPunct="1"/>
            <a:r>
              <a:rPr lang="en-US" sz="1400" dirty="0">
                <a:latin typeface="Courier New" pitchFamily="49" charset="0"/>
              </a:rPr>
              <a:t>}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06D06E-B03C-4960-9412-1088183A9F01}" type="slidenum">
              <a:rPr lang="en-US"/>
              <a:pPr>
                <a:defRPr/>
              </a:pPr>
              <a:t>54</a:t>
            </a:fld>
            <a:endParaRPr lang="en-US"/>
          </a:p>
        </p:txBody>
      </p:sp>
      <p:sp>
        <p:nvSpPr>
          <p:cNvPr id="552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Runtime Stack</a:t>
            </a:r>
          </a:p>
        </p:txBody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371600"/>
            <a:ext cx="6718300" cy="4497388"/>
          </a:xfrm>
        </p:spPr>
        <p:txBody>
          <a:bodyPr/>
          <a:lstStyle/>
          <a:p>
            <a:pPr eaLnBrk="1" hangingPunct="1"/>
            <a:r>
              <a:rPr lang="en-US" smtClean="0"/>
              <a:t>Runtime environment</a:t>
            </a:r>
          </a:p>
          <a:p>
            <a:pPr lvl="1" eaLnBrk="1" hangingPunct="1"/>
            <a:r>
              <a:rPr lang="en-US" smtClean="0"/>
              <a:t>Static</a:t>
            </a:r>
          </a:p>
          <a:p>
            <a:pPr lvl="2" eaLnBrk="1" hangingPunct="1"/>
            <a:r>
              <a:rPr lang="en-US" sz="1800" smtClean="0"/>
              <a:t>Executable code</a:t>
            </a:r>
          </a:p>
          <a:p>
            <a:pPr lvl="2" eaLnBrk="1" hangingPunct="1"/>
            <a:r>
              <a:rPr lang="en-US" sz="1800" smtClean="0"/>
              <a:t>Global variables</a:t>
            </a:r>
          </a:p>
          <a:p>
            <a:pPr lvl="1" eaLnBrk="1" hangingPunct="1"/>
            <a:r>
              <a:rPr lang="en-US" smtClean="0">
                <a:solidFill>
                  <a:srgbClr val="0000FF"/>
                </a:solidFill>
              </a:rPr>
              <a:t>Stack</a:t>
            </a:r>
          </a:p>
          <a:p>
            <a:pPr lvl="2" eaLnBrk="1" hangingPunct="1"/>
            <a:r>
              <a:rPr lang="en-US" sz="1800" smtClean="0">
                <a:solidFill>
                  <a:srgbClr val="0000FF"/>
                </a:solidFill>
              </a:rPr>
              <a:t>Push for each function call</a:t>
            </a:r>
          </a:p>
          <a:p>
            <a:pPr lvl="2" eaLnBrk="1" hangingPunct="1"/>
            <a:r>
              <a:rPr lang="en-US" sz="1800" smtClean="0">
                <a:solidFill>
                  <a:srgbClr val="0000FF"/>
                </a:solidFill>
              </a:rPr>
              <a:t>Pop for each function return</a:t>
            </a:r>
          </a:p>
          <a:p>
            <a:pPr lvl="2" eaLnBrk="1" hangingPunct="1"/>
            <a:r>
              <a:rPr lang="en-US" sz="1800" smtClean="0">
                <a:solidFill>
                  <a:srgbClr val="0000FF"/>
                </a:solidFill>
              </a:rPr>
              <a:t>Local variables</a:t>
            </a:r>
          </a:p>
          <a:p>
            <a:pPr lvl="1" eaLnBrk="1" hangingPunct="1"/>
            <a:r>
              <a:rPr lang="en-US" smtClean="0"/>
              <a:t>Heap</a:t>
            </a:r>
          </a:p>
          <a:p>
            <a:pPr lvl="2" eaLnBrk="1" hangingPunct="1"/>
            <a:r>
              <a:rPr lang="en-US" sz="1800" smtClean="0"/>
              <a:t>Dynamically allocated memories </a:t>
            </a:r>
          </a:p>
          <a:p>
            <a:pPr lvl="2" eaLnBrk="1" hangingPunct="1"/>
            <a:r>
              <a:rPr lang="en-US" sz="1800" smtClean="0"/>
              <a:t>new and delete</a:t>
            </a:r>
          </a:p>
          <a:p>
            <a:pPr eaLnBrk="1" hangingPunct="1">
              <a:buFontTx/>
              <a:buNone/>
            </a:pPr>
            <a:endParaRPr lang="en-US" smtClean="0"/>
          </a:p>
        </p:txBody>
      </p:sp>
      <p:grpSp>
        <p:nvGrpSpPr>
          <p:cNvPr id="55301" name="Group 11"/>
          <p:cNvGrpSpPr>
            <a:grpSpLocks/>
          </p:cNvGrpSpPr>
          <p:nvPr/>
        </p:nvGrpSpPr>
        <p:grpSpPr bwMode="auto">
          <a:xfrm>
            <a:off x="5699125" y="1614488"/>
            <a:ext cx="1924050" cy="3643312"/>
            <a:chOff x="5699125" y="2133600"/>
            <a:chExt cx="1924050" cy="3643313"/>
          </a:xfrm>
        </p:grpSpPr>
        <p:sp>
          <p:nvSpPr>
            <p:cNvPr id="55302" name="Rectangle 4"/>
            <p:cNvSpPr>
              <a:spLocks noChangeArrowheads="1"/>
            </p:cNvSpPr>
            <p:nvPr/>
          </p:nvSpPr>
          <p:spPr bwMode="auto">
            <a:xfrm>
              <a:off x="5791200" y="2133600"/>
              <a:ext cx="1752600" cy="32004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03" name="Text Box 5"/>
            <p:cNvSpPr txBox="1">
              <a:spLocks noChangeArrowheads="1"/>
            </p:cNvSpPr>
            <p:nvPr/>
          </p:nvSpPr>
          <p:spPr bwMode="auto">
            <a:xfrm>
              <a:off x="5791200" y="4953000"/>
              <a:ext cx="1752600" cy="37623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algn="ctr"/>
              <a:r>
                <a:rPr lang="en-US" sz="1800">
                  <a:latin typeface="Arial" charset="0"/>
                </a:rPr>
                <a:t>static</a:t>
              </a:r>
            </a:p>
          </p:txBody>
        </p:sp>
        <p:sp>
          <p:nvSpPr>
            <p:cNvPr id="55304" name="Text Box 6"/>
            <p:cNvSpPr txBox="1">
              <a:spLocks noChangeArrowheads="1"/>
            </p:cNvSpPr>
            <p:nvPr/>
          </p:nvSpPr>
          <p:spPr bwMode="auto">
            <a:xfrm>
              <a:off x="5791200" y="4572000"/>
              <a:ext cx="1752600" cy="37623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algn="ctr"/>
              <a:r>
                <a:rPr lang="en-US" sz="1800">
                  <a:latin typeface="Arial" charset="0"/>
                </a:rPr>
                <a:t>stack</a:t>
              </a:r>
            </a:p>
          </p:txBody>
        </p:sp>
        <p:sp>
          <p:nvSpPr>
            <p:cNvPr id="55305" name="Text Box 7"/>
            <p:cNvSpPr txBox="1">
              <a:spLocks noChangeArrowheads="1"/>
            </p:cNvSpPr>
            <p:nvPr/>
          </p:nvSpPr>
          <p:spPr bwMode="auto">
            <a:xfrm>
              <a:off x="5791200" y="2133600"/>
              <a:ext cx="1752600" cy="37623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algn="ctr"/>
              <a:r>
                <a:rPr lang="en-US" sz="1800">
                  <a:latin typeface="Arial" charset="0"/>
                </a:rPr>
                <a:t>heap</a:t>
              </a:r>
            </a:p>
          </p:txBody>
        </p:sp>
        <p:sp>
          <p:nvSpPr>
            <p:cNvPr id="55306" name="Line 8"/>
            <p:cNvSpPr>
              <a:spLocks noChangeShapeType="1"/>
            </p:cNvSpPr>
            <p:nvPr/>
          </p:nvSpPr>
          <p:spPr bwMode="auto">
            <a:xfrm flipV="1">
              <a:off x="6629400" y="43434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307" name="Line 9"/>
            <p:cNvSpPr>
              <a:spLocks noChangeShapeType="1"/>
            </p:cNvSpPr>
            <p:nvPr/>
          </p:nvSpPr>
          <p:spPr bwMode="auto">
            <a:xfrm>
              <a:off x="6629400" y="25146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308" name="Text Box 10"/>
            <p:cNvSpPr txBox="1">
              <a:spLocks noChangeArrowheads="1"/>
            </p:cNvSpPr>
            <p:nvPr/>
          </p:nvSpPr>
          <p:spPr bwMode="auto">
            <a:xfrm>
              <a:off x="5699125" y="5410200"/>
              <a:ext cx="19240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en-US" sz="1800">
                  <a:latin typeface="Arial" charset="0"/>
                </a:rPr>
                <a:t>program memory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03979D-2A8E-4376-9D8D-9E70F29B2C5F}" type="slidenum">
              <a:rPr lang="en-US"/>
              <a:pPr>
                <a:defRPr/>
              </a:pPr>
              <a:t>55</a:t>
            </a:fld>
            <a:endParaRPr lang="en-US"/>
          </a:p>
        </p:txBody>
      </p:sp>
      <p:sp>
        <p:nvSpPr>
          <p:cNvPr id="563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Recursion</a:t>
            </a:r>
          </a:p>
        </p:txBody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Order 1:  function calls itself</a:t>
            </a:r>
          </a:p>
          <a:p>
            <a:pPr eaLnBrk="1" hangingPunct="1"/>
            <a:r>
              <a:rPr lang="en-US" smtClean="0"/>
              <a:t>Order 2:  f() calls g(), and g() calls f()</a:t>
            </a:r>
          </a:p>
          <a:p>
            <a:pPr eaLnBrk="1" hangingPunct="1"/>
            <a:r>
              <a:rPr lang="en-US" smtClean="0"/>
              <a:t>Facilitated by stack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722C1A-3AC2-41F7-B629-36E5E7D2F3E9}" type="slidenum">
              <a:rPr lang="en-US"/>
              <a:pPr>
                <a:defRPr/>
              </a:pPr>
              <a:t>56</a:t>
            </a:fld>
            <a:endParaRPr lang="en-US"/>
          </a:p>
        </p:txBody>
      </p:sp>
      <p:sp>
        <p:nvSpPr>
          <p:cNvPr id="573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Reading Exercise</a:t>
            </a:r>
          </a:p>
        </p:txBody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How to use stack to</a:t>
            </a:r>
          </a:p>
          <a:p>
            <a:pPr lvl="1" eaLnBrk="1" hangingPunct="1"/>
            <a:r>
              <a:rPr lang="en-US" smtClean="0"/>
              <a:t>To check if brackets are balance? (Section 3.6.3)</a:t>
            </a:r>
          </a:p>
          <a:p>
            <a:pPr lvl="1" eaLnBrk="1" hangingPunct="1"/>
            <a:endParaRPr lang="en-US" smtClean="0"/>
          </a:p>
          <a:p>
            <a:pPr eaLnBrk="1" hangingPunct="1">
              <a:buFontTx/>
              <a:buNone/>
            </a:pPr>
            <a:endParaRPr lang="en-US" smtClean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1D4426-D9F1-41D7-8C50-C25DD00E0AA8}" type="slidenum">
              <a:rPr lang="en-US"/>
              <a:pPr>
                <a:defRPr/>
              </a:pPr>
              <a:t>57</a:t>
            </a:fld>
            <a:endParaRPr lang="en-US"/>
          </a:p>
        </p:txBody>
      </p:sp>
      <p:sp>
        <p:nvSpPr>
          <p:cNvPr id="583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Queue ADT - FIFO</a:t>
            </a:r>
          </a:p>
        </p:txBody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000" dirty="0" smtClean="0"/>
              <a:t>Collection</a:t>
            </a:r>
          </a:p>
          <a:p>
            <a:pPr lvl="1" eaLnBrk="1" hangingPunct="1"/>
            <a:r>
              <a:rPr lang="en-US" sz="1800" dirty="0" smtClean="0"/>
              <a:t>Elements of some proper type T</a:t>
            </a:r>
          </a:p>
          <a:p>
            <a:pPr eaLnBrk="1" hangingPunct="1"/>
            <a:r>
              <a:rPr lang="en-US" sz="2000" dirty="0" smtClean="0"/>
              <a:t>Operations</a:t>
            </a:r>
          </a:p>
          <a:p>
            <a:pPr lvl="1" eaLnBrk="1" hangingPunct="1"/>
            <a:r>
              <a:rPr lang="en-US" sz="1800" dirty="0" smtClean="0">
                <a:solidFill>
                  <a:srgbClr val="0000FF"/>
                </a:solidFill>
              </a:rPr>
              <a:t>Feature: First In, First Out</a:t>
            </a:r>
          </a:p>
          <a:p>
            <a:pPr lvl="1" eaLnBrk="1" hangingPunct="1"/>
            <a:r>
              <a:rPr lang="en-US" sz="1800" dirty="0" smtClean="0"/>
              <a:t>void push(T t)</a:t>
            </a:r>
          </a:p>
          <a:p>
            <a:pPr lvl="1" eaLnBrk="1" hangingPunct="1"/>
            <a:r>
              <a:rPr lang="en-US" sz="1800" dirty="0" smtClean="0"/>
              <a:t>void pop()</a:t>
            </a:r>
          </a:p>
          <a:p>
            <a:pPr lvl="1" eaLnBrk="1" hangingPunct="1"/>
            <a:r>
              <a:rPr lang="en-US" sz="1800" dirty="0" smtClean="0"/>
              <a:t>T front()</a:t>
            </a:r>
          </a:p>
          <a:p>
            <a:pPr lvl="1" eaLnBrk="1" hangingPunct="1"/>
            <a:r>
              <a:rPr lang="en-US" sz="1800" dirty="0" smtClean="0"/>
              <a:t>bool empty()</a:t>
            </a:r>
          </a:p>
          <a:p>
            <a:pPr lvl="1" eaLnBrk="1" hangingPunct="1"/>
            <a:r>
              <a:rPr lang="en-US" sz="1800" dirty="0" smtClean="0"/>
              <a:t>unsigned </a:t>
            </a:r>
            <a:r>
              <a:rPr lang="en-US" sz="1800" dirty="0" err="1" smtClean="0"/>
              <a:t>int</a:t>
            </a:r>
            <a:r>
              <a:rPr lang="en-US" sz="1800" dirty="0" smtClean="0"/>
              <a:t> size()</a:t>
            </a:r>
          </a:p>
          <a:p>
            <a:pPr lvl="1" eaLnBrk="1" hangingPunct="1"/>
            <a:r>
              <a:rPr lang="en-US" sz="1800" dirty="0" smtClean="0"/>
              <a:t>Constructors and destructors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B21770-4CD6-403F-BC23-3208D152DDF4}" type="slidenum">
              <a:rPr lang="en-US"/>
              <a:pPr>
                <a:defRPr/>
              </a:pPr>
              <a:t>58</a:t>
            </a:fld>
            <a:endParaRPr lang="en-US"/>
          </a:p>
        </p:txBody>
      </p:sp>
      <p:sp>
        <p:nvSpPr>
          <p:cNvPr id="593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Queue Model—FIFO </a:t>
            </a:r>
          </a:p>
        </p:txBody>
      </p:sp>
      <p:sp>
        <p:nvSpPr>
          <p:cNvPr id="5939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371600"/>
            <a:ext cx="7772400" cy="2282825"/>
          </a:xfrm>
        </p:spPr>
        <p:txBody>
          <a:bodyPr/>
          <a:lstStyle/>
          <a:p>
            <a:pPr eaLnBrk="1" hangingPunct="1"/>
            <a:r>
              <a:rPr lang="en-US" sz="2000" smtClean="0"/>
              <a:t>Empty Q</a:t>
            </a:r>
          </a:p>
        </p:txBody>
      </p:sp>
      <p:graphicFrame>
        <p:nvGraphicFramePr>
          <p:cNvPr id="546820" name="Group 4"/>
          <p:cNvGraphicFramePr>
            <a:graphicFrameLocks noGrp="1"/>
          </p:cNvGraphicFramePr>
          <p:nvPr>
            <p:ph sz="half" idx="2"/>
          </p:nvPr>
        </p:nvGraphicFramePr>
        <p:xfrm>
          <a:off x="973138" y="4551363"/>
          <a:ext cx="7197725" cy="593725"/>
        </p:xfrm>
        <a:graphic>
          <a:graphicData uri="http://schemas.openxmlformats.org/drawingml/2006/table">
            <a:tbl>
              <a:tblPr/>
              <a:tblGrid>
                <a:gridCol w="900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01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85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0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01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001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85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0011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93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9417" name="Text Box 24"/>
          <p:cNvSpPr txBox="1">
            <a:spLocks noChangeArrowheads="1"/>
          </p:cNvSpPr>
          <p:nvPr/>
        </p:nvSpPr>
        <p:spPr bwMode="auto">
          <a:xfrm>
            <a:off x="3384550" y="4205288"/>
            <a:ext cx="2330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animal parade queue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64B7C3-237D-4A4E-BC00-3B6169C73E68}" type="slidenum">
              <a:rPr lang="en-US"/>
              <a:pPr>
                <a:defRPr/>
              </a:pPr>
              <a:t>59</a:t>
            </a:fld>
            <a:endParaRPr lang="en-US"/>
          </a:p>
        </p:txBody>
      </p:sp>
      <p:sp>
        <p:nvSpPr>
          <p:cNvPr id="604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Queue Model—FIFO </a:t>
            </a:r>
          </a:p>
        </p:txBody>
      </p:sp>
      <p:sp>
        <p:nvSpPr>
          <p:cNvPr id="6042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371600"/>
            <a:ext cx="7772400" cy="2282825"/>
          </a:xfrm>
        </p:spPr>
        <p:txBody>
          <a:bodyPr/>
          <a:lstStyle/>
          <a:p>
            <a:pPr eaLnBrk="1" hangingPunct="1"/>
            <a:r>
              <a:rPr lang="en-US" sz="2000" smtClean="0"/>
              <a:t>Q.Push(“ant”)</a:t>
            </a:r>
          </a:p>
        </p:txBody>
      </p:sp>
      <p:graphicFrame>
        <p:nvGraphicFramePr>
          <p:cNvPr id="548868" name="Group 4"/>
          <p:cNvGraphicFramePr>
            <a:graphicFrameLocks noGrp="1"/>
          </p:cNvGraphicFramePr>
          <p:nvPr>
            <p:ph sz="half" idx="2"/>
          </p:nvPr>
        </p:nvGraphicFramePr>
        <p:xfrm>
          <a:off x="973138" y="4551363"/>
          <a:ext cx="7197725" cy="593725"/>
        </p:xfrm>
        <a:graphic>
          <a:graphicData uri="http://schemas.openxmlformats.org/drawingml/2006/table">
            <a:tbl>
              <a:tblPr/>
              <a:tblGrid>
                <a:gridCol w="900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01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85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0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01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001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85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0011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93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</a:rPr>
                        <a:t>ant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60441" name="Group 24"/>
          <p:cNvGrpSpPr>
            <a:grpSpLocks/>
          </p:cNvGrpSpPr>
          <p:nvPr/>
        </p:nvGrpSpPr>
        <p:grpSpPr bwMode="auto">
          <a:xfrm>
            <a:off x="914400" y="5410200"/>
            <a:ext cx="641350" cy="519113"/>
            <a:chOff x="576" y="3408"/>
            <a:chExt cx="404" cy="327"/>
          </a:xfrm>
        </p:grpSpPr>
        <p:sp>
          <p:nvSpPr>
            <p:cNvPr id="60446" name="Text Box 25"/>
            <p:cNvSpPr txBox="1">
              <a:spLocks noChangeArrowheads="1"/>
            </p:cNvSpPr>
            <p:nvPr/>
          </p:nvSpPr>
          <p:spPr bwMode="auto">
            <a:xfrm>
              <a:off x="576" y="3504"/>
              <a:ext cx="40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en-US" sz="1800">
                  <a:latin typeface="Arial" charset="0"/>
                </a:rPr>
                <a:t>front</a:t>
              </a:r>
            </a:p>
          </p:txBody>
        </p:sp>
        <p:sp>
          <p:nvSpPr>
            <p:cNvPr id="60447" name="Line 26"/>
            <p:cNvSpPr>
              <a:spLocks noChangeShapeType="1"/>
            </p:cNvSpPr>
            <p:nvPr/>
          </p:nvSpPr>
          <p:spPr bwMode="auto">
            <a:xfrm flipV="1">
              <a:off x="768" y="3408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0442" name="Group 27"/>
          <p:cNvGrpSpPr>
            <a:grpSpLocks/>
          </p:cNvGrpSpPr>
          <p:nvPr/>
        </p:nvGrpSpPr>
        <p:grpSpPr bwMode="auto">
          <a:xfrm>
            <a:off x="914400" y="6019800"/>
            <a:ext cx="666750" cy="533400"/>
            <a:chOff x="576" y="3792"/>
            <a:chExt cx="420" cy="336"/>
          </a:xfrm>
        </p:grpSpPr>
        <p:sp>
          <p:nvSpPr>
            <p:cNvPr id="60444" name="Text Box 28"/>
            <p:cNvSpPr txBox="1">
              <a:spLocks noChangeArrowheads="1"/>
            </p:cNvSpPr>
            <p:nvPr/>
          </p:nvSpPr>
          <p:spPr bwMode="auto">
            <a:xfrm>
              <a:off x="576" y="3897"/>
              <a:ext cx="42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en-US" sz="1800">
                  <a:latin typeface="Arial" charset="0"/>
                </a:rPr>
                <a:t>back</a:t>
              </a:r>
            </a:p>
          </p:txBody>
        </p:sp>
        <p:sp>
          <p:nvSpPr>
            <p:cNvPr id="60445" name="Line 29"/>
            <p:cNvSpPr>
              <a:spLocks noChangeShapeType="1"/>
            </p:cNvSpPr>
            <p:nvPr/>
          </p:nvSpPr>
          <p:spPr bwMode="auto">
            <a:xfrm flipV="1">
              <a:off x="768" y="3792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0443" name="Text Box 30"/>
          <p:cNvSpPr txBox="1">
            <a:spLocks noChangeArrowheads="1"/>
          </p:cNvSpPr>
          <p:nvPr/>
        </p:nvSpPr>
        <p:spPr bwMode="auto">
          <a:xfrm>
            <a:off x="3384550" y="4205288"/>
            <a:ext cx="2330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animal parade queue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F0F3E-BA23-4F06-A36B-9EBF93709BB0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Stack Model—LIFO 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371600"/>
            <a:ext cx="3814763" cy="4724400"/>
          </a:xfrm>
        </p:spPr>
        <p:txBody>
          <a:bodyPr/>
          <a:lstStyle/>
          <a:p>
            <a:pPr eaLnBrk="1" hangingPunct="1"/>
            <a:r>
              <a:rPr lang="en-US" sz="2000" smtClean="0"/>
              <a:t>S.push(“raccoon”)</a:t>
            </a:r>
          </a:p>
          <a:p>
            <a:pPr lvl="1" eaLnBrk="1" hangingPunct="1"/>
            <a:r>
              <a:rPr lang="en-US" sz="1800" smtClean="0"/>
              <a:t>S.empty() is false</a:t>
            </a:r>
          </a:p>
          <a:p>
            <a:pPr lvl="1" eaLnBrk="1" hangingPunct="1"/>
            <a:r>
              <a:rPr lang="en-US" sz="1800" smtClean="0"/>
              <a:t>S.top() == “raccoon”</a:t>
            </a:r>
          </a:p>
          <a:p>
            <a:pPr lvl="1" eaLnBrk="1" hangingPunct="1"/>
            <a:r>
              <a:rPr lang="en-US" sz="1800" smtClean="0"/>
              <a:t>S.size() == 3</a:t>
            </a:r>
          </a:p>
        </p:txBody>
      </p:sp>
      <p:graphicFrame>
        <p:nvGraphicFramePr>
          <p:cNvPr id="389124" name="Group 4"/>
          <p:cNvGraphicFramePr>
            <a:graphicFrameLocks noGrp="1"/>
          </p:cNvGraphicFramePr>
          <p:nvPr>
            <p:ph sz="half" idx="2"/>
          </p:nvPr>
        </p:nvGraphicFramePr>
        <p:xfrm>
          <a:off x="5062538" y="1973263"/>
          <a:ext cx="3298825" cy="4108452"/>
        </p:xfrm>
        <a:graphic>
          <a:graphicData uri="http://schemas.openxmlformats.org/drawingml/2006/table">
            <a:tbl>
              <a:tblPr/>
              <a:tblGrid>
                <a:gridCol w="3298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14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2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2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</a:rPr>
                        <a:t>raccoon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</a:rPr>
                        <a:t>fish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</a:rPr>
                        <a:t>mosquito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7193" name="Text Box 24"/>
          <p:cNvSpPr txBox="1">
            <a:spLocks noChangeArrowheads="1"/>
          </p:cNvSpPr>
          <p:nvPr/>
        </p:nvSpPr>
        <p:spPr bwMode="auto">
          <a:xfrm>
            <a:off x="5695950" y="6172200"/>
            <a:ext cx="1835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food chain stack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BDC779-159A-41D6-8389-A5921FEA54F8}" type="slidenum">
              <a:rPr lang="en-US"/>
              <a:pPr>
                <a:defRPr/>
              </a:pPr>
              <a:t>60</a:t>
            </a:fld>
            <a:endParaRPr lang="en-US"/>
          </a:p>
        </p:txBody>
      </p:sp>
      <p:sp>
        <p:nvSpPr>
          <p:cNvPr id="614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Queue Model—FIFO </a:t>
            </a:r>
          </a:p>
        </p:txBody>
      </p:sp>
      <p:sp>
        <p:nvSpPr>
          <p:cNvPr id="6144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371600"/>
            <a:ext cx="7772400" cy="2282825"/>
          </a:xfrm>
        </p:spPr>
        <p:txBody>
          <a:bodyPr/>
          <a:lstStyle/>
          <a:p>
            <a:pPr eaLnBrk="1" hangingPunct="1"/>
            <a:r>
              <a:rPr lang="en-US" sz="2000" smtClean="0"/>
              <a:t>Q.Push(“bee”)</a:t>
            </a:r>
          </a:p>
        </p:txBody>
      </p:sp>
      <p:graphicFrame>
        <p:nvGraphicFramePr>
          <p:cNvPr id="550916" name="Group 4"/>
          <p:cNvGraphicFramePr>
            <a:graphicFrameLocks noGrp="1"/>
          </p:cNvGraphicFramePr>
          <p:nvPr>
            <p:ph sz="half" idx="2"/>
          </p:nvPr>
        </p:nvGraphicFramePr>
        <p:xfrm>
          <a:off x="973138" y="4551363"/>
          <a:ext cx="7197725" cy="593725"/>
        </p:xfrm>
        <a:graphic>
          <a:graphicData uri="http://schemas.openxmlformats.org/drawingml/2006/table">
            <a:tbl>
              <a:tblPr/>
              <a:tblGrid>
                <a:gridCol w="900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01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85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0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01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001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85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0011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93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</a:rPr>
                        <a:t>ant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</a:rPr>
                        <a:t>bee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61465" name="Group 24"/>
          <p:cNvGrpSpPr>
            <a:grpSpLocks/>
          </p:cNvGrpSpPr>
          <p:nvPr/>
        </p:nvGrpSpPr>
        <p:grpSpPr bwMode="auto">
          <a:xfrm>
            <a:off x="914400" y="5410200"/>
            <a:ext cx="641350" cy="519113"/>
            <a:chOff x="576" y="3408"/>
            <a:chExt cx="404" cy="327"/>
          </a:xfrm>
        </p:grpSpPr>
        <p:sp>
          <p:nvSpPr>
            <p:cNvPr id="61470" name="Text Box 25"/>
            <p:cNvSpPr txBox="1">
              <a:spLocks noChangeArrowheads="1"/>
            </p:cNvSpPr>
            <p:nvPr/>
          </p:nvSpPr>
          <p:spPr bwMode="auto">
            <a:xfrm>
              <a:off x="576" y="3504"/>
              <a:ext cx="40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en-US" sz="1800">
                  <a:latin typeface="Arial" charset="0"/>
                </a:rPr>
                <a:t>front</a:t>
              </a:r>
            </a:p>
          </p:txBody>
        </p:sp>
        <p:sp>
          <p:nvSpPr>
            <p:cNvPr id="61471" name="Line 26"/>
            <p:cNvSpPr>
              <a:spLocks noChangeShapeType="1"/>
            </p:cNvSpPr>
            <p:nvPr/>
          </p:nvSpPr>
          <p:spPr bwMode="auto">
            <a:xfrm flipV="1">
              <a:off x="768" y="3408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1466" name="Group 27"/>
          <p:cNvGrpSpPr>
            <a:grpSpLocks/>
          </p:cNvGrpSpPr>
          <p:nvPr/>
        </p:nvGrpSpPr>
        <p:grpSpPr bwMode="auto">
          <a:xfrm>
            <a:off x="1905000" y="6019800"/>
            <a:ext cx="666750" cy="533400"/>
            <a:chOff x="576" y="3792"/>
            <a:chExt cx="420" cy="336"/>
          </a:xfrm>
        </p:grpSpPr>
        <p:sp>
          <p:nvSpPr>
            <p:cNvPr id="61468" name="Text Box 28"/>
            <p:cNvSpPr txBox="1">
              <a:spLocks noChangeArrowheads="1"/>
            </p:cNvSpPr>
            <p:nvPr/>
          </p:nvSpPr>
          <p:spPr bwMode="auto">
            <a:xfrm>
              <a:off x="576" y="3897"/>
              <a:ext cx="42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en-US" sz="1800">
                  <a:latin typeface="Arial" charset="0"/>
                </a:rPr>
                <a:t>back</a:t>
              </a:r>
            </a:p>
          </p:txBody>
        </p:sp>
        <p:sp>
          <p:nvSpPr>
            <p:cNvPr id="61469" name="Line 29"/>
            <p:cNvSpPr>
              <a:spLocks noChangeShapeType="1"/>
            </p:cNvSpPr>
            <p:nvPr/>
          </p:nvSpPr>
          <p:spPr bwMode="auto">
            <a:xfrm flipV="1">
              <a:off x="768" y="3792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1467" name="Text Box 30"/>
          <p:cNvSpPr txBox="1">
            <a:spLocks noChangeArrowheads="1"/>
          </p:cNvSpPr>
          <p:nvPr/>
        </p:nvSpPr>
        <p:spPr bwMode="auto">
          <a:xfrm>
            <a:off x="3384550" y="4205288"/>
            <a:ext cx="2330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animal parade queue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970B0F-ACD1-449C-A95D-0BAC8395E275}" type="slidenum">
              <a:rPr lang="en-US"/>
              <a:pPr>
                <a:defRPr/>
              </a:pPr>
              <a:t>61</a:t>
            </a:fld>
            <a:endParaRPr lang="en-US"/>
          </a:p>
        </p:txBody>
      </p:sp>
      <p:sp>
        <p:nvSpPr>
          <p:cNvPr id="624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Queue Model—FIFO </a:t>
            </a:r>
          </a:p>
        </p:txBody>
      </p:sp>
      <p:sp>
        <p:nvSpPr>
          <p:cNvPr id="6246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371600"/>
            <a:ext cx="7772400" cy="2282825"/>
          </a:xfrm>
        </p:spPr>
        <p:txBody>
          <a:bodyPr/>
          <a:lstStyle/>
          <a:p>
            <a:pPr eaLnBrk="1" hangingPunct="1"/>
            <a:r>
              <a:rPr lang="en-US" sz="2000" smtClean="0"/>
              <a:t>Q.Push(“cat”)</a:t>
            </a:r>
          </a:p>
        </p:txBody>
      </p:sp>
      <p:graphicFrame>
        <p:nvGraphicFramePr>
          <p:cNvPr id="552964" name="Group 4"/>
          <p:cNvGraphicFramePr>
            <a:graphicFrameLocks noGrp="1"/>
          </p:cNvGraphicFramePr>
          <p:nvPr>
            <p:ph sz="half" idx="2"/>
          </p:nvPr>
        </p:nvGraphicFramePr>
        <p:xfrm>
          <a:off x="973138" y="4551363"/>
          <a:ext cx="7197725" cy="593725"/>
        </p:xfrm>
        <a:graphic>
          <a:graphicData uri="http://schemas.openxmlformats.org/drawingml/2006/table">
            <a:tbl>
              <a:tblPr/>
              <a:tblGrid>
                <a:gridCol w="900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01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85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0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01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001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85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0011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93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</a:rPr>
                        <a:t>ant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</a:rPr>
                        <a:t>bee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</a:rPr>
                        <a:t>cat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62489" name="Group 24"/>
          <p:cNvGrpSpPr>
            <a:grpSpLocks/>
          </p:cNvGrpSpPr>
          <p:nvPr/>
        </p:nvGrpSpPr>
        <p:grpSpPr bwMode="auto">
          <a:xfrm>
            <a:off x="914400" y="5410200"/>
            <a:ext cx="641350" cy="519113"/>
            <a:chOff x="576" y="3408"/>
            <a:chExt cx="404" cy="327"/>
          </a:xfrm>
        </p:grpSpPr>
        <p:sp>
          <p:nvSpPr>
            <p:cNvPr id="62494" name="Text Box 25"/>
            <p:cNvSpPr txBox="1">
              <a:spLocks noChangeArrowheads="1"/>
            </p:cNvSpPr>
            <p:nvPr/>
          </p:nvSpPr>
          <p:spPr bwMode="auto">
            <a:xfrm>
              <a:off x="576" y="3504"/>
              <a:ext cx="40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en-US" sz="1800">
                  <a:latin typeface="Arial" charset="0"/>
                </a:rPr>
                <a:t>front</a:t>
              </a:r>
            </a:p>
          </p:txBody>
        </p:sp>
        <p:sp>
          <p:nvSpPr>
            <p:cNvPr id="62495" name="Line 26"/>
            <p:cNvSpPr>
              <a:spLocks noChangeShapeType="1"/>
            </p:cNvSpPr>
            <p:nvPr/>
          </p:nvSpPr>
          <p:spPr bwMode="auto">
            <a:xfrm flipV="1">
              <a:off x="768" y="3408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2490" name="Group 27"/>
          <p:cNvGrpSpPr>
            <a:grpSpLocks/>
          </p:cNvGrpSpPr>
          <p:nvPr/>
        </p:nvGrpSpPr>
        <p:grpSpPr bwMode="auto">
          <a:xfrm>
            <a:off x="2838450" y="6019800"/>
            <a:ext cx="666750" cy="533400"/>
            <a:chOff x="576" y="3792"/>
            <a:chExt cx="420" cy="336"/>
          </a:xfrm>
        </p:grpSpPr>
        <p:sp>
          <p:nvSpPr>
            <p:cNvPr id="62492" name="Text Box 28"/>
            <p:cNvSpPr txBox="1">
              <a:spLocks noChangeArrowheads="1"/>
            </p:cNvSpPr>
            <p:nvPr/>
          </p:nvSpPr>
          <p:spPr bwMode="auto">
            <a:xfrm>
              <a:off x="576" y="3897"/>
              <a:ext cx="42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en-US" sz="1800">
                  <a:latin typeface="Arial" charset="0"/>
                </a:rPr>
                <a:t>back</a:t>
              </a:r>
            </a:p>
          </p:txBody>
        </p:sp>
        <p:sp>
          <p:nvSpPr>
            <p:cNvPr id="62493" name="Line 29"/>
            <p:cNvSpPr>
              <a:spLocks noChangeShapeType="1"/>
            </p:cNvSpPr>
            <p:nvPr/>
          </p:nvSpPr>
          <p:spPr bwMode="auto">
            <a:xfrm flipV="1">
              <a:off x="768" y="3792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2491" name="Text Box 30"/>
          <p:cNvSpPr txBox="1">
            <a:spLocks noChangeArrowheads="1"/>
          </p:cNvSpPr>
          <p:nvPr/>
        </p:nvSpPr>
        <p:spPr bwMode="auto">
          <a:xfrm>
            <a:off x="3384550" y="4205288"/>
            <a:ext cx="2330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animal parade queue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442D02-9E6C-4FBD-ACBA-97547144F272}" type="slidenum">
              <a:rPr lang="en-US"/>
              <a:pPr>
                <a:defRPr/>
              </a:pPr>
              <a:t>62</a:t>
            </a:fld>
            <a:endParaRPr lang="en-US"/>
          </a:p>
        </p:txBody>
      </p:sp>
      <p:sp>
        <p:nvSpPr>
          <p:cNvPr id="63491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Queue Model—FIFO </a:t>
            </a:r>
          </a:p>
        </p:txBody>
      </p:sp>
      <p:sp>
        <p:nvSpPr>
          <p:cNvPr id="63492" name="Rectangle 1027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371600"/>
            <a:ext cx="7772400" cy="2282825"/>
          </a:xfrm>
        </p:spPr>
        <p:txBody>
          <a:bodyPr/>
          <a:lstStyle/>
          <a:p>
            <a:pPr eaLnBrk="1" hangingPunct="1"/>
            <a:r>
              <a:rPr lang="en-US" sz="2000" smtClean="0"/>
              <a:t>Q.Push(“dog”)</a:t>
            </a:r>
          </a:p>
        </p:txBody>
      </p:sp>
      <p:graphicFrame>
        <p:nvGraphicFramePr>
          <p:cNvPr id="555012" name="Group 1028"/>
          <p:cNvGraphicFramePr>
            <a:graphicFrameLocks noGrp="1"/>
          </p:cNvGraphicFramePr>
          <p:nvPr>
            <p:ph sz="half" idx="2"/>
          </p:nvPr>
        </p:nvGraphicFramePr>
        <p:xfrm>
          <a:off x="973138" y="4551363"/>
          <a:ext cx="7197725" cy="593725"/>
        </p:xfrm>
        <a:graphic>
          <a:graphicData uri="http://schemas.openxmlformats.org/drawingml/2006/table">
            <a:tbl>
              <a:tblPr/>
              <a:tblGrid>
                <a:gridCol w="900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01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85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0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01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001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85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0011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93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</a:rPr>
                        <a:t>ant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</a:rPr>
                        <a:t>bee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</a:rPr>
                        <a:t>cat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</a:rPr>
                        <a:t>dog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63513" name="Group 1048"/>
          <p:cNvGrpSpPr>
            <a:grpSpLocks/>
          </p:cNvGrpSpPr>
          <p:nvPr/>
        </p:nvGrpSpPr>
        <p:grpSpPr bwMode="auto">
          <a:xfrm>
            <a:off x="914400" y="5410200"/>
            <a:ext cx="641350" cy="519113"/>
            <a:chOff x="576" y="3408"/>
            <a:chExt cx="404" cy="327"/>
          </a:xfrm>
        </p:grpSpPr>
        <p:sp>
          <p:nvSpPr>
            <p:cNvPr id="63518" name="Text Box 1049"/>
            <p:cNvSpPr txBox="1">
              <a:spLocks noChangeArrowheads="1"/>
            </p:cNvSpPr>
            <p:nvPr/>
          </p:nvSpPr>
          <p:spPr bwMode="auto">
            <a:xfrm>
              <a:off x="576" y="3504"/>
              <a:ext cx="40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en-US" sz="1800">
                  <a:latin typeface="Arial" charset="0"/>
                </a:rPr>
                <a:t>front</a:t>
              </a:r>
            </a:p>
          </p:txBody>
        </p:sp>
        <p:sp>
          <p:nvSpPr>
            <p:cNvPr id="63519" name="Line 1050"/>
            <p:cNvSpPr>
              <a:spLocks noChangeShapeType="1"/>
            </p:cNvSpPr>
            <p:nvPr/>
          </p:nvSpPr>
          <p:spPr bwMode="auto">
            <a:xfrm flipV="1">
              <a:off x="768" y="3408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3514" name="Group 1051"/>
          <p:cNvGrpSpPr>
            <a:grpSpLocks/>
          </p:cNvGrpSpPr>
          <p:nvPr/>
        </p:nvGrpSpPr>
        <p:grpSpPr bwMode="auto">
          <a:xfrm>
            <a:off x="3733800" y="6019800"/>
            <a:ext cx="666750" cy="533400"/>
            <a:chOff x="576" y="3792"/>
            <a:chExt cx="420" cy="336"/>
          </a:xfrm>
        </p:grpSpPr>
        <p:sp>
          <p:nvSpPr>
            <p:cNvPr id="63516" name="Text Box 1052"/>
            <p:cNvSpPr txBox="1">
              <a:spLocks noChangeArrowheads="1"/>
            </p:cNvSpPr>
            <p:nvPr/>
          </p:nvSpPr>
          <p:spPr bwMode="auto">
            <a:xfrm>
              <a:off x="576" y="3897"/>
              <a:ext cx="42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en-US" sz="1800">
                  <a:latin typeface="Arial" charset="0"/>
                </a:rPr>
                <a:t>back</a:t>
              </a:r>
            </a:p>
          </p:txBody>
        </p:sp>
        <p:sp>
          <p:nvSpPr>
            <p:cNvPr id="63517" name="Line 1053"/>
            <p:cNvSpPr>
              <a:spLocks noChangeShapeType="1"/>
            </p:cNvSpPr>
            <p:nvPr/>
          </p:nvSpPr>
          <p:spPr bwMode="auto">
            <a:xfrm flipV="1">
              <a:off x="768" y="3792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3515" name="Text Box 1054"/>
          <p:cNvSpPr txBox="1">
            <a:spLocks noChangeArrowheads="1"/>
          </p:cNvSpPr>
          <p:nvPr/>
        </p:nvSpPr>
        <p:spPr bwMode="auto">
          <a:xfrm>
            <a:off x="3384550" y="4205288"/>
            <a:ext cx="2330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animal parade queue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26896A-3B42-48C7-93FF-546F935EE073}" type="slidenum">
              <a:rPr lang="en-US"/>
              <a:pPr>
                <a:defRPr/>
              </a:pPr>
              <a:t>63</a:t>
            </a:fld>
            <a:endParaRPr lang="en-US"/>
          </a:p>
        </p:txBody>
      </p:sp>
      <p:sp>
        <p:nvSpPr>
          <p:cNvPr id="645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Queue Model—FIFO </a:t>
            </a:r>
          </a:p>
        </p:txBody>
      </p:sp>
      <p:sp>
        <p:nvSpPr>
          <p:cNvPr id="6451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371600"/>
            <a:ext cx="7772400" cy="2282825"/>
          </a:xfrm>
        </p:spPr>
        <p:txBody>
          <a:bodyPr/>
          <a:lstStyle/>
          <a:p>
            <a:pPr eaLnBrk="1" hangingPunct="1"/>
            <a:r>
              <a:rPr lang="en-US" sz="2000" smtClean="0"/>
              <a:t>Q.Pop()</a:t>
            </a:r>
          </a:p>
        </p:txBody>
      </p:sp>
      <p:graphicFrame>
        <p:nvGraphicFramePr>
          <p:cNvPr id="557060" name="Group 4"/>
          <p:cNvGraphicFramePr>
            <a:graphicFrameLocks noGrp="1"/>
          </p:cNvGraphicFramePr>
          <p:nvPr>
            <p:ph sz="half" idx="2"/>
          </p:nvPr>
        </p:nvGraphicFramePr>
        <p:xfrm>
          <a:off x="973138" y="4551363"/>
          <a:ext cx="7197725" cy="593725"/>
        </p:xfrm>
        <a:graphic>
          <a:graphicData uri="http://schemas.openxmlformats.org/drawingml/2006/table">
            <a:tbl>
              <a:tblPr/>
              <a:tblGrid>
                <a:gridCol w="900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01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85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0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01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001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85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0011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93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</a:rPr>
                        <a:t>bee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</a:rPr>
                        <a:t>cat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</a:rPr>
                        <a:t>dog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64537" name="Group 24"/>
          <p:cNvGrpSpPr>
            <a:grpSpLocks/>
          </p:cNvGrpSpPr>
          <p:nvPr/>
        </p:nvGrpSpPr>
        <p:grpSpPr bwMode="auto">
          <a:xfrm>
            <a:off x="914400" y="5410200"/>
            <a:ext cx="641350" cy="519113"/>
            <a:chOff x="576" y="3408"/>
            <a:chExt cx="404" cy="327"/>
          </a:xfrm>
        </p:grpSpPr>
        <p:sp>
          <p:nvSpPr>
            <p:cNvPr id="64542" name="Text Box 25"/>
            <p:cNvSpPr txBox="1">
              <a:spLocks noChangeArrowheads="1"/>
            </p:cNvSpPr>
            <p:nvPr/>
          </p:nvSpPr>
          <p:spPr bwMode="auto">
            <a:xfrm>
              <a:off x="576" y="3504"/>
              <a:ext cx="40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en-US" sz="1800">
                  <a:latin typeface="Arial" charset="0"/>
                </a:rPr>
                <a:t>front</a:t>
              </a:r>
            </a:p>
          </p:txBody>
        </p:sp>
        <p:sp>
          <p:nvSpPr>
            <p:cNvPr id="64543" name="Line 26"/>
            <p:cNvSpPr>
              <a:spLocks noChangeShapeType="1"/>
            </p:cNvSpPr>
            <p:nvPr/>
          </p:nvSpPr>
          <p:spPr bwMode="auto">
            <a:xfrm flipV="1">
              <a:off x="768" y="3408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4538" name="Group 27"/>
          <p:cNvGrpSpPr>
            <a:grpSpLocks/>
          </p:cNvGrpSpPr>
          <p:nvPr/>
        </p:nvGrpSpPr>
        <p:grpSpPr bwMode="auto">
          <a:xfrm>
            <a:off x="2819400" y="6019800"/>
            <a:ext cx="666750" cy="533400"/>
            <a:chOff x="576" y="3792"/>
            <a:chExt cx="420" cy="336"/>
          </a:xfrm>
        </p:grpSpPr>
        <p:sp>
          <p:nvSpPr>
            <p:cNvPr id="64540" name="Text Box 28"/>
            <p:cNvSpPr txBox="1">
              <a:spLocks noChangeArrowheads="1"/>
            </p:cNvSpPr>
            <p:nvPr/>
          </p:nvSpPr>
          <p:spPr bwMode="auto">
            <a:xfrm>
              <a:off x="576" y="3897"/>
              <a:ext cx="42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en-US" sz="1800">
                  <a:latin typeface="Arial" charset="0"/>
                </a:rPr>
                <a:t>back</a:t>
              </a:r>
            </a:p>
          </p:txBody>
        </p:sp>
        <p:sp>
          <p:nvSpPr>
            <p:cNvPr id="64541" name="Line 29"/>
            <p:cNvSpPr>
              <a:spLocks noChangeShapeType="1"/>
            </p:cNvSpPr>
            <p:nvPr/>
          </p:nvSpPr>
          <p:spPr bwMode="auto">
            <a:xfrm flipV="1">
              <a:off x="768" y="3792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4539" name="Text Box 30"/>
          <p:cNvSpPr txBox="1">
            <a:spLocks noChangeArrowheads="1"/>
          </p:cNvSpPr>
          <p:nvPr/>
        </p:nvSpPr>
        <p:spPr bwMode="auto">
          <a:xfrm>
            <a:off x="3384550" y="4205288"/>
            <a:ext cx="2330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animal parade queue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EA632A-AF46-4FD8-BF10-58F15E32FD55}" type="slidenum">
              <a:rPr lang="en-US"/>
              <a:pPr>
                <a:defRPr/>
              </a:pPr>
              <a:t>64</a:t>
            </a:fld>
            <a:endParaRPr lang="en-US"/>
          </a:p>
        </p:txBody>
      </p:sp>
      <p:sp>
        <p:nvSpPr>
          <p:cNvPr id="655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Queue Model—FIFO </a:t>
            </a:r>
          </a:p>
        </p:txBody>
      </p:sp>
      <p:sp>
        <p:nvSpPr>
          <p:cNvPr id="6554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371600"/>
            <a:ext cx="7772400" cy="2282825"/>
          </a:xfrm>
        </p:spPr>
        <p:txBody>
          <a:bodyPr/>
          <a:lstStyle/>
          <a:p>
            <a:pPr eaLnBrk="1" hangingPunct="1"/>
            <a:r>
              <a:rPr lang="en-US" sz="2000" smtClean="0"/>
              <a:t>Q.Pop()</a:t>
            </a:r>
          </a:p>
        </p:txBody>
      </p:sp>
      <p:graphicFrame>
        <p:nvGraphicFramePr>
          <p:cNvPr id="559108" name="Group 4"/>
          <p:cNvGraphicFramePr>
            <a:graphicFrameLocks noGrp="1"/>
          </p:cNvGraphicFramePr>
          <p:nvPr>
            <p:ph sz="half" idx="2"/>
          </p:nvPr>
        </p:nvGraphicFramePr>
        <p:xfrm>
          <a:off x="973138" y="4551363"/>
          <a:ext cx="7197725" cy="593725"/>
        </p:xfrm>
        <a:graphic>
          <a:graphicData uri="http://schemas.openxmlformats.org/drawingml/2006/table">
            <a:tbl>
              <a:tblPr/>
              <a:tblGrid>
                <a:gridCol w="900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01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85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0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01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001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85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0011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93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</a:rPr>
                        <a:t>cat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</a:rPr>
                        <a:t>dog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65561" name="Group 24"/>
          <p:cNvGrpSpPr>
            <a:grpSpLocks/>
          </p:cNvGrpSpPr>
          <p:nvPr/>
        </p:nvGrpSpPr>
        <p:grpSpPr bwMode="auto">
          <a:xfrm>
            <a:off x="914400" y="5410200"/>
            <a:ext cx="641350" cy="519113"/>
            <a:chOff x="576" y="3408"/>
            <a:chExt cx="404" cy="327"/>
          </a:xfrm>
        </p:grpSpPr>
        <p:sp>
          <p:nvSpPr>
            <p:cNvPr id="65566" name="Text Box 25"/>
            <p:cNvSpPr txBox="1">
              <a:spLocks noChangeArrowheads="1"/>
            </p:cNvSpPr>
            <p:nvPr/>
          </p:nvSpPr>
          <p:spPr bwMode="auto">
            <a:xfrm>
              <a:off x="576" y="3504"/>
              <a:ext cx="40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en-US" sz="1800">
                  <a:latin typeface="Arial" charset="0"/>
                </a:rPr>
                <a:t>front</a:t>
              </a:r>
            </a:p>
          </p:txBody>
        </p:sp>
        <p:sp>
          <p:nvSpPr>
            <p:cNvPr id="65567" name="Line 26"/>
            <p:cNvSpPr>
              <a:spLocks noChangeShapeType="1"/>
            </p:cNvSpPr>
            <p:nvPr/>
          </p:nvSpPr>
          <p:spPr bwMode="auto">
            <a:xfrm flipV="1">
              <a:off x="768" y="3408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5562" name="Group 27"/>
          <p:cNvGrpSpPr>
            <a:grpSpLocks/>
          </p:cNvGrpSpPr>
          <p:nvPr/>
        </p:nvGrpSpPr>
        <p:grpSpPr bwMode="auto">
          <a:xfrm>
            <a:off x="1828800" y="6019800"/>
            <a:ext cx="666750" cy="533400"/>
            <a:chOff x="576" y="3792"/>
            <a:chExt cx="420" cy="336"/>
          </a:xfrm>
        </p:grpSpPr>
        <p:sp>
          <p:nvSpPr>
            <p:cNvPr id="65564" name="Text Box 28"/>
            <p:cNvSpPr txBox="1">
              <a:spLocks noChangeArrowheads="1"/>
            </p:cNvSpPr>
            <p:nvPr/>
          </p:nvSpPr>
          <p:spPr bwMode="auto">
            <a:xfrm>
              <a:off x="576" y="3897"/>
              <a:ext cx="42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en-US" sz="1800">
                  <a:latin typeface="Arial" charset="0"/>
                </a:rPr>
                <a:t>back</a:t>
              </a:r>
            </a:p>
          </p:txBody>
        </p:sp>
        <p:sp>
          <p:nvSpPr>
            <p:cNvPr id="65565" name="Line 29"/>
            <p:cNvSpPr>
              <a:spLocks noChangeShapeType="1"/>
            </p:cNvSpPr>
            <p:nvPr/>
          </p:nvSpPr>
          <p:spPr bwMode="auto">
            <a:xfrm flipV="1">
              <a:off x="768" y="3792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5563" name="Text Box 30"/>
          <p:cNvSpPr txBox="1">
            <a:spLocks noChangeArrowheads="1"/>
          </p:cNvSpPr>
          <p:nvPr/>
        </p:nvSpPr>
        <p:spPr bwMode="auto">
          <a:xfrm>
            <a:off x="3384550" y="4205288"/>
            <a:ext cx="2330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animal parade queue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6BD868-4150-4449-87ED-9D8F8069DC36}" type="slidenum">
              <a:rPr lang="en-US"/>
              <a:pPr>
                <a:defRPr/>
              </a:pPr>
              <a:t>65</a:t>
            </a:fld>
            <a:endParaRPr lang="en-US"/>
          </a:p>
        </p:txBody>
      </p:sp>
      <p:sp>
        <p:nvSpPr>
          <p:cNvPr id="665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Queue Model—FIFO </a:t>
            </a:r>
          </a:p>
        </p:txBody>
      </p:sp>
      <p:sp>
        <p:nvSpPr>
          <p:cNvPr id="6656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371600"/>
            <a:ext cx="7772400" cy="2282825"/>
          </a:xfrm>
        </p:spPr>
        <p:txBody>
          <a:bodyPr/>
          <a:lstStyle/>
          <a:p>
            <a:pPr eaLnBrk="1" hangingPunct="1"/>
            <a:r>
              <a:rPr lang="en-US" sz="2000" smtClean="0"/>
              <a:t>Q.Push(“eel”)</a:t>
            </a:r>
          </a:p>
          <a:p>
            <a:pPr eaLnBrk="1" hangingPunct="1"/>
            <a:r>
              <a:rPr lang="en-US" sz="2000" smtClean="0"/>
              <a:t>Q.Pop()</a:t>
            </a:r>
          </a:p>
          <a:p>
            <a:pPr eaLnBrk="1" hangingPunct="1"/>
            <a:r>
              <a:rPr lang="en-US" sz="2000" smtClean="0"/>
              <a:t>Q.Pop()</a:t>
            </a:r>
          </a:p>
        </p:txBody>
      </p:sp>
      <p:graphicFrame>
        <p:nvGraphicFramePr>
          <p:cNvPr id="560132" name="Group 4"/>
          <p:cNvGraphicFramePr>
            <a:graphicFrameLocks noGrp="1"/>
          </p:cNvGraphicFramePr>
          <p:nvPr>
            <p:ph sz="half" idx="2"/>
          </p:nvPr>
        </p:nvGraphicFramePr>
        <p:xfrm>
          <a:off x="973138" y="4551363"/>
          <a:ext cx="7197725" cy="593725"/>
        </p:xfrm>
        <a:graphic>
          <a:graphicData uri="http://schemas.openxmlformats.org/drawingml/2006/table">
            <a:tbl>
              <a:tblPr/>
              <a:tblGrid>
                <a:gridCol w="900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01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85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0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01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001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85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0011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93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</a:rPr>
                        <a:t>eel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66585" name="Group 24"/>
          <p:cNvGrpSpPr>
            <a:grpSpLocks/>
          </p:cNvGrpSpPr>
          <p:nvPr/>
        </p:nvGrpSpPr>
        <p:grpSpPr bwMode="auto">
          <a:xfrm>
            <a:off x="914400" y="5410200"/>
            <a:ext cx="641350" cy="519113"/>
            <a:chOff x="576" y="3408"/>
            <a:chExt cx="404" cy="327"/>
          </a:xfrm>
        </p:grpSpPr>
        <p:sp>
          <p:nvSpPr>
            <p:cNvPr id="66590" name="Text Box 25"/>
            <p:cNvSpPr txBox="1">
              <a:spLocks noChangeArrowheads="1"/>
            </p:cNvSpPr>
            <p:nvPr/>
          </p:nvSpPr>
          <p:spPr bwMode="auto">
            <a:xfrm>
              <a:off x="576" y="3504"/>
              <a:ext cx="40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en-US" sz="1800">
                  <a:latin typeface="Arial" charset="0"/>
                </a:rPr>
                <a:t>front</a:t>
              </a:r>
            </a:p>
          </p:txBody>
        </p:sp>
        <p:sp>
          <p:nvSpPr>
            <p:cNvPr id="66591" name="Line 26"/>
            <p:cNvSpPr>
              <a:spLocks noChangeShapeType="1"/>
            </p:cNvSpPr>
            <p:nvPr/>
          </p:nvSpPr>
          <p:spPr bwMode="auto">
            <a:xfrm flipV="1">
              <a:off x="768" y="3408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6586" name="Group 27"/>
          <p:cNvGrpSpPr>
            <a:grpSpLocks/>
          </p:cNvGrpSpPr>
          <p:nvPr/>
        </p:nvGrpSpPr>
        <p:grpSpPr bwMode="auto">
          <a:xfrm>
            <a:off x="914400" y="6019800"/>
            <a:ext cx="666750" cy="533400"/>
            <a:chOff x="576" y="3792"/>
            <a:chExt cx="420" cy="336"/>
          </a:xfrm>
        </p:grpSpPr>
        <p:sp>
          <p:nvSpPr>
            <p:cNvPr id="66588" name="Text Box 28"/>
            <p:cNvSpPr txBox="1">
              <a:spLocks noChangeArrowheads="1"/>
            </p:cNvSpPr>
            <p:nvPr/>
          </p:nvSpPr>
          <p:spPr bwMode="auto">
            <a:xfrm>
              <a:off x="576" y="3897"/>
              <a:ext cx="42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en-US" sz="1800">
                  <a:latin typeface="Arial" charset="0"/>
                </a:rPr>
                <a:t>back</a:t>
              </a:r>
            </a:p>
          </p:txBody>
        </p:sp>
        <p:sp>
          <p:nvSpPr>
            <p:cNvPr id="66589" name="Line 29"/>
            <p:cNvSpPr>
              <a:spLocks noChangeShapeType="1"/>
            </p:cNvSpPr>
            <p:nvPr/>
          </p:nvSpPr>
          <p:spPr bwMode="auto">
            <a:xfrm flipV="1">
              <a:off x="768" y="3792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6587" name="Text Box 30"/>
          <p:cNvSpPr txBox="1">
            <a:spLocks noChangeArrowheads="1"/>
          </p:cNvSpPr>
          <p:nvPr/>
        </p:nvSpPr>
        <p:spPr bwMode="auto">
          <a:xfrm>
            <a:off x="3384550" y="4205288"/>
            <a:ext cx="2330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animal parade queue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8343C5-D8CD-4E79-803F-97334C50184C}" type="slidenum">
              <a:rPr lang="en-US"/>
              <a:pPr>
                <a:defRPr/>
              </a:pPr>
              <a:t>66</a:t>
            </a:fld>
            <a:endParaRPr lang="en-US"/>
          </a:p>
        </p:txBody>
      </p:sp>
      <p:sp>
        <p:nvSpPr>
          <p:cNvPr id="675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Implementations and Uses of Queue ADT</a:t>
            </a:r>
          </a:p>
        </p:txBody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Implementations</a:t>
            </a:r>
          </a:p>
          <a:p>
            <a:pPr lvl="1" eaLnBrk="1" hangingPunct="1"/>
            <a:r>
              <a:rPr lang="en-US" dirty="0" smtClean="0"/>
              <a:t>Any list implementation</a:t>
            </a:r>
          </a:p>
          <a:p>
            <a:pPr lvl="2" eaLnBrk="1" hangingPunct="1"/>
            <a:r>
              <a:rPr lang="en-US" sz="1800" b="1" dirty="0" err="1" smtClean="0">
                <a:solidFill>
                  <a:srgbClr val="0000FF"/>
                </a:solidFill>
                <a:latin typeface="Courier New" pitchFamily="49" charset="0"/>
              </a:rPr>
              <a:t>push_front</a:t>
            </a:r>
            <a:r>
              <a:rPr lang="en-US" sz="1800" b="1" dirty="0" smtClean="0">
                <a:solidFill>
                  <a:srgbClr val="0000FF"/>
                </a:solidFill>
                <a:latin typeface="Courier New" pitchFamily="49" charset="0"/>
              </a:rPr>
              <a:t>()/</a:t>
            </a:r>
            <a:r>
              <a:rPr lang="en-US" sz="1800" b="1" dirty="0" err="1" smtClean="0">
                <a:solidFill>
                  <a:srgbClr val="0000FF"/>
                </a:solidFill>
                <a:latin typeface="Courier New" pitchFamily="49" charset="0"/>
              </a:rPr>
              <a:t>pop_back</a:t>
            </a:r>
            <a:r>
              <a:rPr lang="en-US" sz="1800" b="1" dirty="0" smtClean="0">
                <a:solidFill>
                  <a:srgbClr val="0000FF"/>
                </a:solidFill>
                <a:latin typeface="Courier New" pitchFamily="49" charset="0"/>
              </a:rPr>
              <a:t>()</a:t>
            </a:r>
          </a:p>
          <a:p>
            <a:pPr lvl="2" eaLnBrk="1" hangingPunct="1"/>
            <a:r>
              <a:rPr lang="en-US" sz="1800" b="1" dirty="0" err="1" smtClean="0">
                <a:solidFill>
                  <a:srgbClr val="0000FF"/>
                </a:solidFill>
                <a:latin typeface="Courier New" pitchFamily="49" charset="0"/>
              </a:rPr>
              <a:t>push_back</a:t>
            </a:r>
            <a:r>
              <a:rPr lang="en-US" sz="1800" b="1" dirty="0" smtClean="0">
                <a:solidFill>
                  <a:srgbClr val="0000FF"/>
                </a:solidFill>
                <a:latin typeface="Courier New" pitchFamily="49" charset="0"/>
              </a:rPr>
              <a:t>()/</a:t>
            </a:r>
            <a:r>
              <a:rPr lang="en-US" sz="1800" b="1" dirty="0" err="1" smtClean="0">
                <a:solidFill>
                  <a:srgbClr val="0000FF"/>
                </a:solidFill>
                <a:latin typeface="Courier New" pitchFamily="49" charset="0"/>
              </a:rPr>
              <a:t>pop_front</a:t>
            </a:r>
            <a:r>
              <a:rPr lang="en-US" sz="1800" b="1" dirty="0" smtClean="0">
                <a:solidFill>
                  <a:srgbClr val="0000FF"/>
                </a:solidFill>
                <a:latin typeface="Courier New" pitchFamily="49" charset="0"/>
              </a:rPr>
              <a:t>()</a:t>
            </a:r>
          </a:p>
          <a:p>
            <a:pPr eaLnBrk="1" hangingPunct="1"/>
            <a:r>
              <a:rPr lang="en-US" dirty="0" smtClean="0"/>
              <a:t>Uses</a:t>
            </a:r>
          </a:p>
          <a:p>
            <a:pPr lvl="1" eaLnBrk="1" hangingPunct="1"/>
            <a:r>
              <a:rPr lang="en-US" dirty="0" smtClean="0"/>
              <a:t>Buffers</a:t>
            </a:r>
          </a:p>
          <a:p>
            <a:pPr lvl="1" eaLnBrk="1" hangingPunct="1"/>
            <a:r>
              <a:rPr lang="en-US" dirty="0" smtClean="0"/>
              <a:t>Breadth first search</a:t>
            </a:r>
          </a:p>
          <a:p>
            <a:pPr lvl="1" eaLnBrk="1" hangingPunct="1"/>
            <a:r>
              <a:rPr lang="en-US" dirty="0" smtClean="0"/>
              <a:t>Simulations</a:t>
            </a:r>
          </a:p>
          <a:p>
            <a:pPr lvl="1" eaLnBrk="1" hangingPunct="1"/>
            <a:r>
              <a:rPr lang="en-US" dirty="0" smtClean="0"/>
              <a:t>Producer-Consumer Problems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4950AF-01B5-4651-9093-EC84183A69D3}" type="slidenum">
              <a:rPr lang="en-US"/>
              <a:pPr>
                <a:defRPr/>
              </a:pPr>
              <a:t>67</a:t>
            </a:fld>
            <a:endParaRPr lang="en-US"/>
          </a:p>
        </p:txBody>
      </p:sp>
      <p:sp>
        <p:nvSpPr>
          <p:cNvPr id="686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Breadth First Search</a:t>
            </a:r>
          </a:p>
        </p:txBody>
      </p:sp>
      <p:sp>
        <p:nvSpPr>
          <p:cNvPr id="6861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371600"/>
            <a:ext cx="36576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Problem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/>
              <a:t>Find a </a:t>
            </a:r>
            <a:r>
              <a:rPr lang="en-US" sz="1800" dirty="0" smtClean="0">
                <a:solidFill>
                  <a:srgbClr val="0000FF"/>
                </a:solidFill>
              </a:rPr>
              <a:t>shortest path</a:t>
            </a:r>
            <a:r>
              <a:rPr lang="en-US" sz="1800" dirty="0" smtClean="0"/>
              <a:t> from </a:t>
            </a:r>
            <a:r>
              <a:rPr lang="en-US" sz="1800" i="1" dirty="0" smtClean="0"/>
              <a:t>start</a:t>
            </a:r>
            <a:r>
              <a:rPr lang="en-US" sz="1800" dirty="0" smtClean="0"/>
              <a:t> to </a:t>
            </a:r>
            <a:r>
              <a:rPr lang="en-US" sz="1800" i="1" dirty="0" smtClean="0"/>
              <a:t>goal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Solution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/>
              <a:t>Start from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600" dirty="0" smtClean="0"/>
              <a:t>Node </a:t>
            </a:r>
            <a:r>
              <a:rPr lang="en-US" sz="1600" dirty="0" smtClean="0">
                <a:solidFill>
                  <a:srgbClr val="0000FF"/>
                </a:solidFill>
              </a:rPr>
              <a:t>start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/>
              <a:t>Visit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600" dirty="0" smtClean="0"/>
              <a:t>All neighbors of the node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/>
              <a:t>Stop 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600" dirty="0" smtClean="0"/>
              <a:t>If a neighbor is </a:t>
            </a:r>
            <a:r>
              <a:rPr lang="en-US" sz="1600" dirty="0" smtClean="0">
                <a:solidFill>
                  <a:srgbClr val="0000FF"/>
                </a:solidFill>
              </a:rPr>
              <a:t>goal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/>
              <a:t>Otherwise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600" dirty="0" smtClean="0"/>
              <a:t>Visit neighbors two hops away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/>
              <a:t>Repeat (Stop/Otherwise)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600" dirty="0" smtClean="0"/>
              <a:t>Visiting neighbors N hops away</a:t>
            </a:r>
          </a:p>
          <a:p>
            <a:pPr lvl="1" eaLnBrk="1" hangingPunct="1">
              <a:lnSpc>
                <a:spcPct val="90000"/>
              </a:lnSpc>
            </a:pPr>
            <a:endParaRPr lang="en-US" sz="1800" dirty="0" smtClean="0"/>
          </a:p>
          <a:p>
            <a:pPr lvl="2" eaLnBrk="1" hangingPunct="1">
              <a:lnSpc>
                <a:spcPct val="90000"/>
              </a:lnSpc>
            </a:pPr>
            <a:endParaRPr lang="en-US" sz="1600" dirty="0" smtClean="0"/>
          </a:p>
        </p:txBody>
      </p:sp>
      <p:sp>
        <p:nvSpPr>
          <p:cNvPr id="68613" name="Text Box 4"/>
          <p:cNvSpPr txBox="1">
            <a:spLocks noChangeArrowheads="1"/>
          </p:cNvSpPr>
          <p:nvPr/>
        </p:nvSpPr>
        <p:spPr bwMode="auto">
          <a:xfrm>
            <a:off x="6562725" y="1905000"/>
            <a:ext cx="320675" cy="376238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</a:t>
            </a:r>
          </a:p>
        </p:txBody>
      </p:sp>
      <p:sp>
        <p:nvSpPr>
          <p:cNvPr id="68614" name="Text Box 5"/>
          <p:cNvSpPr txBox="1">
            <a:spLocks noChangeArrowheads="1"/>
          </p:cNvSpPr>
          <p:nvPr/>
        </p:nvSpPr>
        <p:spPr bwMode="auto">
          <a:xfrm>
            <a:off x="5953125" y="2747963"/>
            <a:ext cx="3206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2</a:t>
            </a:r>
          </a:p>
        </p:txBody>
      </p:sp>
      <p:sp>
        <p:nvSpPr>
          <p:cNvPr id="68615" name="Text Box 6"/>
          <p:cNvSpPr txBox="1">
            <a:spLocks noChangeArrowheads="1"/>
          </p:cNvSpPr>
          <p:nvPr/>
        </p:nvSpPr>
        <p:spPr bwMode="auto">
          <a:xfrm>
            <a:off x="6562725" y="2747963"/>
            <a:ext cx="3206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3</a:t>
            </a:r>
          </a:p>
        </p:txBody>
      </p:sp>
      <p:sp>
        <p:nvSpPr>
          <p:cNvPr id="68616" name="Text Box 7"/>
          <p:cNvSpPr txBox="1">
            <a:spLocks noChangeArrowheads="1"/>
          </p:cNvSpPr>
          <p:nvPr/>
        </p:nvSpPr>
        <p:spPr bwMode="auto">
          <a:xfrm>
            <a:off x="7156450" y="2747963"/>
            <a:ext cx="3206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4</a:t>
            </a:r>
          </a:p>
        </p:txBody>
      </p:sp>
      <p:sp>
        <p:nvSpPr>
          <p:cNvPr id="68617" name="Text Box 8"/>
          <p:cNvSpPr txBox="1">
            <a:spLocks noChangeArrowheads="1"/>
          </p:cNvSpPr>
          <p:nvPr/>
        </p:nvSpPr>
        <p:spPr bwMode="auto">
          <a:xfrm>
            <a:off x="5327650" y="3505200"/>
            <a:ext cx="320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5</a:t>
            </a:r>
          </a:p>
        </p:txBody>
      </p:sp>
      <p:sp>
        <p:nvSpPr>
          <p:cNvPr id="68618" name="Text Box 9"/>
          <p:cNvSpPr txBox="1">
            <a:spLocks noChangeArrowheads="1"/>
          </p:cNvSpPr>
          <p:nvPr/>
        </p:nvSpPr>
        <p:spPr bwMode="auto">
          <a:xfrm>
            <a:off x="5937250" y="3505200"/>
            <a:ext cx="320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6</a:t>
            </a:r>
          </a:p>
        </p:txBody>
      </p:sp>
      <p:sp>
        <p:nvSpPr>
          <p:cNvPr id="68619" name="Text Box 10"/>
          <p:cNvSpPr txBox="1">
            <a:spLocks noChangeArrowheads="1"/>
          </p:cNvSpPr>
          <p:nvPr/>
        </p:nvSpPr>
        <p:spPr bwMode="auto">
          <a:xfrm>
            <a:off x="7172325" y="3505200"/>
            <a:ext cx="320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8</a:t>
            </a:r>
          </a:p>
        </p:txBody>
      </p:sp>
      <p:sp>
        <p:nvSpPr>
          <p:cNvPr id="68620" name="Text Box 11"/>
          <p:cNvSpPr txBox="1">
            <a:spLocks noChangeArrowheads="1"/>
          </p:cNvSpPr>
          <p:nvPr/>
        </p:nvSpPr>
        <p:spPr bwMode="auto">
          <a:xfrm>
            <a:off x="6562725" y="3505200"/>
            <a:ext cx="320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7</a:t>
            </a:r>
          </a:p>
        </p:txBody>
      </p:sp>
      <p:sp>
        <p:nvSpPr>
          <p:cNvPr id="68621" name="Text Box 12"/>
          <p:cNvSpPr txBox="1">
            <a:spLocks noChangeArrowheads="1"/>
          </p:cNvSpPr>
          <p:nvPr/>
        </p:nvSpPr>
        <p:spPr bwMode="auto">
          <a:xfrm>
            <a:off x="5953125" y="4343400"/>
            <a:ext cx="320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9</a:t>
            </a:r>
          </a:p>
        </p:txBody>
      </p:sp>
      <p:sp>
        <p:nvSpPr>
          <p:cNvPr id="68622" name="Text Box 13"/>
          <p:cNvSpPr txBox="1">
            <a:spLocks noChangeArrowheads="1"/>
          </p:cNvSpPr>
          <p:nvPr/>
        </p:nvSpPr>
        <p:spPr bwMode="auto">
          <a:xfrm>
            <a:off x="6562725" y="4343400"/>
            <a:ext cx="447675" cy="376238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10</a:t>
            </a:r>
          </a:p>
        </p:txBody>
      </p:sp>
      <p:sp>
        <p:nvSpPr>
          <p:cNvPr id="68623" name="Text Box 14"/>
          <p:cNvSpPr txBox="1">
            <a:spLocks noChangeArrowheads="1"/>
          </p:cNvSpPr>
          <p:nvPr/>
        </p:nvSpPr>
        <p:spPr bwMode="auto">
          <a:xfrm>
            <a:off x="7934325" y="4343400"/>
            <a:ext cx="447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12</a:t>
            </a:r>
          </a:p>
        </p:txBody>
      </p:sp>
      <p:sp>
        <p:nvSpPr>
          <p:cNvPr id="68624" name="Text Box 15"/>
          <p:cNvSpPr txBox="1">
            <a:spLocks noChangeArrowheads="1"/>
          </p:cNvSpPr>
          <p:nvPr/>
        </p:nvSpPr>
        <p:spPr bwMode="auto">
          <a:xfrm>
            <a:off x="7248525" y="4343400"/>
            <a:ext cx="447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11</a:t>
            </a:r>
          </a:p>
        </p:txBody>
      </p:sp>
      <p:sp>
        <p:nvSpPr>
          <p:cNvPr id="68625" name="Line 16"/>
          <p:cNvSpPr>
            <a:spLocks noChangeShapeType="1"/>
          </p:cNvSpPr>
          <p:nvPr/>
        </p:nvSpPr>
        <p:spPr bwMode="auto">
          <a:xfrm>
            <a:off x="6715125" y="22860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626" name="Line 17"/>
          <p:cNvSpPr>
            <a:spLocks noChangeShapeType="1"/>
          </p:cNvSpPr>
          <p:nvPr/>
        </p:nvSpPr>
        <p:spPr bwMode="auto">
          <a:xfrm flipH="1">
            <a:off x="6105525" y="228600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627" name="Line 18"/>
          <p:cNvSpPr>
            <a:spLocks noChangeShapeType="1"/>
          </p:cNvSpPr>
          <p:nvPr/>
        </p:nvSpPr>
        <p:spPr bwMode="auto">
          <a:xfrm>
            <a:off x="6715125" y="228600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628" name="Line 19"/>
          <p:cNvSpPr>
            <a:spLocks noChangeShapeType="1"/>
          </p:cNvSpPr>
          <p:nvPr/>
        </p:nvSpPr>
        <p:spPr bwMode="auto">
          <a:xfrm flipH="1">
            <a:off x="5495925" y="312420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629" name="Line 20"/>
          <p:cNvSpPr>
            <a:spLocks noChangeShapeType="1"/>
          </p:cNvSpPr>
          <p:nvPr/>
        </p:nvSpPr>
        <p:spPr bwMode="auto">
          <a:xfrm>
            <a:off x="6105525" y="3124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630" name="Line 21"/>
          <p:cNvSpPr>
            <a:spLocks noChangeShapeType="1"/>
          </p:cNvSpPr>
          <p:nvPr/>
        </p:nvSpPr>
        <p:spPr bwMode="auto">
          <a:xfrm>
            <a:off x="5648325" y="3733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631" name="Line 22"/>
          <p:cNvSpPr>
            <a:spLocks noChangeShapeType="1"/>
          </p:cNvSpPr>
          <p:nvPr/>
        </p:nvSpPr>
        <p:spPr bwMode="auto">
          <a:xfrm>
            <a:off x="6105525" y="3886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632" name="Line 23"/>
          <p:cNvSpPr>
            <a:spLocks noChangeShapeType="1"/>
          </p:cNvSpPr>
          <p:nvPr/>
        </p:nvSpPr>
        <p:spPr bwMode="auto">
          <a:xfrm>
            <a:off x="6715125" y="3124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633" name="Line 24"/>
          <p:cNvSpPr>
            <a:spLocks noChangeShapeType="1"/>
          </p:cNvSpPr>
          <p:nvPr/>
        </p:nvSpPr>
        <p:spPr bwMode="auto">
          <a:xfrm>
            <a:off x="6715125" y="312420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634" name="Line 25"/>
          <p:cNvSpPr>
            <a:spLocks noChangeShapeType="1"/>
          </p:cNvSpPr>
          <p:nvPr/>
        </p:nvSpPr>
        <p:spPr bwMode="auto">
          <a:xfrm>
            <a:off x="6715125" y="3886200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635" name="Line 26"/>
          <p:cNvSpPr>
            <a:spLocks noChangeShapeType="1"/>
          </p:cNvSpPr>
          <p:nvPr/>
        </p:nvSpPr>
        <p:spPr bwMode="auto">
          <a:xfrm>
            <a:off x="7324725" y="3886200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636" name="Line 27"/>
          <p:cNvSpPr>
            <a:spLocks noChangeShapeType="1"/>
          </p:cNvSpPr>
          <p:nvPr/>
        </p:nvSpPr>
        <p:spPr bwMode="auto">
          <a:xfrm>
            <a:off x="6715125" y="3886200"/>
            <a:ext cx="76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637" name="Line 28"/>
          <p:cNvSpPr>
            <a:spLocks noChangeShapeType="1"/>
          </p:cNvSpPr>
          <p:nvPr/>
        </p:nvSpPr>
        <p:spPr bwMode="auto">
          <a:xfrm>
            <a:off x="7324725" y="3886200"/>
            <a:ext cx="838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638" name="Text Box 29"/>
          <p:cNvSpPr txBox="1">
            <a:spLocks noChangeArrowheads="1"/>
          </p:cNvSpPr>
          <p:nvPr/>
        </p:nvSpPr>
        <p:spPr bwMode="auto">
          <a:xfrm>
            <a:off x="5937250" y="1914525"/>
            <a:ext cx="628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start</a:t>
            </a:r>
          </a:p>
        </p:txBody>
      </p:sp>
      <p:sp>
        <p:nvSpPr>
          <p:cNvPr id="68639" name="Text Box 30"/>
          <p:cNvSpPr txBox="1">
            <a:spLocks noChangeArrowheads="1"/>
          </p:cNvSpPr>
          <p:nvPr/>
        </p:nvSpPr>
        <p:spPr bwMode="auto">
          <a:xfrm>
            <a:off x="6464300" y="4719638"/>
            <a:ext cx="6159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goal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2BDACD-86F4-467E-AAC0-7E94AF58BEEB}" type="slidenum">
              <a:rPr lang="en-US"/>
              <a:pPr>
                <a:defRPr/>
              </a:pPr>
              <a:t>68</a:t>
            </a:fld>
            <a:endParaRPr lang="en-US"/>
          </a:p>
        </p:txBody>
      </p:sp>
      <p:sp>
        <p:nvSpPr>
          <p:cNvPr id="696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Breadth First Search (2)</a:t>
            </a:r>
          </a:p>
        </p:txBody>
      </p:sp>
      <p:sp>
        <p:nvSpPr>
          <p:cNvPr id="6963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371600"/>
            <a:ext cx="7772400" cy="2282825"/>
          </a:xfrm>
        </p:spPr>
        <p:txBody>
          <a:bodyPr/>
          <a:lstStyle/>
          <a:p>
            <a:pPr eaLnBrk="1" hangingPunct="1"/>
            <a:r>
              <a:rPr lang="en-US" sz="2000" smtClean="0"/>
              <a:t>Queue</a:t>
            </a:r>
          </a:p>
        </p:txBody>
      </p:sp>
      <p:sp>
        <p:nvSpPr>
          <p:cNvPr id="69637" name="Text Box 4"/>
          <p:cNvSpPr txBox="1">
            <a:spLocks noChangeArrowheads="1"/>
          </p:cNvSpPr>
          <p:nvPr/>
        </p:nvSpPr>
        <p:spPr bwMode="auto">
          <a:xfrm>
            <a:off x="4352925" y="3295650"/>
            <a:ext cx="320675" cy="376238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</a:t>
            </a:r>
          </a:p>
        </p:txBody>
      </p:sp>
      <p:sp>
        <p:nvSpPr>
          <p:cNvPr id="69638" name="Text Box 5"/>
          <p:cNvSpPr txBox="1">
            <a:spLocks noChangeArrowheads="1"/>
          </p:cNvSpPr>
          <p:nvPr/>
        </p:nvSpPr>
        <p:spPr bwMode="auto">
          <a:xfrm>
            <a:off x="3743325" y="4138613"/>
            <a:ext cx="3206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2</a:t>
            </a:r>
          </a:p>
        </p:txBody>
      </p:sp>
      <p:sp>
        <p:nvSpPr>
          <p:cNvPr id="69639" name="Text Box 6"/>
          <p:cNvSpPr txBox="1">
            <a:spLocks noChangeArrowheads="1"/>
          </p:cNvSpPr>
          <p:nvPr/>
        </p:nvSpPr>
        <p:spPr bwMode="auto">
          <a:xfrm>
            <a:off x="4352925" y="4138613"/>
            <a:ext cx="3206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3</a:t>
            </a:r>
          </a:p>
        </p:txBody>
      </p:sp>
      <p:sp>
        <p:nvSpPr>
          <p:cNvPr id="69640" name="Text Box 7"/>
          <p:cNvSpPr txBox="1">
            <a:spLocks noChangeArrowheads="1"/>
          </p:cNvSpPr>
          <p:nvPr/>
        </p:nvSpPr>
        <p:spPr bwMode="auto">
          <a:xfrm>
            <a:off x="4946650" y="4138613"/>
            <a:ext cx="3206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4</a:t>
            </a:r>
          </a:p>
        </p:txBody>
      </p:sp>
      <p:sp>
        <p:nvSpPr>
          <p:cNvPr id="69641" name="Text Box 8"/>
          <p:cNvSpPr txBox="1">
            <a:spLocks noChangeArrowheads="1"/>
          </p:cNvSpPr>
          <p:nvPr/>
        </p:nvSpPr>
        <p:spPr bwMode="auto">
          <a:xfrm>
            <a:off x="3117850" y="4895850"/>
            <a:ext cx="320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5</a:t>
            </a:r>
          </a:p>
        </p:txBody>
      </p:sp>
      <p:sp>
        <p:nvSpPr>
          <p:cNvPr id="69642" name="Text Box 9"/>
          <p:cNvSpPr txBox="1">
            <a:spLocks noChangeArrowheads="1"/>
          </p:cNvSpPr>
          <p:nvPr/>
        </p:nvSpPr>
        <p:spPr bwMode="auto">
          <a:xfrm>
            <a:off x="3727450" y="4895850"/>
            <a:ext cx="320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6</a:t>
            </a:r>
          </a:p>
        </p:txBody>
      </p:sp>
      <p:sp>
        <p:nvSpPr>
          <p:cNvPr id="69643" name="Text Box 10"/>
          <p:cNvSpPr txBox="1">
            <a:spLocks noChangeArrowheads="1"/>
          </p:cNvSpPr>
          <p:nvPr/>
        </p:nvSpPr>
        <p:spPr bwMode="auto">
          <a:xfrm>
            <a:off x="4962525" y="4895850"/>
            <a:ext cx="320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8</a:t>
            </a:r>
          </a:p>
        </p:txBody>
      </p:sp>
      <p:sp>
        <p:nvSpPr>
          <p:cNvPr id="69644" name="Text Box 11"/>
          <p:cNvSpPr txBox="1">
            <a:spLocks noChangeArrowheads="1"/>
          </p:cNvSpPr>
          <p:nvPr/>
        </p:nvSpPr>
        <p:spPr bwMode="auto">
          <a:xfrm>
            <a:off x="4352925" y="4895850"/>
            <a:ext cx="320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7</a:t>
            </a:r>
          </a:p>
        </p:txBody>
      </p:sp>
      <p:sp>
        <p:nvSpPr>
          <p:cNvPr id="69645" name="Text Box 12"/>
          <p:cNvSpPr txBox="1">
            <a:spLocks noChangeArrowheads="1"/>
          </p:cNvSpPr>
          <p:nvPr/>
        </p:nvSpPr>
        <p:spPr bwMode="auto">
          <a:xfrm>
            <a:off x="3743325" y="5734050"/>
            <a:ext cx="320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9</a:t>
            </a:r>
          </a:p>
        </p:txBody>
      </p:sp>
      <p:sp>
        <p:nvSpPr>
          <p:cNvPr id="69646" name="Text Box 13"/>
          <p:cNvSpPr txBox="1">
            <a:spLocks noChangeArrowheads="1"/>
          </p:cNvSpPr>
          <p:nvPr/>
        </p:nvSpPr>
        <p:spPr bwMode="auto">
          <a:xfrm>
            <a:off x="4352925" y="5734050"/>
            <a:ext cx="447675" cy="376238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10</a:t>
            </a:r>
          </a:p>
        </p:txBody>
      </p:sp>
      <p:sp>
        <p:nvSpPr>
          <p:cNvPr id="69647" name="Text Box 14"/>
          <p:cNvSpPr txBox="1">
            <a:spLocks noChangeArrowheads="1"/>
          </p:cNvSpPr>
          <p:nvPr/>
        </p:nvSpPr>
        <p:spPr bwMode="auto">
          <a:xfrm>
            <a:off x="5724525" y="5734050"/>
            <a:ext cx="447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12</a:t>
            </a:r>
          </a:p>
        </p:txBody>
      </p:sp>
      <p:sp>
        <p:nvSpPr>
          <p:cNvPr id="69648" name="Text Box 15"/>
          <p:cNvSpPr txBox="1">
            <a:spLocks noChangeArrowheads="1"/>
          </p:cNvSpPr>
          <p:nvPr/>
        </p:nvSpPr>
        <p:spPr bwMode="auto">
          <a:xfrm>
            <a:off x="5038725" y="5734050"/>
            <a:ext cx="447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11</a:t>
            </a:r>
          </a:p>
        </p:txBody>
      </p:sp>
      <p:sp>
        <p:nvSpPr>
          <p:cNvPr id="69649" name="Line 16"/>
          <p:cNvSpPr>
            <a:spLocks noChangeShapeType="1"/>
          </p:cNvSpPr>
          <p:nvPr/>
        </p:nvSpPr>
        <p:spPr bwMode="auto">
          <a:xfrm>
            <a:off x="4505325" y="367665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650" name="Line 17"/>
          <p:cNvSpPr>
            <a:spLocks noChangeShapeType="1"/>
          </p:cNvSpPr>
          <p:nvPr/>
        </p:nvSpPr>
        <p:spPr bwMode="auto">
          <a:xfrm flipH="1">
            <a:off x="3895725" y="367665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651" name="Line 18"/>
          <p:cNvSpPr>
            <a:spLocks noChangeShapeType="1"/>
          </p:cNvSpPr>
          <p:nvPr/>
        </p:nvSpPr>
        <p:spPr bwMode="auto">
          <a:xfrm>
            <a:off x="4505325" y="367665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652" name="Line 19"/>
          <p:cNvSpPr>
            <a:spLocks noChangeShapeType="1"/>
          </p:cNvSpPr>
          <p:nvPr/>
        </p:nvSpPr>
        <p:spPr bwMode="auto">
          <a:xfrm flipH="1">
            <a:off x="3286125" y="451485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653" name="Line 20"/>
          <p:cNvSpPr>
            <a:spLocks noChangeShapeType="1"/>
          </p:cNvSpPr>
          <p:nvPr/>
        </p:nvSpPr>
        <p:spPr bwMode="auto">
          <a:xfrm>
            <a:off x="3895725" y="451485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654" name="Line 21"/>
          <p:cNvSpPr>
            <a:spLocks noChangeShapeType="1"/>
          </p:cNvSpPr>
          <p:nvPr/>
        </p:nvSpPr>
        <p:spPr bwMode="auto">
          <a:xfrm>
            <a:off x="3438525" y="512445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655" name="Line 22"/>
          <p:cNvSpPr>
            <a:spLocks noChangeShapeType="1"/>
          </p:cNvSpPr>
          <p:nvPr/>
        </p:nvSpPr>
        <p:spPr bwMode="auto">
          <a:xfrm>
            <a:off x="3895725" y="527685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656" name="Line 23"/>
          <p:cNvSpPr>
            <a:spLocks noChangeShapeType="1"/>
          </p:cNvSpPr>
          <p:nvPr/>
        </p:nvSpPr>
        <p:spPr bwMode="auto">
          <a:xfrm>
            <a:off x="4505325" y="451485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657" name="Line 24"/>
          <p:cNvSpPr>
            <a:spLocks noChangeShapeType="1"/>
          </p:cNvSpPr>
          <p:nvPr/>
        </p:nvSpPr>
        <p:spPr bwMode="auto">
          <a:xfrm>
            <a:off x="4505325" y="451485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658" name="Line 25"/>
          <p:cNvSpPr>
            <a:spLocks noChangeShapeType="1"/>
          </p:cNvSpPr>
          <p:nvPr/>
        </p:nvSpPr>
        <p:spPr bwMode="auto">
          <a:xfrm>
            <a:off x="4505325" y="5276850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659" name="Line 26"/>
          <p:cNvSpPr>
            <a:spLocks noChangeShapeType="1"/>
          </p:cNvSpPr>
          <p:nvPr/>
        </p:nvSpPr>
        <p:spPr bwMode="auto">
          <a:xfrm>
            <a:off x="5114925" y="5276850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660" name="Line 27"/>
          <p:cNvSpPr>
            <a:spLocks noChangeShapeType="1"/>
          </p:cNvSpPr>
          <p:nvPr/>
        </p:nvSpPr>
        <p:spPr bwMode="auto">
          <a:xfrm>
            <a:off x="4505325" y="5276850"/>
            <a:ext cx="76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661" name="Line 28"/>
          <p:cNvSpPr>
            <a:spLocks noChangeShapeType="1"/>
          </p:cNvSpPr>
          <p:nvPr/>
        </p:nvSpPr>
        <p:spPr bwMode="auto">
          <a:xfrm>
            <a:off x="5114925" y="5276850"/>
            <a:ext cx="838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662" name="Text Box 29"/>
          <p:cNvSpPr txBox="1">
            <a:spLocks noChangeArrowheads="1"/>
          </p:cNvSpPr>
          <p:nvPr/>
        </p:nvSpPr>
        <p:spPr bwMode="auto">
          <a:xfrm>
            <a:off x="3727450" y="3305175"/>
            <a:ext cx="628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start</a:t>
            </a:r>
          </a:p>
        </p:txBody>
      </p:sp>
      <p:sp>
        <p:nvSpPr>
          <p:cNvPr id="69663" name="Text Box 30"/>
          <p:cNvSpPr txBox="1">
            <a:spLocks noChangeArrowheads="1"/>
          </p:cNvSpPr>
          <p:nvPr/>
        </p:nvSpPr>
        <p:spPr bwMode="auto">
          <a:xfrm>
            <a:off x="4254500" y="6110288"/>
            <a:ext cx="6159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goal</a:t>
            </a:r>
          </a:p>
        </p:txBody>
      </p:sp>
      <p:graphicFrame>
        <p:nvGraphicFramePr>
          <p:cNvPr id="566303" name="Group 31"/>
          <p:cNvGraphicFramePr>
            <a:graphicFrameLocks noGrp="1"/>
          </p:cNvGraphicFramePr>
          <p:nvPr>
            <p:ph sz="half" idx="2"/>
          </p:nvPr>
        </p:nvGraphicFramePr>
        <p:xfrm>
          <a:off x="973138" y="1927225"/>
          <a:ext cx="7197725" cy="593725"/>
        </p:xfrm>
        <a:graphic>
          <a:graphicData uri="http://schemas.openxmlformats.org/drawingml/2006/table">
            <a:tbl>
              <a:tblPr/>
              <a:tblGrid>
                <a:gridCol w="900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01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85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0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01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001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85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0011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93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9684" name="Text Box 51"/>
          <p:cNvSpPr txBox="1">
            <a:spLocks noChangeArrowheads="1"/>
          </p:cNvSpPr>
          <p:nvPr/>
        </p:nvSpPr>
        <p:spPr bwMode="auto">
          <a:xfrm>
            <a:off x="895350" y="2703513"/>
            <a:ext cx="704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Push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92053D-CA06-4706-954B-A2F137B2A9B7}" type="slidenum">
              <a:rPr lang="en-US"/>
              <a:pPr>
                <a:defRPr/>
              </a:pPr>
              <a:t>69</a:t>
            </a:fld>
            <a:endParaRPr lang="en-US"/>
          </a:p>
        </p:txBody>
      </p:sp>
      <p:sp>
        <p:nvSpPr>
          <p:cNvPr id="706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Breadth First Search (3)</a:t>
            </a:r>
          </a:p>
        </p:txBody>
      </p:sp>
      <p:sp>
        <p:nvSpPr>
          <p:cNvPr id="7066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371600"/>
            <a:ext cx="7772400" cy="2282825"/>
          </a:xfrm>
        </p:spPr>
        <p:txBody>
          <a:bodyPr/>
          <a:lstStyle/>
          <a:p>
            <a:pPr eaLnBrk="1" hangingPunct="1"/>
            <a:r>
              <a:rPr lang="en-US" sz="2000" smtClean="0"/>
              <a:t>Queue</a:t>
            </a:r>
          </a:p>
        </p:txBody>
      </p:sp>
      <p:sp>
        <p:nvSpPr>
          <p:cNvPr id="70661" name="Text Box 4"/>
          <p:cNvSpPr txBox="1">
            <a:spLocks noChangeArrowheads="1"/>
          </p:cNvSpPr>
          <p:nvPr/>
        </p:nvSpPr>
        <p:spPr bwMode="auto">
          <a:xfrm>
            <a:off x="4352925" y="3295650"/>
            <a:ext cx="320675" cy="37623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</a:t>
            </a:r>
          </a:p>
        </p:txBody>
      </p:sp>
      <p:sp>
        <p:nvSpPr>
          <p:cNvPr id="70662" name="Text Box 5"/>
          <p:cNvSpPr txBox="1">
            <a:spLocks noChangeArrowheads="1"/>
          </p:cNvSpPr>
          <p:nvPr/>
        </p:nvSpPr>
        <p:spPr bwMode="auto">
          <a:xfrm>
            <a:off x="3743325" y="4138613"/>
            <a:ext cx="3206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2</a:t>
            </a:r>
          </a:p>
        </p:txBody>
      </p:sp>
      <p:sp>
        <p:nvSpPr>
          <p:cNvPr id="70663" name="Text Box 6"/>
          <p:cNvSpPr txBox="1">
            <a:spLocks noChangeArrowheads="1"/>
          </p:cNvSpPr>
          <p:nvPr/>
        </p:nvSpPr>
        <p:spPr bwMode="auto">
          <a:xfrm>
            <a:off x="4352925" y="4138613"/>
            <a:ext cx="3206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3</a:t>
            </a:r>
          </a:p>
        </p:txBody>
      </p:sp>
      <p:sp>
        <p:nvSpPr>
          <p:cNvPr id="70664" name="Text Box 7"/>
          <p:cNvSpPr txBox="1">
            <a:spLocks noChangeArrowheads="1"/>
          </p:cNvSpPr>
          <p:nvPr/>
        </p:nvSpPr>
        <p:spPr bwMode="auto">
          <a:xfrm>
            <a:off x="4946650" y="4138613"/>
            <a:ext cx="3206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4</a:t>
            </a:r>
          </a:p>
        </p:txBody>
      </p:sp>
      <p:sp>
        <p:nvSpPr>
          <p:cNvPr id="70665" name="Text Box 8"/>
          <p:cNvSpPr txBox="1">
            <a:spLocks noChangeArrowheads="1"/>
          </p:cNvSpPr>
          <p:nvPr/>
        </p:nvSpPr>
        <p:spPr bwMode="auto">
          <a:xfrm>
            <a:off x="3117850" y="4895850"/>
            <a:ext cx="320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5</a:t>
            </a:r>
          </a:p>
        </p:txBody>
      </p:sp>
      <p:sp>
        <p:nvSpPr>
          <p:cNvPr id="70666" name="Text Box 9"/>
          <p:cNvSpPr txBox="1">
            <a:spLocks noChangeArrowheads="1"/>
          </p:cNvSpPr>
          <p:nvPr/>
        </p:nvSpPr>
        <p:spPr bwMode="auto">
          <a:xfrm>
            <a:off x="3727450" y="4895850"/>
            <a:ext cx="320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6</a:t>
            </a:r>
          </a:p>
        </p:txBody>
      </p:sp>
      <p:sp>
        <p:nvSpPr>
          <p:cNvPr id="70667" name="Text Box 10"/>
          <p:cNvSpPr txBox="1">
            <a:spLocks noChangeArrowheads="1"/>
          </p:cNvSpPr>
          <p:nvPr/>
        </p:nvSpPr>
        <p:spPr bwMode="auto">
          <a:xfrm>
            <a:off x="4962525" y="4895850"/>
            <a:ext cx="320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8</a:t>
            </a:r>
          </a:p>
        </p:txBody>
      </p:sp>
      <p:sp>
        <p:nvSpPr>
          <p:cNvPr id="70668" name="Text Box 11"/>
          <p:cNvSpPr txBox="1">
            <a:spLocks noChangeArrowheads="1"/>
          </p:cNvSpPr>
          <p:nvPr/>
        </p:nvSpPr>
        <p:spPr bwMode="auto">
          <a:xfrm>
            <a:off x="4352925" y="4895850"/>
            <a:ext cx="320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7</a:t>
            </a:r>
          </a:p>
        </p:txBody>
      </p:sp>
      <p:sp>
        <p:nvSpPr>
          <p:cNvPr id="70669" name="Text Box 12"/>
          <p:cNvSpPr txBox="1">
            <a:spLocks noChangeArrowheads="1"/>
          </p:cNvSpPr>
          <p:nvPr/>
        </p:nvSpPr>
        <p:spPr bwMode="auto">
          <a:xfrm>
            <a:off x="3743325" y="5734050"/>
            <a:ext cx="320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9</a:t>
            </a:r>
          </a:p>
        </p:txBody>
      </p:sp>
      <p:sp>
        <p:nvSpPr>
          <p:cNvPr id="70670" name="Text Box 13"/>
          <p:cNvSpPr txBox="1">
            <a:spLocks noChangeArrowheads="1"/>
          </p:cNvSpPr>
          <p:nvPr/>
        </p:nvSpPr>
        <p:spPr bwMode="auto">
          <a:xfrm>
            <a:off x="4352925" y="5734050"/>
            <a:ext cx="447675" cy="376238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10</a:t>
            </a:r>
          </a:p>
        </p:txBody>
      </p:sp>
      <p:sp>
        <p:nvSpPr>
          <p:cNvPr id="70671" name="Text Box 14"/>
          <p:cNvSpPr txBox="1">
            <a:spLocks noChangeArrowheads="1"/>
          </p:cNvSpPr>
          <p:nvPr/>
        </p:nvSpPr>
        <p:spPr bwMode="auto">
          <a:xfrm>
            <a:off x="5724525" y="5734050"/>
            <a:ext cx="447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12</a:t>
            </a:r>
          </a:p>
        </p:txBody>
      </p:sp>
      <p:sp>
        <p:nvSpPr>
          <p:cNvPr id="70672" name="Text Box 15"/>
          <p:cNvSpPr txBox="1">
            <a:spLocks noChangeArrowheads="1"/>
          </p:cNvSpPr>
          <p:nvPr/>
        </p:nvSpPr>
        <p:spPr bwMode="auto">
          <a:xfrm>
            <a:off x="5038725" y="5734050"/>
            <a:ext cx="447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11</a:t>
            </a:r>
          </a:p>
        </p:txBody>
      </p:sp>
      <p:sp>
        <p:nvSpPr>
          <p:cNvPr id="70673" name="Line 16"/>
          <p:cNvSpPr>
            <a:spLocks noChangeShapeType="1"/>
          </p:cNvSpPr>
          <p:nvPr/>
        </p:nvSpPr>
        <p:spPr bwMode="auto">
          <a:xfrm>
            <a:off x="4505325" y="367665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74" name="Line 17"/>
          <p:cNvSpPr>
            <a:spLocks noChangeShapeType="1"/>
          </p:cNvSpPr>
          <p:nvPr/>
        </p:nvSpPr>
        <p:spPr bwMode="auto">
          <a:xfrm flipH="1">
            <a:off x="3895725" y="367665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75" name="Line 18"/>
          <p:cNvSpPr>
            <a:spLocks noChangeShapeType="1"/>
          </p:cNvSpPr>
          <p:nvPr/>
        </p:nvSpPr>
        <p:spPr bwMode="auto">
          <a:xfrm>
            <a:off x="4505325" y="367665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76" name="Line 19"/>
          <p:cNvSpPr>
            <a:spLocks noChangeShapeType="1"/>
          </p:cNvSpPr>
          <p:nvPr/>
        </p:nvSpPr>
        <p:spPr bwMode="auto">
          <a:xfrm flipH="1">
            <a:off x="3286125" y="451485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77" name="Line 20"/>
          <p:cNvSpPr>
            <a:spLocks noChangeShapeType="1"/>
          </p:cNvSpPr>
          <p:nvPr/>
        </p:nvSpPr>
        <p:spPr bwMode="auto">
          <a:xfrm>
            <a:off x="3895725" y="451485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78" name="Line 21"/>
          <p:cNvSpPr>
            <a:spLocks noChangeShapeType="1"/>
          </p:cNvSpPr>
          <p:nvPr/>
        </p:nvSpPr>
        <p:spPr bwMode="auto">
          <a:xfrm>
            <a:off x="3438525" y="512445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79" name="Line 22"/>
          <p:cNvSpPr>
            <a:spLocks noChangeShapeType="1"/>
          </p:cNvSpPr>
          <p:nvPr/>
        </p:nvSpPr>
        <p:spPr bwMode="auto">
          <a:xfrm>
            <a:off x="3895725" y="527685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80" name="Line 23"/>
          <p:cNvSpPr>
            <a:spLocks noChangeShapeType="1"/>
          </p:cNvSpPr>
          <p:nvPr/>
        </p:nvSpPr>
        <p:spPr bwMode="auto">
          <a:xfrm>
            <a:off x="4505325" y="451485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81" name="Line 24"/>
          <p:cNvSpPr>
            <a:spLocks noChangeShapeType="1"/>
          </p:cNvSpPr>
          <p:nvPr/>
        </p:nvSpPr>
        <p:spPr bwMode="auto">
          <a:xfrm>
            <a:off x="4505325" y="451485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82" name="Line 25"/>
          <p:cNvSpPr>
            <a:spLocks noChangeShapeType="1"/>
          </p:cNvSpPr>
          <p:nvPr/>
        </p:nvSpPr>
        <p:spPr bwMode="auto">
          <a:xfrm>
            <a:off x="4505325" y="5276850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83" name="Line 26"/>
          <p:cNvSpPr>
            <a:spLocks noChangeShapeType="1"/>
          </p:cNvSpPr>
          <p:nvPr/>
        </p:nvSpPr>
        <p:spPr bwMode="auto">
          <a:xfrm>
            <a:off x="5114925" y="5276850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84" name="Line 27"/>
          <p:cNvSpPr>
            <a:spLocks noChangeShapeType="1"/>
          </p:cNvSpPr>
          <p:nvPr/>
        </p:nvSpPr>
        <p:spPr bwMode="auto">
          <a:xfrm>
            <a:off x="4505325" y="5276850"/>
            <a:ext cx="76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85" name="Line 28"/>
          <p:cNvSpPr>
            <a:spLocks noChangeShapeType="1"/>
          </p:cNvSpPr>
          <p:nvPr/>
        </p:nvSpPr>
        <p:spPr bwMode="auto">
          <a:xfrm>
            <a:off x="5114925" y="5276850"/>
            <a:ext cx="838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86" name="Text Box 29"/>
          <p:cNvSpPr txBox="1">
            <a:spLocks noChangeArrowheads="1"/>
          </p:cNvSpPr>
          <p:nvPr/>
        </p:nvSpPr>
        <p:spPr bwMode="auto">
          <a:xfrm>
            <a:off x="3727450" y="3305175"/>
            <a:ext cx="628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start</a:t>
            </a:r>
          </a:p>
        </p:txBody>
      </p:sp>
      <p:sp>
        <p:nvSpPr>
          <p:cNvPr id="70687" name="Text Box 30"/>
          <p:cNvSpPr txBox="1">
            <a:spLocks noChangeArrowheads="1"/>
          </p:cNvSpPr>
          <p:nvPr/>
        </p:nvSpPr>
        <p:spPr bwMode="auto">
          <a:xfrm>
            <a:off x="4254500" y="6110288"/>
            <a:ext cx="6159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goal</a:t>
            </a:r>
          </a:p>
        </p:txBody>
      </p:sp>
      <p:graphicFrame>
        <p:nvGraphicFramePr>
          <p:cNvPr id="568351" name="Group 31"/>
          <p:cNvGraphicFramePr>
            <a:graphicFrameLocks noGrp="1"/>
          </p:cNvGraphicFramePr>
          <p:nvPr>
            <p:ph sz="half" idx="2"/>
          </p:nvPr>
        </p:nvGraphicFramePr>
        <p:xfrm>
          <a:off x="973138" y="1927225"/>
          <a:ext cx="7197725" cy="593725"/>
        </p:xfrm>
        <a:graphic>
          <a:graphicData uri="http://schemas.openxmlformats.org/drawingml/2006/table">
            <a:tbl>
              <a:tblPr/>
              <a:tblGrid>
                <a:gridCol w="900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01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85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0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01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001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85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0011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93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0708" name="Text Box 51"/>
          <p:cNvSpPr txBox="1">
            <a:spLocks noChangeArrowheads="1"/>
          </p:cNvSpPr>
          <p:nvPr/>
        </p:nvSpPr>
        <p:spPr bwMode="auto">
          <a:xfrm>
            <a:off x="920750" y="2703513"/>
            <a:ext cx="590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Pop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E5B4FB-3198-4294-99AA-09A94443DF3F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Stack Model—LIFO 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371600"/>
            <a:ext cx="3814763" cy="4724400"/>
          </a:xfrm>
        </p:spPr>
        <p:txBody>
          <a:bodyPr/>
          <a:lstStyle/>
          <a:p>
            <a:pPr eaLnBrk="1" hangingPunct="1"/>
            <a:r>
              <a:rPr lang="en-US" sz="2000" smtClean="0"/>
              <a:t>S.pop()</a:t>
            </a:r>
          </a:p>
          <a:p>
            <a:pPr lvl="1" eaLnBrk="1" hangingPunct="1"/>
            <a:r>
              <a:rPr lang="en-US" sz="1800" smtClean="0"/>
              <a:t>S.empty() is false</a:t>
            </a:r>
          </a:p>
          <a:p>
            <a:pPr lvl="1" eaLnBrk="1" hangingPunct="1"/>
            <a:r>
              <a:rPr lang="en-US" sz="1800" smtClean="0"/>
              <a:t>S.top() == “fish”</a:t>
            </a:r>
          </a:p>
          <a:p>
            <a:pPr lvl="1" eaLnBrk="1" hangingPunct="1"/>
            <a:r>
              <a:rPr lang="en-US" sz="1800" smtClean="0"/>
              <a:t>S.size() == 2</a:t>
            </a:r>
          </a:p>
        </p:txBody>
      </p:sp>
      <p:graphicFrame>
        <p:nvGraphicFramePr>
          <p:cNvPr id="390148" name="Group 4"/>
          <p:cNvGraphicFramePr>
            <a:graphicFrameLocks noGrp="1"/>
          </p:cNvGraphicFramePr>
          <p:nvPr>
            <p:ph sz="half" idx="2"/>
          </p:nvPr>
        </p:nvGraphicFramePr>
        <p:xfrm>
          <a:off x="5062538" y="1973263"/>
          <a:ext cx="3298825" cy="4108452"/>
        </p:xfrm>
        <a:graphic>
          <a:graphicData uri="http://schemas.openxmlformats.org/drawingml/2006/table">
            <a:tbl>
              <a:tblPr/>
              <a:tblGrid>
                <a:gridCol w="3298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14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2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2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</a:rPr>
                        <a:t>fish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</a:rPr>
                        <a:t>mosquito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8217" name="Text Box 24"/>
          <p:cNvSpPr txBox="1">
            <a:spLocks noChangeArrowheads="1"/>
          </p:cNvSpPr>
          <p:nvPr/>
        </p:nvSpPr>
        <p:spPr bwMode="auto">
          <a:xfrm>
            <a:off x="5695950" y="6172200"/>
            <a:ext cx="1835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food chain stack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1669E1-9C64-46D0-AC93-A8FDCAF8AD07}" type="slidenum">
              <a:rPr lang="en-US"/>
              <a:pPr>
                <a:defRPr/>
              </a:pPr>
              <a:t>70</a:t>
            </a:fld>
            <a:endParaRPr lang="en-US"/>
          </a:p>
        </p:txBody>
      </p:sp>
      <p:sp>
        <p:nvSpPr>
          <p:cNvPr id="716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Breadth First Search (4)</a:t>
            </a:r>
          </a:p>
        </p:txBody>
      </p:sp>
      <p:sp>
        <p:nvSpPr>
          <p:cNvPr id="7168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371600"/>
            <a:ext cx="7772400" cy="2282825"/>
          </a:xfrm>
        </p:spPr>
        <p:txBody>
          <a:bodyPr/>
          <a:lstStyle/>
          <a:p>
            <a:pPr eaLnBrk="1" hangingPunct="1"/>
            <a:r>
              <a:rPr lang="en-US" sz="2000" smtClean="0"/>
              <a:t>Queue</a:t>
            </a:r>
          </a:p>
        </p:txBody>
      </p:sp>
      <p:sp>
        <p:nvSpPr>
          <p:cNvPr id="71685" name="Text Box 4"/>
          <p:cNvSpPr txBox="1">
            <a:spLocks noChangeArrowheads="1"/>
          </p:cNvSpPr>
          <p:nvPr/>
        </p:nvSpPr>
        <p:spPr bwMode="auto">
          <a:xfrm>
            <a:off x="4352925" y="3295650"/>
            <a:ext cx="320675" cy="37623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</a:t>
            </a:r>
          </a:p>
        </p:txBody>
      </p:sp>
      <p:sp>
        <p:nvSpPr>
          <p:cNvPr id="71686" name="Text Box 5"/>
          <p:cNvSpPr txBox="1">
            <a:spLocks noChangeArrowheads="1"/>
          </p:cNvSpPr>
          <p:nvPr/>
        </p:nvSpPr>
        <p:spPr bwMode="auto">
          <a:xfrm>
            <a:off x="3743325" y="4138613"/>
            <a:ext cx="320675" cy="376237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2</a:t>
            </a:r>
          </a:p>
        </p:txBody>
      </p:sp>
      <p:sp>
        <p:nvSpPr>
          <p:cNvPr id="71687" name="Text Box 6"/>
          <p:cNvSpPr txBox="1">
            <a:spLocks noChangeArrowheads="1"/>
          </p:cNvSpPr>
          <p:nvPr/>
        </p:nvSpPr>
        <p:spPr bwMode="auto">
          <a:xfrm>
            <a:off x="4352925" y="4138613"/>
            <a:ext cx="320675" cy="376237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3</a:t>
            </a:r>
          </a:p>
        </p:txBody>
      </p:sp>
      <p:sp>
        <p:nvSpPr>
          <p:cNvPr id="71688" name="Text Box 7"/>
          <p:cNvSpPr txBox="1">
            <a:spLocks noChangeArrowheads="1"/>
          </p:cNvSpPr>
          <p:nvPr/>
        </p:nvSpPr>
        <p:spPr bwMode="auto">
          <a:xfrm>
            <a:off x="4946650" y="4138613"/>
            <a:ext cx="320675" cy="376237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4</a:t>
            </a:r>
          </a:p>
        </p:txBody>
      </p:sp>
      <p:sp>
        <p:nvSpPr>
          <p:cNvPr id="71689" name="Text Box 8"/>
          <p:cNvSpPr txBox="1">
            <a:spLocks noChangeArrowheads="1"/>
          </p:cNvSpPr>
          <p:nvPr/>
        </p:nvSpPr>
        <p:spPr bwMode="auto">
          <a:xfrm>
            <a:off x="3117850" y="4895850"/>
            <a:ext cx="320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5</a:t>
            </a:r>
          </a:p>
        </p:txBody>
      </p:sp>
      <p:sp>
        <p:nvSpPr>
          <p:cNvPr id="71690" name="Text Box 9"/>
          <p:cNvSpPr txBox="1">
            <a:spLocks noChangeArrowheads="1"/>
          </p:cNvSpPr>
          <p:nvPr/>
        </p:nvSpPr>
        <p:spPr bwMode="auto">
          <a:xfrm>
            <a:off x="3727450" y="4895850"/>
            <a:ext cx="320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6</a:t>
            </a:r>
          </a:p>
        </p:txBody>
      </p:sp>
      <p:sp>
        <p:nvSpPr>
          <p:cNvPr id="71691" name="Text Box 10"/>
          <p:cNvSpPr txBox="1">
            <a:spLocks noChangeArrowheads="1"/>
          </p:cNvSpPr>
          <p:nvPr/>
        </p:nvSpPr>
        <p:spPr bwMode="auto">
          <a:xfrm>
            <a:off x="4962525" y="4895850"/>
            <a:ext cx="320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8</a:t>
            </a:r>
          </a:p>
        </p:txBody>
      </p:sp>
      <p:sp>
        <p:nvSpPr>
          <p:cNvPr id="71692" name="Text Box 11"/>
          <p:cNvSpPr txBox="1">
            <a:spLocks noChangeArrowheads="1"/>
          </p:cNvSpPr>
          <p:nvPr/>
        </p:nvSpPr>
        <p:spPr bwMode="auto">
          <a:xfrm>
            <a:off x="4352925" y="4895850"/>
            <a:ext cx="320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7</a:t>
            </a:r>
          </a:p>
        </p:txBody>
      </p:sp>
      <p:sp>
        <p:nvSpPr>
          <p:cNvPr id="71693" name="Text Box 12"/>
          <p:cNvSpPr txBox="1">
            <a:spLocks noChangeArrowheads="1"/>
          </p:cNvSpPr>
          <p:nvPr/>
        </p:nvSpPr>
        <p:spPr bwMode="auto">
          <a:xfrm>
            <a:off x="3743325" y="5734050"/>
            <a:ext cx="320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9</a:t>
            </a:r>
          </a:p>
        </p:txBody>
      </p:sp>
      <p:sp>
        <p:nvSpPr>
          <p:cNvPr id="71694" name="Text Box 13"/>
          <p:cNvSpPr txBox="1">
            <a:spLocks noChangeArrowheads="1"/>
          </p:cNvSpPr>
          <p:nvPr/>
        </p:nvSpPr>
        <p:spPr bwMode="auto">
          <a:xfrm>
            <a:off x="4352925" y="5734050"/>
            <a:ext cx="447675" cy="376238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10</a:t>
            </a:r>
          </a:p>
        </p:txBody>
      </p:sp>
      <p:sp>
        <p:nvSpPr>
          <p:cNvPr id="71695" name="Text Box 14"/>
          <p:cNvSpPr txBox="1">
            <a:spLocks noChangeArrowheads="1"/>
          </p:cNvSpPr>
          <p:nvPr/>
        </p:nvSpPr>
        <p:spPr bwMode="auto">
          <a:xfrm>
            <a:off x="5724525" y="5734050"/>
            <a:ext cx="447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12</a:t>
            </a:r>
          </a:p>
        </p:txBody>
      </p:sp>
      <p:sp>
        <p:nvSpPr>
          <p:cNvPr id="71696" name="Text Box 15"/>
          <p:cNvSpPr txBox="1">
            <a:spLocks noChangeArrowheads="1"/>
          </p:cNvSpPr>
          <p:nvPr/>
        </p:nvSpPr>
        <p:spPr bwMode="auto">
          <a:xfrm>
            <a:off x="5038725" y="5734050"/>
            <a:ext cx="447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11</a:t>
            </a:r>
          </a:p>
        </p:txBody>
      </p:sp>
      <p:sp>
        <p:nvSpPr>
          <p:cNvPr id="71697" name="Line 16"/>
          <p:cNvSpPr>
            <a:spLocks noChangeShapeType="1"/>
          </p:cNvSpPr>
          <p:nvPr/>
        </p:nvSpPr>
        <p:spPr bwMode="auto">
          <a:xfrm>
            <a:off x="4505325" y="367665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698" name="Line 17"/>
          <p:cNvSpPr>
            <a:spLocks noChangeShapeType="1"/>
          </p:cNvSpPr>
          <p:nvPr/>
        </p:nvSpPr>
        <p:spPr bwMode="auto">
          <a:xfrm flipH="1">
            <a:off x="3895725" y="367665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699" name="Line 18"/>
          <p:cNvSpPr>
            <a:spLocks noChangeShapeType="1"/>
          </p:cNvSpPr>
          <p:nvPr/>
        </p:nvSpPr>
        <p:spPr bwMode="auto">
          <a:xfrm>
            <a:off x="4505325" y="367665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00" name="Line 19"/>
          <p:cNvSpPr>
            <a:spLocks noChangeShapeType="1"/>
          </p:cNvSpPr>
          <p:nvPr/>
        </p:nvSpPr>
        <p:spPr bwMode="auto">
          <a:xfrm flipH="1">
            <a:off x="3286125" y="451485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01" name="Line 20"/>
          <p:cNvSpPr>
            <a:spLocks noChangeShapeType="1"/>
          </p:cNvSpPr>
          <p:nvPr/>
        </p:nvSpPr>
        <p:spPr bwMode="auto">
          <a:xfrm>
            <a:off x="3895725" y="451485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02" name="Line 21"/>
          <p:cNvSpPr>
            <a:spLocks noChangeShapeType="1"/>
          </p:cNvSpPr>
          <p:nvPr/>
        </p:nvSpPr>
        <p:spPr bwMode="auto">
          <a:xfrm>
            <a:off x="3438525" y="512445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03" name="Line 22"/>
          <p:cNvSpPr>
            <a:spLocks noChangeShapeType="1"/>
          </p:cNvSpPr>
          <p:nvPr/>
        </p:nvSpPr>
        <p:spPr bwMode="auto">
          <a:xfrm>
            <a:off x="3895725" y="527685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04" name="Line 23"/>
          <p:cNvSpPr>
            <a:spLocks noChangeShapeType="1"/>
          </p:cNvSpPr>
          <p:nvPr/>
        </p:nvSpPr>
        <p:spPr bwMode="auto">
          <a:xfrm>
            <a:off x="4505325" y="451485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05" name="Line 24"/>
          <p:cNvSpPr>
            <a:spLocks noChangeShapeType="1"/>
          </p:cNvSpPr>
          <p:nvPr/>
        </p:nvSpPr>
        <p:spPr bwMode="auto">
          <a:xfrm>
            <a:off x="4505325" y="451485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06" name="Line 25"/>
          <p:cNvSpPr>
            <a:spLocks noChangeShapeType="1"/>
          </p:cNvSpPr>
          <p:nvPr/>
        </p:nvSpPr>
        <p:spPr bwMode="auto">
          <a:xfrm>
            <a:off x="4505325" y="5276850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07" name="Line 26"/>
          <p:cNvSpPr>
            <a:spLocks noChangeShapeType="1"/>
          </p:cNvSpPr>
          <p:nvPr/>
        </p:nvSpPr>
        <p:spPr bwMode="auto">
          <a:xfrm>
            <a:off x="5114925" y="5276850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08" name="Line 27"/>
          <p:cNvSpPr>
            <a:spLocks noChangeShapeType="1"/>
          </p:cNvSpPr>
          <p:nvPr/>
        </p:nvSpPr>
        <p:spPr bwMode="auto">
          <a:xfrm>
            <a:off x="4505325" y="5276850"/>
            <a:ext cx="76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09" name="Line 28"/>
          <p:cNvSpPr>
            <a:spLocks noChangeShapeType="1"/>
          </p:cNvSpPr>
          <p:nvPr/>
        </p:nvSpPr>
        <p:spPr bwMode="auto">
          <a:xfrm>
            <a:off x="5114925" y="5276850"/>
            <a:ext cx="838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10" name="Text Box 29"/>
          <p:cNvSpPr txBox="1">
            <a:spLocks noChangeArrowheads="1"/>
          </p:cNvSpPr>
          <p:nvPr/>
        </p:nvSpPr>
        <p:spPr bwMode="auto">
          <a:xfrm>
            <a:off x="3727450" y="3305175"/>
            <a:ext cx="628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start</a:t>
            </a:r>
          </a:p>
        </p:txBody>
      </p:sp>
      <p:sp>
        <p:nvSpPr>
          <p:cNvPr id="71711" name="Text Box 30"/>
          <p:cNvSpPr txBox="1">
            <a:spLocks noChangeArrowheads="1"/>
          </p:cNvSpPr>
          <p:nvPr/>
        </p:nvSpPr>
        <p:spPr bwMode="auto">
          <a:xfrm>
            <a:off x="4254500" y="6110288"/>
            <a:ext cx="6159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goal</a:t>
            </a:r>
          </a:p>
        </p:txBody>
      </p:sp>
      <p:graphicFrame>
        <p:nvGraphicFramePr>
          <p:cNvPr id="570399" name="Group 31"/>
          <p:cNvGraphicFramePr>
            <a:graphicFrameLocks noGrp="1"/>
          </p:cNvGraphicFramePr>
          <p:nvPr>
            <p:ph sz="half" idx="2"/>
          </p:nvPr>
        </p:nvGraphicFramePr>
        <p:xfrm>
          <a:off x="973138" y="1927225"/>
          <a:ext cx="7197725" cy="593725"/>
        </p:xfrm>
        <a:graphic>
          <a:graphicData uri="http://schemas.openxmlformats.org/drawingml/2006/table">
            <a:tbl>
              <a:tblPr/>
              <a:tblGrid>
                <a:gridCol w="900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01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85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0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01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001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85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0011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93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1732" name="Text Box 51"/>
          <p:cNvSpPr txBox="1">
            <a:spLocks noChangeArrowheads="1"/>
          </p:cNvSpPr>
          <p:nvPr/>
        </p:nvSpPr>
        <p:spPr bwMode="auto">
          <a:xfrm>
            <a:off x="1562100" y="3008313"/>
            <a:ext cx="704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Push</a:t>
            </a:r>
          </a:p>
        </p:txBody>
      </p:sp>
      <p:sp>
        <p:nvSpPr>
          <p:cNvPr id="71733" name="Text Box 52"/>
          <p:cNvSpPr txBox="1">
            <a:spLocks noChangeArrowheads="1"/>
          </p:cNvSpPr>
          <p:nvPr/>
        </p:nvSpPr>
        <p:spPr bwMode="auto">
          <a:xfrm>
            <a:off x="2495550" y="2986088"/>
            <a:ext cx="704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Push</a:t>
            </a:r>
          </a:p>
        </p:txBody>
      </p:sp>
      <p:sp>
        <p:nvSpPr>
          <p:cNvPr id="71734" name="Text Box 53"/>
          <p:cNvSpPr txBox="1">
            <a:spLocks noChangeArrowheads="1"/>
          </p:cNvSpPr>
          <p:nvPr/>
        </p:nvSpPr>
        <p:spPr bwMode="auto">
          <a:xfrm>
            <a:off x="3409950" y="2971800"/>
            <a:ext cx="704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Push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0C0E0B-66F8-49D7-A062-853BDE42719C}" type="slidenum">
              <a:rPr lang="en-US"/>
              <a:pPr>
                <a:defRPr/>
              </a:pPr>
              <a:t>71</a:t>
            </a:fld>
            <a:endParaRPr lang="en-US"/>
          </a:p>
        </p:txBody>
      </p:sp>
      <p:sp>
        <p:nvSpPr>
          <p:cNvPr id="727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Breadth First Search (5)</a:t>
            </a:r>
          </a:p>
        </p:txBody>
      </p:sp>
      <p:sp>
        <p:nvSpPr>
          <p:cNvPr id="7270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371600"/>
            <a:ext cx="7772400" cy="2282825"/>
          </a:xfrm>
        </p:spPr>
        <p:txBody>
          <a:bodyPr/>
          <a:lstStyle/>
          <a:p>
            <a:pPr eaLnBrk="1" hangingPunct="1"/>
            <a:r>
              <a:rPr lang="en-US" sz="2000" smtClean="0"/>
              <a:t>Queue</a:t>
            </a:r>
          </a:p>
        </p:txBody>
      </p:sp>
      <p:sp>
        <p:nvSpPr>
          <p:cNvPr id="72709" name="Text Box 4"/>
          <p:cNvSpPr txBox="1">
            <a:spLocks noChangeArrowheads="1"/>
          </p:cNvSpPr>
          <p:nvPr/>
        </p:nvSpPr>
        <p:spPr bwMode="auto">
          <a:xfrm>
            <a:off x="4352925" y="3295650"/>
            <a:ext cx="320675" cy="37623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</a:t>
            </a:r>
          </a:p>
        </p:txBody>
      </p:sp>
      <p:sp>
        <p:nvSpPr>
          <p:cNvPr id="72710" name="Text Box 5"/>
          <p:cNvSpPr txBox="1">
            <a:spLocks noChangeArrowheads="1"/>
          </p:cNvSpPr>
          <p:nvPr/>
        </p:nvSpPr>
        <p:spPr bwMode="auto">
          <a:xfrm>
            <a:off x="3743325" y="4138613"/>
            <a:ext cx="320675" cy="37623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2</a:t>
            </a:r>
          </a:p>
        </p:txBody>
      </p:sp>
      <p:sp>
        <p:nvSpPr>
          <p:cNvPr id="72711" name="Text Box 6"/>
          <p:cNvSpPr txBox="1">
            <a:spLocks noChangeArrowheads="1"/>
          </p:cNvSpPr>
          <p:nvPr/>
        </p:nvSpPr>
        <p:spPr bwMode="auto">
          <a:xfrm>
            <a:off x="4352925" y="4138613"/>
            <a:ext cx="320675" cy="376237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3</a:t>
            </a:r>
          </a:p>
        </p:txBody>
      </p:sp>
      <p:sp>
        <p:nvSpPr>
          <p:cNvPr id="72712" name="Text Box 7"/>
          <p:cNvSpPr txBox="1">
            <a:spLocks noChangeArrowheads="1"/>
          </p:cNvSpPr>
          <p:nvPr/>
        </p:nvSpPr>
        <p:spPr bwMode="auto">
          <a:xfrm>
            <a:off x="4946650" y="4138613"/>
            <a:ext cx="320675" cy="376237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4</a:t>
            </a:r>
          </a:p>
        </p:txBody>
      </p:sp>
      <p:sp>
        <p:nvSpPr>
          <p:cNvPr id="72713" name="Text Box 8"/>
          <p:cNvSpPr txBox="1">
            <a:spLocks noChangeArrowheads="1"/>
          </p:cNvSpPr>
          <p:nvPr/>
        </p:nvSpPr>
        <p:spPr bwMode="auto">
          <a:xfrm>
            <a:off x="3117850" y="4895850"/>
            <a:ext cx="320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5</a:t>
            </a:r>
          </a:p>
        </p:txBody>
      </p:sp>
      <p:sp>
        <p:nvSpPr>
          <p:cNvPr id="72714" name="Text Box 9"/>
          <p:cNvSpPr txBox="1">
            <a:spLocks noChangeArrowheads="1"/>
          </p:cNvSpPr>
          <p:nvPr/>
        </p:nvSpPr>
        <p:spPr bwMode="auto">
          <a:xfrm>
            <a:off x="3727450" y="4895850"/>
            <a:ext cx="320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6</a:t>
            </a:r>
          </a:p>
        </p:txBody>
      </p:sp>
      <p:sp>
        <p:nvSpPr>
          <p:cNvPr id="72715" name="Text Box 10"/>
          <p:cNvSpPr txBox="1">
            <a:spLocks noChangeArrowheads="1"/>
          </p:cNvSpPr>
          <p:nvPr/>
        </p:nvSpPr>
        <p:spPr bwMode="auto">
          <a:xfrm>
            <a:off x="4962525" y="4895850"/>
            <a:ext cx="320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8</a:t>
            </a:r>
          </a:p>
        </p:txBody>
      </p:sp>
      <p:sp>
        <p:nvSpPr>
          <p:cNvPr id="72716" name="Text Box 11"/>
          <p:cNvSpPr txBox="1">
            <a:spLocks noChangeArrowheads="1"/>
          </p:cNvSpPr>
          <p:nvPr/>
        </p:nvSpPr>
        <p:spPr bwMode="auto">
          <a:xfrm>
            <a:off x="4352925" y="4895850"/>
            <a:ext cx="320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7</a:t>
            </a:r>
          </a:p>
        </p:txBody>
      </p:sp>
      <p:sp>
        <p:nvSpPr>
          <p:cNvPr id="72717" name="Text Box 12"/>
          <p:cNvSpPr txBox="1">
            <a:spLocks noChangeArrowheads="1"/>
          </p:cNvSpPr>
          <p:nvPr/>
        </p:nvSpPr>
        <p:spPr bwMode="auto">
          <a:xfrm>
            <a:off x="3743325" y="5734050"/>
            <a:ext cx="320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9</a:t>
            </a:r>
          </a:p>
        </p:txBody>
      </p:sp>
      <p:sp>
        <p:nvSpPr>
          <p:cNvPr id="72718" name="Text Box 13"/>
          <p:cNvSpPr txBox="1">
            <a:spLocks noChangeArrowheads="1"/>
          </p:cNvSpPr>
          <p:nvPr/>
        </p:nvSpPr>
        <p:spPr bwMode="auto">
          <a:xfrm>
            <a:off x="4352925" y="5734050"/>
            <a:ext cx="447675" cy="376238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10</a:t>
            </a:r>
          </a:p>
        </p:txBody>
      </p:sp>
      <p:sp>
        <p:nvSpPr>
          <p:cNvPr id="72719" name="Text Box 14"/>
          <p:cNvSpPr txBox="1">
            <a:spLocks noChangeArrowheads="1"/>
          </p:cNvSpPr>
          <p:nvPr/>
        </p:nvSpPr>
        <p:spPr bwMode="auto">
          <a:xfrm>
            <a:off x="5724525" y="5734050"/>
            <a:ext cx="447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12</a:t>
            </a:r>
          </a:p>
        </p:txBody>
      </p:sp>
      <p:sp>
        <p:nvSpPr>
          <p:cNvPr id="72720" name="Text Box 15"/>
          <p:cNvSpPr txBox="1">
            <a:spLocks noChangeArrowheads="1"/>
          </p:cNvSpPr>
          <p:nvPr/>
        </p:nvSpPr>
        <p:spPr bwMode="auto">
          <a:xfrm>
            <a:off x="5038725" y="5734050"/>
            <a:ext cx="447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11</a:t>
            </a:r>
          </a:p>
        </p:txBody>
      </p:sp>
      <p:sp>
        <p:nvSpPr>
          <p:cNvPr id="72721" name="Line 16"/>
          <p:cNvSpPr>
            <a:spLocks noChangeShapeType="1"/>
          </p:cNvSpPr>
          <p:nvPr/>
        </p:nvSpPr>
        <p:spPr bwMode="auto">
          <a:xfrm>
            <a:off x="4505325" y="367665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722" name="Line 17"/>
          <p:cNvSpPr>
            <a:spLocks noChangeShapeType="1"/>
          </p:cNvSpPr>
          <p:nvPr/>
        </p:nvSpPr>
        <p:spPr bwMode="auto">
          <a:xfrm flipH="1">
            <a:off x="3895725" y="367665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723" name="Line 18"/>
          <p:cNvSpPr>
            <a:spLocks noChangeShapeType="1"/>
          </p:cNvSpPr>
          <p:nvPr/>
        </p:nvSpPr>
        <p:spPr bwMode="auto">
          <a:xfrm>
            <a:off x="4505325" y="367665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724" name="Line 19"/>
          <p:cNvSpPr>
            <a:spLocks noChangeShapeType="1"/>
          </p:cNvSpPr>
          <p:nvPr/>
        </p:nvSpPr>
        <p:spPr bwMode="auto">
          <a:xfrm flipH="1">
            <a:off x="3286125" y="451485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725" name="Line 20"/>
          <p:cNvSpPr>
            <a:spLocks noChangeShapeType="1"/>
          </p:cNvSpPr>
          <p:nvPr/>
        </p:nvSpPr>
        <p:spPr bwMode="auto">
          <a:xfrm>
            <a:off x="3895725" y="451485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726" name="Line 21"/>
          <p:cNvSpPr>
            <a:spLocks noChangeShapeType="1"/>
          </p:cNvSpPr>
          <p:nvPr/>
        </p:nvSpPr>
        <p:spPr bwMode="auto">
          <a:xfrm>
            <a:off x="3438525" y="512445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727" name="Line 22"/>
          <p:cNvSpPr>
            <a:spLocks noChangeShapeType="1"/>
          </p:cNvSpPr>
          <p:nvPr/>
        </p:nvSpPr>
        <p:spPr bwMode="auto">
          <a:xfrm>
            <a:off x="3895725" y="527685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728" name="Line 23"/>
          <p:cNvSpPr>
            <a:spLocks noChangeShapeType="1"/>
          </p:cNvSpPr>
          <p:nvPr/>
        </p:nvSpPr>
        <p:spPr bwMode="auto">
          <a:xfrm>
            <a:off x="4505325" y="451485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729" name="Line 24"/>
          <p:cNvSpPr>
            <a:spLocks noChangeShapeType="1"/>
          </p:cNvSpPr>
          <p:nvPr/>
        </p:nvSpPr>
        <p:spPr bwMode="auto">
          <a:xfrm>
            <a:off x="4505325" y="451485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730" name="Line 25"/>
          <p:cNvSpPr>
            <a:spLocks noChangeShapeType="1"/>
          </p:cNvSpPr>
          <p:nvPr/>
        </p:nvSpPr>
        <p:spPr bwMode="auto">
          <a:xfrm>
            <a:off x="4505325" y="5276850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731" name="Line 26"/>
          <p:cNvSpPr>
            <a:spLocks noChangeShapeType="1"/>
          </p:cNvSpPr>
          <p:nvPr/>
        </p:nvSpPr>
        <p:spPr bwMode="auto">
          <a:xfrm>
            <a:off x="5114925" y="5276850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732" name="Line 27"/>
          <p:cNvSpPr>
            <a:spLocks noChangeShapeType="1"/>
          </p:cNvSpPr>
          <p:nvPr/>
        </p:nvSpPr>
        <p:spPr bwMode="auto">
          <a:xfrm>
            <a:off x="4505325" y="5276850"/>
            <a:ext cx="76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733" name="Line 28"/>
          <p:cNvSpPr>
            <a:spLocks noChangeShapeType="1"/>
          </p:cNvSpPr>
          <p:nvPr/>
        </p:nvSpPr>
        <p:spPr bwMode="auto">
          <a:xfrm>
            <a:off x="5114925" y="5276850"/>
            <a:ext cx="838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734" name="Text Box 29"/>
          <p:cNvSpPr txBox="1">
            <a:spLocks noChangeArrowheads="1"/>
          </p:cNvSpPr>
          <p:nvPr/>
        </p:nvSpPr>
        <p:spPr bwMode="auto">
          <a:xfrm>
            <a:off x="3727450" y="3305175"/>
            <a:ext cx="628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start</a:t>
            </a:r>
          </a:p>
        </p:txBody>
      </p:sp>
      <p:sp>
        <p:nvSpPr>
          <p:cNvPr id="72735" name="Text Box 30"/>
          <p:cNvSpPr txBox="1">
            <a:spLocks noChangeArrowheads="1"/>
          </p:cNvSpPr>
          <p:nvPr/>
        </p:nvSpPr>
        <p:spPr bwMode="auto">
          <a:xfrm>
            <a:off x="4254500" y="6110288"/>
            <a:ext cx="6159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goal</a:t>
            </a:r>
          </a:p>
        </p:txBody>
      </p:sp>
      <p:sp>
        <p:nvSpPr>
          <p:cNvPr id="72736" name="Text Box 31"/>
          <p:cNvSpPr txBox="1">
            <a:spLocks noChangeArrowheads="1"/>
          </p:cNvSpPr>
          <p:nvPr/>
        </p:nvSpPr>
        <p:spPr bwMode="auto">
          <a:xfrm>
            <a:off x="895350" y="2703513"/>
            <a:ext cx="590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Pop</a:t>
            </a:r>
          </a:p>
        </p:txBody>
      </p:sp>
      <p:graphicFrame>
        <p:nvGraphicFramePr>
          <p:cNvPr id="572448" name="Group 32"/>
          <p:cNvGraphicFramePr>
            <a:graphicFrameLocks noGrp="1"/>
          </p:cNvGraphicFramePr>
          <p:nvPr>
            <p:ph sz="half" idx="2"/>
          </p:nvPr>
        </p:nvGraphicFramePr>
        <p:xfrm>
          <a:off x="973138" y="1927225"/>
          <a:ext cx="7197725" cy="593725"/>
        </p:xfrm>
        <a:graphic>
          <a:graphicData uri="http://schemas.openxmlformats.org/drawingml/2006/table">
            <a:tbl>
              <a:tblPr/>
              <a:tblGrid>
                <a:gridCol w="900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01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85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0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01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001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85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0011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93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56AB6C-23FF-429D-B456-5E5FE06A1F89}" type="slidenum">
              <a:rPr lang="en-US"/>
              <a:pPr>
                <a:defRPr/>
              </a:pPr>
              <a:t>72</a:t>
            </a:fld>
            <a:endParaRPr lang="en-US"/>
          </a:p>
        </p:txBody>
      </p:sp>
      <p:sp>
        <p:nvSpPr>
          <p:cNvPr id="737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Breadth First Search (6)</a:t>
            </a:r>
          </a:p>
        </p:txBody>
      </p:sp>
      <p:sp>
        <p:nvSpPr>
          <p:cNvPr id="7373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371600"/>
            <a:ext cx="7772400" cy="2282825"/>
          </a:xfrm>
        </p:spPr>
        <p:txBody>
          <a:bodyPr/>
          <a:lstStyle/>
          <a:p>
            <a:pPr eaLnBrk="1" hangingPunct="1"/>
            <a:r>
              <a:rPr lang="en-US" sz="2000" smtClean="0"/>
              <a:t>Queue</a:t>
            </a:r>
          </a:p>
        </p:txBody>
      </p:sp>
      <p:sp>
        <p:nvSpPr>
          <p:cNvPr id="73733" name="Text Box 4"/>
          <p:cNvSpPr txBox="1">
            <a:spLocks noChangeArrowheads="1"/>
          </p:cNvSpPr>
          <p:nvPr/>
        </p:nvSpPr>
        <p:spPr bwMode="auto">
          <a:xfrm>
            <a:off x="4352925" y="3295650"/>
            <a:ext cx="320675" cy="37623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</a:t>
            </a:r>
          </a:p>
        </p:txBody>
      </p:sp>
      <p:sp>
        <p:nvSpPr>
          <p:cNvPr id="73734" name="Text Box 5"/>
          <p:cNvSpPr txBox="1">
            <a:spLocks noChangeArrowheads="1"/>
          </p:cNvSpPr>
          <p:nvPr/>
        </p:nvSpPr>
        <p:spPr bwMode="auto">
          <a:xfrm>
            <a:off x="3743325" y="4138613"/>
            <a:ext cx="320675" cy="37623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2</a:t>
            </a:r>
          </a:p>
        </p:txBody>
      </p:sp>
      <p:sp>
        <p:nvSpPr>
          <p:cNvPr id="73735" name="Text Box 6"/>
          <p:cNvSpPr txBox="1">
            <a:spLocks noChangeArrowheads="1"/>
          </p:cNvSpPr>
          <p:nvPr/>
        </p:nvSpPr>
        <p:spPr bwMode="auto">
          <a:xfrm>
            <a:off x="4352925" y="4138613"/>
            <a:ext cx="320675" cy="376237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3</a:t>
            </a:r>
          </a:p>
        </p:txBody>
      </p:sp>
      <p:sp>
        <p:nvSpPr>
          <p:cNvPr id="73736" name="Text Box 7"/>
          <p:cNvSpPr txBox="1">
            <a:spLocks noChangeArrowheads="1"/>
          </p:cNvSpPr>
          <p:nvPr/>
        </p:nvSpPr>
        <p:spPr bwMode="auto">
          <a:xfrm>
            <a:off x="4946650" y="4138613"/>
            <a:ext cx="320675" cy="376237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4</a:t>
            </a:r>
          </a:p>
        </p:txBody>
      </p:sp>
      <p:sp>
        <p:nvSpPr>
          <p:cNvPr id="73737" name="Text Box 8"/>
          <p:cNvSpPr txBox="1">
            <a:spLocks noChangeArrowheads="1"/>
          </p:cNvSpPr>
          <p:nvPr/>
        </p:nvSpPr>
        <p:spPr bwMode="auto">
          <a:xfrm>
            <a:off x="3117850" y="4895850"/>
            <a:ext cx="320675" cy="376238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5</a:t>
            </a:r>
          </a:p>
        </p:txBody>
      </p:sp>
      <p:sp>
        <p:nvSpPr>
          <p:cNvPr id="73738" name="Text Box 9"/>
          <p:cNvSpPr txBox="1">
            <a:spLocks noChangeArrowheads="1"/>
          </p:cNvSpPr>
          <p:nvPr/>
        </p:nvSpPr>
        <p:spPr bwMode="auto">
          <a:xfrm>
            <a:off x="3727450" y="4895850"/>
            <a:ext cx="320675" cy="376238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6</a:t>
            </a:r>
          </a:p>
        </p:txBody>
      </p:sp>
      <p:sp>
        <p:nvSpPr>
          <p:cNvPr id="73739" name="Text Box 10"/>
          <p:cNvSpPr txBox="1">
            <a:spLocks noChangeArrowheads="1"/>
          </p:cNvSpPr>
          <p:nvPr/>
        </p:nvSpPr>
        <p:spPr bwMode="auto">
          <a:xfrm>
            <a:off x="4962525" y="4895850"/>
            <a:ext cx="320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8</a:t>
            </a:r>
          </a:p>
        </p:txBody>
      </p:sp>
      <p:sp>
        <p:nvSpPr>
          <p:cNvPr id="73740" name="Text Box 11"/>
          <p:cNvSpPr txBox="1">
            <a:spLocks noChangeArrowheads="1"/>
          </p:cNvSpPr>
          <p:nvPr/>
        </p:nvSpPr>
        <p:spPr bwMode="auto">
          <a:xfrm>
            <a:off x="4352925" y="4895850"/>
            <a:ext cx="320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7</a:t>
            </a:r>
          </a:p>
        </p:txBody>
      </p:sp>
      <p:sp>
        <p:nvSpPr>
          <p:cNvPr id="73741" name="Text Box 12"/>
          <p:cNvSpPr txBox="1">
            <a:spLocks noChangeArrowheads="1"/>
          </p:cNvSpPr>
          <p:nvPr/>
        </p:nvSpPr>
        <p:spPr bwMode="auto">
          <a:xfrm>
            <a:off x="3743325" y="5734050"/>
            <a:ext cx="320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9</a:t>
            </a:r>
          </a:p>
        </p:txBody>
      </p:sp>
      <p:sp>
        <p:nvSpPr>
          <p:cNvPr id="73742" name="Text Box 13"/>
          <p:cNvSpPr txBox="1">
            <a:spLocks noChangeArrowheads="1"/>
          </p:cNvSpPr>
          <p:nvPr/>
        </p:nvSpPr>
        <p:spPr bwMode="auto">
          <a:xfrm>
            <a:off x="4352925" y="5734050"/>
            <a:ext cx="447675" cy="376238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10</a:t>
            </a:r>
          </a:p>
        </p:txBody>
      </p:sp>
      <p:sp>
        <p:nvSpPr>
          <p:cNvPr id="73743" name="Text Box 14"/>
          <p:cNvSpPr txBox="1">
            <a:spLocks noChangeArrowheads="1"/>
          </p:cNvSpPr>
          <p:nvPr/>
        </p:nvSpPr>
        <p:spPr bwMode="auto">
          <a:xfrm>
            <a:off x="5724525" y="5734050"/>
            <a:ext cx="447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12</a:t>
            </a:r>
          </a:p>
        </p:txBody>
      </p:sp>
      <p:sp>
        <p:nvSpPr>
          <p:cNvPr id="73744" name="Text Box 15"/>
          <p:cNvSpPr txBox="1">
            <a:spLocks noChangeArrowheads="1"/>
          </p:cNvSpPr>
          <p:nvPr/>
        </p:nvSpPr>
        <p:spPr bwMode="auto">
          <a:xfrm>
            <a:off x="5038725" y="5734050"/>
            <a:ext cx="447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11</a:t>
            </a:r>
          </a:p>
        </p:txBody>
      </p:sp>
      <p:sp>
        <p:nvSpPr>
          <p:cNvPr id="73745" name="Line 16"/>
          <p:cNvSpPr>
            <a:spLocks noChangeShapeType="1"/>
          </p:cNvSpPr>
          <p:nvPr/>
        </p:nvSpPr>
        <p:spPr bwMode="auto">
          <a:xfrm>
            <a:off x="4505325" y="367665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746" name="Line 17"/>
          <p:cNvSpPr>
            <a:spLocks noChangeShapeType="1"/>
          </p:cNvSpPr>
          <p:nvPr/>
        </p:nvSpPr>
        <p:spPr bwMode="auto">
          <a:xfrm flipH="1">
            <a:off x="3895725" y="367665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747" name="Line 18"/>
          <p:cNvSpPr>
            <a:spLocks noChangeShapeType="1"/>
          </p:cNvSpPr>
          <p:nvPr/>
        </p:nvSpPr>
        <p:spPr bwMode="auto">
          <a:xfrm>
            <a:off x="4505325" y="367665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748" name="Line 19"/>
          <p:cNvSpPr>
            <a:spLocks noChangeShapeType="1"/>
          </p:cNvSpPr>
          <p:nvPr/>
        </p:nvSpPr>
        <p:spPr bwMode="auto">
          <a:xfrm flipH="1">
            <a:off x="3286125" y="451485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749" name="Line 20"/>
          <p:cNvSpPr>
            <a:spLocks noChangeShapeType="1"/>
          </p:cNvSpPr>
          <p:nvPr/>
        </p:nvSpPr>
        <p:spPr bwMode="auto">
          <a:xfrm>
            <a:off x="3895725" y="451485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750" name="Line 21"/>
          <p:cNvSpPr>
            <a:spLocks noChangeShapeType="1"/>
          </p:cNvSpPr>
          <p:nvPr/>
        </p:nvSpPr>
        <p:spPr bwMode="auto">
          <a:xfrm>
            <a:off x="3438525" y="512445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751" name="Line 22"/>
          <p:cNvSpPr>
            <a:spLocks noChangeShapeType="1"/>
          </p:cNvSpPr>
          <p:nvPr/>
        </p:nvSpPr>
        <p:spPr bwMode="auto">
          <a:xfrm>
            <a:off x="3895725" y="527685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752" name="Line 23"/>
          <p:cNvSpPr>
            <a:spLocks noChangeShapeType="1"/>
          </p:cNvSpPr>
          <p:nvPr/>
        </p:nvSpPr>
        <p:spPr bwMode="auto">
          <a:xfrm>
            <a:off x="4505325" y="451485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753" name="Line 24"/>
          <p:cNvSpPr>
            <a:spLocks noChangeShapeType="1"/>
          </p:cNvSpPr>
          <p:nvPr/>
        </p:nvSpPr>
        <p:spPr bwMode="auto">
          <a:xfrm>
            <a:off x="4505325" y="451485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754" name="Line 25"/>
          <p:cNvSpPr>
            <a:spLocks noChangeShapeType="1"/>
          </p:cNvSpPr>
          <p:nvPr/>
        </p:nvSpPr>
        <p:spPr bwMode="auto">
          <a:xfrm>
            <a:off x="4505325" y="5276850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755" name="Line 26"/>
          <p:cNvSpPr>
            <a:spLocks noChangeShapeType="1"/>
          </p:cNvSpPr>
          <p:nvPr/>
        </p:nvSpPr>
        <p:spPr bwMode="auto">
          <a:xfrm>
            <a:off x="5114925" y="5276850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756" name="Line 27"/>
          <p:cNvSpPr>
            <a:spLocks noChangeShapeType="1"/>
          </p:cNvSpPr>
          <p:nvPr/>
        </p:nvSpPr>
        <p:spPr bwMode="auto">
          <a:xfrm>
            <a:off x="4505325" y="5276850"/>
            <a:ext cx="76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757" name="Line 28"/>
          <p:cNvSpPr>
            <a:spLocks noChangeShapeType="1"/>
          </p:cNvSpPr>
          <p:nvPr/>
        </p:nvSpPr>
        <p:spPr bwMode="auto">
          <a:xfrm>
            <a:off x="5114925" y="5276850"/>
            <a:ext cx="838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758" name="Text Box 29"/>
          <p:cNvSpPr txBox="1">
            <a:spLocks noChangeArrowheads="1"/>
          </p:cNvSpPr>
          <p:nvPr/>
        </p:nvSpPr>
        <p:spPr bwMode="auto">
          <a:xfrm>
            <a:off x="3727450" y="3305175"/>
            <a:ext cx="628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start</a:t>
            </a:r>
          </a:p>
        </p:txBody>
      </p:sp>
      <p:sp>
        <p:nvSpPr>
          <p:cNvPr id="73759" name="Text Box 30"/>
          <p:cNvSpPr txBox="1">
            <a:spLocks noChangeArrowheads="1"/>
          </p:cNvSpPr>
          <p:nvPr/>
        </p:nvSpPr>
        <p:spPr bwMode="auto">
          <a:xfrm>
            <a:off x="4254500" y="6110288"/>
            <a:ext cx="6159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goal</a:t>
            </a:r>
          </a:p>
        </p:txBody>
      </p:sp>
      <p:graphicFrame>
        <p:nvGraphicFramePr>
          <p:cNvPr id="574495" name="Group 31"/>
          <p:cNvGraphicFramePr>
            <a:graphicFrameLocks noGrp="1"/>
          </p:cNvGraphicFramePr>
          <p:nvPr>
            <p:ph sz="half" idx="2"/>
          </p:nvPr>
        </p:nvGraphicFramePr>
        <p:xfrm>
          <a:off x="973138" y="1927225"/>
          <a:ext cx="7197725" cy="593725"/>
        </p:xfrm>
        <a:graphic>
          <a:graphicData uri="http://schemas.openxmlformats.org/drawingml/2006/table">
            <a:tbl>
              <a:tblPr/>
              <a:tblGrid>
                <a:gridCol w="900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01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85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0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01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001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85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0011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93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3780" name="Text Box 51"/>
          <p:cNvSpPr txBox="1">
            <a:spLocks noChangeArrowheads="1"/>
          </p:cNvSpPr>
          <p:nvPr/>
        </p:nvSpPr>
        <p:spPr bwMode="auto">
          <a:xfrm>
            <a:off x="3352800" y="2986088"/>
            <a:ext cx="704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Push</a:t>
            </a:r>
          </a:p>
        </p:txBody>
      </p:sp>
      <p:sp>
        <p:nvSpPr>
          <p:cNvPr id="73781" name="Text Box 52"/>
          <p:cNvSpPr txBox="1">
            <a:spLocks noChangeArrowheads="1"/>
          </p:cNvSpPr>
          <p:nvPr/>
        </p:nvSpPr>
        <p:spPr bwMode="auto">
          <a:xfrm>
            <a:off x="4286250" y="2963863"/>
            <a:ext cx="704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Push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C6A32E-D6EB-417E-8B2A-B9E463C560FE}" type="slidenum">
              <a:rPr lang="en-US"/>
              <a:pPr>
                <a:defRPr/>
              </a:pPr>
              <a:t>73</a:t>
            </a:fld>
            <a:endParaRPr lang="en-US"/>
          </a:p>
        </p:txBody>
      </p:sp>
      <p:sp>
        <p:nvSpPr>
          <p:cNvPr id="747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Breadth First Search (7)</a:t>
            </a:r>
          </a:p>
        </p:txBody>
      </p:sp>
      <p:sp>
        <p:nvSpPr>
          <p:cNvPr id="7475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371600"/>
            <a:ext cx="7772400" cy="2282825"/>
          </a:xfrm>
        </p:spPr>
        <p:txBody>
          <a:bodyPr/>
          <a:lstStyle/>
          <a:p>
            <a:pPr eaLnBrk="1" hangingPunct="1"/>
            <a:r>
              <a:rPr lang="en-US" sz="2000" smtClean="0"/>
              <a:t>Queue</a:t>
            </a:r>
          </a:p>
        </p:txBody>
      </p:sp>
      <p:sp>
        <p:nvSpPr>
          <p:cNvPr id="74757" name="Text Box 4"/>
          <p:cNvSpPr txBox="1">
            <a:spLocks noChangeArrowheads="1"/>
          </p:cNvSpPr>
          <p:nvPr/>
        </p:nvSpPr>
        <p:spPr bwMode="auto">
          <a:xfrm>
            <a:off x="4352925" y="3295650"/>
            <a:ext cx="320675" cy="37623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</a:t>
            </a:r>
          </a:p>
        </p:txBody>
      </p:sp>
      <p:sp>
        <p:nvSpPr>
          <p:cNvPr id="74758" name="Text Box 5"/>
          <p:cNvSpPr txBox="1">
            <a:spLocks noChangeArrowheads="1"/>
          </p:cNvSpPr>
          <p:nvPr/>
        </p:nvSpPr>
        <p:spPr bwMode="auto">
          <a:xfrm>
            <a:off x="3743325" y="4138613"/>
            <a:ext cx="320675" cy="37623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2</a:t>
            </a:r>
          </a:p>
        </p:txBody>
      </p:sp>
      <p:sp>
        <p:nvSpPr>
          <p:cNvPr id="74759" name="Text Box 6"/>
          <p:cNvSpPr txBox="1">
            <a:spLocks noChangeArrowheads="1"/>
          </p:cNvSpPr>
          <p:nvPr/>
        </p:nvSpPr>
        <p:spPr bwMode="auto">
          <a:xfrm>
            <a:off x="4352925" y="4138613"/>
            <a:ext cx="320675" cy="37623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3</a:t>
            </a:r>
          </a:p>
        </p:txBody>
      </p:sp>
      <p:sp>
        <p:nvSpPr>
          <p:cNvPr id="74760" name="Text Box 7"/>
          <p:cNvSpPr txBox="1">
            <a:spLocks noChangeArrowheads="1"/>
          </p:cNvSpPr>
          <p:nvPr/>
        </p:nvSpPr>
        <p:spPr bwMode="auto">
          <a:xfrm>
            <a:off x="4946650" y="4138613"/>
            <a:ext cx="320675" cy="376237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4</a:t>
            </a:r>
          </a:p>
        </p:txBody>
      </p:sp>
      <p:sp>
        <p:nvSpPr>
          <p:cNvPr id="74761" name="Text Box 8"/>
          <p:cNvSpPr txBox="1">
            <a:spLocks noChangeArrowheads="1"/>
          </p:cNvSpPr>
          <p:nvPr/>
        </p:nvSpPr>
        <p:spPr bwMode="auto">
          <a:xfrm>
            <a:off x="3117850" y="4895850"/>
            <a:ext cx="320675" cy="376238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5</a:t>
            </a:r>
          </a:p>
        </p:txBody>
      </p:sp>
      <p:sp>
        <p:nvSpPr>
          <p:cNvPr id="74762" name="Text Box 9"/>
          <p:cNvSpPr txBox="1">
            <a:spLocks noChangeArrowheads="1"/>
          </p:cNvSpPr>
          <p:nvPr/>
        </p:nvSpPr>
        <p:spPr bwMode="auto">
          <a:xfrm>
            <a:off x="3727450" y="4895850"/>
            <a:ext cx="320675" cy="376238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6</a:t>
            </a:r>
          </a:p>
        </p:txBody>
      </p:sp>
      <p:sp>
        <p:nvSpPr>
          <p:cNvPr id="74763" name="Text Box 10"/>
          <p:cNvSpPr txBox="1">
            <a:spLocks noChangeArrowheads="1"/>
          </p:cNvSpPr>
          <p:nvPr/>
        </p:nvSpPr>
        <p:spPr bwMode="auto">
          <a:xfrm>
            <a:off x="4962525" y="4895850"/>
            <a:ext cx="320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8</a:t>
            </a:r>
          </a:p>
        </p:txBody>
      </p:sp>
      <p:sp>
        <p:nvSpPr>
          <p:cNvPr id="74764" name="Text Box 11"/>
          <p:cNvSpPr txBox="1">
            <a:spLocks noChangeArrowheads="1"/>
          </p:cNvSpPr>
          <p:nvPr/>
        </p:nvSpPr>
        <p:spPr bwMode="auto">
          <a:xfrm>
            <a:off x="4352925" y="4895850"/>
            <a:ext cx="320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7</a:t>
            </a:r>
          </a:p>
        </p:txBody>
      </p:sp>
      <p:sp>
        <p:nvSpPr>
          <p:cNvPr id="74765" name="Text Box 12"/>
          <p:cNvSpPr txBox="1">
            <a:spLocks noChangeArrowheads="1"/>
          </p:cNvSpPr>
          <p:nvPr/>
        </p:nvSpPr>
        <p:spPr bwMode="auto">
          <a:xfrm>
            <a:off x="3743325" y="5734050"/>
            <a:ext cx="320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9</a:t>
            </a:r>
          </a:p>
        </p:txBody>
      </p:sp>
      <p:sp>
        <p:nvSpPr>
          <p:cNvPr id="74766" name="Text Box 13"/>
          <p:cNvSpPr txBox="1">
            <a:spLocks noChangeArrowheads="1"/>
          </p:cNvSpPr>
          <p:nvPr/>
        </p:nvSpPr>
        <p:spPr bwMode="auto">
          <a:xfrm>
            <a:off x="4352925" y="5734050"/>
            <a:ext cx="447675" cy="376238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10</a:t>
            </a:r>
          </a:p>
        </p:txBody>
      </p:sp>
      <p:sp>
        <p:nvSpPr>
          <p:cNvPr id="74767" name="Text Box 14"/>
          <p:cNvSpPr txBox="1">
            <a:spLocks noChangeArrowheads="1"/>
          </p:cNvSpPr>
          <p:nvPr/>
        </p:nvSpPr>
        <p:spPr bwMode="auto">
          <a:xfrm>
            <a:off x="5724525" y="5734050"/>
            <a:ext cx="447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12</a:t>
            </a:r>
          </a:p>
        </p:txBody>
      </p:sp>
      <p:sp>
        <p:nvSpPr>
          <p:cNvPr id="74768" name="Text Box 15"/>
          <p:cNvSpPr txBox="1">
            <a:spLocks noChangeArrowheads="1"/>
          </p:cNvSpPr>
          <p:nvPr/>
        </p:nvSpPr>
        <p:spPr bwMode="auto">
          <a:xfrm>
            <a:off x="5038725" y="5734050"/>
            <a:ext cx="447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11</a:t>
            </a:r>
          </a:p>
        </p:txBody>
      </p:sp>
      <p:sp>
        <p:nvSpPr>
          <p:cNvPr id="74769" name="Line 16"/>
          <p:cNvSpPr>
            <a:spLocks noChangeShapeType="1"/>
          </p:cNvSpPr>
          <p:nvPr/>
        </p:nvSpPr>
        <p:spPr bwMode="auto">
          <a:xfrm>
            <a:off x="4505325" y="367665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770" name="Line 17"/>
          <p:cNvSpPr>
            <a:spLocks noChangeShapeType="1"/>
          </p:cNvSpPr>
          <p:nvPr/>
        </p:nvSpPr>
        <p:spPr bwMode="auto">
          <a:xfrm flipH="1">
            <a:off x="3895725" y="367665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771" name="Line 18"/>
          <p:cNvSpPr>
            <a:spLocks noChangeShapeType="1"/>
          </p:cNvSpPr>
          <p:nvPr/>
        </p:nvSpPr>
        <p:spPr bwMode="auto">
          <a:xfrm>
            <a:off x="4505325" y="367665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772" name="Line 19"/>
          <p:cNvSpPr>
            <a:spLocks noChangeShapeType="1"/>
          </p:cNvSpPr>
          <p:nvPr/>
        </p:nvSpPr>
        <p:spPr bwMode="auto">
          <a:xfrm flipH="1">
            <a:off x="3286125" y="451485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773" name="Line 20"/>
          <p:cNvSpPr>
            <a:spLocks noChangeShapeType="1"/>
          </p:cNvSpPr>
          <p:nvPr/>
        </p:nvSpPr>
        <p:spPr bwMode="auto">
          <a:xfrm>
            <a:off x="3895725" y="451485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774" name="Line 21"/>
          <p:cNvSpPr>
            <a:spLocks noChangeShapeType="1"/>
          </p:cNvSpPr>
          <p:nvPr/>
        </p:nvSpPr>
        <p:spPr bwMode="auto">
          <a:xfrm>
            <a:off x="3438525" y="512445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775" name="Line 22"/>
          <p:cNvSpPr>
            <a:spLocks noChangeShapeType="1"/>
          </p:cNvSpPr>
          <p:nvPr/>
        </p:nvSpPr>
        <p:spPr bwMode="auto">
          <a:xfrm>
            <a:off x="3895725" y="527685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776" name="Line 23"/>
          <p:cNvSpPr>
            <a:spLocks noChangeShapeType="1"/>
          </p:cNvSpPr>
          <p:nvPr/>
        </p:nvSpPr>
        <p:spPr bwMode="auto">
          <a:xfrm>
            <a:off x="4505325" y="451485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777" name="Line 24"/>
          <p:cNvSpPr>
            <a:spLocks noChangeShapeType="1"/>
          </p:cNvSpPr>
          <p:nvPr/>
        </p:nvSpPr>
        <p:spPr bwMode="auto">
          <a:xfrm>
            <a:off x="4505325" y="451485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778" name="Line 25"/>
          <p:cNvSpPr>
            <a:spLocks noChangeShapeType="1"/>
          </p:cNvSpPr>
          <p:nvPr/>
        </p:nvSpPr>
        <p:spPr bwMode="auto">
          <a:xfrm>
            <a:off x="4505325" y="5276850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779" name="Line 26"/>
          <p:cNvSpPr>
            <a:spLocks noChangeShapeType="1"/>
          </p:cNvSpPr>
          <p:nvPr/>
        </p:nvSpPr>
        <p:spPr bwMode="auto">
          <a:xfrm>
            <a:off x="5114925" y="5276850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780" name="Line 27"/>
          <p:cNvSpPr>
            <a:spLocks noChangeShapeType="1"/>
          </p:cNvSpPr>
          <p:nvPr/>
        </p:nvSpPr>
        <p:spPr bwMode="auto">
          <a:xfrm>
            <a:off x="4505325" y="5276850"/>
            <a:ext cx="76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781" name="Line 28"/>
          <p:cNvSpPr>
            <a:spLocks noChangeShapeType="1"/>
          </p:cNvSpPr>
          <p:nvPr/>
        </p:nvSpPr>
        <p:spPr bwMode="auto">
          <a:xfrm>
            <a:off x="5114925" y="5276850"/>
            <a:ext cx="838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782" name="Text Box 29"/>
          <p:cNvSpPr txBox="1">
            <a:spLocks noChangeArrowheads="1"/>
          </p:cNvSpPr>
          <p:nvPr/>
        </p:nvSpPr>
        <p:spPr bwMode="auto">
          <a:xfrm>
            <a:off x="3727450" y="3305175"/>
            <a:ext cx="628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start</a:t>
            </a:r>
          </a:p>
        </p:txBody>
      </p:sp>
      <p:sp>
        <p:nvSpPr>
          <p:cNvPr id="74783" name="Text Box 30"/>
          <p:cNvSpPr txBox="1">
            <a:spLocks noChangeArrowheads="1"/>
          </p:cNvSpPr>
          <p:nvPr/>
        </p:nvSpPr>
        <p:spPr bwMode="auto">
          <a:xfrm>
            <a:off x="4254500" y="6110288"/>
            <a:ext cx="6159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goal</a:t>
            </a:r>
          </a:p>
        </p:txBody>
      </p:sp>
      <p:graphicFrame>
        <p:nvGraphicFramePr>
          <p:cNvPr id="576543" name="Group 31"/>
          <p:cNvGraphicFramePr>
            <a:graphicFrameLocks noGrp="1"/>
          </p:cNvGraphicFramePr>
          <p:nvPr>
            <p:ph sz="half" idx="2"/>
          </p:nvPr>
        </p:nvGraphicFramePr>
        <p:xfrm>
          <a:off x="973138" y="1927225"/>
          <a:ext cx="7197725" cy="593725"/>
        </p:xfrm>
        <a:graphic>
          <a:graphicData uri="http://schemas.openxmlformats.org/drawingml/2006/table">
            <a:tbl>
              <a:tblPr/>
              <a:tblGrid>
                <a:gridCol w="900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01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85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0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01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001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85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0011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93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4804" name="Text Box 51"/>
          <p:cNvSpPr txBox="1">
            <a:spLocks noChangeArrowheads="1"/>
          </p:cNvSpPr>
          <p:nvPr/>
        </p:nvSpPr>
        <p:spPr bwMode="auto">
          <a:xfrm>
            <a:off x="933450" y="2703513"/>
            <a:ext cx="590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Pop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BB5D2D-7F02-4A30-8E95-51BC286607FB}" type="slidenum">
              <a:rPr lang="en-US"/>
              <a:pPr>
                <a:defRPr/>
              </a:pPr>
              <a:t>74</a:t>
            </a:fld>
            <a:endParaRPr lang="en-US"/>
          </a:p>
        </p:txBody>
      </p:sp>
      <p:sp>
        <p:nvSpPr>
          <p:cNvPr id="757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Breadth First Search (8)</a:t>
            </a:r>
          </a:p>
        </p:txBody>
      </p:sp>
      <p:sp>
        <p:nvSpPr>
          <p:cNvPr id="7578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371600"/>
            <a:ext cx="7772400" cy="2282825"/>
          </a:xfrm>
        </p:spPr>
        <p:txBody>
          <a:bodyPr/>
          <a:lstStyle/>
          <a:p>
            <a:pPr eaLnBrk="1" hangingPunct="1"/>
            <a:r>
              <a:rPr lang="en-US" sz="2000" smtClean="0"/>
              <a:t>Queue</a:t>
            </a:r>
          </a:p>
        </p:txBody>
      </p:sp>
      <p:sp>
        <p:nvSpPr>
          <p:cNvPr id="75781" name="Text Box 4"/>
          <p:cNvSpPr txBox="1">
            <a:spLocks noChangeArrowheads="1"/>
          </p:cNvSpPr>
          <p:nvPr/>
        </p:nvSpPr>
        <p:spPr bwMode="auto">
          <a:xfrm>
            <a:off x="4352925" y="3295650"/>
            <a:ext cx="320675" cy="37623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</a:t>
            </a:r>
          </a:p>
        </p:txBody>
      </p:sp>
      <p:sp>
        <p:nvSpPr>
          <p:cNvPr id="75782" name="Text Box 5"/>
          <p:cNvSpPr txBox="1">
            <a:spLocks noChangeArrowheads="1"/>
          </p:cNvSpPr>
          <p:nvPr/>
        </p:nvSpPr>
        <p:spPr bwMode="auto">
          <a:xfrm>
            <a:off x="3743325" y="4138613"/>
            <a:ext cx="320675" cy="37623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2</a:t>
            </a:r>
          </a:p>
        </p:txBody>
      </p:sp>
      <p:sp>
        <p:nvSpPr>
          <p:cNvPr id="75783" name="Text Box 6"/>
          <p:cNvSpPr txBox="1">
            <a:spLocks noChangeArrowheads="1"/>
          </p:cNvSpPr>
          <p:nvPr/>
        </p:nvSpPr>
        <p:spPr bwMode="auto">
          <a:xfrm>
            <a:off x="4352925" y="4138613"/>
            <a:ext cx="320675" cy="37623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3</a:t>
            </a:r>
          </a:p>
        </p:txBody>
      </p:sp>
      <p:sp>
        <p:nvSpPr>
          <p:cNvPr id="75784" name="Text Box 7"/>
          <p:cNvSpPr txBox="1">
            <a:spLocks noChangeArrowheads="1"/>
          </p:cNvSpPr>
          <p:nvPr/>
        </p:nvSpPr>
        <p:spPr bwMode="auto">
          <a:xfrm>
            <a:off x="4946650" y="4138613"/>
            <a:ext cx="320675" cy="376237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4</a:t>
            </a:r>
          </a:p>
        </p:txBody>
      </p:sp>
      <p:sp>
        <p:nvSpPr>
          <p:cNvPr id="75785" name="Text Box 8"/>
          <p:cNvSpPr txBox="1">
            <a:spLocks noChangeArrowheads="1"/>
          </p:cNvSpPr>
          <p:nvPr/>
        </p:nvSpPr>
        <p:spPr bwMode="auto">
          <a:xfrm>
            <a:off x="3117850" y="4895850"/>
            <a:ext cx="320675" cy="376238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5</a:t>
            </a:r>
          </a:p>
        </p:txBody>
      </p:sp>
      <p:sp>
        <p:nvSpPr>
          <p:cNvPr id="75786" name="Text Box 9"/>
          <p:cNvSpPr txBox="1">
            <a:spLocks noChangeArrowheads="1"/>
          </p:cNvSpPr>
          <p:nvPr/>
        </p:nvSpPr>
        <p:spPr bwMode="auto">
          <a:xfrm>
            <a:off x="3727450" y="4895850"/>
            <a:ext cx="320675" cy="376238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6</a:t>
            </a:r>
          </a:p>
        </p:txBody>
      </p:sp>
      <p:sp>
        <p:nvSpPr>
          <p:cNvPr id="75787" name="Text Box 10"/>
          <p:cNvSpPr txBox="1">
            <a:spLocks noChangeArrowheads="1"/>
          </p:cNvSpPr>
          <p:nvPr/>
        </p:nvSpPr>
        <p:spPr bwMode="auto">
          <a:xfrm>
            <a:off x="4962525" y="4895850"/>
            <a:ext cx="320675" cy="376238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8</a:t>
            </a:r>
          </a:p>
        </p:txBody>
      </p:sp>
      <p:sp>
        <p:nvSpPr>
          <p:cNvPr id="75788" name="Text Box 11"/>
          <p:cNvSpPr txBox="1">
            <a:spLocks noChangeArrowheads="1"/>
          </p:cNvSpPr>
          <p:nvPr/>
        </p:nvSpPr>
        <p:spPr bwMode="auto">
          <a:xfrm>
            <a:off x="4352925" y="4895850"/>
            <a:ext cx="320675" cy="376238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7</a:t>
            </a:r>
          </a:p>
        </p:txBody>
      </p:sp>
      <p:sp>
        <p:nvSpPr>
          <p:cNvPr id="75789" name="Text Box 12"/>
          <p:cNvSpPr txBox="1">
            <a:spLocks noChangeArrowheads="1"/>
          </p:cNvSpPr>
          <p:nvPr/>
        </p:nvSpPr>
        <p:spPr bwMode="auto">
          <a:xfrm>
            <a:off x="3743325" y="5734050"/>
            <a:ext cx="320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9</a:t>
            </a:r>
          </a:p>
        </p:txBody>
      </p:sp>
      <p:sp>
        <p:nvSpPr>
          <p:cNvPr id="75790" name="Text Box 13"/>
          <p:cNvSpPr txBox="1">
            <a:spLocks noChangeArrowheads="1"/>
          </p:cNvSpPr>
          <p:nvPr/>
        </p:nvSpPr>
        <p:spPr bwMode="auto">
          <a:xfrm>
            <a:off x="4352925" y="5734050"/>
            <a:ext cx="447675" cy="376238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10</a:t>
            </a:r>
          </a:p>
        </p:txBody>
      </p:sp>
      <p:sp>
        <p:nvSpPr>
          <p:cNvPr id="75791" name="Text Box 14"/>
          <p:cNvSpPr txBox="1">
            <a:spLocks noChangeArrowheads="1"/>
          </p:cNvSpPr>
          <p:nvPr/>
        </p:nvSpPr>
        <p:spPr bwMode="auto">
          <a:xfrm>
            <a:off x="5724525" y="5734050"/>
            <a:ext cx="447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12</a:t>
            </a:r>
          </a:p>
        </p:txBody>
      </p:sp>
      <p:sp>
        <p:nvSpPr>
          <p:cNvPr id="75792" name="Text Box 15"/>
          <p:cNvSpPr txBox="1">
            <a:spLocks noChangeArrowheads="1"/>
          </p:cNvSpPr>
          <p:nvPr/>
        </p:nvSpPr>
        <p:spPr bwMode="auto">
          <a:xfrm>
            <a:off x="5038725" y="5734050"/>
            <a:ext cx="447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11</a:t>
            </a:r>
          </a:p>
        </p:txBody>
      </p:sp>
      <p:sp>
        <p:nvSpPr>
          <p:cNvPr id="75793" name="Line 16"/>
          <p:cNvSpPr>
            <a:spLocks noChangeShapeType="1"/>
          </p:cNvSpPr>
          <p:nvPr/>
        </p:nvSpPr>
        <p:spPr bwMode="auto">
          <a:xfrm>
            <a:off x="4505325" y="367665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794" name="Line 17"/>
          <p:cNvSpPr>
            <a:spLocks noChangeShapeType="1"/>
          </p:cNvSpPr>
          <p:nvPr/>
        </p:nvSpPr>
        <p:spPr bwMode="auto">
          <a:xfrm flipH="1">
            <a:off x="3895725" y="367665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795" name="Line 18"/>
          <p:cNvSpPr>
            <a:spLocks noChangeShapeType="1"/>
          </p:cNvSpPr>
          <p:nvPr/>
        </p:nvSpPr>
        <p:spPr bwMode="auto">
          <a:xfrm>
            <a:off x="4505325" y="367665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796" name="Line 19"/>
          <p:cNvSpPr>
            <a:spLocks noChangeShapeType="1"/>
          </p:cNvSpPr>
          <p:nvPr/>
        </p:nvSpPr>
        <p:spPr bwMode="auto">
          <a:xfrm flipH="1">
            <a:off x="3286125" y="451485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797" name="Line 20"/>
          <p:cNvSpPr>
            <a:spLocks noChangeShapeType="1"/>
          </p:cNvSpPr>
          <p:nvPr/>
        </p:nvSpPr>
        <p:spPr bwMode="auto">
          <a:xfrm>
            <a:off x="3895725" y="451485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798" name="Line 21"/>
          <p:cNvSpPr>
            <a:spLocks noChangeShapeType="1"/>
          </p:cNvSpPr>
          <p:nvPr/>
        </p:nvSpPr>
        <p:spPr bwMode="auto">
          <a:xfrm>
            <a:off x="3438525" y="512445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799" name="Line 22"/>
          <p:cNvSpPr>
            <a:spLocks noChangeShapeType="1"/>
          </p:cNvSpPr>
          <p:nvPr/>
        </p:nvSpPr>
        <p:spPr bwMode="auto">
          <a:xfrm>
            <a:off x="3895725" y="527685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800" name="Line 23"/>
          <p:cNvSpPr>
            <a:spLocks noChangeShapeType="1"/>
          </p:cNvSpPr>
          <p:nvPr/>
        </p:nvSpPr>
        <p:spPr bwMode="auto">
          <a:xfrm>
            <a:off x="4505325" y="451485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801" name="Line 24"/>
          <p:cNvSpPr>
            <a:spLocks noChangeShapeType="1"/>
          </p:cNvSpPr>
          <p:nvPr/>
        </p:nvSpPr>
        <p:spPr bwMode="auto">
          <a:xfrm>
            <a:off x="4505325" y="451485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802" name="Line 25"/>
          <p:cNvSpPr>
            <a:spLocks noChangeShapeType="1"/>
          </p:cNvSpPr>
          <p:nvPr/>
        </p:nvSpPr>
        <p:spPr bwMode="auto">
          <a:xfrm>
            <a:off x="4505325" y="5276850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803" name="Line 26"/>
          <p:cNvSpPr>
            <a:spLocks noChangeShapeType="1"/>
          </p:cNvSpPr>
          <p:nvPr/>
        </p:nvSpPr>
        <p:spPr bwMode="auto">
          <a:xfrm>
            <a:off x="5114925" y="5276850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804" name="Line 27"/>
          <p:cNvSpPr>
            <a:spLocks noChangeShapeType="1"/>
          </p:cNvSpPr>
          <p:nvPr/>
        </p:nvSpPr>
        <p:spPr bwMode="auto">
          <a:xfrm>
            <a:off x="4505325" y="5276850"/>
            <a:ext cx="76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805" name="Line 28"/>
          <p:cNvSpPr>
            <a:spLocks noChangeShapeType="1"/>
          </p:cNvSpPr>
          <p:nvPr/>
        </p:nvSpPr>
        <p:spPr bwMode="auto">
          <a:xfrm>
            <a:off x="5114925" y="5276850"/>
            <a:ext cx="838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806" name="Text Box 29"/>
          <p:cNvSpPr txBox="1">
            <a:spLocks noChangeArrowheads="1"/>
          </p:cNvSpPr>
          <p:nvPr/>
        </p:nvSpPr>
        <p:spPr bwMode="auto">
          <a:xfrm>
            <a:off x="3727450" y="3305175"/>
            <a:ext cx="628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start</a:t>
            </a:r>
          </a:p>
        </p:txBody>
      </p:sp>
      <p:sp>
        <p:nvSpPr>
          <p:cNvPr id="75807" name="Text Box 30"/>
          <p:cNvSpPr txBox="1">
            <a:spLocks noChangeArrowheads="1"/>
          </p:cNvSpPr>
          <p:nvPr/>
        </p:nvSpPr>
        <p:spPr bwMode="auto">
          <a:xfrm>
            <a:off x="4254500" y="6110288"/>
            <a:ext cx="6159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goal</a:t>
            </a:r>
          </a:p>
        </p:txBody>
      </p:sp>
      <p:graphicFrame>
        <p:nvGraphicFramePr>
          <p:cNvPr id="578591" name="Group 31"/>
          <p:cNvGraphicFramePr>
            <a:graphicFrameLocks noGrp="1"/>
          </p:cNvGraphicFramePr>
          <p:nvPr>
            <p:ph sz="half" idx="2"/>
          </p:nvPr>
        </p:nvGraphicFramePr>
        <p:xfrm>
          <a:off x="973138" y="1927225"/>
          <a:ext cx="7197725" cy="593725"/>
        </p:xfrm>
        <a:graphic>
          <a:graphicData uri="http://schemas.openxmlformats.org/drawingml/2006/table">
            <a:tbl>
              <a:tblPr/>
              <a:tblGrid>
                <a:gridCol w="900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01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85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0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01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001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85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0011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93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5828" name="Text Box 51"/>
          <p:cNvSpPr txBox="1">
            <a:spLocks noChangeArrowheads="1"/>
          </p:cNvSpPr>
          <p:nvPr/>
        </p:nvSpPr>
        <p:spPr bwMode="auto">
          <a:xfrm>
            <a:off x="4343400" y="2971800"/>
            <a:ext cx="704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Push</a:t>
            </a:r>
          </a:p>
        </p:txBody>
      </p:sp>
      <p:sp>
        <p:nvSpPr>
          <p:cNvPr id="75829" name="Text Box 52"/>
          <p:cNvSpPr txBox="1">
            <a:spLocks noChangeArrowheads="1"/>
          </p:cNvSpPr>
          <p:nvPr/>
        </p:nvSpPr>
        <p:spPr bwMode="auto">
          <a:xfrm>
            <a:off x="5162550" y="2963863"/>
            <a:ext cx="704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Push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517FE2-A3F5-4962-AE0F-02B61F5C7CD3}" type="slidenum">
              <a:rPr lang="en-US"/>
              <a:pPr>
                <a:defRPr/>
              </a:pPr>
              <a:t>75</a:t>
            </a:fld>
            <a:endParaRPr lang="en-US"/>
          </a:p>
        </p:txBody>
      </p:sp>
      <p:sp>
        <p:nvSpPr>
          <p:cNvPr id="768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Breadth First Search (9)</a:t>
            </a:r>
          </a:p>
        </p:txBody>
      </p:sp>
      <p:sp>
        <p:nvSpPr>
          <p:cNvPr id="7680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371600"/>
            <a:ext cx="7772400" cy="2282825"/>
          </a:xfrm>
        </p:spPr>
        <p:txBody>
          <a:bodyPr/>
          <a:lstStyle/>
          <a:p>
            <a:pPr eaLnBrk="1" hangingPunct="1"/>
            <a:r>
              <a:rPr lang="en-US" sz="2000" smtClean="0"/>
              <a:t>Queue</a:t>
            </a:r>
          </a:p>
        </p:txBody>
      </p:sp>
      <p:sp>
        <p:nvSpPr>
          <p:cNvPr id="76805" name="Text Box 4"/>
          <p:cNvSpPr txBox="1">
            <a:spLocks noChangeArrowheads="1"/>
          </p:cNvSpPr>
          <p:nvPr/>
        </p:nvSpPr>
        <p:spPr bwMode="auto">
          <a:xfrm>
            <a:off x="4352925" y="3295650"/>
            <a:ext cx="320675" cy="37623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</a:t>
            </a:r>
          </a:p>
        </p:txBody>
      </p:sp>
      <p:sp>
        <p:nvSpPr>
          <p:cNvPr id="76806" name="Text Box 5"/>
          <p:cNvSpPr txBox="1">
            <a:spLocks noChangeArrowheads="1"/>
          </p:cNvSpPr>
          <p:nvPr/>
        </p:nvSpPr>
        <p:spPr bwMode="auto">
          <a:xfrm>
            <a:off x="3743325" y="4138613"/>
            <a:ext cx="320675" cy="37623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2</a:t>
            </a:r>
          </a:p>
        </p:txBody>
      </p:sp>
      <p:sp>
        <p:nvSpPr>
          <p:cNvPr id="76807" name="Text Box 6"/>
          <p:cNvSpPr txBox="1">
            <a:spLocks noChangeArrowheads="1"/>
          </p:cNvSpPr>
          <p:nvPr/>
        </p:nvSpPr>
        <p:spPr bwMode="auto">
          <a:xfrm>
            <a:off x="4352925" y="4138613"/>
            <a:ext cx="320675" cy="37623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3</a:t>
            </a:r>
          </a:p>
        </p:txBody>
      </p:sp>
      <p:sp>
        <p:nvSpPr>
          <p:cNvPr id="76808" name="Text Box 7"/>
          <p:cNvSpPr txBox="1">
            <a:spLocks noChangeArrowheads="1"/>
          </p:cNvSpPr>
          <p:nvPr/>
        </p:nvSpPr>
        <p:spPr bwMode="auto">
          <a:xfrm>
            <a:off x="4946650" y="4138613"/>
            <a:ext cx="320675" cy="37623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4</a:t>
            </a:r>
          </a:p>
        </p:txBody>
      </p:sp>
      <p:sp>
        <p:nvSpPr>
          <p:cNvPr id="76809" name="Text Box 8"/>
          <p:cNvSpPr txBox="1">
            <a:spLocks noChangeArrowheads="1"/>
          </p:cNvSpPr>
          <p:nvPr/>
        </p:nvSpPr>
        <p:spPr bwMode="auto">
          <a:xfrm>
            <a:off x="3117850" y="4895850"/>
            <a:ext cx="320675" cy="376238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5</a:t>
            </a:r>
          </a:p>
        </p:txBody>
      </p:sp>
      <p:sp>
        <p:nvSpPr>
          <p:cNvPr id="76810" name="Text Box 9"/>
          <p:cNvSpPr txBox="1">
            <a:spLocks noChangeArrowheads="1"/>
          </p:cNvSpPr>
          <p:nvPr/>
        </p:nvSpPr>
        <p:spPr bwMode="auto">
          <a:xfrm>
            <a:off x="3727450" y="4895850"/>
            <a:ext cx="320675" cy="376238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6</a:t>
            </a:r>
          </a:p>
        </p:txBody>
      </p:sp>
      <p:sp>
        <p:nvSpPr>
          <p:cNvPr id="76811" name="Text Box 10"/>
          <p:cNvSpPr txBox="1">
            <a:spLocks noChangeArrowheads="1"/>
          </p:cNvSpPr>
          <p:nvPr/>
        </p:nvSpPr>
        <p:spPr bwMode="auto">
          <a:xfrm>
            <a:off x="4962525" y="4895850"/>
            <a:ext cx="320675" cy="376238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8</a:t>
            </a:r>
          </a:p>
        </p:txBody>
      </p:sp>
      <p:sp>
        <p:nvSpPr>
          <p:cNvPr id="76812" name="Text Box 11"/>
          <p:cNvSpPr txBox="1">
            <a:spLocks noChangeArrowheads="1"/>
          </p:cNvSpPr>
          <p:nvPr/>
        </p:nvSpPr>
        <p:spPr bwMode="auto">
          <a:xfrm>
            <a:off x="4352925" y="4895850"/>
            <a:ext cx="320675" cy="376238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7</a:t>
            </a:r>
          </a:p>
        </p:txBody>
      </p:sp>
      <p:sp>
        <p:nvSpPr>
          <p:cNvPr id="76813" name="Text Box 12"/>
          <p:cNvSpPr txBox="1">
            <a:spLocks noChangeArrowheads="1"/>
          </p:cNvSpPr>
          <p:nvPr/>
        </p:nvSpPr>
        <p:spPr bwMode="auto">
          <a:xfrm>
            <a:off x="3743325" y="5734050"/>
            <a:ext cx="320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9</a:t>
            </a:r>
          </a:p>
        </p:txBody>
      </p:sp>
      <p:sp>
        <p:nvSpPr>
          <p:cNvPr id="76814" name="Text Box 13"/>
          <p:cNvSpPr txBox="1">
            <a:spLocks noChangeArrowheads="1"/>
          </p:cNvSpPr>
          <p:nvPr/>
        </p:nvSpPr>
        <p:spPr bwMode="auto">
          <a:xfrm>
            <a:off x="4352925" y="5734050"/>
            <a:ext cx="447675" cy="376238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10</a:t>
            </a:r>
          </a:p>
        </p:txBody>
      </p:sp>
      <p:sp>
        <p:nvSpPr>
          <p:cNvPr id="76815" name="Text Box 14"/>
          <p:cNvSpPr txBox="1">
            <a:spLocks noChangeArrowheads="1"/>
          </p:cNvSpPr>
          <p:nvPr/>
        </p:nvSpPr>
        <p:spPr bwMode="auto">
          <a:xfrm>
            <a:off x="5724525" y="5734050"/>
            <a:ext cx="447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12</a:t>
            </a:r>
          </a:p>
        </p:txBody>
      </p:sp>
      <p:sp>
        <p:nvSpPr>
          <p:cNvPr id="76816" name="Text Box 15"/>
          <p:cNvSpPr txBox="1">
            <a:spLocks noChangeArrowheads="1"/>
          </p:cNvSpPr>
          <p:nvPr/>
        </p:nvSpPr>
        <p:spPr bwMode="auto">
          <a:xfrm>
            <a:off x="5038725" y="5734050"/>
            <a:ext cx="447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11</a:t>
            </a:r>
          </a:p>
        </p:txBody>
      </p:sp>
      <p:sp>
        <p:nvSpPr>
          <p:cNvPr id="76817" name="Line 16"/>
          <p:cNvSpPr>
            <a:spLocks noChangeShapeType="1"/>
          </p:cNvSpPr>
          <p:nvPr/>
        </p:nvSpPr>
        <p:spPr bwMode="auto">
          <a:xfrm>
            <a:off x="4505325" y="367665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818" name="Line 17"/>
          <p:cNvSpPr>
            <a:spLocks noChangeShapeType="1"/>
          </p:cNvSpPr>
          <p:nvPr/>
        </p:nvSpPr>
        <p:spPr bwMode="auto">
          <a:xfrm flipH="1">
            <a:off x="3895725" y="367665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819" name="Line 18"/>
          <p:cNvSpPr>
            <a:spLocks noChangeShapeType="1"/>
          </p:cNvSpPr>
          <p:nvPr/>
        </p:nvSpPr>
        <p:spPr bwMode="auto">
          <a:xfrm>
            <a:off x="4505325" y="367665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820" name="Line 19"/>
          <p:cNvSpPr>
            <a:spLocks noChangeShapeType="1"/>
          </p:cNvSpPr>
          <p:nvPr/>
        </p:nvSpPr>
        <p:spPr bwMode="auto">
          <a:xfrm flipH="1">
            <a:off x="3286125" y="451485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821" name="Line 20"/>
          <p:cNvSpPr>
            <a:spLocks noChangeShapeType="1"/>
          </p:cNvSpPr>
          <p:nvPr/>
        </p:nvSpPr>
        <p:spPr bwMode="auto">
          <a:xfrm>
            <a:off x="3895725" y="451485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822" name="Line 21"/>
          <p:cNvSpPr>
            <a:spLocks noChangeShapeType="1"/>
          </p:cNvSpPr>
          <p:nvPr/>
        </p:nvSpPr>
        <p:spPr bwMode="auto">
          <a:xfrm>
            <a:off x="3438525" y="512445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823" name="Line 22"/>
          <p:cNvSpPr>
            <a:spLocks noChangeShapeType="1"/>
          </p:cNvSpPr>
          <p:nvPr/>
        </p:nvSpPr>
        <p:spPr bwMode="auto">
          <a:xfrm>
            <a:off x="3895725" y="527685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824" name="Line 23"/>
          <p:cNvSpPr>
            <a:spLocks noChangeShapeType="1"/>
          </p:cNvSpPr>
          <p:nvPr/>
        </p:nvSpPr>
        <p:spPr bwMode="auto">
          <a:xfrm>
            <a:off x="4505325" y="451485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825" name="Line 24"/>
          <p:cNvSpPr>
            <a:spLocks noChangeShapeType="1"/>
          </p:cNvSpPr>
          <p:nvPr/>
        </p:nvSpPr>
        <p:spPr bwMode="auto">
          <a:xfrm>
            <a:off x="4505325" y="451485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826" name="Line 25"/>
          <p:cNvSpPr>
            <a:spLocks noChangeShapeType="1"/>
          </p:cNvSpPr>
          <p:nvPr/>
        </p:nvSpPr>
        <p:spPr bwMode="auto">
          <a:xfrm>
            <a:off x="4505325" y="5276850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827" name="Line 26"/>
          <p:cNvSpPr>
            <a:spLocks noChangeShapeType="1"/>
          </p:cNvSpPr>
          <p:nvPr/>
        </p:nvSpPr>
        <p:spPr bwMode="auto">
          <a:xfrm>
            <a:off x="5114925" y="5276850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828" name="Line 27"/>
          <p:cNvSpPr>
            <a:spLocks noChangeShapeType="1"/>
          </p:cNvSpPr>
          <p:nvPr/>
        </p:nvSpPr>
        <p:spPr bwMode="auto">
          <a:xfrm>
            <a:off x="4505325" y="5276850"/>
            <a:ext cx="76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829" name="Line 28"/>
          <p:cNvSpPr>
            <a:spLocks noChangeShapeType="1"/>
          </p:cNvSpPr>
          <p:nvPr/>
        </p:nvSpPr>
        <p:spPr bwMode="auto">
          <a:xfrm>
            <a:off x="5114925" y="5276850"/>
            <a:ext cx="838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830" name="Text Box 29"/>
          <p:cNvSpPr txBox="1">
            <a:spLocks noChangeArrowheads="1"/>
          </p:cNvSpPr>
          <p:nvPr/>
        </p:nvSpPr>
        <p:spPr bwMode="auto">
          <a:xfrm>
            <a:off x="3727450" y="3305175"/>
            <a:ext cx="628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start</a:t>
            </a:r>
          </a:p>
        </p:txBody>
      </p:sp>
      <p:sp>
        <p:nvSpPr>
          <p:cNvPr id="76831" name="Text Box 30"/>
          <p:cNvSpPr txBox="1">
            <a:spLocks noChangeArrowheads="1"/>
          </p:cNvSpPr>
          <p:nvPr/>
        </p:nvSpPr>
        <p:spPr bwMode="auto">
          <a:xfrm>
            <a:off x="4254500" y="6110288"/>
            <a:ext cx="6159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goal</a:t>
            </a:r>
          </a:p>
        </p:txBody>
      </p:sp>
      <p:graphicFrame>
        <p:nvGraphicFramePr>
          <p:cNvPr id="580639" name="Group 31"/>
          <p:cNvGraphicFramePr>
            <a:graphicFrameLocks noGrp="1"/>
          </p:cNvGraphicFramePr>
          <p:nvPr>
            <p:ph sz="half" idx="2"/>
          </p:nvPr>
        </p:nvGraphicFramePr>
        <p:xfrm>
          <a:off x="973138" y="1927225"/>
          <a:ext cx="7197725" cy="593725"/>
        </p:xfrm>
        <a:graphic>
          <a:graphicData uri="http://schemas.openxmlformats.org/drawingml/2006/table">
            <a:tbl>
              <a:tblPr/>
              <a:tblGrid>
                <a:gridCol w="900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01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85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0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01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001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85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0011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93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6852" name="Text Box 51"/>
          <p:cNvSpPr txBox="1">
            <a:spLocks noChangeArrowheads="1"/>
          </p:cNvSpPr>
          <p:nvPr/>
        </p:nvSpPr>
        <p:spPr bwMode="auto">
          <a:xfrm>
            <a:off x="914400" y="2703513"/>
            <a:ext cx="590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Pop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1F08DE-D49E-4B43-8EA5-F209808BAB13}" type="slidenum">
              <a:rPr lang="en-US"/>
              <a:pPr>
                <a:defRPr/>
              </a:pPr>
              <a:t>76</a:t>
            </a:fld>
            <a:endParaRPr lang="en-US"/>
          </a:p>
        </p:txBody>
      </p:sp>
      <p:sp>
        <p:nvSpPr>
          <p:cNvPr id="778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Breadth First Search (10)</a:t>
            </a:r>
          </a:p>
        </p:txBody>
      </p:sp>
      <p:sp>
        <p:nvSpPr>
          <p:cNvPr id="7782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371600"/>
            <a:ext cx="7772400" cy="2282825"/>
          </a:xfrm>
        </p:spPr>
        <p:txBody>
          <a:bodyPr/>
          <a:lstStyle/>
          <a:p>
            <a:pPr eaLnBrk="1" hangingPunct="1"/>
            <a:r>
              <a:rPr lang="en-US" sz="2000" smtClean="0"/>
              <a:t>Queue</a:t>
            </a:r>
          </a:p>
        </p:txBody>
      </p:sp>
      <p:sp>
        <p:nvSpPr>
          <p:cNvPr id="77829" name="Text Box 4"/>
          <p:cNvSpPr txBox="1">
            <a:spLocks noChangeArrowheads="1"/>
          </p:cNvSpPr>
          <p:nvPr/>
        </p:nvSpPr>
        <p:spPr bwMode="auto">
          <a:xfrm>
            <a:off x="4352925" y="3295650"/>
            <a:ext cx="320675" cy="37623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</a:t>
            </a:r>
          </a:p>
        </p:txBody>
      </p:sp>
      <p:sp>
        <p:nvSpPr>
          <p:cNvPr id="77830" name="Text Box 5"/>
          <p:cNvSpPr txBox="1">
            <a:spLocks noChangeArrowheads="1"/>
          </p:cNvSpPr>
          <p:nvPr/>
        </p:nvSpPr>
        <p:spPr bwMode="auto">
          <a:xfrm>
            <a:off x="3743325" y="4138613"/>
            <a:ext cx="320675" cy="37623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2</a:t>
            </a:r>
          </a:p>
        </p:txBody>
      </p:sp>
      <p:sp>
        <p:nvSpPr>
          <p:cNvPr id="77831" name="Text Box 6"/>
          <p:cNvSpPr txBox="1">
            <a:spLocks noChangeArrowheads="1"/>
          </p:cNvSpPr>
          <p:nvPr/>
        </p:nvSpPr>
        <p:spPr bwMode="auto">
          <a:xfrm>
            <a:off x="4352925" y="4138613"/>
            <a:ext cx="320675" cy="37623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3</a:t>
            </a:r>
          </a:p>
        </p:txBody>
      </p:sp>
      <p:sp>
        <p:nvSpPr>
          <p:cNvPr id="77832" name="Text Box 7"/>
          <p:cNvSpPr txBox="1">
            <a:spLocks noChangeArrowheads="1"/>
          </p:cNvSpPr>
          <p:nvPr/>
        </p:nvSpPr>
        <p:spPr bwMode="auto">
          <a:xfrm>
            <a:off x="4946650" y="4138613"/>
            <a:ext cx="320675" cy="37623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4</a:t>
            </a:r>
          </a:p>
        </p:txBody>
      </p:sp>
      <p:sp>
        <p:nvSpPr>
          <p:cNvPr id="77833" name="Text Box 8"/>
          <p:cNvSpPr txBox="1">
            <a:spLocks noChangeArrowheads="1"/>
          </p:cNvSpPr>
          <p:nvPr/>
        </p:nvSpPr>
        <p:spPr bwMode="auto">
          <a:xfrm>
            <a:off x="3117850" y="4895850"/>
            <a:ext cx="320675" cy="37623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5</a:t>
            </a:r>
          </a:p>
        </p:txBody>
      </p:sp>
      <p:sp>
        <p:nvSpPr>
          <p:cNvPr id="77834" name="Text Box 9"/>
          <p:cNvSpPr txBox="1">
            <a:spLocks noChangeArrowheads="1"/>
          </p:cNvSpPr>
          <p:nvPr/>
        </p:nvSpPr>
        <p:spPr bwMode="auto">
          <a:xfrm>
            <a:off x="3727450" y="4895850"/>
            <a:ext cx="320675" cy="376238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6</a:t>
            </a:r>
          </a:p>
        </p:txBody>
      </p:sp>
      <p:sp>
        <p:nvSpPr>
          <p:cNvPr id="77835" name="Text Box 10"/>
          <p:cNvSpPr txBox="1">
            <a:spLocks noChangeArrowheads="1"/>
          </p:cNvSpPr>
          <p:nvPr/>
        </p:nvSpPr>
        <p:spPr bwMode="auto">
          <a:xfrm>
            <a:off x="4962525" y="4895850"/>
            <a:ext cx="320675" cy="376238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8</a:t>
            </a:r>
          </a:p>
        </p:txBody>
      </p:sp>
      <p:sp>
        <p:nvSpPr>
          <p:cNvPr id="77836" name="Text Box 11"/>
          <p:cNvSpPr txBox="1">
            <a:spLocks noChangeArrowheads="1"/>
          </p:cNvSpPr>
          <p:nvPr/>
        </p:nvSpPr>
        <p:spPr bwMode="auto">
          <a:xfrm>
            <a:off x="4352925" y="4895850"/>
            <a:ext cx="320675" cy="376238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7</a:t>
            </a:r>
          </a:p>
        </p:txBody>
      </p:sp>
      <p:sp>
        <p:nvSpPr>
          <p:cNvPr id="77837" name="Text Box 12"/>
          <p:cNvSpPr txBox="1">
            <a:spLocks noChangeArrowheads="1"/>
          </p:cNvSpPr>
          <p:nvPr/>
        </p:nvSpPr>
        <p:spPr bwMode="auto">
          <a:xfrm>
            <a:off x="3743325" y="5734050"/>
            <a:ext cx="320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9</a:t>
            </a:r>
          </a:p>
        </p:txBody>
      </p:sp>
      <p:sp>
        <p:nvSpPr>
          <p:cNvPr id="77838" name="Text Box 13"/>
          <p:cNvSpPr txBox="1">
            <a:spLocks noChangeArrowheads="1"/>
          </p:cNvSpPr>
          <p:nvPr/>
        </p:nvSpPr>
        <p:spPr bwMode="auto">
          <a:xfrm>
            <a:off x="4352925" y="5734050"/>
            <a:ext cx="447675" cy="376238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10</a:t>
            </a:r>
          </a:p>
        </p:txBody>
      </p:sp>
      <p:sp>
        <p:nvSpPr>
          <p:cNvPr id="77839" name="Text Box 14"/>
          <p:cNvSpPr txBox="1">
            <a:spLocks noChangeArrowheads="1"/>
          </p:cNvSpPr>
          <p:nvPr/>
        </p:nvSpPr>
        <p:spPr bwMode="auto">
          <a:xfrm>
            <a:off x="5724525" y="5734050"/>
            <a:ext cx="447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12</a:t>
            </a:r>
          </a:p>
        </p:txBody>
      </p:sp>
      <p:sp>
        <p:nvSpPr>
          <p:cNvPr id="77840" name="Text Box 15"/>
          <p:cNvSpPr txBox="1">
            <a:spLocks noChangeArrowheads="1"/>
          </p:cNvSpPr>
          <p:nvPr/>
        </p:nvSpPr>
        <p:spPr bwMode="auto">
          <a:xfrm>
            <a:off x="5038725" y="5734050"/>
            <a:ext cx="447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11</a:t>
            </a:r>
          </a:p>
        </p:txBody>
      </p:sp>
      <p:sp>
        <p:nvSpPr>
          <p:cNvPr id="77841" name="Line 16"/>
          <p:cNvSpPr>
            <a:spLocks noChangeShapeType="1"/>
          </p:cNvSpPr>
          <p:nvPr/>
        </p:nvSpPr>
        <p:spPr bwMode="auto">
          <a:xfrm>
            <a:off x="4505325" y="367665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42" name="Line 17"/>
          <p:cNvSpPr>
            <a:spLocks noChangeShapeType="1"/>
          </p:cNvSpPr>
          <p:nvPr/>
        </p:nvSpPr>
        <p:spPr bwMode="auto">
          <a:xfrm flipH="1">
            <a:off x="3895725" y="367665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43" name="Line 18"/>
          <p:cNvSpPr>
            <a:spLocks noChangeShapeType="1"/>
          </p:cNvSpPr>
          <p:nvPr/>
        </p:nvSpPr>
        <p:spPr bwMode="auto">
          <a:xfrm>
            <a:off x="4505325" y="367665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44" name="Line 19"/>
          <p:cNvSpPr>
            <a:spLocks noChangeShapeType="1"/>
          </p:cNvSpPr>
          <p:nvPr/>
        </p:nvSpPr>
        <p:spPr bwMode="auto">
          <a:xfrm flipH="1">
            <a:off x="3286125" y="451485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45" name="Line 20"/>
          <p:cNvSpPr>
            <a:spLocks noChangeShapeType="1"/>
          </p:cNvSpPr>
          <p:nvPr/>
        </p:nvSpPr>
        <p:spPr bwMode="auto">
          <a:xfrm>
            <a:off x="3895725" y="451485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46" name="Line 21"/>
          <p:cNvSpPr>
            <a:spLocks noChangeShapeType="1"/>
          </p:cNvSpPr>
          <p:nvPr/>
        </p:nvSpPr>
        <p:spPr bwMode="auto">
          <a:xfrm>
            <a:off x="3438525" y="512445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47" name="Line 22"/>
          <p:cNvSpPr>
            <a:spLocks noChangeShapeType="1"/>
          </p:cNvSpPr>
          <p:nvPr/>
        </p:nvSpPr>
        <p:spPr bwMode="auto">
          <a:xfrm>
            <a:off x="3895725" y="527685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48" name="Line 23"/>
          <p:cNvSpPr>
            <a:spLocks noChangeShapeType="1"/>
          </p:cNvSpPr>
          <p:nvPr/>
        </p:nvSpPr>
        <p:spPr bwMode="auto">
          <a:xfrm>
            <a:off x="4505325" y="451485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49" name="Line 24"/>
          <p:cNvSpPr>
            <a:spLocks noChangeShapeType="1"/>
          </p:cNvSpPr>
          <p:nvPr/>
        </p:nvSpPr>
        <p:spPr bwMode="auto">
          <a:xfrm>
            <a:off x="4505325" y="451485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50" name="Line 25"/>
          <p:cNvSpPr>
            <a:spLocks noChangeShapeType="1"/>
          </p:cNvSpPr>
          <p:nvPr/>
        </p:nvSpPr>
        <p:spPr bwMode="auto">
          <a:xfrm>
            <a:off x="4505325" y="5276850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51" name="Line 26"/>
          <p:cNvSpPr>
            <a:spLocks noChangeShapeType="1"/>
          </p:cNvSpPr>
          <p:nvPr/>
        </p:nvSpPr>
        <p:spPr bwMode="auto">
          <a:xfrm>
            <a:off x="5114925" y="5276850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52" name="Line 27"/>
          <p:cNvSpPr>
            <a:spLocks noChangeShapeType="1"/>
          </p:cNvSpPr>
          <p:nvPr/>
        </p:nvSpPr>
        <p:spPr bwMode="auto">
          <a:xfrm>
            <a:off x="4505325" y="5276850"/>
            <a:ext cx="76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53" name="Line 28"/>
          <p:cNvSpPr>
            <a:spLocks noChangeShapeType="1"/>
          </p:cNvSpPr>
          <p:nvPr/>
        </p:nvSpPr>
        <p:spPr bwMode="auto">
          <a:xfrm>
            <a:off x="5114925" y="5276850"/>
            <a:ext cx="838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54" name="Text Box 29"/>
          <p:cNvSpPr txBox="1">
            <a:spLocks noChangeArrowheads="1"/>
          </p:cNvSpPr>
          <p:nvPr/>
        </p:nvSpPr>
        <p:spPr bwMode="auto">
          <a:xfrm>
            <a:off x="3727450" y="3305175"/>
            <a:ext cx="628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start</a:t>
            </a:r>
          </a:p>
        </p:txBody>
      </p:sp>
      <p:sp>
        <p:nvSpPr>
          <p:cNvPr id="77855" name="Text Box 30"/>
          <p:cNvSpPr txBox="1">
            <a:spLocks noChangeArrowheads="1"/>
          </p:cNvSpPr>
          <p:nvPr/>
        </p:nvSpPr>
        <p:spPr bwMode="auto">
          <a:xfrm>
            <a:off x="4254500" y="6110288"/>
            <a:ext cx="6159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goal</a:t>
            </a:r>
          </a:p>
        </p:txBody>
      </p:sp>
      <p:graphicFrame>
        <p:nvGraphicFramePr>
          <p:cNvPr id="582687" name="Group 31"/>
          <p:cNvGraphicFramePr>
            <a:graphicFrameLocks noGrp="1"/>
          </p:cNvGraphicFramePr>
          <p:nvPr>
            <p:ph sz="half" idx="2"/>
          </p:nvPr>
        </p:nvGraphicFramePr>
        <p:xfrm>
          <a:off x="973138" y="1927225"/>
          <a:ext cx="7197725" cy="593725"/>
        </p:xfrm>
        <a:graphic>
          <a:graphicData uri="http://schemas.openxmlformats.org/drawingml/2006/table">
            <a:tbl>
              <a:tblPr/>
              <a:tblGrid>
                <a:gridCol w="900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01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85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0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01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001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85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0011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93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7876" name="Text Box 51"/>
          <p:cNvSpPr txBox="1">
            <a:spLocks noChangeArrowheads="1"/>
          </p:cNvSpPr>
          <p:nvPr/>
        </p:nvSpPr>
        <p:spPr bwMode="auto">
          <a:xfrm>
            <a:off x="914400" y="2703513"/>
            <a:ext cx="590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Pop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59DEE6-5476-42D9-BC3A-8905E559BA9E}" type="slidenum">
              <a:rPr lang="en-US"/>
              <a:pPr>
                <a:defRPr/>
              </a:pPr>
              <a:t>77</a:t>
            </a:fld>
            <a:endParaRPr lang="en-US"/>
          </a:p>
        </p:txBody>
      </p:sp>
      <p:sp>
        <p:nvSpPr>
          <p:cNvPr id="788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Breadth First Search (11)</a:t>
            </a:r>
          </a:p>
        </p:txBody>
      </p:sp>
      <p:sp>
        <p:nvSpPr>
          <p:cNvPr id="7885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371600"/>
            <a:ext cx="7772400" cy="2282825"/>
          </a:xfrm>
        </p:spPr>
        <p:txBody>
          <a:bodyPr/>
          <a:lstStyle/>
          <a:p>
            <a:pPr eaLnBrk="1" hangingPunct="1"/>
            <a:r>
              <a:rPr lang="en-US" sz="2000" smtClean="0"/>
              <a:t>Queue</a:t>
            </a:r>
          </a:p>
        </p:txBody>
      </p:sp>
      <p:sp>
        <p:nvSpPr>
          <p:cNvPr id="78853" name="Text Box 4"/>
          <p:cNvSpPr txBox="1">
            <a:spLocks noChangeArrowheads="1"/>
          </p:cNvSpPr>
          <p:nvPr/>
        </p:nvSpPr>
        <p:spPr bwMode="auto">
          <a:xfrm>
            <a:off x="4352925" y="3295650"/>
            <a:ext cx="320675" cy="37623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</a:t>
            </a:r>
          </a:p>
        </p:txBody>
      </p:sp>
      <p:sp>
        <p:nvSpPr>
          <p:cNvPr id="78854" name="Text Box 5"/>
          <p:cNvSpPr txBox="1">
            <a:spLocks noChangeArrowheads="1"/>
          </p:cNvSpPr>
          <p:nvPr/>
        </p:nvSpPr>
        <p:spPr bwMode="auto">
          <a:xfrm>
            <a:off x="3743325" y="4138613"/>
            <a:ext cx="320675" cy="37623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2</a:t>
            </a:r>
          </a:p>
        </p:txBody>
      </p:sp>
      <p:sp>
        <p:nvSpPr>
          <p:cNvPr id="78855" name="Text Box 6"/>
          <p:cNvSpPr txBox="1">
            <a:spLocks noChangeArrowheads="1"/>
          </p:cNvSpPr>
          <p:nvPr/>
        </p:nvSpPr>
        <p:spPr bwMode="auto">
          <a:xfrm>
            <a:off x="4352925" y="4138613"/>
            <a:ext cx="320675" cy="37623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3</a:t>
            </a:r>
          </a:p>
        </p:txBody>
      </p:sp>
      <p:sp>
        <p:nvSpPr>
          <p:cNvPr id="78856" name="Text Box 7"/>
          <p:cNvSpPr txBox="1">
            <a:spLocks noChangeArrowheads="1"/>
          </p:cNvSpPr>
          <p:nvPr/>
        </p:nvSpPr>
        <p:spPr bwMode="auto">
          <a:xfrm>
            <a:off x="4946650" y="4138613"/>
            <a:ext cx="320675" cy="37623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4</a:t>
            </a:r>
          </a:p>
        </p:txBody>
      </p:sp>
      <p:sp>
        <p:nvSpPr>
          <p:cNvPr id="78857" name="Text Box 8"/>
          <p:cNvSpPr txBox="1">
            <a:spLocks noChangeArrowheads="1"/>
          </p:cNvSpPr>
          <p:nvPr/>
        </p:nvSpPr>
        <p:spPr bwMode="auto">
          <a:xfrm>
            <a:off x="3117850" y="4895850"/>
            <a:ext cx="320675" cy="37623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5</a:t>
            </a:r>
          </a:p>
        </p:txBody>
      </p:sp>
      <p:sp>
        <p:nvSpPr>
          <p:cNvPr id="78858" name="Text Box 9"/>
          <p:cNvSpPr txBox="1">
            <a:spLocks noChangeArrowheads="1"/>
          </p:cNvSpPr>
          <p:nvPr/>
        </p:nvSpPr>
        <p:spPr bwMode="auto">
          <a:xfrm>
            <a:off x="3727450" y="4895850"/>
            <a:ext cx="320675" cy="37623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6</a:t>
            </a:r>
          </a:p>
        </p:txBody>
      </p:sp>
      <p:sp>
        <p:nvSpPr>
          <p:cNvPr id="78859" name="Text Box 10"/>
          <p:cNvSpPr txBox="1">
            <a:spLocks noChangeArrowheads="1"/>
          </p:cNvSpPr>
          <p:nvPr/>
        </p:nvSpPr>
        <p:spPr bwMode="auto">
          <a:xfrm>
            <a:off x="4962525" y="4895850"/>
            <a:ext cx="320675" cy="376238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8</a:t>
            </a:r>
          </a:p>
        </p:txBody>
      </p:sp>
      <p:sp>
        <p:nvSpPr>
          <p:cNvPr id="78860" name="Text Box 11"/>
          <p:cNvSpPr txBox="1">
            <a:spLocks noChangeArrowheads="1"/>
          </p:cNvSpPr>
          <p:nvPr/>
        </p:nvSpPr>
        <p:spPr bwMode="auto">
          <a:xfrm>
            <a:off x="4352925" y="4895850"/>
            <a:ext cx="320675" cy="376238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7</a:t>
            </a:r>
          </a:p>
        </p:txBody>
      </p:sp>
      <p:sp>
        <p:nvSpPr>
          <p:cNvPr id="78861" name="Text Box 12"/>
          <p:cNvSpPr txBox="1">
            <a:spLocks noChangeArrowheads="1"/>
          </p:cNvSpPr>
          <p:nvPr/>
        </p:nvSpPr>
        <p:spPr bwMode="auto">
          <a:xfrm>
            <a:off x="3743325" y="5734050"/>
            <a:ext cx="320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9</a:t>
            </a:r>
          </a:p>
        </p:txBody>
      </p:sp>
      <p:sp>
        <p:nvSpPr>
          <p:cNvPr id="78862" name="Text Box 13"/>
          <p:cNvSpPr txBox="1">
            <a:spLocks noChangeArrowheads="1"/>
          </p:cNvSpPr>
          <p:nvPr/>
        </p:nvSpPr>
        <p:spPr bwMode="auto">
          <a:xfrm>
            <a:off x="4352925" y="5734050"/>
            <a:ext cx="447675" cy="376238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10</a:t>
            </a:r>
          </a:p>
        </p:txBody>
      </p:sp>
      <p:sp>
        <p:nvSpPr>
          <p:cNvPr id="78863" name="Text Box 14"/>
          <p:cNvSpPr txBox="1">
            <a:spLocks noChangeArrowheads="1"/>
          </p:cNvSpPr>
          <p:nvPr/>
        </p:nvSpPr>
        <p:spPr bwMode="auto">
          <a:xfrm>
            <a:off x="5724525" y="5734050"/>
            <a:ext cx="447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12</a:t>
            </a:r>
          </a:p>
        </p:txBody>
      </p:sp>
      <p:sp>
        <p:nvSpPr>
          <p:cNvPr id="78864" name="Text Box 15"/>
          <p:cNvSpPr txBox="1">
            <a:spLocks noChangeArrowheads="1"/>
          </p:cNvSpPr>
          <p:nvPr/>
        </p:nvSpPr>
        <p:spPr bwMode="auto">
          <a:xfrm>
            <a:off x="5038725" y="5734050"/>
            <a:ext cx="447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11</a:t>
            </a:r>
          </a:p>
        </p:txBody>
      </p:sp>
      <p:sp>
        <p:nvSpPr>
          <p:cNvPr id="78865" name="Line 16"/>
          <p:cNvSpPr>
            <a:spLocks noChangeShapeType="1"/>
          </p:cNvSpPr>
          <p:nvPr/>
        </p:nvSpPr>
        <p:spPr bwMode="auto">
          <a:xfrm>
            <a:off x="4505325" y="367665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8866" name="Line 17"/>
          <p:cNvSpPr>
            <a:spLocks noChangeShapeType="1"/>
          </p:cNvSpPr>
          <p:nvPr/>
        </p:nvSpPr>
        <p:spPr bwMode="auto">
          <a:xfrm flipH="1">
            <a:off x="3895725" y="367665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8867" name="Line 18"/>
          <p:cNvSpPr>
            <a:spLocks noChangeShapeType="1"/>
          </p:cNvSpPr>
          <p:nvPr/>
        </p:nvSpPr>
        <p:spPr bwMode="auto">
          <a:xfrm>
            <a:off x="4505325" y="367665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8868" name="Line 19"/>
          <p:cNvSpPr>
            <a:spLocks noChangeShapeType="1"/>
          </p:cNvSpPr>
          <p:nvPr/>
        </p:nvSpPr>
        <p:spPr bwMode="auto">
          <a:xfrm flipH="1">
            <a:off x="3286125" y="451485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8869" name="Line 20"/>
          <p:cNvSpPr>
            <a:spLocks noChangeShapeType="1"/>
          </p:cNvSpPr>
          <p:nvPr/>
        </p:nvSpPr>
        <p:spPr bwMode="auto">
          <a:xfrm>
            <a:off x="3895725" y="451485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8870" name="Line 21"/>
          <p:cNvSpPr>
            <a:spLocks noChangeShapeType="1"/>
          </p:cNvSpPr>
          <p:nvPr/>
        </p:nvSpPr>
        <p:spPr bwMode="auto">
          <a:xfrm>
            <a:off x="3438525" y="512445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8871" name="Line 22"/>
          <p:cNvSpPr>
            <a:spLocks noChangeShapeType="1"/>
          </p:cNvSpPr>
          <p:nvPr/>
        </p:nvSpPr>
        <p:spPr bwMode="auto">
          <a:xfrm>
            <a:off x="3895725" y="527685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8872" name="Line 23"/>
          <p:cNvSpPr>
            <a:spLocks noChangeShapeType="1"/>
          </p:cNvSpPr>
          <p:nvPr/>
        </p:nvSpPr>
        <p:spPr bwMode="auto">
          <a:xfrm>
            <a:off x="4505325" y="451485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8873" name="Line 24"/>
          <p:cNvSpPr>
            <a:spLocks noChangeShapeType="1"/>
          </p:cNvSpPr>
          <p:nvPr/>
        </p:nvSpPr>
        <p:spPr bwMode="auto">
          <a:xfrm>
            <a:off x="4505325" y="451485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8874" name="Line 25"/>
          <p:cNvSpPr>
            <a:spLocks noChangeShapeType="1"/>
          </p:cNvSpPr>
          <p:nvPr/>
        </p:nvSpPr>
        <p:spPr bwMode="auto">
          <a:xfrm>
            <a:off x="4505325" y="5276850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8875" name="Line 26"/>
          <p:cNvSpPr>
            <a:spLocks noChangeShapeType="1"/>
          </p:cNvSpPr>
          <p:nvPr/>
        </p:nvSpPr>
        <p:spPr bwMode="auto">
          <a:xfrm>
            <a:off x="5114925" y="5276850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8876" name="Line 27"/>
          <p:cNvSpPr>
            <a:spLocks noChangeShapeType="1"/>
          </p:cNvSpPr>
          <p:nvPr/>
        </p:nvSpPr>
        <p:spPr bwMode="auto">
          <a:xfrm>
            <a:off x="4505325" y="5276850"/>
            <a:ext cx="76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8877" name="Line 28"/>
          <p:cNvSpPr>
            <a:spLocks noChangeShapeType="1"/>
          </p:cNvSpPr>
          <p:nvPr/>
        </p:nvSpPr>
        <p:spPr bwMode="auto">
          <a:xfrm>
            <a:off x="5114925" y="5276850"/>
            <a:ext cx="838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8878" name="Text Box 29"/>
          <p:cNvSpPr txBox="1">
            <a:spLocks noChangeArrowheads="1"/>
          </p:cNvSpPr>
          <p:nvPr/>
        </p:nvSpPr>
        <p:spPr bwMode="auto">
          <a:xfrm>
            <a:off x="3727450" y="3305175"/>
            <a:ext cx="628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start</a:t>
            </a:r>
          </a:p>
        </p:txBody>
      </p:sp>
      <p:sp>
        <p:nvSpPr>
          <p:cNvPr id="78879" name="Text Box 30"/>
          <p:cNvSpPr txBox="1">
            <a:spLocks noChangeArrowheads="1"/>
          </p:cNvSpPr>
          <p:nvPr/>
        </p:nvSpPr>
        <p:spPr bwMode="auto">
          <a:xfrm>
            <a:off x="4254500" y="6110288"/>
            <a:ext cx="6159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goal</a:t>
            </a:r>
          </a:p>
        </p:txBody>
      </p:sp>
      <p:graphicFrame>
        <p:nvGraphicFramePr>
          <p:cNvPr id="584735" name="Group 31"/>
          <p:cNvGraphicFramePr>
            <a:graphicFrameLocks noGrp="1"/>
          </p:cNvGraphicFramePr>
          <p:nvPr>
            <p:ph sz="half" idx="2"/>
          </p:nvPr>
        </p:nvGraphicFramePr>
        <p:xfrm>
          <a:off x="973138" y="1927225"/>
          <a:ext cx="7197725" cy="593725"/>
        </p:xfrm>
        <a:graphic>
          <a:graphicData uri="http://schemas.openxmlformats.org/drawingml/2006/table">
            <a:tbl>
              <a:tblPr/>
              <a:tblGrid>
                <a:gridCol w="900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01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85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0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01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001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85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0011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93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8900" name="Text Box 51"/>
          <p:cNvSpPr txBox="1">
            <a:spLocks noChangeArrowheads="1"/>
          </p:cNvSpPr>
          <p:nvPr/>
        </p:nvSpPr>
        <p:spPr bwMode="auto">
          <a:xfrm>
            <a:off x="914400" y="2703513"/>
            <a:ext cx="590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Pop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621D69-5EBE-4249-963D-DB6C0FD97A4D}" type="slidenum">
              <a:rPr lang="en-US"/>
              <a:pPr>
                <a:defRPr/>
              </a:pPr>
              <a:t>78</a:t>
            </a:fld>
            <a:endParaRPr lang="en-US"/>
          </a:p>
        </p:txBody>
      </p:sp>
      <p:sp>
        <p:nvSpPr>
          <p:cNvPr id="798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Breadth First Search (12)</a:t>
            </a:r>
          </a:p>
        </p:txBody>
      </p:sp>
      <p:sp>
        <p:nvSpPr>
          <p:cNvPr id="7987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371600"/>
            <a:ext cx="7772400" cy="2282825"/>
          </a:xfrm>
        </p:spPr>
        <p:txBody>
          <a:bodyPr/>
          <a:lstStyle/>
          <a:p>
            <a:pPr eaLnBrk="1" hangingPunct="1"/>
            <a:r>
              <a:rPr lang="en-US" sz="2000" smtClean="0"/>
              <a:t>Queue</a:t>
            </a:r>
          </a:p>
        </p:txBody>
      </p:sp>
      <p:sp>
        <p:nvSpPr>
          <p:cNvPr id="79877" name="Text Box 4"/>
          <p:cNvSpPr txBox="1">
            <a:spLocks noChangeArrowheads="1"/>
          </p:cNvSpPr>
          <p:nvPr/>
        </p:nvSpPr>
        <p:spPr bwMode="auto">
          <a:xfrm>
            <a:off x="4352925" y="3295650"/>
            <a:ext cx="320675" cy="37623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</a:t>
            </a:r>
          </a:p>
        </p:txBody>
      </p:sp>
      <p:sp>
        <p:nvSpPr>
          <p:cNvPr id="79878" name="Text Box 5"/>
          <p:cNvSpPr txBox="1">
            <a:spLocks noChangeArrowheads="1"/>
          </p:cNvSpPr>
          <p:nvPr/>
        </p:nvSpPr>
        <p:spPr bwMode="auto">
          <a:xfrm>
            <a:off x="3743325" y="4138613"/>
            <a:ext cx="320675" cy="37623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2</a:t>
            </a:r>
          </a:p>
        </p:txBody>
      </p:sp>
      <p:sp>
        <p:nvSpPr>
          <p:cNvPr id="79879" name="Text Box 6"/>
          <p:cNvSpPr txBox="1">
            <a:spLocks noChangeArrowheads="1"/>
          </p:cNvSpPr>
          <p:nvPr/>
        </p:nvSpPr>
        <p:spPr bwMode="auto">
          <a:xfrm>
            <a:off x="4352925" y="4138613"/>
            <a:ext cx="320675" cy="37623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3</a:t>
            </a:r>
          </a:p>
        </p:txBody>
      </p:sp>
      <p:sp>
        <p:nvSpPr>
          <p:cNvPr id="79880" name="Text Box 7"/>
          <p:cNvSpPr txBox="1">
            <a:spLocks noChangeArrowheads="1"/>
          </p:cNvSpPr>
          <p:nvPr/>
        </p:nvSpPr>
        <p:spPr bwMode="auto">
          <a:xfrm>
            <a:off x="4946650" y="4138613"/>
            <a:ext cx="320675" cy="37623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4</a:t>
            </a:r>
          </a:p>
        </p:txBody>
      </p:sp>
      <p:sp>
        <p:nvSpPr>
          <p:cNvPr id="79881" name="Text Box 8"/>
          <p:cNvSpPr txBox="1">
            <a:spLocks noChangeArrowheads="1"/>
          </p:cNvSpPr>
          <p:nvPr/>
        </p:nvSpPr>
        <p:spPr bwMode="auto">
          <a:xfrm>
            <a:off x="3117850" y="4895850"/>
            <a:ext cx="320675" cy="37623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5</a:t>
            </a:r>
          </a:p>
        </p:txBody>
      </p:sp>
      <p:sp>
        <p:nvSpPr>
          <p:cNvPr id="79882" name="Text Box 9"/>
          <p:cNvSpPr txBox="1">
            <a:spLocks noChangeArrowheads="1"/>
          </p:cNvSpPr>
          <p:nvPr/>
        </p:nvSpPr>
        <p:spPr bwMode="auto">
          <a:xfrm>
            <a:off x="3727450" y="4895850"/>
            <a:ext cx="320675" cy="37623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6</a:t>
            </a:r>
          </a:p>
        </p:txBody>
      </p:sp>
      <p:sp>
        <p:nvSpPr>
          <p:cNvPr id="79883" name="Text Box 10"/>
          <p:cNvSpPr txBox="1">
            <a:spLocks noChangeArrowheads="1"/>
          </p:cNvSpPr>
          <p:nvPr/>
        </p:nvSpPr>
        <p:spPr bwMode="auto">
          <a:xfrm>
            <a:off x="4962525" y="4895850"/>
            <a:ext cx="320675" cy="376238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8</a:t>
            </a:r>
          </a:p>
        </p:txBody>
      </p:sp>
      <p:sp>
        <p:nvSpPr>
          <p:cNvPr id="79884" name="Text Box 11"/>
          <p:cNvSpPr txBox="1">
            <a:spLocks noChangeArrowheads="1"/>
          </p:cNvSpPr>
          <p:nvPr/>
        </p:nvSpPr>
        <p:spPr bwMode="auto">
          <a:xfrm>
            <a:off x="4352925" y="4895850"/>
            <a:ext cx="320675" cy="376238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7</a:t>
            </a:r>
          </a:p>
        </p:txBody>
      </p:sp>
      <p:sp>
        <p:nvSpPr>
          <p:cNvPr id="79885" name="Text Box 12"/>
          <p:cNvSpPr txBox="1">
            <a:spLocks noChangeArrowheads="1"/>
          </p:cNvSpPr>
          <p:nvPr/>
        </p:nvSpPr>
        <p:spPr bwMode="auto">
          <a:xfrm>
            <a:off x="3743325" y="5734050"/>
            <a:ext cx="320675" cy="376238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9</a:t>
            </a:r>
          </a:p>
        </p:txBody>
      </p:sp>
      <p:sp>
        <p:nvSpPr>
          <p:cNvPr id="79886" name="Text Box 13"/>
          <p:cNvSpPr txBox="1">
            <a:spLocks noChangeArrowheads="1"/>
          </p:cNvSpPr>
          <p:nvPr/>
        </p:nvSpPr>
        <p:spPr bwMode="auto">
          <a:xfrm>
            <a:off x="4352925" y="5734050"/>
            <a:ext cx="447675" cy="376238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10</a:t>
            </a:r>
          </a:p>
        </p:txBody>
      </p:sp>
      <p:sp>
        <p:nvSpPr>
          <p:cNvPr id="79887" name="Text Box 14"/>
          <p:cNvSpPr txBox="1">
            <a:spLocks noChangeArrowheads="1"/>
          </p:cNvSpPr>
          <p:nvPr/>
        </p:nvSpPr>
        <p:spPr bwMode="auto">
          <a:xfrm>
            <a:off x="5724525" y="5734050"/>
            <a:ext cx="447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12</a:t>
            </a:r>
          </a:p>
        </p:txBody>
      </p:sp>
      <p:sp>
        <p:nvSpPr>
          <p:cNvPr id="79888" name="Text Box 15"/>
          <p:cNvSpPr txBox="1">
            <a:spLocks noChangeArrowheads="1"/>
          </p:cNvSpPr>
          <p:nvPr/>
        </p:nvSpPr>
        <p:spPr bwMode="auto">
          <a:xfrm>
            <a:off x="5038725" y="5734050"/>
            <a:ext cx="447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11</a:t>
            </a:r>
          </a:p>
        </p:txBody>
      </p:sp>
      <p:sp>
        <p:nvSpPr>
          <p:cNvPr id="79889" name="Line 16"/>
          <p:cNvSpPr>
            <a:spLocks noChangeShapeType="1"/>
          </p:cNvSpPr>
          <p:nvPr/>
        </p:nvSpPr>
        <p:spPr bwMode="auto">
          <a:xfrm>
            <a:off x="4505325" y="367665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890" name="Line 17"/>
          <p:cNvSpPr>
            <a:spLocks noChangeShapeType="1"/>
          </p:cNvSpPr>
          <p:nvPr/>
        </p:nvSpPr>
        <p:spPr bwMode="auto">
          <a:xfrm flipH="1">
            <a:off x="3895725" y="367665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891" name="Line 18"/>
          <p:cNvSpPr>
            <a:spLocks noChangeShapeType="1"/>
          </p:cNvSpPr>
          <p:nvPr/>
        </p:nvSpPr>
        <p:spPr bwMode="auto">
          <a:xfrm>
            <a:off x="4505325" y="367665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892" name="Line 19"/>
          <p:cNvSpPr>
            <a:spLocks noChangeShapeType="1"/>
          </p:cNvSpPr>
          <p:nvPr/>
        </p:nvSpPr>
        <p:spPr bwMode="auto">
          <a:xfrm flipH="1">
            <a:off x="3286125" y="451485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893" name="Line 20"/>
          <p:cNvSpPr>
            <a:spLocks noChangeShapeType="1"/>
          </p:cNvSpPr>
          <p:nvPr/>
        </p:nvSpPr>
        <p:spPr bwMode="auto">
          <a:xfrm>
            <a:off x="3895725" y="451485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894" name="Line 21"/>
          <p:cNvSpPr>
            <a:spLocks noChangeShapeType="1"/>
          </p:cNvSpPr>
          <p:nvPr/>
        </p:nvSpPr>
        <p:spPr bwMode="auto">
          <a:xfrm>
            <a:off x="3438525" y="512445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895" name="Line 22"/>
          <p:cNvSpPr>
            <a:spLocks noChangeShapeType="1"/>
          </p:cNvSpPr>
          <p:nvPr/>
        </p:nvSpPr>
        <p:spPr bwMode="auto">
          <a:xfrm>
            <a:off x="3895725" y="527685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896" name="Line 23"/>
          <p:cNvSpPr>
            <a:spLocks noChangeShapeType="1"/>
          </p:cNvSpPr>
          <p:nvPr/>
        </p:nvSpPr>
        <p:spPr bwMode="auto">
          <a:xfrm>
            <a:off x="4505325" y="451485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897" name="Line 24"/>
          <p:cNvSpPr>
            <a:spLocks noChangeShapeType="1"/>
          </p:cNvSpPr>
          <p:nvPr/>
        </p:nvSpPr>
        <p:spPr bwMode="auto">
          <a:xfrm>
            <a:off x="4505325" y="451485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898" name="Line 25"/>
          <p:cNvSpPr>
            <a:spLocks noChangeShapeType="1"/>
          </p:cNvSpPr>
          <p:nvPr/>
        </p:nvSpPr>
        <p:spPr bwMode="auto">
          <a:xfrm>
            <a:off x="4505325" y="5276850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899" name="Line 26"/>
          <p:cNvSpPr>
            <a:spLocks noChangeShapeType="1"/>
          </p:cNvSpPr>
          <p:nvPr/>
        </p:nvSpPr>
        <p:spPr bwMode="auto">
          <a:xfrm>
            <a:off x="5114925" y="5276850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900" name="Line 27"/>
          <p:cNvSpPr>
            <a:spLocks noChangeShapeType="1"/>
          </p:cNvSpPr>
          <p:nvPr/>
        </p:nvSpPr>
        <p:spPr bwMode="auto">
          <a:xfrm>
            <a:off x="4505325" y="5276850"/>
            <a:ext cx="76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901" name="Line 28"/>
          <p:cNvSpPr>
            <a:spLocks noChangeShapeType="1"/>
          </p:cNvSpPr>
          <p:nvPr/>
        </p:nvSpPr>
        <p:spPr bwMode="auto">
          <a:xfrm>
            <a:off x="5114925" y="5276850"/>
            <a:ext cx="838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902" name="Text Box 29"/>
          <p:cNvSpPr txBox="1">
            <a:spLocks noChangeArrowheads="1"/>
          </p:cNvSpPr>
          <p:nvPr/>
        </p:nvSpPr>
        <p:spPr bwMode="auto">
          <a:xfrm>
            <a:off x="3727450" y="3305175"/>
            <a:ext cx="628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start</a:t>
            </a:r>
          </a:p>
        </p:txBody>
      </p:sp>
      <p:sp>
        <p:nvSpPr>
          <p:cNvPr id="79903" name="Text Box 30"/>
          <p:cNvSpPr txBox="1">
            <a:spLocks noChangeArrowheads="1"/>
          </p:cNvSpPr>
          <p:nvPr/>
        </p:nvSpPr>
        <p:spPr bwMode="auto">
          <a:xfrm>
            <a:off x="4254500" y="6110288"/>
            <a:ext cx="6159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goal</a:t>
            </a:r>
          </a:p>
        </p:txBody>
      </p:sp>
      <p:graphicFrame>
        <p:nvGraphicFramePr>
          <p:cNvPr id="586783" name="Group 31"/>
          <p:cNvGraphicFramePr>
            <a:graphicFrameLocks noGrp="1"/>
          </p:cNvGraphicFramePr>
          <p:nvPr>
            <p:ph sz="half" idx="2"/>
          </p:nvPr>
        </p:nvGraphicFramePr>
        <p:xfrm>
          <a:off x="973138" y="1927225"/>
          <a:ext cx="7197725" cy="593725"/>
        </p:xfrm>
        <a:graphic>
          <a:graphicData uri="http://schemas.openxmlformats.org/drawingml/2006/table">
            <a:tbl>
              <a:tblPr/>
              <a:tblGrid>
                <a:gridCol w="900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01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85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0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01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001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85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0011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93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9924" name="Text Box 51"/>
          <p:cNvSpPr txBox="1">
            <a:spLocks noChangeArrowheads="1"/>
          </p:cNvSpPr>
          <p:nvPr/>
        </p:nvSpPr>
        <p:spPr bwMode="auto">
          <a:xfrm>
            <a:off x="3352800" y="2971800"/>
            <a:ext cx="704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Push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6CADB-455E-4086-931D-E5B2FDE2A2B2}" type="slidenum">
              <a:rPr lang="en-US"/>
              <a:pPr>
                <a:defRPr/>
              </a:pPr>
              <a:t>79</a:t>
            </a:fld>
            <a:endParaRPr lang="en-US"/>
          </a:p>
        </p:txBody>
      </p:sp>
      <p:sp>
        <p:nvSpPr>
          <p:cNvPr id="80899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Breadth First Search (13)</a:t>
            </a:r>
          </a:p>
        </p:txBody>
      </p:sp>
      <p:sp>
        <p:nvSpPr>
          <p:cNvPr id="80900" name="Rectangle 1027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371600"/>
            <a:ext cx="7772400" cy="2282825"/>
          </a:xfrm>
        </p:spPr>
        <p:txBody>
          <a:bodyPr/>
          <a:lstStyle/>
          <a:p>
            <a:pPr eaLnBrk="1" hangingPunct="1"/>
            <a:r>
              <a:rPr lang="en-US" sz="2000" smtClean="0"/>
              <a:t>Queue</a:t>
            </a:r>
          </a:p>
        </p:txBody>
      </p:sp>
      <p:sp>
        <p:nvSpPr>
          <p:cNvPr id="80901" name="Text Box 1028"/>
          <p:cNvSpPr txBox="1">
            <a:spLocks noChangeArrowheads="1"/>
          </p:cNvSpPr>
          <p:nvPr/>
        </p:nvSpPr>
        <p:spPr bwMode="auto">
          <a:xfrm>
            <a:off x="4352925" y="3295650"/>
            <a:ext cx="320675" cy="37623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</a:t>
            </a:r>
          </a:p>
        </p:txBody>
      </p:sp>
      <p:sp>
        <p:nvSpPr>
          <p:cNvPr id="80902" name="Text Box 1029"/>
          <p:cNvSpPr txBox="1">
            <a:spLocks noChangeArrowheads="1"/>
          </p:cNvSpPr>
          <p:nvPr/>
        </p:nvSpPr>
        <p:spPr bwMode="auto">
          <a:xfrm>
            <a:off x="3743325" y="4138613"/>
            <a:ext cx="320675" cy="37623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2</a:t>
            </a:r>
          </a:p>
        </p:txBody>
      </p:sp>
      <p:sp>
        <p:nvSpPr>
          <p:cNvPr id="80903" name="Text Box 1030"/>
          <p:cNvSpPr txBox="1">
            <a:spLocks noChangeArrowheads="1"/>
          </p:cNvSpPr>
          <p:nvPr/>
        </p:nvSpPr>
        <p:spPr bwMode="auto">
          <a:xfrm>
            <a:off x="4352925" y="4138613"/>
            <a:ext cx="320675" cy="37623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3</a:t>
            </a:r>
          </a:p>
        </p:txBody>
      </p:sp>
      <p:sp>
        <p:nvSpPr>
          <p:cNvPr id="80904" name="Text Box 1031"/>
          <p:cNvSpPr txBox="1">
            <a:spLocks noChangeArrowheads="1"/>
          </p:cNvSpPr>
          <p:nvPr/>
        </p:nvSpPr>
        <p:spPr bwMode="auto">
          <a:xfrm>
            <a:off x="4946650" y="4138613"/>
            <a:ext cx="320675" cy="37623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4</a:t>
            </a:r>
          </a:p>
        </p:txBody>
      </p:sp>
      <p:sp>
        <p:nvSpPr>
          <p:cNvPr id="80905" name="Text Box 1032"/>
          <p:cNvSpPr txBox="1">
            <a:spLocks noChangeArrowheads="1"/>
          </p:cNvSpPr>
          <p:nvPr/>
        </p:nvSpPr>
        <p:spPr bwMode="auto">
          <a:xfrm>
            <a:off x="3117850" y="4895850"/>
            <a:ext cx="320675" cy="37623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5</a:t>
            </a:r>
          </a:p>
        </p:txBody>
      </p:sp>
      <p:sp>
        <p:nvSpPr>
          <p:cNvPr id="80906" name="Text Box 1033"/>
          <p:cNvSpPr txBox="1">
            <a:spLocks noChangeArrowheads="1"/>
          </p:cNvSpPr>
          <p:nvPr/>
        </p:nvSpPr>
        <p:spPr bwMode="auto">
          <a:xfrm>
            <a:off x="3727450" y="4895850"/>
            <a:ext cx="320675" cy="37623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6</a:t>
            </a:r>
          </a:p>
        </p:txBody>
      </p:sp>
      <p:sp>
        <p:nvSpPr>
          <p:cNvPr id="80907" name="Text Box 1034"/>
          <p:cNvSpPr txBox="1">
            <a:spLocks noChangeArrowheads="1"/>
          </p:cNvSpPr>
          <p:nvPr/>
        </p:nvSpPr>
        <p:spPr bwMode="auto">
          <a:xfrm>
            <a:off x="4962525" y="4895850"/>
            <a:ext cx="320675" cy="376238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8</a:t>
            </a:r>
          </a:p>
        </p:txBody>
      </p:sp>
      <p:sp>
        <p:nvSpPr>
          <p:cNvPr id="80908" name="Text Box 1035"/>
          <p:cNvSpPr txBox="1">
            <a:spLocks noChangeArrowheads="1"/>
          </p:cNvSpPr>
          <p:nvPr/>
        </p:nvSpPr>
        <p:spPr bwMode="auto">
          <a:xfrm>
            <a:off x="4352925" y="4895850"/>
            <a:ext cx="320675" cy="37623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7</a:t>
            </a:r>
          </a:p>
        </p:txBody>
      </p:sp>
      <p:sp>
        <p:nvSpPr>
          <p:cNvPr id="80909" name="Text Box 1036"/>
          <p:cNvSpPr txBox="1">
            <a:spLocks noChangeArrowheads="1"/>
          </p:cNvSpPr>
          <p:nvPr/>
        </p:nvSpPr>
        <p:spPr bwMode="auto">
          <a:xfrm>
            <a:off x="3743325" y="5734050"/>
            <a:ext cx="320675" cy="376238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9</a:t>
            </a:r>
          </a:p>
        </p:txBody>
      </p:sp>
      <p:sp>
        <p:nvSpPr>
          <p:cNvPr id="80910" name="Text Box 1037"/>
          <p:cNvSpPr txBox="1">
            <a:spLocks noChangeArrowheads="1"/>
          </p:cNvSpPr>
          <p:nvPr/>
        </p:nvSpPr>
        <p:spPr bwMode="auto">
          <a:xfrm>
            <a:off x="4352925" y="5734050"/>
            <a:ext cx="447675" cy="376238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10</a:t>
            </a:r>
          </a:p>
        </p:txBody>
      </p:sp>
      <p:sp>
        <p:nvSpPr>
          <p:cNvPr id="80911" name="Text Box 1038"/>
          <p:cNvSpPr txBox="1">
            <a:spLocks noChangeArrowheads="1"/>
          </p:cNvSpPr>
          <p:nvPr/>
        </p:nvSpPr>
        <p:spPr bwMode="auto">
          <a:xfrm>
            <a:off x="5724525" y="5734050"/>
            <a:ext cx="447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12</a:t>
            </a:r>
          </a:p>
        </p:txBody>
      </p:sp>
      <p:sp>
        <p:nvSpPr>
          <p:cNvPr id="80912" name="Text Box 1039"/>
          <p:cNvSpPr txBox="1">
            <a:spLocks noChangeArrowheads="1"/>
          </p:cNvSpPr>
          <p:nvPr/>
        </p:nvSpPr>
        <p:spPr bwMode="auto">
          <a:xfrm>
            <a:off x="5038725" y="5734050"/>
            <a:ext cx="447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11</a:t>
            </a:r>
          </a:p>
        </p:txBody>
      </p:sp>
      <p:sp>
        <p:nvSpPr>
          <p:cNvPr id="80913" name="Line 1040"/>
          <p:cNvSpPr>
            <a:spLocks noChangeShapeType="1"/>
          </p:cNvSpPr>
          <p:nvPr/>
        </p:nvSpPr>
        <p:spPr bwMode="auto">
          <a:xfrm>
            <a:off x="4505325" y="367665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914" name="Line 1041"/>
          <p:cNvSpPr>
            <a:spLocks noChangeShapeType="1"/>
          </p:cNvSpPr>
          <p:nvPr/>
        </p:nvSpPr>
        <p:spPr bwMode="auto">
          <a:xfrm flipH="1">
            <a:off x="3895725" y="367665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915" name="Line 1042"/>
          <p:cNvSpPr>
            <a:spLocks noChangeShapeType="1"/>
          </p:cNvSpPr>
          <p:nvPr/>
        </p:nvSpPr>
        <p:spPr bwMode="auto">
          <a:xfrm>
            <a:off x="4505325" y="367665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916" name="Line 1043"/>
          <p:cNvSpPr>
            <a:spLocks noChangeShapeType="1"/>
          </p:cNvSpPr>
          <p:nvPr/>
        </p:nvSpPr>
        <p:spPr bwMode="auto">
          <a:xfrm flipH="1">
            <a:off x="3286125" y="451485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917" name="Line 1044"/>
          <p:cNvSpPr>
            <a:spLocks noChangeShapeType="1"/>
          </p:cNvSpPr>
          <p:nvPr/>
        </p:nvSpPr>
        <p:spPr bwMode="auto">
          <a:xfrm>
            <a:off x="3895725" y="451485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918" name="Line 1045"/>
          <p:cNvSpPr>
            <a:spLocks noChangeShapeType="1"/>
          </p:cNvSpPr>
          <p:nvPr/>
        </p:nvSpPr>
        <p:spPr bwMode="auto">
          <a:xfrm>
            <a:off x="3438525" y="512445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919" name="Line 1046"/>
          <p:cNvSpPr>
            <a:spLocks noChangeShapeType="1"/>
          </p:cNvSpPr>
          <p:nvPr/>
        </p:nvSpPr>
        <p:spPr bwMode="auto">
          <a:xfrm>
            <a:off x="3895725" y="527685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920" name="Line 1047"/>
          <p:cNvSpPr>
            <a:spLocks noChangeShapeType="1"/>
          </p:cNvSpPr>
          <p:nvPr/>
        </p:nvSpPr>
        <p:spPr bwMode="auto">
          <a:xfrm>
            <a:off x="4505325" y="451485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921" name="Line 1048"/>
          <p:cNvSpPr>
            <a:spLocks noChangeShapeType="1"/>
          </p:cNvSpPr>
          <p:nvPr/>
        </p:nvSpPr>
        <p:spPr bwMode="auto">
          <a:xfrm>
            <a:off x="4505325" y="451485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922" name="Line 1049"/>
          <p:cNvSpPr>
            <a:spLocks noChangeShapeType="1"/>
          </p:cNvSpPr>
          <p:nvPr/>
        </p:nvSpPr>
        <p:spPr bwMode="auto">
          <a:xfrm>
            <a:off x="4505325" y="5276850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923" name="Line 1050"/>
          <p:cNvSpPr>
            <a:spLocks noChangeShapeType="1"/>
          </p:cNvSpPr>
          <p:nvPr/>
        </p:nvSpPr>
        <p:spPr bwMode="auto">
          <a:xfrm>
            <a:off x="5114925" y="5276850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924" name="Line 1051"/>
          <p:cNvSpPr>
            <a:spLocks noChangeShapeType="1"/>
          </p:cNvSpPr>
          <p:nvPr/>
        </p:nvSpPr>
        <p:spPr bwMode="auto">
          <a:xfrm>
            <a:off x="4505325" y="5276850"/>
            <a:ext cx="76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925" name="Line 1052"/>
          <p:cNvSpPr>
            <a:spLocks noChangeShapeType="1"/>
          </p:cNvSpPr>
          <p:nvPr/>
        </p:nvSpPr>
        <p:spPr bwMode="auto">
          <a:xfrm>
            <a:off x="5114925" y="5276850"/>
            <a:ext cx="838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926" name="Text Box 1053"/>
          <p:cNvSpPr txBox="1">
            <a:spLocks noChangeArrowheads="1"/>
          </p:cNvSpPr>
          <p:nvPr/>
        </p:nvSpPr>
        <p:spPr bwMode="auto">
          <a:xfrm>
            <a:off x="3727450" y="3305175"/>
            <a:ext cx="628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start</a:t>
            </a:r>
          </a:p>
        </p:txBody>
      </p:sp>
      <p:sp>
        <p:nvSpPr>
          <p:cNvPr id="80927" name="Text Box 1054"/>
          <p:cNvSpPr txBox="1">
            <a:spLocks noChangeArrowheads="1"/>
          </p:cNvSpPr>
          <p:nvPr/>
        </p:nvSpPr>
        <p:spPr bwMode="auto">
          <a:xfrm>
            <a:off x="4254500" y="6110288"/>
            <a:ext cx="6159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goal</a:t>
            </a:r>
          </a:p>
        </p:txBody>
      </p:sp>
      <p:graphicFrame>
        <p:nvGraphicFramePr>
          <p:cNvPr id="588831" name="Group 1055"/>
          <p:cNvGraphicFramePr>
            <a:graphicFrameLocks noGrp="1"/>
          </p:cNvGraphicFramePr>
          <p:nvPr>
            <p:ph sz="half" idx="2"/>
          </p:nvPr>
        </p:nvGraphicFramePr>
        <p:xfrm>
          <a:off x="973138" y="1927225"/>
          <a:ext cx="7197725" cy="593725"/>
        </p:xfrm>
        <a:graphic>
          <a:graphicData uri="http://schemas.openxmlformats.org/drawingml/2006/table">
            <a:tbl>
              <a:tblPr/>
              <a:tblGrid>
                <a:gridCol w="900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01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85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0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01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001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85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0011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93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0948" name="Text Box 1075"/>
          <p:cNvSpPr txBox="1">
            <a:spLocks noChangeArrowheads="1"/>
          </p:cNvSpPr>
          <p:nvPr/>
        </p:nvSpPr>
        <p:spPr bwMode="auto">
          <a:xfrm>
            <a:off x="895350" y="2703513"/>
            <a:ext cx="590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Pop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72470A-3E19-41BA-8D53-10BCD07EF97E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Implementations and Uses of Stack ADT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Implementations </a:t>
            </a:r>
          </a:p>
          <a:p>
            <a:pPr lvl="1" eaLnBrk="1" hangingPunct="1"/>
            <a:r>
              <a:rPr lang="en-US" smtClean="0"/>
              <a:t>Any list implementation</a:t>
            </a:r>
          </a:p>
          <a:p>
            <a:pPr lvl="1" eaLnBrk="1" hangingPunct="1"/>
            <a:r>
              <a:rPr lang="en-US" b="1" smtClean="0">
                <a:solidFill>
                  <a:srgbClr val="0000FF"/>
                </a:solidFill>
                <a:latin typeface="Courier New" pitchFamily="49" charset="0"/>
              </a:rPr>
              <a:t>list</a:t>
            </a:r>
            <a:r>
              <a:rPr lang="en-US" smtClean="0"/>
              <a:t> and </a:t>
            </a:r>
            <a:r>
              <a:rPr lang="en-US" b="1" smtClean="0">
                <a:solidFill>
                  <a:srgbClr val="0000FF"/>
                </a:solidFill>
                <a:latin typeface="Courier New" pitchFamily="49" charset="0"/>
              </a:rPr>
              <a:t>vector</a:t>
            </a:r>
            <a:r>
              <a:rPr lang="en-US" smtClean="0"/>
              <a:t> C++ STL</a:t>
            </a:r>
          </a:p>
          <a:p>
            <a:pPr lvl="1" eaLnBrk="1" hangingPunct="1"/>
            <a:r>
              <a:rPr lang="en-US" smtClean="0"/>
              <a:t>Vector/List ADTs</a:t>
            </a:r>
          </a:p>
          <a:p>
            <a:pPr lvl="2" eaLnBrk="1" hangingPunct="1"/>
            <a:r>
              <a:rPr lang="en-US" sz="1800" b="1" smtClean="0">
                <a:solidFill>
                  <a:srgbClr val="0000FF"/>
                </a:solidFill>
                <a:latin typeface="Courier New" pitchFamily="49" charset="0"/>
              </a:rPr>
              <a:t>push_front()/pop_front()</a:t>
            </a:r>
          </a:p>
          <a:p>
            <a:pPr lvl="2" eaLnBrk="1" hangingPunct="1"/>
            <a:r>
              <a:rPr lang="en-US" sz="1800" b="1" smtClean="0">
                <a:solidFill>
                  <a:srgbClr val="0000FF"/>
                </a:solidFill>
                <a:latin typeface="Courier New" pitchFamily="49" charset="0"/>
              </a:rPr>
              <a:t>push_back()/pop_back()</a:t>
            </a:r>
          </a:p>
          <a:p>
            <a:pPr eaLnBrk="1" hangingPunct="1"/>
            <a:r>
              <a:rPr lang="en-US" smtClean="0"/>
              <a:t>Uses</a:t>
            </a:r>
          </a:p>
          <a:p>
            <a:pPr lvl="1" eaLnBrk="1" hangingPunct="1"/>
            <a:r>
              <a:rPr lang="en-US" smtClean="0"/>
              <a:t>Depth first search / backtracking</a:t>
            </a:r>
          </a:p>
          <a:p>
            <a:pPr lvl="1" eaLnBrk="1" hangingPunct="1"/>
            <a:r>
              <a:rPr lang="en-US" smtClean="0"/>
              <a:t>Evaluating postfix expressions</a:t>
            </a:r>
          </a:p>
          <a:p>
            <a:pPr lvl="1" eaLnBrk="1" hangingPunct="1"/>
            <a:r>
              <a:rPr lang="en-US" smtClean="0"/>
              <a:t>Converting infix to postfix</a:t>
            </a:r>
          </a:p>
          <a:p>
            <a:pPr lvl="1" eaLnBrk="1" hangingPunct="1"/>
            <a:r>
              <a:rPr lang="en-US" smtClean="0"/>
              <a:t>Function calls (runtime stack)</a:t>
            </a:r>
          </a:p>
          <a:p>
            <a:pPr lvl="1" eaLnBrk="1" hangingPunct="1"/>
            <a:r>
              <a:rPr lang="en-US" smtClean="0"/>
              <a:t>Recursion</a:t>
            </a:r>
          </a:p>
          <a:p>
            <a:pPr eaLnBrk="1" hangingPunct="1"/>
            <a:endParaRPr lang="en-US" b="1" smtClean="0">
              <a:solidFill>
                <a:srgbClr val="0000FF"/>
              </a:solidFill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0EE838-23A3-41D0-991B-BE4A9A238EE8}" type="slidenum">
              <a:rPr lang="en-US"/>
              <a:pPr>
                <a:defRPr/>
              </a:pPr>
              <a:t>80</a:t>
            </a:fld>
            <a:endParaRPr lang="en-US"/>
          </a:p>
        </p:txBody>
      </p:sp>
      <p:sp>
        <p:nvSpPr>
          <p:cNvPr id="819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Breadth First Search (14)</a:t>
            </a:r>
          </a:p>
        </p:txBody>
      </p:sp>
      <p:sp>
        <p:nvSpPr>
          <p:cNvPr id="8192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371600"/>
            <a:ext cx="7772400" cy="2282825"/>
          </a:xfrm>
        </p:spPr>
        <p:txBody>
          <a:bodyPr/>
          <a:lstStyle/>
          <a:p>
            <a:pPr eaLnBrk="1" hangingPunct="1"/>
            <a:r>
              <a:rPr lang="en-US" sz="2000" smtClean="0"/>
              <a:t>Queue</a:t>
            </a:r>
          </a:p>
        </p:txBody>
      </p:sp>
      <p:sp>
        <p:nvSpPr>
          <p:cNvPr id="81925" name="Text Box 4"/>
          <p:cNvSpPr txBox="1">
            <a:spLocks noChangeArrowheads="1"/>
          </p:cNvSpPr>
          <p:nvPr/>
        </p:nvSpPr>
        <p:spPr bwMode="auto">
          <a:xfrm>
            <a:off x="4352925" y="3295650"/>
            <a:ext cx="320675" cy="37623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</a:t>
            </a:r>
          </a:p>
        </p:txBody>
      </p:sp>
      <p:sp>
        <p:nvSpPr>
          <p:cNvPr id="81926" name="Text Box 5"/>
          <p:cNvSpPr txBox="1">
            <a:spLocks noChangeArrowheads="1"/>
          </p:cNvSpPr>
          <p:nvPr/>
        </p:nvSpPr>
        <p:spPr bwMode="auto">
          <a:xfrm>
            <a:off x="3743325" y="4138613"/>
            <a:ext cx="320675" cy="37623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2</a:t>
            </a:r>
          </a:p>
        </p:txBody>
      </p:sp>
      <p:sp>
        <p:nvSpPr>
          <p:cNvPr id="81927" name="Text Box 6"/>
          <p:cNvSpPr txBox="1">
            <a:spLocks noChangeArrowheads="1"/>
          </p:cNvSpPr>
          <p:nvPr/>
        </p:nvSpPr>
        <p:spPr bwMode="auto">
          <a:xfrm>
            <a:off x="4352925" y="4138613"/>
            <a:ext cx="320675" cy="37623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3</a:t>
            </a:r>
          </a:p>
        </p:txBody>
      </p:sp>
      <p:sp>
        <p:nvSpPr>
          <p:cNvPr id="81928" name="Text Box 7"/>
          <p:cNvSpPr txBox="1">
            <a:spLocks noChangeArrowheads="1"/>
          </p:cNvSpPr>
          <p:nvPr/>
        </p:nvSpPr>
        <p:spPr bwMode="auto">
          <a:xfrm>
            <a:off x="4946650" y="4138613"/>
            <a:ext cx="320675" cy="37623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4</a:t>
            </a:r>
          </a:p>
        </p:txBody>
      </p:sp>
      <p:sp>
        <p:nvSpPr>
          <p:cNvPr id="81929" name="Text Box 8"/>
          <p:cNvSpPr txBox="1">
            <a:spLocks noChangeArrowheads="1"/>
          </p:cNvSpPr>
          <p:nvPr/>
        </p:nvSpPr>
        <p:spPr bwMode="auto">
          <a:xfrm>
            <a:off x="3117850" y="4895850"/>
            <a:ext cx="320675" cy="37623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5</a:t>
            </a:r>
          </a:p>
        </p:txBody>
      </p:sp>
      <p:sp>
        <p:nvSpPr>
          <p:cNvPr id="81930" name="Text Box 9"/>
          <p:cNvSpPr txBox="1">
            <a:spLocks noChangeArrowheads="1"/>
          </p:cNvSpPr>
          <p:nvPr/>
        </p:nvSpPr>
        <p:spPr bwMode="auto">
          <a:xfrm>
            <a:off x="3727450" y="4895850"/>
            <a:ext cx="320675" cy="37623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6</a:t>
            </a:r>
          </a:p>
        </p:txBody>
      </p:sp>
      <p:sp>
        <p:nvSpPr>
          <p:cNvPr id="81931" name="Text Box 10"/>
          <p:cNvSpPr txBox="1">
            <a:spLocks noChangeArrowheads="1"/>
          </p:cNvSpPr>
          <p:nvPr/>
        </p:nvSpPr>
        <p:spPr bwMode="auto">
          <a:xfrm>
            <a:off x="4962525" y="4895850"/>
            <a:ext cx="320675" cy="376238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8</a:t>
            </a:r>
          </a:p>
        </p:txBody>
      </p:sp>
      <p:sp>
        <p:nvSpPr>
          <p:cNvPr id="81932" name="Text Box 11"/>
          <p:cNvSpPr txBox="1">
            <a:spLocks noChangeArrowheads="1"/>
          </p:cNvSpPr>
          <p:nvPr/>
        </p:nvSpPr>
        <p:spPr bwMode="auto">
          <a:xfrm>
            <a:off x="4352925" y="4895850"/>
            <a:ext cx="320675" cy="37623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7</a:t>
            </a:r>
          </a:p>
        </p:txBody>
      </p:sp>
      <p:sp>
        <p:nvSpPr>
          <p:cNvPr id="81933" name="Text Box 12"/>
          <p:cNvSpPr txBox="1">
            <a:spLocks noChangeArrowheads="1"/>
          </p:cNvSpPr>
          <p:nvPr/>
        </p:nvSpPr>
        <p:spPr bwMode="auto">
          <a:xfrm>
            <a:off x="3743325" y="5734050"/>
            <a:ext cx="320675" cy="376238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9</a:t>
            </a:r>
          </a:p>
        </p:txBody>
      </p:sp>
      <p:sp>
        <p:nvSpPr>
          <p:cNvPr id="81934" name="Text Box 13"/>
          <p:cNvSpPr txBox="1">
            <a:spLocks noChangeArrowheads="1"/>
          </p:cNvSpPr>
          <p:nvPr/>
        </p:nvSpPr>
        <p:spPr bwMode="auto">
          <a:xfrm>
            <a:off x="4352925" y="5734050"/>
            <a:ext cx="447675" cy="376238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10</a:t>
            </a:r>
          </a:p>
        </p:txBody>
      </p:sp>
      <p:sp>
        <p:nvSpPr>
          <p:cNvPr id="81935" name="Text Box 14"/>
          <p:cNvSpPr txBox="1">
            <a:spLocks noChangeArrowheads="1"/>
          </p:cNvSpPr>
          <p:nvPr/>
        </p:nvSpPr>
        <p:spPr bwMode="auto">
          <a:xfrm>
            <a:off x="5724525" y="5734050"/>
            <a:ext cx="447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12</a:t>
            </a:r>
          </a:p>
        </p:txBody>
      </p:sp>
      <p:sp>
        <p:nvSpPr>
          <p:cNvPr id="81936" name="Text Box 15"/>
          <p:cNvSpPr txBox="1">
            <a:spLocks noChangeArrowheads="1"/>
          </p:cNvSpPr>
          <p:nvPr/>
        </p:nvSpPr>
        <p:spPr bwMode="auto">
          <a:xfrm>
            <a:off x="5038725" y="5734050"/>
            <a:ext cx="447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11</a:t>
            </a:r>
          </a:p>
        </p:txBody>
      </p:sp>
      <p:sp>
        <p:nvSpPr>
          <p:cNvPr id="81937" name="Line 16"/>
          <p:cNvSpPr>
            <a:spLocks noChangeShapeType="1"/>
          </p:cNvSpPr>
          <p:nvPr/>
        </p:nvSpPr>
        <p:spPr bwMode="auto">
          <a:xfrm>
            <a:off x="4505325" y="367665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38" name="Line 17"/>
          <p:cNvSpPr>
            <a:spLocks noChangeShapeType="1"/>
          </p:cNvSpPr>
          <p:nvPr/>
        </p:nvSpPr>
        <p:spPr bwMode="auto">
          <a:xfrm flipH="1">
            <a:off x="3895725" y="367665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39" name="Line 18"/>
          <p:cNvSpPr>
            <a:spLocks noChangeShapeType="1"/>
          </p:cNvSpPr>
          <p:nvPr/>
        </p:nvSpPr>
        <p:spPr bwMode="auto">
          <a:xfrm>
            <a:off x="4505325" y="367665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40" name="Line 19"/>
          <p:cNvSpPr>
            <a:spLocks noChangeShapeType="1"/>
          </p:cNvSpPr>
          <p:nvPr/>
        </p:nvSpPr>
        <p:spPr bwMode="auto">
          <a:xfrm flipH="1">
            <a:off x="3286125" y="451485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41" name="Line 20"/>
          <p:cNvSpPr>
            <a:spLocks noChangeShapeType="1"/>
          </p:cNvSpPr>
          <p:nvPr/>
        </p:nvSpPr>
        <p:spPr bwMode="auto">
          <a:xfrm>
            <a:off x="3895725" y="451485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42" name="Line 21"/>
          <p:cNvSpPr>
            <a:spLocks noChangeShapeType="1"/>
          </p:cNvSpPr>
          <p:nvPr/>
        </p:nvSpPr>
        <p:spPr bwMode="auto">
          <a:xfrm>
            <a:off x="3438525" y="512445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43" name="Line 22"/>
          <p:cNvSpPr>
            <a:spLocks noChangeShapeType="1"/>
          </p:cNvSpPr>
          <p:nvPr/>
        </p:nvSpPr>
        <p:spPr bwMode="auto">
          <a:xfrm>
            <a:off x="3895725" y="527685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44" name="Line 23"/>
          <p:cNvSpPr>
            <a:spLocks noChangeShapeType="1"/>
          </p:cNvSpPr>
          <p:nvPr/>
        </p:nvSpPr>
        <p:spPr bwMode="auto">
          <a:xfrm>
            <a:off x="4505325" y="451485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45" name="Line 24"/>
          <p:cNvSpPr>
            <a:spLocks noChangeShapeType="1"/>
          </p:cNvSpPr>
          <p:nvPr/>
        </p:nvSpPr>
        <p:spPr bwMode="auto">
          <a:xfrm>
            <a:off x="4505325" y="451485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46" name="Line 25"/>
          <p:cNvSpPr>
            <a:spLocks noChangeShapeType="1"/>
          </p:cNvSpPr>
          <p:nvPr/>
        </p:nvSpPr>
        <p:spPr bwMode="auto">
          <a:xfrm>
            <a:off x="4505325" y="5276850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47" name="Line 26"/>
          <p:cNvSpPr>
            <a:spLocks noChangeShapeType="1"/>
          </p:cNvSpPr>
          <p:nvPr/>
        </p:nvSpPr>
        <p:spPr bwMode="auto">
          <a:xfrm>
            <a:off x="5114925" y="5276850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48" name="Line 27"/>
          <p:cNvSpPr>
            <a:spLocks noChangeShapeType="1"/>
          </p:cNvSpPr>
          <p:nvPr/>
        </p:nvSpPr>
        <p:spPr bwMode="auto">
          <a:xfrm>
            <a:off x="4505325" y="5276850"/>
            <a:ext cx="76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49" name="Line 28"/>
          <p:cNvSpPr>
            <a:spLocks noChangeShapeType="1"/>
          </p:cNvSpPr>
          <p:nvPr/>
        </p:nvSpPr>
        <p:spPr bwMode="auto">
          <a:xfrm>
            <a:off x="5114925" y="5276850"/>
            <a:ext cx="838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50" name="Text Box 29"/>
          <p:cNvSpPr txBox="1">
            <a:spLocks noChangeArrowheads="1"/>
          </p:cNvSpPr>
          <p:nvPr/>
        </p:nvSpPr>
        <p:spPr bwMode="auto">
          <a:xfrm>
            <a:off x="3727450" y="3305175"/>
            <a:ext cx="628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start</a:t>
            </a:r>
          </a:p>
        </p:txBody>
      </p:sp>
      <p:sp>
        <p:nvSpPr>
          <p:cNvPr id="81951" name="Text Box 30"/>
          <p:cNvSpPr txBox="1">
            <a:spLocks noChangeArrowheads="1"/>
          </p:cNvSpPr>
          <p:nvPr/>
        </p:nvSpPr>
        <p:spPr bwMode="auto">
          <a:xfrm>
            <a:off x="4254500" y="6110288"/>
            <a:ext cx="6159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goal</a:t>
            </a:r>
          </a:p>
        </p:txBody>
      </p:sp>
      <p:graphicFrame>
        <p:nvGraphicFramePr>
          <p:cNvPr id="590879" name="Group 31"/>
          <p:cNvGraphicFramePr>
            <a:graphicFrameLocks noGrp="1"/>
          </p:cNvGraphicFramePr>
          <p:nvPr>
            <p:ph sz="half" idx="2"/>
          </p:nvPr>
        </p:nvGraphicFramePr>
        <p:xfrm>
          <a:off x="973138" y="1927225"/>
          <a:ext cx="7197725" cy="593725"/>
        </p:xfrm>
        <a:graphic>
          <a:graphicData uri="http://schemas.openxmlformats.org/drawingml/2006/table">
            <a:tbl>
              <a:tblPr/>
              <a:tblGrid>
                <a:gridCol w="900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01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85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0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01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001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85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0011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93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1972" name="Text Box 51"/>
          <p:cNvSpPr txBox="1">
            <a:spLocks noChangeArrowheads="1"/>
          </p:cNvSpPr>
          <p:nvPr/>
        </p:nvSpPr>
        <p:spPr bwMode="auto">
          <a:xfrm>
            <a:off x="3409950" y="2986088"/>
            <a:ext cx="704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Push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28FBCA-D1EB-4C2C-BCA7-9CA7ED9D0115}" type="slidenum">
              <a:rPr lang="en-US"/>
              <a:pPr>
                <a:defRPr/>
              </a:pPr>
              <a:t>81</a:t>
            </a:fld>
            <a:endParaRPr lang="en-US"/>
          </a:p>
        </p:txBody>
      </p:sp>
      <p:sp>
        <p:nvSpPr>
          <p:cNvPr id="829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BFS Implementation</a:t>
            </a:r>
          </a:p>
        </p:txBody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latin typeface="Courier New" pitchFamily="49" charset="0"/>
              </a:rPr>
              <a:t>BFS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latin typeface="Courier New" pitchFamily="49" charset="0"/>
              </a:rPr>
              <a:t>	queue&lt;location&gt; Q;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latin typeface="Courier New" pitchFamily="49" charset="0"/>
              </a:rPr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latin typeface="Courier New" pitchFamily="49" charset="0"/>
              </a:rPr>
              <a:t>	// mark the start location as visited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latin typeface="Courier New" pitchFamily="49" charset="0"/>
              </a:rPr>
              <a:t>	Q.push(start);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latin typeface="Courier New" pitchFamily="49" charset="0"/>
              </a:rPr>
              <a:t>	while (Q is not empty)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latin typeface="Courier New" pitchFamily="49" charset="0"/>
              </a:rPr>
              <a:t>		t = Q.front();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latin typeface="Courier New" pitchFamily="49" charset="0"/>
              </a:rPr>
              <a:t>		for (// each unvisited neighbor n of node t)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latin typeface="Courier New" pitchFamily="49" charset="0"/>
              </a:rPr>
              <a:t>			Q.push(n);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latin typeface="Courier New" pitchFamily="49" charset="0"/>
              </a:rPr>
              <a:t>			if (n == goal) Success(S);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latin typeface="Courier New" pitchFamily="49" charset="0"/>
              </a:rPr>
              <a:t>		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latin typeface="Courier New" pitchFamily="49" charset="0"/>
              </a:rPr>
              <a:t>		Q.pop();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latin typeface="Courier New" pitchFamily="49" charset="0"/>
              </a:rPr>
              <a:t>	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latin typeface="Courier New" pitchFamily="49" charset="0"/>
              </a:rPr>
              <a:t>	Failure(Q);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50B7A3-063E-4F6B-A29F-DD78267199A5}" type="slidenum">
              <a:rPr lang="en-US"/>
              <a:pPr>
                <a:defRPr/>
              </a:pPr>
              <a:t>82</a:t>
            </a:fld>
            <a:endParaRPr lang="en-US"/>
          </a:p>
        </p:txBody>
      </p:sp>
      <p:sp>
        <p:nvSpPr>
          <p:cNvPr id="839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Adaptor Class</a:t>
            </a:r>
          </a:p>
        </p:txBody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000" dirty="0" smtClean="0"/>
              <a:t>Adapts the public interface of another class</a:t>
            </a:r>
          </a:p>
          <a:p>
            <a:pPr eaLnBrk="1" hangingPunct="1"/>
            <a:r>
              <a:rPr lang="en-US" sz="2000" dirty="0" err="1" smtClean="0"/>
              <a:t>Adaptee</a:t>
            </a:r>
            <a:r>
              <a:rPr lang="en-US" sz="2000" dirty="0" smtClean="0"/>
              <a:t>:  the class being used</a:t>
            </a:r>
          </a:p>
          <a:p>
            <a:pPr eaLnBrk="1" hangingPunct="1"/>
            <a:r>
              <a:rPr lang="en-US" sz="2000" dirty="0" smtClean="0"/>
              <a:t>Adaptor:  the new class being defined</a:t>
            </a:r>
          </a:p>
          <a:p>
            <a:pPr lvl="1" eaLnBrk="1" hangingPunct="1"/>
            <a:r>
              <a:rPr lang="en-US" sz="1800" dirty="0" smtClean="0"/>
              <a:t>Uses protected object of the </a:t>
            </a:r>
            <a:r>
              <a:rPr lang="en-US" sz="1800" dirty="0" err="1" smtClean="0"/>
              <a:t>adaptee</a:t>
            </a:r>
            <a:r>
              <a:rPr lang="en-US" sz="1800" dirty="0" smtClean="0"/>
              <a:t> type</a:t>
            </a:r>
          </a:p>
          <a:p>
            <a:pPr lvl="1" eaLnBrk="1" hangingPunct="1"/>
            <a:r>
              <a:rPr lang="en-US" sz="1800" dirty="0" smtClean="0">
                <a:solidFill>
                  <a:srgbClr val="0000FF"/>
                </a:solidFill>
              </a:rPr>
              <a:t>Uses the </a:t>
            </a:r>
            <a:r>
              <a:rPr lang="en-US" sz="1800" dirty="0" err="1" smtClean="0">
                <a:solidFill>
                  <a:srgbClr val="0000FF"/>
                </a:solidFill>
              </a:rPr>
              <a:t>adaptee’s</a:t>
            </a:r>
            <a:r>
              <a:rPr lang="en-US" sz="1800" dirty="0" smtClean="0">
                <a:solidFill>
                  <a:srgbClr val="0000FF"/>
                </a:solidFill>
              </a:rPr>
              <a:t> methods to define adaptor methods</a:t>
            </a:r>
          </a:p>
          <a:p>
            <a:pPr eaLnBrk="1" hangingPunct="1"/>
            <a:r>
              <a:rPr lang="en-US" sz="2000" dirty="0" smtClean="0"/>
              <a:t>Stack and Queue implemented via adaptor classes</a:t>
            </a:r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8EE095-9DB5-4F1D-B9F7-EF8DDA762A35}" type="slidenum">
              <a:rPr lang="en-US"/>
              <a:pPr>
                <a:defRPr/>
              </a:pPr>
              <a:t>83</a:t>
            </a:fld>
            <a:endParaRPr lang="en-US"/>
          </a:p>
        </p:txBody>
      </p:sp>
      <p:sp>
        <p:nvSpPr>
          <p:cNvPr id="849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Stack Adaptor Requirements</a:t>
            </a:r>
          </a:p>
        </p:txBody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Stack</a:t>
            </a:r>
          </a:p>
          <a:p>
            <a:pPr lvl="1" eaLnBrk="1" hangingPunct="1"/>
            <a:r>
              <a:rPr lang="en-US" dirty="0" smtClean="0"/>
              <a:t>push()</a:t>
            </a:r>
          </a:p>
          <a:p>
            <a:pPr lvl="1" eaLnBrk="1" hangingPunct="1"/>
            <a:r>
              <a:rPr lang="en-US" dirty="0" smtClean="0"/>
              <a:t>pop()</a:t>
            </a:r>
          </a:p>
          <a:p>
            <a:pPr lvl="1" eaLnBrk="1" hangingPunct="1"/>
            <a:r>
              <a:rPr lang="en-US" dirty="0" smtClean="0"/>
              <a:t>top()</a:t>
            </a:r>
          </a:p>
          <a:p>
            <a:pPr lvl="1" eaLnBrk="1" hangingPunct="1"/>
            <a:r>
              <a:rPr lang="en-US" dirty="0" smtClean="0"/>
              <a:t>empty()</a:t>
            </a:r>
          </a:p>
          <a:p>
            <a:pPr lvl="1" eaLnBrk="1" hangingPunct="1"/>
            <a:r>
              <a:rPr lang="en-US" dirty="0" smtClean="0"/>
              <a:t>size()</a:t>
            </a:r>
          </a:p>
          <a:p>
            <a:pPr eaLnBrk="1" hangingPunct="1"/>
            <a:r>
              <a:rPr lang="en-US" dirty="0" smtClean="0"/>
              <a:t>Can use List, </a:t>
            </a:r>
            <a:r>
              <a:rPr lang="en-US" dirty="0" err="1" smtClean="0"/>
              <a:t>Deque</a:t>
            </a:r>
            <a:endParaRPr lang="en-US" dirty="0" smtClean="0"/>
          </a:p>
          <a:p>
            <a:pPr lvl="1" eaLnBrk="1" hangingPunct="1"/>
            <a:r>
              <a:rPr lang="en-US" dirty="0" smtClean="0"/>
              <a:t>Push(): </a:t>
            </a:r>
            <a:r>
              <a:rPr lang="en-US" dirty="0" err="1" smtClean="0"/>
              <a:t>push_back</a:t>
            </a:r>
            <a:r>
              <a:rPr lang="en-US" dirty="0" smtClean="0"/>
              <a:t>()</a:t>
            </a:r>
          </a:p>
          <a:p>
            <a:pPr lvl="1" eaLnBrk="1" hangingPunct="1"/>
            <a:r>
              <a:rPr lang="en-US" dirty="0" smtClean="0"/>
              <a:t>Pop(): </a:t>
            </a:r>
            <a:r>
              <a:rPr lang="en-US" dirty="0" err="1" smtClean="0"/>
              <a:t>pop_back</a:t>
            </a:r>
            <a:r>
              <a:rPr lang="en-US" dirty="0" smtClean="0"/>
              <a:t>()</a:t>
            </a:r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C91B29-E030-40A1-A130-336E9FD1F4CE}" type="slidenum">
              <a:rPr lang="en-US"/>
              <a:pPr>
                <a:defRPr/>
              </a:pPr>
              <a:t>84</a:t>
            </a:fld>
            <a:endParaRPr lang="en-US"/>
          </a:p>
        </p:txBody>
      </p:sp>
      <p:sp>
        <p:nvSpPr>
          <p:cNvPr id="860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Class Stack</a:t>
            </a:r>
          </a:p>
        </p:txBody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 smtClean="0">
                <a:latin typeface="Courier New" pitchFamily="49" charset="0"/>
              </a:rPr>
              <a:t>template &lt;</a:t>
            </a:r>
            <a:r>
              <a:rPr lang="en-US" sz="1200" b="1" dirty="0" err="1" smtClean="0">
                <a:latin typeface="Courier New" pitchFamily="49" charset="0"/>
              </a:rPr>
              <a:t>typename</a:t>
            </a:r>
            <a:r>
              <a:rPr lang="en-US" sz="1200" b="1" dirty="0" smtClean="0">
                <a:latin typeface="Courier New" pitchFamily="49" charset="0"/>
              </a:rPr>
              <a:t> T, class Container&gt;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 smtClean="0">
                <a:latin typeface="Courier New" pitchFamily="49" charset="0"/>
              </a:rPr>
              <a:t>class Stack 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 smtClean="0">
                <a:latin typeface="Courier New" pitchFamily="49" charset="0"/>
              </a:rPr>
              <a:t>	protected: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 smtClean="0">
                <a:latin typeface="Courier New" pitchFamily="49" charset="0"/>
              </a:rPr>
              <a:t>		Container c;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200" b="1" dirty="0" smtClean="0">
              <a:latin typeface="Courier New" pitchFamily="49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 smtClean="0">
                <a:latin typeface="Courier New" pitchFamily="49" charset="0"/>
              </a:rPr>
              <a:t>	public: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 smtClean="0">
                <a:latin typeface="Courier New" pitchFamily="49" charset="0"/>
              </a:rPr>
              <a:t>		</a:t>
            </a:r>
            <a:r>
              <a:rPr lang="en-US" sz="1200" b="1" dirty="0" smtClean="0">
                <a:solidFill>
                  <a:srgbClr val="0000FF"/>
                </a:solidFill>
                <a:latin typeface="Courier New" pitchFamily="49" charset="0"/>
              </a:rPr>
              <a:t>void push(</a:t>
            </a:r>
            <a:r>
              <a:rPr lang="en-US" sz="1200" b="1" dirty="0" err="1" smtClean="0">
                <a:solidFill>
                  <a:srgbClr val="0000FF"/>
                </a:solidFill>
                <a:latin typeface="Courier New" pitchFamily="49" charset="0"/>
              </a:rPr>
              <a:t>const</a:t>
            </a:r>
            <a:r>
              <a:rPr lang="en-US" sz="1200" b="1" dirty="0" smtClean="0">
                <a:solidFill>
                  <a:srgbClr val="0000FF"/>
                </a:solidFill>
                <a:latin typeface="Courier New" pitchFamily="49" charset="0"/>
              </a:rPr>
              <a:t> T &amp; x) { </a:t>
            </a:r>
            <a:r>
              <a:rPr lang="en-US" sz="1200" b="1" dirty="0" err="1" smtClean="0">
                <a:solidFill>
                  <a:srgbClr val="0000FF"/>
                </a:solidFill>
                <a:latin typeface="Courier New" pitchFamily="49" charset="0"/>
              </a:rPr>
              <a:t>c.push_back</a:t>
            </a:r>
            <a:r>
              <a:rPr lang="en-US" sz="1200" b="1" dirty="0" smtClean="0">
                <a:solidFill>
                  <a:srgbClr val="0000FF"/>
                </a:solidFill>
                <a:latin typeface="Courier New" pitchFamily="49" charset="0"/>
              </a:rPr>
              <a:t>(x); 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 smtClean="0">
                <a:solidFill>
                  <a:srgbClr val="0000FF"/>
                </a:solidFill>
                <a:latin typeface="Courier New" pitchFamily="49" charset="0"/>
              </a:rPr>
              <a:t>		void pop() { </a:t>
            </a:r>
            <a:r>
              <a:rPr lang="en-US" sz="1200" b="1" dirty="0" err="1" smtClean="0">
                <a:solidFill>
                  <a:srgbClr val="0000FF"/>
                </a:solidFill>
                <a:latin typeface="Courier New" pitchFamily="49" charset="0"/>
              </a:rPr>
              <a:t>c.pop_back</a:t>
            </a:r>
            <a:r>
              <a:rPr lang="en-US" sz="1200" b="1" dirty="0" smtClean="0">
                <a:solidFill>
                  <a:srgbClr val="0000FF"/>
                </a:solidFill>
                <a:latin typeface="Courier New" pitchFamily="49" charset="0"/>
              </a:rPr>
              <a:t>(); 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 smtClean="0">
                <a:latin typeface="Courier New" pitchFamily="49" charset="0"/>
              </a:rPr>
              <a:t>		T top() </a:t>
            </a:r>
            <a:r>
              <a:rPr lang="en-US" sz="1200" b="1" dirty="0" err="1" smtClean="0">
                <a:latin typeface="Courier New" pitchFamily="49" charset="0"/>
              </a:rPr>
              <a:t>const</a:t>
            </a:r>
            <a:r>
              <a:rPr lang="en-US" sz="1200" b="1" dirty="0" smtClean="0">
                <a:latin typeface="Courier New" pitchFamily="49" charset="0"/>
              </a:rPr>
              <a:t> { return </a:t>
            </a:r>
            <a:r>
              <a:rPr lang="en-US" sz="1200" b="1" dirty="0" err="1" smtClean="0">
                <a:latin typeface="Courier New" pitchFamily="49" charset="0"/>
              </a:rPr>
              <a:t>c.back</a:t>
            </a:r>
            <a:r>
              <a:rPr lang="en-US" sz="1200" b="1" dirty="0" smtClean="0">
                <a:latin typeface="Courier New" pitchFamily="49" charset="0"/>
              </a:rPr>
              <a:t>(); 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 smtClean="0">
                <a:latin typeface="Courier New" pitchFamily="49" charset="0"/>
              </a:rPr>
              <a:t>		</a:t>
            </a:r>
            <a:r>
              <a:rPr lang="en-US" sz="1200" b="1" dirty="0" err="1" smtClean="0">
                <a:latin typeface="Courier New" pitchFamily="49" charset="0"/>
              </a:rPr>
              <a:t>int</a:t>
            </a:r>
            <a:r>
              <a:rPr lang="en-US" sz="1200" b="1" dirty="0" smtClean="0">
                <a:latin typeface="Courier New" pitchFamily="49" charset="0"/>
              </a:rPr>
              <a:t> empty() </a:t>
            </a:r>
            <a:r>
              <a:rPr lang="en-US" sz="1200" b="1" dirty="0" err="1" smtClean="0">
                <a:latin typeface="Courier New" pitchFamily="49" charset="0"/>
              </a:rPr>
              <a:t>const</a:t>
            </a:r>
            <a:r>
              <a:rPr lang="en-US" sz="1200" b="1" dirty="0" smtClean="0">
                <a:latin typeface="Courier New" pitchFamily="49" charset="0"/>
              </a:rPr>
              <a:t> { return </a:t>
            </a:r>
            <a:r>
              <a:rPr lang="en-US" sz="1200" b="1" dirty="0" err="1" smtClean="0">
                <a:latin typeface="Courier New" pitchFamily="49" charset="0"/>
              </a:rPr>
              <a:t>c.empty</a:t>
            </a:r>
            <a:r>
              <a:rPr lang="en-US" sz="1200" b="1" dirty="0" smtClean="0">
                <a:latin typeface="Courier New" pitchFamily="49" charset="0"/>
              </a:rPr>
              <a:t>(); 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 smtClean="0">
                <a:latin typeface="Courier New" pitchFamily="49" charset="0"/>
              </a:rPr>
              <a:t>		unsigned </a:t>
            </a:r>
            <a:r>
              <a:rPr lang="en-US" sz="1200" b="1" dirty="0" err="1" smtClean="0">
                <a:latin typeface="Courier New" pitchFamily="49" charset="0"/>
              </a:rPr>
              <a:t>int</a:t>
            </a:r>
            <a:r>
              <a:rPr lang="en-US" sz="1200" b="1" dirty="0" smtClean="0">
                <a:latin typeface="Courier New" pitchFamily="49" charset="0"/>
              </a:rPr>
              <a:t> size() </a:t>
            </a:r>
            <a:r>
              <a:rPr lang="en-US" sz="1200" b="1" dirty="0" err="1" smtClean="0">
                <a:latin typeface="Courier New" pitchFamily="49" charset="0"/>
              </a:rPr>
              <a:t>const</a:t>
            </a:r>
            <a:r>
              <a:rPr lang="en-US" sz="1200" b="1" dirty="0" smtClean="0">
                <a:latin typeface="Courier New" pitchFamily="49" charset="0"/>
              </a:rPr>
              <a:t> { return </a:t>
            </a:r>
            <a:r>
              <a:rPr lang="en-US" sz="1200" b="1" dirty="0" err="1" smtClean="0">
                <a:latin typeface="Courier New" pitchFamily="49" charset="0"/>
              </a:rPr>
              <a:t>c.size</a:t>
            </a:r>
            <a:r>
              <a:rPr lang="en-US" sz="1200" b="1" dirty="0" smtClean="0">
                <a:latin typeface="Courier New" pitchFamily="49" charset="0"/>
              </a:rPr>
              <a:t>(); 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 smtClean="0">
                <a:latin typeface="Courier New" pitchFamily="49" charset="0"/>
              </a:rPr>
              <a:t>		void clear() { </a:t>
            </a:r>
            <a:r>
              <a:rPr lang="en-US" sz="1200" b="1" dirty="0" err="1" smtClean="0">
                <a:latin typeface="Courier New" pitchFamily="49" charset="0"/>
              </a:rPr>
              <a:t>c.clear</a:t>
            </a:r>
            <a:r>
              <a:rPr lang="en-US" sz="1200" b="1" dirty="0" smtClean="0">
                <a:latin typeface="Courier New" pitchFamily="49" charset="0"/>
              </a:rPr>
              <a:t>(); 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 smtClean="0">
                <a:latin typeface="Courier New" pitchFamily="49" charset="0"/>
              </a:rPr>
              <a:t>};</a:t>
            </a:r>
          </a:p>
          <a:p>
            <a:pPr eaLnBrk="1" hangingPunct="1"/>
            <a:r>
              <a:rPr lang="en-US" dirty="0" smtClean="0"/>
              <a:t>Declaration	</a:t>
            </a:r>
          </a:p>
          <a:p>
            <a:pPr lvl="1" eaLnBrk="1" hangingPunct="1"/>
            <a:r>
              <a:rPr lang="en-US" sz="1800" b="1" dirty="0" smtClean="0">
                <a:solidFill>
                  <a:srgbClr val="0000FF"/>
                </a:solidFill>
                <a:latin typeface="Courier New" pitchFamily="49" charset="0"/>
              </a:rPr>
              <a:t>Stack&lt;float, List&lt;float&gt; &gt; </a:t>
            </a:r>
            <a:r>
              <a:rPr lang="en-US" sz="1800" b="1" dirty="0" err="1" smtClean="0">
                <a:solidFill>
                  <a:srgbClr val="0000FF"/>
                </a:solidFill>
                <a:latin typeface="Courier New" pitchFamily="49" charset="0"/>
              </a:rPr>
              <a:t>floatStack</a:t>
            </a:r>
            <a:r>
              <a:rPr lang="en-US" sz="1800" b="1" dirty="0" smtClean="0">
                <a:solidFill>
                  <a:srgbClr val="0000FF"/>
                </a:solidFill>
                <a:latin typeface="Courier New" pitchFamily="49" charset="0"/>
              </a:rPr>
              <a:t>;</a:t>
            </a:r>
          </a:p>
          <a:p>
            <a:pPr lvl="1" eaLnBrk="1" hangingPunct="1"/>
            <a:r>
              <a:rPr lang="en-US" sz="1800" b="1" dirty="0" smtClean="0">
                <a:solidFill>
                  <a:srgbClr val="0000FF"/>
                </a:solidFill>
                <a:latin typeface="Courier New" pitchFamily="49" charset="0"/>
              </a:rPr>
              <a:t>Stack&lt;</a:t>
            </a:r>
            <a:r>
              <a:rPr lang="en-US" sz="1800" b="1" dirty="0" err="1" smtClean="0">
                <a:solidFill>
                  <a:srgbClr val="0000FF"/>
                </a:solidFill>
                <a:latin typeface="Courier New" pitchFamily="49" charset="0"/>
              </a:rPr>
              <a:t>int</a:t>
            </a:r>
            <a:r>
              <a:rPr lang="en-US" sz="1800" b="1" dirty="0" smtClean="0">
                <a:solidFill>
                  <a:srgbClr val="0000FF"/>
                </a:solidFill>
                <a:latin typeface="Courier New" pitchFamily="49" charset="0"/>
              </a:rPr>
              <a:t>, Vector&lt;</a:t>
            </a:r>
            <a:r>
              <a:rPr lang="en-US" sz="1800" b="1" dirty="0" err="1" smtClean="0">
                <a:solidFill>
                  <a:srgbClr val="0000FF"/>
                </a:solidFill>
                <a:latin typeface="Courier New" pitchFamily="49" charset="0"/>
              </a:rPr>
              <a:t>int</a:t>
            </a:r>
            <a:r>
              <a:rPr lang="en-US" sz="1800" b="1" dirty="0" smtClean="0">
                <a:solidFill>
                  <a:srgbClr val="0000FF"/>
                </a:solidFill>
                <a:latin typeface="Courier New" pitchFamily="49" charset="0"/>
              </a:rPr>
              <a:t>&gt; &gt; </a:t>
            </a:r>
            <a:r>
              <a:rPr lang="en-US" sz="1800" b="1" dirty="0" err="1" smtClean="0">
                <a:solidFill>
                  <a:srgbClr val="0000FF"/>
                </a:solidFill>
                <a:latin typeface="Courier New" pitchFamily="49" charset="0"/>
              </a:rPr>
              <a:t>intStack</a:t>
            </a:r>
            <a:r>
              <a:rPr lang="en-US" sz="1800" b="1" dirty="0" smtClean="0">
                <a:solidFill>
                  <a:srgbClr val="0000FF"/>
                </a:solidFill>
                <a:latin typeface="Courier New" pitchFamily="49" charset="0"/>
              </a:rPr>
              <a:t>;</a:t>
            </a:r>
          </a:p>
          <a:p>
            <a:pPr eaLnBrk="1" hangingPunct="1"/>
            <a:r>
              <a:rPr lang="en-US" dirty="0" smtClean="0"/>
              <a:t>For STL stack container</a:t>
            </a:r>
          </a:p>
          <a:p>
            <a:pPr lvl="1" eaLnBrk="1" hangingPunct="1"/>
            <a:r>
              <a:rPr lang="en-US" sz="1600" dirty="0" smtClean="0">
                <a:solidFill>
                  <a:schemeClr val="accent2"/>
                </a:solidFill>
              </a:rPr>
              <a:t>template &lt;</a:t>
            </a:r>
            <a:r>
              <a:rPr lang="en-US" sz="1600" dirty="0" err="1" smtClean="0">
                <a:solidFill>
                  <a:schemeClr val="accent2"/>
                </a:solidFill>
              </a:rPr>
              <a:t>typename</a:t>
            </a:r>
            <a:r>
              <a:rPr lang="en-US" sz="1600" dirty="0" smtClean="0">
                <a:solidFill>
                  <a:schemeClr val="accent2"/>
                </a:solidFill>
              </a:rPr>
              <a:t> T, </a:t>
            </a:r>
            <a:r>
              <a:rPr lang="en-US" sz="1600" dirty="0" err="1" smtClean="0">
                <a:solidFill>
                  <a:schemeClr val="accent2"/>
                </a:solidFill>
              </a:rPr>
              <a:t>typename</a:t>
            </a:r>
            <a:r>
              <a:rPr lang="en-US" sz="1600" dirty="0" smtClean="0">
                <a:solidFill>
                  <a:schemeClr val="accent2"/>
                </a:solidFill>
              </a:rPr>
              <a:t> Container = </a:t>
            </a:r>
            <a:r>
              <a:rPr lang="en-US" sz="1600" dirty="0" err="1" smtClean="0">
                <a:solidFill>
                  <a:schemeClr val="accent2"/>
                </a:solidFill>
              </a:rPr>
              <a:t>deque</a:t>
            </a:r>
            <a:r>
              <a:rPr lang="en-US" sz="1600" dirty="0" smtClean="0">
                <a:solidFill>
                  <a:schemeClr val="accent2"/>
                </a:solidFill>
              </a:rPr>
              <a:t>&lt;T&gt; &gt; class stack;</a:t>
            </a:r>
          </a:p>
          <a:p>
            <a:pPr lvl="1" eaLnBrk="1" hangingPunct="1"/>
            <a:r>
              <a:rPr lang="en-US" sz="1800" b="1" dirty="0" smtClean="0">
                <a:solidFill>
                  <a:srgbClr val="0000FF"/>
                </a:solidFill>
                <a:latin typeface="Courier New" pitchFamily="49" charset="0"/>
              </a:rPr>
              <a:t>stack&lt;char&gt; </a:t>
            </a:r>
            <a:r>
              <a:rPr lang="en-US" sz="1800" b="1" dirty="0" err="1" smtClean="0">
                <a:solidFill>
                  <a:srgbClr val="0000FF"/>
                </a:solidFill>
                <a:latin typeface="Courier New" pitchFamily="49" charset="0"/>
              </a:rPr>
              <a:t>charStack</a:t>
            </a:r>
            <a:r>
              <a:rPr lang="en-US" sz="1800" b="1" dirty="0" smtClean="0">
                <a:solidFill>
                  <a:srgbClr val="0000FF"/>
                </a:solidFill>
                <a:latin typeface="Courier New" pitchFamily="49" charset="0"/>
              </a:rPr>
              <a:t>;</a:t>
            </a:r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04674E-9DAF-4626-AF29-244AC2F0B6B1}" type="slidenum">
              <a:rPr lang="en-US"/>
              <a:pPr>
                <a:defRPr/>
              </a:pPr>
              <a:t>85</a:t>
            </a:fld>
            <a:endParaRPr lang="en-US"/>
          </a:p>
        </p:txBody>
      </p:sp>
      <p:sp>
        <p:nvSpPr>
          <p:cNvPr id="870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Queue Adaptor Requirements</a:t>
            </a:r>
          </a:p>
        </p:txBody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Queue</a:t>
            </a:r>
          </a:p>
          <a:p>
            <a:pPr lvl="1" eaLnBrk="1" hangingPunct="1"/>
            <a:r>
              <a:rPr lang="en-US" dirty="0" smtClean="0"/>
              <a:t>push()</a:t>
            </a:r>
          </a:p>
          <a:p>
            <a:pPr lvl="1" eaLnBrk="1" hangingPunct="1"/>
            <a:r>
              <a:rPr lang="en-US" dirty="0" smtClean="0"/>
              <a:t>pop ()</a:t>
            </a:r>
          </a:p>
          <a:p>
            <a:pPr lvl="1" eaLnBrk="1" hangingPunct="1"/>
            <a:r>
              <a:rPr lang="en-US" dirty="0" smtClean="0"/>
              <a:t>front()</a:t>
            </a:r>
          </a:p>
          <a:p>
            <a:pPr lvl="1" eaLnBrk="1" hangingPunct="1"/>
            <a:r>
              <a:rPr lang="en-US" dirty="0" smtClean="0"/>
              <a:t>empty()</a:t>
            </a:r>
          </a:p>
          <a:p>
            <a:pPr lvl="1" eaLnBrk="1" hangingPunct="1"/>
            <a:r>
              <a:rPr lang="en-US" dirty="0" smtClean="0"/>
              <a:t>size()</a:t>
            </a:r>
          </a:p>
          <a:p>
            <a:pPr eaLnBrk="1" hangingPunct="1"/>
            <a:r>
              <a:rPr lang="en-US" dirty="0" smtClean="0"/>
              <a:t>Can use List, </a:t>
            </a:r>
            <a:r>
              <a:rPr lang="en-US" dirty="0" err="1" smtClean="0"/>
              <a:t>Deque</a:t>
            </a:r>
            <a:endParaRPr lang="en-US" dirty="0" smtClean="0"/>
          </a:p>
          <a:p>
            <a:pPr lvl="1" eaLnBrk="1" hangingPunct="1"/>
            <a:r>
              <a:rPr lang="en-US" dirty="0" smtClean="0"/>
              <a:t>Push(): </a:t>
            </a:r>
            <a:r>
              <a:rPr lang="en-US" dirty="0" err="1" smtClean="0"/>
              <a:t>push_back</a:t>
            </a:r>
            <a:r>
              <a:rPr lang="en-US" dirty="0" smtClean="0"/>
              <a:t>()</a:t>
            </a:r>
          </a:p>
          <a:p>
            <a:pPr lvl="1" eaLnBrk="1" hangingPunct="1"/>
            <a:r>
              <a:rPr lang="en-US" dirty="0" smtClean="0"/>
              <a:t>Pop(): </a:t>
            </a:r>
            <a:r>
              <a:rPr lang="en-US" dirty="0" err="1" smtClean="0"/>
              <a:t>pop_front</a:t>
            </a:r>
            <a:r>
              <a:rPr lang="en-US" dirty="0" smtClean="0"/>
              <a:t>()</a:t>
            </a: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C967B6-359A-443E-AB2B-AF18ADC9FF01}" type="slidenum">
              <a:rPr lang="en-US"/>
              <a:pPr>
                <a:defRPr/>
              </a:pPr>
              <a:t>86</a:t>
            </a:fld>
            <a:endParaRPr lang="en-US"/>
          </a:p>
        </p:txBody>
      </p:sp>
      <p:sp>
        <p:nvSpPr>
          <p:cNvPr id="8806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457200"/>
          </a:xfrm>
        </p:spPr>
        <p:txBody>
          <a:bodyPr/>
          <a:lstStyle/>
          <a:p>
            <a:pPr eaLnBrk="1" hangingPunct="1"/>
            <a:r>
              <a:rPr lang="en-US" smtClean="0"/>
              <a:t>Class Queue</a:t>
            </a:r>
          </a:p>
        </p:txBody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7772400" cy="38862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1600" b="1" dirty="0" smtClean="0">
                <a:latin typeface="Courier New" pitchFamily="49" charset="0"/>
              </a:rPr>
              <a:t>template &lt;</a:t>
            </a:r>
            <a:r>
              <a:rPr lang="en-US" sz="1600" b="1" dirty="0" err="1" smtClean="0">
                <a:latin typeface="Courier New" pitchFamily="49" charset="0"/>
              </a:rPr>
              <a:t>typename</a:t>
            </a:r>
            <a:r>
              <a:rPr lang="en-US" sz="1600" b="1" dirty="0" smtClean="0">
                <a:latin typeface="Courier New" pitchFamily="49" charset="0"/>
              </a:rPr>
              <a:t> T, class Container&gt;</a:t>
            </a:r>
          </a:p>
          <a:p>
            <a:pPr eaLnBrk="1" hangingPunct="1">
              <a:buFontTx/>
              <a:buNone/>
            </a:pPr>
            <a:r>
              <a:rPr lang="en-US" sz="1600" b="1" dirty="0" smtClean="0">
                <a:latin typeface="Courier New" pitchFamily="49" charset="0"/>
              </a:rPr>
              <a:t>class Queue {</a:t>
            </a:r>
          </a:p>
          <a:p>
            <a:pPr eaLnBrk="1" hangingPunct="1">
              <a:buFontTx/>
              <a:buNone/>
            </a:pPr>
            <a:r>
              <a:rPr lang="en-US" sz="1600" b="1" dirty="0" smtClean="0">
                <a:latin typeface="Courier New" pitchFamily="49" charset="0"/>
              </a:rPr>
              <a:t>	protected:</a:t>
            </a:r>
          </a:p>
          <a:p>
            <a:pPr eaLnBrk="1" hangingPunct="1">
              <a:buFontTx/>
              <a:buNone/>
            </a:pPr>
            <a:r>
              <a:rPr lang="en-US" sz="1600" b="1" dirty="0" smtClean="0">
                <a:latin typeface="Courier New" pitchFamily="49" charset="0"/>
              </a:rPr>
              <a:t>		Container c;</a:t>
            </a:r>
          </a:p>
          <a:p>
            <a:pPr eaLnBrk="1" hangingPunct="1">
              <a:buFontTx/>
              <a:buNone/>
            </a:pPr>
            <a:r>
              <a:rPr lang="en-US" sz="1600" b="1" dirty="0" smtClean="0">
                <a:latin typeface="Courier New" pitchFamily="49" charset="0"/>
              </a:rPr>
              <a:t>	public:		</a:t>
            </a:r>
          </a:p>
          <a:p>
            <a:pPr eaLnBrk="1" hangingPunct="1">
              <a:buFontTx/>
              <a:buNone/>
            </a:pPr>
            <a:r>
              <a:rPr lang="en-US" sz="1600" b="1" dirty="0" smtClean="0">
                <a:latin typeface="Courier New" pitchFamily="49" charset="0"/>
              </a:rPr>
              <a:t>		</a:t>
            </a: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</a:rPr>
              <a:t>void push(</a:t>
            </a:r>
            <a:r>
              <a:rPr lang="en-US" sz="1600" b="1" dirty="0" err="1" smtClean="0">
                <a:solidFill>
                  <a:srgbClr val="0000FF"/>
                </a:solidFill>
                <a:latin typeface="Courier New" pitchFamily="49" charset="0"/>
              </a:rPr>
              <a:t>const</a:t>
            </a: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</a:rPr>
              <a:t> T &amp; x) { </a:t>
            </a:r>
            <a:r>
              <a:rPr lang="en-US" sz="1600" b="1" dirty="0" err="1" smtClean="0">
                <a:solidFill>
                  <a:srgbClr val="0000FF"/>
                </a:solidFill>
                <a:latin typeface="Courier New" pitchFamily="49" charset="0"/>
              </a:rPr>
              <a:t>c.push_back</a:t>
            </a: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</a:rPr>
              <a:t>(x); }</a:t>
            </a:r>
          </a:p>
          <a:p>
            <a:pPr eaLnBrk="1" hangingPunct="1">
              <a:buFontTx/>
              <a:buNone/>
            </a:pP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</a:rPr>
              <a:t>		void pop() { </a:t>
            </a:r>
            <a:r>
              <a:rPr lang="en-US" sz="1600" b="1" dirty="0" err="1" smtClean="0">
                <a:solidFill>
                  <a:srgbClr val="0000FF"/>
                </a:solidFill>
                <a:latin typeface="Courier New" pitchFamily="49" charset="0"/>
              </a:rPr>
              <a:t>c.pop_front</a:t>
            </a: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</a:rPr>
              <a:t>(); }</a:t>
            </a:r>
          </a:p>
          <a:p>
            <a:pPr eaLnBrk="1" hangingPunct="1">
              <a:buFontTx/>
              <a:buNone/>
            </a:pPr>
            <a:r>
              <a:rPr lang="en-US" sz="1600" b="1" dirty="0" smtClean="0">
                <a:latin typeface="Courier New" pitchFamily="49" charset="0"/>
              </a:rPr>
              <a:t>		T front() </a:t>
            </a:r>
            <a:r>
              <a:rPr lang="en-US" sz="1600" b="1" dirty="0" err="1" smtClean="0">
                <a:latin typeface="Courier New" pitchFamily="49" charset="0"/>
              </a:rPr>
              <a:t>const</a:t>
            </a:r>
            <a:r>
              <a:rPr lang="en-US" sz="1600" b="1" dirty="0" smtClean="0">
                <a:latin typeface="Courier New" pitchFamily="49" charset="0"/>
              </a:rPr>
              <a:t> { return </a:t>
            </a:r>
            <a:r>
              <a:rPr lang="en-US" sz="1600" b="1" dirty="0" err="1" smtClean="0">
                <a:latin typeface="Courier New" pitchFamily="49" charset="0"/>
              </a:rPr>
              <a:t>c.front</a:t>
            </a:r>
            <a:r>
              <a:rPr lang="en-US" sz="1600" b="1" dirty="0" smtClean="0">
                <a:latin typeface="Courier New" pitchFamily="49" charset="0"/>
              </a:rPr>
              <a:t>(); }</a:t>
            </a:r>
          </a:p>
          <a:p>
            <a:pPr eaLnBrk="1" hangingPunct="1">
              <a:buFontTx/>
              <a:buNone/>
            </a:pPr>
            <a:r>
              <a:rPr lang="en-US" sz="1600" b="1" dirty="0" smtClean="0">
                <a:latin typeface="Courier New" pitchFamily="49" charset="0"/>
              </a:rPr>
              <a:t>		</a:t>
            </a:r>
            <a:r>
              <a:rPr lang="en-US" sz="1600" b="1" dirty="0" err="1" smtClean="0">
                <a:latin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</a:rPr>
              <a:t> empty() </a:t>
            </a:r>
            <a:r>
              <a:rPr lang="en-US" sz="1600" b="1" dirty="0" err="1" smtClean="0">
                <a:latin typeface="Courier New" pitchFamily="49" charset="0"/>
              </a:rPr>
              <a:t>const</a:t>
            </a:r>
            <a:r>
              <a:rPr lang="en-US" sz="1600" b="1" dirty="0" smtClean="0">
                <a:latin typeface="Courier New" pitchFamily="49" charset="0"/>
              </a:rPr>
              <a:t> { return </a:t>
            </a:r>
            <a:r>
              <a:rPr lang="en-US" sz="1600" b="1" dirty="0" err="1" smtClean="0">
                <a:latin typeface="Courier New" pitchFamily="49" charset="0"/>
              </a:rPr>
              <a:t>c.empty</a:t>
            </a:r>
            <a:r>
              <a:rPr lang="en-US" sz="1600" b="1" dirty="0" smtClean="0">
                <a:latin typeface="Courier New" pitchFamily="49" charset="0"/>
              </a:rPr>
              <a:t>(); }</a:t>
            </a:r>
          </a:p>
          <a:p>
            <a:pPr eaLnBrk="1" hangingPunct="1">
              <a:buFontTx/>
              <a:buNone/>
            </a:pPr>
            <a:r>
              <a:rPr lang="en-US" sz="1600" b="1" dirty="0" smtClean="0">
                <a:latin typeface="Courier New" pitchFamily="49" charset="0"/>
              </a:rPr>
              <a:t>		unsigned </a:t>
            </a:r>
            <a:r>
              <a:rPr lang="en-US" sz="1600" b="1" dirty="0" err="1" smtClean="0">
                <a:latin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</a:rPr>
              <a:t> size() </a:t>
            </a:r>
            <a:r>
              <a:rPr lang="en-US" sz="1600" b="1" dirty="0" err="1" smtClean="0">
                <a:latin typeface="Courier New" pitchFamily="49" charset="0"/>
              </a:rPr>
              <a:t>const</a:t>
            </a:r>
            <a:r>
              <a:rPr lang="en-US" sz="1600" b="1" dirty="0" smtClean="0">
                <a:latin typeface="Courier New" pitchFamily="49" charset="0"/>
              </a:rPr>
              <a:t> { return </a:t>
            </a:r>
            <a:r>
              <a:rPr lang="en-US" sz="1600" b="1" dirty="0" err="1" smtClean="0">
                <a:latin typeface="Courier New" pitchFamily="49" charset="0"/>
              </a:rPr>
              <a:t>c.size</a:t>
            </a:r>
            <a:r>
              <a:rPr lang="en-US" sz="1600" b="1" dirty="0" smtClean="0">
                <a:latin typeface="Courier New" pitchFamily="49" charset="0"/>
              </a:rPr>
              <a:t>(); }</a:t>
            </a:r>
          </a:p>
          <a:p>
            <a:pPr eaLnBrk="1" hangingPunct="1">
              <a:buFontTx/>
              <a:buNone/>
            </a:pPr>
            <a:r>
              <a:rPr lang="en-US" sz="1600" b="1" dirty="0" smtClean="0">
                <a:latin typeface="Courier New" pitchFamily="49" charset="0"/>
              </a:rPr>
              <a:t>		void clear() { </a:t>
            </a:r>
            <a:r>
              <a:rPr lang="en-US" sz="1600" b="1" dirty="0" err="1" smtClean="0">
                <a:latin typeface="Courier New" pitchFamily="49" charset="0"/>
              </a:rPr>
              <a:t>c.clear</a:t>
            </a:r>
            <a:r>
              <a:rPr lang="en-US" sz="1600" b="1" dirty="0" smtClean="0">
                <a:latin typeface="Courier New" pitchFamily="49" charset="0"/>
              </a:rPr>
              <a:t>(); }</a:t>
            </a:r>
          </a:p>
          <a:p>
            <a:pPr eaLnBrk="1" hangingPunct="1">
              <a:buFontTx/>
              <a:buNone/>
            </a:pPr>
            <a:r>
              <a:rPr lang="en-US" sz="1600" b="1" dirty="0" smtClean="0">
                <a:latin typeface="Courier New" pitchFamily="49" charset="0"/>
              </a:rPr>
              <a:t>};</a:t>
            </a:r>
          </a:p>
        </p:txBody>
      </p:sp>
      <p:sp>
        <p:nvSpPr>
          <p:cNvPr id="88069" name="Rectangle 4"/>
          <p:cNvSpPr>
            <a:spLocks noChangeArrowheads="1"/>
          </p:cNvSpPr>
          <p:nvPr/>
        </p:nvSpPr>
        <p:spPr bwMode="auto">
          <a:xfrm>
            <a:off x="762000" y="4648200"/>
            <a:ext cx="7086600" cy="190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en-US" dirty="0"/>
              <a:t> Declaration	</a:t>
            </a:r>
          </a:p>
          <a:p>
            <a:pPr lvl="1"/>
            <a:r>
              <a:rPr lang="en-US" sz="1800" b="1" dirty="0">
                <a:solidFill>
                  <a:srgbClr val="0000FF"/>
                </a:solidFill>
                <a:latin typeface="Courier New" pitchFamily="49" charset="0"/>
              </a:rPr>
              <a:t>Queue&lt;float, List&lt;float&gt; &gt; </a:t>
            </a:r>
            <a:r>
              <a:rPr lang="en-US" sz="1800" b="1" dirty="0" err="1">
                <a:solidFill>
                  <a:srgbClr val="0000FF"/>
                </a:solidFill>
                <a:latin typeface="Courier New" pitchFamily="49" charset="0"/>
              </a:rPr>
              <a:t>floatQueue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</a:rPr>
              <a:t>;</a:t>
            </a:r>
          </a:p>
          <a:p>
            <a:pPr lvl="1"/>
            <a:r>
              <a:rPr lang="en-US" sz="1800" b="1" dirty="0">
                <a:solidFill>
                  <a:srgbClr val="0000FF"/>
                </a:solidFill>
                <a:latin typeface="Courier New" pitchFamily="49" charset="0"/>
              </a:rPr>
              <a:t>Queue&lt;</a:t>
            </a:r>
            <a:r>
              <a:rPr lang="en-US" sz="1800" b="1" dirty="0" err="1">
                <a:solidFill>
                  <a:srgbClr val="0000FF"/>
                </a:solidFill>
                <a:latin typeface="Courier New" pitchFamily="49" charset="0"/>
              </a:rPr>
              <a:t>int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</a:rPr>
              <a:t>, List&lt;</a:t>
            </a:r>
            <a:r>
              <a:rPr lang="en-US" sz="1800" b="1" dirty="0" err="1">
                <a:solidFill>
                  <a:srgbClr val="0000FF"/>
                </a:solidFill>
                <a:latin typeface="Courier New" pitchFamily="49" charset="0"/>
              </a:rPr>
              <a:t>int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</a:rPr>
              <a:t>&gt; &gt; </a:t>
            </a:r>
            <a:r>
              <a:rPr lang="en-US" sz="1800" b="1" dirty="0" err="1">
                <a:solidFill>
                  <a:srgbClr val="0000FF"/>
                </a:solidFill>
                <a:latin typeface="Courier New" pitchFamily="49" charset="0"/>
              </a:rPr>
              <a:t>intQueue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</a:rPr>
              <a:t>;</a:t>
            </a:r>
          </a:p>
          <a:p>
            <a:pPr>
              <a:buFont typeface="Arial" charset="0"/>
              <a:buChar char="•"/>
            </a:pPr>
            <a:r>
              <a:rPr lang="en-US" dirty="0"/>
              <a:t> For STL </a:t>
            </a:r>
            <a:r>
              <a:rPr lang="en-US" dirty="0" smtClean="0"/>
              <a:t>queue </a:t>
            </a:r>
            <a:r>
              <a:rPr lang="en-US" dirty="0"/>
              <a:t>container</a:t>
            </a:r>
          </a:p>
          <a:p>
            <a:pPr lvl="1"/>
            <a:r>
              <a:rPr lang="en-US" sz="1600" dirty="0">
                <a:solidFill>
                  <a:schemeClr val="accent2"/>
                </a:solidFill>
              </a:rPr>
              <a:t>template &lt;</a:t>
            </a:r>
            <a:r>
              <a:rPr lang="en-US" sz="1600" dirty="0" err="1">
                <a:solidFill>
                  <a:schemeClr val="accent2"/>
                </a:solidFill>
              </a:rPr>
              <a:t>typename</a:t>
            </a:r>
            <a:r>
              <a:rPr lang="en-US" sz="1600" dirty="0">
                <a:solidFill>
                  <a:schemeClr val="accent2"/>
                </a:solidFill>
              </a:rPr>
              <a:t> T, </a:t>
            </a:r>
            <a:r>
              <a:rPr lang="en-US" sz="1600" dirty="0" err="1">
                <a:solidFill>
                  <a:schemeClr val="accent2"/>
                </a:solidFill>
              </a:rPr>
              <a:t>typename</a:t>
            </a:r>
            <a:r>
              <a:rPr lang="en-US" sz="1600" dirty="0">
                <a:solidFill>
                  <a:schemeClr val="accent2"/>
                </a:solidFill>
              </a:rPr>
              <a:t> Container = </a:t>
            </a:r>
            <a:r>
              <a:rPr lang="en-US" sz="1600" dirty="0" err="1">
                <a:solidFill>
                  <a:schemeClr val="accent2"/>
                </a:solidFill>
              </a:rPr>
              <a:t>deque</a:t>
            </a:r>
            <a:r>
              <a:rPr lang="en-US" sz="1600" dirty="0">
                <a:solidFill>
                  <a:schemeClr val="accent2"/>
                </a:solidFill>
              </a:rPr>
              <a:t>&lt;T&gt; &gt; class queue;</a:t>
            </a:r>
          </a:p>
          <a:p>
            <a:pPr lvl="1"/>
            <a:r>
              <a:rPr lang="en-US" sz="1800" b="1" dirty="0">
                <a:solidFill>
                  <a:srgbClr val="0000FF"/>
                </a:solidFill>
                <a:latin typeface="Courier New" pitchFamily="49" charset="0"/>
              </a:rPr>
              <a:t>queue&lt;char&gt; </a:t>
            </a:r>
            <a:r>
              <a:rPr lang="en-US" sz="1800" b="1" dirty="0" err="1">
                <a:solidFill>
                  <a:srgbClr val="0000FF"/>
                </a:solidFill>
                <a:latin typeface="Courier New" pitchFamily="49" charset="0"/>
              </a:rPr>
              <a:t>charQueue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</a:rPr>
              <a:t>;</a:t>
            </a:r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EC6141-AADA-4189-ADCC-AC2C708D2A64}" type="slidenum">
              <a:rPr lang="en-US"/>
              <a:pPr>
                <a:defRPr/>
              </a:pPr>
              <a:t>87</a:t>
            </a:fld>
            <a:endParaRPr lang="en-US"/>
          </a:p>
        </p:txBody>
      </p:sp>
      <p:sp>
        <p:nvSpPr>
          <p:cNvPr id="890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Reading assignment</a:t>
            </a:r>
          </a:p>
        </p:txBody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Double-end queues</a:t>
            </a:r>
          </a:p>
          <a:p>
            <a:pPr lvl="1" eaLnBrk="1" hangingPunct="1"/>
            <a:r>
              <a:rPr lang="en-US" dirty="0" smtClean="0"/>
              <a:t>Section 3.7.2</a:t>
            </a:r>
          </a:p>
          <a:p>
            <a:pPr lvl="1" eaLnBrk="1" hangingPunct="1"/>
            <a:endParaRPr lang="en-US" dirty="0" smtClean="0"/>
          </a:p>
          <a:p>
            <a:pPr eaLnBrk="1" hangingPunct="1"/>
            <a:r>
              <a:rPr lang="en-US" dirty="0" smtClean="0"/>
              <a:t>A problem to consider</a:t>
            </a:r>
          </a:p>
          <a:p>
            <a:pPr lvl="1"/>
            <a:r>
              <a:rPr lang="en-US" dirty="0" smtClean="0"/>
              <a:t>A palindrome is a sequence of characters that can be same way forward and backward. </a:t>
            </a:r>
          </a:p>
          <a:p>
            <a:pPr lvl="1"/>
            <a:r>
              <a:rPr lang="en-US" dirty="0" smtClean="0"/>
              <a:t>Can you think of a recursive algorithm to determine if an input string (line) is a palindrome or not. Character case is ignored (that is, low-case and upper-case characters are considered the same). The new line character is not part of the input string.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46EF1C-B186-49D6-97A4-FE5A8C67334F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Depth First Search—Backtracking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1447800"/>
            <a:ext cx="3859213" cy="4648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800" smtClean="0"/>
              <a:t>Problem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/>
              <a:t>Discover a path from </a:t>
            </a:r>
            <a:r>
              <a:rPr lang="en-US" sz="1800" i="1" smtClean="0"/>
              <a:t>start</a:t>
            </a:r>
            <a:r>
              <a:rPr lang="en-US" sz="1800" smtClean="0"/>
              <a:t> to </a:t>
            </a:r>
            <a:r>
              <a:rPr lang="en-US" sz="1800" i="1" smtClean="0"/>
              <a:t>goal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Solution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Start from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 smtClean="0"/>
              <a:t>Node </a:t>
            </a:r>
            <a:r>
              <a:rPr lang="en-US" sz="1400" smtClean="0">
                <a:solidFill>
                  <a:srgbClr val="0000FF"/>
                </a:solidFill>
              </a:rPr>
              <a:t>start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Stop 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 smtClean="0"/>
              <a:t>If node is </a:t>
            </a:r>
            <a:r>
              <a:rPr lang="en-US" sz="1400" smtClean="0">
                <a:solidFill>
                  <a:srgbClr val="0000FF"/>
                </a:solidFill>
              </a:rPr>
              <a:t>goal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Go deep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 smtClean="0"/>
              <a:t>If there is an unvisited neighbor, go there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Backtrack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 smtClean="0"/>
              <a:t>Retreat along the path to find an unvisited neighbor, if cannot go deeper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Outcome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/>
              <a:t>If there is a path from </a:t>
            </a:r>
            <a:r>
              <a:rPr lang="en-US" sz="1800" i="1" smtClean="0"/>
              <a:t>start</a:t>
            </a:r>
            <a:r>
              <a:rPr lang="en-US" sz="1800" smtClean="0"/>
              <a:t> to </a:t>
            </a:r>
            <a:r>
              <a:rPr lang="en-US" sz="1800" i="1" smtClean="0"/>
              <a:t>goal</a:t>
            </a:r>
            <a:r>
              <a:rPr lang="en-US" sz="1800" smtClean="0"/>
              <a:t>, DFS finds one such path</a:t>
            </a:r>
          </a:p>
        </p:txBody>
      </p:sp>
      <p:sp>
        <p:nvSpPr>
          <p:cNvPr id="10245" name="Text Box 4"/>
          <p:cNvSpPr txBox="1">
            <a:spLocks noChangeArrowheads="1"/>
          </p:cNvSpPr>
          <p:nvPr/>
        </p:nvSpPr>
        <p:spPr bwMode="auto">
          <a:xfrm>
            <a:off x="6416675" y="2152650"/>
            <a:ext cx="320675" cy="376238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</a:t>
            </a:r>
          </a:p>
        </p:txBody>
      </p:sp>
      <p:sp>
        <p:nvSpPr>
          <p:cNvPr id="10246" name="Text Box 5"/>
          <p:cNvSpPr txBox="1">
            <a:spLocks noChangeArrowheads="1"/>
          </p:cNvSpPr>
          <p:nvPr/>
        </p:nvSpPr>
        <p:spPr bwMode="auto">
          <a:xfrm>
            <a:off x="5807075" y="2995613"/>
            <a:ext cx="3206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2</a:t>
            </a:r>
          </a:p>
        </p:txBody>
      </p:sp>
      <p:sp>
        <p:nvSpPr>
          <p:cNvPr id="10247" name="Text Box 6"/>
          <p:cNvSpPr txBox="1">
            <a:spLocks noChangeArrowheads="1"/>
          </p:cNvSpPr>
          <p:nvPr/>
        </p:nvSpPr>
        <p:spPr bwMode="auto">
          <a:xfrm>
            <a:off x="6416675" y="2995613"/>
            <a:ext cx="3206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3</a:t>
            </a:r>
          </a:p>
        </p:txBody>
      </p:sp>
      <p:sp>
        <p:nvSpPr>
          <p:cNvPr id="10248" name="Text Box 7"/>
          <p:cNvSpPr txBox="1">
            <a:spLocks noChangeArrowheads="1"/>
          </p:cNvSpPr>
          <p:nvPr/>
        </p:nvSpPr>
        <p:spPr bwMode="auto">
          <a:xfrm>
            <a:off x="7010400" y="2995613"/>
            <a:ext cx="3206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4</a:t>
            </a:r>
          </a:p>
        </p:txBody>
      </p:sp>
      <p:sp>
        <p:nvSpPr>
          <p:cNvPr id="10249" name="Text Box 8"/>
          <p:cNvSpPr txBox="1">
            <a:spLocks noChangeArrowheads="1"/>
          </p:cNvSpPr>
          <p:nvPr/>
        </p:nvSpPr>
        <p:spPr bwMode="auto">
          <a:xfrm>
            <a:off x="5181600" y="3752850"/>
            <a:ext cx="320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5</a:t>
            </a:r>
          </a:p>
        </p:txBody>
      </p:sp>
      <p:sp>
        <p:nvSpPr>
          <p:cNvPr id="10250" name="Text Box 9"/>
          <p:cNvSpPr txBox="1">
            <a:spLocks noChangeArrowheads="1"/>
          </p:cNvSpPr>
          <p:nvPr/>
        </p:nvSpPr>
        <p:spPr bwMode="auto">
          <a:xfrm>
            <a:off x="5791200" y="3752850"/>
            <a:ext cx="320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6</a:t>
            </a:r>
          </a:p>
        </p:txBody>
      </p:sp>
      <p:sp>
        <p:nvSpPr>
          <p:cNvPr id="10251" name="Text Box 10"/>
          <p:cNvSpPr txBox="1">
            <a:spLocks noChangeArrowheads="1"/>
          </p:cNvSpPr>
          <p:nvPr/>
        </p:nvSpPr>
        <p:spPr bwMode="auto">
          <a:xfrm>
            <a:off x="7026275" y="3752850"/>
            <a:ext cx="320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8</a:t>
            </a:r>
          </a:p>
        </p:txBody>
      </p:sp>
      <p:sp>
        <p:nvSpPr>
          <p:cNvPr id="10252" name="Text Box 11"/>
          <p:cNvSpPr txBox="1">
            <a:spLocks noChangeArrowheads="1"/>
          </p:cNvSpPr>
          <p:nvPr/>
        </p:nvSpPr>
        <p:spPr bwMode="auto">
          <a:xfrm>
            <a:off x="6416675" y="3752850"/>
            <a:ext cx="320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7</a:t>
            </a:r>
          </a:p>
        </p:txBody>
      </p:sp>
      <p:sp>
        <p:nvSpPr>
          <p:cNvPr id="10253" name="Text Box 12"/>
          <p:cNvSpPr txBox="1">
            <a:spLocks noChangeArrowheads="1"/>
          </p:cNvSpPr>
          <p:nvPr/>
        </p:nvSpPr>
        <p:spPr bwMode="auto">
          <a:xfrm>
            <a:off x="5807075" y="4591050"/>
            <a:ext cx="320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9</a:t>
            </a:r>
          </a:p>
        </p:txBody>
      </p:sp>
      <p:sp>
        <p:nvSpPr>
          <p:cNvPr id="10254" name="Text Box 13"/>
          <p:cNvSpPr txBox="1">
            <a:spLocks noChangeArrowheads="1"/>
          </p:cNvSpPr>
          <p:nvPr/>
        </p:nvSpPr>
        <p:spPr bwMode="auto">
          <a:xfrm>
            <a:off x="6416675" y="4591050"/>
            <a:ext cx="447675" cy="376238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10</a:t>
            </a:r>
          </a:p>
        </p:txBody>
      </p:sp>
      <p:sp>
        <p:nvSpPr>
          <p:cNvPr id="10255" name="Text Box 14"/>
          <p:cNvSpPr txBox="1">
            <a:spLocks noChangeArrowheads="1"/>
          </p:cNvSpPr>
          <p:nvPr/>
        </p:nvSpPr>
        <p:spPr bwMode="auto">
          <a:xfrm>
            <a:off x="7788275" y="4591050"/>
            <a:ext cx="447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12</a:t>
            </a:r>
          </a:p>
        </p:txBody>
      </p:sp>
      <p:sp>
        <p:nvSpPr>
          <p:cNvPr id="10256" name="Text Box 15"/>
          <p:cNvSpPr txBox="1">
            <a:spLocks noChangeArrowheads="1"/>
          </p:cNvSpPr>
          <p:nvPr/>
        </p:nvSpPr>
        <p:spPr bwMode="auto">
          <a:xfrm>
            <a:off x="7102475" y="4591050"/>
            <a:ext cx="447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11</a:t>
            </a:r>
          </a:p>
        </p:txBody>
      </p:sp>
      <p:sp>
        <p:nvSpPr>
          <p:cNvPr id="10257" name="Line 16"/>
          <p:cNvSpPr>
            <a:spLocks noChangeShapeType="1"/>
          </p:cNvSpPr>
          <p:nvPr/>
        </p:nvSpPr>
        <p:spPr bwMode="auto">
          <a:xfrm>
            <a:off x="6569075" y="253365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8" name="Line 17"/>
          <p:cNvSpPr>
            <a:spLocks noChangeShapeType="1"/>
          </p:cNvSpPr>
          <p:nvPr/>
        </p:nvSpPr>
        <p:spPr bwMode="auto">
          <a:xfrm flipH="1">
            <a:off x="5959475" y="253365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9" name="Line 18"/>
          <p:cNvSpPr>
            <a:spLocks noChangeShapeType="1"/>
          </p:cNvSpPr>
          <p:nvPr/>
        </p:nvSpPr>
        <p:spPr bwMode="auto">
          <a:xfrm>
            <a:off x="6569075" y="253365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0" name="Line 19"/>
          <p:cNvSpPr>
            <a:spLocks noChangeShapeType="1"/>
          </p:cNvSpPr>
          <p:nvPr/>
        </p:nvSpPr>
        <p:spPr bwMode="auto">
          <a:xfrm flipH="1">
            <a:off x="5349875" y="337185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1" name="Line 20"/>
          <p:cNvSpPr>
            <a:spLocks noChangeShapeType="1"/>
          </p:cNvSpPr>
          <p:nvPr/>
        </p:nvSpPr>
        <p:spPr bwMode="auto">
          <a:xfrm>
            <a:off x="5959475" y="337185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2" name="Line 21"/>
          <p:cNvSpPr>
            <a:spLocks noChangeShapeType="1"/>
          </p:cNvSpPr>
          <p:nvPr/>
        </p:nvSpPr>
        <p:spPr bwMode="auto">
          <a:xfrm>
            <a:off x="5502275" y="398145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3" name="Line 22"/>
          <p:cNvSpPr>
            <a:spLocks noChangeShapeType="1"/>
          </p:cNvSpPr>
          <p:nvPr/>
        </p:nvSpPr>
        <p:spPr bwMode="auto">
          <a:xfrm>
            <a:off x="5959475" y="413385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4" name="Line 23"/>
          <p:cNvSpPr>
            <a:spLocks noChangeShapeType="1"/>
          </p:cNvSpPr>
          <p:nvPr/>
        </p:nvSpPr>
        <p:spPr bwMode="auto">
          <a:xfrm>
            <a:off x="6569075" y="337185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5" name="Line 24"/>
          <p:cNvSpPr>
            <a:spLocks noChangeShapeType="1"/>
          </p:cNvSpPr>
          <p:nvPr/>
        </p:nvSpPr>
        <p:spPr bwMode="auto">
          <a:xfrm>
            <a:off x="6569075" y="337185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6" name="Line 25"/>
          <p:cNvSpPr>
            <a:spLocks noChangeShapeType="1"/>
          </p:cNvSpPr>
          <p:nvPr/>
        </p:nvSpPr>
        <p:spPr bwMode="auto">
          <a:xfrm>
            <a:off x="6569075" y="4133850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7" name="Line 26"/>
          <p:cNvSpPr>
            <a:spLocks noChangeShapeType="1"/>
          </p:cNvSpPr>
          <p:nvPr/>
        </p:nvSpPr>
        <p:spPr bwMode="auto">
          <a:xfrm>
            <a:off x="7178675" y="4133850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8" name="Line 27"/>
          <p:cNvSpPr>
            <a:spLocks noChangeShapeType="1"/>
          </p:cNvSpPr>
          <p:nvPr/>
        </p:nvSpPr>
        <p:spPr bwMode="auto">
          <a:xfrm>
            <a:off x="6569075" y="4133850"/>
            <a:ext cx="76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9" name="Line 28"/>
          <p:cNvSpPr>
            <a:spLocks noChangeShapeType="1"/>
          </p:cNvSpPr>
          <p:nvPr/>
        </p:nvSpPr>
        <p:spPr bwMode="auto">
          <a:xfrm>
            <a:off x="7178675" y="4133850"/>
            <a:ext cx="838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0" name="Text Box 29"/>
          <p:cNvSpPr txBox="1">
            <a:spLocks noChangeArrowheads="1"/>
          </p:cNvSpPr>
          <p:nvPr/>
        </p:nvSpPr>
        <p:spPr bwMode="auto">
          <a:xfrm>
            <a:off x="5791200" y="2162175"/>
            <a:ext cx="628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start</a:t>
            </a:r>
          </a:p>
        </p:txBody>
      </p:sp>
      <p:sp>
        <p:nvSpPr>
          <p:cNvPr id="10271" name="Text Box 30"/>
          <p:cNvSpPr txBox="1">
            <a:spLocks noChangeArrowheads="1"/>
          </p:cNvSpPr>
          <p:nvPr/>
        </p:nvSpPr>
        <p:spPr bwMode="auto">
          <a:xfrm>
            <a:off x="6318250" y="4967288"/>
            <a:ext cx="6159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goal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lass_simple">
  <a:themeElements>
    <a:clrScheme name="class_simpl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lass_simp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lass_simpl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_simpl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Settings\Zhenhai Duan\Application Data\Microsoft\Templates\class_simple.pot</Template>
  <TotalTime>0</TotalTime>
  <Words>2807</Words>
  <Application>Microsoft Office PowerPoint</Application>
  <PresentationFormat>On-screen Show (4:3)</PresentationFormat>
  <Paragraphs>1279</Paragraphs>
  <Slides>87</Slides>
  <Notes>77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87</vt:i4>
      </vt:variant>
    </vt:vector>
  </HeadingPairs>
  <TitlesOfParts>
    <vt:vector size="93" baseType="lpstr">
      <vt:lpstr>Arial</vt:lpstr>
      <vt:lpstr>Arial Narrow</vt:lpstr>
      <vt:lpstr>Courier New</vt:lpstr>
      <vt:lpstr>Times New Roman</vt:lpstr>
      <vt:lpstr>Wingdings</vt:lpstr>
      <vt:lpstr>class_simple</vt:lpstr>
      <vt:lpstr>Stacks and Queues </vt:lpstr>
      <vt:lpstr>Stack ADT - LIFO</vt:lpstr>
      <vt:lpstr>Stack Model—LIFO </vt:lpstr>
      <vt:lpstr>Stack Model—LIFO </vt:lpstr>
      <vt:lpstr>Stack Model—LIFO </vt:lpstr>
      <vt:lpstr>Stack Model—LIFO </vt:lpstr>
      <vt:lpstr>Stack Model—LIFO </vt:lpstr>
      <vt:lpstr>Implementations and Uses of Stack ADT</vt:lpstr>
      <vt:lpstr>Depth First Search—Backtracking</vt:lpstr>
      <vt:lpstr>Depth First Search—Backtracking (2)</vt:lpstr>
      <vt:lpstr>Depth First Search—Backtracking (3)</vt:lpstr>
      <vt:lpstr>Depth First Search—Backtracking (4)</vt:lpstr>
      <vt:lpstr>Depth First Search—Backtracking (5)</vt:lpstr>
      <vt:lpstr>Depth First Search—Backtracking (6)</vt:lpstr>
      <vt:lpstr>Depth First Search—Backtracking (7)</vt:lpstr>
      <vt:lpstr>Depth First Search—Backtracking (8)</vt:lpstr>
      <vt:lpstr>Depth First Search—Backtracking (9)</vt:lpstr>
      <vt:lpstr>Depth First Search—Backtracking (10)</vt:lpstr>
      <vt:lpstr>Depth First Search—Backtracking (11)</vt:lpstr>
      <vt:lpstr>Depth First Search—Backtracking (12)</vt:lpstr>
      <vt:lpstr>Depth First Search—Backtracking (13)</vt:lpstr>
      <vt:lpstr>DFS Implementation</vt:lpstr>
      <vt:lpstr>DFS Implementation (2)</vt:lpstr>
      <vt:lpstr>Evaluating Postfix Expressions</vt:lpstr>
      <vt:lpstr>Evaluating Postfix Expressions</vt:lpstr>
      <vt:lpstr>Evaluating Postfix Expressions (2)</vt:lpstr>
      <vt:lpstr>Evaluating Postfix Expressions (3)</vt:lpstr>
      <vt:lpstr>Evaluating Postfix Expressions (4)</vt:lpstr>
      <vt:lpstr>Evaluating Postfix Expressions (5)</vt:lpstr>
      <vt:lpstr>Evaluating Postfix Expressions (6)</vt:lpstr>
      <vt:lpstr>Evaluating Postfix Expressions (7)</vt:lpstr>
      <vt:lpstr>Evaluating Postfix Expressions (8)</vt:lpstr>
      <vt:lpstr>Evaluating Postfix Expressions (9)</vt:lpstr>
      <vt:lpstr>Evaluating Postfix Expressions (10)</vt:lpstr>
      <vt:lpstr>Evaluating Postfix Expressions (11)</vt:lpstr>
      <vt:lpstr>Evaluating Postfix Expressions (12)</vt:lpstr>
      <vt:lpstr>Evaluating Postfix Expressions (13)</vt:lpstr>
      <vt:lpstr>Evaluating Postfix Expressions (14)</vt:lpstr>
      <vt:lpstr>Evaluating Postfix Expressions (15)</vt:lpstr>
      <vt:lpstr>Evaluating Postfix Expressions (16)</vt:lpstr>
      <vt:lpstr>Evaluating Postfix Expressions (17)</vt:lpstr>
      <vt:lpstr>Postfix Evaluation Implementation</vt:lpstr>
      <vt:lpstr>Infix to Postfix Conversion</vt:lpstr>
      <vt:lpstr>Example </vt:lpstr>
      <vt:lpstr>Example (cont’d) </vt:lpstr>
      <vt:lpstr>Example (cont’d) </vt:lpstr>
      <vt:lpstr>Example (cont’d) </vt:lpstr>
      <vt:lpstr>Example (cont’d) </vt:lpstr>
      <vt:lpstr>Example (cont’d) </vt:lpstr>
      <vt:lpstr>Example (cont’d) </vt:lpstr>
      <vt:lpstr>Example (cont’d) </vt:lpstr>
      <vt:lpstr>Example (cont’d) </vt:lpstr>
      <vt:lpstr>Infix to Postfix Conversion</vt:lpstr>
      <vt:lpstr>Runtime Stack</vt:lpstr>
      <vt:lpstr>Recursion</vt:lpstr>
      <vt:lpstr>Reading Exercise</vt:lpstr>
      <vt:lpstr>Queue ADT - FIFO</vt:lpstr>
      <vt:lpstr>Queue Model—FIFO </vt:lpstr>
      <vt:lpstr>Queue Model—FIFO </vt:lpstr>
      <vt:lpstr>Queue Model—FIFO </vt:lpstr>
      <vt:lpstr>Queue Model—FIFO </vt:lpstr>
      <vt:lpstr>Queue Model—FIFO </vt:lpstr>
      <vt:lpstr>Queue Model—FIFO </vt:lpstr>
      <vt:lpstr>Queue Model—FIFO </vt:lpstr>
      <vt:lpstr>Queue Model—FIFO </vt:lpstr>
      <vt:lpstr>Implementations and Uses of Queue ADT</vt:lpstr>
      <vt:lpstr>Breadth First Search</vt:lpstr>
      <vt:lpstr>Breadth First Search (2)</vt:lpstr>
      <vt:lpstr>Breadth First Search (3)</vt:lpstr>
      <vt:lpstr>Breadth First Search (4)</vt:lpstr>
      <vt:lpstr>Breadth First Search (5)</vt:lpstr>
      <vt:lpstr>Breadth First Search (6)</vt:lpstr>
      <vt:lpstr>Breadth First Search (7)</vt:lpstr>
      <vt:lpstr>Breadth First Search (8)</vt:lpstr>
      <vt:lpstr>Breadth First Search (9)</vt:lpstr>
      <vt:lpstr>Breadth First Search (10)</vt:lpstr>
      <vt:lpstr>Breadth First Search (11)</vt:lpstr>
      <vt:lpstr>Breadth First Search (12)</vt:lpstr>
      <vt:lpstr>Breadth First Search (13)</vt:lpstr>
      <vt:lpstr>Breadth First Search (14)</vt:lpstr>
      <vt:lpstr>BFS Implementation</vt:lpstr>
      <vt:lpstr>Adaptor Class</vt:lpstr>
      <vt:lpstr>Stack Adaptor Requirements</vt:lpstr>
      <vt:lpstr>Class Stack</vt:lpstr>
      <vt:lpstr>Queue Adaptor Requirements</vt:lpstr>
      <vt:lpstr>Class Queue</vt:lpstr>
      <vt:lpstr>Reading assignment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2015-02-02T15:24:23Z</dcterms:created>
  <dcterms:modified xsi:type="dcterms:W3CDTF">2021-09-22T15:18:58Z</dcterms:modified>
</cp:coreProperties>
</file>