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8" r:id="rId3"/>
    <p:sldId id="284" r:id="rId4"/>
    <p:sldId id="285" r:id="rId5"/>
    <p:sldId id="283" r:id="rId6"/>
    <p:sldId id="282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200" cap="none"/>
            </a:lvl3pPr>
            <a:lvl4pPr marL="1600200" indent="-228600">
              <a:buFont typeface="Wingdings" panose="05000000000000000000" pitchFamily="2" charset="2"/>
              <a:buChar char="q"/>
              <a:defRPr sz="2000" cap="none"/>
            </a:lvl4pPr>
            <a:lvl5pPr>
              <a:defRPr sz="2000"/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2: Complexity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Outline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Motivation and background </a:t>
            </a:r>
          </a:p>
          <a:p>
            <a:pPr lvl="2"/>
            <a:r>
              <a:rPr lang="en-US" dirty="0"/>
              <a:t>What does complexity analysis do?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Under what conditions does the execution time of a program matter?</a:t>
            </a:r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 </a:t>
            </a:r>
            <a:r>
              <a:rPr lang="en-US"/>
              <a:t>of Two </a:t>
            </a:r>
            <a:r>
              <a:rPr lang="en-US" dirty="0"/>
              <a:t>Fibonacci Number Calculators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9645558" cy="4224792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 Fibonacci number: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1;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𝑤h𝑒𝑛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&gt;2.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Check out ch2/fib1.cpp and ch2/fib2.cpp</a:t>
                </a:r>
              </a:p>
              <a:p>
                <a:r>
                  <a:rPr lang="en-US" dirty="0"/>
                  <a:t>Which one is a better program?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Complexity analysis looks at a program (or algorithm) and give a useful estimate about how efficient this program (algorithm) is going to be</a:t>
                </a:r>
              </a:p>
              <a:p>
                <a:pPr lvl="1"/>
                <a:r>
                  <a:rPr lang="en-US" dirty="0"/>
                  <a:t>Focus on the most important factor. Ignore less important factors, ignore the constant factor. 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9645558" cy="4224792"/>
              </a:xfrm>
              <a:blipFill>
                <a:blip r:embed="rId2"/>
                <a:stretch>
                  <a:fillRect l="-921" t="-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32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program execution time for large inputs matters?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7"/>
                <a:ext cx="9645558" cy="463560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How fast is a computer? </a:t>
                </a:r>
              </a:p>
              <a:p>
                <a:pPr lvl="1"/>
                <a:r>
                  <a:rPr lang="en-US" dirty="0"/>
                  <a:t>CPU frequency is a good indicator. </a:t>
                </a:r>
              </a:p>
              <a:p>
                <a:pPr lvl="2"/>
                <a:r>
                  <a:rPr lang="en-US" dirty="0"/>
                  <a:t>Linprog1.cs.fsu.edu – 2GHz, websrv.cs.fsu.edu – 2.3GHz</a:t>
                </a:r>
              </a:p>
              <a:p>
                <a:pPr lvl="2"/>
                <a:r>
                  <a:rPr lang="en-US" dirty="0"/>
                  <a:t>This frequency can be considered as the highest possible frequency that the CPU can perform any operation (addition, subtraction, comparison, </a:t>
                </a:r>
                <a:r>
                  <a:rPr lang="en-US" dirty="0" err="1"/>
                  <a:t>etc</a:t>
                </a:r>
                <a:r>
                  <a:rPr lang="en-US" dirty="0"/>
                  <a:t>). This can give you some rough estimation about the computer speed</a:t>
                </a:r>
              </a:p>
              <a:p>
                <a:pPr lvl="3"/>
                <a:r>
                  <a:rPr lang="en-US" dirty="0"/>
                  <a:t>Linprog1 can perform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operations in one second.</a:t>
                </a:r>
              </a:p>
              <a:p>
                <a:pPr lvl="3"/>
                <a:r>
                  <a:rPr lang="en-US" dirty="0" err="1"/>
                  <a:t>Websrv</a:t>
                </a:r>
                <a:r>
                  <a:rPr lang="en-US" dirty="0"/>
                  <a:t> can perform at most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operations per second.</a:t>
                </a:r>
              </a:p>
              <a:p>
                <a:pPr lvl="1"/>
                <a:r>
                  <a:rPr lang="en-US" dirty="0"/>
                  <a:t>Roughly speaking, a program that does anything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times will run in the order of seconds. </a:t>
                </a:r>
              </a:p>
              <a:p>
                <a:pPr lvl="2"/>
                <a:r>
                  <a:rPr lang="en-US" dirty="0"/>
                  <a:t>See ch2/cpuspeed.cpp and run it on different computers.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7"/>
                <a:ext cx="9645558" cy="4635609"/>
              </a:xfrm>
              <a:blipFill>
                <a:blip r:embed="rId2"/>
                <a:stretch>
                  <a:fillRect l="-1011" t="-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71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program execution time for large inputs matters?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9645558" cy="4224792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seems a pretty large number. Do we really need to worry about program execution time?</a:t>
                </a:r>
              </a:p>
              <a:p>
                <a:pPr lvl="1"/>
                <a:r>
                  <a:rPr lang="en-US" dirty="0"/>
                  <a:t>Most of the time, we don’t!</a:t>
                </a:r>
              </a:p>
              <a:p>
                <a:pPr lvl="2"/>
                <a:r>
                  <a:rPr lang="en-US" dirty="0"/>
                  <a:t> FSU has less than 50,000 students, time to find a student record naively (linear search)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When the input size is very large, it matters!</a:t>
                </a:r>
              </a:p>
              <a:p>
                <a:pPr lvl="2"/>
                <a:r>
                  <a:rPr lang="en-US" dirty="0"/>
                  <a:t> Check a person’s name in the world – the world has about 8,000,000,000 people in 2021.</a:t>
                </a:r>
              </a:p>
              <a:p>
                <a:pPr lvl="2"/>
                <a:r>
                  <a:rPr lang="en-US" dirty="0"/>
                  <a:t> How big is big? Depend on the task that you do (and the algorithm to perform the task).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9645558" cy="4224792"/>
              </a:xfrm>
              <a:blipFill>
                <a:blip r:embed="rId2"/>
                <a:stretch>
                  <a:fillRect t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90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program execution time for large inputs matters?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7443047" cy="422479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Another example -- the selection problem: find the </a:t>
                </a:r>
                <a:r>
                  <a:rPr lang="en-US" i="1" dirty="0"/>
                  <a:t>k</a:t>
                </a:r>
                <a:r>
                  <a:rPr lang="en-US" dirty="0"/>
                  <a:t>th largest number from a group of N numbers.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en-US" dirty="0"/>
                  <a:t>Sort the N numbers using bubble sort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en-US" dirty="0"/>
                  <a:t>Pick the </a:t>
                </a:r>
                <a:r>
                  <a:rPr lang="en-US" i="1" dirty="0"/>
                  <a:t>k</a:t>
                </a:r>
                <a:r>
                  <a:rPr lang="en-US" dirty="0"/>
                  <a:t>th number </a:t>
                </a:r>
              </a:p>
              <a:p>
                <a:pPr lvl="1"/>
                <a:r>
                  <a:rPr lang="en-US" dirty="0"/>
                  <a:t>What if you have 10,000,000 numbers? Sorting takes a lot of swaps, at most N swaps for one number. This algorithm will roughly take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swaps in the worst case. How many swaps are there?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7443047" cy="4224792"/>
              </a:xfrm>
              <a:blipFill>
                <a:blip r:embed="rId2"/>
                <a:stretch>
                  <a:fillRect l="-1474" t="-1154" r="-2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913413" y="1566408"/>
            <a:ext cx="15664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10</a:t>
            </a:r>
          </a:p>
          <a:p>
            <a:pPr algn="r"/>
            <a:r>
              <a:rPr lang="en-US" dirty="0"/>
              <a:t>8</a:t>
            </a:r>
          </a:p>
          <a:p>
            <a:pPr algn="r"/>
            <a:r>
              <a:rPr lang="en-US" dirty="0"/>
              <a:t>6</a:t>
            </a:r>
          </a:p>
          <a:p>
            <a:pPr algn="r"/>
            <a:r>
              <a:rPr lang="en-US" dirty="0"/>
              <a:t>4</a:t>
            </a:r>
          </a:p>
          <a:p>
            <a:pPr algn="r"/>
            <a:r>
              <a:rPr lang="en-US" dirty="0"/>
              <a:t>2</a:t>
            </a:r>
          </a:p>
          <a:p>
            <a:pPr algn="r"/>
            <a:r>
              <a:rPr lang="en-US" dirty="0"/>
              <a:t>1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New item: 11</a:t>
            </a:r>
          </a:p>
          <a:p>
            <a:pPr algn="r"/>
            <a:endParaRPr lang="en-US" dirty="0"/>
          </a:p>
          <a:p>
            <a:r>
              <a:rPr lang="en-US" dirty="0"/>
              <a:t>This will take 6 swaps to process one item.</a:t>
            </a:r>
          </a:p>
        </p:txBody>
      </p:sp>
    </p:spTree>
    <p:extLst>
      <p:ext uri="{BB962C8B-B14F-4D97-AF65-F5344CB8AC3E}">
        <p14:creationId xmlns:p14="http://schemas.microsoft.com/office/powerpoint/2010/main" val="674247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program execution time for large inputs matters?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422479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How many swaps are there in the worst case   ?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10,000,000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=10,000,000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×10,000,000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How much time it will take for a computer to do the swaps?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swaps take 1 second, then this algorithm will take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10,000,000 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×10,000,000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1,000,000,000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3200" dirty="0"/>
                  <a:t> = </a:t>
                </a:r>
                <a:r>
                  <a:rPr lang="en-US" sz="2400" dirty="0"/>
                  <a:t>100,000 (seconds) or 30 hours</a:t>
                </a:r>
              </a:p>
              <a:p>
                <a:pPr lvl="1"/>
                <a:r>
                  <a:rPr lang="en-US" sz="3200" dirty="0"/>
                  <a:t> </a:t>
                </a:r>
                <a:r>
                  <a:rPr lang="en-US" dirty="0"/>
                  <a:t>If one targets less than 1 second execution time, bubble sort (with roughly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operations) is out of the question!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4224792"/>
              </a:xfrm>
              <a:blipFill>
                <a:blip r:embed="rId2"/>
                <a:stretch>
                  <a:fillRect l="-1108" t="-433" r="-1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93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program execution time for large inputs matters?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422479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There are sorting algorithms that only perform N </a:t>
                </a:r>
                <a:r>
                  <a:rPr lang="en-US" dirty="0" err="1"/>
                  <a:t>lg</a:t>
                </a:r>
                <a:r>
                  <a:rPr lang="en-US" dirty="0"/>
                  <a:t>(N) operations to sort </a:t>
                </a:r>
              </a:p>
              <a:p>
                <a:pPr lvl="2"/>
                <a:r>
                  <a:rPr lang="en-US" sz="30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=10,000,000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10,000,000</m:t>
                            </m:r>
                          </m:e>
                        </m:d>
                      </m:e>
                    </m:func>
                  </m:oMath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:r>
                  <a:rPr lang="en-US" sz="2400" b="0" dirty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≈10,000,000×24=240,000,000&lt;1,000,000,000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600" dirty="0"/>
                  <a:t>One example of the strength of algorithm design: it improves the performance from 30 hours to less than 1 second, not 10%, 20%, or even 1 or 2 times, but about 400,000 times. </a:t>
                </a:r>
              </a:p>
              <a:p>
                <a:pPr lvl="1"/>
                <a:r>
                  <a:rPr lang="en-US" sz="2600" dirty="0">
                    <a:solidFill>
                      <a:srgbClr val="FF0000"/>
                    </a:solidFill>
                  </a:rPr>
                  <a:t>When the data size (or input size) is large, this matters big time. </a:t>
                </a:r>
              </a:p>
              <a:p>
                <a:pPr lvl="1"/>
                <a:r>
                  <a:rPr lang="en-US" sz="2600" dirty="0"/>
                  <a:t> In COP4530, we start to look into this kind of algorithm design, starting from understanding how to estimate the rough number of operations in an algorithm. </a:t>
                </a:r>
              </a:p>
              <a:p>
                <a:pPr lvl="2"/>
                <a:r>
                  <a:rPr lang="en-US" sz="2400" dirty="0"/>
                  <a:t> We have been using the terms “roughly”, “approximate”, etc. can we be more exact? Do we need to be more exact?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4224792"/>
              </a:xfrm>
              <a:blipFill>
                <a:blip r:embed="rId2"/>
                <a:stretch>
                  <a:fillRect l="-896" t="-1198" b="-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67404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2329</TotalTime>
  <Words>695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Courier New</vt:lpstr>
      <vt:lpstr>Tw Cen MT</vt:lpstr>
      <vt:lpstr>Wingdings</vt:lpstr>
      <vt:lpstr>Droplet</vt:lpstr>
      <vt:lpstr>Chapter 2: Complexity Analysis</vt:lpstr>
      <vt:lpstr>Tale of Two Fibonacci Number Calculators</vt:lpstr>
      <vt:lpstr>Why program execution time for large inputs matters?</vt:lpstr>
      <vt:lpstr>Why program execution time for large inputs matters?</vt:lpstr>
      <vt:lpstr>Why program execution time for large inputs matters?</vt:lpstr>
      <vt:lpstr>Why program execution time for large inputs matters?</vt:lpstr>
      <vt:lpstr>Why program execution time for large inputs matters?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Microsoft Office User</cp:lastModifiedBy>
  <cp:revision>66</cp:revision>
  <dcterms:created xsi:type="dcterms:W3CDTF">2021-08-12T15:51:09Z</dcterms:created>
  <dcterms:modified xsi:type="dcterms:W3CDTF">2023-09-13T16:16:30Z</dcterms:modified>
</cp:coreProperties>
</file>