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1" r:id="rId3"/>
    <p:sldId id="299" r:id="rId4"/>
    <p:sldId id="292" r:id="rId5"/>
    <p:sldId id="293" r:id="rId6"/>
    <p:sldId id="300" r:id="rId7"/>
    <p:sldId id="257" r:id="rId8"/>
    <p:sldId id="258" r:id="rId9"/>
    <p:sldId id="259" r:id="rId10"/>
    <p:sldId id="260" r:id="rId11"/>
    <p:sldId id="261" r:id="rId12"/>
    <p:sldId id="295" r:id="rId13"/>
    <p:sldId id="296" r:id="rId14"/>
    <p:sldId id="273" r:id="rId15"/>
    <p:sldId id="278" r:id="rId16"/>
    <p:sldId id="277" r:id="rId17"/>
    <p:sldId id="279" r:id="rId18"/>
    <p:sldId id="284" r:id="rId19"/>
    <p:sldId id="298" r:id="rId20"/>
    <p:sldId id="297" r:id="rId21"/>
    <p:sldId id="301" r:id="rId22"/>
    <p:sldId id="268" r:id="rId23"/>
    <p:sldId id="269" r:id="rId24"/>
    <p:sldId id="270" r:id="rId25"/>
    <p:sldId id="275" r:id="rId26"/>
    <p:sldId id="283" r:id="rId27"/>
    <p:sldId id="282" r:id="rId28"/>
    <p:sldId id="272" r:id="rId29"/>
    <p:sldId id="286" r:id="rId30"/>
    <p:sldId id="303" r:id="rId31"/>
    <p:sldId id="304" r:id="rId32"/>
    <p:sldId id="289" r:id="rId33"/>
    <p:sldId id="276" r:id="rId34"/>
    <p:sldId id="287" r:id="rId35"/>
    <p:sldId id="288" r:id="rId3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86" autoAdjust="0"/>
    <p:restoredTop sz="93369" autoAdjust="0"/>
  </p:normalViewPr>
  <p:slideViewPr>
    <p:cSldViewPr>
      <p:cViewPr varScale="1">
        <p:scale>
          <a:sx n="109" d="100"/>
          <a:sy n="109" d="100"/>
        </p:scale>
        <p:origin x="888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6.xml"/><Relationship Id="rId13" Type="http://schemas.openxmlformats.org/officeDocument/2006/relationships/slide" Target="slides/slide31.xml"/><Relationship Id="rId3" Type="http://schemas.openxmlformats.org/officeDocument/2006/relationships/slide" Target="slides/slide18.xml"/><Relationship Id="rId7" Type="http://schemas.openxmlformats.org/officeDocument/2006/relationships/slide" Target="slides/slide25.xml"/><Relationship Id="rId12" Type="http://schemas.openxmlformats.org/officeDocument/2006/relationships/slide" Target="slides/slide30.xml"/><Relationship Id="rId2" Type="http://schemas.openxmlformats.org/officeDocument/2006/relationships/slide" Target="slides/slide17.xml"/><Relationship Id="rId1" Type="http://schemas.openxmlformats.org/officeDocument/2006/relationships/slide" Target="slides/slide1.xml"/><Relationship Id="rId6" Type="http://schemas.openxmlformats.org/officeDocument/2006/relationships/slide" Target="slides/slide24.xml"/><Relationship Id="rId11" Type="http://schemas.openxmlformats.org/officeDocument/2006/relationships/slide" Target="slides/slide29.xml"/><Relationship Id="rId5" Type="http://schemas.openxmlformats.org/officeDocument/2006/relationships/slide" Target="slides/slide23.xml"/><Relationship Id="rId10" Type="http://schemas.openxmlformats.org/officeDocument/2006/relationships/slide" Target="slides/slide28.xml"/><Relationship Id="rId4" Type="http://schemas.openxmlformats.org/officeDocument/2006/relationships/slide" Target="slides/slide22.xml"/><Relationship Id="rId9" Type="http://schemas.openxmlformats.org/officeDocument/2006/relationships/slide" Target="slides/slide2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8A828830-EB06-4632-8F12-C459E3FB6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46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3D809016-9C8C-4B04-8E48-B0B0141FB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92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1F0E6C-0401-4C95-B35D-B49EDF5F61BE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5F7AF3-C2C4-4CDE-9E88-2795A064CAB7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E935E5-1AF5-478C-88F5-38B8C5ECF90D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21928B-18E4-47D3-91AE-8EA4A8EABCC8}" type="slidenum">
              <a:rPr lang="en-US"/>
              <a:pPr/>
              <a:t>12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B947F-0554-451B-AEF8-76E8E76DBE81}" type="slidenum">
              <a:rPr lang="en-US"/>
              <a:pPr/>
              <a:t>13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EC4030-59A9-41CD-888A-570F2ECAFACB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99E3FC-BF65-4D42-8C24-424D70D8489C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B50C6D-C83F-4F6B-B7EB-D50B5B6B4065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BA59B0-51EC-4B91-8E6F-1C43F405590B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A0F475-F575-4150-B149-4B73026B54D9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B69FADCF-264D-434A-8579-6A05593A9A46}" type="slidenum">
              <a:rPr lang="en-US" sz="1300">
                <a:latin typeface="Arial Narrow" pitchFamily="34" charset="0"/>
              </a:rPr>
              <a:pPr algn="r" defTabSz="968375"/>
              <a:t>20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E622107D-58B4-4885-B323-96BB09EF11AC}" type="slidenum">
              <a:rPr lang="en-US" sz="1300">
                <a:latin typeface="Arial Narrow" pitchFamily="34" charset="0"/>
              </a:rPr>
              <a:pPr algn="r" defTabSz="968375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DA4919-8314-4198-BE27-B932604F23D1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A3125E-F660-476D-8DE3-C824C4E2635F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28E09F-4CE7-4713-85A4-BE4BD911DF43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A0CDD4-A6DD-4CA5-88A1-33BF7D76B852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558F020-A7A3-40DD-9E61-8C02F0AF74BA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986761-08D2-430F-ACE6-3F16B7963D82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13DB8EB-D595-48B9-9C86-7616C22496EE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391368-3CFB-4493-B7EB-F0CB24093417}" type="slidenum">
              <a:rPr lang="en-US" sz="1300" smtClean="0">
                <a:latin typeface="Arial Narrow" pitchFamily="34" charset="0"/>
              </a:rPr>
              <a:pPr eaLnBrk="1" hangingPunct="1"/>
              <a:t>29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391368-3CFB-4493-B7EB-F0CB24093417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4806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391368-3CFB-4493-B7EB-F0CB24093417}" type="slidenum">
              <a:rPr lang="en-US" sz="1300" smtClean="0">
                <a:latin typeface="Arial Narrow" pitchFamily="34" charset="0"/>
              </a:rPr>
              <a:pPr eaLnBrk="1" hangingPunct="1"/>
              <a:t>31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09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54AD348B-CC95-4A91-8208-62F8EDF0E2FA}" type="slidenum">
              <a:rPr lang="en-US" sz="1300">
                <a:latin typeface="Arial Narrow" pitchFamily="34" charset="0"/>
              </a:rPr>
              <a:pPr algn="r" defTabSz="968375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74753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AC0002-529D-4BC8-9F08-845D274FAFD4}" type="slidenum">
              <a:rPr lang="en-US" sz="1300" smtClean="0">
                <a:latin typeface="Arial Narrow" pitchFamily="34" charset="0"/>
              </a:rPr>
              <a:pPr eaLnBrk="1" hangingPunct="1"/>
              <a:t>32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6D6249-C63D-416C-9818-F2D8AB59BCCF}" type="slidenum">
              <a:rPr lang="en-US" sz="1300" smtClean="0">
                <a:latin typeface="Arial Narrow" pitchFamily="34" charset="0"/>
              </a:rPr>
              <a:pPr eaLnBrk="1" hangingPunct="1"/>
              <a:t>33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80A11A3-80E2-4577-AF69-7E67B63E743F}" type="slidenum">
              <a:rPr lang="en-US" sz="1300" smtClean="0">
                <a:latin typeface="Arial Narrow" pitchFamily="34" charset="0"/>
              </a:rPr>
              <a:pPr eaLnBrk="1" hangingPunct="1"/>
              <a:t>34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CB3C5E-F771-468B-B916-BC2BF06F2137}" type="slidenum">
              <a:rPr lang="en-US" sz="1300" smtClean="0">
                <a:latin typeface="Arial Narrow" pitchFamily="34" charset="0"/>
              </a:rPr>
              <a:pPr eaLnBrk="1" hangingPunct="1"/>
              <a:t>35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54AD348B-CC95-4A91-8208-62F8EDF0E2FA}" type="slidenum">
              <a:rPr lang="en-US" sz="1300">
                <a:latin typeface="Arial Narrow" pitchFamily="34" charset="0"/>
              </a:rPr>
              <a:pPr algn="r" defTabSz="968375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43A1318A-1121-47E8-8894-89F1CD876D36}" type="slidenum">
              <a:rPr lang="en-US" sz="1300">
                <a:latin typeface="Arial Narrow" pitchFamily="34" charset="0"/>
              </a:rPr>
              <a:pPr algn="r" defTabSz="968375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43A1318A-1121-47E8-8894-89F1CD876D36}" type="slidenum">
              <a:rPr lang="en-US" sz="1300">
                <a:latin typeface="Arial Narrow" pitchFamily="34" charset="0"/>
              </a:rPr>
              <a:pPr algn="r" defTabSz="968375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312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CD43A2-1607-4B48-BB66-2CCCDEEB5032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72D555-EDB3-499E-A403-CDA114DC261A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005F4E-6874-427B-A1D8-F1A8DB9FCB02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73A02-497B-4278-9E78-385CCDBB4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736D8-9901-4A67-B1BC-BDD99752D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3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B1921-F93F-4991-8C31-88A31A487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20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6AF68-8AD8-4910-8A0F-55E9DA1BC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1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16FA6-6BAC-4BD8-9FA2-D02872622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2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7590C-2DEB-427B-9E16-6FEFEC7E6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0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92CD7-EF97-4ECE-BBB8-5CE3A4F5A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1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DDF8F-AD3F-4122-89A7-B1D37C06F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60B80-4744-4ED6-832C-F95F62A51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D579E-CBD5-4439-93EA-346BF57F4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3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83975-D4D2-49C9-8CCE-3F6FB7B9F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1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A9B54-3084-4C80-A0BE-0A01F874A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71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BC23454-AE0D-46A3-8E2C-01F359654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D14658-EB61-42B7-95DC-222FED88281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143000"/>
          </a:xfrm>
        </p:spPr>
        <p:txBody>
          <a:bodyPr/>
          <a:lstStyle/>
          <a:p>
            <a:pPr eaLnBrk="1" hangingPunct="1"/>
            <a:r>
              <a:rPr lang="en-US" sz="2000" smtClean="0"/>
              <a:t>Chapter 2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Algorithm Analysis</a:t>
            </a:r>
            <a:br>
              <a:rPr lang="en-US" smtClean="0"/>
            </a:br>
            <a:endParaRPr lang="en-US" sz="200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508125" y="5297488"/>
            <a:ext cx="2830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</a:rPr>
              <a:t>Reading: Chapter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95498-201F-440A-BE27-A3D6FB1E7D2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 “Theta” Notation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f(n) = (g(n))</a:t>
            </a:r>
            <a:endParaRPr lang="en-US" smtClean="0"/>
          </a:p>
          <a:p>
            <a:pPr lvl="1" eaLnBrk="1" hangingPunct="1"/>
            <a:r>
              <a:rPr lang="en-US" smtClean="0"/>
              <a:t>iff </a:t>
            </a:r>
            <a:r>
              <a:rPr lang="en-US" smtClean="0">
                <a:sym typeface="Symbol" pitchFamily="18" charset="2"/>
              </a:rPr>
              <a:t> c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 c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n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 &gt; 0 | 0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c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g(n)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f(n)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c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g(n)  n &gt;= n</a:t>
            </a:r>
            <a:r>
              <a:rPr lang="en-US" baseline="-25000" smtClean="0">
                <a:sym typeface="Symbol" pitchFamily="18" charset="2"/>
              </a:rPr>
              <a:t>0</a:t>
            </a:r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>
            <a:off x="1600200" y="51816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0" name="Line 5"/>
          <p:cNvSpPr>
            <a:spLocks noChangeShapeType="1"/>
          </p:cNvSpPr>
          <p:nvPr/>
        </p:nvSpPr>
        <p:spPr bwMode="auto">
          <a:xfrm flipV="1">
            <a:off x="1600200" y="26670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1" name="Freeform 6"/>
          <p:cNvSpPr>
            <a:spLocks/>
          </p:cNvSpPr>
          <p:nvPr/>
        </p:nvSpPr>
        <p:spPr bwMode="auto">
          <a:xfrm>
            <a:off x="1600200" y="3429000"/>
            <a:ext cx="3276600" cy="1358900"/>
          </a:xfrm>
          <a:custGeom>
            <a:avLst/>
            <a:gdLst>
              <a:gd name="T0" fmla="*/ 0 w 2064"/>
              <a:gd name="T1" fmla="*/ 2147483647 h 856"/>
              <a:gd name="T2" fmla="*/ 2147483647 w 2064"/>
              <a:gd name="T3" fmla="*/ 2147483647 h 856"/>
              <a:gd name="T4" fmla="*/ 2147483647 w 2064"/>
              <a:gd name="T5" fmla="*/ 2147483647 h 856"/>
              <a:gd name="T6" fmla="*/ 2147483647 w 2064"/>
              <a:gd name="T7" fmla="*/ 2147483647 h 856"/>
              <a:gd name="T8" fmla="*/ 2147483647 w 2064"/>
              <a:gd name="T9" fmla="*/ 0 h 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4"/>
              <a:gd name="T16" fmla="*/ 0 h 856"/>
              <a:gd name="T17" fmla="*/ 2064 w 2064"/>
              <a:gd name="T18" fmla="*/ 856 h 8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4" h="856">
                <a:moveTo>
                  <a:pt x="0" y="672"/>
                </a:moveTo>
                <a:cubicBezTo>
                  <a:pt x="100" y="764"/>
                  <a:pt x="200" y="856"/>
                  <a:pt x="288" y="768"/>
                </a:cubicBezTo>
                <a:cubicBezTo>
                  <a:pt x="376" y="680"/>
                  <a:pt x="416" y="176"/>
                  <a:pt x="528" y="144"/>
                </a:cubicBezTo>
                <a:cubicBezTo>
                  <a:pt x="640" y="112"/>
                  <a:pt x="704" y="600"/>
                  <a:pt x="960" y="576"/>
                </a:cubicBezTo>
                <a:cubicBezTo>
                  <a:pt x="1216" y="552"/>
                  <a:pt x="1864" y="104"/>
                  <a:pt x="206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5089525" y="316547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f(n)</a:t>
            </a:r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>
            <a:off x="1600200" y="4267200"/>
            <a:ext cx="3352800" cy="381000"/>
          </a:xfrm>
          <a:custGeom>
            <a:avLst/>
            <a:gdLst>
              <a:gd name="T0" fmla="*/ 0 w 2016"/>
              <a:gd name="T1" fmla="*/ 2147483647 h 1152"/>
              <a:gd name="T2" fmla="*/ 2147483647 w 2016"/>
              <a:gd name="T3" fmla="*/ 2147483647 h 1152"/>
              <a:gd name="T4" fmla="*/ 2147483647 w 2016"/>
              <a:gd name="T5" fmla="*/ 2147483647 h 1152"/>
              <a:gd name="T6" fmla="*/ 2147483647 w 2016"/>
              <a:gd name="T7" fmla="*/ 0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1152"/>
              <a:gd name="T14" fmla="*/ 2016 w 2016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1152">
                <a:moveTo>
                  <a:pt x="0" y="1152"/>
                </a:moveTo>
                <a:cubicBezTo>
                  <a:pt x="328" y="952"/>
                  <a:pt x="656" y="752"/>
                  <a:pt x="912" y="624"/>
                </a:cubicBezTo>
                <a:cubicBezTo>
                  <a:pt x="1168" y="496"/>
                  <a:pt x="1352" y="488"/>
                  <a:pt x="1536" y="384"/>
                </a:cubicBezTo>
                <a:cubicBezTo>
                  <a:pt x="1720" y="280"/>
                  <a:pt x="1928" y="72"/>
                  <a:pt x="2016" y="0"/>
                </a:cubicBezTo>
              </a:path>
            </a:pathLst>
          </a:custGeom>
          <a:noFill/>
          <a:ln w="2857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091113" y="39624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</a:t>
            </a:r>
            <a:r>
              <a:rPr lang="en-US" baseline="-25000"/>
              <a:t>1</a:t>
            </a:r>
            <a:r>
              <a:rPr lang="en-US"/>
              <a:t>g(n)</a:t>
            </a:r>
          </a:p>
        </p:txBody>
      </p:sp>
      <p:sp>
        <p:nvSpPr>
          <p:cNvPr id="200716" name="Line 12"/>
          <p:cNvSpPr>
            <a:spLocks noChangeShapeType="1"/>
          </p:cNvSpPr>
          <p:nvPr/>
        </p:nvSpPr>
        <p:spPr bwMode="auto">
          <a:xfrm>
            <a:off x="2743200" y="3962400"/>
            <a:ext cx="0" cy="1219200"/>
          </a:xfrm>
          <a:prstGeom prst="line">
            <a:avLst/>
          </a:prstGeom>
          <a:noFill/>
          <a:ln w="28575">
            <a:solidFill>
              <a:srgbClr val="3333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0717" name="Text Box 13"/>
          <p:cNvSpPr txBox="1">
            <a:spLocks noChangeArrowheads="1"/>
          </p:cNvSpPr>
          <p:nvPr/>
        </p:nvSpPr>
        <p:spPr bwMode="auto">
          <a:xfrm>
            <a:off x="2590800" y="51054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n</a:t>
            </a:r>
            <a:r>
              <a:rPr lang="en-US" baseline="-25000"/>
              <a:t>0</a:t>
            </a:r>
          </a:p>
        </p:txBody>
      </p:sp>
      <p:sp>
        <p:nvSpPr>
          <p:cNvPr id="200719" name="Freeform 15"/>
          <p:cNvSpPr>
            <a:spLocks/>
          </p:cNvSpPr>
          <p:nvPr/>
        </p:nvSpPr>
        <p:spPr bwMode="auto">
          <a:xfrm>
            <a:off x="1600200" y="2819400"/>
            <a:ext cx="3200400" cy="1828800"/>
          </a:xfrm>
          <a:custGeom>
            <a:avLst/>
            <a:gdLst>
              <a:gd name="T0" fmla="*/ 0 w 2016"/>
              <a:gd name="T1" fmla="*/ 2147483647 h 1152"/>
              <a:gd name="T2" fmla="*/ 2147483647 w 2016"/>
              <a:gd name="T3" fmla="*/ 2147483647 h 1152"/>
              <a:gd name="T4" fmla="*/ 2147483647 w 2016"/>
              <a:gd name="T5" fmla="*/ 2147483647 h 1152"/>
              <a:gd name="T6" fmla="*/ 2147483647 w 2016"/>
              <a:gd name="T7" fmla="*/ 0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1152"/>
              <a:gd name="T14" fmla="*/ 2016 w 2016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1152">
                <a:moveTo>
                  <a:pt x="0" y="1152"/>
                </a:moveTo>
                <a:cubicBezTo>
                  <a:pt x="328" y="952"/>
                  <a:pt x="656" y="752"/>
                  <a:pt x="912" y="624"/>
                </a:cubicBezTo>
                <a:cubicBezTo>
                  <a:pt x="1168" y="496"/>
                  <a:pt x="1352" y="488"/>
                  <a:pt x="1536" y="384"/>
                </a:cubicBezTo>
                <a:cubicBezTo>
                  <a:pt x="1720" y="280"/>
                  <a:pt x="1928" y="72"/>
                  <a:pt x="2016" y="0"/>
                </a:cubicBezTo>
              </a:path>
            </a:pathLst>
          </a:custGeom>
          <a:noFill/>
          <a:ln w="2857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0720" name="Text Box 16"/>
          <p:cNvSpPr txBox="1">
            <a:spLocks noChangeArrowheads="1"/>
          </p:cNvSpPr>
          <p:nvPr/>
        </p:nvSpPr>
        <p:spPr bwMode="auto">
          <a:xfrm>
            <a:off x="5091113" y="25146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</a:t>
            </a:r>
            <a:r>
              <a:rPr lang="en-US" baseline="-25000"/>
              <a:t>2</a:t>
            </a:r>
            <a:r>
              <a:rPr lang="en-US"/>
              <a:t>g(n)</a:t>
            </a:r>
          </a:p>
        </p:txBody>
      </p:sp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6324600" y="3733800"/>
            <a:ext cx="2286000" cy="1600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f(n) has the </a:t>
            </a:r>
          </a:p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same long-term </a:t>
            </a:r>
          </a:p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rate of </a:t>
            </a:r>
          </a:p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growth as g(n)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6" grpId="0" animBg="1"/>
      <p:bldP spid="200717" grpId="0" autoUpdateAnimBg="0"/>
      <p:bldP spid="200719" grpId="0" animBg="1"/>
      <p:bldP spid="2007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0FFB2-0BB4-42D2-99EB-0F036B8902F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275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ctr" eaLnBrk="1" hangingPunct="1">
                  <a:buFontTx/>
                  <a:buNone/>
                </a:pPr>
                <a:r>
                  <a:rPr lang="en-US" dirty="0" smtClean="0">
                    <a:solidFill>
                      <a:srgbClr val="0000FF"/>
                    </a:solidFill>
                  </a:rPr>
                  <a:t>f(n) = 3n</a:t>
                </a:r>
                <a:r>
                  <a:rPr lang="en-US" baseline="30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 + 17</a:t>
                </a:r>
                <a:r>
                  <a:rPr lang="en-US" dirty="0" smtClean="0"/>
                  <a:t> </a:t>
                </a:r>
              </a:p>
              <a:p>
                <a:pPr eaLnBrk="1" hangingPunct="1"/>
                <a:endParaRPr lang="en-US" dirty="0" smtClean="0">
                  <a:sym typeface="Symbol" pitchFamily="18" charset="2"/>
                </a:endParaRPr>
              </a:p>
              <a:p>
                <a:pPr eaLnBrk="1" hangingPunct="1"/>
                <a:r>
                  <a:rPr lang="en-US" dirty="0" smtClean="0">
                    <a:sym typeface="Symbol" pitchFamily="18" charset="2"/>
                  </a:rPr>
                  <a:t></a:t>
                </a:r>
                <a:r>
                  <a:rPr lang="en-US" dirty="0" smtClean="0"/>
                  <a:t>(1), </a:t>
                </a:r>
                <a:r>
                  <a:rPr lang="en-US" dirty="0" smtClean="0">
                    <a:sym typeface="Symbol" pitchFamily="18" charset="2"/>
                  </a:rPr>
                  <a:t></a:t>
                </a:r>
                <a:r>
                  <a:rPr lang="en-US" dirty="0" smtClean="0"/>
                  <a:t>(n), </a:t>
                </a:r>
                <a:r>
                  <a:rPr lang="en-US" dirty="0" smtClean="0">
                    <a:sym typeface="Symbol" pitchFamily="18" charset="2"/>
                  </a:rPr>
                  <a:t></a:t>
                </a:r>
                <a:r>
                  <a:rPr lang="en-US" dirty="0" smtClean="0"/>
                  <a:t>(n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) </a:t>
                </a:r>
                <a:r>
                  <a:rPr lang="en-US" dirty="0" smtClean="0">
                    <a:sym typeface="Wingdings" pitchFamily="2" charset="2"/>
                  </a:rPr>
                  <a:t>lower bounds</a:t>
                </a:r>
                <a:endParaRPr lang="en-US" dirty="0" smtClean="0"/>
              </a:p>
              <a:p>
                <a:pPr eaLnBrk="1" hangingPunct="1"/>
                <a:r>
                  <a:rPr lang="en-US" dirty="0" smtClean="0"/>
                  <a:t>O(n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), O(n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), … </a:t>
                </a:r>
                <a:r>
                  <a:rPr lang="en-US" dirty="0" smtClean="0">
                    <a:sym typeface="Wingdings" pitchFamily="2" charset="2"/>
                  </a:rPr>
                  <a:t> upper bounds</a:t>
                </a:r>
                <a:endParaRPr lang="en-US" dirty="0" smtClean="0"/>
              </a:p>
              <a:p>
                <a:pPr eaLnBrk="1" hangingPunct="1"/>
                <a:r>
                  <a:rPr lang="en-US" dirty="0" smtClean="0">
                    <a:solidFill>
                      <a:schemeClr val="tx1"/>
                    </a:solidFill>
                    <a:sym typeface="Symbol" pitchFamily="18" charset="2"/>
                  </a:rPr>
                  <a:t>(n</a:t>
                </a:r>
                <a:r>
                  <a:rPr lang="en-US" baseline="30000" dirty="0" smtClean="0">
                    <a:solidFill>
                      <a:schemeClr val="tx1"/>
                    </a:solidFill>
                    <a:sym typeface="Symbol" pitchFamily="18" charset="2"/>
                  </a:rPr>
                  <a:t>2</a:t>
                </a:r>
                <a:r>
                  <a:rPr lang="en-US" dirty="0" smtClean="0">
                    <a:solidFill>
                      <a:schemeClr val="tx1"/>
                    </a:solidFill>
                    <a:sym typeface="Symbol" pitchFamily="18" charset="2"/>
                  </a:rPr>
                  <a:t>) </a:t>
                </a:r>
                <a:r>
                  <a:rPr lang="en-US" dirty="0" smtClean="0">
                    <a:sym typeface="Wingdings" pitchFamily="2" charset="2"/>
                  </a:rPr>
                  <a:t> exact bound</a:t>
                </a:r>
              </a:p>
              <a:p>
                <a:pPr eaLnBrk="1" hangingPunct="1"/>
                <a:r>
                  <a:rPr lang="en-US" dirty="0" smtClean="0">
                    <a:sym typeface="Wingdings" pitchFamily="2" charset="2"/>
                  </a:rPr>
                  <a:t>Why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itchFamily="2" charset="2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?</m:t>
                    </m:r>
                  </m:oMath>
                </a14:m>
                <a:endParaRPr lang="en-US" dirty="0" smtClean="0"/>
              </a:p>
              <a:p>
                <a:pPr eaLnBrk="1" hangingPunct="1"/>
                <a:endParaRPr lang="en-US" dirty="0" smtClean="0"/>
              </a:p>
              <a:p>
                <a:pPr eaLnBrk="1" hangingPunct="1"/>
                <a:endParaRPr lang="en-US" dirty="0" smtClean="0"/>
              </a:p>
              <a:p>
                <a:pPr eaLnBrk="1" hangingPunct="1"/>
                <a:endParaRPr lang="en-US" dirty="0" smtClean="0"/>
              </a:p>
            </p:txBody>
          </p:sp>
        </mc:Choice>
        <mc:Fallback xmlns="">
          <p:sp>
            <p:nvSpPr>
              <p:cNvPr id="20275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1098" t="-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8123BA-D9A1-4C11-8412-21D07B6EBBF0}" type="slidenum">
              <a:rPr lang="en-US"/>
              <a:pPr/>
              <a:t>12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Analogous to Real Numbers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f(n) = O(g(n))   		(a </a:t>
            </a:r>
            <a:r>
              <a:rPr lang="en-US" u="sng" dirty="0" smtClean="0">
                <a:solidFill>
                  <a:srgbClr val="0000FF"/>
                </a:solidFill>
              </a:rPr>
              <a:t>&lt;</a:t>
            </a:r>
            <a:r>
              <a:rPr lang="en-US" dirty="0" smtClean="0">
                <a:solidFill>
                  <a:srgbClr val="0000FF"/>
                </a:solidFill>
              </a:rPr>
              <a:t> b)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f(n) = </a:t>
            </a:r>
            <a:r>
              <a:rPr lang="en-US" dirty="0" smtClean="0">
                <a:solidFill>
                  <a:srgbClr val="0000FF"/>
                </a:solidFill>
                <a:sym typeface="Symbol" pitchFamily="18" charset="2"/>
              </a:rPr>
              <a:t></a:t>
            </a:r>
            <a:r>
              <a:rPr lang="en-US" dirty="0" smtClean="0">
                <a:solidFill>
                  <a:srgbClr val="0000FF"/>
                </a:solidFill>
              </a:rPr>
              <a:t>(g(n)) 		(a </a:t>
            </a:r>
            <a:r>
              <a:rPr lang="en-US" u="sng" dirty="0" smtClean="0">
                <a:solidFill>
                  <a:srgbClr val="0000FF"/>
                </a:solidFill>
              </a:rPr>
              <a:t>&gt;</a:t>
            </a:r>
            <a:r>
              <a:rPr lang="en-US" dirty="0" smtClean="0">
                <a:solidFill>
                  <a:srgbClr val="0000FF"/>
                </a:solidFill>
              </a:rPr>
              <a:t> b)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f(n) = </a:t>
            </a:r>
            <a:r>
              <a:rPr lang="en-US" dirty="0" smtClean="0">
                <a:solidFill>
                  <a:srgbClr val="0000FF"/>
                </a:solidFill>
                <a:sym typeface="Symbol" pitchFamily="18" charset="2"/>
              </a:rPr>
              <a:t>(g(n))		(a = b)</a:t>
            </a:r>
          </a:p>
          <a:p>
            <a:pPr eaLnBrk="1" hangingPunct="1"/>
            <a:endParaRPr lang="en-US" dirty="0" smtClean="0">
              <a:solidFill>
                <a:srgbClr val="0000FF"/>
              </a:solidFill>
              <a:sym typeface="Symbol" pitchFamily="18" charset="2"/>
            </a:endParaRPr>
          </a:p>
          <a:p>
            <a:pPr eaLnBrk="1" hangingPunct="1"/>
            <a:r>
              <a:rPr lang="en-US" dirty="0" smtClean="0">
                <a:sym typeface="Symbol" pitchFamily="18" charset="2"/>
              </a:rPr>
              <a:t>The above analogy is </a:t>
            </a:r>
            <a:r>
              <a:rPr lang="en-US" dirty="0" smtClean="0">
                <a:solidFill>
                  <a:srgbClr val="0000FF"/>
                </a:solidFill>
                <a:sym typeface="Symbol" pitchFamily="18" charset="2"/>
              </a:rPr>
              <a:t>not quite accurate</a:t>
            </a:r>
            <a:r>
              <a:rPr lang="en-US" dirty="0" smtClean="0">
                <a:sym typeface="Symbol" pitchFamily="18" charset="2"/>
              </a:rPr>
              <a:t>, but its convenient to think of function complexity in these terms.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9414CB-2A9F-45F5-A0CD-F840B8F0AA78}" type="slidenum">
              <a:rPr lang="en-US"/>
              <a:pPr/>
              <a:t>13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Transitivity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f(n) = O(g(n))   		(a </a:t>
            </a:r>
            <a:r>
              <a:rPr lang="en-US" u="sng" dirty="0" smtClean="0">
                <a:solidFill>
                  <a:srgbClr val="0000FF"/>
                </a:solidFill>
              </a:rPr>
              <a:t>&lt;</a:t>
            </a:r>
            <a:r>
              <a:rPr lang="en-US" dirty="0" smtClean="0">
                <a:solidFill>
                  <a:srgbClr val="0000FF"/>
                </a:solidFill>
              </a:rPr>
              <a:t> b)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f(n) = </a:t>
            </a:r>
            <a:r>
              <a:rPr lang="en-US" dirty="0" smtClean="0">
                <a:solidFill>
                  <a:srgbClr val="0000FF"/>
                </a:solidFill>
                <a:sym typeface="Symbol" pitchFamily="18" charset="2"/>
              </a:rPr>
              <a:t></a:t>
            </a:r>
            <a:r>
              <a:rPr lang="en-US" dirty="0" smtClean="0">
                <a:solidFill>
                  <a:srgbClr val="0000FF"/>
                </a:solidFill>
              </a:rPr>
              <a:t>(g(n)) 		(a </a:t>
            </a:r>
            <a:r>
              <a:rPr lang="en-US" u="sng" dirty="0" smtClean="0">
                <a:solidFill>
                  <a:srgbClr val="0000FF"/>
                </a:solidFill>
              </a:rPr>
              <a:t>&gt;</a:t>
            </a:r>
            <a:r>
              <a:rPr lang="en-US" dirty="0" smtClean="0">
                <a:solidFill>
                  <a:srgbClr val="0000FF"/>
                </a:solidFill>
              </a:rPr>
              <a:t> b)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f(n) = </a:t>
            </a:r>
            <a:r>
              <a:rPr lang="en-US" dirty="0" smtClean="0">
                <a:solidFill>
                  <a:srgbClr val="0000FF"/>
                </a:solidFill>
                <a:sym typeface="Symbol" pitchFamily="18" charset="2"/>
              </a:rPr>
              <a:t>(g(n))		(a = b)</a:t>
            </a:r>
          </a:p>
          <a:p>
            <a:pPr eaLnBrk="1" hangingPunct="1"/>
            <a:r>
              <a:rPr lang="en-US" dirty="0" smtClean="0">
                <a:sym typeface="Symbol" pitchFamily="18" charset="2"/>
              </a:rPr>
              <a:t>If f(n) = O(g(n)) and g(n) = O(h(n)) 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Then </a:t>
            </a:r>
            <a:r>
              <a:rPr lang="en-US" dirty="0" smtClean="0">
                <a:sym typeface="Symbol" pitchFamily="18" charset="2"/>
              </a:rPr>
              <a:t>f(n) = O(h(n))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If </a:t>
            </a:r>
            <a:r>
              <a:rPr lang="en-US" dirty="0" smtClean="0"/>
              <a:t>f(n) = </a:t>
            </a:r>
            <a:r>
              <a:rPr lang="en-US" b="1" dirty="0" smtClean="0">
                <a:sym typeface="Symbol" pitchFamily="18" charset="2"/>
              </a:rPr>
              <a:t></a:t>
            </a:r>
            <a:r>
              <a:rPr lang="en-US" dirty="0" smtClean="0"/>
              <a:t>(g(n))</a:t>
            </a:r>
            <a:r>
              <a:rPr lang="en-US" dirty="0" smtClean="0">
                <a:sym typeface="Symbol" pitchFamily="18" charset="2"/>
              </a:rPr>
              <a:t>  and  </a:t>
            </a:r>
            <a:r>
              <a:rPr lang="en-US" dirty="0" smtClean="0"/>
              <a:t>g(n) = </a:t>
            </a:r>
            <a:r>
              <a:rPr lang="en-US" b="1" dirty="0" smtClean="0">
                <a:sym typeface="Symbol" pitchFamily="18" charset="2"/>
              </a:rPr>
              <a:t></a:t>
            </a:r>
            <a:r>
              <a:rPr lang="en-US" dirty="0" smtClean="0"/>
              <a:t>(h(n))</a:t>
            </a:r>
            <a:r>
              <a:rPr lang="en-US" dirty="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smtClean="0">
                <a:sym typeface="Wingdings" pitchFamily="2" charset="2"/>
              </a:rPr>
              <a:t>Then  </a:t>
            </a:r>
            <a:r>
              <a:rPr lang="en-US" dirty="0" smtClean="0"/>
              <a:t>f(n) = </a:t>
            </a:r>
            <a:r>
              <a:rPr lang="en-US" b="1" dirty="0" smtClean="0">
                <a:sym typeface="Symbol" pitchFamily="18" charset="2"/>
              </a:rPr>
              <a:t></a:t>
            </a:r>
            <a:r>
              <a:rPr lang="en-US" dirty="0" smtClean="0"/>
              <a:t>(h(n))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If </a:t>
            </a:r>
            <a:r>
              <a:rPr lang="en-US" dirty="0" smtClean="0"/>
              <a:t>f(n) = </a:t>
            </a:r>
            <a:r>
              <a:rPr lang="en-US" b="1" dirty="0" smtClean="0">
                <a:sym typeface="Symbol" pitchFamily="18" charset="2"/>
              </a:rPr>
              <a:t></a:t>
            </a:r>
            <a:r>
              <a:rPr lang="en-US" dirty="0" smtClean="0"/>
              <a:t>(g(n))</a:t>
            </a:r>
            <a:r>
              <a:rPr lang="en-US" dirty="0" smtClean="0">
                <a:sym typeface="Symbol" pitchFamily="18" charset="2"/>
              </a:rPr>
              <a:t>  and  </a:t>
            </a:r>
            <a:r>
              <a:rPr lang="en-US" dirty="0" smtClean="0"/>
              <a:t>g(n) = </a:t>
            </a:r>
            <a:r>
              <a:rPr lang="en-US" b="1" dirty="0" smtClean="0">
                <a:sym typeface="Symbol" pitchFamily="18" charset="2"/>
              </a:rPr>
              <a:t></a:t>
            </a:r>
            <a:r>
              <a:rPr lang="en-US" dirty="0" smtClean="0"/>
              <a:t>(h(n))</a:t>
            </a:r>
            <a:r>
              <a:rPr lang="en-US" dirty="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smtClean="0">
                <a:sym typeface="Wingdings" pitchFamily="2" charset="2"/>
              </a:rPr>
              <a:t>Then  </a:t>
            </a:r>
            <a:r>
              <a:rPr lang="en-US" dirty="0" smtClean="0"/>
              <a:t>f(n) = </a:t>
            </a:r>
            <a:r>
              <a:rPr lang="en-US" b="1" dirty="0" smtClean="0">
                <a:sym typeface="Symbol" pitchFamily="18" charset="2"/>
              </a:rPr>
              <a:t></a:t>
            </a:r>
            <a:r>
              <a:rPr lang="en-US" dirty="0" smtClean="0"/>
              <a:t>(h(n))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And many other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B3A3AC-1137-41D8-8662-119759BDEAB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Properties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Additive property</a:t>
            </a:r>
          </a:p>
          <a:p>
            <a:pPr lvl="1" eaLnBrk="1" hangingPunct="1"/>
            <a:r>
              <a:rPr lang="en-US" dirty="0" smtClean="0"/>
              <a:t>If e(n) = O(g(n))  and f(n) = O(h(n))</a:t>
            </a:r>
          </a:p>
          <a:p>
            <a:pPr lvl="1" eaLnBrk="1" hangingPunct="1"/>
            <a:r>
              <a:rPr lang="en-US" dirty="0" smtClean="0"/>
              <a:t>Then e(n) + f(n) = O(g(n) + h(n))</a:t>
            </a:r>
          </a:p>
          <a:p>
            <a:pPr lvl="1" eaLnBrk="1" hangingPunct="1"/>
            <a:r>
              <a:rPr lang="en-US" dirty="0" smtClean="0"/>
              <a:t>Less formally: O(g(n)+h(n)) = max(O(g(n)), O(h(n))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Multiplicative property</a:t>
            </a:r>
          </a:p>
          <a:p>
            <a:pPr lvl="1" eaLnBrk="1" hangingPunct="1"/>
            <a:r>
              <a:rPr lang="en-US" dirty="0" smtClean="0"/>
              <a:t>If e(n) = O(g(n)) and f(n) = O(h(n))</a:t>
            </a:r>
          </a:p>
          <a:p>
            <a:pPr lvl="1" eaLnBrk="1" hangingPunct="1"/>
            <a:r>
              <a:rPr lang="en-US" dirty="0" smtClean="0"/>
              <a:t>Then e(n) * f(n) = O(g(n) * h(n))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1" eaLnBrk="1" hangingPunct="1"/>
            <a:endParaRPr lang="en-US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104A7-C0CC-4BC7-A5AE-14F64ED63436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921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Rules of Thumb</a:t>
            </a:r>
          </a:p>
        </p:txBody>
      </p:sp>
      <p:sp>
        <p:nvSpPr>
          <p:cNvPr id="922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f(n) is a polynomial of degree k</a:t>
            </a:r>
          </a:p>
          <a:p>
            <a:pPr lvl="1" eaLnBrk="1" hangingPunct="1"/>
            <a:r>
              <a:rPr lang="en-US" dirty="0" smtClean="0"/>
              <a:t>Then f(N) = </a:t>
            </a:r>
            <a:r>
              <a:rPr lang="en-US" sz="2400" dirty="0" smtClean="0">
                <a:sym typeface="Symbol" pitchFamily="18" charset="2"/>
              </a:rPr>
              <a:t>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N</a:t>
            </a:r>
            <a:r>
              <a:rPr lang="en-US" sz="2400" baseline="30000" dirty="0" err="1" smtClean="0">
                <a:sym typeface="Symbol" pitchFamily="18" charset="2"/>
              </a:rPr>
              <a:t>k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 eaLnBrk="1" hangingPunct="1"/>
            <a:endParaRPr lang="en-US" sz="2800" dirty="0" smtClean="0">
              <a:sym typeface="Symbol" pitchFamily="18" charset="2"/>
            </a:endParaRPr>
          </a:p>
          <a:p>
            <a:pPr eaLnBrk="1" hangingPunct="1"/>
            <a:r>
              <a:rPr lang="en-US" dirty="0" err="1" smtClean="0">
                <a:sym typeface="Symbol" pitchFamily="18" charset="2"/>
              </a:rPr>
              <a:t>log</a:t>
            </a:r>
            <a:r>
              <a:rPr lang="en-US" sz="2800" baseline="30000" dirty="0" err="1" smtClean="0">
                <a:sym typeface="Symbol" pitchFamily="18" charset="2"/>
              </a:rPr>
              <a:t>k</a:t>
            </a:r>
            <a:r>
              <a:rPr lang="en-US" dirty="0" err="1" smtClean="0">
                <a:sym typeface="Symbol" pitchFamily="18" charset="2"/>
              </a:rPr>
              <a:t>N</a:t>
            </a:r>
            <a:r>
              <a:rPr lang="en-US" dirty="0" smtClean="0">
                <a:sym typeface="Symbol" pitchFamily="18" charset="2"/>
              </a:rPr>
              <a:t> = O(N) for any constant.</a:t>
            </a:r>
          </a:p>
          <a:p>
            <a:pPr lvl="1" eaLnBrk="1" hangingPunct="1"/>
            <a:r>
              <a:rPr lang="en-US" dirty="0" smtClean="0">
                <a:sym typeface="Symbol" pitchFamily="18" charset="2"/>
              </a:rPr>
              <a:t>Logarithms grow very slowly compared to even linear growth</a:t>
            </a: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78150-C691-4B05-906A-5F269665FCA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Growth Rates</a:t>
            </a:r>
          </a:p>
        </p:txBody>
      </p:sp>
      <p:pic>
        <p:nvPicPr>
          <p:cNvPr id="10244" name="Picture 4" descr="fig02_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1295400"/>
            <a:ext cx="3890963" cy="4724400"/>
          </a:xfrm>
          <a:noFill/>
        </p:spPr>
      </p:pic>
      <p:cxnSp>
        <p:nvCxnSpPr>
          <p:cNvPr id="10245" name="Straight Arrow Connector 6"/>
          <p:cNvCxnSpPr>
            <a:cxnSpLocks noChangeShapeType="1"/>
          </p:cNvCxnSpPr>
          <p:nvPr/>
        </p:nvCxnSpPr>
        <p:spPr bwMode="auto">
          <a:xfrm rot="5400000">
            <a:off x="-533400" y="3732213"/>
            <a:ext cx="3811587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FBCBC-4680-4559-A7CC-717374019CF9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f(N) = N </a:t>
            </a:r>
            <a:r>
              <a:rPr lang="en-US" sz="2000" dirty="0" err="1" smtClean="0"/>
              <a:t>logN</a:t>
            </a:r>
            <a:r>
              <a:rPr lang="en-US" sz="2000" dirty="0" smtClean="0"/>
              <a:t>  and g(N) = N</a:t>
            </a:r>
            <a:r>
              <a:rPr lang="en-US" baseline="30000" dirty="0" smtClean="0"/>
              <a:t>1.5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Which one grows faster??</a:t>
            </a:r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Note that g(N) = N</a:t>
            </a:r>
            <a:r>
              <a:rPr lang="en-US" baseline="30000" dirty="0" smtClean="0"/>
              <a:t>1.5</a:t>
            </a:r>
            <a:r>
              <a:rPr lang="en-US" dirty="0" smtClean="0"/>
              <a:t> </a:t>
            </a:r>
            <a:r>
              <a:rPr lang="en-US" sz="2000" dirty="0" smtClean="0"/>
              <a:t>= N*N</a:t>
            </a:r>
            <a:r>
              <a:rPr lang="en-US" baseline="30000" dirty="0" smtClean="0"/>
              <a:t>0.5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Hence, between f(N) and g(N), we only need to compare growth rate of </a:t>
            </a:r>
            <a:r>
              <a:rPr lang="en-US" sz="1800" dirty="0" err="1" smtClean="0"/>
              <a:t>logN</a:t>
            </a:r>
            <a:r>
              <a:rPr lang="en-US" sz="1800" dirty="0" smtClean="0"/>
              <a:t> and N</a:t>
            </a:r>
            <a:r>
              <a:rPr lang="en-US" baseline="30000" dirty="0" smtClean="0"/>
              <a:t>0.5</a:t>
            </a: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Equivalently, we can compare growth rate of log</a:t>
            </a:r>
            <a:r>
              <a:rPr lang="en-US" baseline="30000" dirty="0" smtClean="0"/>
              <a:t>2</a:t>
            </a:r>
            <a:r>
              <a:rPr lang="en-US" sz="1800" dirty="0" smtClean="0"/>
              <a:t>N  with N</a:t>
            </a:r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Now, refer to the result on the previous slide to figure out whether f(N) or g(N) grows faster!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5DE9A-762B-4B80-AC6B-0F0FB99FCF51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Maximum Subsequence Sum Problem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11288"/>
            <a:ext cx="8458200" cy="1865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Given a sequence of integers A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A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…, A</a:t>
            </a:r>
            <a:r>
              <a:rPr lang="en-US" sz="1800" baseline="-25000" dirty="0" smtClean="0"/>
              <a:t>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Find the maximum subsequence (A</a:t>
            </a:r>
            <a:r>
              <a:rPr lang="en-US" sz="1600" baseline="-25000" dirty="0" smtClean="0"/>
              <a:t>i</a:t>
            </a:r>
            <a:r>
              <a:rPr lang="en-US" sz="1600" dirty="0" smtClean="0"/>
              <a:t> + A </a:t>
            </a:r>
            <a:r>
              <a:rPr lang="en-US" sz="1600" baseline="-25000" dirty="0" smtClean="0"/>
              <a:t>i+1</a:t>
            </a:r>
            <a:r>
              <a:rPr lang="en-US" sz="1600" dirty="0" smtClean="0"/>
              <a:t> + … + A </a:t>
            </a:r>
            <a:r>
              <a:rPr lang="en-US" sz="1600" baseline="-25000" dirty="0" smtClean="0"/>
              <a:t>k</a:t>
            </a:r>
            <a:r>
              <a:rPr lang="en-US" sz="1600" dirty="0" smtClean="0"/>
              <a:t>), where 1 </a:t>
            </a:r>
            <a:r>
              <a:rPr lang="en-US" sz="1600" u="sng" dirty="0" smtClean="0"/>
              <a:t>&lt;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u="sng" dirty="0" smtClean="0"/>
              <a:t>&lt;</a:t>
            </a:r>
            <a:r>
              <a:rPr lang="en-US" sz="1600" dirty="0" smtClean="0"/>
              <a:t> 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For example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for: –2, 11, -4, 13, -5, -2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The answer is 20: (11, -4, 13)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Many algorithms of differing complexity can be found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Example run times from some computer illustrated below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</p:txBody>
      </p:sp>
      <p:pic>
        <p:nvPicPr>
          <p:cNvPr id="12293" name="Picture 4" descr="fig02_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3350458"/>
            <a:ext cx="5943600" cy="288048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 value to reach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9 </m:t>
                        </m:r>
                      </m:sup>
                    </m:s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</m:oMath>
                </a14:m>
                <a:r>
                  <a:rPr lang="en-US" dirty="0" smtClean="0"/>
                  <a:t> for algorithms with different complexity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30400" b="-45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41329724"/>
                  </p:ext>
                </p:extLst>
              </p:nvPr>
            </p:nvGraphicFramePr>
            <p:xfrm>
              <a:off x="685800" y="1447800"/>
              <a:ext cx="6934201" cy="397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32823">
                      <a:extLst>
                        <a:ext uri="{9D8B030D-6E8A-4147-A177-3AD203B41FA5}">
                          <a16:colId xmlns:a16="http://schemas.microsoft.com/office/drawing/2014/main" val="114115663"/>
                        </a:ext>
                      </a:extLst>
                    </a:gridCol>
                    <a:gridCol w="2700689">
                      <a:extLst>
                        <a:ext uri="{9D8B030D-6E8A-4147-A177-3AD203B41FA5}">
                          <a16:colId xmlns:a16="http://schemas.microsoft.com/office/drawing/2014/main" val="1058978329"/>
                        </a:ext>
                      </a:extLst>
                    </a:gridCol>
                    <a:gridCol w="2700689">
                      <a:extLst>
                        <a:ext uri="{9D8B030D-6E8A-4147-A177-3AD203B41FA5}">
                          <a16:colId xmlns:a16="http://schemas.microsoft.com/office/drawing/2014/main" val="19181810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Algorithm complexity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 </a:t>
                          </a:r>
                          <a:r>
                            <a:rPr lang="en-US" baseline="0" dirty="0" smtClean="0"/>
                            <a:t>N value 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9 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dirty="0" smtClean="0"/>
                            <a:t>operations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</a:t>
                          </a:r>
                          <a:r>
                            <a:rPr lang="en-US" baseline="0" dirty="0" smtClean="0"/>
                            <a:t> value 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13 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dirty="0" smtClean="0"/>
                            <a:t>operations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3995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Never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Never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2076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1,000,000,000</m:t>
                                    </m:r>
                                  </m:sup>
                                </m:sSup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118773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b="0" i="0" smtClean="0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fName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𝑁</m:t>
                                                </m:r>
                                              </m:e>
                                            </m:d>
                                          </m:e>
                                        </m:func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1,000</m:t>
                                    </m:r>
                                  </m:sup>
                                </m:sSup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78283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1,000,000,000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10,000,000,000,000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98224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𝑁𝑙𝑔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40,000,000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≈</m:t>
                              </m:r>
                            </m:oMath>
                          </a14:m>
                          <a:r>
                            <a:rPr lang="en-US" dirty="0" smtClean="0"/>
                            <a:t> 400,000,000,000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906097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30,000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3,000,000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29995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1,000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20,000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9614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2,000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70109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59301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41329724"/>
                  </p:ext>
                </p:extLst>
              </p:nvPr>
            </p:nvGraphicFramePr>
            <p:xfrm>
              <a:off x="685800" y="1447800"/>
              <a:ext cx="6934201" cy="397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32823">
                      <a:extLst>
                        <a:ext uri="{9D8B030D-6E8A-4147-A177-3AD203B41FA5}">
                          <a16:colId xmlns:a16="http://schemas.microsoft.com/office/drawing/2014/main" val="114115663"/>
                        </a:ext>
                      </a:extLst>
                    </a:gridCol>
                    <a:gridCol w="2700689">
                      <a:extLst>
                        <a:ext uri="{9D8B030D-6E8A-4147-A177-3AD203B41FA5}">
                          <a16:colId xmlns:a16="http://schemas.microsoft.com/office/drawing/2014/main" val="1058978329"/>
                        </a:ext>
                      </a:extLst>
                    </a:gridCol>
                    <a:gridCol w="2700689">
                      <a:extLst>
                        <a:ext uri="{9D8B030D-6E8A-4147-A177-3AD203B41FA5}">
                          <a16:colId xmlns:a16="http://schemas.microsoft.com/office/drawing/2014/main" val="1918181011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Algorithm complexity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7111" t="-4762" r="-101129" b="-53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6757" t="-4762" r="-901" b="-536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3995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180328" r="-353571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Never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Never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2076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280328" r="-353571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7111" t="-280328" r="-101129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6757" t="-280328" r="-901" b="-7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118773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380328" r="-353571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7111" t="-380328" r="-101129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6757" t="-380328" r="-901" b="-6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78283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480328" r="-353571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7111" t="-480328" r="-101129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dirty="0" smtClean="0"/>
                            <a:t>10,000,000,000,000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98224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590000" r="-353571" b="-43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7111" t="-590000" r="-101129" b="-43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6757" t="-590000" r="-901" b="-43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06097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678689" r="-353571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7111" t="-678689" r="-101129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6757" t="-678689" r="-901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29995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778689" r="-353571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7111" t="-778689" r="-101129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6757" t="-778689" r="-901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9614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878689" r="-353571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7111" t="-878689" r="-101129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6757" t="-878689" r="-901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70109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97" t="-978689" r="-353571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6757" t="-978689" r="-901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593013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116FA6-6BAC-4BD8-9FA2-D0287262255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6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9D86C5F-E8F7-4AF5-B0D3-A1C08E28DCA3}" type="slidenum">
              <a:rPr lang="en-US" sz="1400">
                <a:latin typeface="Arial" pitchFamily="34" charset="0"/>
              </a:rPr>
              <a:pPr algn="r"/>
              <a:t>2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Complexity Analysis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77724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Establishing the relationship between the input size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or parameter)</a:t>
            </a:r>
            <a:r>
              <a:rPr lang="en-US" dirty="0" smtClean="0"/>
              <a:t> and the time and/or space requirement.</a:t>
            </a:r>
          </a:p>
          <a:p>
            <a:pPr lvl="1" eaLnBrk="1" hangingPunct="1"/>
            <a:r>
              <a:rPr lang="en-US" sz="1600" dirty="0" smtClean="0"/>
              <a:t>Time complexity and space complexity</a:t>
            </a:r>
          </a:p>
          <a:p>
            <a:pPr lvl="1" eaLnBrk="1" hangingPunct="1"/>
            <a:r>
              <a:rPr lang="en-US" sz="1600" dirty="0" smtClean="0"/>
              <a:t>Estimate the time and space requirement for a given (large) input size</a:t>
            </a:r>
          </a:p>
          <a:p>
            <a:pPr lvl="1" eaLnBrk="1" hangingPunct="1"/>
            <a:r>
              <a:rPr lang="en-US" sz="1600" dirty="0" smtClean="0"/>
              <a:t>Compare algorithms</a:t>
            </a:r>
          </a:p>
          <a:p>
            <a:pPr eaLnBrk="1" hangingPunct="1"/>
            <a:r>
              <a:rPr lang="en-US" dirty="0" smtClean="0"/>
              <a:t>Time complexity: counting operations </a:t>
            </a:r>
          </a:p>
          <a:p>
            <a:pPr lvl="1" eaLnBrk="1" hangingPunct="1"/>
            <a:r>
              <a:rPr lang="en-US" dirty="0" smtClean="0"/>
              <a:t>Count the number of operations that the algorithm will perform.</a:t>
            </a:r>
          </a:p>
          <a:p>
            <a:pPr eaLnBrk="1" hangingPunct="1"/>
            <a:r>
              <a:rPr lang="en-US" dirty="0" smtClean="0"/>
              <a:t>Asymptotic analysis</a:t>
            </a:r>
          </a:p>
          <a:p>
            <a:pPr lvl="1" eaLnBrk="1" hangingPunct="1"/>
            <a:r>
              <a:rPr lang="en-US" dirty="0" smtClean="0"/>
              <a:t>The big O notation</a:t>
            </a:r>
          </a:p>
          <a:p>
            <a:pPr lvl="1" eaLnBrk="1" hangingPunct="1"/>
            <a:r>
              <a:rPr lang="en-US" dirty="0"/>
              <a:t>Capture how fast time/space </a:t>
            </a:r>
            <a:r>
              <a:rPr lang="en-US" dirty="0" smtClean="0"/>
              <a:t>requirement increases </a:t>
            </a:r>
            <a:r>
              <a:rPr lang="en-US" dirty="0"/>
              <a:t>as the input size increases </a:t>
            </a:r>
            <a:endParaRPr lang="en-US" dirty="0" smtClean="0"/>
          </a:p>
          <a:p>
            <a:pPr lvl="1" eaLnBrk="1" hangingPunct="1"/>
            <a:r>
              <a:rPr lang="en-US" dirty="0" smtClean="0"/>
              <a:t>Ignore less important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97F44BA-CF96-427B-A14B-806E32D2412A}" type="slidenum">
              <a:rPr lang="en-US" sz="1400">
                <a:latin typeface="Arial" pitchFamily="34" charset="0"/>
              </a:rPr>
              <a:pPr algn="r"/>
              <a:t>20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53250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Complexity Affects Running Times</a:t>
            </a:r>
            <a:endParaRPr lang="en-US" sz="2400" dirty="0" smtClean="0"/>
          </a:p>
        </p:txBody>
      </p:sp>
      <p:pic>
        <p:nvPicPr>
          <p:cNvPr id="53251" name="Picture 1027" descr="fig02_0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" y="1524000"/>
            <a:ext cx="4419600" cy="4953000"/>
          </a:xfrm>
        </p:spPr>
      </p:pic>
      <p:pic>
        <p:nvPicPr>
          <p:cNvPr id="53252" name="Picture 1028" descr="fig02_0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48200" y="1524000"/>
            <a:ext cx="4419600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question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True or False: Program A has complexity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); Program B has complexity O(n). Thus,  Program A always runs faster than Program B.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116FA6-6BAC-4BD8-9FA2-D0287262255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79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9E71A-2AAD-4939-AD84-ED7464751DE1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Complexity Analysis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Steps</a:t>
            </a:r>
          </a:p>
          <a:p>
            <a:pPr lvl="1" eaLnBrk="1" hangingPunct="1"/>
            <a:r>
              <a:rPr lang="en-US" dirty="0" smtClean="0"/>
              <a:t>Find n = size of input</a:t>
            </a:r>
          </a:p>
          <a:p>
            <a:pPr lvl="1" eaLnBrk="1" hangingPunct="1"/>
            <a:r>
              <a:rPr lang="en-US" dirty="0" smtClean="0"/>
              <a:t>Find atomic activities to count</a:t>
            </a:r>
          </a:p>
          <a:p>
            <a:pPr lvl="2" eaLnBrk="1" hangingPunct="1"/>
            <a:r>
              <a:rPr lang="en-US" sz="1800" dirty="0" smtClean="0">
                <a:solidFill>
                  <a:schemeClr val="accent2"/>
                </a:solidFill>
              </a:rPr>
              <a:t>Primitive operations </a:t>
            </a:r>
            <a:r>
              <a:rPr lang="en-US" sz="1800" dirty="0" smtClean="0"/>
              <a:t>such as +, -, *, /.</a:t>
            </a:r>
          </a:p>
          <a:p>
            <a:pPr lvl="2" eaLnBrk="1" hangingPunct="1"/>
            <a:r>
              <a:rPr lang="en-US" sz="1800" dirty="0" smtClean="0"/>
              <a:t>Assumed to finish within one unit of time</a:t>
            </a:r>
          </a:p>
          <a:p>
            <a:pPr lvl="1" eaLnBrk="1" hangingPunct="1"/>
            <a:r>
              <a:rPr lang="en-US" dirty="0" smtClean="0"/>
              <a:t>Find f(n) = the number of atomic activities done by an input size of n</a:t>
            </a:r>
          </a:p>
          <a:p>
            <a:pPr lvl="1" eaLnBrk="1" hangingPunct="1"/>
            <a:r>
              <a:rPr lang="en-US" dirty="0" smtClean="0"/>
              <a:t>Complexity of an algorithm = complexity of f(n)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EE893-C854-4EE9-878B-F8BAF02CF8FA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Running Time Calculations -</a:t>
            </a:r>
            <a:br>
              <a:rPr lang="en-US" sz="2800" smtClean="0"/>
            </a:br>
            <a:r>
              <a:rPr lang="en-US" sz="2800" smtClean="0"/>
              <a:t>Loops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b="1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</a:rPr>
              <a:t>	for (j = 0; j &lt; n; ++j) {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</a:rPr>
              <a:t>		// 3 atomics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</a:rPr>
              <a:t>	}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Number of atomic operations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Each iteration has 3 atomic operations, so 3n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Cost of the iteration itself (c*n, c is a constant)</a:t>
            </a:r>
          </a:p>
          <a:p>
            <a:pPr lvl="2" eaLnBrk="1" hangingPunct="1"/>
            <a:r>
              <a:rPr lang="en-US" sz="1600" dirty="0" smtClean="0">
                <a:latin typeface="Times New Roman" pitchFamily="18" charset="0"/>
              </a:rPr>
              <a:t>One initialization assignment</a:t>
            </a:r>
          </a:p>
          <a:p>
            <a:pPr lvl="2" eaLnBrk="1" hangingPunct="1"/>
            <a:r>
              <a:rPr lang="en-US" sz="1600" dirty="0" smtClean="0">
                <a:latin typeface="Times New Roman" pitchFamily="18" charset="0"/>
              </a:rPr>
              <a:t>n increment (of j)</a:t>
            </a:r>
          </a:p>
          <a:p>
            <a:pPr lvl="2" eaLnBrk="1" hangingPunct="1"/>
            <a:r>
              <a:rPr lang="en-US" sz="1600" dirty="0" smtClean="0">
                <a:latin typeface="Times New Roman" pitchFamily="18" charset="0"/>
              </a:rPr>
              <a:t>n comparisons (between j and n)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Complexity = </a:t>
            </a:r>
            <a:r>
              <a:rPr lang="en-US" dirty="0" smtClean="0">
                <a:sym typeface="Symbol" pitchFamily="18" charset="2"/>
              </a:rPr>
              <a:t>(3n + c*n) = (n) </a:t>
            </a: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7945B-A8C9-4461-874D-018A8B431494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Loops with Break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	for (j = 0; j &lt; n; ++j) {</a:t>
            </a:r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		// 3 atomics</a:t>
            </a:r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		if (condition) break;</a:t>
            </a:r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	}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Upper bound</a:t>
            </a:r>
            <a:r>
              <a:rPr lang="en-US" sz="2000" dirty="0" smtClean="0">
                <a:latin typeface="Times New Roman" pitchFamily="18" charset="0"/>
              </a:rPr>
              <a:t> = </a:t>
            </a:r>
            <a:r>
              <a:rPr lang="en-US" sz="2000" dirty="0" smtClean="0">
                <a:sym typeface="Symbol" pitchFamily="18" charset="2"/>
              </a:rPr>
              <a:t>O(4n) = O(n)</a:t>
            </a:r>
          </a:p>
          <a:p>
            <a:pPr eaLnBrk="1" hangingPunct="1"/>
            <a:r>
              <a:rPr lang="en-US" sz="2000" dirty="0" smtClean="0">
                <a:sym typeface="Symbol" pitchFamily="18" charset="2"/>
              </a:rPr>
              <a:t>Lower bound = </a:t>
            </a:r>
            <a:r>
              <a:rPr lang="en-US" sz="2000" i="1" dirty="0" smtClean="0"/>
              <a:t>Ω</a:t>
            </a:r>
            <a:r>
              <a:rPr lang="en-US" sz="2000" dirty="0" smtClean="0">
                <a:sym typeface="Symbol" pitchFamily="18" charset="2"/>
              </a:rPr>
              <a:t>(4) = </a:t>
            </a:r>
            <a:r>
              <a:rPr lang="en-US" sz="2000" i="1" dirty="0" smtClean="0"/>
              <a:t>Ω</a:t>
            </a:r>
            <a:r>
              <a:rPr lang="en-US" sz="2000" dirty="0" smtClean="0">
                <a:sym typeface="Symbol" pitchFamily="18" charset="2"/>
              </a:rPr>
              <a:t>(1)</a:t>
            </a:r>
          </a:p>
          <a:p>
            <a:pPr eaLnBrk="1" hangingPunct="1"/>
            <a:r>
              <a:rPr lang="en-US" sz="2000" dirty="0" smtClean="0">
                <a:sym typeface="Symbol" pitchFamily="18" charset="2"/>
              </a:rPr>
              <a:t>Complexity = O(n)</a:t>
            </a:r>
          </a:p>
          <a:p>
            <a:pPr eaLnBrk="1" hangingPunct="1"/>
            <a:r>
              <a:rPr lang="en-US" sz="2000" dirty="0" smtClean="0">
                <a:sym typeface="Symbol" pitchFamily="18" charset="2"/>
              </a:rPr>
              <a:t>Why don’t we have a (…) notation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EBB5FE-1F61-44C9-B808-4006B976A04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Sequential Search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Given an </a:t>
            </a:r>
            <a:r>
              <a:rPr lang="en-US" dirty="0" smtClean="0">
                <a:solidFill>
                  <a:srgbClr val="0000FF"/>
                </a:solidFill>
              </a:rPr>
              <a:t>unsorted</a:t>
            </a:r>
            <a:r>
              <a:rPr lang="en-US" dirty="0" smtClean="0"/>
              <a:t> vector a, find the location of element X.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	for 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size_t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= 0;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&lt;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a.size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++) {</a:t>
            </a:r>
          </a:p>
          <a:p>
            <a:pPr eaLnBrk="1" hangingPunct="1"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    		if (a[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] == X) return true;</a:t>
            </a:r>
          </a:p>
          <a:p>
            <a:pPr eaLnBrk="1" hangingPunct="1"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	}</a:t>
            </a:r>
          </a:p>
          <a:p>
            <a:pPr eaLnBrk="1" hangingPunct="1"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	return false;</a:t>
            </a:r>
          </a:p>
          <a:p>
            <a:pPr eaLnBrk="1" hangingPunct="1"/>
            <a:endParaRPr lang="en-US" dirty="0" smtClean="0">
              <a:solidFill>
                <a:srgbClr val="0000FF"/>
              </a:solidFill>
              <a:sym typeface="Symbol" pitchFamily="18" charset="2"/>
            </a:endParaRPr>
          </a:p>
          <a:p>
            <a:pPr eaLnBrk="1" hangingPunct="1"/>
            <a:r>
              <a:rPr lang="en-US" dirty="0" smtClean="0">
                <a:sym typeface="Symbol" pitchFamily="18" charset="2"/>
              </a:rPr>
              <a:t>Input size:  n = </a:t>
            </a:r>
            <a:r>
              <a:rPr lang="en-US" dirty="0" err="1" smtClean="0">
                <a:sym typeface="Symbol" pitchFamily="18" charset="2"/>
              </a:rPr>
              <a:t>a.size</a:t>
            </a:r>
            <a:r>
              <a:rPr lang="en-US" dirty="0" smtClean="0">
                <a:sym typeface="Symbol" pitchFamily="18" charset="2"/>
              </a:rPr>
              <a:t>()</a:t>
            </a:r>
          </a:p>
          <a:p>
            <a:pPr eaLnBrk="1" hangingPunct="1"/>
            <a:r>
              <a:rPr lang="en-US" dirty="0" smtClean="0">
                <a:sym typeface="Symbol" pitchFamily="18" charset="2"/>
              </a:rPr>
              <a:t>Complexity = O(n)</a:t>
            </a:r>
          </a:p>
          <a:p>
            <a:pPr eaLnBrk="1" hangingPunct="1"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90748-911B-4C17-8332-71E90B2FD11B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If-then-else Statement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086600" cy="2590800"/>
          </a:xfrm>
        </p:spPr>
        <p:txBody>
          <a:bodyPr/>
          <a:lstStyle/>
          <a:p>
            <a:pPr eaLnBrk="1" hangingPunct="1"/>
            <a:r>
              <a:rPr lang="en-US" smtClean="0"/>
              <a:t>Complexity = ??</a:t>
            </a:r>
          </a:p>
          <a:p>
            <a:pPr eaLnBrk="1" hangingPunct="1">
              <a:buFontTx/>
              <a:buNone/>
            </a:pPr>
            <a:r>
              <a:rPr lang="en-US" smtClean="0"/>
              <a:t>= O(1) + max ( O(1), O(N)) </a:t>
            </a:r>
          </a:p>
          <a:p>
            <a:pPr eaLnBrk="1" hangingPunct="1">
              <a:buFontTx/>
              <a:buNone/>
            </a:pPr>
            <a:r>
              <a:rPr lang="en-US" smtClean="0"/>
              <a:t>= O(1) + O(N)</a:t>
            </a:r>
          </a:p>
          <a:p>
            <a:pPr eaLnBrk="1" hangingPunct="1">
              <a:buFontTx/>
              <a:buNone/>
            </a:pPr>
            <a:r>
              <a:rPr lang="en-US" smtClean="0"/>
              <a:t>= O(N)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295400" y="1371600"/>
            <a:ext cx="51054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if(condition) </a:t>
            </a:r>
          </a:p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	i = 0;</a:t>
            </a:r>
          </a:p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else</a:t>
            </a:r>
          </a:p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	for ( j = 0; j &lt; n; j++)</a:t>
            </a:r>
          </a:p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		a[j] = j;</a:t>
            </a:r>
          </a:p>
          <a:p>
            <a:pPr eaLnBrk="0" hangingPunct="0">
              <a:lnSpc>
                <a:spcPct val="80000"/>
              </a:lnSpc>
            </a:pPr>
            <a:endParaRPr lang="en-US" sz="18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22C68-7E71-4B49-9E84-F42C0122E38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945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Consecutive Statements</a:t>
            </a:r>
          </a:p>
        </p:txBody>
      </p:sp>
      <p:sp>
        <p:nvSpPr>
          <p:cNvPr id="244743" name="Rectangle 1031"/>
          <p:cNvSpPr>
            <a:spLocks noChangeArrowheads="1"/>
          </p:cNvSpPr>
          <p:nvPr/>
        </p:nvSpPr>
        <p:spPr bwMode="auto">
          <a:xfrm>
            <a:off x="609600" y="1219200"/>
            <a:ext cx="76200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Add the complexity of consecutive statements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sym typeface="Symbol" pitchFamily="18" charset="2"/>
              </a:rPr>
              <a:t>Complexity = (3n + 5n) = (n)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Arial" charset="0"/>
              </a:rPr>
            </a:br>
            <a:endParaRPr lang="en-US" sz="2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371600" y="1905000"/>
            <a:ext cx="6172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for (j = 0; j &lt; n; ++j) {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	// 3 atomics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for (j = 0; j &lt; n; ++j) {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	// 5 atomics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03187-942F-41A4-82BE-B0434BDAEB60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Loop Statements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Analyze such statements inside out</a:t>
            </a:r>
          </a:p>
          <a:p>
            <a:pPr eaLnBrk="1" hangingPunct="1">
              <a:buFontTx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for (j = 0; j &lt; n; ++j) {</a:t>
            </a:r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			// 2 atomics</a:t>
            </a:r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			for (k = 0; k &lt; n; ++k) {</a:t>
            </a:r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				// 3 atomics</a:t>
            </a:r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			}</a:t>
            </a:r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		}</a:t>
            </a: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r>
              <a:rPr lang="en-US" dirty="0" smtClean="0">
                <a:sym typeface="Symbol" pitchFamily="18" charset="2"/>
              </a:rPr>
              <a:t>Complexity = ((2 + 3n)n) = (n</a:t>
            </a:r>
            <a:r>
              <a:rPr lang="en-US" baseline="30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9624E-CFAB-4374-A94C-C20994A643B0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458200" cy="5218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long factorial(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n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if( n &lt;= 1 )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n * factorial( n - 1 );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long fib(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n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if ( n &lt;= 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fib( n – 1 ) + fib( n – 2 );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solidFill>
                  <a:srgbClr val="0000FF"/>
                </a:solidFill>
              </a:rPr>
              <a:t>We need to determine how many times a recursive function is called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5334000" y="1295400"/>
            <a:ext cx="3276600" cy="14478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latin typeface="Comic Sans MS" pitchFamily="66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(n) = 1 + t(n-1)</a:t>
            </a:r>
            <a:endParaRPr lang="en-U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5562600" y="3962400"/>
            <a:ext cx="3276600" cy="16002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latin typeface="Comic Sans MS" pitchFamily="66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(n) = t(n-1) + t(n-2) + 1</a:t>
            </a:r>
            <a:endParaRPr lang="en-US" sz="2000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C83DB51-B760-405D-95E6-64518D39FE1F}" type="slidenum">
              <a:rPr lang="en-US" sz="1400">
                <a:latin typeface="Arial" pitchFamily="34" charset="0"/>
              </a:rPr>
              <a:pPr algn="r"/>
              <a:t>3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Operation Count Examples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62000" y="1295400"/>
            <a:ext cx="3505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</a:pPr>
            <a:endParaRPr lang="en-US" sz="8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chemeClr val="accent2"/>
                </a:solidFill>
                <a:latin typeface="Courier" charset="0"/>
              </a:rPr>
              <a:t>Example 1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for(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=0;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&lt;n;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++)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cout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&lt;&lt; A[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] &lt;&lt;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endl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;</a:t>
            </a:r>
            <a:r>
              <a:rPr lang="en-US" sz="1400" b="1" dirty="0">
                <a:solidFill>
                  <a:srgbClr val="FF0000"/>
                </a:solidFill>
                <a:latin typeface="Courier" charset="0"/>
              </a:rPr>
              <a:t> 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  <a:latin typeface="Courier" charset="0"/>
              </a:rPr>
              <a:t> </a:t>
            </a:r>
            <a:endParaRPr lang="en-US" sz="12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4953000" y="1295400"/>
            <a:ext cx="3886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</a:pPr>
            <a:endParaRPr lang="en-US" sz="8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chemeClr val="accent2"/>
                </a:solidFill>
                <a:latin typeface="Courier" charset="0"/>
              </a:rPr>
              <a:t>Example 2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template &lt;class T&gt;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bool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IsSorted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(T *A,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n)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{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  bool sorted = true;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  for(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=0;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&lt;n-1;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++)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     if(A[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] &gt; A[i+1])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        sorted = false;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  return sorted;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}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880" name="Text Box 8"/>
              <p:cNvSpPr txBox="1">
                <a:spLocks noChangeArrowheads="1"/>
              </p:cNvSpPr>
              <p:nvPr/>
            </p:nvSpPr>
            <p:spPr bwMode="auto">
              <a:xfrm>
                <a:off x="762000" y="2667000"/>
                <a:ext cx="3538148" cy="19389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dirty="0" smtClean="0">
                    <a:latin typeface="Arial" charset="0"/>
                    <a:ea typeface="ＭＳ Ｐゴシック" charset="0"/>
                  </a:rPr>
                  <a:t>Number of outputs,  </a:t>
                </a:r>
                <a:endParaRPr lang="en-US" b="0" i="1" dirty="0" smtClean="0">
                  <a:latin typeface="Cambria Math" panose="02040503050406030204" pitchFamily="18" charset="0"/>
                  <a:ea typeface="ＭＳ Ｐゴシック" charset="0"/>
                </a:endParaRPr>
              </a:p>
              <a:p>
                <a:pPr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ＭＳ Ｐゴシック" charset="0"/>
                        </a:rPr>
                        <m:t>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ＭＳ Ｐゴシック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ＭＳ Ｐゴシック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ＭＳ Ｐゴシック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ＭＳ Ｐゴシック" charset="0"/>
                        </a:rPr>
                        <m:t>𝑛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ＭＳ Ｐゴシック" charset="0"/>
                        </a:rPr>
                        <m:t>, </m:t>
                      </m:r>
                    </m:oMath>
                  </m:oMathPara>
                </a14:m>
                <a:endParaRPr lang="en-US" dirty="0" smtClean="0">
                  <a:latin typeface="Arial" charset="0"/>
                  <a:ea typeface="ＭＳ Ｐゴシック" charset="0"/>
                </a:endParaRPr>
              </a:p>
              <a:p>
                <a:pPr>
                  <a:spcBef>
                    <a:spcPct val="50000"/>
                  </a:spcBef>
                  <a:defRPr/>
                </a:pPr>
                <a:r>
                  <a:rPr lang="en-US" dirty="0">
                    <a:latin typeface="Arial" charset="0"/>
                    <a:ea typeface="ＭＳ Ｐゴシック" charset="0"/>
                  </a:rPr>
                  <a:t>n</a:t>
                </a:r>
                <a:r>
                  <a:rPr lang="en-US" dirty="0" smtClean="0">
                    <a:latin typeface="Arial" charset="0"/>
                    <a:ea typeface="ＭＳ Ｐゴシック" charset="0"/>
                  </a:rPr>
                  <a:t> is the array size (input </a:t>
                </a:r>
              </a:p>
              <a:p>
                <a:pPr>
                  <a:spcBef>
                    <a:spcPct val="50000"/>
                  </a:spcBef>
                  <a:defRPr/>
                </a:pPr>
                <a:r>
                  <a:rPr lang="en-US" dirty="0" smtClean="0">
                    <a:latin typeface="Arial" charset="0"/>
                    <a:ea typeface="ＭＳ Ｐゴシック" charset="0"/>
                  </a:rPr>
                  <a:t>size)</a:t>
                </a:r>
                <a:endParaRPr lang="en-US" dirty="0">
                  <a:latin typeface="Times New Roman" charset="0"/>
                  <a:ea typeface="ＭＳ Ｐゴシック" charset="0"/>
                </a:endParaRPr>
              </a:p>
            </p:txBody>
          </p:sp>
        </mc:Choice>
        <mc:Fallback xmlns="">
          <p:sp>
            <p:nvSpPr>
              <p:cNvPr id="798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2667000"/>
                <a:ext cx="3538148" cy="1938992"/>
              </a:xfrm>
              <a:prstGeom prst="rect">
                <a:avLst/>
              </a:prstGeom>
              <a:blipFill>
                <a:blip r:embed="rId3"/>
                <a:stretch>
                  <a:fillRect l="-2586" t="-2201" r="-1724" b="-597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881" name="Text Box 9"/>
              <p:cNvSpPr txBox="1">
                <a:spLocks noChangeArrowheads="1"/>
              </p:cNvSpPr>
              <p:nvPr/>
            </p:nvSpPr>
            <p:spPr bwMode="auto">
              <a:xfrm>
                <a:off x="5105400" y="4800600"/>
                <a:ext cx="373380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dirty="0" smtClean="0">
                    <a:latin typeface="Arial" charset="0"/>
                    <a:ea typeface="ＭＳ Ｐゴシック" charset="0"/>
                  </a:rPr>
                  <a:t>Number of comparisons, </a:t>
                </a:r>
              </a:p>
              <a:p>
                <a:pPr algn="ctr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ＭＳ Ｐゴシック" charset="0"/>
                        </a:rPr>
                        <m:t>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ＭＳ Ｐゴシック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ＭＳ Ｐゴシック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ＭＳ Ｐゴシック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ＭＳ Ｐゴシック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ＭＳ Ｐゴシック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latin typeface="Times New Roman" charset="0"/>
                  <a:ea typeface="ＭＳ Ｐゴシック" charset="0"/>
                </a:endParaRPr>
              </a:p>
            </p:txBody>
          </p:sp>
        </mc:Choice>
        <mc:Fallback xmlns="">
          <p:sp>
            <p:nvSpPr>
              <p:cNvPr id="7988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5400" y="4800600"/>
                <a:ext cx="3733800" cy="830997"/>
              </a:xfrm>
              <a:prstGeom prst="rect">
                <a:avLst/>
              </a:prstGeom>
              <a:blipFill>
                <a:blip r:embed="rId4"/>
                <a:stretch>
                  <a:fillRect t="-5147" r="-163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6200" y="5668327"/>
            <a:ext cx="9179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Convention: expressing the count as a function of input size (n or N).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6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9624E-CFAB-4374-A94C-C20994A643B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1"/>
            <a:ext cx="84582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long factorial(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n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if( n &lt;= 1 )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n * factorial( n - 1 );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Expanding this recurrence form results in a summation. Some are quite simple, others can be complex.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T(n) =  1 + T(n-1) = 1 + 1 + T(n-2) = 1 + 1 + 1 + T(n-3)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</a:rPr>
              <a:t>    =  … = 1 + 1 + 1 + … + 1 + T(n – (n-1))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5334000" y="1295400"/>
            <a:ext cx="3276600" cy="14478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latin typeface="Comic Sans MS" pitchFamily="66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(n) = 1 + t(n-1)</a:t>
            </a:r>
            <a:endParaRPr lang="en-U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5638800"/>
            <a:ext cx="6617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1s’ are there?   T(n) = n -1 + T(1) = O(n)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2743200" y="4953000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 flipV="1">
            <a:off x="1905000" y="4953000"/>
            <a:ext cx="6858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2895600" y="4876800"/>
            <a:ext cx="838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949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9624E-CFAB-4374-A94C-C20994A643B0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1"/>
            <a:ext cx="84582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long fib(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n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if ( n &lt;= 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fib( n – 1 ) + fib( n – 2 );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When </a:t>
            </a:r>
            <a:r>
              <a:rPr lang="en-US" sz="1600" b="1" dirty="0" smtClean="0">
                <a:latin typeface="Courier New" pitchFamily="49" charset="0"/>
              </a:rPr>
              <a:t>trying </a:t>
            </a:r>
            <a:r>
              <a:rPr lang="en-US" sz="1600" b="1" dirty="0" smtClean="0">
                <a:latin typeface="Courier New" pitchFamily="49" charset="0"/>
              </a:rPr>
              <a:t>to expand this, one will lose track quickly. It needs to be simplified in order to get some meaningful results.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T(n-1) &gt;= T(n-2)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so T(n) = T(n-1) + T(n-2) + 1 &gt;= 2T(n-2) + 1 &gt; 2*T(n-2)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T(n) &gt; 2 * T(n-2) &gt; 2 * 2 * T(n-4) &gt; 2 * 2 * 2 * T(n-6)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 &gt; 2 * 2 * 2 * … * 2 * T(n – (n-1))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5638800" y="1133793"/>
            <a:ext cx="3276600" cy="16002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latin typeface="Comic Sans MS" pitchFamily="66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(n) = t(n-1) + t(n-2) + 1</a:t>
            </a:r>
            <a:endParaRPr lang="en-US" sz="2000" dirty="0">
              <a:latin typeface="Comic Sans MS" pitchFamily="66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38664" y="5738448"/>
                <a:ext cx="7038535" cy="966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How many 2s</a:t>
                </a:r>
                <a:r>
                  <a:rPr lang="en-US" dirty="0"/>
                  <a:t>’ are there?  </a:t>
                </a:r>
                <a:r>
                  <a:rPr lang="en-US" dirty="0" smtClean="0"/>
                  <a:t>(n-1) / 2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 smtClean="0"/>
                  <a:t> = </a:t>
                </a:r>
                <a:r>
                  <a:rPr lang="el-GR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Ω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664" y="5738448"/>
                <a:ext cx="7038535" cy="966162"/>
              </a:xfrm>
              <a:prstGeom prst="rect">
                <a:avLst/>
              </a:prstGeom>
              <a:blipFill>
                <a:blip r:embed="rId3"/>
                <a:stretch>
                  <a:fillRect l="-1299" t="-5031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 bwMode="auto">
          <a:xfrm flipH="1" flipV="1">
            <a:off x="1371600" y="5410200"/>
            <a:ext cx="9906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 flipV="1">
            <a:off x="2286000" y="5421925"/>
            <a:ext cx="152400" cy="3022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2590800" y="5410200"/>
            <a:ext cx="533400" cy="3282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301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80363-532C-4319-ADD0-F1F6EA5D6430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Logarithms in Running Time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 rule:</a:t>
            </a:r>
          </a:p>
          <a:p>
            <a:pPr lvl="1" eaLnBrk="1" hangingPunct="1"/>
            <a:r>
              <a:rPr lang="en-US" dirty="0" smtClean="0"/>
              <a:t>If </a:t>
            </a:r>
            <a:r>
              <a:rPr lang="en-US" dirty="0" smtClean="0">
                <a:solidFill>
                  <a:srgbClr val="0000FF"/>
                </a:solidFill>
              </a:rPr>
              <a:t>constant time</a:t>
            </a:r>
            <a:r>
              <a:rPr lang="en-US" dirty="0" smtClean="0"/>
              <a:t> is required to merely reduce the problem </a:t>
            </a:r>
            <a:r>
              <a:rPr lang="en-US" dirty="0" smtClean="0">
                <a:solidFill>
                  <a:srgbClr val="0000FF"/>
                </a:solidFill>
              </a:rPr>
              <a:t>by a constant amount</a:t>
            </a:r>
            <a:r>
              <a:rPr lang="en-US" dirty="0" smtClean="0"/>
              <a:t>, the algorithm is O(N).</a:t>
            </a:r>
          </a:p>
          <a:p>
            <a:pPr lvl="1" eaLnBrk="1" hangingPunct="1"/>
            <a:r>
              <a:rPr lang="en-US" dirty="0" smtClean="0"/>
              <a:t>An algorithm is O(</a:t>
            </a:r>
            <a:r>
              <a:rPr lang="en-US" dirty="0" err="1" smtClean="0"/>
              <a:t>logN</a:t>
            </a:r>
            <a:r>
              <a:rPr lang="en-US" dirty="0" smtClean="0"/>
              <a:t>) if it takes </a:t>
            </a:r>
            <a:r>
              <a:rPr lang="en-US" dirty="0" smtClean="0">
                <a:solidFill>
                  <a:srgbClr val="0000FF"/>
                </a:solidFill>
              </a:rPr>
              <a:t>constant O(1) time</a:t>
            </a:r>
            <a:r>
              <a:rPr lang="en-US" dirty="0" smtClean="0"/>
              <a:t> to cut the problem size </a:t>
            </a:r>
            <a:r>
              <a:rPr lang="en-US" dirty="0" smtClean="0">
                <a:solidFill>
                  <a:srgbClr val="0000FF"/>
                </a:solidFill>
              </a:rPr>
              <a:t>by a fraction</a:t>
            </a:r>
            <a:r>
              <a:rPr lang="en-US" dirty="0" smtClean="0"/>
              <a:t> (usually ½N).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Binary search</a:t>
            </a:r>
          </a:p>
          <a:p>
            <a:pPr eaLnBrk="1" hangingPunct="1"/>
            <a:r>
              <a:rPr lang="en-US" dirty="0" smtClean="0"/>
              <a:t>Euclid’s Algorithm</a:t>
            </a:r>
          </a:p>
          <a:p>
            <a:pPr eaLnBrk="1" hangingPunct="1"/>
            <a:r>
              <a:rPr lang="en-US" dirty="0" smtClean="0"/>
              <a:t>Exponentiation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3EE04-85A9-488D-8218-EA35EA63A899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8534400" cy="3733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Given a </a:t>
            </a:r>
            <a:r>
              <a:rPr lang="en-US" sz="2000" dirty="0" smtClean="0">
                <a:solidFill>
                  <a:srgbClr val="0000FF"/>
                </a:solidFill>
              </a:rPr>
              <a:t>sorted</a:t>
            </a:r>
            <a:r>
              <a:rPr lang="en-US" sz="2000" dirty="0" smtClean="0"/>
              <a:t> vector a, find the location of element 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binary_search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const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vector&lt;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&gt; &amp; a,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X)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unsigned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low = 0, high =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a.size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()-1;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while (low &lt;= high)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mid = (low + high) / 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if (a[mid] &lt; X)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	low = mid + 1;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else if( a[mid] &gt; X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	high = mid - 1;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	return mid;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return NOT_FOUND;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}</a:t>
            </a:r>
            <a:endParaRPr lang="en-US" sz="1800" dirty="0" smtClean="0">
              <a:solidFill>
                <a:srgbClr val="0000FF"/>
              </a:solidFill>
            </a:endParaRPr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5029200"/>
            <a:ext cx="86106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2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Input size:  n = </a:t>
            </a:r>
            <a:r>
              <a:rPr lang="en-US" sz="2000" dirty="0" err="1" smtClean="0"/>
              <a:t>a.size</a:t>
            </a:r>
            <a:r>
              <a:rPr lang="en-US" sz="2000" dirty="0" smtClean="0"/>
              <a:t>()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t</a:t>
            </a:r>
            <a:r>
              <a:rPr lang="en-US" sz="2000" dirty="0" smtClean="0"/>
              <a:t>(n) = 1 + t(n/2)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Complexity = O( k iterations x  (1 comparison+1 assignment) per loop)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= </a:t>
            </a:r>
            <a:r>
              <a:rPr lang="en-US" sz="1800" dirty="0" smtClean="0">
                <a:sym typeface="Symbol" pitchFamily="18" charset="2"/>
              </a:rPr>
              <a:t>O(log(n))</a:t>
            </a:r>
            <a:r>
              <a:rPr lang="en-US" sz="2000" dirty="0" smtClean="0"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99942-EB27-4EF9-8D20-9B010EB36532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Euclid’s Algorithm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125913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Find the greatest common divisor  (</a:t>
            </a:r>
            <a:r>
              <a:rPr lang="en-US" sz="2000" dirty="0" err="1" smtClean="0"/>
              <a:t>gcd</a:t>
            </a:r>
            <a:r>
              <a:rPr lang="en-US" sz="2000" dirty="0" smtClean="0"/>
              <a:t>) between m and 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Given M </a:t>
            </a:r>
            <a:r>
              <a:rPr lang="en-US" sz="1800" u="sng" dirty="0" smtClean="0"/>
              <a:t>&gt;</a:t>
            </a:r>
            <a:r>
              <a:rPr lang="en-US" sz="1800" dirty="0" smtClean="0"/>
              <a:t> 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For 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M = 50, N = 15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Remainders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5, 0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So </a:t>
            </a:r>
            <a:r>
              <a:rPr lang="en-US" sz="1800" dirty="0" err="1" smtClean="0"/>
              <a:t>gcd</a:t>
            </a:r>
            <a:r>
              <a:rPr lang="en-US" sz="1800" dirty="0" smtClean="0"/>
              <a:t>(50, 15) = 5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Complexity  =  O(</a:t>
            </a:r>
            <a:r>
              <a:rPr lang="en-US" sz="2000" dirty="0" err="1" smtClean="0"/>
              <a:t>logN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Exercise: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Why is it O(</a:t>
            </a:r>
            <a:r>
              <a:rPr lang="en-US" sz="1800" dirty="0" err="1" smtClean="0"/>
              <a:t>logN</a:t>
            </a:r>
            <a:r>
              <a:rPr lang="en-US" sz="1800" dirty="0" smtClean="0"/>
              <a:t>) </a:t>
            </a:r>
            <a:r>
              <a:rPr lang="en-US" sz="1800" dirty="0" smtClean="0"/>
              <a:t>?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3333FF"/>
                </a:solidFill>
              </a:rPr>
              <a:t>If M &gt; N, then (M mod N) &lt; M/2</a:t>
            </a:r>
          </a:p>
        </p:txBody>
      </p:sp>
      <p:pic>
        <p:nvPicPr>
          <p:cNvPr id="24581" name="Picture 10" descr="fig02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371600"/>
            <a:ext cx="3409950" cy="3057525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4953000" y="4907340"/>
            <a:ext cx="39974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T(M, N) = T(N, M mod N) + 1</a:t>
            </a:r>
          </a:p>
          <a:p>
            <a:r>
              <a:rPr lang="en-US" dirty="0"/>
              <a:t> </a:t>
            </a:r>
            <a:r>
              <a:rPr lang="en-US" dirty="0" smtClean="0"/>
              <a:t>             = T(M mod N, N mod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(M nod N)) + 2</a:t>
            </a:r>
          </a:p>
          <a:p>
            <a:r>
              <a:rPr lang="en-US" dirty="0"/>
              <a:t> </a:t>
            </a:r>
            <a:r>
              <a:rPr lang="en-US" dirty="0" smtClean="0"/>
              <a:t>              &lt; T(M/2, N/2) + 2;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8FEA0-35C4-405A-9DEF-BA20F9C7E01F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Exponentiation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4149725" cy="4724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Calculate </a:t>
            </a:r>
            <a:r>
              <a:rPr lang="en-US" sz="2000" dirty="0" err="1" smtClean="0"/>
              <a:t>x</a:t>
            </a:r>
            <a:r>
              <a:rPr lang="en-US" sz="2000" baseline="30000" dirty="0" err="1" smtClean="0"/>
              <a:t>n</a:t>
            </a:r>
            <a:r>
              <a:rPr lang="en-US" sz="2000" dirty="0" smtClean="0"/>
              <a:t> 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Example:</a:t>
            </a:r>
          </a:p>
          <a:p>
            <a:pPr lvl="1" eaLnBrk="1" hangingPunct="1"/>
            <a:r>
              <a:rPr lang="en-US" sz="1800" dirty="0" smtClean="0"/>
              <a:t>x</a:t>
            </a:r>
            <a:r>
              <a:rPr lang="en-US" sz="1800" baseline="30000" dirty="0" smtClean="0"/>
              <a:t>11</a:t>
            </a:r>
            <a:r>
              <a:rPr lang="en-US" sz="1800" dirty="0" smtClean="0"/>
              <a:t> = x</a:t>
            </a:r>
            <a:r>
              <a:rPr lang="en-US" sz="1800" baseline="30000" dirty="0" smtClean="0"/>
              <a:t>5</a:t>
            </a:r>
            <a:r>
              <a:rPr lang="en-US" sz="1800" dirty="0" smtClean="0"/>
              <a:t> * x</a:t>
            </a:r>
            <a:r>
              <a:rPr lang="en-US" sz="1800" baseline="30000" dirty="0" smtClean="0"/>
              <a:t>5</a:t>
            </a:r>
            <a:r>
              <a:rPr lang="en-US" sz="1800" dirty="0" smtClean="0"/>
              <a:t> * x</a:t>
            </a:r>
          </a:p>
          <a:p>
            <a:pPr lvl="1" eaLnBrk="1" hangingPunct="1"/>
            <a:r>
              <a:rPr lang="en-US" sz="1800" dirty="0" smtClean="0"/>
              <a:t>x</a:t>
            </a:r>
            <a:r>
              <a:rPr lang="en-US" sz="1800" baseline="30000" dirty="0" smtClean="0"/>
              <a:t>5</a:t>
            </a:r>
            <a:r>
              <a:rPr lang="en-US" sz="1800" dirty="0" smtClean="0"/>
              <a:t> = x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* x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* x</a:t>
            </a:r>
          </a:p>
          <a:p>
            <a:pPr lvl="1" eaLnBrk="1" hangingPunct="1"/>
            <a:r>
              <a:rPr lang="en-US" sz="1800" dirty="0" smtClean="0"/>
              <a:t>x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= x * x</a:t>
            </a:r>
          </a:p>
          <a:p>
            <a:pPr lvl="1" eaLnBrk="1" hangingPunct="1"/>
            <a:endParaRPr lang="en-US" sz="1800" dirty="0" smtClean="0"/>
          </a:p>
          <a:p>
            <a:pPr eaLnBrk="1" hangingPunct="1"/>
            <a:r>
              <a:rPr lang="en-US" sz="2000" dirty="0" smtClean="0"/>
              <a:t>Complexity = O( </a:t>
            </a:r>
            <a:r>
              <a:rPr lang="en-US" sz="2000" dirty="0" err="1" smtClean="0"/>
              <a:t>logN</a:t>
            </a:r>
            <a:r>
              <a:rPr lang="en-US" sz="2000" dirty="0" smtClean="0"/>
              <a:t> )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Why didn’t we implement the recursion as follows?</a:t>
            </a:r>
          </a:p>
          <a:p>
            <a:pPr lvl="1" eaLnBrk="1" hangingPunct="1"/>
            <a:r>
              <a:rPr lang="en-US" sz="1800" b="1" dirty="0" smtClean="0">
                <a:latin typeface="Courier New" pitchFamily="49" charset="0"/>
              </a:rPr>
              <a:t>pow(</a:t>
            </a:r>
            <a:r>
              <a:rPr lang="en-US" sz="1800" b="1" dirty="0" err="1" smtClean="0">
                <a:latin typeface="Courier New" pitchFamily="49" charset="0"/>
              </a:rPr>
              <a:t>x,n</a:t>
            </a:r>
            <a:r>
              <a:rPr lang="en-US" sz="1800" b="1" dirty="0" smtClean="0">
                <a:latin typeface="Courier New" pitchFamily="49" charset="0"/>
              </a:rPr>
              <a:t>/2)*pow(</a:t>
            </a:r>
            <a:r>
              <a:rPr lang="en-US" sz="1800" b="1" dirty="0" err="1" smtClean="0">
                <a:latin typeface="Courier New" pitchFamily="49" charset="0"/>
              </a:rPr>
              <a:t>x,n</a:t>
            </a:r>
            <a:r>
              <a:rPr lang="en-US" sz="1800" b="1" dirty="0" smtClean="0">
                <a:latin typeface="Courier New" pitchFamily="49" charset="0"/>
              </a:rPr>
              <a:t>/2)*x</a:t>
            </a:r>
          </a:p>
        </p:txBody>
      </p:sp>
      <p:pic>
        <p:nvPicPr>
          <p:cNvPr id="25605" name="Picture 4" descr="fig02_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600200"/>
            <a:ext cx="3754438" cy="30400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C83DB51-B760-405D-95E6-64518D39FE1F}" type="slidenum">
              <a:rPr lang="en-US" sz="1400">
                <a:latin typeface="Arial" pitchFamily="34" charset="0"/>
              </a:rPr>
              <a:pPr algn="r"/>
              <a:t>4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Best case, worst case, average case?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62000" y="1295400"/>
            <a:ext cx="3505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</a:pPr>
            <a:endParaRPr lang="en-US" sz="800" b="1" dirty="0">
              <a:solidFill>
                <a:srgbClr val="FF0000"/>
              </a:solidFill>
              <a:latin typeface="Courier New" pitchFamily="49" charset="0"/>
            </a:endParaRP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 smtClean="0">
                <a:solidFill>
                  <a:srgbClr val="FF0000"/>
                </a:solidFill>
                <a:latin typeface="Courier" charset="0"/>
              </a:rPr>
              <a:t>for(</a:t>
            </a:r>
            <a:r>
              <a:rPr lang="en-US" sz="1600" b="1" dirty="0" err="1" smtClean="0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Courier" charset="0"/>
              </a:rPr>
              <a:t>=0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;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&lt;n;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Courier" charset="0"/>
              </a:rPr>
              <a:t>++)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" charset="0"/>
              </a:rPr>
              <a:t> if (…)</a:t>
            </a:r>
            <a:endParaRPr lang="en-US" sz="1600" b="1" dirty="0">
              <a:solidFill>
                <a:srgbClr val="FF0000"/>
              </a:solidFill>
              <a:latin typeface="Courier" charset="0"/>
            </a:endParaRP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" charset="0"/>
              </a:rPr>
              <a:t>  </a:t>
            </a:r>
            <a:r>
              <a:rPr lang="en-US" sz="1600" b="1" dirty="0" err="1" smtClean="0">
                <a:solidFill>
                  <a:srgbClr val="FF0000"/>
                </a:solidFill>
                <a:latin typeface="Courier" charset="0"/>
              </a:rPr>
              <a:t>cout</a:t>
            </a:r>
            <a:r>
              <a:rPr lang="en-US" sz="1600" b="1" dirty="0" smtClean="0">
                <a:solidFill>
                  <a:srgbClr val="FF0000"/>
                </a:solidFill>
                <a:latin typeface="Courier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&lt;&lt; A[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] &lt;&lt; </a:t>
            </a:r>
            <a:r>
              <a:rPr lang="en-US" sz="1600" b="1" dirty="0" err="1">
                <a:solidFill>
                  <a:srgbClr val="FF0000"/>
                </a:solidFill>
                <a:latin typeface="Courier" charset="0"/>
              </a:rPr>
              <a:t>endl</a:t>
            </a:r>
            <a:r>
              <a:rPr lang="en-US" sz="1600" b="1" dirty="0">
                <a:solidFill>
                  <a:srgbClr val="FF0000"/>
                </a:solidFill>
                <a:latin typeface="Courier" charset="0"/>
              </a:rPr>
              <a:t>;</a:t>
            </a:r>
            <a:r>
              <a:rPr lang="en-US" sz="1400" b="1" dirty="0">
                <a:solidFill>
                  <a:srgbClr val="FF0000"/>
                </a:solidFill>
                <a:latin typeface="Courier" charset="0"/>
              </a:rPr>
              <a:t> 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400" b="1" dirty="0">
                <a:solidFill>
                  <a:srgbClr val="FF0000"/>
                </a:solidFill>
                <a:latin typeface="Courier" charset="0"/>
              </a:rPr>
              <a:t> </a:t>
            </a:r>
            <a:endParaRPr lang="en-US" sz="12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2743200" y="2522959"/>
            <a:ext cx="280237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Number of outputs:</a:t>
            </a:r>
          </a:p>
          <a:p>
            <a:pPr>
              <a:spcBef>
                <a:spcPct val="50000"/>
              </a:spcBef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Best case?</a:t>
            </a:r>
          </a:p>
          <a:p>
            <a:pPr>
              <a:spcBef>
                <a:spcPct val="50000"/>
              </a:spcBef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Worst case?</a:t>
            </a:r>
          </a:p>
          <a:p>
            <a:pPr>
              <a:spcBef>
                <a:spcPct val="50000"/>
              </a:spcBef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Average case?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045" y="5105400"/>
            <a:ext cx="86215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Algorithm analysis mostly considers </a:t>
            </a:r>
            <a:r>
              <a:rPr lang="en-US" b="1" dirty="0" smtClean="0">
                <a:solidFill>
                  <a:srgbClr val="FF0000"/>
                </a:solidFill>
              </a:rPr>
              <a:t>worst case</a:t>
            </a:r>
            <a:r>
              <a:rPr lang="en-US" b="1" dirty="0" smtClean="0">
                <a:solidFill>
                  <a:srgbClr val="0000FF"/>
                </a:solidFill>
              </a:rPr>
              <a:t>, sometimes </a:t>
            </a:r>
          </a:p>
          <a:p>
            <a:r>
              <a:rPr lang="en-US" b="1" dirty="0">
                <a:solidFill>
                  <a:srgbClr val="0000FF"/>
                </a:solidFill>
              </a:rPr>
              <a:t>c</a:t>
            </a:r>
            <a:r>
              <a:rPr lang="en-US" b="1" dirty="0" smtClean="0">
                <a:solidFill>
                  <a:srgbClr val="0000FF"/>
                </a:solidFill>
              </a:rPr>
              <a:t>onsiders average case. Average case complexity is much hard to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Analyze than worst case complexity. 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DF0786B-CB27-4D84-BA1E-380F63BC0DB8}" type="slidenum">
              <a:rPr lang="en-US" sz="1400">
                <a:latin typeface="Arial" pitchFamily="34" charset="0"/>
              </a:rPr>
              <a:pPr algn="r"/>
              <a:t>5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Scaling Analysis – the growth rate of a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Rectangle 3"/>
              <p:cNvSpPr>
                <a:spLocks noChangeArrowheads="1"/>
              </p:cNvSpPr>
              <p:nvPr/>
            </p:nvSpPr>
            <p:spPr bwMode="auto">
              <a:xfrm>
                <a:off x="685800" y="1371600"/>
                <a:ext cx="7772400" cy="510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</a:rPr>
                  <a:t>Complexity is a function of the input size. What kind of function is good?</a:t>
                </a:r>
              </a:p>
              <a:p>
                <a:pPr marL="800100" lvl="1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dirty="0" smtClean="0">
                    <a:latin typeface="Arial" pitchFamily="34" charset="0"/>
                  </a:rPr>
                  <a:t>We care about the function value for vary large input size -- the </a:t>
                </a:r>
                <a:r>
                  <a:rPr lang="en-US" dirty="0">
                    <a:latin typeface="Arial" pitchFamily="34" charset="0"/>
                  </a:rPr>
                  <a:t>one with a slower growth rate is better</a:t>
                </a:r>
                <a:r>
                  <a:rPr lang="en-US" dirty="0" smtClean="0">
                    <a:latin typeface="Arial" pitchFamily="34" charset="0"/>
                  </a:rPr>
                  <a:t>!</a:t>
                </a:r>
              </a:p>
              <a:p>
                <a:pPr marL="342900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</a:rPr>
                  <a:t> Which one is better,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1000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latin typeface="Arial" pitchFamily="34" charset="0"/>
                  </a:rPr>
                  <a:t>?</a:t>
                </a:r>
              </a:p>
              <a:p>
                <a:pPr marL="800100" lvl="1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sz="2000" dirty="0" smtClean="0">
                    <a:solidFill>
                      <a:srgbClr val="FF0000"/>
                    </a:solidFill>
                    <a:latin typeface="Arial" pitchFamily="34" charset="0"/>
                  </a:rPr>
                  <a:t>If </a:t>
                </a:r>
                <a:r>
                  <a:rPr lang="en-US" sz="2000" dirty="0">
                    <a:solidFill>
                      <a:srgbClr val="FF0000"/>
                    </a:solidFill>
                    <a:latin typeface="Arial" pitchFamily="34" charset="0"/>
                  </a:rPr>
                  <a:t>n is 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Arial" pitchFamily="34" charset="0"/>
                  </a:rPr>
                  <a:t>doubled, how fast do the functions grow?</a:t>
                </a:r>
                <a:endParaRPr lang="en-US" sz="2000" dirty="0">
                  <a:solidFill>
                    <a:srgbClr val="FF0000"/>
                  </a:solidFill>
                  <a:latin typeface="Arial" pitchFamily="34" charset="0"/>
                </a:endParaRPr>
              </a:p>
              <a:p>
                <a:pPr marL="1200150" lvl="2" indent="-285750">
                  <a:spcBef>
                    <a:spcPct val="20000"/>
                  </a:spcBef>
                  <a:buFontTx/>
                  <a:buChar char="–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1000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Arial" pitchFamily="34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: </a:t>
                </a:r>
                <a:r>
                  <a:rPr lang="en-US" sz="2000" dirty="0" smtClean="0">
                    <a:latin typeface="Arial" pitchFamily="34" charset="0"/>
                  </a:rPr>
                  <a:t>t(2n</a:t>
                </a:r>
                <a:r>
                  <a:rPr lang="en-US" sz="2000" dirty="0">
                    <a:latin typeface="Arial" pitchFamily="34" charset="0"/>
                  </a:rPr>
                  <a:t>)/t(n) = </a:t>
                </a:r>
                <a:r>
                  <a:rPr lang="en-US" sz="2000" dirty="0" smtClean="0">
                    <a:latin typeface="Arial" pitchFamily="34" charset="0"/>
                  </a:rPr>
                  <a:t>1000*2n/1000n </a:t>
                </a:r>
                <a:r>
                  <a:rPr lang="en-US" sz="2000" dirty="0">
                    <a:latin typeface="Arial" pitchFamily="34" charset="0"/>
                  </a:rPr>
                  <a:t>= 2</a:t>
                </a:r>
              </a:p>
              <a:p>
                <a:pPr marL="1600200" lvl="3" indent="-228600">
                  <a:spcBef>
                    <a:spcPct val="20000"/>
                  </a:spcBef>
                  <a:buFontTx/>
                  <a:buChar char="•"/>
                </a:pPr>
                <a:r>
                  <a:rPr lang="en-US" sz="2000" dirty="0">
                    <a:latin typeface="Arial" pitchFamily="34" charset="0"/>
                  </a:rPr>
                  <a:t>Time will </a:t>
                </a:r>
                <a:r>
                  <a:rPr lang="en-US" sz="2000" dirty="0" smtClean="0">
                    <a:latin typeface="Arial" pitchFamily="34" charset="0"/>
                  </a:rPr>
                  <a:t>double</a:t>
                </a:r>
              </a:p>
              <a:p>
                <a:pPr marL="1143000" lvl="2" indent="-228600">
                  <a:spcBef>
                    <a:spcPct val="20000"/>
                  </a:spcBef>
                  <a:buFontTx/>
                  <a:buChar char="•"/>
                </a:pP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>
                    <a:latin typeface="Arial" pitchFamily="34" charset="0"/>
                  </a:rPr>
                  <a:t>: t(2n</a:t>
                </a:r>
                <a:r>
                  <a:rPr lang="en-US" sz="2000" dirty="0">
                    <a:latin typeface="Arial" pitchFamily="34" charset="0"/>
                  </a:rPr>
                  <a:t>)/t(n) = 2 (2n)</a:t>
                </a:r>
                <a:r>
                  <a:rPr lang="en-US" sz="2000" baseline="30000" dirty="0">
                    <a:latin typeface="Arial" pitchFamily="34" charset="0"/>
                  </a:rPr>
                  <a:t>2</a:t>
                </a:r>
                <a:r>
                  <a:rPr lang="en-US" sz="2000" dirty="0">
                    <a:latin typeface="Arial" pitchFamily="34" charset="0"/>
                  </a:rPr>
                  <a:t> / (</a:t>
                </a:r>
                <a:r>
                  <a:rPr lang="en-US" sz="2000" dirty="0" smtClean="0">
                    <a:latin typeface="Arial" pitchFamily="34" charset="0"/>
                  </a:rPr>
                  <a:t>2n</a:t>
                </a:r>
                <a:r>
                  <a:rPr lang="en-US" sz="2000" baseline="30000" dirty="0" smtClean="0">
                    <a:latin typeface="Arial" pitchFamily="34" charset="0"/>
                  </a:rPr>
                  <a:t>2</a:t>
                </a:r>
                <a:r>
                  <a:rPr lang="en-US" sz="2000" dirty="0">
                    <a:latin typeface="Arial" pitchFamily="34" charset="0"/>
                  </a:rPr>
                  <a:t>) = </a:t>
                </a:r>
                <a:r>
                  <a:rPr lang="en-US" sz="2000" dirty="0" smtClean="0">
                    <a:latin typeface="Arial" pitchFamily="34" charset="0"/>
                  </a:rPr>
                  <a:t>4n</a:t>
                </a:r>
                <a:r>
                  <a:rPr lang="en-US" sz="2000" baseline="30000" dirty="0" smtClean="0">
                    <a:latin typeface="Arial" pitchFamily="34" charset="0"/>
                  </a:rPr>
                  <a:t>2</a:t>
                </a:r>
                <a:r>
                  <a:rPr lang="en-US" sz="2000" dirty="0" smtClean="0">
                    <a:latin typeface="Arial" pitchFamily="34" charset="0"/>
                  </a:rPr>
                  <a:t> </a:t>
                </a:r>
                <a:r>
                  <a:rPr lang="en-US" sz="2000" dirty="0">
                    <a:latin typeface="Arial" pitchFamily="34" charset="0"/>
                  </a:rPr>
                  <a:t>/ </a:t>
                </a:r>
                <a:r>
                  <a:rPr lang="en-US" sz="2000" dirty="0" smtClean="0">
                    <a:latin typeface="Arial" pitchFamily="34" charset="0"/>
                  </a:rPr>
                  <a:t>n</a:t>
                </a:r>
                <a:r>
                  <a:rPr lang="en-US" sz="2000" baseline="30000" dirty="0" smtClean="0">
                    <a:latin typeface="Arial" pitchFamily="34" charset="0"/>
                  </a:rPr>
                  <a:t>2</a:t>
                </a:r>
                <a:r>
                  <a:rPr lang="en-US" sz="2000" dirty="0" smtClean="0">
                    <a:latin typeface="Arial" pitchFamily="34" charset="0"/>
                  </a:rPr>
                  <a:t> </a:t>
                </a:r>
                <a:r>
                  <a:rPr lang="en-US" sz="2000" dirty="0">
                    <a:latin typeface="Arial" pitchFamily="34" charset="0"/>
                  </a:rPr>
                  <a:t>= </a:t>
                </a:r>
                <a:r>
                  <a:rPr lang="en-US" sz="2000" dirty="0" smtClean="0">
                    <a:latin typeface="Arial" pitchFamily="34" charset="0"/>
                  </a:rPr>
                  <a:t>4</a:t>
                </a:r>
              </a:p>
              <a:p>
                <a:pPr marL="1600200" lvl="3" indent="-228600">
                  <a:spcBef>
                    <a:spcPct val="20000"/>
                  </a:spcBef>
                  <a:buFontTx/>
                  <a:buChar char="•"/>
                </a:pPr>
                <a:r>
                  <a:rPr lang="en-US" sz="2000" dirty="0">
                    <a:latin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</a:rPr>
                  <a:t>Time increases by 4 times – grows faster</a:t>
                </a:r>
                <a:endParaRPr lang="en-US" sz="2000" dirty="0">
                  <a:latin typeface="Arial" pitchFamily="34" charset="0"/>
                </a:endParaRPr>
              </a:p>
              <a:p>
                <a:pPr marL="800100" lvl="1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sz="2000" dirty="0" smtClean="0">
                    <a:solidFill>
                      <a:srgbClr val="FF0000"/>
                    </a:solidFill>
                    <a:latin typeface="Arial" pitchFamily="34" charset="0"/>
                  </a:rPr>
                  <a:t>1000n is better than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>
                    <a:latin typeface="Arial" pitchFamily="34" charset="0"/>
                  </a:rPr>
                  <a:t>! </a:t>
                </a:r>
              </a:p>
              <a:p>
                <a:pPr marL="1257300" lvl="2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sz="2000" b="1" dirty="0" smtClean="0">
                    <a:latin typeface="Arial" pitchFamily="34" charset="0"/>
                  </a:rPr>
                  <a:t>Constant multiplier does not change the growth rate and can be ignored!</a:t>
                </a:r>
                <a:endParaRPr lang="en-US" sz="2000" b="1" dirty="0">
                  <a:latin typeface="Arial" pitchFamily="34" charset="0"/>
                </a:endParaRPr>
              </a:p>
              <a:p>
                <a:pPr marL="1143000" lvl="2" indent="-228600">
                  <a:spcBef>
                    <a:spcPct val="20000"/>
                  </a:spcBef>
                  <a:buFontTx/>
                  <a:buChar char="•"/>
                </a:pPr>
                <a:endParaRPr lang="en-US" sz="2000" dirty="0"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22531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371600"/>
                <a:ext cx="7772400" cy="5105400"/>
              </a:xfrm>
              <a:prstGeom prst="rect">
                <a:avLst/>
              </a:prstGeom>
              <a:blipFill>
                <a:blip r:embed="rId3"/>
                <a:stretch>
                  <a:fillRect l="-1098" t="-835" r="-1255" b="-596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114800" y="2971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DF0786B-CB27-4D84-BA1E-380F63BC0DB8}" type="slidenum">
              <a:rPr lang="en-US" sz="1400">
                <a:latin typeface="Arial" pitchFamily="34" charset="0"/>
              </a:rPr>
              <a:pPr algn="r"/>
              <a:t>6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Scaling Analysis – the growth rate of a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Rectangle 3"/>
              <p:cNvSpPr>
                <a:spLocks noChangeArrowheads="1"/>
              </p:cNvSpPr>
              <p:nvPr/>
            </p:nvSpPr>
            <p:spPr bwMode="auto">
              <a:xfrm>
                <a:off x="685800" y="1371600"/>
                <a:ext cx="7772400" cy="510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sz="2800" dirty="0" smtClean="0">
                    <a:solidFill>
                      <a:srgbClr val="FF0000"/>
                    </a:solidFill>
                    <a:latin typeface="Arial" pitchFamily="34" charset="0"/>
                  </a:rPr>
                  <a:t>Constant multiplier does not change the growth rate and can be ignored!</a:t>
                </a:r>
              </a:p>
              <a:p>
                <a:pPr marL="342900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sz="2800" dirty="0" smtClean="0">
                    <a:solidFill>
                      <a:srgbClr val="FF0000"/>
                    </a:solidFill>
                    <a:latin typeface="Arial" pitchFamily="34" charset="0"/>
                  </a:rPr>
                  <a:t>An algorithm usually has multiple components, the count may also have multiple components. </a:t>
                </a:r>
              </a:p>
              <a:p>
                <a:pPr marL="800100" lvl="1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E.g.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1000n + 10000000</a:t>
                </a:r>
              </a:p>
              <a:p>
                <a:pPr marL="800100" lvl="1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Ignore constant </a:t>
                </a:r>
                <a:r>
                  <a:rPr lang="en-US" sz="2000" dirty="0" smtClean="0">
                    <a:latin typeface="Arial" pitchFamily="34" charset="0"/>
                  </a:rPr>
                  <a:t>multiplier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 n </a:t>
                </a:r>
                <a:r>
                  <a:rPr lang="en-US" sz="2000" dirty="0">
                    <a:solidFill>
                      <a:schemeClr val="tx1"/>
                    </a:solidFill>
                    <a:latin typeface="Arial" pitchFamily="34" charset="0"/>
                  </a:rPr>
                  <a:t>+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1</a:t>
                </a:r>
              </a:p>
              <a:p>
                <a:pPr marL="800100" lvl="1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Since we only care about the growth rate, only the fastest growing term matters. 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Arial" pitchFamily="34" charset="0"/>
                  </a:rPr>
                  <a:t>We can ignore the slower growing terms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Arial" pitchFamily="34" charset="0"/>
                </a:endParaRPr>
              </a:p>
              <a:p>
                <a:pPr marL="800100" lvl="1" indent="-342900">
                  <a:spcBef>
                    <a:spcPct val="20000"/>
                  </a:spcBef>
                  <a:buFontTx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Clearly this is informal. The big O notation is the formal way to capture these ideas:</a:t>
                </a:r>
              </a:p>
              <a:p>
                <a:pPr marL="1257300" lvl="2" indent="-342900">
                  <a:spcBef>
                    <a:spcPct val="20000"/>
                  </a:spcBef>
                  <a:buFontTx/>
                  <a:buChar char="•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Arial" pitchFamily="34" charset="0"/>
                  </a:rPr>
                  <a:t>1000n +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</a:rPr>
                  <a:t>10000000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Arial" pitchFamily="34" charset="0"/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Arial" pitchFamily="34" charset="0"/>
                </a:endParaRPr>
              </a:p>
              <a:p>
                <a:pPr marL="800100" lvl="1" indent="-342900">
                  <a:spcBef>
                    <a:spcPct val="20000"/>
                  </a:spcBef>
                  <a:buFontTx/>
                  <a:buChar char="•"/>
                </a:pPr>
                <a:endParaRPr lang="en-US" sz="2800" dirty="0" smtClean="0">
                  <a:solidFill>
                    <a:srgbClr val="FF0000"/>
                  </a:solidFill>
                  <a:latin typeface="Arial" pitchFamily="34" charset="0"/>
                </a:endParaRPr>
              </a:p>
              <a:p>
                <a:pPr marL="342900" indent="-342900">
                  <a:spcBef>
                    <a:spcPct val="20000"/>
                  </a:spcBef>
                  <a:buFontTx/>
                  <a:buChar char="•"/>
                </a:pPr>
                <a:endParaRPr lang="en-US" sz="2000" b="1" dirty="0">
                  <a:latin typeface="Arial" pitchFamily="34" charset="0"/>
                </a:endParaRPr>
              </a:p>
              <a:p>
                <a:pPr marL="1143000" lvl="2" indent="-228600">
                  <a:spcBef>
                    <a:spcPct val="20000"/>
                  </a:spcBef>
                  <a:buFontTx/>
                  <a:buChar char="•"/>
                </a:pPr>
                <a:endParaRPr lang="en-US" sz="2000" dirty="0"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22531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371600"/>
                <a:ext cx="7772400" cy="5105400"/>
              </a:xfrm>
              <a:prstGeom prst="rect">
                <a:avLst/>
              </a:prstGeom>
              <a:blipFill>
                <a:blip r:embed="rId3"/>
                <a:stretch>
                  <a:fillRect l="-1412" t="-1193" r="-235" b="-11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114800" y="2971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44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AD821-008A-4B56-A5C1-FFF7F91E6B5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Asymptotic Complexity Analysis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Compares </a:t>
            </a:r>
            <a:r>
              <a:rPr lang="en-US" sz="2000" dirty="0" smtClean="0">
                <a:solidFill>
                  <a:srgbClr val="0000FF"/>
                </a:solidFill>
              </a:rPr>
              <a:t>growth rate </a:t>
            </a:r>
            <a:r>
              <a:rPr lang="en-US" sz="2000" dirty="0" smtClean="0"/>
              <a:t>of two functions</a:t>
            </a:r>
          </a:p>
          <a:p>
            <a:pPr lvl="1" eaLnBrk="1" hangingPunct="1"/>
            <a:r>
              <a:rPr lang="en-US" sz="1800" dirty="0" smtClean="0"/>
              <a:t>T = f(n)     (estimated run time)</a:t>
            </a:r>
          </a:p>
          <a:p>
            <a:pPr lvl="1" eaLnBrk="1" hangingPunct="1"/>
            <a:r>
              <a:rPr lang="en-US" sz="1800" dirty="0" smtClean="0"/>
              <a:t>Variables: non-negative integers</a:t>
            </a:r>
          </a:p>
          <a:p>
            <a:pPr lvl="2" eaLnBrk="1" hangingPunct="1"/>
            <a:r>
              <a:rPr lang="en-US" sz="1600" dirty="0" smtClean="0"/>
              <a:t>For example, size of input data</a:t>
            </a:r>
          </a:p>
          <a:p>
            <a:pPr lvl="1" eaLnBrk="1" hangingPunct="1"/>
            <a:r>
              <a:rPr lang="en-US" sz="1800" dirty="0" smtClean="0"/>
              <a:t>Values: non-negative real numbers</a:t>
            </a:r>
          </a:p>
          <a:p>
            <a:pPr lvl="2" eaLnBrk="1" hangingPunct="1"/>
            <a:r>
              <a:rPr lang="en-US" sz="1600" dirty="0" smtClean="0"/>
              <a:t>For example, running time of an algorithm</a:t>
            </a:r>
          </a:p>
          <a:p>
            <a:pPr eaLnBrk="1" hangingPunct="1"/>
            <a:r>
              <a:rPr lang="en-US" sz="2000" dirty="0" smtClean="0"/>
              <a:t>Dependent on</a:t>
            </a:r>
          </a:p>
          <a:p>
            <a:pPr lvl="1" eaLnBrk="1" hangingPunct="1"/>
            <a:r>
              <a:rPr lang="en-US" sz="1800" dirty="0" smtClean="0"/>
              <a:t>Eventual (asymptotic) behavior</a:t>
            </a:r>
          </a:p>
          <a:p>
            <a:pPr eaLnBrk="1" hangingPunct="1"/>
            <a:r>
              <a:rPr lang="en-US" sz="2000" dirty="0" smtClean="0"/>
              <a:t>Independent of </a:t>
            </a:r>
          </a:p>
          <a:p>
            <a:pPr lvl="1" eaLnBrk="1" hangingPunct="1"/>
            <a:r>
              <a:rPr lang="en-US" sz="1800" dirty="0" smtClean="0"/>
              <a:t>constant multipliers </a:t>
            </a:r>
          </a:p>
          <a:p>
            <a:pPr lvl="1" eaLnBrk="1" hangingPunct="1"/>
            <a:r>
              <a:rPr lang="en-US" sz="1800" dirty="0" smtClean="0"/>
              <a:t>and lower-order effects</a:t>
            </a:r>
          </a:p>
          <a:p>
            <a:pPr eaLnBrk="1" hangingPunct="1"/>
            <a:r>
              <a:rPr lang="en-US" sz="2000" dirty="0" smtClean="0"/>
              <a:t>Metrics</a:t>
            </a:r>
          </a:p>
          <a:p>
            <a:pPr lvl="1" eaLnBrk="1" hangingPunct="1"/>
            <a:r>
              <a:rPr lang="en-US" sz="1800" dirty="0" smtClean="0"/>
              <a:t>“Big O” Notation: O()</a:t>
            </a:r>
          </a:p>
          <a:p>
            <a:pPr lvl="1" eaLnBrk="1" hangingPunct="1"/>
            <a:r>
              <a:rPr lang="en-US" sz="1800" dirty="0" smtClean="0"/>
              <a:t>“Big Omega” Notation:       () </a:t>
            </a:r>
          </a:p>
          <a:p>
            <a:pPr lvl="1" eaLnBrk="1" hangingPunct="1"/>
            <a:r>
              <a:rPr lang="en-US" sz="1800" dirty="0" smtClean="0"/>
              <a:t>“Big Theta” Notation:       ()</a:t>
            </a:r>
          </a:p>
        </p:txBody>
      </p:sp>
      <p:graphicFrame>
        <p:nvGraphicFramePr>
          <p:cNvPr id="3077" name="Object 4"/>
          <p:cNvGraphicFramePr>
            <a:graphicFrameLocks noChangeAspect="1"/>
          </p:cNvGraphicFramePr>
          <p:nvPr/>
        </p:nvGraphicFramePr>
        <p:xfrm>
          <a:off x="3962400" y="55626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quation" r:id="rId4" imgW="164885" imgH="164885" progId="Equation.3">
                  <p:embed/>
                </p:oleObj>
              </mc:Choice>
              <mc:Fallback>
                <p:oleObj name="Equation" r:id="rId4" imgW="164885" imgH="164885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562600"/>
                        <a:ext cx="2286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5"/>
          <p:cNvGraphicFramePr>
            <a:graphicFrameLocks noChangeAspect="1"/>
          </p:cNvGraphicFramePr>
          <p:nvPr/>
        </p:nvGraphicFramePr>
        <p:xfrm>
          <a:off x="3825875" y="5918200"/>
          <a:ext cx="2127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6" imgW="164814" imgH="177492" progId="Equation.3">
                  <p:embed/>
                </p:oleObj>
              </mc:Choice>
              <mc:Fallback>
                <p:oleObj name="Equation" r:id="rId6" imgW="164814" imgH="177492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5918200"/>
                        <a:ext cx="2127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03BD0-14B9-41D0-81FB-68C53E54D0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099" name="Rectangle 14"/>
          <p:cNvSpPr>
            <a:spLocks noChangeArrowheads="1"/>
          </p:cNvSpPr>
          <p:nvPr/>
        </p:nvSpPr>
        <p:spPr bwMode="auto">
          <a:xfrm>
            <a:off x="1447800" y="2862263"/>
            <a:ext cx="4953000" cy="414337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 “O” Notation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f(n) =O(g(n)) </a:t>
            </a:r>
          </a:p>
          <a:p>
            <a:pPr lvl="1" eaLnBrk="1" hangingPunct="1"/>
            <a:r>
              <a:rPr lang="en-US" dirty="0" smtClean="0"/>
              <a:t>If and only if </a:t>
            </a:r>
          </a:p>
          <a:p>
            <a:pPr lvl="2" eaLnBrk="1" hangingPunct="1">
              <a:buFontTx/>
              <a:buNone/>
            </a:pPr>
            <a:r>
              <a:rPr lang="en-US" sz="1800" dirty="0" smtClean="0"/>
              <a:t>there exist two positive constants c &gt; 0 and </a:t>
            </a:r>
            <a:r>
              <a:rPr lang="en-US" sz="1800" dirty="0" smtClean="0">
                <a:sym typeface="Symbol" pitchFamily="18" charset="2"/>
              </a:rPr>
              <a:t>n</a:t>
            </a:r>
            <a:r>
              <a:rPr lang="en-US" sz="1800" baseline="-25000" dirty="0" smtClean="0">
                <a:sym typeface="Symbol" pitchFamily="18" charset="2"/>
              </a:rPr>
              <a:t>0</a:t>
            </a:r>
            <a:r>
              <a:rPr lang="en-US" sz="1800" dirty="0" smtClean="0"/>
              <a:t> &gt; 0, </a:t>
            </a:r>
          </a:p>
          <a:p>
            <a:pPr lvl="2" eaLnBrk="1" hangingPunct="1">
              <a:buFontTx/>
              <a:buNone/>
            </a:pPr>
            <a:r>
              <a:rPr lang="en-US" sz="1800" dirty="0" smtClean="0"/>
              <a:t>such that </a:t>
            </a:r>
            <a:r>
              <a:rPr lang="en-US" sz="1800" dirty="0" smtClean="0">
                <a:sym typeface="Symbol" pitchFamily="18" charset="2"/>
              </a:rPr>
              <a:t>f(n) </a:t>
            </a:r>
            <a:r>
              <a:rPr lang="en-US" sz="1800" u="sng" dirty="0" smtClean="0">
                <a:sym typeface="Symbol" pitchFamily="18" charset="2"/>
              </a:rPr>
              <a:t>&lt;</a:t>
            </a:r>
            <a:r>
              <a:rPr lang="en-US" sz="1800" dirty="0" smtClean="0">
                <a:sym typeface="Symbol" pitchFamily="18" charset="2"/>
              </a:rPr>
              <a:t> cg(n) for all n &gt;= n</a:t>
            </a:r>
            <a:r>
              <a:rPr lang="en-US" sz="1800" baseline="-25000" dirty="0" smtClean="0">
                <a:sym typeface="Symbol" pitchFamily="18" charset="2"/>
              </a:rPr>
              <a:t>0</a:t>
            </a:r>
            <a:endParaRPr lang="en-US" sz="1800" dirty="0" smtClean="0"/>
          </a:p>
          <a:p>
            <a:pPr lvl="1" eaLnBrk="1" hangingPunct="1"/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 c,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&gt; 0 | 0 </a:t>
            </a:r>
            <a:r>
              <a:rPr lang="en-US" u="sng" dirty="0" smtClean="0">
                <a:sym typeface="Symbol" pitchFamily="18" charset="2"/>
              </a:rPr>
              <a:t>&lt;</a:t>
            </a:r>
            <a:r>
              <a:rPr lang="en-US" dirty="0" smtClean="0">
                <a:sym typeface="Symbol" pitchFamily="18" charset="2"/>
              </a:rPr>
              <a:t> f(n) </a:t>
            </a:r>
            <a:r>
              <a:rPr lang="en-US" u="sng" dirty="0" smtClean="0">
                <a:sym typeface="Symbol" pitchFamily="18" charset="2"/>
              </a:rPr>
              <a:t>&lt;</a:t>
            </a:r>
            <a:r>
              <a:rPr lang="en-US" dirty="0" smtClean="0">
                <a:sym typeface="Symbol" pitchFamily="18" charset="2"/>
              </a:rPr>
              <a:t> cg(n)  n &gt;= n</a:t>
            </a:r>
            <a:r>
              <a:rPr lang="en-US" baseline="-25000" dirty="0" smtClean="0">
                <a:sym typeface="Symbol" pitchFamily="18" charset="2"/>
              </a:rPr>
              <a:t>0</a:t>
            </a:r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>
            <a:off x="2057400" y="60198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" name="Line 5"/>
          <p:cNvSpPr>
            <a:spLocks noChangeShapeType="1"/>
          </p:cNvSpPr>
          <p:nvPr/>
        </p:nvSpPr>
        <p:spPr bwMode="auto">
          <a:xfrm flipV="1">
            <a:off x="2057400" y="35052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4" name="Freeform 6"/>
          <p:cNvSpPr>
            <a:spLocks/>
          </p:cNvSpPr>
          <p:nvPr/>
        </p:nvSpPr>
        <p:spPr bwMode="auto">
          <a:xfrm>
            <a:off x="2057400" y="4267200"/>
            <a:ext cx="3276600" cy="1358900"/>
          </a:xfrm>
          <a:custGeom>
            <a:avLst/>
            <a:gdLst>
              <a:gd name="T0" fmla="*/ 0 w 2064"/>
              <a:gd name="T1" fmla="*/ 2147483647 h 856"/>
              <a:gd name="T2" fmla="*/ 2147483647 w 2064"/>
              <a:gd name="T3" fmla="*/ 2147483647 h 856"/>
              <a:gd name="T4" fmla="*/ 2147483647 w 2064"/>
              <a:gd name="T5" fmla="*/ 2147483647 h 856"/>
              <a:gd name="T6" fmla="*/ 2147483647 w 2064"/>
              <a:gd name="T7" fmla="*/ 2147483647 h 856"/>
              <a:gd name="T8" fmla="*/ 2147483647 w 2064"/>
              <a:gd name="T9" fmla="*/ 0 h 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4"/>
              <a:gd name="T16" fmla="*/ 0 h 856"/>
              <a:gd name="T17" fmla="*/ 2064 w 2064"/>
              <a:gd name="T18" fmla="*/ 856 h 8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4" h="856">
                <a:moveTo>
                  <a:pt x="0" y="672"/>
                </a:moveTo>
                <a:cubicBezTo>
                  <a:pt x="100" y="764"/>
                  <a:pt x="200" y="856"/>
                  <a:pt x="288" y="768"/>
                </a:cubicBezTo>
                <a:cubicBezTo>
                  <a:pt x="376" y="680"/>
                  <a:pt x="416" y="176"/>
                  <a:pt x="528" y="144"/>
                </a:cubicBezTo>
                <a:cubicBezTo>
                  <a:pt x="640" y="112"/>
                  <a:pt x="704" y="600"/>
                  <a:pt x="960" y="576"/>
                </a:cubicBezTo>
                <a:cubicBezTo>
                  <a:pt x="1216" y="552"/>
                  <a:pt x="1864" y="104"/>
                  <a:pt x="206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5546725" y="400367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f(n)</a:t>
            </a:r>
          </a:p>
        </p:txBody>
      </p:sp>
      <p:sp>
        <p:nvSpPr>
          <p:cNvPr id="196617" name="Freeform 9"/>
          <p:cNvSpPr>
            <a:spLocks/>
          </p:cNvSpPr>
          <p:nvPr/>
        </p:nvSpPr>
        <p:spPr bwMode="auto">
          <a:xfrm>
            <a:off x="2057400" y="3657600"/>
            <a:ext cx="3200400" cy="1828800"/>
          </a:xfrm>
          <a:custGeom>
            <a:avLst/>
            <a:gdLst>
              <a:gd name="T0" fmla="*/ 0 w 2016"/>
              <a:gd name="T1" fmla="*/ 2147483647 h 1152"/>
              <a:gd name="T2" fmla="*/ 2147483647 w 2016"/>
              <a:gd name="T3" fmla="*/ 2147483647 h 1152"/>
              <a:gd name="T4" fmla="*/ 2147483647 w 2016"/>
              <a:gd name="T5" fmla="*/ 2147483647 h 1152"/>
              <a:gd name="T6" fmla="*/ 2147483647 w 2016"/>
              <a:gd name="T7" fmla="*/ 0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1152"/>
              <a:gd name="T14" fmla="*/ 2016 w 2016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1152">
                <a:moveTo>
                  <a:pt x="0" y="1152"/>
                </a:moveTo>
                <a:cubicBezTo>
                  <a:pt x="328" y="952"/>
                  <a:pt x="656" y="752"/>
                  <a:pt x="912" y="624"/>
                </a:cubicBezTo>
                <a:cubicBezTo>
                  <a:pt x="1168" y="496"/>
                  <a:pt x="1352" y="488"/>
                  <a:pt x="1536" y="384"/>
                </a:cubicBezTo>
                <a:cubicBezTo>
                  <a:pt x="1720" y="280"/>
                  <a:pt x="1928" y="72"/>
                  <a:pt x="2016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5548313" y="3352800"/>
            <a:ext cx="827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cg(n)</a:t>
            </a:r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3157538" y="4800600"/>
            <a:ext cx="0" cy="12192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6621" name="Text Box 13"/>
          <p:cNvSpPr txBox="1">
            <a:spLocks noChangeArrowheads="1"/>
          </p:cNvSpPr>
          <p:nvPr/>
        </p:nvSpPr>
        <p:spPr bwMode="auto">
          <a:xfrm>
            <a:off x="2928938" y="5943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n</a:t>
            </a:r>
            <a:r>
              <a:rPr lang="en-US" baseline="-25000"/>
              <a:t>0</a:t>
            </a:r>
          </a:p>
        </p:txBody>
      </p:sp>
      <p:sp>
        <p:nvSpPr>
          <p:cNvPr id="4110" name="Rectangle 15"/>
          <p:cNvSpPr>
            <a:spLocks noChangeArrowheads="1"/>
          </p:cNvSpPr>
          <p:nvPr/>
        </p:nvSpPr>
        <p:spPr bwMode="auto">
          <a:xfrm>
            <a:off x="5693569" y="4572000"/>
            <a:ext cx="3200400" cy="1143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Tahoma" pitchFamily="34" charset="0"/>
                <a:cs typeface="Times New Roman" pitchFamily="18" charset="0"/>
              </a:rPr>
              <a:t>f(n) is asymptotically</a:t>
            </a:r>
          </a:p>
          <a:p>
            <a:pPr algn="ctr"/>
            <a:r>
              <a:rPr lang="en-US" dirty="0">
                <a:latin typeface="Tahoma" pitchFamily="34" charset="0"/>
                <a:cs typeface="Times New Roman" pitchFamily="18" charset="0"/>
              </a:rPr>
              <a:t>upper bounded by g(n)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33443" y="6198381"/>
                <a:ext cx="34618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?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443" y="6198381"/>
                <a:ext cx="346184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7" grpId="0" animBg="1"/>
      <p:bldP spid="196620" grpId="0" animBg="1"/>
      <p:bldP spid="19662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A3DE3-72C6-4237-81A7-3F804EF2080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 “Omega” Notation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f(n)</a:t>
            </a:r>
            <a:r>
              <a:rPr lang="en-US" dirty="0" smtClean="0">
                <a:sym typeface="Symbol" pitchFamily="18" charset="2"/>
              </a:rPr>
              <a:t> = </a:t>
            </a:r>
            <a:r>
              <a:rPr lang="en-US" dirty="0" smtClean="0"/>
              <a:t>(g(n))</a:t>
            </a:r>
          </a:p>
          <a:p>
            <a:pPr lvl="1" eaLnBrk="1" hangingPunct="1"/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 c, n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&gt; 0 | 0 </a:t>
            </a:r>
            <a:r>
              <a:rPr lang="en-US" u="sng" dirty="0" smtClean="0">
                <a:sym typeface="Symbol" pitchFamily="18" charset="2"/>
              </a:rPr>
              <a:t>&lt;</a:t>
            </a:r>
            <a:r>
              <a:rPr lang="en-US" dirty="0" smtClean="0">
                <a:sym typeface="Symbol" pitchFamily="18" charset="2"/>
              </a:rPr>
              <a:t> cg(n) </a:t>
            </a:r>
            <a:r>
              <a:rPr lang="en-US" u="sng" dirty="0" smtClean="0">
                <a:sym typeface="Symbol" pitchFamily="18" charset="2"/>
              </a:rPr>
              <a:t>&lt;</a:t>
            </a:r>
            <a:r>
              <a:rPr lang="en-US" dirty="0" smtClean="0">
                <a:sym typeface="Symbol" pitchFamily="18" charset="2"/>
              </a:rPr>
              <a:t> f(n)  n &gt;= n</a:t>
            </a:r>
            <a:r>
              <a:rPr lang="en-US" baseline="-25000" dirty="0" smtClean="0">
                <a:sym typeface="Symbol" pitchFamily="18" charset="2"/>
              </a:rPr>
              <a:t>0</a:t>
            </a:r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2057400" y="51054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6" name="Line 5"/>
          <p:cNvSpPr>
            <a:spLocks noChangeShapeType="1"/>
          </p:cNvSpPr>
          <p:nvPr/>
        </p:nvSpPr>
        <p:spPr bwMode="auto">
          <a:xfrm flipV="1">
            <a:off x="2057400" y="25908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7" name="Freeform 6"/>
          <p:cNvSpPr>
            <a:spLocks/>
          </p:cNvSpPr>
          <p:nvPr/>
        </p:nvSpPr>
        <p:spPr bwMode="auto">
          <a:xfrm>
            <a:off x="2057400" y="3352800"/>
            <a:ext cx="3276600" cy="1358900"/>
          </a:xfrm>
          <a:custGeom>
            <a:avLst/>
            <a:gdLst>
              <a:gd name="T0" fmla="*/ 0 w 2064"/>
              <a:gd name="T1" fmla="*/ 2147483647 h 856"/>
              <a:gd name="T2" fmla="*/ 2147483647 w 2064"/>
              <a:gd name="T3" fmla="*/ 2147483647 h 856"/>
              <a:gd name="T4" fmla="*/ 2147483647 w 2064"/>
              <a:gd name="T5" fmla="*/ 2147483647 h 856"/>
              <a:gd name="T6" fmla="*/ 2147483647 w 2064"/>
              <a:gd name="T7" fmla="*/ 2147483647 h 856"/>
              <a:gd name="T8" fmla="*/ 2147483647 w 2064"/>
              <a:gd name="T9" fmla="*/ 0 h 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4"/>
              <a:gd name="T16" fmla="*/ 0 h 856"/>
              <a:gd name="T17" fmla="*/ 2064 w 2064"/>
              <a:gd name="T18" fmla="*/ 856 h 8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4" h="856">
                <a:moveTo>
                  <a:pt x="0" y="672"/>
                </a:moveTo>
                <a:cubicBezTo>
                  <a:pt x="100" y="764"/>
                  <a:pt x="200" y="856"/>
                  <a:pt x="288" y="768"/>
                </a:cubicBezTo>
                <a:cubicBezTo>
                  <a:pt x="376" y="680"/>
                  <a:pt x="416" y="176"/>
                  <a:pt x="528" y="144"/>
                </a:cubicBezTo>
                <a:cubicBezTo>
                  <a:pt x="640" y="112"/>
                  <a:pt x="704" y="600"/>
                  <a:pt x="960" y="576"/>
                </a:cubicBezTo>
                <a:cubicBezTo>
                  <a:pt x="1216" y="552"/>
                  <a:pt x="1864" y="104"/>
                  <a:pt x="206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5546725" y="308927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f(n)</a:t>
            </a:r>
          </a:p>
        </p:txBody>
      </p:sp>
      <p:sp>
        <p:nvSpPr>
          <p:cNvPr id="198665" name="Freeform 9"/>
          <p:cNvSpPr>
            <a:spLocks/>
          </p:cNvSpPr>
          <p:nvPr/>
        </p:nvSpPr>
        <p:spPr bwMode="auto">
          <a:xfrm>
            <a:off x="2057400" y="4191000"/>
            <a:ext cx="3352800" cy="381000"/>
          </a:xfrm>
          <a:custGeom>
            <a:avLst/>
            <a:gdLst>
              <a:gd name="T0" fmla="*/ 0 w 2016"/>
              <a:gd name="T1" fmla="*/ 2147483647 h 1152"/>
              <a:gd name="T2" fmla="*/ 2147483647 w 2016"/>
              <a:gd name="T3" fmla="*/ 2147483647 h 1152"/>
              <a:gd name="T4" fmla="*/ 2147483647 w 2016"/>
              <a:gd name="T5" fmla="*/ 2147483647 h 1152"/>
              <a:gd name="T6" fmla="*/ 2147483647 w 2016"/>
              <a:gd name="T7" fmla="*/ 0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1152"/>
              <a:gd name="T14" fmla="*/ 2016 w 2016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1152">
                <a:moveTo>
                  <a:pt x="0" y="1152"/>
                </a:moveTo>
                <a:cubicBezTo>
                  <a:pt x="328" y="952"/>
                  <a:pt x="656" y="752"/>
                  <a:pt x="912" y="624"/>
                </a:cubicBezTo>
                <a:cubicBezTo>
                  <a:pt x="1168" y="496"/>
                  <a:pt x="1352" y="488"/>
                  <a:pt x="1536" y="384"/>
                </a:cubicBezTo>
                <a:cubicBezTo>
                  <a:pt x="1720" y="280"/>
                  <a:pt x="1928" y="72"/>
                  <a:pt x="2016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548313" y="3886200"/>
            <a:ext cx="827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cg(n)</a:t>
            </a:r>
          </a:p>
        </p:txBody>
      </p:sp>
      <p:sp>
        <p:nvSpPr>
          <p:cNvPr id="198668" name="Line 12"/>
          <p:cNvSpPr>
            <a:spLocks noChangeShapeType="1"/>
          </p:cNvSpPr>
          <p:nvPr/>
        </p:nvSpPr>
        <p:spPr bwMode="auto">
          <a:xfrm>
            <a:off x="2590800" y="4572000"/>
            <a:ext cx="0" cy="5334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8669" name="Text Box 13"/>
          <p:cNvSpPr txBox="1">
            <a:spLocks noChangeArrowheads="1"/>
          </p:cNvSpPr>
          <p:nvPr/>
        </p:nvSpPr>
        <p:spPr bwMode="auto">
          <a:xfrm>
            <a:off x="2381250" y="50292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n</a:t>
            </a:r>
            <a:r>
              <a:rPr lang="en-US" baseline="-25000"/>
              <a:t>0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5638800" y="4876800"/>
            <a:ext cx="3124200" cy="1143000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Tahoma" pitchFamily="34" charset="0"/>
                <a:cs typeface="Times New Roman" pitchFamily="18" charset="0"/>
              </a:rPr>
              <a:t>f(n) is asymptotically</a:t>
            </a:r>
          </a:p>
          <a:p>
            <a:pPr algn="ctr"/>
            <a:r>
              <a:rPr lang="en-US" dirty="0">
                <a:latin typeface="Tahoma" pitchFamily="34" charset="0"/>
                <a:cs typeface="Times New Roman" pitchFamily="18" charset="0"/>
              </a:rPr>
              <a:t>lower bounded by g(n)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47800" y="6062018"/>
                <a:ext cx="344684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?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Ω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6062018"/>
                <a:ext cx="344684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5" grpId="0" animBg="1"/>
      <p:bldP spid="198668" grpId="0" animBg="1"/>
      <p:bldP spid="198669" grpId="0" autoUpdateAnimBg="0"/>
    </p:bld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1549</Words>
  <Application>Microsoft Office PowerPoint</Application>
  <PresentationFormat>On-screen Show (4:3)</PresentationFormat>
  <Paragraphs>483</Paragraphs>
  <Slides>35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8" baseType="lpstr">
      <vt:lpstr>Courier</vt:lpstr>
      <vt:lpstr>ＭＳ Ｐゴシック</vt:lpstr>
      <vt:lpstr>Arial</vt:lpstr>
      <vt:lpstr>Arial Narrow</vt:lpstr>
      <vt:lpstr>Cambria Math</vt:lpstr>
      <vt:lpstr>Comic Sans MS</vt:lpstr>
      <vt:lpstr>Courier New</vt:lpstr>
      <vt:lpstr>Symbol</vt:lpstr>
      <vt:lpstr>Tahoma</vt:lpstr>
      <vt:lpstr>Times New Roman</vt:lpstr>
      <vt:lpstr>Wingdings</vt:lpstr>
      <vt:lpstr>class_simple</vt:lpstr>
      <vt:lpstr>Equation</vt:lpstr>
      <vt:lpstr>Chapter 2 Algorithm Analysis </vt:lpstr>
      <vt:lpstr>Complexity Analysis</vt:lpstr>
      <vt:lpstr>Operation Count Examples</vt:lpstr>
      <vt:lpstr>Best case, worst case, average case?</vt:lpstr>
      <vt:lpstr>Scaling Analysis – the growth rate of a function</vt:lpstr>
      <vt:lpstr>Scaling Analysis – the growth rate of a function</vt:lpstr>
      <vt:lpstr>Asymptotic Complexity Analysis</vt:lpstr>
      <vt:lpstr>Big “O” Notation</vt:lpstr>
      <vt:lpstr>Big “Omega” Notation</vt:lpstr>
      <vt:lpstr>Big “Theta” Notation</vt:lpstr>
      <vt:lpstr>Example</vt:lpstr>
      <vt:lpstr>Analogous to Real Numbers</vt:lpstr>
      <vt:lpstr>Transitivity</vt:lpstr>
      <vt:lpstr>Arithmetic Properties</vt:lpstr>
      <vt:lpstr>Some Rules of Thumb</vt:lpstr>
      <vt:lpstr>Typical Growth Rates</vt:lpstr>
      <vt:lpstr>Exercise</vt:lpstr>
      <vt:lpstr>Maximum Subsequence Sum Problem</vt:lpstr>
      <vt:lpstr>N value to reach 〖10〗^(9 ) and 〖10〗^13 for algorithms with different complexity</vt:lpstr>
      <vt:lpstr>How Complexity Affects Running Times</vt:lpstr>
      <vt:lpstr>A question</vt:lpstr>
      <vt:lpstr>Complexity Analysis</vt:lpstr>
      <vt:lpstr>Running Time Calculations - Loops </vt:lpstr>
      <vt:lpstr>Loops with Break </vt:lpstr>
      <vt:lpstr>Sequential Search</vt:lpstr>
      <vt:lpstr>If-then-else Statement</vt:lpstr>
      <vt:lpstr>Consecutive Statements</vt:lpstr>
      <vt:lpstr>Nested Loop Statements </vt:lpstr>
      <vt:lpstr>Recursion</vt:lpstr>
      <vt:lpstr>Recursion</vt:lpstr>
      <vt:lpstr>Recursion</vt:lpstr>
      <vt:lpstr>Logarithms in Running Time</vt:lpstr>
      <vt:lpstr>Binary Search</vt:lpstr>
      <vt:lpstr>Euclid’s Algorithm</vt:lpstr>
      <vt:lpstr>Exponentiation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2015-01-22T19:18:21Z</dcterms:created>
  <dcterms:modified xsi:type="dcterms:W3CDTF">2023-09-19T23:09:20Z</dcterms:modified>
</cp:coreProperties>
</file>