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98" r:id="rId3"/>
    <p:sldId id="295" r:id="rId4"/>
    <p:sldId id="296" r:id="rId5"/>
    <p:sldId id="29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4660"/>
  </p:normalViewPr>
  <p:slideViewPr>
    <p:cSldViewPr snapToGrid="0">
      <p:cViewPr varScale="1">
        <p:scale>
          <a:sx n="72" d="100"/>
          <a:sy n="72" d="100"/>
        </p:scale>
        <p:origin x="62" y="10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smtClean="0"/>
              <a:t>Click to edit master title style</a:t>
            </a:r>
            <a:endParaRPr lang="en-US" dirty="0"/>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800" cap="none" baseline="0">
                <a:latin typeface="+mj-lt"/>
                <a:cs typeface="Calibri" panose="020F0502020204030204" pitchFamily="34" charset="0"/>
              </a:defRPr>
            </a:lvl1pPr>
            <a:lvl2pPr marL="685800" indent="-228600">
              <a:buFont typeface="Courier New" panose="02070309020205020404" pitchFamily="49" charset="0"/>
              <a:buChar char="o"/>
              <a:defRPr sz="2400" cap="none">
                <a:latin typeface="+mn-lt"/>
                <a:cs typeface="Calibri" panose="020F0502020204030204" pitchFamily="34" charset="0"/>
              </a:defRPr>
            </a:lvl2pPr>
            <a:lvl3pPr marL="1143000" indent="-228600">
              <a:buFont typeface="Wingdings" panose="05000000000000000000" pitchFamily="2" charset="2"/>
              <a:buChar char="v"/>
              <a:defRPr sz="2200" cap="none"/>
            </a:lvl3pPr>
            <a:lvl4pPr marL="1600200" indent="-228600">
              <a:buFont typeface="Wingdings" panose="05000000000000000000" pitchFamily="2" charset="2"/>
              <a:buChar char="q"/>
              <a:defRPr sz="2000" cap="none"/>
            </a:lvl4pPr>
            <a:lvl5pPr>
              <a:defRPr sz="2000"/>
            </a:lvl5pPr>
          </a:lstStyle>
          <a:p>
            <a:pPr lvl="0"/>
            <a:r>
              <a:rPr lang="en-US" dirty="0" err="1" smtClean="0"/>
              <a:t>Aaaa</a:t>
            </a:r>
            <a:endParaRPr lang="en-US" dirty="0" smtClean="0"/>
          </a:p>
          <a:p>
            <a:pPr lvl="1"/>
            <a:r>
              <a:rPr lang="en-US" dirty="0" err="1" smtClean="0"/>
              <a:t>Saaaa</a:t>
            </a:r>
            <a:endParaRPr lang="en-US" dirty="0" smtClean="0"/>
          </a:p>
          <a:p>
            <a:pPr lvl="2"/>
            <a:r>
              <a:rPr lang="en-US" dirty="0" smtClean="0"/>
              <a:t> Third Level</a:t>
            </a:r>
          </a:p>
          <a:p>
            <a:pPr lvl="3"/>
            <a:r>
              <a:rPr lang="en-US" dirty="0" smtClean="0"/>
              <a:t> 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8/30/2021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8/30/2021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variable scope and lifetime</a:t>
            </a:r>
            <a:endParaRPr lang="en-US" dirty="0"/>
          </a:p>
        </p:txBody>
      </p:sp>
      <p:sp>
        <p:nvSpPr>
          <p:cNvPr id="3" name="Content Placeholder 2"/>
          <p:cNvSpPr>
            <a:spLocks noGrp="1"/>
          </p:cNvSpPr>
          <p:nvPr>
            <p:ph sz="quarter" idx="13"/>
          </p:nvPr>
        </p:nvSpPr>
        <p:spPr>
          <a:xfrm>
            <a:off x="913774" y="1566408"/>
            <a:ext cx="10363826" cy="4494150"/>
          </a:xfrm>
        </p:spPr>
        <p:txBody>
          <a:bodyPr>
            <a:normAutofit/>
          </a:bodyPr>
          <a:lstStyle/>
          <a:p>
            <a:r>
              <a:rPr lang="en-US" dirty="0"/>
              <a:t> </a:t>
            </a:r>
            <a:r>
              <a:rPr lang="en-US" dirty="0" smtClean="0"/>
              <a:t>Observe the program behavior of ch1/scope1.cpp</a:t>
            </a:r>
          </a:p>
          <a:p>
            <a:r>
              <a:rPr lang="en-US" dirty="0"/>
              <a:t> </a:t>
            </a:r>
            <a:r>
              <a:rPr lang="en-US" dirty="0" smtClean="0"/>
              <a:t>The program is not well behaved: the error shows sometimes and does not show other times.</a:t>
            </a:r>
          </a:p>
          <a:p>
            <a:pPr lvl="1"/>
            <a:r>
              <a:rPr lang="en-US" dirty="0"/>
              <a:t>I</a:t>
            </a:r>
            <a:r>
              <a:rPr lang="en-US" dirty="0" smtClean="0"/>
              <a:t>f your program sometimes works and sometimes does not, it has bugs. </a:t>
            </a:r>
          </a:p>
          <a:p>
            <a:pPr lvl="1"/>
            <a:r>
              <a:rPr lang="en-US" dirty="0">
                <a:solidFill>
                  <a:srgbClr val="FF0000"/>
                </a:solidFill>
              </a:rPr>
              <a:t> </a:t>
            </a:r>
            <a:r>
              <a:rPr lang="en-US" dirty="0" smtClean="0">
                <a:solidFill>
                  <a:srgbClr val="FF0000"/>
                </a:solidFill>
              </a:rPr>
              <a:t>Memory problem is very hard to debug. </a:t>
            </a:r>
          </a:p>
          <a:p>
            <a:pPr lvl="1"/>
            <a:endParaRPr lang="en-US" dirty="0">
              <a:solidFill>
                <a:srgbClr val="FF0000"/>
              </a:solidFill>
            </a:endParaRPr>
          </a:p>
        </p:txBody>
      </p:sp>
    </p:spTree>
    <p:extLst>
      <p:ext uri="{BB962C8B-B14F-4D97-AF65-F5344CB8AC3E}">
        <p14:creationId xmlns:p14="http://schemas.microsoft.com/office/powerpoint/2010/main" val="4109342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variable scope and lifetime</a:t>
            </a:r>
            <a:endParaRPr lang="en-US" dirty="0"/>
          </a:p>
        </p:txBody>
      </p:sp>
      <p:sp>
        <p:nvSpPr>
          <p:cNvPr id="3" name="Content Placeholder 2"/>
          <p:cNvSpPr>
            <a:spLocks noGrp="1"/>
          </p:cNvSpPr>
          <p:nvPr>
            <p:ph sz="quarter" idx="13"/>
          </p:nvPr>
        </p:nvSpPr>
        <p:spPr>
          <a:xfrm>
            <a:off x="913774" y="1566408"/>
            <a:ext cx="10363826" cy="4494150"/>
          </a:xfrm>
        </p:spPr>
        <p:txBody>
          <a:bodyPr>
            <a:normAutofit/>
          </a:bodyPr>
          <a:lstStyle/>
          <a:p>
            <a:r>
              <a:rPr lang="en-US" dirty="0" smtClean="0"/>
              <a:t> C++ variable scope and lifetime, four types of variables. See ch1/scope2.cpp</a:t>
            </a:r>
          </a:p>
          <a:p>
            <a:pPr lvl="1"/>
            <a:r>
              <a:rPr lang="en-US" dirty="0"/>
              <a:t> </a:t>
            </a:r>
            <a:r>
              <a:rPr lang="en-US" dirty="0" smtClean="0"/>
              <a:t>Global variable: declared outside any function</a:t>
            </a:r>
          </a:p>
          <a:p>
            <a:pPr lvl="1"/>
            <a:r>
              <a:rPr lang="en-US" dirty="0"/>
              <a:t> </a:t>
            </a:r>
            <a:r>
              <a:rPr lang="en-US" dirty="0" smtClean="0"/>
              <a:t>local variable: declared inside a function</a:t>
            </a:r>
          </a:p>
          <a:p>
            <a:pPr lvl="1"/>
            <a:r>
              <a:rPr lang="en-US" dirty="0"/>
              <a:t> </a:t>
            </a:r>
            <a:r>
              <a:rPr lang="en-US" dirty="0" smtClean="0"/>
              <a:t>variable declared inside a block</a:t>
            </a:r>
          </a:p>
          <a:p>
            <a:pPr lvl="1"/>
            <a:r>
              <a:rPr lang="en-US" dirty="0"/>
              <a:t> </a:t>
            </a:r>
            <a:r>
              <a:rPr lang="en-US" dirty="0" smtClean="0"/>
              <a:t>pointer pointing to memory created by ‘new’</a:t>
            </a:r>
          </a:p>
          <a:p>
            <a:pPr lvl="1"/>
            <a:r>
              <a:rPr lang="en-US" dirty="0" smtClean="0"/>
              <a:t>See ch1/scope2.cpp for example</a:t>
            </a:r>
            <a:endParaRPr lang="en-US" dirty="0"/>
          </a:p>
          <a:p>
            <a:endParaRPr lang="en-US" dirty="0" smtClean="0">
              <a:solidFill>
                <a:srgbClr val="FF0000"/>
              </a:solidFill>
            </a:endParaRPr>
          </a:p>
          <a:p>
            <a:pPr lvl="1"/>
            <a:endParaRPr lang="en-US" dirty="0">
              <a:solidFill>
                <a:srgbClr val="FF0000"/>
              </a:solidFill>
            </a:endParaRPr>
          </a:p>
        </p:txBody>
      </p:sp>
    </p:spTree>
    <p:extLst>
      <p:ext uri="{BB962C8B-B14F-4D97-AF65-F5344CB8AC3E}">
        <p14:creationId xmlns:p14="http://schemas.microsoft.com/office/powerpoint/2010/main" val="59815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variable scope and lifetime</a:t>
            </a:r>
            <a:endParaRPr lang="en-US" dirty="0"/>
          </a:p>
        </p:txBody>
      </p:sp>
      <p:sp>
        <p:nvSpPr>
          <p:cNvPr id="3" name="Content Placeholder 2"/>
          <p:cNvSpPr>
            <a:spLocks noGrp="1"/>
          </p:cNvSpPr>
          <p:nvPr>
            <p:ph sz="quarter" idx="13"/>
          </p:nvPr>
        </p:nvSpPr>
        <p:spPr>
          <a:xfrm>
            <a:off x="913774" y="1566408"/>
            <a:ext cx="10363826" cy="4494150"/>
          </a:xfrm>
        </p:spPr>
        <p:txBody>
          <a:bodyPr>
            <a:normAutofit/>
          </a:bodyPr>
          <a:lstStyle/>
          <a:p>
            <a:r>
              <a:rPr lang="en-US" dirty="0" smtClean="0"/>
              <a:t> Global variable: declared outside any function</a:t>
            </a:r>
          </a:p>
          <a:p>
            <a:pPr lvl="1"/>
            <a:r>
              <a:rPr lang="en-US" dirty="0"/>
              <a:t> </a:t>
            </a:r>
            <a:r>
              <a:rPr lang="en-US" dirty="0" smtClean="0"/>
              <a:t>Scope: accessible throughout the program</a:t>
            </a:r>
          </a:p>
          <a:p>
            <a:pPr lvl="1"/>
            <a:r>
              <a:rPr lang="en-US" dirty="0"/>
              <a:t> </a:t>
            </a:r>
            <a:r>
              <a:rPr lang="en-US" dirty="0" smtClean="0"/>
              <a:t>Lifetime (alive in memory): as long as the program executes </a:t>
            </a:r>
          </a:p>
          <a:p>
            <a:r>
              <a:rPr lang="en-US" dirty="0"/>
              <a:t> L</a:t>
            </a:r>
            <a:r>
              <a:rPr lang="en-US" dirty="0" smtClean="0"/>
              <a:t>ocal variable: declared inside a function</a:t>
            </a:r>
          </a:p>
          <a:p>
            <a:pPr lvl="1"/>
            <a:r>
              <a:rPr lang="en-US" dirty="0"/>
              <a:t> </a:t>
            </a:r>
            <a:r>
              <a:rPr lang="en-US" dirty="0" smtClean="0"/>
              <a:t>Scope: accessible within the function</a:t>
            </a:r>
          </a:p>
          <a:p>
            <a:pPr lvl="1"/>
            <a:r>
              <a:rPr lang="en-US" dirty="0" smtClean="0"/>
              <a:t> Lifetime: when the function is executed (this is why ch1/scope1.cpp is a wrong program)</a:t>
            </a:r>
            <a:endParaRPr lang="en-US" dirty="0" smtClean="0">
              <a:solidFill>
                <a:srgbClr val="FF0000"/>
              </a:solidFill>
            </a:endParaRPr>
          </a:p>
          <a:p>
            <a:pPr lvl="1"/>
            <a:endParaRPr lang="en-US" dirty="0">
              <a:solidFill>
                <a:srgbClr val="FF0000"/>
              </a:solidFill>
            </a:endParaRPr>
          </a:p>
        </p:txBody>
      </p:sp>
    </p:spTree>
    <p:extLst>
      <p:ext uri="{BB962C8B-B14F-4D97-AF65-F5344CB8AC3E}">
        <p14:creationId xmlns:p14="http://schemas.microsoft.com/office/powerpoint/2010/main" val="949663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variable scope and lifetime</a:t>
            </a:r>
            <a:endParaRPr lang="en-US" dirty="0"/>
          </a:p>
        </p:txBody>
      </p:sp>
      <p:sp>
        <p:nvSpPr>
          <p:cNvPr id="3" name="Content Placeholder 2"/>
          <p:cNvSpPr>
            <a:spLocks noGrp="1"/>
          </p:cNvSpPr>
          <p:nvPr>
            <p:ph sz="quarter" idx="13"/>
          </p:nvPr>
        </p:nvSpPr>
        <p:spPr>
          <a:xfrm>
            <a:off x="913774" y="1566408"/>
            <a:ext cx="10363826" cy="4494150"/>
          </a:xfrm>
        </p:spPr>
        <p:txBody>
          <a:bodyPr>
            <a:normAutofit/>
          </a:bodyPr>
          <a:lstStyle/>
          <a:p>
            <a:r>
              <a:rPr lang="en-US" dirty="0" smtClean="0"/>
              <a:t>Variable declared inside a block</a:t>
            </a:r>
          </a:p>
          <a:p>
            <a:pPr lvl="1"/>
            <a:r>
              <a:rPr lang="en-US" dirty="0" smtClean="0"/>
              <a:t>Scope: inside the block</a:t>
            </a:r>
          </a:p>
          <a:p>
            <a:pPr lvl="1"/>
            <a:r>
              <a:rPr lang="en-US" dirty="0" err="1" smtClean="0"/>
              <a:t>Timelife</a:t>
            </a:r>
            <a:r>
              <a:rPr lang="en-US" dirty="0" smtClean="0"/>
              <a:t>: when the block is executed</a:t>
            </a:r>
          </a:p>
          <a:p>
            <a:r>
              <a:rPr lang="en-US" dirty="0"/>
              <a:t> P</a:t>
            </a:r>
            <a:r>
              <a:rPr lang="en-US" dirty="0" smtClean="0"/>
              <a:t>ointer pointing to memory created by ‘new’</a:t>
            </a:r>
          </a:p>
          <a:p>
            <a:pPr lvl="1"/>
            <a:r>
              <a:rPr lang="en-US" dirty="0"/>
              <a:t> </a:t>
            </a:r>
            <a:r>
              <a:rPr lang="en-US" dirty="0" err="1" smtClean="0"/>
              <a:t>Timelife</a:t>
            </a:r>
            <a:r>
              <a:rPr lang="en-US" dirty="0" smtClean="0"/>
              <a:t>: alive after new and before delete or end of program</a:t>
            </a:r>
          </a:p>
          <a:p>
            <a:pPr lvl="1"/>
            <a:r>
              <a:rPr lang="en-US" dirty="0"/>
              <a:t> </a:t>
            </a:r>
            <a:r>
              <a:rPr lang="en-US" dirty="0" smtClean="0"/>
              <a:t>Make sure that each ‘new’ has a matching ‘delete’</a:t>
            </a:r>
            <a:endParaRPr lang="en-US" dirty="0"/>
          </a:p>
          <a:p>
            <a:endParaRPr lang="en-US" dirty="0" smtClean="0">
              <a:solidFill>
                <a:srgbClr val="FF0000"/>
              </a:solidFill>
            </a:endParaRPr>
          </a:p>
          <a:p>
            <a:pPr lvl="1"/>
            <a:endParaRPr lang="en-US" dirty="0">
              <a:solidFill>
                <a:srgbClr val="FF0000"/>
              </a:solidFill>
            </a:endParaRPr>
          </a:p>
        </p:txBody>
      </p:sp>
    </p:spTree>
    <p:extLst>
      <p:ext uri="{BB962C8B-B14F-4D97-AF65-F5344CB8AC3E}">
        <p14:creationId xmlns:p14="http://schemas.microsoft.com/office/powerpoint/2010/main" val="2507590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words about using pointers and references</a:t>
            </a:r>
            <a:endParaRPr lang="en-US" dirty="0"/>
          </a:p>
        </p:txBody>
      </p:sp>
      <p:sp>
        <p:nvSpPr>
          <p:cNvPr id="3" name="Content Placeholder 2"/>
          <p:cNvSpPr>
            <a:spLocks noGrp="1"/>
          </p:cNvSpPr>
          <p:nvPr>
            <p:ph sz="quarter" idx="13"/>
          </p:nvPr>
        </p:nvSpPr>
        <p:spPr>
          <a:xfrm>
            <a:off x="913774" y="1226165"/>
            <a:ext cx="10363826" cy="5015145"/>
          </a:xfrm>
        </p:spPr>
        <p:txBody>
          <a:bodyPr>
            <a:normAutofit fontScale="92500" lnSpcReduction="20000"/>
          </a:bodyPr>
          <a:lstStyle/>
          <a:p>
            <a:r>
              <a:rPr lang="en-US" dirty="0" smtClean="0"/>
              <a:t>Using pointers and/or references often makes your program more efficient.</a:t>
            </a:r>
          </a:p>
          <a:p>
            <a:r>
              <a:rPr lang="en-US" dirty="0" smtClean="0"/>
              <a:t>They are difficult concepts and have </a:t>
            </a:r>
            <a:r>
              <a:rPr lang="en-US" dirty="0" smtClean="0"/>
              <a:t>caused most bugs </a:t>
            </a:r>
            <a:r>
              <a:rPr lang="en-US" dirty="0" smtClean="0"/>
              <a:t>and problems in C</a:t>
            </a:r>
            <a:r>
              <a:rPr lang="en-US" dirty="0" smtClean="0"/>
              <a:t>++ programs.</a:t>
            </a:r>
            <a:endParaRPr lang="en-US" dirty="0" smtClean="0"/>
          </a:p>
          <a:p>
            <a:pPr lvl="1"/>
            <a:r>
              <a:rPr lang="en-US" dirty="0" smtClean="0"/>
              <a:t>They cause memory problems. </a:t>
            </a:r>
            <a:r>
              <a:rPr lang="en-US" dirty="0" smtClean="0"/>
              <a:t>Debugging </a:t>
            </a:r>
            <a:r>
              <a:rPr lang="en-US" dirty="0" smtClean="0"/>
              <a:t>with memory problems is not easy for anyone! </a:t>
            </a:r>
          </a:p>
          <a:p>
            <a:r>
              <a:rPr lang="en-US" dirty="0"/>
              <a:t> </a:t>
            </a:r>
            <a:r>
              <a:rPr lang="en-US" dirty="0" smtClean="0"/>
              <a:t>The best approach regarding whether to use them depends on your programming skill level:</a:t>
            </a:r>
          </a:p>
          <a:p>
            <a:pPr lvl="1"/>
            <a:r>
              <a:rPr lang="en-US" dirty="0"/>
              <a:t> </a:t>
            </a:r>
            <a:r>
              <a:rPr lang="en-US" dirty="0" smtClean="0"/>
              <a:t>If you are confident that you can make any program work, then use at will.</a:t>
            </a:r>
          </a:p>
          <a:p>
            <a:pPr lvl="1"/>
            <a:r>
              <a:rPr lang="en-US" dirty="0" smtClean="0"/>
              <a:t> If you still need help from others to fix problems in your code, then avoid as much as possible. At your stage, the most important skill to gain is the ability to map the logic in your head to C++ code. Whether to </a:t>
            </a:r>
            <a:r>
              <a:rPr lang="en-US" smtClean="0"/>
              <a:t>use </a:t>
            </a:r>
            <a:r>
              <a:rPr lang="en-US" smtClean="0"/>
              <a:t>pointers/references </a:t>
            </a:r>
            <a:r>
              <a:rPr lang="en-US" dirty="0" smtClean="0"/>
              <a:t>or not is secondary. </a:t>
            </a:r>
          </a:p>
          <a:p>
            <a:pPr lvl="1"/>
            <a:r>
              <a:rPr lang="en-US" dirty="0" smtClean="0"/>
              <a:t>In between: proceed with caution. </a:t>
            </a:r>
            <a:endParaRPr lang="en-US" dirty="0" smtClean="0">
              <a:solidFill>
                <a:srgbClr val="FF0000"/>
              </a:solidFill>
            </a:endParaRPr>
          </a:p>
          <a:p>
            <a:pPr lvl="1"/>
            <a:endParaRPr lang="en-US" dirty="0">
              <a:solidFill>
                <a:srgbClr val="FF0000"/>
              </a:solidFill>
            </a:endParaRPr>
          </a:p>
        </p:txBody>
      </p:sp>
    </p:spTree>
    <p:extLst>
      <p:ext uri="{BB962C8B-B14F-4D97-AF65-F5344CB8AC3E}">
        <p14:creationId xmlns:p14="http://schemas.microsoft.com/office/powerpoint/2010/main" val="190337337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3054</TotalTime>
  <Words>386</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Courier New</vt:lpstr>
      <vt:lpstr>Tw Cen MT</vt:lpstr>
      <vt:lpstr>Wingdings</vt:lpstr>
      <vt:lpstr>Droplet</vt:lpstr>
      <vt:lpstr>C++ variable scope and lifetime</vt:lpstr>
      <vt:lpstr>C++ variable scope and lifetime</vt:lpstr>
      <vt:lpstr>C++ variable scope and lifetime</vt:lpstr>
      <vt:lpstr>C++ variable scope and lifetime</vt:lpstr>
      <vt:lpstr>A few words about using pointers and references</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Surfing</dc:creator>
  <cp:lastModifiedBy>Surfing</cp:lastModifiedBy>
  <cp:revision>84</cp:revision>
  <dcterms:created xsi:type="dcterms:W3CDTF">2021-08-12T15:51:09Z</dcterms:created>
  <dcterms:modified xsi:type="dcterms:W3CDTF">2021-08-30T15:59:06Z</dcterms:modified>
</cp:coreProperties>
</file>