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92" r:id="rId3"/>
    <p:sldId id="293" r:id="rId4"/>
    <p:sldId id="290" r:id="rId5"/>
    <p:sldId id="294" r:id="rId6"/>
    <p:sldId id="285" r:id="rId7"/>
    <p:sldId id="291" r:id="rId8"/>
    <p:sldId id="283" r:id="rId9"/>
    <p:sldId id="282" r:id="rId10"/>
    <p:sldId id="286" r:id="rId11"/>
    <p:sldId id="29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" y="392927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74" y="292513"/>
            <a:ext cx="10364451" cy="1122819"/>
          </a:xfrm>
        </p:spPr>
        <p:txBody>
          <a:bodyPr/>
          <a:lstStyle>
            <a:lvl1pPr>
              <a:defRPr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3774" y="1566408"/>
            <a:ext cx="10363826" cy="4224792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§"/>
              <a:defRPr sz="2800" cap="none" baseline="0">
                <a:latin typeface="+mj-lt"/>
                <a:cs typeface="Calibri" panose="020F0502020204030204" pitchFamily="34" charset="0"/>
              </a:defRPr>
            </a:lvl1pPr>
            <a:lvl2pPr marL="685800" indent="-228600">
              <a:buFont typeface="Courier New" panose="02070309020205020404" pitchFamily="49" charset="0"/>
              <a:buChar char="o"/>
              <a:defRPr sz="2400" cap="none">
                <a:latin typeface="+mn-lt"/>
                <a:cs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v"/>
              <a:defRPr sz="2200" cap="none"/>
            </a:lvl3pPr>
            <a:lvl4pPr marL="1600200" indent="-228600">
              <a:buFont typeface="Wingdings" panose="05000000000000000000" pitchFamily="2" charset="2"/>
              <a:buChar char="q"/>
              <a:defRPr sz="2000" cap="none"/>
            </a:lvl4pPr>
            <a:lvl5pPr>
              <a:defRPr sz="2000"/>
            </a:lvl5pPr>
          </a:lstStyle>
          <a:p>
            <a:pPr lvl="0"/>
            <a:r>
              <a:rPr lang="en-US" dirty="0" err="1"/>
              <a:t>Aaaa</a:t>
            </a:r>
            <a:endParaRPr lang="en-US" dirty="0"/>
          </a:p>
          <a:p>
            <a:pPr lvl="1"/>
            <a:r>
              <a:rPr lang="en-US" dirty="0" err="1"/>
              <a:t>Saaaa</a:t>
            </a:r>
            <a:endParaRPr lang="en-US" dirty="0"/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1.3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740857"/>
          </a:xfrm>
        </p:spPr>
        <p:txBody>
          <a:bodyPr>
            <a:normAutofit/>
          </a:bodyPr>
          <a:lstStyle/>
          <a:p>
            <a:r>
              <a:rPr lang="en-US" dirty="0"/>
              <a:t> A </a:t>
            </a:r>
            <a:r>
              <a:rPr lang="en-US" b="1" dirty="0"/>
              <a:t>recursive function</a:t>
            </a:r>
            <a:r>
              <a:rPr lang="en-US" dirty="0"/>
              <a:t> is a function that calls itself.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2680" y="2916146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</a:t>
            </a:r>
            <a:r>
              <a:rPr lang="en-US" sz="2000" dirty="0">
                <a:solidFill>
                  <a:srgbClr val="FF0000"/>
                </a:solidFill>
              </a:rPr>
              <a:t>Factorial</a:t>
            </a:r>
            <a:r>
              <a:rPr lang="en-US" sz="2000" dirty="0"/>
              <a:t>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 smtClean="0"/>
              <a:t>        return n*</a:t>
            </a:r>
            <a:r>
              <a:rPr lang="en-US" sz="2000" dirty="0" smtClean="0">
                <a:solidFill>
                  <a:srgbClr val="FF0000"/>
                </a:solidFill>
              </a:rPr>
              <a:t>Factorial</a:t>
            </a:r>
            <a:r>
              <a:rPr lang="en-US" sz="2000" dirty="0" smtClean="0"/>
              <a:t>(n-1);</a:t>
            </a:r>
            <a:endParaRPr lang="en-US" sz="2000" dirty="0"/>
          </a:p>
          <a:p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9342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</a:t>
            </a:r>
            <a:r>
              <a:rPr lang="en-US" dirty="0" err="1"/>
              <a:t>fibonnaci</a:t>
            </a:r>
            <a:r>
              <a:rPr lang="en-US" dirty="0"/>
              <a:t>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127343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=1;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=1;</m:t>
                    </m:r>
                  </m:oMath>
                </a14:m>
                <a:endParaRPr lang="en-US" sz="2400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𝑓𝑖𝑏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566408"/>
                <a:ext cx="9907951" cy="1273436"/>
              </a:xfrm>
              <a:blipFill>
                <a:blip r:embed="rId2"/>
                <a:stretch>
                  <a:fillRect l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905178" y="3154472"/>
            <a:ext cx="335572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Fib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if (n==2)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Fib(n-1) + Fib(n-2);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067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</a:t>
            </a:r>
            <a:r>
              <a:rPr lang="en-US" dirty="0" smtClean="0"/>
              <a:t> </a:t>
            </a:r>
            <a:r>
              <a:rPr lang="en-US" dirty="0"/>
              <a:t>example: </a:t>
            </a:r>
            <a:r>
              <a:rPr lang="en-US" dirty="0" smtClean="0"/>
              <a:t>Sum of all elements in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2615978"/>
          </a:xfrm>
        </p:spPr>
        <p:txBody>
          <a:bodyPr>
            <a:normAutofit/>
          </a:bodyPr>
          <a:lstStyle/>
          <a:p>
            <a:r>
              <a:rPr lang="en-US" sz="2400" dirty="0" err="1"/>
              <a:t>i</a:t>
            </a:r>
            <a:r>
              <a:rPr lang="en-US" sz="2400" dirty="0" err="1" smtClean="0"/>
              <a:t>nt</a:t>
            </a:r>
            <a:r>
              <a:rPr lang="en-US" sz="2400" dirty="0" smtClean="0"/>
              <a:t> sum(A, n) /* find the A[0] + A[1] + A[2] + … + A[n-1] */</a:t>
            </a:r>
          </a:p>
          <a:p>
            <a:endParaRPr lang="en-US" sz="2400" dirty="0"/>
          </a:p>
          <a:p>
            <a:r>
              <a:rPr lang="en-US" sz="2400" dirty="0" smtClean="0"/>
              <a:t>If sum(A, n-1) finds the sum of n-1 </a:t>
            </a:r>
            <a:r>
              <a:rPr lang="en-US" sz="2400" dirty="0" smtClean="0"/>
              <a:t>elements (</a:t>
            </a:r>
            <a:r>
              <a:rPr lang="en-US" sz="2400" dirty="0"/>
              <a:t>A[0] + A[1] + A[2] + … + </a:t>
            </a:r>
            <a:r>
              <a:rPr lang="en-US" sz="2400" dirty="0" smtClean="0"/>
              <a:t>A[n-2]), how to find the sum of n elements  (</a:t>
            </a:r>
            <a:r>
              <a:rPr lang="en-US" sz="2400" dirty="0"/>
              <a:t>sum(A, </a:t>
            </a:r>
            <a:r>
              <a:rPr lang="en-US" sz="2400"/>
              <a:t>n</a:t>
            </a:r>
            <a:r>
              <a:rPr lang="en-US" sz="2400" smtClean="0"/>
              <a:t>))?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8259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1.3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10363826" cy="264408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key points of a recursive function: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It needs to have a way out – there should be a case (condition) that the function does not call itself. We call this </a:t>
            </a:r>
            <a:r>
              <a:rPr lang="en-US" dirty="0">
                <a:solidFill>
                  <a:srgbClr val="FF0000"/>
                </a:solidFill>
              </a:rPr>
              <a:t>base case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 If no way out, the program will eventually crash for running out of memory (each function call uses some memory, which is called activation record).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 the case when the function calls itself, it must </a:t>
            </a:r>
            <a:r>
              <a:rPr lang="en-US" dirty="0">
                <a:solidFill>
                  <a:srgbClr val="00B0F0"/>
                </a:solidFill>
              </a:rPr>
              <a:t>make progress </a:t>
            </a:r>
            <a:r>
              <a:rPr lang="en-US" dirty="0"/>
              <a:t>(through function parameter) towards the base case.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66922" y="4202686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Factorial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</a:t>
            </a:r>
            <a:r>
              <a:rPr lang="en-US" sz="2000" dirty="0">
                <a:solidFill>
                  <a:srgbClr val="FF0000"/>
                </a:solidFill>
              </a:rPr>
              <a:t>if (n&lt;=1) return 1</a:t>
            </a:r>
            <a:r>
              <a:rPr lang="en-US" sz="2000" dirty="0"/>
              <a:t>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n*Factorial(</a:t>
            </a:r>
            <a:r>
              <a:rPr lang="en-US" sz="2000" dirty="0">
                <a:solidFill>
                  <a:srgbClr val="00B0F0"/>
                </a:solidFill>
              </a:rPr>
              <a:t>n-1</a:t>
            </a:r>
            <a:r>
              <a:rPr lang="en-US" sz="2000" dirty="0"/>
              <a:t>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9311" y="4809893"/>
            <a:ext cx="3182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Base case, no more recursive call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6526" y="5426927"/>
            <a:ext cx="41492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Make progress when the function calls itself</a:t>
            </a:r>
          </a:p>
          <a:p>
            <a:r>
              <a:rPr lang="en-US" dirty="0">
                <a:solidFill>
                  <a:srgbClr val="00B0F0"/>
                </a:solidFill>
              </a:rPr>
              <a:t>Factorial(n) calls Factorial(n-1). </a:t>
            </a:r>
          </a:p>
          <a:p>
            <a:r>
              <a:rPr lang="en-US" dirty="0">
                <a:solidFill>
                  <a:srgbClr val="00B0F0"/>
                </a:solidFill>
              </a:rPr>
              <a:t>(the parameter is 1 smaller)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39376" y="4994559"/>
            <a:ext cx="20295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410890" y="5649952"/>
            <a:ext cx="1479395" cy="7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75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 Many tasks can be done with recursion can also be done by iteration</a:t>
            </a:r>
          </a:p>
          <a:p>
            <a:pPr lvl="1"/>
            <a:r>
              <a:rPr lang="en-US" dirty="0"/>
              <a:t>iteration involves a loop, but not recursive calls</a:t>
            </a:r>
          </a:p>
          <a:p>
            <a:r>
              <a:rPr lang="en-US" dirty="0"/>
              <a:t>When using a loop, one should always allow a "way out" (avoid infinite looping). Every loop iteration must make progress toward the end of the loop.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9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5" y="1566407"/>
            <a:ext cx="10069658" cy="425453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pt-BR" dirty="0"/>
              <a:t>Factorial(n) can be defined as n * (n-1) * (n-2) * ... * 1.</a:t>
            </a:r>
          </a:p>
          <a:p>
            <a:r>
              <a:rPr lang="en-US" dirty="0"/>
              <a:t>The factorial function can also be defined as:</a:t>
            </a:r>
          </a:p>
          <a:p>
            <a:pPr lvl="1"/>
            <a:r>
              <a:rPr lang="en-US" dirty="0"/>
              <a:t>Factorial(1) = 1</a:t>
            </a:r>
          </a:p>
          <a:p>
            <a:pPr lvl="1"/>
            <a:r>
              <a:rPr lang="en-US" dirty="0"/>
              <a:t>Factorial(n) = n * Factorial(n-1)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Factorial(3) = 3 * Factorial(2)</a:t>
            </a:r>
          </a:p>
          <a:p>
            <a:pPr marL="457200" lvl="1" indent="0">
              <a:buNone/>
            </a:pPr>
            <a:r>
              <a:rPr lang="en-US" dirty="0"/>
              <a:t>Factorial(2) = 2 * Factorial(1)</a:t>
            </a:r>
          </a:p>
          <a:p>
            <a:pPr marL="457200" lvl="1" indent="0">
              <a:buNone/>
            </a:pPr>
            <a:r>
              <a:rPr lang="en-US" dirty="0"/>
              <a:t>Factorial(1) = 1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Factorial(3) =&gt; 3 * Factorial(2) =&gt; 3 * 2 * Factorial(1) =&gt; 3 * 2 * 1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87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645558" cy="1600538"/>
          </a:xfrm>
        </p:spPr>
        <p:txBody>
          <a:bodyPr>
            <a:normAutofit fontScale="92500"/>
          </a:bodyPr>
          <a:lstStyle/>
          <a:p>
            <a:r>
              <a:rPr lang="pt-BR" dirty="0" err="1"/>
              <a:t>Factorial</a:t>
            </a:r>
            <a:r>
              <a:rPr lang="pt-BR" dirty="0"/>
              <a:t>(n) can be defined as n * (n-1) * (n-2) * ... * 1.</a:t>
            </a:r>
          </a:p>
          <a:p>
            <a:r>
              <a:rPr lang="pt-BR" dirty="0"/>
              <a:t>Factorial(n) can be defined as n * Factorial(n-1) with Factorial(1) = 1.</a:t>
            </a:r>
          </a:p>
          <a:p>
            <a:endParaRPr lang="pt-BR" dirty="0"/>
          </a:p>
        </p:txBody>
      </p:sp>
      <p:sp>
        <p:nvSpPr>
          <p:cNvPr id="10" name="TextBox 9"/>
          <p:cNvSpPr txBox="1"/>
          <p:nvPr/>
        </p:nvSpPr>
        <p:spPr>
          <a:xfrm>
            <a:off x="1090918" y="3609105"/>
            <a:ext cx="322684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Factorial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unsigned long f = 1;</a:t>
            </a:r>
          </a:p>
          <a:p>
            <a:r>
              <a:rPr lang="en-US" sz="2000" dirty="0"/>
              <a:t>    for (int </a:t>
            </a:r>
            <a:r>
              <a:rPr lang="en-US" sz="2000" dirty="0" err="1"/>
              <a:t>i</a:t>
            </a:r>
            <a:r>
              <a:rPr lang="en-US" sz="2000" dirty="0"/>
              <a:t>=n; </a:t>
            </a:r>
            <a:r>
              <a:rPr lang="en-US" sz="2000" dirty="0" err="1"/>
              <a:t>i</a:t>
            </a:r>
            <a:r>
              <a:rPr lang="en-US" sz="2000" dirty="0"/>
              <a:t>&gt;=1; </a:t>
            </a:r>
            <a:r>
              <a:rPr lang="en-US" sz="2000" dirty="0" err="1"/>
              <a:t>i</a:t>
            </a:r>
            <a:r>
              <a:rPr lang="en-US" sz="2000" dirty="0"/>
              <a:t>--) f</a:t>
            </a:r>
            <a:r>
              <a:rPr lang="en-US" sz="2000" dirty="0" smtClean="0"/>
              <a:t>*=</a:t>
            </a:r>
            <a:r>
              <a:rPr lang="en-US" sz="2000" dirty="0" err="1" smtClean="0"/>
              <a:t>i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en-US" sz="2000" dirty="0"/>
              <a:t>    return f;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85490" y="3609105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</a:t>
            </a:r>
            <a:r>
              <a:rPr lang="en-US" sz="2000" dirty="0">
                <a:solidFill>
                  <a:srgbClr val="FF0000"/>
                </a:solidFill>
              </a:rPr>
              <a:t>Factorial</a:t>
            </a:r>
            <a:r>
              <a:rPr lang="en-US" sz="2000" dirty="0"/>
              <a:t>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n*</a:t>
            </a:r>
            <a:r>
              <a:rPr lang="en-US" sz="2000" dirty="0">
                <a:solidFill>
                  <a:srgbClr val="FF0000"/>
                </a:solidFill>
              </a:rPr>
              <a:t>Factorial</a:t>
            </a:r>
            <a:r>
              <a:rPr lang="en-US" sz="2000" dirty="0"/>
              <a:t>(n-1);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79172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645558" cy="1154490"/>
          </a:xfrm>
        </p:spPr>
        <p:txBody>
          <a:bodyPr>
            <a:normAutofit/>
          </a:bodyPr>
          <a:lstStyle/>
          <a:p>
            <a:r>
              <a:rPr lang="en-US" dirty="0"/>
              <a:t>What happens with the following recursive functions?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0210" y="2720898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Factorial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n*Factorial(</a:t>
            </a:r>
            <a:r>
              <a:rPr lang="en-US" sz="2000" dirty="0">
                <a:solidFill>
                  <a:srgbClr val="FF0000"/>
                </a:solidFill>
              </a:rPr>
              <a:t>n+1</a:t>
            </a:r>
            <a:r>
              <a:rPr lang="en-US" sz="2000" dirty="0"/>
              <a:t>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49244" y="2720898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Factorial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n*Factorial(</a:t>
            </a:r>
            <a:r>
              <a:rPr lang="en-US" sz="2000" dirty="0">
                <a:solidFill>
                  <a:srgbClr val="FF0000"/>
                </a:solidFill>
              </a:rPr>
              <a:t>n</a:t>
            </a:r>
            <a:r>
              <a:rPr lang="en-US" sz="2000" dirty="0"/>
              <a:t>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83473" y="5456663"/>
            <a:ext cx="2257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=n; </a:t>
            </a:r>
            <a:r>
              <a:rPr lang="en-US" dirty="0" err="1"/>
              <a:t>i</a:t>
            </a:r>
            <a:r>
              <a:rPr lang="en-US" dirty="0"/>
              <a:t>&gt;=1;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++</a:t>
            </a:r>
            <a:r>
              <a:rPr lang="en-US" dirty="0"/>
              <a:t>)</a:t>
            </a:r>
          </a:p>
          <a:p>
            <a:r>
              <a:rPr lang="en-US" dirty="0"/>
              <a:t>    f *=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</p:txBody>
      </p:sp>
      <p:sp>
        <p:nvSpPr>
          <p:cNvPr id="7" name="Up-Down Arrow 6"/>
          <p:cNvSpPr/>
          <p:nvPr/>
        </p:nvSpPr>
        <p:spPr>
          <a:xfrm>
            <a:off x="2483005" y="4659890"/>
            <a:ext cx="229238" cy="72986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37814" y="5456663"/>
            <a:ext cx="5511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both programs, the recursive calls do not make progress</a:t>
            </a:r>
          </a:p>
          <a:p>
            <a:r>
              <a:rPr lang="en-US" dirty="0"/>
              <a:t>towards the base case (n &lt;=1).</a:t>
            </a:r>
          </a:p>
        </p:txBody>
      </p:sp>
    </p:spTree>
    <p:extLst>
      <p:ext uri="{BB962C8B-B14F-4D97-AF65-F5344CB8AC3E}">
        <p14:creationId xmlns:p14="http://schemas.microsoft.com/office/powerpoint/2010/main" val="1636904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645558" cy="1154490"/>
          </a:xfrm>
        </p:spPr>
        <p:txBody>
          <a:bodyPr>
            <a:normAutofit/>
          </a:bodyPr>
          <a:lstStyle/>
          <a:p>
            <a:r>
              <a:rPr lang="en-US" dirty="0"/>
              <a:t>What happens with this program?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0210" y="2720898"/>
            <a:ext cx="33909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Int</a:t>
            </a:r>
            <a:r>
              <a:rPr lang="en-US" sz="2000" dirty="0"/>
              <a:t> bad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(n== 0) return 0;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bad(n/3+1) + n-1;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00670" y="5116422"/>
            <a:ext cx="6403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 sure that the recursive function makes progress in all situations!</a:t>
            </a:r>
          </a:p>
        </p:txBody>
      </p:sp>
    </p:spTree>
    <p:extLst>
      <p:ext uri="{BB962C8B-B14F-4D97-AF65-F5344CB8AC3E}">
        <p14:creationId xmlns:p14="http://schemas.microsoft.com/office/powerpoint/2010/main" val="2222920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and induction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9"/>
            <a:ext cx="9769094" cy="27825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pattern for recursion is very similar to induction</a:t>
            </a:r>
          </a:p>
          <a:p>
            <a:pPr lvl="1"/>
            <a:r>
              <a:rPr lang="en-US" dirty="0"/>
              <a:t> both have the base cases</a:t>
            </a:r>
          </a:p>
          <a:p>
            <a:pPr lvl="1"/>
            <a:r>
              <a:rPr lang="en-US" dirty="0"/>
              <a:t> Recursive case corresponds to the induction case</a:t>
            </a:r>
          </a:p>
          <a:p>
            <a:pPr lvl="1"/>
            <a:r>
              <a:rPr lang="en-US" dirty="0"/>
              <a:t> The thinking process for recursion and induction is actually the same. </a:t>
            </a:r>
          </a:p>
          <a:p>
            <a:pPr lvl="2"/>
            <a:r>
              <a:rPr lang="en-US" dirty="0"/>
              <a:t> Assume the recursive calls (which solve smaller problems) work, the combined logic in the recursive case must solve the original problem).</a:t>
            </a:r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7449" y="4500054"/>
            <a:ext cx="31653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unsigned long Factorial (</a:t>
            </a:r>
            <a:r>
              <a:rPr lang="en-US" sz="2000" dirty="0" err="1"/>
              <a:t>int</a:t>
            </a:r>
            <a:r>
              <a:rPr lang="en-US" sz="2000" dirty="0"/>
              <a:t> n)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if (n&lt;=1) return 1;</a:t>
            </a:r>
          </a:p>
          <a:p>
            <a:r>
              <a:rPr lang="en-US" sz="2000" dirty="0"/>
              <a:t>    else </a:t>
            </a:r>
          </a:p>
          <a:p>
            <a:r>
              <a:rPr lang="en-US" sz="2000" dirty="0"/>
              <a:t>        return n*Factorial(n-1);</a:t>
            </a:r>
          </a:p>
          <a:p>
            <a:r>
              <a:rPr lang="en-US" sz="2000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4097" y="5560741"/>
            <a:ext cx="4056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that Factorial(n-1) computes (n-1)!,</a:t>
            </a:r>
          </a:p>
          <a:p>
            <a:r>
              <a:rPr lang="en-US" dirty="0"/>
              <a:t>n*Factorial(n-1) computes n!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334107" y="5858107"/>
            <a:ext cx="981308" cy="29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424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6408"/>
            <a:ext cx="9907951" cy="4224792"/>
          </a:xfrm>
        </p:spPr>
        <p:txBody>
          <a:bodyPr>
            <a:normAutofit/>
          </a:bodyPr>
          <a:lstStyle/>
          <a:p>
            <a:r>
              <a:rPr lang="en-US" dirty="0"/>
              <a:t>Basic rules to keep in mind when writing a recursive function: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Base cases: a recursive function should always have base cases that do not make recursive calls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Making progress: for the cases that make recursive calls, all recursive calls must make progress toward base case.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Solving the original problem</a:t>
            </a:r>
          </a:p>
          <a:p>
            <a:pPr lvl="2"/>
            <a:r>
              <a:rPr lang="en-US" dirty="0"/>
              <a:t> Assume that all recursive calls work, the combined logic in the recursive case must  solve the original problem.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3755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3027</TotalTime>
  <Words>849</Words>
  <Application>Microsoft Office PowerPoint</Application>
  <PresentationFormat>Widescreen</PresentationFormat>
  <Paragraphs>114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Courier New</vt:lpstr>
      <vt:lpstr>Tw Cen MT</vt:lpstr>
      <vt:lpstr>Wingdings</vt:lpstr>
      <vt:lpstr>Droplet</vt:lpstr>
      <vt:lpstr>Chapter 1.3 Recursion</vt:lpstr>
      <vt:lpstr>Chapter 1.3 Recursion</vt:lpstr>
      <vt:lpstr>Recursion and loop</vt:lpstr>
      <vt:lpstr>Recursion and loop</vt:lpstr>
      <vt:lpstr>Recursion and loop</vt:lpstr>
      <vt:lpstr>More recursion</vt:lpstr>
      <vt:lpstr>Recursion</vt:lpstr>
      <vt:lpstr>Recursion and induction</vt:lpstr>
      <vt:lpstr>Recursive function</vt:lpstr>
      <vt:lpstr>Another example: fibonnaci numbers</vt:lpstr>
      <vt:lpstr>One more example: Sum of all elements in an array</vt:lpstr>
    </vt:vector>
  </TitlesOfParts>
  <Company>Florida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Surfing</dc:creator>
  <cp:lastModifiedBy>Surfing</cp:lastModifiedBy>
  <cp:revision>80</cp:revision>
  <dcterms:created xsi:type="dcterms:W3CDTF">2021-08-12T15:51:09Z</dcterms:created>
  <dcterms:modified xsi:type="dcterms:W3CDTF">2023-08-28T16:17:55Z</dcterms:modified>
</cp:coreProperties>
</file>