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9" r:id="rId3"/>
    <p:sldId id="260" r:id="rId4"/>
    <p:sldId id="287" r:id="rId5"/>
    <p:sldId id="261" r:id="rId6"/>
    <p:sldId id="262" r:id="rId7"/>
    <p:sldId id="289" r:id="rId8"/>
    <p:sldId id="288" r:id="rId9"/>
    <p:sldId id="266" r:id="rId10"/>
    <p:sldId id="267" r:id="rId11"/>
    <p:sldId id="269" r:id="rId12"/>
    <p:sldId id="270" r:id="rId13"/>
    <p:sldId id="272" r:id="rId14"/>
    <p:sldId id="273" r:id="rId15"/>
    <p:sldId id="276" r:id="rId16"/>
    <p:sldId id="277" r:id="rId17"/>
    <p:sldId id="278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1" autoAdjust="0"/>
    <p:restoredTop sz="94660"/>
  </p:normalViewPr>
  <p:slideViewPr>
    <p:cSldViewPr snapToGrid="0">
      <p:cViewPr varScale="1">
        <p:scale>
          <a:sx n="96" d="100"/>
          <a:sy n="96" d="100"/>
        </p:scale>
        <p:origin x="8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" y="392927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292513"/>
            <a:ext cx="10364451" cy="1122819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3774" y="1566408"/>
            <a:ext cx="10363826" cy="422479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800" cap="none" baseline="0">
                <a:latin typeface="+mj-lt"/>
                <a:cs typeface="Calibri" panose="020F0502020204030204" pitchFamily="34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 sz="2400" cap="none">
                <a:latin typeface="+mn-lt"/>
                <a:cs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v"/>
              <a:defRPr sz="2200" cap="none"/>
            </a:lvl3pPr>
            <a:lvl4pPr marL="1600200" indent="-228600">
              <a:buFont typeface="Wingdings" panose="05000000000000000000" pitchFamily="2" charset="2"/>
              <a:buChar char="q"/>
              <a:defRPr sz="2000" cap="none"/>
            </a:lvl4pPr>
            <a:lvl5pPr>
              <a:defRPr sz="2000"/>
            </a:lvl5pPr>
          </a:lstStyle>
          <a:p>
            <a:pPr lvl="0"/>
            <a:r>
              <a:rPr lang="en-US" dirty="0" err="1"/>
              <a:t>Aaaa</a:t>
            </a:r>
            <a:endParaRPr lang="en-US" dirty="0"/>
          </a:p>
          <a:p>
            <a:pPr lvl="1"/>
            <a:r>
              <a:rPr lang="en-US" dirty="0" err="1"/>
              <a:t>Saaaa</a:t>
            </a:r>
            <a:endParaRPr lang="en-US" dirty="0"/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en-US" sz="3600" dirty="0" smtClean="0"/>
              <a:t>Mathematics review and  proving techniques</a:t>
            </a:r>
            <a:endParaRPr lang="en-US" alt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Reading: Sections 1.1, 1.2, </a:t>
            </a:r>
            <a:r>
              <a:rPr lang="en-US" dirty="0" smtClean="0">
                <a:solidFill>
                  <a:srgbClr val="FF0000"/>
                </a:solidFill>
              </a:rPr>
              <a:t>1.3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342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292514"/>
            <a:ext cx="10364451" cy="955842"/>
          </a:xfrm>
        </p:spPr>
        <p:txBody>
          <a:bodyPr>
            <a:normAutofit/>
          </a:bodyPr>
          <a:lstStyle/>
          <a:p>
            <a:r>
              <a:rPr lang="en-US" b="1" dirty="0"/>
              <a:t>Math review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913774" y="1566407"/>
                <a:ext cx="10363826" cy="4802587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en-US" dirty="0"/>
                  <a:t>Series: some examples.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p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−1</m:t>
                      </m:r>
                    </m:oMath>
                  </m:oMathPara>
                </a14:m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p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+…+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=1+2+ …+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≈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=1+ </m:t>
                          </m:r>
                        </m:e>
                      </m:nary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…+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913774" y="1566407"/>
                <a:ext cx="10363826" cy="4802587"/>
              </a:xfrm>
              <a:blipFill>
                <a:blip r:embed="rId2"/>
                <a:stretch>
                  <a:fillRect l="-824" t="-6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6649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292514"/>
            <a:ext cx="10364451" cy="955842"/>
          </a:xfrm>
        </p:spPr>
        <p:txBody>
          <a:bodyPr>
            <a:normAutofit/>
          </a:bodyPr>
          <a:lstStyle/>
          <a:p>
            <a:r>
              <a:rPr lang="en-US" b="1" dirty="0"/>
              <a:t>Proof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Common proof techniques that will be used in data structure and algorithm analysis (and in CS, in general):</a:t>
            </a:r>
          </a:p>
          <a:p>
            <a:pPr lvl="1"/>
            <a:r>
              <a:rPr lang="en-US" dirty="0"/>
              <a:t>Proof by induction</a:t>
            </a:r>
          </a:p>
          <a:p>
            <a:pPr lvl="1"/>
            <a:r>
              <a:rPr lang="en-US" dirty="0"/>
              <a:t>Proof by contradiction</a:t>
            </a:r>
          </a:p>
          <a:p>
            <a:pPr lvl="1"/>
            <a:r>
              <a:rPr lang="en-US" dirty="0"/>
              <a:t>Proof by counter-example</a:t>
            </a:r>
          </a:p>
          <a:p>
            <a:pPr lvl="2"/>
            <a:r>
              <a:rPr lang="en-US" dirty="0"/>
              <a:t>This one is typically used for showing that an assertion is </a:t>
            </a:r>
            <a:r>
              <a:rPr lang="en-US" b="1" dirty="0"/>
              <a:t>false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333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292514"/>
            <a:ext cx="10364451" cy="955842"/>
          </a:xfrm>
        </p:spPr>
        <p:txBody>
          <a:bodyPr>
            <a:normAutofit/>
          </a:bodyPr>
          <a:lstStyle/>
          <a:p>
            <a:r>
              <a:rPr lang="en-US" b="1" dirty="0"/>
              <a:t>Proof by Induction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Given a statement or theorem to prove: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Establish a </a:t>
            </a:r>
            <a:r>
              <a:rPr lang="en-US" b="1" dirty="0"/>
              <a:t>base case</a:t>
            </a:r>
            <a:r>
              <a:rPr lang="en-US" dirty="0"/>
              <a:t>. i.e. show the theorem is true for a small value, usually a trivial step to prove.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Assume an </a:t>
            </a:r>
            <a:r>
              <a:rPr lang="en-US" b="1" dirty="0"/>
              <a:t>inductive hypothesis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 e.g. Assume the theorem is true for all cases up to some limit </a:t>
            </a:r>
            <a:r>
              <a:rPr lang="en-US" i="1" dirty="0"/>
              <a:t>k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Using this assumption, show that the theorem holds for the next value </a:t>
            </a:r>
            <a:r>
              <a:rPr lang="en-US" i="1" dirty="0"/>
              <a:t>k+1</a:t>
            </a:r>
            <a:endParaRPr lang="en-US" dirty="0"/>
          </a:p>
          <a:p>
            <a:pPr lvl="2"/>
            <a:r>
              <a:rPr lang="en-US" dirty="0"/>
              <a:t> Note that in doing this, we are showing that "it's true for 1 ... k" </a:t>
            </a:r>
            <a:r>
              <a:rPr lang="en-US" b="1" i="1" dirty="0"/>
              <a:t>implies</a:t>
            </a:r>
            <a:r>
              <a:rPr lang="en-US" dirty="0"/>
              <a:t> that "it's true for k+1"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840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292514"/>
            <a:ext cx="10364451" cy="955842"/>
          </a:xfrm>
        </p:spPr>
        <p:txBody>
          <a:bodyPr>
            <a:normAutofit/>
          </a:bodyPr>
          <a:lstStyle/>
          <a:p>
            <a:r>
              <a:rPr lang="en-US" b="1" dirty="0"/>
              <a:t>Example (induction)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120508" y="1661824"/>
                <a:ext cx="6202643" cy="4224792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dirty="0"/>
                  <a:t>Let us define </a:t>
                </a:r>
                <a:r>
                  <a:rPr lang="en-US" dirty="0" err="1"/>
                  <a:t>Fibonnaci</a:t>
                </a:r>
                <a:r>
                  <a:rPr lang="en-US" dirty="0"/>
                  <a:t> series as follows: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b="0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=1+1=2 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=2+1=3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……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120508" y="1661824"/>
                <a:ext cx="6202643" cy="4224792"/>
              </a:xfrm>
              <a:blipFill>
                <a:blip r:embed="rId2"/>
                <a:stretch>
                  <a:fillRect l="-1770" t="-1443" b="-18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488264" y="2886323"/>
                <a:ext cx="31488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Prove: 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&lt;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𝑓𝑜𝑟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≥1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8264" y="2886323"/>
                <a:ext cx="3148811" cy="523220"/>
              </a:xfrm>
              <a:prstGeom prst="rect">
                <a:avLst/>
              </a:prstGeom>
              <a:blipFill>
                <a:blip r:embed="rId3"/>
                <a:stretch>
                  <a:fillRect l="-3868" t="-15116" b="-279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2491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Induction 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&lt;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𝑓𝑜𝑟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≥1</m:t>
                    </m:r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r>
                  <a:rPr lang="en-US" dirty="0"/>
                  <a:t>Proof: </a:t>
                </a:r>
              </a:p>
              <a:p>
                <a:pPr marL="457200" lvl="1" indent="0">
                  <a:buNone/>
                </a:pPr>
                <a:r>
                  <a:rPr lang="en-US" dirty="0"/>
                  <a:t>  </a:t>
                </a:r>
                <a:r>
                  <a:rPr lang="en-US" dirty="0">
                    <a:solidFill>
                      <a:srgbClr val="FF0000"/>
                    </a:solidFill>
                  </a:rPr>
                  <a:t>Base case</a:t>
                </a:r>
                <a:r>
                  <a:rPr lang="en-US" dirty="0"/>
                  <a:t>: when </a:t>
                </a:r>
                <a:r>
                  <a:rPr lang="en-US" dirty="0" err="1"/>
                  <a:t>i</a:t>
                </a:r>
                <a:r>
                  <a:rPr lang="en-US" dirty="0"/>
                  <a:t>= 1,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&lt;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r>
                  <a:rPr lang="en-US" dirty="0"/>
                  <a:t>                  when </a:t>
                </a:r>
                <a:r>
                  <a:rPr lang="en-US" dirty="0" err="1"/>
                  <a:t>i</a:t>
                </a:r>
                <a:r>
                  <a:rPr lang="en-US" dirty="0"/>
                  <a:t> = 2,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&lt;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r>
                  <a:rPr lang="en-US" dirty="0">
                    <a:solidFill>
                      <a:srgbClr val="FF0000"/>
                    </a:solidFill>
                  </a:rPr>
                  <a:t>  Induction hypothesis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&lt;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𝑓𝑜𝑟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≥1</m:t>
                    </m:r>
                  </m:oMath>
                </a14:m>
                <a:r>
                  <a:rPr lang="en-US" dirty="0"/>
                  <a:t> and </a:t>
                </a:r>
                <a:r>
                  <a:rPr lang="en-US" dirty="0" err="1"/>
                  <a:t>i</a:t>
                </a:r>
                <a:r>
                  <a:rPr lang="en-US" dirty="0"/>
                  <a:t> &lt;= k</a:t>
                </a:r>
              </a:p>
              <a:p>
                <a:pPr marL="457200" lvl="1" indent="0">
                  <a:buNone/>
                </a:pPr>
                <a:r>
                  <a:rPr lang="en-US" dirty="0"/>
                  <a:t>  We need to </a:t>
                </a:r>
                <a:r>
                  <a:rPr lang="en-US" dirty="0">
                    <a:solidFill>
                      <a:srgbClr val="FF0000"/>
                    </a:solidFill>
                  </a:rPr>
                  <a:t>prove the induction case </a:t>
                </a:r>
                <a:r>
                  <a:rPr lang="en-US" dirty="0"/>
                  <a:t>when </a:t>
                </a:r>
                <a:r>
                  <a:rPr lang="en-US" dirty="0" err="1"/>
                  <a:t>i</a:t>
                </a:r>
                <a:r>
                  <a:rPr lang="en-US" dirty="0"/>
                  <a:t> = k+1: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/>
                  <a:t> &lt;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=(1+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>
                <a:blip r:embed="rId2"/>
                <a:stretch>
                  <a:fillRect l="-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1297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Proof by </a:t>
            </a:r>
            <a:r>
              <a:rPr lang="en-US" b="1" dirty="0" err="1"/>
              <a:t>contradition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To use this technique to prove a statement or theorem:</a:t>
            </a:r>
          </a:p>
          <a:p>
            <a:pPr lvl="1"/>
            <a:r>
              <a:rPr lang="en-US" dirty="0"/>
              <a:t>Assume that the theorem is false</a:t>
            </a:r>
          </a:p>
          <a:p>
            <a:pPr lvl="1"/>
            <a:r>
              <a:rPr lang="en-US" dirty="0"/>
              <a:t>From this assumption, show how it implies that some </a:t>
            </a:r>
            <a:r>
              <a:rPr lang="en-US" b="1" dirty="0"/>
              <a:t>known</a:t>
            </a:r>
            <a:r>
              <a:rPr lang="en-US" dirty="0"/>
              <a:t> (i.e. axiomatic) property is false</a:t>
            </a:r>
          </a:p>
          <a:p>
            <a:pPr lvl="1"/>
            <a:r>
              <a:rPr lang="en-US" dirty="0"/>
              <a:t>Since this would lead to a contradiction, the original assumption must be erroneous, so the theorem is true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62064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Proof by contradiction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i="1" dirty="0"/>
              <a:t>Theorem</a:t>
            </a:r>
            <a:r>
              <a:rPr lang="en-US" dirty="0"/>
              <a:t>: There are an infinite number of primes</a:t>
            </a:r>
          </a:p>
          <a:p>
            <a:r>
              <a:rPr lang="en-US" dirty="0"/>
              <a:t>Proof: </a:t>
            </a:r>
          </a:p>
          <a:p>
            <a:pPr lvl="1"/>
            <a:r>
              <a:rPr lang="en-US" dirty="0"/>
              <a:t>Suppose the theorem is false. Then there are a finite number of primes</a:t>
            </a:r>
          </a:p>
          <a:p>
            <a:pPr lvl="1"/>
            <a:r>
              <a:rPr lang="en-US" dirty="0"/>
              <a:t>Therefore, you can list them. Let the primes be P</a:t>
            </a:r>
            <a:r>
              <a:rPr lang="en-US" baseline="-25000" dirty="0"/>
              <a:t>1</a:t>
            </a:r>
            <a:r>
              <a:rPr lang="en-US" dirty="0"/>
              <a:t>, P</a:t>
            </a:r>
            <a:r>
              <a:rPr lang="en-US" baseline="-25000" dirty="0"/>
              <a:t>2</a:t>
            </a:r>
            <a:r>
              <a:rPr lang="en-US" dirty="0"/>
              <a:t>, ... , </a:t>
            </a:r>
            <a:r>
              <a:rPr lang="en-US" dirty="0" err="1"/>
              <a:t>P</a:t>
            </a:r>
            <a:r>
              <a:rPr lang="en-US" baseline="-25000" dirty="0" err="1"/>
              <a:t>k</a:t>
            </a:r>
            <a:r>
              <a:rPr lang="en-US" dirty="0"/>
              <a:t> be the finite list of primes, from smallest to largest. (i.e. </a:t>
            </a:r>
            <a:r>
              <a:rPr lang="en-US" dirty="0" err="1"/>
              <a:t>P</a:t>
            </a:r>
            <a:r>
              <a:rPr lang="en-US" baseline="-25000" dirty="0" err="1"/>
              <a:t>k</a:t>
            </a:r>
            <a:r>
              <a:rPr lang="en-US" dirty="0"/>
              <a:t> is the largest prime)</a:t>
            </a:r>
          </a:p>
          <a:p>
            <a:pPr lvl="1"/>
            <a:r>
              <a:rPr lang="en-US" dirty="0"/>
              <a:t>Consider N = P</a:t>
            </a:r>
            <a:r>
              <a:rPr lang="en-US" baseline="-25000" dirty="0"/>
              <a:t>1</a:t>
            </a:r>
            <a:r>
              <a:rPr lang="en-US" dirty="0"/>
              <a:t>P</a:t>
            </a:r>
            <a:r>
              <a:rPr lang="en-US" baseline="-25000" dirty="0"/>
              <a:t>2</a:t>
            </a:r>
            <a:r>
              <a:rPr lang="en-US" dirty="0"/>
              <a:t>P</a:t>
            </a:r>
            <a:r>
              <a:rPr lang="en-US" baseline="-25000" dirty="0"/>
              <a:t>3</a:t>
            </a:r>
            <a:r>
              <a:rPr lang="en-US" dirty="0"/>
              <a:t>...</a:t>
            </a:r>
            <a:r>
              <a:rPr lang="en-US" dirty="0" err="1"/>
              <a:t>P</a:t>
            </a:r>
            <a:r>
              <a:rPr lang="en-US" baseline="-25000" dirty="0" err="1"/>
              <a:t>k</a:t>
            </a:r>
            <a:r>
              <a:rPr lang="en-US" dirty="0"/>
              <a:t> + 1</a:t>
            </a:r>
          </a:p>
          <a:p>
            <a:pPr lvl="1"/>
            <a:r>
              <a:rPr lang="en-US" dirty="0"/>
              <a:t>Clearly, N is larger than </a:t>
            </a:r>
            <a:r>
              <a:rPr lang="en-US" dirty="0" err="1"/>
              <a:t>P</a:t>
            </a:r>
            <a:r>
              <a:rPr lang="en-US" baseline="-25000" dirty="0" err="1"/>
              <a:t>k</a:t>
            </a:r>
            <a:r>
              <a:rPr lang="en-US" dirty="0"/>
              <a:t> (which is the largest prime), so N must not be prime</a:t>
            </a:r>
          </a:p>
          <a:p>
            <a:pPr lvl="1"/>
            <a:r>
              <a:rPr lang="en-US" dirty="0"/>
              <a:t>However, none of the primes in the list divides N exactly, because the remainder is always 1</a:t>
            </a:r>
          </a:p>
          <a:p>
            <a:pPr lvl="1"/>
            <a:r>
              <a:rPr lang="en-US" dirty="0"/>
              <a:t>This contradicts the known property that every number is either prime or a product of primes</a:t>
            </a:r>
          </a:p>
          <a:p>
            <a:pPr lvl="1"/>
            <a:r>
              <a:rPr lang="en-US" dirty="0"/>
              <a:t>Therefore the assumption (finite primes) is false, implying the theorem is true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2140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Proof by counterexample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This is the easiest way to prove a given assertion to be </a:t>
            </a:r>
            <a:r>
              <a:rPr lang="en-US" b="1" dirty="0"/>
              <a:t>false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For a statement to be true, it must be true in all cases</a:t>
            </a:r>
          </a:p>
          <a:p>
            <a:pPr lvl="1"/>
            <a:r>
              <a:rPr lang="en-US" dirty="0"/>
              <a:t>Provide one counterexample. This will show that in at least one case, the assertion does not hold (therefore, it's false)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7163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Proof by counter 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For the </a:t>
                </a:r>
                <a:r>
                  <a:rPr lang="en-US" dirty="0" err="1"/>
                  <a:t>Fibonnaci</a:t>
                </a:r>
                <a:r>
                  <a:rPr lang="en-US" dirty="0"/>
                  <a:t> series defined earlier, is the following true of false: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13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21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34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55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89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144&gt;121=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   </a:t>
                </a:r>
                <a:r>
                  <a:rPr lang="en-US" dirty="0">
                    <a:sym typeface="Wingdings" panose="05000000000000000000" pitchFamily="2" charset="2"/>
                  </a:rPr>
                  <a:t> counterexample</a:t>
                </a:r>
              </a:p>
              <a:p>
                <a:pPr lvl="1"/>
                <a:endParaRPr lang="en-US" dirty="0">
                  <a:sym typeface="Wingdings" panose="05000000000000000000" pitchFamily="2" charset="2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is false!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>
                <a:blip r:embed="rId2"/>
                <a:stretch>
                  <a:fillRect l="-1235" t="-433" b="-4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846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 review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913774" y="1566408"/>
                <a:ext cx="10363826" cy="2679589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 Exponents: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limUpp>
                      <m:limUp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limUppPr>
                      <m:e>
                        <m:groupChr>
                          <m:groupChrPr>
                            <m:chr m:val="⏞"/>
                            <m:pos m:val="top"/>
                            <m:vertJc m:val="bot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r>
                              <m:rPr>
                                <m:brk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×…×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</m:groupChr>
                      </m:e>
                      <m:li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lim>
                    </m:limUpp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In COP4530, most like you will be dealing with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 The math in this class is used to count the number of operations in a program. 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913774" y="1566408"/>
                <a:ext cx="10363826" cy="2679589"/>
              </a:xfrm>
              <a:blipFill>
                <a:blip r:embed="rId2"/>
                <a:stretch>
                  <a:fillRect l="-941" t="-1364" b="-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463040" y="4731026"/>
            <a:ext cx="2082814" cy="92333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 </a:t>
            </a:r>
            <a:r>
              <a:rPr lang="en-US" dirty="0" err="1"/>
              <a:t>i</a:t>
            </a:r>
            <a:r>
              <a:rPr lang="en-US" dirty="0"/>
              <a:t>&lt;N;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r>
              <a:rPr lang="en-US" dirty="0"/>
              <a:t>     A[</a:t>
            </a:r>
            <a:r>
              <a:rPr lang="en-US" dirty="0" err="1"/>
              <a:t>i</a:t>
            </a:r>
            <a:r>
              <a:rPr lang="en-US" dirty="0"/>
              <a:t>] = 0;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37297" y="4731026"/>
            <a:ext cx="2732030" cy="120032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 </a:t>
            </a:r>
            <a:r>
              <a:rPr lang="en-US" dirty="0" err="1"/>
              <a:t>i</a:t>
            </a:r>
            <a:r>
              <a:rPr lang="en-US" dirty="0"/>
              <a:t>&lt;N; </a:t>
            </a:r>
            <a:r>
              <a:rPr lang="en-US" dirty="0" err="1"/>
              <a:t>i</a:t>
            </a:r>
            <a:r>
              <a:rPr lang="en-US" dirty="0"/>
              <a:t>++) </a:t>
            </a:r>
          </a:p>
          <a:p>
            <a:r>
              <a:rPr lang="en-US" dirty="0"/>
              <a:t>    for (k=0; k &lt; N; k ++) {</a:t>
            </a:r>
          </a:p>
          <a:p>
            <a:r>
              <a:rPr lang="en-US" dirty="0"/>
              <a:t>        A[</a:t>
            </a:r>
            <a:r>
              <a:rPr lang="en-US" dirty="0" err="1"/>
              <a:t>i</a:t>
            </a:r>
            <a:r>
              <a:rPr lang="en-US" dirty="0"/>
              <a:t>][k] = 0;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7319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Manipulating exponents: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?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/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?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?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? 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?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>
                <a:blip r:embed="rId2"/>
                <a:stretch>
                  <a:fillRect l="-1235" t="-4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2858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en-US" dirty="0"/>
                  <a:t>Manipulating exponents: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limUpp>
                      <m:limUp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limUppPr>
                      <m:e>
                        <m:groupChr>
                          <m:groupChrPr>
                            <m:chr m:val="⏞"/>
                            <m:pos m:val="top"/>
                            <m:vertJc m:val="bot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groupChrPr>
                          <m:e>
                            <m:r>
                              <m:rPr>
                                <m:brk/>
                              </m:r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×…×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</m:groupChr>
                      </m:e>
                      <m:li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lim>
                    </m:limUpp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limUpp>
                      <m:limUppPr>
                        <m:ctrlP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limUppPr>
                      <m:e>
                        <m:groupChr>
                          <m:groupChrPr>
                            <m:chr m:val="⏞"/>
                            <m:pos m:val="top"/>
                            <m:vertJc m:val="bot"/>
                            <m:ctrlPr>
                              <a:rPr lang="en-US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groupChrPr>
                          <m:e>
                            <m:r>
                              <m:rPr>
                                <m:brk/>
                              </m:rP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×…×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</m:groupChr>
                      </m:e>
                      <m:lim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lim>
                    </m:limUpp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limUpp>
                      <m:limUppPr>
                        <m:ctrlP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limUppPr>
                      <m:e>
                        <m:groupChr>
                          <m:groupChrPr>
                            <m:chr m:val="⏞"/>
                            <m:pos m:val="top"/>
                            <m:vertJc m:val="bot"/>
                            <m:ctrlP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groupChrPr>
                          <m:e>
                            <m:r>
                              <m:rPr>
                                <m:brk/>
                              </m:rP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×…×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</m:groupChr>
                      </m:e>
                      <m:lim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lim>
                    </m:limUpp>
                  </m:oMath>
                </a14:m>
                <a:r>
                  <a:rPr lang="en-US" dirty="0"/>
                  <a:t>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/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limUpp>
                      <m:limUp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limUppPr>
                      <m:e>
                        <m:groupChr>
                          <m:groupChrPr>
                            <m:chr m:val="⏞"/>
                            <m:pos m:val="top"/>
                            <m:vertJc m:val="bot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groupChrPr>
                          <m:e>
                            <m:r>
                              <m:rPr>
                                <m:brk/>
                              </m:r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×…×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</m:groupChr>
                      </m:e>
                      <m:li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lim>
                    </m:limUpp>
                  </m:oMath>
                </a14:m>
                <a:r>
                  <a:rPr lang="en-US" dirty="0"/>
                  <a:t> /  </a:t>
                </a:r>
                <a14:m>
                  <m:oMath xmlns:m="http://schemas.openxmlformats.org/officeDocument/2006/math">
                    <m:limUpp>
                      <m:limUppPr>
                        <m:ctrlP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limUppPr>
                      <m:e>
                        <m:groupChr>
                          <m:groupChrPr>
                            <m:chr m:val="⏞"/>
                            <m:pos m:val="top"/>
                            <m:vertJc m:val="bot"/>
                            <m:ctrlP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groupChrPr>
                          <m:e>
                            <m:r>
                              <m:rPr>
                                <m:brk/>
                              </m:rP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×…×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</m:groupChr>
                      </m:e>
                      <m:lim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lim>
                    </m:limUpp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limUpp>
                      <m:limUppPr>
                        <m:ctrlP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limUppPr>
                      <m:e>
                        <m:groupChr>
                          <m:groupChrPr>
                            <m:chr m:val="⏞"/>
                            <m:pos m:val="top"/>
                            <m:vertJc m:val="bot"/>
                            <m:ctrlP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groupChrPr>
                          <m:e>
                            <m:r>
                              <m:rPr>
                                <m:brk/>
                              </m:rP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×…×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</m:groupChr>
                      </m:e>
                      <m:lim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lim>
                    </m:limUpp>
                  </m:oMath>
                </a14:m>
                <a:r>
                  <a:rPr lang="en-US" dirty="0"/>
                  <a:t>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limUpp>
                      <m:limUp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limUppPr>
                      <m:e>
                        <m:groupChr>
                          <m:groupChrPr>
                            <m:chr m:val="⏞"/>
                            <m:pos m:val="top"/>
                            <m:vertJc m:val="bot"/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limUpp>
                              <m:limUpp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limUppPr>
                              <m:e>
                                <m:groupChr>
                                  <m:groupChrPr>
                                    <m:chr m:val="⏞"/>
                                    <m:pos m:val="top"/>
                                    <m:vertJc m:val="bot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groupChrPr>
                                  <m:e>
                                    <m:r>
                                      <m:rPr>
                                        <m:brk/>
                                      </m:rP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×…×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</m:groupChr>
                              </m:e>
                              <m:lim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</m:lim>
                            </m:limUpp>
                            <m:r>
                              <m:rPr>
                                <m:nor/>
                              </m:rPr>
                              <a:rPr lang="en-US" dirty="0"/>
                              <m:t> 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limUpp>
                              <m:limUpp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limUppPr>
                              <m:e>
                                <m:groupChr>
                                  <m:groupChrPr>
                                    <m:chr m:val="⏞"/>
                                    <m:pos m:val="top"/>
                                    <m:vertJc m:val="bot"/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groupChrPr>
                                  <m:e>
                                    <m:r>
                                      <m:rPr>
                                        <m:brk/>
                                      </m:rPr>
                                      <a:rPr lang="en-US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×…×</m:t>
                                    </m:r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</m:groupChr>
                              </m:e>
                              <m:lim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</m:lim>
                            </m:limUpp>
                            <m:r>
                              <m:rPr>
                                <m:nor/>
                              </m:rPr>
                              <a:rPr lang="en-US" dirty="0"/>
                              <m:t> </m:t>
                            </m:r>
                            <m:r>
                              <a:rPr lang="en-US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…</m:t>
                            </m:r>
                            <m:r>
                              <m:rPr>
                                <m:nor/>
                              </m:rPr>
                              <a:rPr lang="en-US" dirty="0"/>
                              <m:t> </m:t>
                            </m:r>
                            <m:limUpp>
                              <m:limUpp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limUppPr>
                              <m:e>
                                <m:groupChr>
                                  <m:groupChrPr>
                                    <m:chr m:val="⏞"/>
                                    <m:pos m:val="top"/>
                                    <m:vertJc m:val="bot"/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groupChrPr>
                                  <m:e>
                                    <m:r>
                                      <m:rPr>
                                        <m:brk/>
                                      </m:rPr>
                                      <a:rPr lang="en-US" i="1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</m:t>
                                    </m:r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×…×</m:t>
                                    </m:r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</m:groupChr>
                              </m:e>
                              <m:lim>
                                <m:r>
                                  <a:rPr lang="en-US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</m:lim>
                            </m:limUpp>
                            <m:r>
                              <m:rPr>
                                <m:nor/>
                              </m:rPr>
                              <a:rPr lang="en-US" dirty="0"/>
                              <m:t> </m:t>
                            </m:r>
                          </m:e>
                        </m:groupChr>
                      </m:e>
                      <m:li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lim>
                    </m:limUp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𝐴𝐵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sup>
                    </m:sSup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</m:sup>
                    </m:sSup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>
                <a:blip r:embed="rId2"/>
                <a:stretch>
                  <a:fillRect l="-1059" t="-144" b="-17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981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Logarithms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/>
                  <a:t>Definition: X</a:t>
                </a:r>
                <a:r>
                  <a:rPr lang="en-US" baseline="30000" dirty="0"/>
                  <a:t>A</a:t>
                </a:r>
                <a:r>
                  <a:rPr lang="en-US" dirty="0"/>
                  <a:t> = B if and only if </a:t>
                </a:r>
                <a:r>
                  <a:rPr lang="en-US" dirty="0" err="1"/>
                  <a:t>log</a:t>
                </a:r>
                <a:r>
                  <a:rPr lang="en-US" baseline="-25000" dirty="0" err="1"/>
                  <a:t>X</a:t>
                </a:r>
                <a:r>
                  <a:rPr lang="en-US" dirty="0" err="1"/>
                  <a:t>B</a:t>
                </a:r>
                <a:r>
                  <a:rPr lang="en-US" dirty="0"/>
                  <a:t> = A.</a:t>
                </a:r>
                <a:endParaRPr lang="en-US" dirty="0">
                  <a:sym typeface="Wingdings" panose="05000000000000000000" pitchFamily="2" charset="2"/>
                </a:endParaRPr>
              </a:p>
              <a:p>
                <a:pPr lvl="1"/>
                <a:r>
                  <a:rPr lang="en-US" dirty="0"/>
                  <a:t>Theorem 1.1 (base change):  </a:t>
                </a:r>
                <a:r>
                  <a:rPr lang="en-US" dirty="0" err="1"/>
                  <a:t>log</a:t>
                </a:r>
                <a:r>
                  <a:rPr lang="en-US" baseline="-25000" dirty="0" err="1"/>
                  <a:t>A</a:t>
                </a:r>
                <a:r>
                  <a:rPr lang="en-US" dirty="0"/>
                  <a:t> B = ( </a:t>
                </a:r>
                <a:r>
                  <a:rPr lang="en-US" dirty="0" err="1"/>
                  <a:t>log</a:t>
                </a:r>
                <a:r>
                  <a:rPr lang="en-US" baseline="-25000" dirty="0" err="1"/>
                  <a:t>C</a:t>
                </a:r>
                <a:r>
                  <a:rPr lang="en-US" dirty="0"/>
                  <a:t> B ) / ( </a:t>
                </a:r>
                <a:r>
                  <a:rPr lang="en-US" dirty="0" err="1"/>
                  <a:t>log</a:t>
                </a:r>
                <a:r>
                  <a:rPr lang="en-US" baseline="-25000" dirty="0" err="1"/>
                  <a:t>C</a:t>
                </a:r>
                <a:r>
                  <a:rPr lang="en-US" dirty="0"/>
                  <a:t> A ) for A,B,C &gt; 0, A != 1</a:t>
                </a:r>
              </a:p>
              <a:p>
                <a:pPr lvl="1"/>
                <a:r>
                  <a:rPr lang="en-US" dirty="0"/>
                  <a:t>In our book log(X) refers to base of 2. In most other literature, this notion is based on 10.</a:t>
                </a:r>
              </a:p>
              <a:p>
                <a:pPr lvl="2"/>
                <a:r>
                  <a:rPr lang="en-US" dirty="0"/>
                  <a:t> For the base of 10,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</m:d>
                          </m:e>
                        </m:fun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</m:oMath>
                </a14:m>
                <a:endParaRPr lang="en-US" b="0" dirty="0"/>
              </a:p>
              <a:p>
                <a:pPr lvl="2"/>
                <a:r>
                  <a:rPr lang="en-US" dirty="0"/>
                  <a:t> For the base of 2,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lg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2"/>
                <a:endParaRPr lang="en-US" dirty="0"/>
              </a:p>
              <a:p>
                <a:pPr lvl="1"/>
                <a:r>
                  <a:rPr lang="en-US" dirty="0"/>
                  <a:t>This highlights a fact that the base of a logarithms function usually does not matter (especially for algorithm analysis).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>
                <a:blip r:embed="rId2"/>
                <a:stretch>
                  <a:fillRect l="-941" t="-144" r="-5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9893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Logarithms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Other </a:t>
            </a:r>
            <a:r>
              <a:rPr lang="en-US" dirty="0" err="1"/>
              <a:t>easlily</a:t>
            </a:r>
            <a:r>
              <a:rPr lang="en-US" dirty="0"/>
              <a:t> derived (and provable) properties (all can be proved for any base)</a:t>
            </a:r>
          </a:p>
          <a:p>
            <a:pPr lvl="1"/>
            <a:r>
              <a:rPr lang="en-US" dirty="0"/>
              <a:t>log AB = log A + log B; for A,B &gt; 0</a:t>
            </a:r>
          </a:p>
          <a:p>
            <a:pPr lvl="1"/>
            <a:r>
              <a:rPr lang="en-US" dirty="0"/>
              <a:t>log A/B = log A - log B</a:t>
            </a:r>
          </a:p>
          <a:p>
            <a:pPr lvl="1"/>
            <a:r>
              <a:rPr lang="en-US" dirty="0"/>
              <a:t>log (A</a:t>
            </a:r>
            <a:r>
              <a:rPr lang="en-US" baseline="30000" dirty="0"/>
              <a:t>B</a:t>
            </a:r>
            <a:r>
              <a:rPr lang="en-US" dirty="0"/>
              <a:t>) = B log A</a:t>
            </a:r>
          </a:p>
          <a:p>
            <a:pPr lvl="1"/>
            <a:r>
              <a:rPr lang="en-US" dirty="0"/>
              <a:t>log X &lt; X for all X &gt; 0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603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Logarithms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 Proof: log AB = log A + log B; for A,B &gt; 0</a:t>
                </a:r>
              </a:p>
              <a:p>
                <a:pPr marL="457200" lvl="1" indent="0">
                  <a:buNone/>
                </a:pPr>
                <a:r>
                  <a:rPr lang="en-US" dirty="0"/>
                  <a:t>X = log AB 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𝑋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𝐴𝐵</m:t>
                    </m:r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r>
                  <a:rPr lang="en-US" dirty="0"/>
                  <a:t>Y = log A   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𝑌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r>
                  <a:rPr lang="en-US" dirty="0"/>
                  <a:t>Z = log B   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𝑍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r>
                  <a:rPr lang="en-US" dirty="0"/>
                  <a:t>We need to prove X = Y + Z</a:t>
                </a:r>
              </a:p>
              <a:p>
                <a:pPr marL="457200" lvl="1" indent="0">
                  <a:buNone/>
                </a:pPr>
                <a:r>
                  <a:rPr lang="en-US" dirty="0">
                    <a:sym typeface="Wingdings" panose="05000000000000000000" pitchFamily="2" charset="2"/>
                  </a:rPr>
                  <a:t>Since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𝑋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𝐴𝐵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𝑌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𝑍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𝑌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𝑍</m:t>
                        </m:r>
                      </m:sup>
                    </m:sSup>
                  </m:oMath>
                </a14:m>
                <a:r>
                  <a:rPr lang="en-US" dirty="0"/>
                  <a:t> , X = Y+Z.</a:t>
                </a:r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>
                <a:blip r:embed="rId2"/>
                <a:stretch>
                  <a:fillRect l="-1059" t="-4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7761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292514"/>
            <a:ext cx="10364451" cy="955842"/>
          </a:xfrm>
        </p:spPr>
        <p:txBody>
          <a:bodyPr/>
          <a:lstStyle/>
          <a:p>
            <a:r>
              <a:rPr lang="en-US" dirty="0"/>
              <a:t>Useful logarithms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363826" cy="65200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13774" y="1598213"/>
                <a:ext cx="7270697" cy="4066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US" sz="2400" b="0" dirty="0"/>
                  <a:t>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  <m:d>
                      <m:d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d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400" b="0" dirty="0"/>
                  <a:t>          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100</m:t>
                    </m:r>
                  </m:oMath>
                </a14:m>
                <a:r>
                  <a:rPr lang="en-US" sz="2400" dirty="0"/>
                  <a:t>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  <m:d>
                      <m:d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sz="24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2400" dirty="0"/>
                  <a:t>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1,000</m:t>
                    </m:r>
                  </m:oMath>
                </a14:m>
                <a:r>
                  <a:rPr lang="en-US" sz="2400" b="0" dirty="0"/>
                  <a:t>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  <m:d>
                      <m:d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00</m:t>
                        </m:r>
                      </m:e>
                    </m:d>
                    <m:r>
                      <a:rPr lang="en-US" sz="24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sz="2400" dirty="0"/>
                  <a:t> </a:t>
                </a:r>
                <a:endParaRPr lang="en-US" sz="2400" b="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10,000</m:t>
                    </m:r>
                  </m:oMath>
                </a14:m>
                <a:r>
                  <a:rPr lang="en-US" sz="2400" dirty="0"/>
                  <a:t>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  <m:d>
                      <m:d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,000</m:t>
                        </m:r>
                      </m:e>
                    </m:d>
                    <m:r>
                      <a:rPr lang="en-US" sz="24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US" sz="2400" dirty="0"/>
                  <a:t>     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100,000</m:t>
                    </m:r>
                  </m:oMath>
                </a14:m>
                <a:r>
                  <a:rPr lang="en-US" sz="2400" b="0" dirty="0"/>
                  <a:t>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  <m:d>
                      <m:d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0,000</m:t>
                        </m:r>
                      </m:e>
                    </m:d>
                    <m:r>
                      <a:rPr lang="en-US" sz="24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US" sz="2400" dirty="0"/>
                  <a:t> </a:t>
                </a:r>
                <a:endParaRPr lang="en-US" sz="2400" b="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1,000,000</m:t>
                    </m:r>
                  </m:oMath>
                </a14:m>
                <a:r>
                  <a:rPr lang="en-US" sz="2400" dirty="0"/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  <m:d>
                      <m:d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,00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,000</m:t>
                        </m:r>
                      </m:e>
                    </m:d>
                    <m:r>
                      <a:rPr lang="en-US" sz="24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US" sz="2400" dirty="0"/>
                  <a:t>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10,000,000</m:t>
                    </m:r>
                  </m:oMath>
                </a14:m>
                <a:r>
                  <a:rPr lang="en-US" sz="2400" b="0" dirty="0"/>
                  <a:t>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  <m:d>
                      <m:d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,000,000</m:t>
                        </m:r>
                      </m:e>
                    </m:d>
                    <m:r>
                      <a:rPr lang="en-US" sz="24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US" sz="2400" dirty="0"/>
                  <a:t> </a:t>
                </a:r>
                <a:endParaRPr lang="en-US" sz="2400" b="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100,000,000</m:t>
                    </m:r>
                  </m:oMath>
                </a14:m>
                <a:r>
                  <a:rPr lang="en-US" sz="2400" dirty="0"/>
                  <a:t>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  <m:d>
                      <m:d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00,000,000</m:t>
                        </m:r>
                      </m:e>
                    </m:d>
                    <m:r>
                      <a:rPr lang="en-US" sz="24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US" sz="2400" dirty="0"/>
                  <a:t>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1,000,000,000</m:t>
                    </m:r>
                  </m:oMath>
                </a14:m>
                <a:r>
                  <a:rPr lang="en-US" sz="2400" b="0" dirty="0"/>
                  <a:t>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  <m:d>
                      <m:d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,00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,000,000</m:t>
                        </m:r>
                      </m:e>
                    </m:d>
                    <m:r>
                      <a:rPr lang="en-US" sz="24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b="0" dirty="0"/>
                  <a:t>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10,000,000,000</m:t>
                    </m:r>
                  </m:oMath>
                </a14:m>
                <a:r>
                  <a:rPr lang="en-US" sz="2400" b="0" dirty="0"/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  <m:d>
                      <m:d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,000,000,000</m:t>
                        </m:r>
                      </m:e>
                    </m:d>
                    <m:r>
                      <a:rPr lang="en-US" sz="24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US" sz="2400" dirty="0"/>
                  <a:t> </a:t>
                </a:r>
                <a:endParaRPr lang="en-US" sz="2400" b="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774" y="1598213"/>
                <a:ext cx="7270697" cy="4066819"/>
              </a:xfrm>
              <a:prstGeom prst="rect">
                <a:avLst/>
              </a:prstGeom>
              <a:blipFill>
                <a:blip r:embed="rId2"/>
                <a:stretch>
                  <a:fillRect l="-2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698727" y="1828799"/>
                <a:ext cx="2270365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Give an estimation of: </a:t>
                </a: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5,341,254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8727" y="1828799"/>
                <a:ext cx="2270365" cy="923330"/>
              </a:xfrm>
              <a:prstGeom prst="rect">
                <a:avLst/>
              </a:prstGeom>
              <a:blipFill>
                <a:blip r:embed="rId3"/>
                <a:stretch>
                  <a:fillRect l="-2419" t="-3311" r="-1344" b="-4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4152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292514"/>
            <a:ext cx="10364451" cy="955842"/>
          </a:xfrm>
        </p:spPr>
        <p:txBody>
          <a:bodyPr>
            <a:normAutofit/>
          </a:bodyPr>
          <a:lstStyle/>
          <a:p>
            <a:r>
              <a:rPr lang="en-US" b="1" dirty="0"/>
              <a:t>Useful logarithm table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95844" y="1397330"/>
                <a:ext cx="3740320" cy="4066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2400" b="0" dirty="0"/>
                  <a:t>         lg(2) = 1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US" sz="2400" dirty="0"/>
                  <a:t>         lg(4) = 2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US" sz="2400" b="0" dirty="0"/>
                  <a:t>         lg(8) = 3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16</m:t>
                    </m:r>
                  </m:oMath>
                </a14:m>
                <a:r>
                  <a:rPr lang="en-US" sz="2400" dirty="0"/>
                  <a:t>       lg(16) = 4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32</m:t>
                    </m:r>
                  </m:oMath>
                </a14:m>
                <a:r>
                  <a:rPr lang="en-US" sz="2400" b="0" dirty="0"/>
                  <a:t>       lg(32) = 5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64</m:t>
                    </m:r>
                  </m:oMath>
                </a14:m>
                <a:r>
                  <a:rPr lang="en-US" sz="2400" dirty="0"/>
                  <a:t>       lg(64) = 6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128</m:t>
                    </m:r>
                  </m:oMath>
                </a14:m>
                <a:r>
                  <a:rPr lang="en-US" sz="2400" b="0" dirty="0"/>
                  <a:t>     lg(128) = 7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256</m:t>
                    </m:r>
                  </m:oMath>
                </a14:m>
                <a:r>
                  <a:rPr lang="en-US" sz="2400" dirty="0"/>
                  <a:t>     lg(256) = 8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512</m:t>
                    </m:r>
                  </m:oMath>
                </a14:m>
                <a:r>
                  <a:rPr lang="en-US" sz="2400" b="0" dirty="0"/>
                  <a:t>     </a:t>
                </a:r>
                <a:r>
                  <a:rPr lang="en-US" sz="2400" b="0" dirty="0" err="1"/>
                  <a:t>lg</a:t>
                </a:r>
                <a:r>
                  <a:rPr lang="en-US" sz="2400" b="0" dirty="0"/>
                  <a:t>(512) = 9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1024</m:t>
                    </m:r>
                  </m:oMath>
                </a14:m>
                <a:r>
                  <a:rPr lang="en-US" sz="2400" b="0" dirty="0"/>
                  <a:t>  </a:t>
                </a:r>
                <a:r>
                  <a:rPr lang="en-US" sz="2400" b="0" dirty="0" err="1"/>
                  <a:t>lg</a:t>
                </a:r>
                <a:r>
                  <a:rPr lang="en-US" sz="2400" b="0" dirty="0"/>
                  <a:t>(1024) = 10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844" y="1397330"/>
                <a:ext cx="3740320" cy="4066819"/>
              </a:xfrm>
              <a:prstGeom prst="rect">
                <a:avLst/>
              </a:prstGeom>
              <a:blipFill>
                <a:blip r:embed="rId2"/>
                <a:stretch>
                  <a:fillRect l="-326" t="-11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555542" y="1417434"/>
                <a:ext cx="4931691" cy="4066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=2,048</m:t>
                    </m:r>
                  </m:oMath>
                </a14:m>
                <a:r>
                  <a:rPr lang="en-US" sz="2400" b="0" dirty="0"/>
                  <a:t>         lg(2,048) = 11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4,</m:t>
                    </m:r>
                  </m:oMath>
                </a14:m>
                <a:r>
                  <a:rPr lang="en-US" sz="2400" dirty="0"/>
                  <a:t>096         lg(4,096) = 12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8,192</m:t>
                    </m:r>
                  </m:oMath>
                </a14:m>
                <a:r>
                  <a:rPr lang="en-US" sz="2400" b="0" dirty="0"/>
                  <a:t>         lg(8,192) = 13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16,384</m:t>
                    </m:r>
                  </m:oMath>
                </a14:m>
                <a:r>
                  <a:rPr lang="en-US" sz="2400" dirty="0"/>
                  <a:t>       lg(16,384) = 14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32</m:t>
                    </m:r>
                  </m:oMath>
                </a14:m>
                <a:r>
                  <a:rPr lang="en-US" sz="2400" b="0" dirty="0"/>
                  <a:t>,768       lg(32,768) = 15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65,5</m:t>
                    </m:r>
                  </m:oMath>
                </a14:m>
                <a:r>
                  <a:rPr lang="en-US" sz="2400" dirty="0"/>
                  <a:t>36       lg(65,536) = 16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131,072</m:t>
                    </m:r>
                  </m:oMath>
                </a14:m>
                <a:r>
                  <a:rPr lang="en-US" sz="2400" b="0" dirty="0"/>
                  <a:t>     lg(131,072) = 17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262,144</m:t>
                    </m:r>
                  </m:oMath>
                </a14:m>
                <a:r>
                  <a:rPr lang="en-US" sz="2400" dirty="0"/>
                  <a:t>     lg(262,144) = 18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19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524,288</m:t>
                    </m:r>
                  </m:oMath>
                </a14:m>
                <a:r>
                  <a:rPr lang="en-US" sz="2400" b="0" dirty="0"/>
                  <a:t>     lg(524,288) = 19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1,048,576</m:t>
                    </m:r>
                  </m:oMath>
                </a14:m>
                <a:r>
                  <a:rPr lang="en-US" sz="2400" b="0" dirty="0"/>
                  <a:t>  lg(1,048,576) = 20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5542" y="1417434"/>
                <a:ext cx="4931691" cy="4066819"/>
              </a:xfrm>
              <a:prstGeom prst="rect">
                <a:avLst/>
              </a:prstGeom>
              <a:blipFill>
                <a:blip r:embed="rId3"/>
                <a:stretch>
                  <a:fillRect l="-247" t="-1199" r="-14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20201" y="5484253"/>
                <a:ext cx="78706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1,000, 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20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≈1,000,000,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30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≈1,000,000,000,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40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≈1,000,000,000,000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201" y="5484253"/>
                <a:ext cx="787068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9835763" y="2234316"/>
            <a:ext cx="203453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Estimate:</a:t>
            </a:r>
          </a:p>
          <a:p>
            <a:endParaRPr lang="en-US" dirty="0"/>
          </a:p>
          <a:p>
            <a:r>
              <a:rPr lang="en-US" dirty="0" err="1"/>
              <a:t>lg</a:t>
            </a:r>
            <a:r>
              <a:rPr lang="en-US" dirty="0"/>
              <a:t>(333,253)</a:t>
            </a:r>
          </a:p>
          <a:p>
            <a:endParaRPr lang="en-US" dirty="0"/>
          </a:p>
          <a:p>
            <a:r>
              <a:rPr lang="en-US" dirty="0" err="1"/>
              <a:t>lg</a:t>
            </a:r>
            <a:r>
              <a:rPr lang="en-US" dirty="0"/>
              <a:t>(40,000,000,233)</a:t>
            </a:r>
          </a:p>
        </p:txBody>
      </p:sp>
    </p:spTree>
    <p:extLst>
      <p:ext uri="{BB962C8B-B14F-4D97-AF65-F5344CB8AC3E}">
        <p14:creationId xmlns:p14="http://schemas.microsoft.com/office/powerpoint/2010/main" val="3892934381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2312</TotalTime>
  <Words>363</Words>
  <Application>Microsoft Office PowerPoint</Application>
  <PresentationFormat>Widescreen</PresentationFormat>
  <Paragraphs>161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Cambria Math</vt:lpstr>
      <vt:lpstr>Courier New</vt:lpstr>
      <vt:lpstr>Tw Cen MT</vt:lpstr>
      <vt:lpstr>Wingdings</vt:lpstr>
      <vt:lpstr>Droplet</vt:lpstr>
      <vt:lpstr>Mathematics review and  proving techniques</vt:lpstr>
      <vt:lpstr>Math review</vt:lpstr>
      <vt:lpstr>Exponents</vt:lpstr>
      <vt:lpstr>Exponents</vt:lpstr>
      <vt:lpstr>Logarithms</vt:lpstr>
      <vt:lpstr>Logarithms</vt:lpstr>
      <vt:lpstr>Logarithms</vt:lpstr>
      <vt:lpstr>Useful logarithms table</vt:lpstr>
      <vt:lpstr>Useful logarithm table</vt:lpstr>
      <vt:lpstr>Math review</vt:lpstr>
      <vt:lpstr>Proof Techniques</vt:lpstr>
      <vt:lpstr>Proof by Induction</vt:lpstr>
      <vt:lpstr>Example (induction)</vt:lpstr>
      <vt:lpstr>Induction example</vt:lpstr>
      <vt:lpstr>Proof by contradition</vt:lpstr>
      <vt:lpstr>Proof by contradiction example</vt:lpstr>
      <vt:lpstr>Proof by counterexample</vt:lpstr>
      <vt:lpstr>Proof by counter example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Surfing</dc:creator>
  <cp:lastModifiedBy>Surfing</cp:lastModifiedBy>
  <cp:revision>62</cp:revision>
  <dcterms:created xsi:type="dcterms:W3CDTF">2021-08-12T15:51:09Z</dcterms:created>
  <dcterms:modified xsi:type="dcterms:W3CDTF">2023-09-12T22:00:22Z</dcterms:modified>
</cp:coreProperties>
</file>