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90" r:id="rId3"/>
    <p:sldId id="311" r:id="rId4"/>
    <p:sldId id="315" r:id="rId5"/>
    <p:sldId id="316" r:id="rId6"/>
    <p:sldId id="317" r:id="rId7"/>
    <p:sldId id="319" r:id="rId8"/>
    <p:sldId id="326" r:id="rId9"/>
    <p:sldId id="312" r:id="rId10"/>
    <p:sldId id="313" r:id="rId11"/>
    <p:sldId id="314" r:id="rId12"/>
    <p:sldId id="321" r:id="rId13"/>
    <p:sldId id="323" r:id="rId14"/>
    <p:sldId id="322" r:id="rId15"/>
    <p:sldId id="324" r:id="rId16"/>
    <p:sldId id="325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F3996-FE7B-D140-953E-B213FA5F0267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A2D18-50EC-2443-83BB-F270370CD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C703A8E-3CF9-4525-B8C7-4DDC042FFECC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46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4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4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57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16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0BB7D-8D3E-49C4-BB2F-D7D79F8F4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6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4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4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BCDDCC-9CA4-4D0E-A840-8DDDAE711D3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911D4-D6A7-4A0B-BEE1-E70A474DD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448" y="1085174"/>
            <a:ext cx="9001462" cy="2387600"/>
          </a:xfrm>
        </p:spPr>
        <p:txBody>
          <a:bodyPr/>
          <a:lstStyle/>
          <a:p>
            <a:r>
              <a:rPr lang="en-US" dirty="0"/>
              <a:t>Lecture 9 Socket Programming with 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0600F-7128-4FD0-8491-7259B416A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4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 a socket passive: the </a:t>
            </a:r>
            <a:r>
              <a:rPr lang="en-US" dirty="0">
                <a:solidFill>
                  <a:srgbClr val="C00000"/>
                </a:solidFill>
              </a:rPr>
              <a:t>listen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4E6-A4B4-1815-51FE-7417580E745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78469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Rockwell" panose="02060603020205020403" pitchFamily="18" charset="77"/>
              </a:rPr>
              <a:t>There two are types of sockets, active socket and passive socket.</a:t>
            </a:r>
          </a:p>
          <a:p>
            <a:pPr lvl="1"/>
            <a:r>
              <a:rPr lang="en-US" b="1" dirty="0">
                <a:latin typeface="Rockwell" panose="02060603020205020403" pitchFamily="18" charset="77"/>
              </a:rPr>
              <a:t>Active socket</a:t>
            </a:r>
            <a:r>
              <a:rPr lang="en-US" dirty="0">
                <a:latin typeface="Rockwell" panose="02060603020205020403" pitchFamily="18" charset="77"/>
              </a:rPr>
              <a:t>: sockets used to actively connect to another application and to send/</a:t>
            </a:r>
            <a:r>
              <a:rPr lang="en-US" dirty="0" err="1">
                <a:latin typeface="Rockwell" panose="02060603020205020403" pitchFamily="18" charset="77"/>
              </a:rPr>
              <a:t>recv</a:t>
            </a:r>
            <a:r>
              <a:rPr lang="en-US" dirty="0">
                <a:latin typeface="Rockwell" panose="02060603020205020403" pitchFamily="18" charset="77"/>
              </a:rPr>
              <a:t> data. </a:t>
            </a:r>
          </a:p>
          <a:p>
            <a:pPr lvl="1"/>
            <a:r>
              <a:rPr lang="en-US" b="1" dirty="0">
                <a:latin typeface="Rockwell" panose="02060603020205020403" pitchFamily="18" charset="77"/>
              </a:rPr>
              <a:t>Passive socket</a:t>
            </a:r>
            <a:r>
              <a:rPr lang="en-US" dirty="0">
                <a:latin typeface="Rockwell" panose="02060603020205020403" pitchFamily="18" charset="77"/>
              </a:rPr>
              <a:t>: Sockets used by the server to accept connections from client.  The passive socket only deals with connection, but not data communication. When a connection is accepted, an new active socket will be created at the server side for sending/receiving data. </a:t>
            </a:r>
          </a:p>
          <a:p>
            <a:pPr algn="l"/>
            <a:r>
              <a:rPr lang="en-US" b="0" i="0" u="none" strike="noStrike" baseline="0" dirty="0">
                <a:latin typeface="CourierNew"/>
              </a:rPr>
              <a:t>listen(</a:t>
            </a:r>
            <a:r>
              <a:rPr lang="en-US" b="0" i="1" u="none" strike="noStrike" baseline="0" dirty="0">
                <a:latin typeface="CourierNew,Italic"/>
              </a:rPr>
              <a:t>backlog</a:t>
            </a:r>
            <a:r>
              <a:rPr lang="en-US" b="0" i="0" u="none" strike="noStrike" baseline="0" dirty="0">
                <a:latin typeface="CourierNew"/>
              </a:rPr>
              <a:t>) </a:t>
            </a:r>
            <a:r>
              <a:rPr lang="en-US" dirty="0">
                <a:latin typeface="Rockwell" panose="02060603020205020403" pitchFamily="18" charset="0"/>
              </a:rPr>
              <a:t>makes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 the socket passive (listening for connections). 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The </a:t>
            </a:r>
            <a:r>
              <a:rPr lang="en-US" b="0" i="0" u="none" strike="noStrike" baseline="0" dirty="0">
                <a:latin typeface="CourierNew"/>
              </a:rPr>
              <a:t>backlog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argument specifies how many connections to queue before connections become refused in case that the connections cannot be processed fast enough.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475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 a connection: the </a:t>
            </a:r>
            <a:r>
              <a:rPr lang="en-US" dirty="0">
                <a:solidFill>
                  <a:srgbClr val="C00000"/>
                </a:solidFill>
              </a:rPr>
              <a:t>accept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4E6-A4B4-1815-51FE-7417580E74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CourierNew"/>
              </a:rPr>
              <a:t>accept() </a:t>
            </a:r>
            <a:r>
              <a:rPr lang="en-US" dirty="0">
                <a:latin typeface="Rockwell" panose="02060603020205020403" pitchFamily="18" charset="0"/>
              </a:rPr>
              <a:t>blocks the server program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 until a connection is made from a client and accepts the connection, then returns. 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The return value is a pair</a:t>
            </a:r>
            <a:r>
              <a:rPr lang="en-US" b="0" i="0" u="none" strike="noStrike" baseline="0" dirty="0">
                <a:latin typeface="CourierNew"/>
              </a:rPr>
              <a:t>(conn, address)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where </a:t>
            </a:r>
            <a:r>
              <a:rPr lang="en-US" b="0" i="0" u="none" strike="noStrike" baseline="0" dirty="0">
                <a:latin typeface="CourierNew"/>
              </a:rPr>
              <a:t>conn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is a new </a:t>
            </a:r>
            <a:r>
              <a:rPr lang="en-US" dirty="0">
                <a:latin typeface="Rockwell" panose="02060603020205020403" pitchFamily="18" charset="0"/>
              </a:rPr>
              <a:t>active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socket object usable to send and receive data on the connection, and </a:t>
            </a:r>
            <a:r>
              <a:rPr lang="en-US" b="0" i="0" u="none" strike="noStrike" baseline="0" dirty="0">
                <a:latin typeface="CourierNew"/>
              </a:rPr>
              <a:t>address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is the address bound to the socket on the other end of the connection (client’s IP address and port number).</a:t>
            </a:r>
          </a:p>
        </p:txBody>
      </p:sp>
    </p:spTree>
    <p:extLst>
      <p:ext uri="{BB962C8B-B14F-4D97-AF65-F5344CB8AC3E}">
        <p14:creationId xmlns:p14="http://schemas.microsoft.com/office/powerpoint/2010/main" val="411912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E8EF7-B6B0-4853-05C8-215F2938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functions in Client and Server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A7F0FE-FC4E-D79D-E11A-0325219FC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567" y="1221962"/>
            <a:ext cx="5630863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149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 between socket and phone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4E6-A4B4-1815-51FE-7417580E74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dirty="0">
              <a:latin typeface="Rockwell" panose="020606030202050204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579F39-B57C-499F-16FB-A158AE2EC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25687"/>
              </p:ext>
            </p:extLst>
          </p:nvPr>
        </p:nvGraphicFramePr>
        <p:xfrm>
          <a:off x="913774" y="2334147"/>
          <a:ext cx="4120322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161">
                  <a:extLst>
                    <a:ext uri="{9D8B030D-6E8A-4147-A177-3AD203B41FA5}">
                      <a16:colId xmlns:a16="http://schemas.microsoft.com/office/drawing/2014/main" val="3584637724"/>
                    </a:ext>
                  </a:extLst>
                </a:gridCol>
                <a:gridCol w="2060161">
                  <a:extLst>
                    <a:ext uri="{9D8B030D-6E8A-4147-A177-3AD203B41FA5}">
                      <a16:colId xmlns:a16="http://schemas.microsoft.com/office/drawing/2014/main" val="30896760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Socket calls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 analogy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939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Pickup the 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010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connect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Dial the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write/read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Talk/listen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33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hang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48913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953CC8-FDC4-03E9-6E82-7D9CE2A2D154}"/>
              </a:ext>
            </a:extLst>
          </p:cNvPr>
          <p:cNvSpPr txBox="1"/>
          <p:nvPr/>
        </p:nvSpPr>
        <p:spPr>
          <a:xfrm>
            <a:off x="2422754" y="1605180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Client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33BA2D3-3EDB-AD57-DD48-C4A1835EA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8721"/>
              </p:ext>
            </p:extLst>
          </p:nvPr>
        </p:nvGraphicFramePr>
        <p:xfrm>
          <a:off x="5649843" y="2332492"/>
          <a:ext cx="537265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217">
                  <a:extLst>
                    <a:ext uri="{9D8B030D-6E8A-4147-A177-3AD203B41FA5}">
                      <a16:colId xmlns:a16="http://schemas.microsoft.com/office/drawing/2014/main" val="969735193"/>
                    </a:ext>
                  </a:extLst>
                </a:gridCol>
                <a:gridCol w="2666437">
                  <a:extLst>
                    <a:ext uri="{9D8B030D-6E8A-4147-A177-3AD203B41FA5}">
                      <a16:colId xmlns:a16="http://schemas.microsoft.com/office/drawing/2014/main" val="169298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Socket calls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 analogy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539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Install a 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6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Get a phone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08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Turn on the ringer, ready to receive phone calls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639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 a call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120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write/read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Talk/listen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980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hangup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122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22723EC-D211-D1F3-EF89-A865DE90FFD1}"/>
              </a:ext>
            </a:extLst>
          </p:cNvPr>
          <p:cNvSpPr txBox="1"/>
          <p:nvPr/>
        </p:nvSpPr>
        <p:spPr>
          <a:xfrm>
            <a:off x="7654049" y="1605180"/>
            <a:ext cx="1128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512997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66828-80B7-6685-511D-F37931C7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Echo Client and Server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97F4D-F42C-14A5-3F48-4C9A71CAD03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See lect9/</a:t>
            </a:r>
            <a:r>
              <a:rPr lang="en-US" dirty="0" err="1"/>
              <a:t>echo_server.py</a:t>
            </a:r>
            <a:r>
              <a:rPr lang="en-US" dirty="0"/>
              <a:t> and lect9/</a:t>
            </a:r>
            <a:r>
              <a:rPr lang="en-US" dirty="0" err="1"/>
              <a:t>echo_client.py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9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75791-B0DC-B215-0BA1-981C96C80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23C3C-1551-7172-99FA-C66A424AF1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typical network server handles many connections simultaneously. But sequential server only handle one connection at a time.</a:t>
            </a:r>
          </a:p>
          <a:p>
            <a:r>
              <a:rPr lang="en-US" dirty="0"/>
              <a:t>Extending the sequential server with multiprocessing is a simple way to enable the server to handle many connections</a:t>
            </a:r>
          </a:p>
          <a:p>
            <a:r>
              <a:rPr lang="en-US" dirty="0"/>
              <a:t>A concurrent server starts a new child process to handle a connection after it is accepted.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Advantages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simple program, most of the servers are implemented this way.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Almost no limits on the number of connection.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Main limitations: overheads, no shared state among child processes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95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E8EF7-B6B0-4853-05C8-215F2938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 a sequential server to a concurrent server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A7F0FE-FC4E-D79D-E11A-0325219FC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89" y="1291536"/>
            <a:ext cx="5630863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089FD734-FA02-2CCE-65A3-F0C2C08492D0}"/>
              </a:ext>
            </a:extLst>
          </p:cNvPr>
          <p:cNvSpPr/>
          <p:nvPr/>
        </p:nvSpPr>
        <p:spPr>
          <a:xfrm>
            <a:off x="4959626" y="4144617"/>
            <a:ext cx="1689652" cy="2286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B4BE6899-EE3D-3C23-8A1C-085B08178C91}"/>
              </a:ext>
            </a:extLst>
          </p:cNvPr>
          <p:cNvSpPr/>
          <p:nvPr/>
        </p:nvSpPr>
        <p:spPr>
          <a:xfrm>
            <a:off x="6649278" y="5068956"/>
            <a:ext cx="1242392" cy="4373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C1D63-2777-36D5-BC83-6BD3C19F4A9F}"/>
              </a:ext>
            </a:extLst>
          </p:cNvPr>
          <p:cNvSpPr txBox="1"/>
          <p:nvPr/>
        </p:nvSpPr>
        <p:spPr>
          <a:xfrm>
            <a:off x="8074894" y="5102950"/>
            <a:ext cx="257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Put this block in a process</a:t>
            </a:r>
          </a:p>
        </p:txBody>
      </p:sp>
    </p:spTree>
    <p:extLst>
      <p:ext uri="{BB962C8B-B14F-4D97-AF65-F5344CB8AC3E}">
        <p14:creationId xmlns:p14="http://schemas.microsoft.com/office/powerpoint/2010/main" val="2593979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2362201" y="1143000"/>
            <a:ext cx="100059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socket()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438401" y="1828800"/>
            <a:ext cx="76655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bind()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2514601" y="2438400"/>
            <a:ext cx="898003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listen()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2514601" y="3124200"/>
            <a:ext cx="100059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accept()</a:t>
            </a:r>
          </a:p>
        </p:txBody>
      </p:sp>
      <p:sp>
        <p:nvSpPr>
          <p:cNvPr id="9222" name="Text Box 12"/>
          <p:cNvSpPr txBox="1">
            <a:spLocks noChangeArrowheads="1"/>
          </p:cNvSpPr>
          <p:nvPr/>
        </p:nvSpPr>
        <p:spPr bwMode="auto">
          <a:xfrm>
            <a:off x="2514601" y="4038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2438401" y="5257800"/>
            <a:ext cx="86754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write()</a:t>
            </a:r>
          </a:p>
        </p:txBody>
      </p:sp>
      <p:sp>
        <p:nvSpPr>
          <p:cNvPr id="9224" name="Text Box 14"/>
          <p:cNvSpPr txBox="1">
            <a:spLocks noChangeArrowheads="1"/>
          </p:cNvSpPr>
          <p:nvPr/>
        </p:nvSpPr>
        <p:spPr bwMode="auto">
          <a:xfrm>
            <a:off x="2438401" y="62484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25" name="Line 22"/>
          <p:cNvSpPr>
            <a:spLocks noChangeShapeType="1"/>
          </p:cNvSpPr>
          <p:nvPr/>
        </p:nvSpPr>
        <p:spPr bwMode="auto">
          <a:xfrm>
            <a:off x="2895600" y="28162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23"/>
          <p:cNvSpPr>
            <a:spLocks noChangeShapeType="1"/>
          </p:cNvSpPr>
          <p:nvPr/>
        </p:nvSpPr>
        <p:spPr bwMode="auto">
          <a:xfrm>
            <a:off x="2819400" y="22066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24"/>
          <p:cNvSpPr>
            <a:spLocks noChangeShapeType="1"/>
          </p:cNvSpPr>
          <p:nvPr/>
        </p:nvSpPr>
        <p:spPr bwMode="auto">
          <a:xfrm>
            <a:off x="2895600" y="35020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/>
          <p:cNvSpPr>
            <a:spLocks noChangeShapeType="1"/>
          </p:cNvSpPr>
          <p:nvPr/>
        </p:nvSpPr>
        <p:spPr bwMode="auto">
          <a:xfrm>
            <a:off x="2895600" y="44164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6"/>
          <p:cNvSpPr>
            <a:spLocks noChangeShapeType="1"/>
          </p:cNvSpPr>
          <p:nvPr/>
        </p:nvSpPr>
        <p:spPr bwMode="auto">
          <a:xfrm>
            <a:off x="2895600" y="56356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27"/>
          <p:cNvSpPr>
            <a:spLocks noChangeShapeType="1"/>
          </p:cNvSpPr>
          <p:nvPr/>
        </p:nvSpPr>
        <p:spPr bwMode="auto">
          <a:xfrm>
            <a:off x="2819400" y="15208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32"/>
          <p:cNvSpPr>
            <a:spLocks noChangeShapeType="1"/>
          </p:cNvSpPr>
          <p:nvPr/>
        </p:nvSpPr>
        <p:spPr bwMode="auto">
          <a:xfrm>
            <a:off x="3200400" y="63976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33"/>
          <p:cNvSpPr txBox="1">
            <a:spLocks noChangeArrowheads="1"/>
          </p:cNvSpPr>
          <p:nvPr/>
        </p:nvSpPr>
        <p:spPr bwMode="auto">
          <a:xfrm>
            <a:off x="3581401" y="6248400"/>
            <a:ext cx="845103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close()</a:t>
            </a:r>
          </a:p>
        </p:txBody>
      </p:sp>
      <p:sp>
        <p:nvSpPr>
          <p:cNvPr id="9233" name="Line 41"/>
          <p:cNvSpPr>
            <a:spLocks noChangeShapeType="1"/>
          </p:cNvSpPr>
          <p:nvPr/>
        </p:nvSpPr>
        <p:spPr bwMode="auto">
          <a:xfrm>
            <a:off x="3200400" y="54070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42"/>
          <p:cNvSpPr>
            <a:spLocks noChangeShapeType="1"/>
          </p:cNvSpPr>
          <p:nvPr/>
        </p:nvSpPr>
        <p:spPr bwMode="auto">
          <a:xfrm flipV="1">
            <a:off x="4114800" y="41878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43"/>
          <p:cNvSpPr>
            <a:spLocks noChangeShapeType="1"/>
          </p:cNvSpPr>
          <p:nvPr/>
        </p:nvSpPr>
        <p:spPr bwMode="auto">
          <a:xfrm flipH="1">
            <a:off x="3200400" y="41878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45"/>
          <p:cNvSpPr txBox="1">
            <a:spLocks noChangeArrowheads="1"/>
          </p:cNvSpPr>
          <p:nvPr/>
        </p:nvSpPr>
        <p:spPr bwMode="auto">
          <a:xfrm>
            <a:off x="6019801" y="1143000"/>
            <a:ext cx="100059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socket()</a:t>
            </a:r>
          </a:p>
        </p:txBody>
      </p:sp>
      <p:sp>
        <p:nvSpPr>
          <p:cNvPr id="9237" name="Text Box 46"/>
          <p:cNvSpPr txBox="1">
            <a:spLocks noChangeArrowheads="1"/>
          </p:cNvSpPr>
          <p:nvPr/>
        </p:nvSpPr>
        <p:spPr bwMode="auto">
          <a:xfrm>
            <a:off x="6096001" y="1752600"/>
            <a:ext cx="76655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bind()</a:t>
            </a:r>
          </a:p>
        </p:txBody>
      </p:sp>
      <p:sp>
        <p:nvSpPr>
          <p:cNvPr id="9238" name="Text Box 47"/>
          <p:cNvSpPr txBox="1">
            <a:spLocks noChangeArrowheads="1"/>
          </p:cNvSpPr>
          <p:nvPr/>
        </p:nvSpPr>
        <p:spPr bwMode="auto">
          <a:xfrm>
            <a:off x="6096001" y="2362200"/>
            <a:ext cx="898003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listen()</a:t>
            </a:r>
          </a:p>
        </p:txBody>
      </p:sp>
      <p:sp>
        <p:nvSpPr>
          <p:cNvPr id="9239" name="Text Box 48"/>
          <p:cNvSpPr txBox="1">
            <a:spLocks noChangeArrowheads="1"/>
          </p:cNvSpPr>
          <p:nvPr/>
        </p:nvSpPr>
        <p:spPr bwMode="auto">
          <a:xfrm>
            <a:off x="6096001" y="2971800"/>
            <a:ext cx="14525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Loop forever</a:t>
            </a:r>
          </a:p>
        </p:txBody>
      </p:sp>
      <p:sp>
        <p:nvSpPr>
          <p:cNvPr id="9240" name="Text Box 49"/>
          <p:cNvSpPr txBox="1">
            <a:spLocks noChangeArrowheads="1"/>
          </p:cNvSpPr>
          <p:nvPr/>
        </p:nvSpPr>
        <p:spPr bwMode="auto">
          <a:xfrm>
            <a:off x="6096001" y="3505200"/>
            <a:ext cx="100059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accept()</a:t>
            </a:r>
          </a:p>
        </p:txBody>
      </p:sp>
      <p:sp>
        <p:nvSpPr>
          <p:cNvPr id="9241" name="Text Box 50"/>
          <p:cNvSpPr txBox="1">
            <a:spLocks noChangeArrowheads="1"/>
          </p:cNvSpPr>
          <p:nvPr/>
        </p:nvSpPr>
        <p:spPr bwMode="auto">
          <a:xfrm>
            <a:off x="6096001" y="3962400"/>
            <a:ext cx="102784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 dirty="0" err="1">
                <a:latin typeface="Comic Sans MS" pitchFamily="66" charset="0"/>
              </a:rPr>
              <a:t>p.start</a:t>
            </a:r>
            <a:r>
              <a:rPr lang="en-US" altLang="en-US" sz="1600" b="1" dirty="0">
                <a:latin typeface="Comic Sans MS" pitchFamily="66" charset="0"/>
              </a:rPr>
              <a:t>()</a:t>
            </a:r>
          </a:p>
        </p:txBody>
      </p:sp>
      <p:sp>
        <p:nvSpPr>
          <p:cNvPr id="9242" name="Text Box 51"/>
          <p:cNvSpPr txBox="1">
            <a:spLocks noChangeArrowheads="1"/>
          </p:cNvSpPr>
          <p:nvPr/>
        </p:nvSpPr>
        <p:spPr bwMode="auto">
          <a:xfrm>
            <a:off x="6096000" y="4419601"/>
            <a:ext cx="108555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itchFamily="66" charset="0"/>
              </a:rPr>
              <a:t>Close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itchFamily="66" charset="0"/>
              </a:rPr>
              <a:t>accepted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itchFamily="66" charset="0"/>
              </a:rPr>
              <a:t>socket</a:t>
            </a:r>
          </a:p>
        </p:txBody>
      </p:sp>
      <p:sp>
        <p:nvSpPr>
          <p:cNvPr id="9243" name="Text Box 52"/>
          <p:cNvSpPr txBox="1">
            <a:spLocks noChangeArrowheads="1"/>
          </p:cNvSpPr>
          <p:nvPr/>
        </p:nvSpPr>
        <p:spPr bwMode="auto">
          <a:xfrm>
            <a:off x="8534401" y="4419601"/>
            <a:ext cx="1312863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Close listen</a:t>
            </a:r>
          </a:p>
          <a:p>
            <a:pPr eaLnBrk="1" hangingPunct="1"/>
            <a:r>
              <a:rPr lang="en-US" altLang="en-US" sz="1600" b="1">
                <a:latin typeface="Comic Sans MS" pitchFamily="66" charset="0"/>
              </a:rPr>
              <a:t>socket</a:t>
            </a:r>
          </a:p>
        </p:txBody>
      </p:sp>
      <p:sp>
        <p:nvSpPr>
          <p:cNvPr id="9244" name="Text Box 53"/>
          <p:cNvSpPr txBox="1">
            <a:spLocks noChangeArrowheads="1"/>
          </p:cNvSpPr>
          <p:nvPr/>
        </p:nvSpPr>
        <p:spPr bwMode="auto">
          <a:xfrm>
            <a:off x="8763001" y="51816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45" name="Text Box 54"/>
          <p:cNvSpPr txBox="1">
            <a:spLocks noChangeArrowheads="1"/>
          </p:cNvSpPr>
          <p:nvPr/>
        </p:nvSpPr>
        <p:spPr bwMode="auto">
          <a:xfrm>
            <a:off x="8763001" y="5715000"/>
            <a:ext cx="86754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write()</a:t>
            </a:r>
          </a:p>
        </p:txBody>
      </p:sp>
      <p:sp>
        <p:nvSpPr>
          <p:cNvPr id="9246" name="Text Box 55"/>
          <p:cNvSpPr txBox="1">
            <a:spLocks noChangeArrowheads="1"/>
          </p:cNvSpPr>
          <p:nvPr/>
        </p:nvSpPr>
        <p:spPr bwMode="auto">
          <a:xfrm>
            <a:off x="8763001" y="6248400"/>
            <a:ext cx="790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read()</a:t>
            </a:r>
          </a:p>
        </p:txBody>
      </p:sp>
      <p:sp>
        <p:nvSpPr>
          <p:cNvPr id="9247" name="Text Box 56"/>
          <p:cNvSpPr txBox="1">
            <a:spLocks noChangeArrowheads="1"/>
          </p:cNvSpPr>
          <p:nvPr/>
        </p:nvSpPr>
        <p:spPr bwMode="auto">
          <a:xfrm>
            <a:off x="7696201" y="6248400"/>
            <a:ext cx="845103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itchFamily="66" charset="0"/>
              </a:rPr>
              <a:t>close()</a:t>
            </a:r>
          </a:p>
        </p:txBody>
      </p:sp>
      <p:sp>
        <p:nvSpPr>
          <p:cNvPr id="9248" name="Line 57"/>
          <p:cNvSpPr>
            <a:spLocks noChangeShapeType="1"/>
          </p:cNvSpPr>
          <p:nvPr/>
        </p:nvSpPr>
        <p:spPr bwMode="auto">
          <a:xfrm>
            <a:off x="6477000" y="152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58"/>
          <p:cNvSpPr>
            <a:spLocks noChangeShapeType="1"/>
          </p:cNvSpPr>
          <p:nvPr/>
        </p:nvSpPr>
        <p:spPr bwMode="auto">
          <a:xfrm>
            <a:off x="64770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Line 59"/>
          <p:cNvSpPr>
            <a:spLocks noChangeShapeType="1"/>
          </p:cNvSpPr>
          <p:nvPr/>
        </p:nvSpPr>
        <p:spPr bwMode="auto">
          <a:xfrm>
            <a:off x="64770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Line 60"/>
          <p:cNvSpPr>
            <a:spLocks noChangeShapeType="1"/>
          </p:cNvSpPr>
          <p:nvPr/>
        </p:nvSpPr>
        <p:spPr bwMode="auto">
          <a:xfrm>
            <a:off x="64770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Line 61"/>
          <p:cNvSpPr>
            <a:spLocks noChangeShapeType="1"/>
          </p:cNvSpPr>
          <p:nvPr/>
        </p:nvSpPr>
        <p:spPr bwMode="auto">
          <a:xfrm>
            <a:off x="64008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3" name="Line 62"/>
          <p:cNvSpPr>
            <a:spLocks noChangeShapeType="1"/>
          </p:cNvSpPr>
          <p:nvPr/>
        </p:nvSpPr>
        <p:spPr bwMode="auto">
          <a:xfrm>
            <a:off x="6400800" y="4343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4" name="Line 63"/>
          <p:cNvSpPr>
            <a:spLocks noChangeShapeType="1"/>
          </p:cNvSpPr>
          <p:nvPr/>
        </p:nvSpPr>
        <p:spPr bwMode="auto">
          <a:xfrm>
            <a:off x="65532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5" name="Line 64"/>
          <p:cNvSpPr>
            <a:spLocks noChangeShapeType="1"/>
          </p:cNvSpPr>
          <p:nvPr/>
        </p:nvSpPr>
        <p:spPr bwMode="auto">
          <a:xfrm flipH="1">
            <a:off x="5410200" y="5486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6" name="Line 65"/>
          <p:cNvSpPr>
            <a:spLocks noChangeShapeType="1"/>
          </p:cNvSpPr>
          <p:nvPr/>
        </p:nvSpPr>
        <p:spPr bwMode="auto">
          <a:xfrm flipV="1">
            <a:off x="5410200" y="3200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7" name="Line 66"/>
          <p:cNvSpPr>
            <a:spLocks noChangeShapeType="1"/>
          </p:cNvSpPr>
          <p:nvPr/>
        </p:nvSpPr>
        <p:spPr bwMode="auto">
          <a:xfrm>
            <a:off x="5410200" y="3200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8" name="Line 67"/>
          <p:cNvSpPr>
            <a:spLocks noChangeShapeType="1"/>
          </p:cNvSpPr>
          <p:nvPr/>
        </p:nvSpPr>
        <p:spPr bwMode="auto">
          <a:xfrm>
            <a:off x="6705600" y="4114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68"/>
          <p:cNvSpPr>
            <a:spLocks noChangeShapeType="1"/>
          </p:cNvSpPr>
          <p:nvPr/>
        </p:nvSpPr>
        <p:spPr bwMode="auto">
          <a:xfrm>
            <a:off x="90678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69"/>
          <p:cNvSpPr>
            <a:spLocks noChangeShapeType="1"/>
          </p:cNvSpPr>
          <p:nvPr/>
        </p:nvSpPr>
        <p:spPr bwMode="auto">
          <a:xfrm>
            <a:off x="90678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70"/>
          <p:cNvSpPr>
            <a:spLocks noChangeShapeType="1"/>
          </p:cNvSpPr>
          <p:nvPr/>
        </p:nvSpPr>
        <p:spPr bwMode="auto">
          <a:xfrm>
            <a:off x="90678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71"/>
          <p:cNvSpPr>
            <a:spLocks noChangeShapeType="1"/>
          </p:cNvSpPr>
          <p:nvPr/>
        </p:nvSpPr>
        <p:spPr bwMode="auto">
          <a:xfrm>
            <a:off x="90678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Line 72"/>
          <p:cNvSpPr>
            <a:spLocks noChangeShapeType="1"/>
          </p:cNvSpPr>
          <p:nvPr/>
        </p:nvSpPr>
        <p:spPr bwMode="auto">
          <a:xfrm flipH="1">
            <a:off x="8534400" y="64008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4" name="Line 73"/>
          <p:cNvSpPr>
            <a:spLocks noChangeShapeType="1"/>
          </p:cNvSpPr>
          <p:nvPr/>
        </p:nvSpPr>
        <p:spPr bwMode="auto">
          <a:xfrm>
            <a:off x="9601200" y="586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5" name="Line 74"/>
          <p:cNvSpPr>
            <a:spLocks noChangeShapeType="1"/>
          </p:cNvSpPr>
          <p:nvPr/>
        </p:nvSpPr>
        <p:spPr bwMode="auto">
          <a:xfrm flipV="1">
            <a:off x="101346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6" name="Line 75"/>
          <p:cNvSpPr>
            <a:spLocks noChangeShapeType="1"/>
          </p:cNvSpPr>
          <p:nvPr/>
        </p:nvSpPr>
        <p:spPr bwMode="auto">
          <a:xfrm flipH="1">
            <a:off x="95250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7" name="Text Box 76"/>
          <p:cNvSpPr txBox="1">
            <a:spLocks noChangeArrowheads="1"/>
          </p:cNvSpPr>
          <p:nvPr/>
        </p:nvSpPr>
        <p:spPr bwMode="auto">
          <a:xfrm>
            <a:off x="1889126" y="346075"/>
            <a:ext cx="228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/>
              <a:t>Sequential server</a:t>
            </a:r>
          </a:p>
        </p:txBody>
      </p:sp>
      <p:sp>
        <p:nvSpPr>
          <p:cNvPr id="9268" name="Text Box 77"/>
          <p:cNvSpPr txBox="1">
            <a:spLocks noChangeArrowheads="1"/>
          </p:cNvSpPr>
          <p:nvPr/>
        </p:nvSpPr>
        <p:spPr bwMode="auto">
          <a:xfrm>
            <a:off x="5851526" y="422275"/>
            <a:ext cx="5079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dirty="0"/>
              <a:t>Concurrent server (</a:t>
            </a:r>
            <a:r>
              <a:rPr lang="en-US" altLang="en-US" dirty="0" err="1"/>
              <a:t>mp_echo_server.py</a:t>
            </a:r>
            <a:r>
              <a:rPr lang="en-US" altLang="en-US" dirty="0"/>
              <a:t>)</a:t>
            </a: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21697-3798-40FB-98AB-13AB4F6B0CBC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Socket Programming in Python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936869"/>
          </a:xfrm>
        </p:spPr>
        <p:txBody>
          <a:bodyPr>
            <a:normAutofit/>
          </a:bodyPr>
          <a:lstStyle/>
          <a:p>
            <a:pPr algn="l"/>
            <a:r>
              <a:rPr lang="en-US" i="0" u="none" strike="noStrike" baseline="0" dirty="0">
                <a:latin typeface="Rockwell" panose="02060603020205020403" pitchFamily="18" charset="0"/>
              </a:rPr>
              <a:t>Socket programming is supported in the </a:t>
            </a:r>
            <a:r>
              <a:rPr lang="en-US" i="0" u="none" strike="noStrike" baseline="0" dirty="0">
                <a:solidFill>
                  <a:srgbClr val="C00000"/>
                </a:solidFill>
                <a:latin typeface="Rockwell" panose="02060603020205020403" pitchFamily="18" charset="0"/>
              </a:rPr>
              <a:t>socket</a:t>
            </a:r>
            <a:r>
              <a:rPr lang="en-US" i="0" u="none" strike="noStrike" baseline="0" dirty="0">
                <a:latin typeface="Rockwell" panose="02060603020205020403" pitchFamily="18" charset="0"/>
              </a:rPr>
              <a:t> module in python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This is a wrapper around the OS socket API.</a:t>
            </a:r>
          </a:p>
          <a:p>
            <a:pPr lvl="1"/>
            <a:r>
              <a:rPr lang="en-US" i="0" u="none" strike="noStrike" baseline="0" dirty="0">
                <a:latin typeface="Rockwell" panose="02060603020205020403" pitchFamily="18" charset="0"/>
              </a:rPr>
              <a:t>Python socket is </a:t>
            </a:r>
            <a:r>
              <a:rPr lang="en-US" dirty="0">
                <a:latin typeface="Rockwell" panose="02060603020205020403" pitchFamily="18" charset="0"/>
              </a:rPr>
              <a:t>easier to use than native OS socket.</a:t>
            </a:r>
            <a:endParaRPr lang="en-US" i="0" u="none" strike="noStrike" baseline="0" dirty="0">
              <a:latin typeface="Rockwell" panose="02060603020205020403" pitchFamily="18" charset="0"/>
            </a:endParaRPr>
          </a:p>
          <a:p>
            <a:pPr algn="l"/>
            <a:r>
              <a:rPr lang="en-US" b="0" i="0" u="none" strike="noStrike" baseline="0" dirty="0">
                <a:latin typeface="Rockwell" panose="02060603020205020403" pitchFamily="18" charset="0"/>
              </a:rPr>
              <a:t>So, let’s create our first socket.</a:t>
            </a:r>
          </a:p>
          <a:p>
            <a:pPr algn="l"/>
            <a:endParaRPr lang="en-US" b="0" i="0" u="none" strike="noStrike" baseline="0" dirty="0">
              <a:latin typeface="Rockwell" panose="02060603020205020403" pitchFamily="18" charset="0"/>
            </a:endParaRPr>
          </a:p>
          <a:p>
            <a:pPr marL="457200" lvl="1" indent="0">
              <a:buNone/>
            </a:pPr>
            <a:r>
              <a:rPr lang="en-US" b="1" i="0" u="none" strike="noStrike" baseline="0" dirty="0">
                <a:solidFill>
                  <a:schemeClr val="accent5"/>
                </a:solidFill>
                <a:latin typeface="CourierNew,Bold"/>
              </a:rPr>
              <a:t>from </a:t>
            </a:r>
            <a:r>
              <a:rPr lang="en-US" b="0" i="0" u="none" strike="noStrike" baseline="0" dirty="0">
                <a:solidFill>
                  <a:schemeClr val="accent5"/>
                </a:solidFill>
                <a:latin typeface="CourierNew"/>
              </a:rPr>
              <a:t>socket </a:t>
            </a:r>
            <a:r>
              <a:rPr lang="en-US" b="1" i="0" u="none" strike="noStrike" baseline="0" dirty="0">
                <a:solidFill>
                  <a:schemeClr val="accent5"/>
                </a:solidFill>
                <a:latin typeface="CourierNew,Bold"/>
              </a:rPr>
              <a:t>import *</a:t>
            </a:r>
          </a:p>
          <a:p>
            <a:pPr marL="457200" lvl="1" indent="0">
              <a:buNone/>
            </a:pPr>
            <a:r>
              <a:rPr lang="en-US" b="0" i="0" u="none" strike="noStrike" baseline="0" dirty="0">
                <a:solidFill>
                  <a:schemeClr val="accent5"/>
                </a:solidFill>
                <a:latin typeface="CourierNew"/>
              </a:rPr>
              <a:t>s </a:t>
            </a:r>
            <a:r>
              <a:rPr lang="en-US" b="1" i="0" u="none" strike="noStrike" baseline="0" dirty="0">
                <a:solidFill>
                  <a:schemeClr val="accent5"/>
                </a:solidFill>
                <a:latin typeface="CourierNew,Bold"/>
              </a:rPr>
              <a:t>= </a:t>
            </a:r>
            <a:r>
              <a:rPr lang="en-US" b="0" i="0" u="none" strike="noStrike" baseline="0" dirty="0">
                <a:solidFill>
                  <a:schemeClr val="accent5"/>
                </a:solidFill>
                <a:latin typeface="CourierNew"/>
              </a:rPr>
              <a:t>socket</a:t>
            </a:r>
            <a:r>
              <a:rPr lang="en-US" b="1" i="0" u="none" strike="noStrike" baseline="0" dirty="0">
                <a:solidFill>
                  <a:schemeClr val="accent5"/>
                </a:solidFill>
                <a:latin typeface="CourierNew,Bold"/>
              </a:rPr>
              <a:t>(</a:t>
            </a:r>
            <a:r>
              <a:rPr lang="en-US" b="0" i="0" u="none" strike="noStrike" baseline="0" dirty="0">
                <a:solidFill>
                  <a:schemeClr val="accent5"/>
                </a:solidFill>
                <a:latin typeface="CourierNew"/>
              </a:rPr>
              <a:t>AF_INET</a:t>
            </a:r>
            <a:r>
              <a:rPr lang="en-US" b="1" i="0" u="none" strike="noStrike" baseline="0" dirty="0">
                <a:solidFill>
                  <a:schemeClr val="accent5"/>
                </a:solidFill>
                <a:latin typeface="CourierNew,Bold"/>
              </a:rPr>
              <a:t>, </a:t>
            </a:r>
            <a:r>
              <a:rPr lang="en-US" b="0" i="0" u="none" strike="noStrike" baseline="0" dirty="0">
                <a:solidFill>
                  <a:schemeClr val="accent5"/>
                </a:solidFill>
                <a:latin typeface="CourierNew"/>
              </a:rPr>
              <a:t>SOCK_STREAM</a:t>
            </a:r>
            <a:r>
              <a:rPr lang="en-US" b="1" i="0" u="none" strike="noStrike" baseline="0" dirty="0">
                <a:solidFill>
                  <a:schemeClr val="accent5"/>
                </a:solidFill>
                <a:latin typeface="CourierNew,Bold"/>
              </a:rPr>
              <a:t>) </a:t>
            </a:r>
            <a:r>
              <a:rPr lang="en-US" b="0" i="1" u="none" strike="noStrike" baseline="0" dirty="0">
                <a:solidFill>
                  <a:schemeClr val="accent5"/>
                </a:solidFill>
                <a:latin typeface="CourierNew,Italic"/>
              </a:rPr>
              <a:t># or socket()</a:t>
            </a:r>
            <a:endParaRPr lang="en-US" dirty="0">
              <a:solidFill>
                <a:schemeClr val="accent5"/>
              </a:solidFill>
              <a:latin typeface="Rockwell" panose="02060603020205020403" pitchFamily="18" charset="0"/>
            </a:endParaRPr>
          </a:p>
          <a:p>
            <a:pPr lvl="1"/>
            <a:endParaRPr lang="en-US" sz="1400" b="0" i="0" u="none" strike="noStrike" baseline="0" dirty="0">
              <a:latin typeface="Rockwell" panose="02060603020205020403" pitchFamily="18" charset="0"/>
            </a:endParaRPr>
          </a:p>
          <a:p>
            <a:pPr algn="l"/>
            <a:r>
              <a:rPr lang="en-US" b="0" i="0" u="none" strike="noStrike" baseline="0" dirty="0">
                <a:latin typeface="Rockwell" panose="02060603020205020403" pitchFamily="18" charset="0"/>
              </a:rPr>
              <a:t>Now we got an IPv4 TCP socket that you can use to connect to other machines</a:t>
            </a:r>
            <a:r>
              <a:rPr lang="en-US" sz="1800" b="0" i="0" u="none" strike="noStrike" baseline="0" dirty="0">
                <a:latin typeface="Rockwell" panose="020606030202050204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670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socket end point: the </a:t>
            </a:r>
            <a:r>
              <a:rPr lang="en-US" dirty="0">
                <a:solidFill>
                  <a:schemeClr val="accent5"/>
                </a:solidFill>
              </a:rPr>
              <a:t>socket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936869"/>
          </a:xfrm>
        </p:spPr>
        <p:txBody>
          <a:bodyPr>
            <a:normAutofit/>
          </a:bodyPr>
          <a:lstStyle/>
          <a:p>
            <a:r>
              <a:rPr lang="en-US" b="0" i="0" u="none" strike="noStrike" baseline="0" dirty="0" err="1">
                <a:latin typeface="CourierNew"/>
              </a:rPr>
              <a:t>socket.socket</a:t>
            </a:r>
            <a:r>
              <a:rPr lang="en-US" b="0" i="0" u="none" strike="noStrike" baseline="0" dirty="0">
                <a:latin typeface="CourierNew"/>
              </a:rPr>
              <a:t>([</a:t>
            </a:r>
            <a:r>
              <a:rPr lang="en-US" b="0" i="1" u="none" strike="noStrike" baseline="0" dirty="0">
                <a:latin typeface="CourierNew,Italic"/>
              </a:rPr>
              <a:t>family</a:t>
            </a:r>
            <a:r>
              <a:rPr lang="en-US" b="0" i="0" u="none" strike="noStrike" baseline="0" dirty="0">
                <a:latin typeface="CourierNew"/>
              </a:rPr>
              <a:t>, [</a:t>
            </a:r>
            <a:r>
              <a:rPr lang="en-US" b="0" i="1" u="none" strike="noStrike" baseline="0" dirty="0">
                <a:latin typeface="CourierNew,Italic"/>
              </a:rPr>
              <a:t>type</a:t>
            </a:r>
            <a:r>
              <a:rPr lang="en-US" b="0" i="0" u="none" strike="noStrike" baseline="0" dirty="0">
                <a:latin typeface="CourierNew"/>
              </a:rPr>
              <a:t>]])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creates a socket object. Remember, this is one endpoint of a two-way communication link.</a:t>
            </a:r>
          </a:p>
          <a:p>
            <a:r>
              <a:rPr lang="en-US" b="0" i="0" u="none" strike="noStrike" baseline="0" dirty="0">
                <a:latin typeface="Rockwell" panose="02060603020205020403" pitchFamily="18" charset="0"/>
              </a:rPr>
              <a:t>The </a:t>
            </a:r>
            <a:r>
              <a:rPr lang="en-US" b="0" i="0" u="none" strike="noStrike" baseline="0" dirty="0">
                <a:latin typeface="CourierNew"/>
              </a:rPr>
              <a:t>family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argument is the address family. The default is </a:t>
            </a:r>
            <a:r>
              <a:rPr lang="en-US" b="0" i="0" u="none" strike="noStrike" baseline="0" dirty="0" err="1">
                <a:latin typeface="CourierNew"/>
              </a:rPr>
              <a:t>socket.AF_INET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, which tells the socket to support the IPv4 protocol (32-bit IP addresses). Other choices include:</a:t>
            </a:r>
          </a:p>
          <a:p>
            <a:pPr lvl="1"/>
            <a:r>
              <a:rPr lang="en-US" b="0" i="0" u="none" strike="noStrike" baseline="0" dirty="0">
                <a:latin typeface="CourierNew"/>
              </a:rPr>
              <a:t>socket.AF_INET6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for IPv6 protocol (128-bit IP address).</a:t>
            </a:r>
          </a:p>
          <a:p>
            <a:r>
              <a:rPr lang="en-US" b="0" i="0" u="none" strike="noStrike" baseline="0" dirty="0">
                <a:latin typeface="Rockwell" panose="02060603020205020403" pitchFamily="18" charset="0"/>
              </a:rPr>
              <a:t>The </a:t>
            </a:r>
            <a:r>
              <a:rPr lang="en-US" b="0" i="0" u="none" strike="noStrike" baseline="0" dirty="0">
                <a:latin typeface="CourierNew"/>
              </a:rPr>
              <a:t>type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argument is the type of socket.</a:t>
            </a:r>
          </a:p>
          <a:p>
            <a:pPr lvl="1"/>
            <a:r>
              <a:rPr lang="en-US" b="0" i="0" u="none" strike="noStrike" baseline="0" dirty="0" err="1">
                <a:latin typeface="CourierNew"/>
              </a:rPr>
              <a:t>socket.SOCK_STREAM</a:t>
            </a:r>
            <a:r>
              <a:rPr lang="en-US" b="0" i="0" u="none" strike="noStrike" baseline="0" dirty="0">
                <a:latin typeface="CourierNew"/>
              </a:rPr>
              <a:t>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for reliable connection-oriented sockets (TCP).</a:t>
            </a:r>
          </a:p>
          <a:p>
            <a:pPr lvl="1"/>
            <a:r>
              <a:rPr lang="en-US" b="0" i="0" u="none" strike="noStrike" baseline="0" dirty="0" err="1">
                <a:latin typeface="CourierNew"/>
              </a:rPr>
              <a:t>socket.SOCK_DGRAM</a:t>
            </a:r>
            <a:r>
              <a:rPr lang="en-US" b="0" i="0" u="none" strike="noStrike" baseline="0" dirty="0">
                <a:latin typeface="CourierNew"/>
              </a:rPr>
              <a:t>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for unreliable datagram sockets (UDP).</a:t>
            </a:r>
            <a:endParaRPr lang="en-US" i="0" u="none" strike="noStrike" baseline="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75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a remote end-point: the </a:t>
            </a:r>
            <a:r>
              <a:rPr lang="en-US" dirty="0">
                <a:solidFill>
                  <a:srgbClr val="C00000"/>
                </a:solidFill>
              </a:rPr>
              <a:t>connect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4E6-A4B4-1815-51FE-7417580E74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Rockwell" panose="02060603020205020403" pitchFamily="18" charset="0"/>
              </a:rPr>
              <a:t>After a socket is created, a network client program can use </a:t>
            </a:r>
            <a:r>
              <a:rPr lang="en-US" b="0" i="0" u="none" strike="noStrike" baseline="0" dirty="0">
                <a:latin typeface="CourierNew"/>
              </a:rPr>
              <a:t>connect(</a:t>
            </a:r>
            <a:r>
              <a:rPr lang="en-US" b="0" i="1" u="none" strike="noStrike" baseline="0" dirty="0" err="1">
                <a:latin typeface="CourierNew,Italic"/>
              </a:rPr>
              <a:t>addr</a:t>
            </a:r>
            <a:r>
              <a:rPr lang="en-US" b="0" i="0" u="none" strike="noStrike" baseline="0" dirty="0">
                <a:latin typeface="CourierNew"/>
              </a:rPr>
              <a:t>)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 to connect to the socket end-point specified address </a:t>
            </a:r>
            <a:r>
              <a:rPr lang="en-US" b="0" i="0" u="none" strike="noStrike" baseline="0" dirty="0" err="1">
                <a:latin typeface="CourierNew"/>
              </a:rPr>
              <a:t>addr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.  The </a:t>
            </a:r>
            <a:r>
              <a:rPr lang="en-US" b="0" i="0" u="none" strike="noStrike" baseline="0" dirty="0" err="1">
                <a:latin typeface="CourierNew"/>
              </a:rPr>
              <a:t>addr</a:t>
            </a:r>
            <a:r>
              <a:rPr lang="en-US" b="0" i="0" u="none" strike="noStrike" baseline="0" dirty="0">
                <a:latin typeface="CourierNew"/>
              </a:rPr>
              <a:t>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argument is a tuple containing the host name/address (as a string) and port number (as an int).</a:t>
            </a:r>
          </a:p>
          <a:p>
            <a:pPr marL="0" indent="0" algn="l">
              <a:buNone/>
            </a:pPr>
            <a:endParaRPr lang="en-US" b="0" i="0" u="none" strike="noStrike" baseline="0" dirty="0">
              <a:latin typeface="Rockwell" panose="02060603020205020403" pitchFamily="18" charset="0"/>
            </a:endParaRPr>
          </a:p>
          <a:p>
            <a:pPr marL="914400" lvl="2" indent="0">
              <a:buNone/>
            </a:pPr>
            <a:r>
              <a:rPr lang="en-US" sz="2000" b="0" i="0" u="none" strike="noStrike" baseline="0" dirty="0">
                <a:latin typeface="CourierNew"/>
              </a:rPr>
              <a:t>s </a:t>
            </a:r>
            <a:r>
              <a:rPr lang="en-US" sz="2000" b="1" i="0" u="none" strike="noStrike" baseline="0" dirty="0">
                <a:latin typeface="CourierNew,Bold"/>
              </a:rPr>
              <a:t>= </a:t>
            </a:r>
            <a:r>
              <a:rPr lang="en-US" sz="2000" b="0" i="0" u="none" strike="noStrike" baseline="0" dirty="0">
                <a:latin typeface="CourierNew"/>
              </a:rPr>
              <a:t>socket</a:t>
            </a:r>
            <a:r>
              <a:rPr lang="en-US" sz="2000" b="1" i="0" u="none" strike="noStrike" baseline="0" dirty="0">
                <a:latin typeface="CourierNew,Bold"/>
              </a:rPr>
              <a:t>()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b="0" i="0" u="none" strike="noStrike" baseline="0" dirty="0" err="1">
                <a:latin typeface="CourierNew"/>
              </a:rPr>
              <a:t>connect</a:t>
            </a:r>
            <a:r>
              <a:rPr lang="en-US" sz="2000" b="1" i="0" u="none" strike="noStrike" baseline="0" dirty="0">
                <a:latin typeface="CourierNew,Bold"/>
              </a:rPr>
              <a:t>((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0" i="0" u="none" strike="noStrike" baseline="0" dirty="0" err="1">
                <a:latin typeface="CourierNew"/>
              </a:rPr>
              <a:t>websrv.cs.fsu.edu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1" i="0" u="none" strike="noStrike" baseline="0" dirty="0">
                <a:latin typeface="CourierNew,Bold"/>
              </a:rPr>
              <a:t>, </a:t>
            </a:r>
            <a:r>
              <a:rPr lang="en-US" sz="2000" b="0" i="0" u="none" strike="noStrike" baseline="0" dirty="0">
                <a:latin typeface="CourierNew"/>
              </a:rPr>
              <a:t>80</a:t>
            </a:r>
            <a:r>
              <a:rPr lang="en-US" sz="2000" b="1" i="0" u="none" strike="noStrike" baseline="0" dirty="0">
                <a:latin typeface="CourierNew,Bold"/>
              </a:rPr>
              <a:t>))</a:t>
            </a:r>
            <a:endParaRPr lang="en-US" sz="2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17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data: the </a:t>
            </a:r>
            <a:r>
              <a:rPr lang="en-US" dirty="0">
                <a:solidFill>
                  <a:srgbClr val="C00000"/>
                </a:solidFill>
              </a:rPr>
              <a:t>send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4E6-A4B4-1815-51FE-7417580E74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CourierNew"/>
              </a:rPr>
              <a:t>send(bytes)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returns the number of bytes sent.</a:t>
            </a:r>
          </a:p>
          <a:p>
            <a:pPr algn="l"/>
            <a:r>
              <a:rPr lang="en-US" dirty="0">
                <a:latin typeface="Rockwell" panose="02060603020205020403" pitchFamily="18" charset="0"/>
              </a:rPr>
              <a:t>To send the whole string,  </a:t>
            </a:r>
            <a:r>
              <a:rPr lang="en-US" b="0" i="0" u="none" strike="noStrike" baseline="0" dirty="0">
                <a:latin typeface="CourierNew"/>
              </a:rPr>
              <a:t>Use </a:t>
            </a:r>
            <a:r>
              <a:rPr lang="en-US" b="0" i="0" u="none" strike="noStrike" baseline="0" dirty="0" err="1">
                <a:latin typeface="CourierNew"/>
              </a:rPr>
              <a:t>sendall</a:t>
            </a:r>
            <a:r>
              <a:rPr lang="en-US" b="0" i="0" u="none" strike="noStrike" baseline="0" dirty="0">
                <a:latin typeface="CourierNew"/>
              </a:rPr>
              <a:t>(bytes)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blocks until all data has been transmitted. None is returned on </a:t>
            </a:r>
            <a:r>
              <a:rPr lang="en-US" sz="2000" b="0" i="0" u="none" strike="noStrike" baseline="0" dirty="0">
                <a:latin typeface="Rockwell" panose="02060603020205020403" pitchFamily="18" charset="0"/>
              </a:rPr>
              <a:t>success.</a:t>
            </a:r>
          </a:p>
          <a:p>
            <a:pPr algn="l"/>
            <a:r>
              <a:rPr lang="en-US" sz="2000" dirty="0">
                <a:latin typeface="Rockwell" panose="02060603020205020403" pitchFamily="18" charset="0"/>
              </a:rPr>
              <a:t>Need to convert string into bytes using encode() or use b’…’ for string literals.</a:t>
            </a:r>
            <a:endParaRPr lang="en-US" sz="2000" b="0" i="0" u="none" strike="noStrike" baseline="0" dirty="0">
              <a:latin typeface="Rockwell" panose="02060603020205020403" pitchFamily="18" charset="0"/>
            </a:endParaRPr>
          </a:p>
          <a:p>
            <a:pPr marL="0" indent="0" algn="l">
              <a:buNone/>
            </a:pPr>
            <a:endParaRPr lang="en-US" sz="2000" b="0" i="0" u="none" strike="noStrike" baseline="0" dirty="0">
              <a:latin typeface="Rockwell" panose="02060603020205020403" pitchFamily="18" charset="0"/>
            </a:endParaRPr>
          </a:p>
          <a:p>
            <a:pPr marL="914400" lvl="2" indent="0">
              <a:buNone/>
            </a:pPr>
            <a:r>
              <a:rPr lang="en-US" sz="2000" b="0" i="0" u="none" strike="noStrike" baseline="0" dirty="0">
                <a:latin typeface="CourierNew"/>
              </a:rPr>
              <a:t>s </a:t>
            </a:r>
            <a:r>
              <a:rPr lang="en-US" sz="2000" b="1" i="0" u="none" strike="noStrike" baseline="0" dirty="0">
                <a:latin typeface="CourierNew,Bold"/>
              </a:rPr>
              <a:t>= </a:t>
            </a:r>
            <a:r>
              <a:rPr lang="en-US" sz="2000" b="0" i="0" u="none" strike="noStrike" baseline="0" dirty="0">
                <a:latin typeface="CourierNew"/>
              </a:rPr>
              <a:t>socket</a:t>
            </a:r>
            <a:r>
              <a:rPr lang="en-US" sz="2000" b="1" i="0" u="none" strike="noStrike" baseline="0" dirty="0">
                <a:latin typeface="CourierNew,Bold"/>
              </a:rPr>
              <a:t>()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b="0" i="0" u="none" strike="noStrike" baseline="0" dirty="0" err="1">
                <a:latin typeface="CourierNew"/>
              </a:rPr>
              <a:t>connect</a:t>
            </a:r>
            <a:r>
              <a:rPr lang="en-US" sz="2000" b="1" i="0" u="none" strike="noStrike" baseline="0" dirty="0">
                <a:latin typeface="CourierNew,Bold"/>
              </a:rPr>
              <a:t>((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0" i="0" u="none" strike="noStrike" baseline="0" dirty="0" err="1">
                <a:latin typeface="CourierNew"/>
              </a:rPr>
              <a:t>websrv.cs.fsu.edu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1" i="0" u="none" strike="noStrike" baseline="0" dirty="0">
                <a:latin typeface="CourierNew,Bold"/>
              </a:rPr>
              <a:t>, </a:t>
            </a:r>
            <a:r>
              <a:rPr lang="en-US" sz="2000" b="0" i="0" u="none" strike="noStrike" baseline="0" dirty="0">
                <a:latin typeface="CourierNew"/>
              </a:rPr>
              <a:t>80</a:t>
            </a:r>
            <a:r>
              <a:rPr lang="en-US" sz="2000" b="1" i="0" u="none" strike="noStrike" baseline="0" dirty="0">
                <a:latin typeface="CourierNew,Bold"/>
              </a:rPr>
              <a:t>))</a:t>
            </a:r>
          </a:p>
          <a:p>
            <a:pPr marL="914400" lvl="2" indent="0">
              <a:buNone/>
            </a:pPr>
            <a:r>
              <a:rPr lang="en-US" sz="1800" b="0" i="0" u="none" strike="noStrike" baseline="0" dirty="0" err="1">
                <a:latin typeface="CourierNew"/>
              </a:rPr>
              <a:t>s</a:t>
            </a:r>
            <a:r>
              <a:rPr lang="en-US" sz="1800" b="1" i="0" u="none" strike="noStrike" baseline="0" dirty="0" err="1">
                <a:latin typeface="CourierNew,Bold"/>
              </a:rPr>
              <a:t>.</a:t>
            </a:r>
            <a:r>
              <a:rPr lang="en-US" sz="1800" b="0" i="0" u="none" strike="noStrike" baseline="0" dirty="0" err="1">
                <a:latin typeface="CourierNew"/>
              </a:rPr>
              <a:t>send</a:t>
            </a:r>
            <a:r>
              <a:rPr lang="en-US" sz="1800" b="1" i="0" u="none" strike="noStrike" baseline="0" dirty="0">
                <a:latin typeface="CourierNew,Bold"/>
              </a:rPr>
              <a:t>(</a:t>
            </a:r>
            <a:r>
              <a:rPr lang="en-US" sz="1800" b="1" i="0" u="none" strike="noStrike" baseline="0" dirty="0" err="1">
                <a:latin typeface="CourierNew,Bold"/>
              </a:rPr>
              <a:t>b</a:t>
            </a:r>
            <a:r>
              <a:rPr lang="en-US" sz="1800" b="0" i="0" u="none" strike="noStrike" baseline="0" dirty="0" err="1">
                <a:latin typeface="CourierNew"/>
              </a:rPr>
              <a:t>"GET</a:t>
            </a:r>
            <a:r>
              <a:rPr lang="en-US" sz="1800" b="0" i="0" u="none" strike="noStrike" baseline="0" dirty="0">
                <a:latin typeface="CourierNew"/>
              </a:rPr>
              <a:t> /index.html HTTP/1.0\r\n\r\n"</a:t>
            </a:r>
            <a:r>
              <a:rPr lang="en-US" sz="1800" b="1" i="0" u="none" strike="noStrike" baseline="0" dirty="0">
                <a:latin typeface="CourierNew,Bold"/>
              </a:rPr>
              <a:t>)</a:t>
            </a:r>
            <a:endParaRPr lang="en-US" sz="2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248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data: the </a:t>
            </a:r>
            <a:r>
              <a:rPr lang="en-US" dirty="0" err="1">
                <a:solidFill>
                  <a:srgbClr val="C00000"/>
                </a:solidFill>
              </a:rPr>
              <a:t>recv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4E6-A4B4-1815-51FE-7417580E74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 err="1">
                <a:latin typeface="CourierNew"/>
              </a:rPr>
              <a:t>recv</a:t>
            </a:r>
            <a:r>
              <a:rPr lang="en-US" b="0" i="0" u="none" strike="noStrike" baseline="0" dirty="0">
                <a:latin typeface="CourierNew"/>
              </a:rPr>
              <a:t>(</a:t>
            </a:r>
            <a:r>
              <a:rPr lang="en-US" b="0" i="1" u="none" strike="noStrike" baseline="0" dirty="0" err="1">
                <a:latin typeface="CourierNew,Italic"/>
              </a:rPr>
              <a:t>bufsize</a:t>
            </a:r>
            <a:r>
              <a:rPr lang="en-US" b="0" i="0" u="none" strike="noStrike" baseline="0" dirty="0">
                <a:latin typeface="CourierNew"/>
              </a:rPr>
              <a:t>)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receives and returns up to </a:t>
            </a:r>
            <a:r>
              <a:rPr lang="en-US" b="0" i="0" u="none" strike="noStrike" baseline="0" dirty="0" err="1">
                <a:latin typeface="CourierNew"/>
              </a:rPr>
              <a:t>bufsize</a:t>
            </a:r>
            <a:r>
              <a:rPr lang="en-US" b="0" i="0" u="none" strike="noStrike" baseline="0" dirty="0">
                <a:latin typeface="CourierNew"/>
              </a:rPr>
              <a:t>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bytes of data from the connection.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Return empty string is the connection is closed. </a:t>
            </a:r>
            <a:endParaRPr lang="en-US" b="0" i="0" u="none" strike="noStrike" baseline="0" dirty="0">
              <a:latin typeface="Rockwell" panose="02060603020205020403" pitchFamily="18" charset="0"/>
            </a:endParaRPr>
          </a:p>
          <a:p>
            <a:pPr marL="0" indent="0" algn="l">
              <a:buNone/>
            </a:pPr>
            <a:endParaRPr lang="en-US" sz="2000" b="0" i="0" u="none" strike="noStrike" baseline="0" dirty="0">
              <a:latin typeface="Rockwell" panose="02060603020205020403" pitchFamily="18" charset="0"/>
            </a:endParaRPr>
          </a:p>
          <a:p>
            <a:pPr marL="914400" lvl="2" indent="0">
              <a:buNone/>
            </a:pPr>
            <a:r>
              <a:rPr lang="en-US" sz="2000" b="0" i="0" u="none" strike="noStrike" baseline="0" dirty="0">
                <a:latin typeface="CourierNew"/>
              </a:rPr>
              <a:t>s </a:t>
            </a:r>
            <a:r>
              <a:rPr lang="en-US" sz="2000" b="1" i="0" u="none" strike="noStrike" baseline="0" dirty="0">
                <a:latin typeface="CourierNew,Bold"/>
              </a:rPr>
              <a:t>= </a:t>
            </a:r>
            <a:r>
              <a:rPr lang="en-US" sz="2000" b="0" i="0" u="none" strike="noStrike" baseline="0" dirty="0">
                <a:latin typeface="CourierNew"/>
              </a:rPr>
              <a:t>socket</a:t>
            </a:r>
            <a:r>
              <a:rPr lang="en-US" sz="2000" b="1" i="0" u="none" strike="noStrike" baseline="0" dirty="0">
                <a:latin typeface="CourierNew,Bold"/>
              </a:rPr>
              <a:t>()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b="0" i="0" u="none" strike="noStrike" baseline="0" dirty="0" err="1">
                <a:latin typeface="CourierNew"/>
              </a:rPr>
              <a:t>connect</a:t>
            </a:r>
            <a:r>
              <a:rPr lang="en-US" sz="2000" b="1" i="0" u="none" strike="noStrike" baseline="0" dirty="0">
                <a:latin typeface="CourierNew,Bold"/>
              </a:rPr>
              <a:t>((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0" i="0" u="none" strike="noStrike" baseline="0" dirty="0" err="1">
                <a:latin typeface="CourierNew"/>
              </a:rPr>
              <a:t>websrv.cs.fsu.edu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1" i="0" u="none" strike="noStrike" baseline="0" dirty="0">
                <a:latin typeface="CourierNew,Bold"/>
              </a:rPr>
              <a:t>, </a:t>
            </a:r>
            <a:r>
              <a:rPr lang="en-US" sz="2000" b="0" i="0" u="none" strike="noStrike" baseline="0" dirty="0">
                <a:latin typeface="CourierNew"/>
              </a:rPr>
              <a:t>80</a:t>
            </a:r>
            <a:r>
              <a:rPr lang="en-US" sz="2000" b="1" i="0" u="none" strike="noStrike" baseline="0" dirty="0">
                <a:latin typeface="CourierNew,Bold"/>
              </a:rPr>
              <a:t>))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b="0" i="0" u="none" strike="noStrike" baseline="0" dirty="0" err="1">
                <a:latin typeface="CourierNew"/>
              </a:rPr>
              <a:t>send</a:t>
            </a:r>
            <a:r>
              <a:rPr lang="en-US" sz="2000" b="1" i="0" u="none" strike="noStrike" baseline="0" dirty="0">
                <a:latin typeface="CourierNew,Bold"/>
              </a:rPr>
              <a:t>(</a:t>
            </a:r>
            <a:r>
              <a:rPr lang="en-US" sz="2000" b="1" i="0" u="none" strike="noStrike" baseline="0" dirty="0" err="1">
                <a:latin typeface="CourierNew,Bold"/>
              </a:rPr>
              <a:t>b</a:t>
            </a:r>
            <a:r>
              <a:rPr lang="en-US" sz="2000" b="0" i="0" u="none" strike="noStrike" baseline="0" dirty="0" err="1">
                <a:latin typeface="CourierNew"/>
              </a:rPr>
              <a:t>"GET</a:t>
            </a:r>
            <a:r>
              <a:rPr lang="en-US" sz="2000" b="0" i="0" u="none" strike="noStrike" baseline="0" dirty="0">
                <a:latin typeface="CourierNew"/>
              </a:rPr>
              <a:t> /index.html HTTP/1.0\r\n\r\n"</a:t>
            </a:r>
            <a:r>
              <a:rPr lang="en-US" sz="2000" b="1" i="0" u="none" strike="noStrike" baseline="0" dirty="0">
                <a:latin typeface="CourierNew,Bold"/>
              </a:rPr>
              <a:t>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>
                <a:latin typeface="CourierNew"/>
              </a:rPr>
              <a:t>data = </a:t>
            </a: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dirty="0" err="1">
                <a:latin typeface="CourierNew"/>
              </a:rPr>
              <a:t>recv</a:t>
            </a:r>
            <a:r>
              <a:rPr lang="en-US" sz="2000" b="1" i="0" u="none" strike="noStrike" baseline="0" dirty="0">
                <a:latin typeface="CourierNew,Bold"/>
              </a:rPr>
              <a:t>(</a:t>
            </a:r>
            <a:r>
              <a:rPr lang="en-US" sz="2000" dirty="0">
                <a:latin typeface="CourierNew"/>
              </a:rPr>
              <a:t>100000</a:t>
            </a:r>
            <a:r>
              <a:rPr lang="en-US" sz="2000" b="1" i="0" u="none" strike="noStrike" baseline="0" dirty="0">
                <a:latin typeface="CourierNew,Bold"/>
              </a:rPr>
              <a:t>)</a:t>
            </a:r>
          </a:p>
          <a:p>
            <a:pPr marL="914400" lvl="2" indent="0">
              <a:buNone/>
            </a:pPr>
            <a:r>
              <a:rPr lang="en-US" sz="2000" dirty="0">
                <a:latin typeface="CourierNew"/>
              </a:rPr>
              <a:t>p</a:t>
            </a:r>
            <a:r>
              <a:rPr lang="en-US" sz="2000" b="0" i="0" u="none" strike="noStrike" baseline="0" dirty="0">
                <a:latin typeface="CourierNew"/>
              </a:rPr>
              <a:t>rint(data)</a:t>
            </a: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9" y="144366"/>
            <a:ext cx="10364451" cy="1122819"/>
          </a:xfrm>
        </p:spPr>
        <p:txBody>
          <a:bodyPr/>
          <a:lstStyle/>
          <a:p>
            <a:r>
              <a:rPr lang="en-US" dirty="0"/>
              <a:t>Close socket: the </a:t>
            </a:r>
            <a:r>
              <a:rPr lang="en-US" dirty="0">
                <a:solidFill>
                  <a:srgbClr val="C00000"/>
                </a:solidFill>
              </a:rPr>
              <a:t>close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F4E6-A4B4-1815-51FE-7417580E745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088209" cy="422479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Rockwell" panose="02060603020205020403" pitchFamily="18" charset="0"/>
              </a:rPr>
              <a:t>Like a file, a socket need to be closed when it is done</a:t>
            </a:r>
            <a:endParaRPr lang="en-US" b="0" i="0" u="none" strike="noStrike" baseline="0" dirty="0">
              <a:latin typeface="Rockwell" panose="02060603020205020403" pitchFamily="18" charset="0"/>
            </a:endParaRPr>
          </a:p>
          <a:p>
            <a:pPr marL="914400" lvl="2" indent="0">
              <a:buNone/>
            </a:pPr>
            <a:r>
              <a:rPr lang="en-US" sz="2000" b="0" i="0" u="none" strike="noStrike" baseline="0" dirty="0">
                <a:latin typeface="CourierNew"/>
              </a:rPr>
              <a:t>s </a:t>
            </a:r>
            <a:r>
              <a:rPr lang="en-US" sz="2000" b="1" i="0" u="none" strike="noStrike" baseline="0" dirty="0">
                <a:latin typeface="CourierNew,Bold"/>
              </a:rPr>
              <a:t>= </a:t>
            </a:r>
            <a:r>
              <a:rPr lang="en-US" sz="2000" b="0" i="0" u="none" strike="noStrike" baseline="0" dirty="0">
                <a:latin typeface="CourierNew"/>
              </a:rPr>
              <a:t>socket</a:t>
            </a:r>
            <a:r>
              <a:rPr lang="en-US" sz="2000" b="1" i="0" u="none" strike="noStrike" baseline="0" dirty="0">
                <a:latin typeface="CourierNew,Bold"/>
              </a:rPr>
              <a:t>()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b="0" i="0" u="none" strike="noStrike" baseline="0" dirty="0" err="1">
                <a:latin typeface="CourierNew"/>
              </a:rPr>
              <a:t>connect</a:t>
            </a:r>
            <a:r>
              <a:rPr lang="en-US" sz="2000" b="1" i="0" u="none" strike="noStrike" baseline="0" dirty="0">
                <a:latin typeface="CourierNew,Bold"/>
              </a:rPr>
              <a:t>((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0" i="0" u="none" strike="noStrike" baseline="0" dirty="0" err="1">
                <a:latin typeface="CourierNew"/>
              </a:rPr>
              <a:t>websrv.cs.fsu.edu</a:t>
            </a:r>
            <a:r>
              <a:rPr lang="en-US" sz="2000" b="0" i="0" u="none" strike="noStrike" baseline="0" dirty="0">
                <a:latin typeface="CourierNew"/>
              </a:rPr>
              <a:t>"</a:t>
            </a:r>
            <a:r>
              <a:rPr lang="en-US" sz="2000" b="1" i="0" u="none" strike="noStrike" baseline="0" dirty="0">
                <a:latin typeface="CourierNew,Bold"/>
              </a:rPr>
              <a:t>, </a:t>
            </a:r>
            <a:r>
              <a:rPr lang="en-US" sz="2000" b="0" i="0" u="none" strike="noStrike" baseline="0" dirty="0">
                <a:latin typeface="CourierNew"/>
              </a:rPr>
              <a:t>80</a:t>
            </a:r>
            <a:r>
              <a:rPr lang="en-US" sz="2000" b="1" i="0" u="none" strike="noStrike" baseline="0" dirty="0">
                <a:latin typeface="CourierNew,Bold"/>
              </a:rPr>
              <a:t>))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b="0" i="0" u="none" strike="noStrike" baseline="0" dirty="0" err="1">
                <a:latin typeface="CourierNew"/>
              </a:rPr>
              <a:t>send</a:t>
            </a:r>
            <a:r>
              <a:rPr lang="en-US" sz="2000" b="1" i="0" u="none" strike="noStrike" baseline="0" dirty="0">
                <a:latin typeface="CourierNew,Bold"/>
              </a:rPr>
              <a:t>(</a:t>
            </a:r>
            <a:r>
              <a:rPr lang="en-US" sz="2000" b="1" i="0" u="none" strike="noStrike" baseline="0" dirty="0" err="1">
                <a:latin typeface="CourierNew,Bold"/>
              </a:rPr>
              <a:t>b</a:t>
            </a:r>
            <a:r>
              <a:rPr lang="en-US" sz="2000" b="0" i="0" u="none" strike="noStrike" baseline="0" dirty="0" err="1">
                <a:latin typeface="CourierNew"/>
              </a:rPr>
              <a:t>"GET</a:t>
            </a:r>
            <a:r>
              <a:rPr lang="en-US" sz="2000" b="0" i="0" u="none" strike="noStrike" baseline="0" dirty="0">
                <a:latin typeface="CourierNew"/>
              </a:rPr>
              <a:t> /index.html HTTP/1.0\r\n\r\n"</a:t>
            </a:r>
            <a:r>
              <a:rPr lang="en-US" sz="2000" b="1" i="0" u="none" strike="noStrike" baseline="0" dirty="0">
                <a:latin typeface="CourierNew,Bold"/>
              </a:rPr>
              <a:t>)</a:t>
            </a:r>
          </a:p>
          <a:p>
            <a:pPr marL="914400" lvl="2" indent="0">
              <a:buNone/>
            </a:pPr>
            <a:r>
              <a:rPr lang="en-US" sz="2000" b="0" i="0" u="none" strike="noStrike" baseline="0" dirty="0">
                <a:latin typeface="CourierNew"/>
              </a:rPr>
              <a:t>data = </a:t>
            </a:r>
            <a:r>
              <a:rPr lang="en-US" sz="2000" b="0" i="0" u="none" strike="noStrike" baseline="0" dirty="0" err="1">
                <a:latin typeface="CourierNew"/>
              </a:rPr>
              <a:t>s</a:t>
            </a:r>
            <a:r>
              <a:rPr lang="en-US" sz="2000" b="1" i="0" u="none" strike="noStrike" baseline="0" dirty="0" err="1">
                <a:latin typeface="CourierNew,Bold"/>
              </a:rPr>
              <a:t>.</a:t>
            </a:r>
            <a:r>
              <a:rPr lang="en-US" sz="2000" dirty="0" err="1">
                <a:latin typeface="CourierNew"/>
              </a:rPr>
              <a:t>recv</a:t>
            </a:r>
            <a:r>
              <a:rPr lang="en-US" sz="2000" b="1" i="0" u="none" strike="noStrike" baseline="0" dirty="0">
                <a:latin typeface="CourierNew,Bold"/>
              </a:rPr>
              <a:t>(</a:t>
            </a:r>
            <a:r>
              <a:rPr lang="en-US" sz="2000" dirty="0">
                <a:latin typeface="CourierNew"/>
              </a:rPr>
              <a:t>1000000</a:t>
            </a:r>
            <a:r>
              <a:rPr lang="en-US" sz="2000" b="1" i="0" u="none" strike="noStrike" baseline="0" dirty="0">
                <a:latin typeface="CourierNew,Bold"/>
              </a:rPr>
              <a:t>)</a:t>
            </a:r>
          </a:p>
          <a:p>
            <a:pPr marL="914400" lvl="2" indent="0">
              <a:buNone/>
            </a:pPr>
            <a:r>
              <a:rPr lang="en-US" sz="2000" dirty="0">
                <a:latin typeface="CourierNew"/>
              </a:rPr>
              <a:t>p</a:t>
            </a:r>
            <a:r>
              <a:rPr lang="en-US" sz="2000" b="0" i="0" u="none" strike="noStrike" baseline="0" dirty="0">
                <a:latin typeface="CourierNew"/>
              </a:rPr>
              <a:t>rint(data)</a:t>
            </a:r>
          </a:p>
          <a:p>
            <a:pPr marL="914400" lvl="2" indent="0">
              <a:buNone/>
            </a:pPr>
            <a:r>
              <a:rPr lang="en-US" sz="2000" dirty="0" err="1">
                <a:latin typeface="CourierNew"/>
              </a:rPr>
              <a:t>s.close</a:t>
            </a:r>
            <a:r>
              <a:rPr lang="en-US" sz="2000" dirty="0">
                <a:latin typeface="CourierNew"/>
              </a:rPr>
              <a:t>()</a:t>
            </a: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b="1" i="0" u="none" strike="noStrike" baseline="0" dirty="0">
              <a:latin typeface="CourierNew,Bold"/>
            </a:endParaRPr>
          </a:p>
          <a:p>
            <a:pPr marL="914400" lvl="2" indent="0">
              <a:buNone/>
            </a:pPr>
            <a:endParaRPr lang="en-US" sz="2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916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6072-FF58-4E45-568E-11920035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control flow of major socket calls in a network client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F1EA7F-B232-8462-7118-99B418FB80B1}"/>
              </a:ext>
            </a:extLst>
          </p:cNvPr>
          <p:cNvSpPr txBox="1"/>
          <p:nvPr/>
        </p:nvSpPr>
        <p:spPr>
          <a:xfrm>
            <a:off x="5266047" y="2013414"/>
            <a:ext cx="7441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socket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FDC467-2679-3B8B-DB50-D2A4D5C6F467}"/>
              </a:ext>
            </a:extLst>
          </p:cNvPr>
          <p:cNvSpPr txBox="1"/>
          <p:nvPr/>
        </p:nvSpPr>
        <p:spPr>
          <a:xfrm>
            <a:off x="5266047" y="2666229"/>
            <a:ext cx="8563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connect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B92EDD-5B42-2F6D-F42A-9D90E4006781}"/>
              </a:ext>
            </a:extLst>
          </p:cNvPr>
          <p:cNvSpPr txBox="1"/>
          <p:nvPr/>
        </p:nvSpPr>
        <p:spPr>
          <a:xfrm>
            <a:off x="5266047" y="3319044"/>
            <a:ext cx="16001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While not done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4E05A9-5B60-F57B-6D3B-821BC9F83D1F}"/>
              </a:ext>
            </a:extLst>
          </p:cNvPr>
          <p:cNvSpPr txBox="1"/>
          <p:nvPr/>
        </p:nvSpPr>
        <p:spPr>
          <a:xfrm>
            <a:off x="6122372" y="4024232"/>
            <a:ext cx="12758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Write/read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655583-2A9C-7D63-81F0-E3C56650DEE0}"/>
              </a:ext>
            </a:extLst>
          </p:cNvPr>
          <p:cNvSpPr txBox="1"/>
          <p:nvPr/>
        </p:nvSpPr>
        <p:spPr>
          <a:xfrm>
            <a:off x="5266047" y="4861713"/>
            <a:ext cx="6319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close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1F723A9-2AD5-4EB4-E5DF-0A79896383A1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5638104" y="2382746"/>
            <a:ext cx="56106" cy="283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A93893-7191-C1CD-AE44-39B6F806C8E9}"/>
              </a:ext>
            </a:extLst>
          </p:cNvPr>
          <p:cNvCxnSpPr>
            <a:stCxn id="6" idx="2"/>
          </p:cNvCxnSpPr>
          <p:nvPr/>
        </p:nvCxnSpPr>
        <p:spPr>
          <a:xfrm flipH="1">
            <a:off x="5694209" y="3035561"/>
            <a:ext cx="1" cy="283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86B752-7420-F8BD-82C7-5BB0659E57F4}"/>
              </a:ext>
            </a:extLst>
          </p:cNvPr>
          <p:cNvCxnSpPr/>
          <p:nvPr/>
        </p:nvCxnSpPr>
        <p:spPr>
          <a:xfrm>
            <a:off x="5666157" y="3688376"/>
            <a:ext cx="28052" cy="1173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8789542-0DF9-FC63-EE8B-8E6C108DD36D}"/>
              </a:ext>
            </a:extLst>
          </p:cNvPr>
          <p:cNvCxnSpPr/>
          <p:nvPr/>
        </p:nvCxnSpPr>
        <p:spPr>
          <a:xfrm>
            <a:off x="6279838" y="3688376"/>
            <a:ext cx="357809" cy="335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EB5C0F61-5880-F3B9-D648-D6659612BBF9}"/>
              </a:ext>
            </a:extLst>
          </p:cNvPr>
          <p:cNvCxnSpPr>
            <a:stCxn id="8" idx="3"/>
            <a:endCxn id="7" idx="3"/>
          </p:cNvCxnSpPr>
          <p:nvPr/>
        </p:nvCxnSpPr>
        <p:spPr>
          <a:xfrm flipH="1" flipV="1">
            <a:off x="6866165" y="3503710"/>
            <a:ext cx="532069" cy="705188"/>
          </a:xfrm>
          <a:prstGeom prst="bentConnector3">
            <a:avLst>
              <a:gd name="adj1" fmla="val -429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205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a socket to </a:t>
            </a:r>
            <a:r>
              <a:rPr lang="en-US" dirty="0" err="1"/>
              <a:t>address+port</a:t>
            </a:r>
            <a:r>
              <a:rPr lang="en-US" dirty="0"/>
              <a:t>: the </a:t>
            </a:r>
            <a:r>
              <a:rPr lang="en-US" dirty="0">
                <a:solidFill>
                  <a:schemeClr val="accent5"/>
                </a:solidFill>
              </a:rPr>
              <a:t>bind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32453"/>
            <a:ext cx="10363826" cy="232575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0" i="0" u="none" strike="noStrike" baseline="0" dirty="0">
                <a:latin typeface="CourierNew"/>
              </a:rPr>
              <a:t>bind(</a:t>
            </a:r>
            <a:r>
              <a:rPr lang="en-US" b="0" i="1" u="none" strike="noStrike" baseline="0" dirty="0" err="1">
                <a:latin typeface="CourierNew,Italic"/>
              </a:rPr>
              <a:t>addr</a:t>
            </a:r>
            <a:r>
              <a:rPr lang="en-US" b="0" i="0" u="none" strike="noStrike" baseline="0" dirty="0">
                <a:latin typeface="CourierNew"/>
              </a:rPr>
              <a:t>)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binds the socket object to an address </a:t>
            </a:r>
            <a:r>
              <a:rPr lang="en-US" b="0" i="0" u="none" strike="noStrike" baseline="0" dirty="0" err="1">
                <a:latin typeface="CourierNew"/>
              </a:rPr>
              <a:t>addr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. As before, </a:t>
            </a:r>
            <a:r>
              <a:rPr lang="en-US" b="0" i="0" u="none" strike="noStrike" baseline="0" dirty="0" err="1">
                <a:latin typeface="CourierNew"/>
              </a:rPr>
              <a:t>addr</a:t>
            </a:r>
            <a:r>
              <a:rPr lang="en-US" b="0" i="0" u="none" strike="noStrike" baseline="0" dirty="0">
                <a:latin typeface="CourierNew"/>
              </a:rPr>
              <a:t> </a:t>
            </a:r>
            <a:r>
              <a:rPr lang="en-US" b="0" i="0" u="none" strike="noStrike" baseline="0" dirty="0">
                <a:latin typeface="Rockwell" panose="02060603020205020403" pitchFamily="18" charset="0"/>
              </a:rPr>
              <a:t>is a tuple containing hostname or host IP address and port. </a:t>
            </a:r>
          </a:p>
          <a:p>
            <a:pPr lvl="1"/>
            <a:r>
              <a:rPr lang="en-US" dirty="0">
                <a:latin typeface="Rockwell" panose="02060603020205020403" pitchFamily="18" charset="0"/>
              </a:rPr>
              <a:t>Done by the network server program to obtain a well-known port</a:t>
            </a:r>
          </a:p>
          <a:p>
            <a:pPr lvl="1"/>
            <a:r>
              <a:rPr lang="en-US" b="0" i="0" u="none" strike="noStrike" baseline="0" dirty="0">
                <a:latin typeface="Rockwell" panose="02060603020205020403" pitchFamily="18" charset="0"/>
              </a:rPr>
              <a:t>Optional for the network client</a:t>
            </a:r>
          </a:p>
          <a:p>
            <a:pPr lvl="2"/>
            <a:r>
              <a:rPr lang="en-US" b="0" i="0" u="none" strike="noStrike" baseline="0" dirty="0">
                <a:latin typeface="Rockwell" panose="02060603020205020403" pitchFamily="18" charset="0"/>
              </a:rPr>
              <a:t> If not </a:t>
            </a:r>
            <a:r>
              <a:rPr lang="en-US" dirty="0">
                <a:latin typeface="Rockwell" panose="02060603020205020403" pitchFamily="18" charset="0"/>
              </a:rPr>
              <a:t>used, a system assigned random port is assigned to the socket when making connection.</a:t>
            </a:r>
            <a:endParaRPr lang="en-US" b="0" i="0" u="none" strike="noStrike" baseline="0" dirty="0">
              <a:latin typeface="Rockwell" panose="02060603020205020403" pitchFamily="18" charset="0"/>
            </a:endParaRPr>
          </a:p>
          <a:p>
            <a:pPr lvl="1"/>
            <a:endParaRPr lang="en-US" b="0" i="0" u="none" strike="noStrike" baseline="0" dirty="0">
              <a:latin typeface="Rockwell" panose="020606030202050204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5EBF58-4528-3D96-05F7-1EC2916C3AC8}"/>
              </a:ext>
            </a:extLst>
          </p:cNvPr>
          <p:cNvSpPr txBox="1"/>
          <p:nvPr/>
        </p:nvSpPr>
        <p:spPr>
          <a:xfrm>
            <a:off x="2791182" y="3703165"/>
            <a:ext cx="5836854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CourierNew,Bold"/>
              </a:rPr>
              <a:t>from </a:t>
            </a:r>
            <a:r>
              <a:rPr lang="en-US" sz="1800" b="0" i="0" u="none" strike="noStrike" baseline="0" dirty="0">
                <a:latin typeface="CourierNew"/>
              </a:rPr>
              <a:t>socket </a:t>
            </a:r>
            <a:r>
              <a:rPr lang="en-US" sz="1800" b="1" i="0" u="none" strike="noStrike" baseline="0" dirty="0">
                <a:latin typeface="CourierNew,Bold"/>
              </a:rPr>
              <a:t>import *</a:t>
            </a:r>
          </a:p>
          <a:p>
            <a:pPr algn="l"/>
            <a:r>
              <a:rPr lang="en-US" sz="1800" b="0" i="0" u="none" strike="noStrike" baseline="0" dirty="0">
                <a:latin typeface="CourierNew"/>
              </a:rPr>
              <a:t>s </a:t>
            </a:r>
            <a:r>
              <a:rPr lang="en-US" sz="1800" b="1" i="0" u="none" strike="noStrike" baseline="0" dirty="0">
                <a:latin typeface="CourierNew,Bold"/>
              </a:rPr>
              <a:t>= </a:t>
            </a:r>
            <a:r>
              <a:rPr lang="en-US" sz="1800" b="0" i="0" u="none" strike="noStrike" baseline="0" dirty="0">
                <a:latin typeface="CourierNew"/>
              </a:rPr>
              <a:t>socket</a:t>
            </a:r>
            <a:r>
              <a:rPr lang="en-US" sz="1800" b="1" i="0" u="none" strike="noStrike" baseline="0" dirty="0">
                <a:latin typeface="CourierNew,Bold"/>
              </a:rPr>
              <a:t>()</a:t>
            </a:r>
          </a:p>
          <a:p>
            <a:pPr algn="l"/>
            <a:r>
              <a:rPr lang="en-US" sz="1800" b="0" i="0" u="none" strike="noStrike" baseline="0" dirty="0">
                <a:latin typeface="CourierNew"/>
              </a:rPr>
              <a:t>h </a:t>
            </a:r>
            <a:r>
              <a:rPr lang="en-US" sz="1800" b="1" i="0" u="none" strike="noStrike" baseline="0" dirty="0">
                <a:latin typeface="CourierNew,Bold"/>
              </a:rPr>
              <a:t>= </a:t>
            </a:r>
            <a:r>
              <a:rPr lang="en-US" sz="1800" b="0" i="0" u="none" strike="noStrike" baseline="0" dirty="0" err="1">
                <a:latin typeface="CourierNew"/>
              </a:rPr>
              <a:t>socket</a:t>
            </a:r>
            <a:r>
              <a:rPr lang="en-US" sz="1800" b="1" i="0" u="none" strike="noStrike" baseline="0" dirty="0" err="1">
                <a:latin typeface="CourierNew,Bold"/>
              </a:rPr>
              <a:t>.</a:t>
            </a:r>
            <a:r>
              <a:rPr lang="en-US" sz="1800" b="0" i="0" u="none" strike="noStrike" baseline="0" dirty="0" err="1">
                <a:latin typeface="CourierNew"/>
              </a:rPr>
              <a:t>gethostname</a:t>
            </a:r>
            <a:r>
              <a:rPr lang="en-US" sz="1800" b="1" i="0" u="none" strike="noStrike" baseline="0" dirty="0">
                <a:latin typeface="CourierNew,Bold"/>
              </a:rPr>
              <a:t>()</a:t>
            </a:r>
          </a:p>
          <a:p>
            <a:pPr algn="l"/>
            <a:r>
              <a:rPr lang="en-US" sz="1800" b="0" i="0" u="none" strike="noStrike" baseline="0" dirty="0" err="1">
                <a:solidFill>
                  <a:srgbClr val="C00000"/>
                </a:solidFill>
                <a:latin typeface="CourierNew"/>
              </a:rPr>
              <a:t>s</a:t>
            </a:r>
            <a:r>
              <a:rPr lang="en-US" sz="1800" b="1" i="0" u="none" strike="noStrike" baseline="0" dirty="0" err="1">
                <a:solidFill>
                  <a:srgbClr val="C00000"/>
                </a:solidFill>
                <a:latin typeface="CourierNew,Bold"/>
              </a:rPr>
              <a:t>.</a:t>
            </a:r>
            <a:r>
              <a:rPr lang="en-US" sz="1800" b="0" i="0" u="none" strike="noStrike" baseline="0" dirty="0" err="1">
                <a:solidFill>
                  <a:srgbClr val="C00000"/>
                </a:solidFill>
                <a:latin typeface="CourierNew"/>
              </a:rPr>
              <a:t>bind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New,Bold"/>
              </a:rPr>
              <a:t>((</a:t>
            </a:r>
            <a:r>
              <a:rPr lang="en-US" sz="1800" b="0" i="0" u="none" strike="noStrike" baseline="0" dirty="0">
                <a:solidFill>
                  <a:srgbClr val="C00000"/>
                </a:solidFill>
                <a:latin typeface="CourierNew"/>
              </a:rPr>
              <a:t>h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New,Bold"/>
              </a:rPr>
              <a:t>, </a:t>
            </a:r>
            <a:r>
              <a:rPr lang="en-US" sz="1800" b="0" i="0" u="none" strike="noStrike" baseline="0" dirty="0">
                <a:solidFill>
                  <a:srgbClr val="C00000"/>
                </a:solidFill>
                <a:latin typeface="CourierNew"/>
              </a:rPr>
              <a:t>9000</a:t>
            </a:r>
            <a:r>
              <a:rPr lang="en-US" sz="1800" b="1" i="0" u="none" strike="noStrike" baseline="0" dirty="0">
                <a:solidFill>
                  <a:srgbClr val="C00000"/>
                </a:solidFill>
                <a:latin typeface="CourierNew,Bold"/>
              </a:rPr>
              <a:t>))</a:t>
            </a:r>
          </a:p>
          <a:p>
            <a:pPr algn="l"/>
            <a:endParaRPr lang="en-US" b="1" dirty="0">
              <a:latin typeface="CourierNew,Bold"/>
            </a:endParaRPr>
          </a:p>
          <a:p>
            <a:pPr algn="l"/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# We could also bind to localhost:</a:t>
            </a:r>
          </a:p>
          <a:p>
            <a:pPr algn="l"/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"localhost"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9000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algn="l"/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"127.0.0.1"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9000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algn="l"/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# Or bind to any address the machine has:</a:t>
            </a:r>
          </a:p>
          <a:p>
            <a:pPr algn="l"/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9000</a:t>
            </a:r>
            <a:r>
              <a:rPr lang="en-US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377651818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6797</TotalTime>
  <Words>1165</Words>
  <Application>Microsoft Macintosh PowerPoint</Application>
  <PresentationFormat>Widescreen</PresentationFormat>
  <Paragraphs>148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Aptos</vt:lpstr>
      <vt:lpstr>Arial</vt:lpstr>
      <vt:lpstr>Comic Sans MS</vt:lpstr>
      <vt:lpstr>Courier New</vt:lpstr>
      <vt:lpstr>CourierNew</vt:lpstr>
      <vt:lpstr>CourierNew,Bold</vt:lpstr>
      <vt:lpstr>CourierNew,Italic</vt:lpstr>
      <vt:lpstr>Rockwell</vt:lpstr>
      <vt:lpstr>Times New Roman</vt:lpstr>
      <vt:lpstr>Tw Cen MT</vt:lpstr>
      <vt:lpstr>Wingdings</vt:lpstr>
      <vt:lpstr>myCOP4521</vt:lpstr>
      <vt:lpstr>Lecture 9 Socket Programming with Python</vt:lpstr>
      <vt:lpstr>Socket Programming in Python</vt:lpstr>
      <vt:lpstr>Creating a socket end point: the socket function</vt:lpstr>
      <vt:lpstr>Connecting to a remote end-point: the connect function</vt:lpstr>
      <vt:lpstr>Sending data: the send function</vt:lpstr>
      <vt:lpstr>Receiving data: the recv function</vt:lpstr>
      <vt:lpstr>Close socket: the close function</vt:lpstr>
      <vt:lpstr>The control flow of major socket calls in a network client</vt:lpstr>
      <vt:lpstr>Binding a socket to address+port: the bind function</vt:lpstr>
      <vt:lpstr>Turn a socket passive: the listen function</vt:lpstr>
      <vt:lpstr>Accept a connection: the accept function</vt:lpstr>
      <vt:lpstr>Socket functions in Client and Server</vt:lpstr>
      <vt:lpstr>Analogy between socket and phone calls</vt:lpstr>
      <vt:lpstr>Echo Client and Server example</vt:lpstr>
      <vt:lpstr>Concurrent Server</vt:lpstr>
      <vt:lpstr>Extend a sequential server to a concurrent server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Sharanya Jayaraman</dc:creator>
  <cp:lastModifiedBy>Microsoft Office User</cp:lastModifiedBy>
  <cp:revision>18</cp:revision>
  <dcterms:created xsi:type="dcterms:W3CDTF">2022-01-21T13:41:55Z</dcterms:created>
  <dcterms:modified xsi:type="dcterms:W3CDTF">2024-10-09T17:35:25Z</dcterms:modified>
</cp:coreProperties>
</file>