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96" r:id="rId3"/>
    <p:sldId id="298" r:id="rId4"/>
    <p:sldId id="299" r:id="rId5"/>
    <p:sldId id="297" r:id="rId6"/>
    <p:sldId id="304" r:id="rId7"/>
    <p:sldId id="301" r:id="rId8"/>
    <p:sldId id="305" r:id="rId9"/>
    <p:sldId id="302" r:id="rId10"/>
    <p:sldId id="303" r:id="rId11"/>
    <p:sldId id="306" r:id="rId12"/>
    <p:sldId id="308" r:id="rId13"/>
    <p:sldId id="300" r:id="rId14"/>
    <p:sldId id="307" r:id="rId15"/>
    <p:sldId id="309" r:id="rId16"/>
    <p:sldId id="310" r:id="rId17"/>
    <p:sldId id="311" r:id="rId18"/>
    <p:sldId id="312" r:id="rId19"/>
    <p:sldId id="313" r:id="rId20"/>
    <p:sldId id="315" r:id="rId21"/>
    <p:sldId id="31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416" y="-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9/30/24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458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9/30/24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7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9/30/24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1162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9/30/24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44668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9/30/24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5748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9/30/24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554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9/30/24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148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9/30/24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7576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9/30/24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071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3" y="392927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3774" y="292513"/>
            <a:ext cx="10364451" cy="1122819"/>
          </a:xfrm>
        </p:spPr>
        <p:txBody>
          <a:bodyPr/>
          <a:lstStyle>
            <a:lvl1pPr>
              <a:defRPr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913774" y="1566408"/>
            <a:ext cx="10363826" cy="4224792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400" cap="none" baseline="0">
                <a:latin typeface="+mj-lt"/>
                <a:cs typeface="Calibri" panose="020F0502020204030204" pitchFamily="34" charset="0"/>
              </a:defRPr>
            </a:lvl1pPr>
            <a:lvl2pPr marL="685800" indent="-228600">
              <a:buFont typeface="Courier New" panose="02070309020205020404" pitchFamily="49" charset="0"/>
              <a:buChar char="o"/>
              <a:defRPr sz="2000" cap="none">
                <a:latin typeface="+mn-lt"/>
                <a:cs typeface="Calibri" panose="020F0502020204030204" pitchFamily="34" charset="0"/>
              </a:defRPr>
            </a:lvl2pPr>
            <a:lvl3pPr marL="1143000" indent="-228600">
              <a:buFont typeface="Wingdings" panose="05000000000000000000" pitchFamily="2" charset="2"/>
              <a:buChar char="v"/>
              <a:defRPr sz="1800" cap="none"/>
            </a:lvl3pPr>
            <a:lvl4pPr marL="1600200" indent="-228600">
              <a:buFont typeface="Wingdings" panose="05000000000000000000" pitchFamily="2" charset="2"/>
              <a:buChar char="q"/>
              <a:defRPr sz="1600" cap="none"/>
            </a:lvl4pPr>
          </a:lstStyle>
          <a:p>
            <a:pPr lvl="0"/>
            <a:r>
              <a:rPr lang="en-US" dirty="0" err="1"/>
              <a:t>Aaaa</a:t>
            </a:r>
            <a:endParaRPr lang="en-US" dirty="0"/>
          </a:p>
          <a:p>
            <a:pPr lvl="1"/>
            <a:r>
              <a:rPr lang="en-US" dirty="0" err="1"/>
              <a:t>Saaaa</a:t>
            </a:r>
            <a:endParaRPr lang="en-US" dirty="0"/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9/30/24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641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9/30/24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416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9/30/24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462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9/30/24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518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9/30/24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249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9/30/24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347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9/30/24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11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9/30/24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794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DBCDDCC-9CA4-4D0E-A840-8DDDAE711D3B}" type="datetimeFigureOut">
              <a:rPr lang="en-US" smtClean="0"/>
              <a:t>9/30/24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12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911D4-D6A7-4A0B-BEE1-E70A474DD0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448" y="1085174"/>
            <a:ext cx="9001462" cy="2387600"/>
          </a:xfrm>
        </p:spPr>
        <p:txBody>
          <a:bodyPr/>
          <a:lstStyle/>
          <a:p>
            <a:r>
              <a:rPr lang="en-US" dirty="0"/>
              <a:t>Lecture 7 Python </a:t>
            </a:r>
            <a:r>
              <a:rPr lang="en-US" dirty="0" err="1"/>
              <a:t>MultiProcessing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70600F-7128-4FD0-8491-7259B416AF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Multiprocessing</a:t>
            </a:r>
          </a:p>
        </p:txBody>
      </p:sp>
    </p:spTree>
    <p:extLst>
      <p:ext uri="{BB962C8B-B14F-4D97-AF65-F5344CB8AC3E}">
        <p14:creationId xmlns:p14="http://schemas.microsoft.com/office/powerpoint/2010/main" val="42494413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C5CEA-2D4D-2B74-3BE0-A70867F44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Message Queue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C27CD-BEE9-F35D-993E-B96C826DB80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Python provides the message queue in </a:t>
            </a:r>
            <a:r>
              <a:rPr lang="en-US" dirty="0" err="1"/>
              <a:t>multiprocessing.Queue</a:t>
            </a:r>
            <a:r>
              <a:rPr lang="en-US" dirty="0"/>
              <a:t> class</a:t>
            </a:r>
          </a:p>
          <a:p>
            <a:pPr lvl="1"/>
            <a:r>
              <a:rPr lang="en-US" dirty="0"/>
              <a:t>queue = </a:t>
            </a:r>
            <a:r>
              <a:rPr lang="en-US" dirty="0" err="1"/>
              <a:t>multiprocessing.Queue</a:t>
            </a:r>
            <a:r>
              <a:rPr lang="en-US" dirty="0"/>
              <a:t>()  # create a message queue</a:t>
            </a:r>
          </a:p>
          <a:p>
            <a:pPr lvl="1"/>
            <a:r>
              <a:rPr lang="en-US" dirty="0" err="1"/>
              <a:t>queue.put</a:t>
            </a:r>
            <a:r>
              <a:rPr lang="en-US" dirty="0"/>
              <a:t>(item) # add an item to a queue</a:t>
            </a:r>
          </a:p>
          <a:p>
            <a:pPr lvl="1"/>
            <a:r>
              <a:rPr lang="en-US" dirty="0"/>
              <a:t>item = </a:t>
            </a:r>
            <a:r>
              <a:rPr lang="en-US" dirty="0" err="1"/>
              <a:t>queue.get</a:t>
            </a:r>
            <a:r>
              <a:rPr lang="en-US" dirty="0"/>
              <a:t>() # get an item from the queue</a:t>
            </a:r>
          </a:p>
          <a:p>
            <a:pPr lvl="1"/>
            <a:r>
              <a:rPr lang="en-US" dirty="0"/>
              <a:t>size = </a:t>
            </a:r>
            <a:r>
              <a:rPr lang="en-US" dirty="0" err="1"/>
              <a:t>queue.qsize</a:t>
            </a:r>
            <a:r>
              <a:rPr lang="en-US" dirty="0"/>
              <a:t>() # number of items in the queue</a:t>
            </a:r>
          </a:p>
          <a:p>
            <a:pPr lvl="1"/>
            <a:r>
              <a:rPr lang="en-US" dirty="0" err="1"/>
              <a:t>queue.empty</a:t>
            </a:r>
            <a:r>
              <a:rPr lang="en-US" dirty="0"/>
              <a:t>():     # check if a message queue is empty   </a:t>
            </a:r>
          </a:p>
          <a:p>
            <a:r>
              <a:rPr lang="en-US" dirty="0"/>
              <a:t>See lect7/</a:t>
            </a:r>
            <a:r>
              <a:rPr lang="en-US" dirty="0" err="1"/>
              <a:t>mqueue.py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336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C5CEA-2D4D-2B74-3BE0-A70867F44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be careful when using message queue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C27CD-BEE9-F35D-993E-B96C826DB80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All processes that have access to a message queue can read and write to it.</a:t>
            </a:r>
          </a:p>
          <a:p>
            <a:pPr lvl="1"/>
            <a:r>
              <a:rPr lang="en-US" dirty="0"/>
              <a:t>What are these processes?</a:t>
            </a:r>
          </a:p>
          <a:p>
            <a:pPr lvl="1"/>
            <a:r>
              <a:rPr lang="en-US" dirty="0"/>
              <a:t>If the code allows multiple processes to write/read the queue at the same time, you need to understand the implication of the non-deterministic read/write of the queue.</a:t>
            </a:r>
          </a:p>
          <a:p>
            <a:pPr lvl="1"/>
            <a:r>
              <a:rPr lang="en-US" dirty="0"/>
              <a:t>Example:  What is the problem with lect7/</a:t>
            </a:r>
            <a:r>
              <a:rPr lang="en-US" dirty="0" err="1"/>
              <a:t>message_queue.py</a:t>
            </a:r>
            <a:r>
              <a:rPr lang="en-US" dirty="0"/>
              <a:t>? </a:t>
            </a:r>
          </a:p>
          <a:p>
            <a:pPr lvl="1"/>
            <a:r>
              <a:rPr lang="en-US" dirty="0"/>
              <a:t>Fixes: lect7/message_queue2.py</a:t>
            </a:r>
          </a:p>
        </p:txBody>
      </p:sp>
    </p:spTree>
    <p:extLst>
      <p:ext uri="{BB962C8B-B14F-4D97-AF65-F5344CB8AC3E}">
        <p14:creationId xmlns:p14="http://schemas.microsoft.com/office/powerpoint/2010/main" val="9018134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C5CEA-2D4D-2B74-3BE0-A70867F44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be careful when using message queue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C27CD-BEE9-F35D-993E-B96C826DB80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6407"/>
            <a:ext cx="10363826" cy="509280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Each message queue has a limited amount of buffer memory</a:t>
            </a:r>
          </a:p>
          <a:p>
            <a:pPr lvl="1"/>
            <a:r>
              <a:rPr lang="en-US" dirty="0"/>
              <a:t>After an item is placed in the queue, but has not been consumed, the item must be buffered by the operating system in the buffer memory for the message queue.</a:t>
            </a:r>
          </a:p>
          <a:p>
            <a:pPr lvl="1"/>
            <a:r>
              <a:rPr lang="en-US" dirty="0"/>
              <a:t>This consumes precious physical/system memory, and can be very limited. </a:t>
            </a:r>
          </a:p>
          <a:p>
            <a:pPr lvl="1"/>
            <a:r>
              <a:rPr lang="en-US" dirty="0"/>
              <a:t>The default size of buffer memory for each message queue is quite small, usually in tens of kilobytes. </a:t>
            </a:r>
          </a:p>
          <a:p>
            <a:pPr lvl="1"/>
            <a:r>
              <a:rPr lang="en-US" dirty="0"/>
              <a:t>Such a limitation applies to all IPC mechanisms. </a:t>
            </a:r>
          </a:p>
          <a:p>
            <a:pPr lvl="1"/>
            <a:r>
              <a:rPr lang="en-US" dirty="0"/>
              <a:t>Implication to programmer?</a:t>
            </a:r>
          </a:p>
          <a:p>
            <a:pPr lvl="2"/>
            <a:r>
              <a:rPr lang="en-US" dirty="0"/>
              <a:t>If a process write more than the buffer size, the process will be blocked (stuck in the put call).</a:t>
            </a:r>
          </a:p>
          <a:p>
            <a:pPr lvl="2"/>
            <a:r>
              <a:rPr lang="en-US" dirty="0"/>
              <a:t>Make sure when one process doing put to a queue, there exists another process doing get from the queue</a:t>
            </a:r>
          </a:p>
          <a:p>
            <a:pPr lvl="2"/>
            <a:r>
              <a:rPr lang="en-US" dirty="0"/>
              <a:t>Do not put too much data to a queue in each operation.</a:t>
            </a:r>
          </a:p>
          <a:p>
            <a:r>
              <a:rPr lang="en-US" dirty="0"/>
              <a:t>See lect7/message_queue_limit.py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1147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C5CEA-2D4D-2B74-3BE0-A70867F44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Master-worker design pattern in multiprocessing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C27CD-BEE9-F35D-993E-B96C826DB80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5019887" cy="458591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There are different ways to organize processes in a multi-process program</a:t>
            </a:r>
          </a:p>
          <a:p>
            <a:r>
              <a:rPr lang="en-US" dirty="0"/>
              <a:t>Master-worker paradigm is a common design pattern in multiprocessing</a:t>
            </a:r>
          </a:p>
          <a:p>
            <a:pPr lvl="1"/>
            <a:r>
              <a:rPr lang="en-US" dirty="0"/>
              <a:t>Master: usually the main thread/process, performs the sequential part of the program, does bookkeeping, and controls the workers (distributes works among worker processes).</a:t>
            </a:r>
          </a:p>
          <a:p>
            <a:pPr lvl="1"/>
            <a:r>
              <a:rPr lang="en-US" dirty="0"/>
              <a:t>Workers: get tasks from the master and performs heavy duty computation tasks in parallel</a:t>
            </a:r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B23885-2794-FCAC-FA01-0BE77DC234B7}"/>
              </a:ext>
            </a:extLst>
          </p:cNvPr>
          <p:cNvSpPr txBox="1"/>
          <p:nvPr/>
        </p:nvSpPr>
        <p:spPr>
          <a:xfrm>
            <a:off x="8395807" y="1514382"/>
            <a:ext cx="121841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Master</a:t>
            </a:r>
          </a:p>
          <a:p>
            <a:r>
              <a:rPr lang="en-US" dirty="0"/>
              <a:t>Sequential </a:t>
            </a:r>
          </a:p>
          <a:p>
            <a:r>
              <a:rPr lang="en-US" dirty="0"/>
              <a:t>part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F9E6C3-2144-F4DF-0517-25A47F694CB5}"/>
              </a:ext>
            </a:extLst>
          </p:cNvPr>
          <p:cNvSpPr txBox="1"/>
          <p:nvPr/>
        </p:nvSpPr>
        <p:spPr>
          <a:xfrm>
            <a:off x="7034866" y="2887228"/>
            <a:ext cx="107349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Worker 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7655FF-F60F-752D-F0D0-B581D3689E1F}"/>
              </a:ext>
            </a:extLst>
          </p:cNvPr>
          <p:cNvSpPr txBox="1"/>
          <p:nvPr/>
        </p:nvSpPr>
        <p:spPr>
          <a:xfrm>
            <a:off x="8459312" y="2887228"/>
            <a:ext cx="107349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Worker 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A2AD35-68F6-66FA-EAE4-FC52DE63CA03}"/>
              </a:ext>
            </a:extLst>
          </p:cNvPr>
          <p:cNvSpPr txBox="1"/>
          <p:nvPr/>
        </p:nvSpPr>
        <p:spPr>
          <a:xfrm>
            <a:off x="10161219" y="2902047"/>
            <a:ext cx="110075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Worker 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6BE03FC-0783-6321-259A-4F09DFE36C3B}"/>
              </a:ext>
            </a:extLst>
          </p:cNvPr>
          <p:cNvSpPr txBox="1"/>
          <p:nvPr/>
        </p:nvSpPr>
        <p:spPr>
          <a:xfrm>
            <a:off x="7128558" y="2333230"/>
            <a:ext cx="64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Tasks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5827F4B-11A7-A0D8-186D-5368A6106E35}"/>
              </a:ext>
            </a:extLst>
          </p:cNvPr>
          <p:cNvSpPr txBox="1"/>
          <p:nvPr/>
        </p:nvSpPr>
        <p:spPr>
          <a:xfrm>
            <a:off x="7047083" y="3378987"/>
            <a:ext cx="777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Results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0F665AC-D029-7D85-E6CD-6252AAB3450C}"/>
              </a:ext>
            </a:extLst>
          </p:cNvPr>
          <p:cNvCxnSpPr>
            <a:endCxn id="5" idx="0"/>
          </p:cNvCxnSpPr>
          <p:nvPr/>
        </p:nvCxnSpPr>
        <p:spPr>
          <a:xfrm flipH="1">
            <a:off x="7571616" y="2437712"/>
            <a:ext cx="1015793" cy="4495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3C04A3A-8E65-B94A-4105-BBB9A856BFAD}"/>
              </a:ext>
            </a:extLst>
          </p:cNvPr>
          <p:cNvCxnSpPr>
            <a:cxnSpLocks/>
            <a:stCxn id="4" idx="2"/>
            <a:endCxn id="6" idx="0"/>
          </p:cNvCxnSpPr>
          <p:nvPr/>
        </p:nvCxnSpPr>
        <p:spPr>
          <a:xfrm flipH="1">
            <a:off x="8996062" y="2437712"/>
            <a:ext cx="8950" cy="4495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26CE037-59C2-4D6E-7CB1-6E38BC73FEF0}"/>
              </a:ext>
            </a:extLst>
          </p:cNvPr>
          <p:cNvCxnSpPr>
            <a:endCxn id="7" idx="0"/>
          </p:cNvCxnSpPr>
          <p:nvPr/>
        </p:nvCxnSpPr>
        <p:spPr>
          <a:xfrm>
            <a:off x="9494130" y="2437712"/>
            <a:ext cx="1217465" cy="4643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DBD8F590-B212-BD7E-C29B-6AB893864598}"/>
              </a:ext>
            </a:extLst>
          </p:cNvPr>
          <p:cNvSpPr txBox="1"/>
          <p:nvPr/>
        </p:nvSpPr>
        <p:spPr>
          <a:xfrm>
            <a:off x="8481451" y="3723661"/>
            <a:ext cx="121841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Master</a:t>
            </a:r>
          </a:p>
          <a:p>
            <a:r>
              <a:rPr lang="en-US" dirty="0"/>
              <a:t>Sequential </a:t>
            </a:r>
          </a:p>
          <a:p>
            <a:r>
              <a:rPr lang="en-US" dirty="0"/>
              <a:t>part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2B0B309-9219-270C-B40E-A5563E71CAC2}"/>
              </a:ext>
            </a:extLst>
          </p:cNvPr>
          <p:cNvCxnSpPr>
            <a:cxnSpLocks/>
          </p:cNvCxnSpPr>
          <p:nvPr/>
        </p:nvCxnSpPr>
        <p:spPr>
          <a:xfrm>
            <a:off x="7628492" y="3235334"/>
            <a:ext cx="1194697" cy="4495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7A5B6F6B-91FF-92B8-24CF-F0803590AFE6}"/>
              </a:ext>
            </a:extLst>
          </p:cNvPr>
          <p:cNvCxnSpPr>
            <a:stCxn id="6" idx="2"/>
          </p:cNvCxnSpPr>
          <p:nvPr/>
        </p:nvCxnSpPr>
        <p:spPr>
          <a:xfrm>
            <a:off x="8996062" y="3256560"/>
            <a:ext cx="8790" cy="4495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399A167-8ADB-CCBF-3506-FAF73BA51333}"/>
              </a:ext>
            </a:extLst>
          </p:cNvPr>
          <p:cNvCxnSpPr>
            <a:stCxn id="7" idx="2"/>
          </p:cNvCxnSpPr>
          <p:nvPr/>
        </p:nvCxnSpPr>
        <p:spPr>
          <a:xfrm flipH="1">
            <a:off x="9382539" y="3271379"/>
            <a:ext cx="1329056" cy="4346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624152C5-4857-6744-C94A-DAD3FE27493B}"/>
              </a:ext>
            </a:extLst>
          </p:cNvPr>
          <p:cNvSpPr txBox="1"/>
          <p:nvPr/>
        </p:nvSpPr>
        <p:spPr>
          <a:xfrm>
            <a:off x="7091743" y="5114092"/>
            <a:ext cx="107349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Worker 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DF28E78-C8C3-2A94-BCCE-DC5ED2E8AC71}"/>
              </a:ext>
            </a:extLst>
          </p:cNvPr>
          <p:cNvSpPr txBox="1"/>
          <p:nvPr/>
        </p:nvSpPr>
        <p:spPr>
          <a:xfrm>
            <a:off x="8516189" y="5114092"/>
            <a:ext cx="107349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Worker 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6593A92-FE6A-A659-2B5F-C12A2F30D630}"/>
              </a:ext>
            </a:extLst>
          </p:cNvPr>
          <p:cNvSpPr txBox="1"/>
          <p:nvPr/>
        </p:nvSpPr>
        <p:spPr>
          <a:xfrm>
            <a:off x="10218096" y="5128911"/>
            <a:ext cx="110075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Worker N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C53AB0F-5FA4-2DF2-8ECD-E22F0195AE0D}"/>
              </a:ext>
            </a:extLst>
          </p:cNvPr>
          <p:cNvSpPr txBox="1"/>
          <p:nvPr/>
        </p:nvSpPr>
        <p:spPr>
          <a:xfrm>
            <a:off x="7185435" y="4560094"/>
            <a:ext cx="64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Tasks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A1E55D54-8761-1796-93A2-16A239EB79A7}"/>
              </a:ext>
            </a:extLst>
          </p:cNvPr>
          <p:cNvCxnSpPr>
            <a:endCxn id="32" idx="0"/>
          </p:cNvCxnSpPr>
          <p:nvPr/>
        </p:nvCxnSpPr>
        <p:spPr>
          <a:xfrm flipH="1">
            <a:off x="7628493" y="4664576"/>
            <a:ext cx="1015793" cy="4495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5FFDA58A-E2A3-872C-F819-D60A2D184A51}"/>
              </a:ext>
            </a:extLst>
          </p:cNvPr>
          <p:cNvCxnSpPr>
            <a:cxnSpLocks/>
            <a:endCxn id="33" idx="0"/>
          </p:cNvCxnSpPr>
          <p:nvPr/>
        </p:nvCxnSpPr>
        <p:spPr>
          <a:xfrm flipH="1">
            <a:off x="9052939" y="4664576"/>
            <a:ext cx="8950" cy="4495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BDB95F4E-7F3E-69BA-1EFB-610EE202581B}"/>
              </a:ext>
            </a:extLst>
          </p:cNvPr>
          <p:cNvCxnSpPr>
            <a:endCxn id="34" idx="0"/>
          </p:cNvCxnSpPr>
          <p:nvPr/>
        </p:nvCxnSpPr>
        <p:spPr>
          <a:xfrm>
            <a:off x="9551007" y="4664576"/>
            <a:ext cx="1217465" cy="4643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B8CBABC2-D6D6-21EB-1483-AA24E01F90D3}"/>
              </a:ext>
            </a:extLst>
          </p:cNvPr>
          <p:cNvSpPr txBox="1"/>
          <p:nvPr/>
        </p:nvSpPr>
        <p:spPr>
          <a:xfrm>
            <a:off x="7158674" y="5629843"/>
            <a:ext cx="777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Results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EB304433-D98F-8BCB-6C1E-7B1B6492175D}"/>
              </a:ext>
            </a:extLst>
          </p:cNvPr>
          <p:cNvCxnSpPr>
            <a:cxnSpLocks/>
          </p:cNvCxnSpPr>
          <p:nvPr/>
        </p:nvCxnSpPr>
        <p:spPr>
          <a:xfrm>
            <a:off x="7740083" y="5486190"/>
            <a:ext cx="1194697" cy="4495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4B47D8E5-B0BA-29D1-599E-487BB144BE33}"/>
              </a:ext>
            </a:extLst>
          </p:cNvPr>
          <p:cNvCxnSpPr/>
          <p:nvPr/>
        </p:nvCxnSpPr>
        <p:spPr>
          <a:xfrm>
            <a:off x="9107653" y="5507416"/>
            <a:ext cx="8790" cy="4495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B36A01FC-0AA4-A94C-C30E-31CC6A77842A}"/>
              </a:ext>
            </a:extLst>
          </p:cNvPr>
          <p:cNvCxnSpPr/>
          <p:nvPr/>
        </p:nvCxnSpPr>
        <p:spPr>
          <a:xfrm flipH="1">
            <a:off x="9494130" y="5522235"/>
            <a:ext cx="1329056" cy="4346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>
            <a:extLst>
              <a:ext uri="{FF2B5EF4-FFF2-40B4-BE49-F238E27FC236}">
                <a16:creationId xmlns:a16="http://schemas.microsoft.com/office/drawing/2014/main" id="{83EDCB9C-90D4-E8A4-F4DA-6D5EDAE2B33F}"/>
              </a:ext>
            </a:extLst>
          </p:cNvPr>
          <p:cNvSpPr/>
          <p:nvPr/>
        </p:nvSpPr>
        <p:spPr>
          <a:xfrm>
            <a:off x="9116443" y="5999175"/>
            <a:ext cx="156766" cy="153147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9CF60E7E-E812-04E2-595E-4090BDEB2B7D}"/>
              </a:ext>
            </a:extLst>
          </p:cNvPr>
          <p:cNvSpPr/>
          <p:nvPr/>
        </p:nvSpPr>
        <p:spPr>
          <a:xfrm>
            <a:off x="9107653" y="6252449"/>
            <a:ext cx="156766" cy="153147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916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C5CEA-2D4D-2B74-3BE0-A70867F44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PI with multiprocessing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C27CD-BEE9-F35D-993E-B96C826DB80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3429000"/>
            <a:ext cx="10363826" cy="2362200"/>
          </a:xfrm>
        </p:spPr>
        <p:txBody>
          <a:bodyPr>
            <a:normAutofit/>
          </a:bodyPr>
          <a:lstStyle/>
          <a:p>
            <a:r>
              <a:rPr lang="en-US" dirty="0"/>
              <a:t>See lect7/pi.py</a:t>
            </a:r>
          </a:p>
          <a:p>
            <a:pPr lvl="1"/>
            <a:r>
              <a:rPr lang="en-US" dirty="0"/>
              <a:t>When n is large the time to compute the approximation can be quite large.</a:t>
            </a:r>
          </a:p>
          <a:p>
            <a:pPr lvl="1"/>
            <a:r>
              <a:rPr lang="en-US" dirty="0"/>
              <a:t>To do this with multiprocessing: start multiple processes (workers) to perform the loop in parallel</a:t>
            </a:r>
          </a:p>
          <a:p>
            <a:pPr lvl="2"/>
            <a:r>
              <a:rPr lang="en-US" dirty="0"/>
              <a:t>Each worker computes a sub-range of the iteration space range(1, N+1)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FB6459-095D-9A74-F10B-DB50CDF605C6}"/>
              </a:ext>
            </a:extLst>
          </p:cNvPr>
          <p:cNvSpPr txBox="1"/>
          <p:nvPr/>
        </p:nvSpPr>
        <p:spPr>
          <a:xfrm>
            <a:off x="7725103" y="1776202"/>
            <a:ext cx="3260829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sum = 0.0</a:t>
            </a:r>
          </a:p>
          <a:p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 in range(1, N+1):</a:t>
            </a:r>
          </a:p>
          <a:p>
            <a:r>
              <a:rPr lang="en-US" dirty="0"/>
              <a:t>    x = (float(</a:t>
            </a:r>
            <a:r>
              <a:rPr lang="en-US" dirty="0" err="1"/>
              <a:t>i</a:t>
            </a:r>
            <a:r>
              <a:rPr lang="en-US" dirty="0"/>
              <a:t>) - 0.5) / float(N)</a:t>
            </a:r>
          </a:p>
          <a:p>
            <a:r>
              <a:rPr lang="en-US" dirty="0"/>
              <a:t>    sum = sum + 4.0/(1.0 + x * x)</a:t>
            </a:r>
          </a:p>
          <a:p>
            <a:endParaRPr lang="en-US" dirty="0"/>
          </a:p>
          <a:p>
            <a:r>
              <a:rPr lang="en-US" dirty="0" err="1"/>
              <a:t>myApproxPI</a:t>
            </a:r>
            <a:r>
              <a:rPr lang="en-US" dirty="0"/>
              <a:t> = sum / float(N)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8998C13-452E-3B3D-9E22-3DB120C05472}"/>
                  </a:ext>
                </a:extLst>
              </p:cNvPr>
              <p:cNvSpPr txBox="1"/>
              <p:nvPr/>
            </p:nvSpPr>
            <p:spPr>
              <a:xfrm>
                <a:off x="1206068" y="1776202"/>
                <a:ext cx="4493172" cy="10917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𝑃𝐼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4.0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1+ </m:t>
                              </m:r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−0.5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−0.5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den>
                          </m:f>
                        </m:e>
                      </m:fun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8998C13-452E-3B3D-9E22-3DB120C054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6068" y="1776202"/>
                <a:ext cx="4493172" cy="109170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89220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C5CEA-2D4D-2B74-3BE0-A70867F44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PI with multiprocessing: the worker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C27CD-BEE9-F35D-993E-B96C826DB80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81162" y="4675691"/>
            <a:ext cx="10363826" cy="175432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master:</a:t>
            </a:r>
          </a:p>
          <a:p>
            <a:pPr lvl="1"/>
            <a:r>
              <a:rPr lang="en-US" dirty="0"/>
              <a:t>Sets up workers and IPC with workers and start the worker</a:t>
            </a:r>
          </a:p>
          <a:p>
            <a:pPr lvl="1"/>
            <a:r>
              <a:rPr lang="en-US" dirty="0"/>
              <a:t>Chops the range (1, N+1) into chunks and pass chunks to workers</a:t>
            </a:r>
          </a:p>
          <a:p>
            <a:pPr lvl="1"/>
            <a:r>
              <a:rPr lang="en-US" dirty="0"/>
              <a:t> Get partial results from workers and sum them up</a:t>
            </a:r>
          </a:p>
          <a:p>
            <a:pPr lvl="1"/>
            <a:r>
              <a:rPr lang="en-US" dirty="0"/>
              <a:t>Report the final results.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FB6459-095D-9A74-F10B-DB50CDF605C6}"/>
              </a:ext>
            </a:extLst>
          </p:cNvPr>
          <p:cNvSpPr txBox="1"/>
          <p:nvPr/>
        </p:nvSpPr>
        <p:spPr>
          <a:xfrm>
            <a:off x="1663261" y="1674674"/>
            <a:ext cx="3260829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sum = 0.0</a:t>
            </a:r>
          </a:p>
          <a:p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 in range(1, N+1):</a:t>
            </a:r>
          </a:p>
          <a:p>
            <a:r>
              <a:rPr lang="en-US" dirty="0"/>
              <a:t>    x = (float(</a:t>
            </a:r>
            <a:r>
              <a:rPr lang="en-US" dirty="0" err="1"/>
              <a:t>i</a:t>
            </a:r>
            <a:r>
              <a:rPr lang="en-US" dirty="0"/>
              <a:t>) - 0.5) / float(N)</a:t>
            </a:r>
          </a:p>
          <a:p>
            <a:r>
              <a:rPr lang="en-US" dirty="0"/>
              <a:t>    sum = sum + 4.0/(1.0 + x * x)</a:t>
            </a:r>
          </a:p>
          <a:p>
            <a:endParaRPr lang="en-US" dirty="0"/>
          </a:p>
          <a:p>
            <a:r>
              <a:rPr lang="en-US" dirty="0" err="1"/>
              <a:t>myApproxPI</a:t>
            </a:r>
            <a:r>
              <a:rPr lang="en-US" dirty="0"/>
              <a:t> = sum / float(N)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C7E443-668A-EEFE-B7B2-AF0100F8622C}"/>
              </a:ext>
            </a:extLst>
          </p:cNvPr>
          <p:cNvSpPr txBox="1"/>
          <p:nvPr/>
        </p:nvSpPr>
        <p:spPr>
          <a:xfrm>
            <a:off x="6300950" y="1674674"/>
            <a:ext cx="5431423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def worker(id) :  </a:t>
            </a:r>
          </a:p>
          <a:p>
            <a:r>
              <a:rPr lang="en-US" dirty="0"/>
              <a:t>    loop until no more work to do</a:t>
            </a:r>
          </a:p>
          <a:p>
            <a:r>
              <a:rPr lang="en-US" dirty="0"/>
              <a:t>        # get </a:t>
            </a:r>
            <a:r>
              <a:rPr lang="en-US" dirty="0" err="1"/>
              <a:t>lowerBound</a:t>
            </a:r>
            <a:r>
              <a:rPr lang="en-US" dirty="0"/>
              <a:t> and </a:t>
            </a:r>
            <a:r>
              <a:rPr lang="en-US" dirty="0" err="1"/>
              <a:t>upperBound</a:t>
            </a:r>
            <a:r>
              <a:rPr lang="en-US" dirty="0"/>
              <a:t> from the master</a:t>
            </a:r>
          </a:p>
          <a:p>
            <a:r>
              <a:rPr lang="en-US" dirty="0"/>
              <a:t>        ….</a:t>
            </a:r>
          </a:p>
          <a:p>
            <a:r>
              <a:rPr lang="en-US" dirty="0"/>
              <a:t>        </a:t>
            </a:r>
            <a:r>
              <a:rPr lang="en-US" dirty="0" err="1"/>
              <a:t>partialSum</a:t>
            </a:r>
            <a:r>
              <a:rPr lang="en-US" dirty="0"/>
              <a:t> = 0.0</a:t>
            </a:r>
          </a:p>
          <a:p>
            <a:r>
              <a:rPr lang="en-US" dirty="0"/>
              <a:t>        for </a:t>
            </a:r>
            <a:r>
              <a:rPr lang="en-US" dirty="0" err="1"/>
              <a:t>i</a:t>
            </a:r>
            <a:r>
              <a:rPr lang="en-US" dirty="0"/>
              <a:t> in range(</a:t>
            </a:r>
            <a:r>
              <a:rPr lang="en-US" dirty="0" err="1"/>
              <a:t>lowerBound</a:t>
            </a:r>
            <a:r>
              <a:rPr lang="en-US" dirty="0"/>
              <a:t>, </a:t>
            </a:r>
            <a:r>
              <a:rPr lang="en-US" dirty="0" err="1"/>
              <a:t>upperBound</a:t>
            </a:r>
            <a:r>
              <a:rPr lang="en-US" dirty="0"/>
              <a:t>):</a:t>
            </a:r>
          </a:p>
          <a:p>
            <a:r>
              <a:rPr lang="en-US" dirty="0"/>
              <a:t>            x = (float(</a:t>
            </a:r>
            <a:r>
              <a:rPr lang="en-US" dirty="0" err="1"/>
              <a:t>i</a:t>
            </a:r>
            <a:r>
              <a:rPr lang="en-US" dirty="0"/>
              <a:t>) - 0.5) / float(N)</a:t>
            </a:r>
          </a:p>
          <a:p>
            <a:r>
              <a:rPr lang="en-US" dirty="0"/>
              <a:t>            </a:t>
            </a:r>
            <a:r>
              <a:rPr lang="en-US" dirty="0" err="1"/>
              <a:t>partisalSum</a:t>
            </a:r>
            <a:r>
              <a:rPr lang="en-US" dirty="0"/>
              <a:t> = </a:t>
            </a:r>
            <a:r>
              <a:rPr lang="en-US" dirty="0" err="1"/>
              <a:t>partisalSum</a:t>
            </a:r>
            <a:r>
              <a:rPr lang="en-US" dirty="0"/>
              <a:t> + 4.0/(1.0 + x * x)</a:t>
            </a:r>
          </a:p>
          <a:p>
            <a:r>
              <a:rPr lang="en-US" dirty="0"/>
              <a:t>        # Send </a:t>
            </a:r>
            <a:r>
              <a:rPr lang="en-US" dirty="0" err="1"/>
              <a:t>partitialSum</a:t>
            </a:r>
            <a:r>
              <a:rPr lang="en-US" dirty="0"/>
              <a:t> to the master</a:t>
            </a:r>
          </a:p>
          <a:p>
            <a:r>
              <a:rPr lang="en-US" dirty="0"/>
              <a:t>        …</a:t>
            </a:r>
          </a:p>
        </p:txBody>
      </p:sp>
    </p:spTree>
    <p:extLst>
      <p:ext uri="{BB962C8B-B14F-4D97-AF65-F5344CB8AC3E}">
        <p14:creationId xmlns:p14="http://schemas.microsoft.com/office/powerpoint/2010/main" val="101959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C5CEA-2D4D-2B74-3BE0-A70867F44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message queue for IPC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C27CD-BEE9-F35D-993E-B96C826DB80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81162" y="4929809"/>
            <a:ext cx="10363826" cy="177910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Use two message queues</a:t>
            </a:r>
          </a:p>
          <a:p>
            <a:pPr lvl="1"/>
            <a:r>
              <a:rPr lang="en-US" dirty="0"/>
              <a:t>One (</a:t>
            </a:r>
            <a:r>
              <a:rPr lang="en-US" dirty="0" err="1"/>
              <a:t>tQueue</a:t>
            </a:r>
            <a:r>
              <a:rPr lang="en-US" dirty="0"/>
              <a:t>) for distributing tasks – multiple reads situation. OK, it does not matter which worker computes which part of the loop.</a:t>
            </a:r>
          </a:p>
          <a:p>
            <a:pPr lvl="1"/>
            <a:r>
              <a:rPr lang="en-US" dirty="0"/>
              <a:t>One (</a:t>
            </a:r>
            <a:r>
              <a:rPr lang="en-US" dirty="0" err="1"/>
              <a:t>rQueue</a:t>
            </a:r>
            <a:r>
              <a:rPr lang="en-US" dirty="0"/>
              <a:t>) for getting results</a:t>
            </a:r>
          </a:p>
          <a:p>
            <a:r>
              <a:rPr lang="en-US" dirty="0"/>
              <a:t>What about using one queue?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C7E443-668A-EEFE-B7B2-AF0100F8622C}"/>
              </a:ext>
            </a:extLst>
          </p:cNvPr>
          <p:cNvSpPr txBox="1"/>
          <p:nvPr/>
        </p:nvSpPr>
        <p:spPr>
          <a:xfrm>
            <a:off x="790902" y="1614350"/>
            <a:ext cx="5431423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def worker(id) :  </a:t>
            </a:r>
          </a:p>
          <a:p>
            <a:r>
              <a:rPr lang="en-US" dirty="0"/>
              <a:t>    loop until no more work to do</a:t>
            </a:r>
          </a:p>
          <a:p>
            <a:r>
              <a:rPr lang="en-US" dirty="0"/>
              <a:t>        # get </a:t>
            </a:r>
            <a:r>
              <a:rPr lang="en-US" dirty="0" err="1"/>
              <a:t>lowerBound</a:t>
            </a:r>
            <a:r>
              <a:rPr lang="en-US" dirty="0"/>
              <a:t> and </a:t>
            </a:r>
            <a:r>
              <a:rPr lang="en-US" dirty="0" err="1"/>
              <a:t>upperBound</a:t>
            </a:r>
            <a:r>
              <a:rPr lang="en-US" dirty="0"/>
              <a:t> from the master</a:t>
            </a:r>
          </a:p>
          <a:p>
            <a:r>
              <a:rPr lang="en-US" dirty="0"/>
              <a:t>        ….</a:t>
            </a:r>
          </a:p>
          <a:p>
            <a:r>
              <a:rPr lang="en-US" dirty="0"/>
              <a:t>        </a:t>
            </a:r>
            <a:r>
              <a:rPr lang="en-US" dirty="0" err="1"/>
              <a:t>partialSum</a:t>
            </a:r>
            <a:r>
              <a:rPr lang="en-US" dirty="0"/>
              <a:t> = 0.0</a:t>
            </a:r>
          </a:p>
          <a:p>
            <a:r>
              <a:rPr lang="en-US" dirty="0"/>
              <a:t>        for </a:t>
            </a:r>
            <a:r>
              <a:rPr lang="en-US" dirty="0" err="1"/>
              <a:t>i</a:t>
            </a:r>
            <a:r>
              <a:rPr lang="en-US" dirty="0"/>
              <a:t> in range(</a:t>
            </a:r>
            <a:r>
              <a:rPr lang="en-US" dirty="0" err="1"/>
              <a:t>lowerBound</a:t>
            </a:r>
            <a:r>
              <a:rPr lang="en-US" dirty="0"/>
              <a:t>, </a:t>
            </a:r>
            <a:r>
              <a:rPr lang="en-US" dirty="0" err="1"/>
              <a:t>upperBound</a:t>
            </a:r>
            <a:r>
              <a:rPr lang="en-US" dirty="0"/>
              <a:t>):</a:t>
            </a:r>
          </a:p>
          <a:p>
            <a:r>
              <a:rPr lang="en-US" dirty="0"/>
              <a:t>            x = (float(</a:t>
            </a:r>
            <a:r>
              <a:rPr lang="en-US" dirty="0" err="1"/>
              <a:t>i</a:t>
            </a:r>
            <a:r>
              <a:rPr lang="en-US" dirty="0"/>
              <a:t>) - 0.5) / float(N)</a:t>
            </a:r>
          </a:p>
          <a:p>
            <a:r>
              <a:rPr lang="en-US" dirty="0"/>
              <a:t>            </a:t>
            </a:r>
            <a:r>
              <a:rPr lang="en-US" dirty="0" err="1"/>
              <a:t>partisalSum</a:t>
            </a:r>
            <a:r>
              <a:rPr lang="en-US" dirty="0"/>
              <a:t> = </a:t>
            </a:r>
            <a:r>
              <a:rPr lang="en-US" dirty="0" err="1"/>
              <a:t>partisalSum</a:t>
            </a:r>
            <a:r>
              <a:rPr lang="en-US" dirty="0"/>
              <a:t> + 4.0/(1.0 + x * x)</a:t>
            </a:r>
          </a:p>
          <a:p>
            <a:r>
              <a:rPr lang="en-US" dirty="0"/>
              <a:t>        # Send </a:t>
            </a:r>
            <a:r>
              <a:rPr lang="en-US" dirty="0" err="1"/>
              <a:t>partitialSum</a:t>
            </a:r>
            <a:r>
              <a:rPr lang="en-US" dirty="0"/>
              <a:t> to the master</a:t>
            </a:r>
          </a:p>
          <a:p>
            <a:r>
              <a:rPr lang="en-US" dirty="0"/>
              <a:t>        …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183638-4665-42C1-96AB-2CEB75E00A8B}"/>
              </a:ext>
            </a:extLst>
          </p:cNvPr>
          <p:cNvSpPr txBox="1"/>
          <p:nvPr/>
        </p:nvSpPr>
        <p:spPr>
          <a:xfrm>
            <a:off x="6437585" y="1614350"/>
            <a:ext cx="5431423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def worker() :  </a:t>
            </a:r>
          </a:p>
          <a:p>
            <a:r>
              <a:rPr lang="en-US" dirty="0">
                <a:highlight>
                  <a:srgbClr val="00FF00"/>
                </a:highlight>
              </a:rPr>
              <a:t>    while True:</a:t>
            </a:r>
          </a:p>
          <a:p>
            <a:r>
              <a:rPr lang="en-US" dirty="0">
                <a:highlight>
                  <a:srgbClr val="00FF00"/>
                </a:highlight>
              </a:rPr>
              <a:t>        # get </a:t>
            </a:r>
            <a:r>
              <a:rPr lang="en-US" dirty="0" err="1">
                <a:highlight>
                  <a:srgbClr val="00FF00"/>
                </a:highlight>
              </a:rPr>
              <a:t>lowerBound</a:t>
            </a:r>
            <a:r>
              <a:rPr lang="en-US" dirty="0">
                <a:highlight>
                  <a:srgbClr val="00FF00"/>
                </a:highlight>
              </a:rPr>
              <a:t> and </a:t>
            </a:r>
            <a:r>
              <a:rPr lang="en-US" dirty="0" err="1">
                <a:highlight>
                  <a:srgbClr val="00FF00"/>
                </a:highlight>
              </a:rPr>
              <a:t>upperBound</a:t>
            </a:r>
            <a:r>
              <a:rPr lang="en-US" dirty="0">
                <a:highlight>
                  <a:srgbClr val="00FF00"/>
                </a:highlight>
              </a:rPr>
              <a:t> from the master</a:t>
            </a:r>
          </a:p>
          <a:p>
            <a:r>
              <a:rPr lang="en-US" dirty="0">
                <a:highlight>
                  <a:srgbClr val="00FF00"/>
                </a:highlight>
              </a:rPr>
              <a:t>        </a:t>
            </a:r>
            <a:r>
              <a:rPr lang="en-US" dirty="0" err="1">
                <a:highlight>
                  <a:srgbClr val="00FF00"/>
                </a:highlight>
              </a:rPr>
              <a:t>lowerBound</a:t>
            </a:r>
            <a:r>
              <a:rPr lang="en-US" dirty="0">
                <a:highlight>
                  <a:srgbClr val="00FF00"/>
                </a:highlight>
              </a:rPr>
              <a:t>, </a:t>
            </a:r>
            <a:r>
              <a:rPr lang="en-US" dirty="0" err="1">
                <a:highlight>
                  <a:srgbClr val="00FF00"/>
                </a:highlight>
              </a:rPr>
              <a:t>upperBound</a:t>
            </a:r>
            <a:r>
              <a:rPr lang="en-US" dirty="0">
                <a:highlight>
                  <a:srgbClr val="00FF00"/>
                </a:highlight>
              </a:rPr>
              <a:t> = </a:t>
            </a:r>
            <a:r>
              <a:rPr lang="en-US" dirty="0" err="1">
                <a:highlight>
                  <a:srgbClr val="00FF00"/>
                </a:highlight>
              </a:rPr>
              <a:t>tQueue.get</a:t>
            </a:r>
            <a:r>
              <a:rPr lang="en-US" dirty="0">
                <a:highlight>
                  <a:srgbClr val="00FF00"/>
                </a:highlight>
              </a:rPr>
              <a:t>()</a:t>
            </a:r>
          </a:p>
          <a:p>
            <a:r>
              <a:rPr lang="en-US" dirty="0">
                <a:highlight>
                  <a:srgbClr val="00FF00"/>
                </a:highlight>
              </a:rPr>
              <a:t>        if </a:t>
            </a:r>
            <a:r>
              <a:rPr lang="en-US" dirty="0" err="1">
                <a:highlight>
                  <a:srgbClr val="00FF00"/>
                </a:highlight>
              </a:rPr>
              <a:t>lowerBound</a:t>
            </a:r>
            <a:r>
              <a:rPr lang="en-US" dirty="0">
                <a:highlight>
                  <a:srgbClr val="00FF00"/>
                </a:highlight>
              </a:rPr>
              <a:t> &lt; 0 or </a:t>
            </a:r>
            <a:r>
              <a:rPr lang="en-US" dirty="0" err="1">
                <a:highlight>
                  <a:srgbClr val="00FF00"/>
                </a:highlight>
              </a:rPr>
              <a:t>upperBound</a:t>
            </a:r>
            <a:r>
              <a:rPr lang="en-US" dirty="0">
                <a:highlight>
                  <a:srgbClr val="00FF00"/>
                </a:highlight>
              </a:rPr>
              <a:t> &lt; 0:</a:t>
            </a:r>
          </a:p>
          <a:p>
            <a:r>
              <a:rPr lang="en-US" dirty="0">
                <a:highlight>
                  <a:srgbClr val="00FF00"/>
                </a:highlight>
              </a:rPr>
              <a:t>           exit()</a:t>
            </a:r>
          </a:p>
          <a:p>
            <a:r>
              <a:rPr lang="en-US" dirty="0"/>
              <a:t>        </a:t>
            </a:r>
            <a:r>
              <a:rPr lang="en-US" dirty="0" err="1"/>
              <a:t>partialSum</a:t>
            </a:r>
            <a:r>
              <a:rPr lang="en-US" dirty="0"/>
              <a:t> = 0.0</a:t>
            </a:r>
          </a:p>
          <a:p>
            <a:r>
              <a:rPr lang="en-US" dirty="0"/>
              <a:t>        for </a:t>
            </a:r>
            <a:r>
              <a:rPr lang="en-US" dirty="0" err="1"/>
              <a:t>i</a:t>
            </a:r>
            <a:r>
              <a:rPr lang="en-US" dirty="0"/>
              <a:t> in range(</a:t>
            </a:r>
            <a:r>
              <a:rPr lang="en-US" dirty="0" err="1"/>
              <a:t>lowerBound</a:t>
            </a:r>
            <a:r>
              <a:rPr lang="en-US" dirty="0"/>
              <a:t>, </a:t>
            </a:r>
            <a:r>
              <a:rPr lang="en-US" dirty="0" err="1"/>
              <a:t>upperBound</a:t>
            </a:r>
            <a:r>
              <a:rPr lang="en-US" dirty="0"/>
              <a:t>):</a:t>
            </a:r>
          </a:p>
          <a:p>
            <a:r>
              <a:rPr lang="en-US" dirty="0"/>
              <a:t>            x = (float(</a:t>
            </a:r>
            <a:r>
              <a:rPr lang="en-US" dirty="0" err="1"/>
              <a:t>i</a:t>
            </a:r>
            <a:r>
              <a:rPr lang="en-US" dirty="0"/>
              <a:t>) - 0.5) / float(N)</a:t>
            </a:r>
          </a:p>
          <a:p>
            <a:r>
              <a:rPr lang="en-US" dirty="0"/>
              <a:t>            </a:t>
            </a:r>
            <a:r>
              <a:rPr lang="en-US" dirty="0" err="1"/>
              <a:t>partisalSum</a:t>
            </a:r>
            <a:r>
              <a:rPr lang="en-US" dirty="0"/>
              <a:t> = </a:t>
            </a:r>
            <a:r>
              <a:rPr lang="en-US" dirty="0" err="1"/>
              <a:t>partisalSum</a:t>
            </a:r>
            <a:r>
              <a:rPr lang="en-US" dirty="0"/>
              <a:t> + 4.0/(1.0 + x * x)</a:t>
            </a:r>
          </a:p>
          <a:p>
            <a:r>
              <a:rPr lang="en-US" dirty="0"/>
              <a:t>        # Send </a:t>
            </a:r>
            <a:r>
              <a:rPr lang="en-US" dirty="0" err="1"/>
              <a:t>partitialSum</a:t>
            </a:r>
            <a:r>
              <a:rPr lang="en-US" dirty="0"/>
              <a:t> to the master</a:t>
            </a:r>
          </a:p>
          <a:p>
            <a:r>
              <a:rPr lang="en-US" dirty="0"/>
              <a:t>        </a:t>
            </a:r>
            <a:r>
              <a:rPr lang="en-US" dirty="0" err="1">
                <a:highlight>
                  <a:srgbClr val="00FF00"/>
                </a:highlight>
              </a:rPr>
              <a:t>rQueue.put</a:t>
            </a:r>
            <a:r>
              <a:rPr lang="en-US" dirty="0">
                <a:highlight>
                  <a:srgbClr val="00FF00"/>
                </a:highlight>
              </a:rPr>
              <a:t>(</a:t>
            </a:r>
            <a:r>
              <a:rPr lang="en-US" dirty="0" err="1">
                <a:highlight>
                  <a:srgbClr val="00FF00"/>
                </a:highlight>
              </a:rPr>
              <a:t>partisalSum</a:t>
            </a:r>
            <a:r>
              <a:rPr lang="en-US" dirty="0">
                <a:highlight>
                  <a:srgbClr val="00FF00"/>
                </a:highlight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944344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C5CEA-2D4D-2B74-3BE0-A70867F44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master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183638-4665-42C1-96AB-2CEB75E00A8B}"/>
              </a:ext>
            </a:extLst>
          </p:cNvPr>
          <p:cNvSpPr txBox="1"/>
          <p:nvPr/>
        </p:nvSpPr>
        <p:spPr>
          <a:xfrm>
            <a:off x="3024350" y="1198933"/>
            <a:ext cx="5612242" cy="52629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/>
              <a:t># setup the queue, this must happen before start worker, why?</a:t>
            </a:r>
          </a:p>
          <a:p>
            <a:r>
              <a:rPr lang="en-US" sz="1600" dirty="0" err="1"/>
              <a:t>tQueue</a:t>
            </a:r>
            <a:r>
              <a:rPr lang="en-US" sz="1600" dirty="0"/>
              <a:t> = </a:t>
            </a:r>
            <a:r>
              <a:rPr lang="en-US" sz="1600" dirty="0" err="1"/>
              <a:t>multiprocessing.Queue</a:t>
            </a:r>
            <a:r>
              <a:rPr lang="en-US" sz="1600" dirty="0"/>
              <a:t>()</a:t>
            </a:r>
          </a:p>
          <a:p>
            <a:r>
              <a:rPr lang="en-US" sz="1600" dirty="0" err="1"/>
              <a:t>rQueue</a:t>
            </a:r>
            <a:r>
              <a:rPr lang="en-US" sz="1600" dirty="0"/>
              <a:t> = </a:t>
            </a:r>
            <a:r>
              <a:rPr lang="en-US" sz="1600" dirty="0" err="1"/>
              <a:t>multiprocessing.Queue</a:t>
            </a:r>
            <a:r>
              <a:rPr lang="en-US" sz="1600" dirty="0"/>
              <a:t>()</a:t>
            </a:r>
          </a:p>
          <a:p>
            <a:r>
              <a:rPr lang="en-US" sz="1600" b="1" dirty="0"/>
              <a:t>#setup and start the workers</a:t>
            </a:r>
          </a:p>
          <a:p>
            <a:r>
              <a:rPr lang="en-US" sz="1600" dirty="0"/>
              <a:t>p = list()</a:t>
            </a:r>
          </a:p>
          <a:p>
            <a:r>
              <a:rPr lang="en-US" sz="1600" dirty="0"/>
              <a:t>for </a:t>
            </a:r>
            <a:r>
              <a:rPr lang="en-US" sz="1600" dirty="0" err="1"/>
              <a:t>i</a:t>
            </a:r>
            <a:r>
              <a:rPr lang="en-US" sz="1600" dirty="0"/>
              <a:t> in range(0, </a:t>
            </a:r>
            <a:r>
              <a:rPr lang="en-US" sz="1600" dirty="0" err="1"/>
              <a:t>nprocs</a:t>
            </a:r>
            <a:r>
              <a:rPr lang="en-US" sz="1600" dirty="0"/>
              <a:t>):</a:t>
            </a:r>
          </a:p>
          <a:p>
            <a:r>
              <a:rPr lang="en-US" sz="1600" dirty="0"/>
              <a:t>    </a:t>
            </a:r>
            <a:r>
              <a:rPr lang="en-US" sz="1600" dirty="0" err="1"/>
              <a:t>p.append</a:t>
            </a:r>
            <a:r>
              <a:rPr lang="en-US" sz="1600" dirty="0"/>
              <a:t>(</a:t>
            </a:r>
            <a:r>
              <a:rPr lang="en-US" sz="1600" dirty="0" err="1"/>
              <a:t>multiprocessing.Process</a:t>
            </a:r>
            <a:r>
              <a:rPr lang="en-US" sz="1600" dirty="0"/>
              <a:t>(target=worker))</a:t>
            </a:r>
          </a:p>
          <a:p>
            <a:endParaRPr lang="en-US" sz="1600" dirty="0"/>
          </a:p>
          <a:p>
            <a:r>
              <a:rPr lang="en-US" sz="1600" dirty="0"/>
              <a:t>for </a:t>
            </a:r>
            <a:r>
              <a:rPr lang="en-US" sz="1600" dirty="0" err="1"/>
              <a:t>i</a:t>
            </a:r>
            <a:r>
              <a:rPr lang="en-US" sz="1600" dirty="0"/>
              <a:t> in range(0, </a:t>
            </a:r>
            <a:r>
              <a:rPr lang="en-US" sz="1600" dirty="0" err="1"/>
              <a:t>nprocs</a:t>
            </a:r>
            <a:r>
              <a:rPr lang="en-US" sz="1600" dirty="0"/>
              <a:t>):</a:t>
            </a:r>
          </a:p>
          <a:p>
            <a:r>
              <a:rPr lang="en-US" sz="1600" dirty="0"/>
              <a:t>    p[</a:t>
            </a:r>
            <a:r>
              <a:rPr lang="en-US" sz="1600" dirty="0" err="1"/>
              <a:t>i</a:t>
            </a:r>
            <a:r>
              <a:rPr lang="en-US" sz="1600" dirty="0"/>
              <a:t>].start()</a:t>
            </a:r>
          </a:p>
          <a:p>
            <a:r>
              <a:rPr lang="en-US" sz="1600" b="1" dirty="0"/>
              <a:t># Distributed the tasks</a:t>
            </a:r>
          </a:p>
          <a:p>
            <a:r>
              <a:rPr lang="en-US" sz="1600" dirty="0"/>
              <a:t>chunk = 10000  # this is an important parameter for performance</a:t>
            </a:r>
          </a:p>
          <a:p>
            <a:r>
              <a:rPr lang="en-US" sz="1600" dirty="0"/>
              <a:t>if chunk &gt; N // </a:t>
            </a:r>
            <a:r>
              <a:rPr lang="en-US" sz="1600" dirty="0" err="1"/>
              <a:t>nprocs</a:t>
            </a:r>
            <a:r>
              <a:rPr lang="en-US" sz="1600" dirty="0"/>
              <a:t> + 1:</a:t>
            </a:r>
          </a:p>
          <a:p>
            <a:r>
              <a:rPr lang="en-US" sz="1600" dirty="0"/>
              <a:t>    chunk = N // </a:t>
            </a:r>
            <a:r>
              <a:rPr lang="en-US" sz="1600" dirty="0" err="1"/>
              <a:t>nprocs</a:t>
            </a:r>
            <a:r>
              <a:rPr lang="en-US" sz="1600" dirty="0"/>
              <a:t> + 1</a:t>
            </a:r>
          </a:p>
          <a:p>
            <a:endParaRPr lang="en-US" sz="1600" dirty="0"/>
          </a:p>
          <a:p>
            <a:r>
              <a:rPr lang="en-US" sz="1600" dirty="0"/>
              <a:t>tasks = N // chunk</a:t>
            </a:r>
          </a:p>
          <a:p>
            <a:r>
              <a:rPr lang="en-US" sz="1600" dirty="0"/>
              <a:t>for </a:t>
            </a:r>
            <a:r>
              <a:rPr lang="en-US" sz="1600" dirty="0" err="1"/>
              <a:t>i</a:t>
            </a:r>
            <a:r>
              <a:rPr lang="en-US" sz="1600" dirty="0"/>
              <a:t> in range(0, tasks):</a:t>
            </a:r>
          </a:p>
          <a:p>
            <a:r>
              <a:rPr lang="en-US" sz="1600" dirty="0"/>
              <a:t>    </a:t>
            </a:r>
            <a:r>
              <a:rPr lang="en-US" sz="1600" dirty="0" err="1"/>
              <a:t>tQueue.put</a:t>
            </a:r>
            <a:r>
              <a:rPr lang="en-US" sz="1600" dirty="0"/>
              <a:t>((</a:t>
            </a:r>
            <a:r>
              <a:rPr lang="en-US" sz="1600" dirty="0" err="1"/>
              <a:t>i</a:t>
            </a:r>
            <a:r>
              <a:rPr lang="en-US" sz="1600" dirty="0"/>
              <a:t>*chunk, (i+1) * chunk))</a:t>
            </a:r>
          </a:p>
          <a:p>
            <a:r>
              <a:rPr lang="en-US" sz="1600" dirty="0"/>
              <a:t>if (tasks * chunk != N):</a:t>
            </a:r>
          </a:p>
          <a:p>
            <a:r>
              <a:rPr lang="en-US" sz="1600" dirty="0"/>
              <a:t>    </a:t>
            </a:r>
            <a:r>
              <a:rPr lang="en-US" sz="1600" dirty="0" err="1"/>
              <a:t>tQueue.put</a:t>
            </a:r>
            <a:r>
              <a:rPr lang="en-US" sz="1600" dirty="0"/>
              <a:t>((tasks*chunk, N))</a:t>
            </a:r>
          </a:p>
          <a:p>
            <a:r>
              <a:rPr lang="en-US" sz="1600" dirty="0"/>
              <a:t>    tasks = tasks + 1</a:t>
            </a:r>
          </a:p>
        </p:txBody>
      </p:sp>
    </p:spTree>
    <p:extLst>
      <p:ext uri="{BB962C8B-B14F-4D97-AF65-F5344CB8AC3E}">
        <p14:creationId xmlns:p14="http://schemas.microsoft.com/office/powerpoint/2010/main" val="29155240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C5CEA-2D4D-2B74-3BE0-A70867F44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master (continue)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183638-4665-42C1-96AB-2CEB75E00A8B}"/>
              </a:ext>
            </a:extLst>
          </p:cNvPr>
          <p:cNvSpPr txBox="1"/>
          <p:nvPr/>
        </p:nvSpPr>
        <p:spPr>
          <a:xfrm>
            <a:off x="3024350" y="1198933"/>
            <a:ext cx="5924442" cy="30469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# </a:t>
            </a:r>
            <a:r>
              <a:rPr lang="en-US" sz="1600" b="1" dirty="0"/>
              <a:t>make sure child processes can exit</a:t>
            </a:r>
          </a:p>
          <a:p>
            <a:r>
              <a:rPr lang="en-US" sz="1600" dirty="0"/>
              <a:t>for </a:t>
            </a:r>
            <a:r>
              <a:rPr lang="en-US" sz="1600" dirty="0" err="1"/>
              <a:t>i</a:t>
            </a:r>
            <a:r>
              <a:rPr lang="en-US" sz="1600" dirty="0"/>
              <a:t> in range(0, </a:t>
            </a:r>
            <a:r>
              <a:rPr lang="en-US" sz="1600" dirty="0" err="1"/>
              <a:t>nprocs</a:t>
            </a:r>
            <a:r>
              <a:rPr lang="en-US" sz="1600" dirty="0"/>
              <a:t>):</a:t>
            </a:r>
          </a:p>
          <a:p>
            <a:r>
              <a:rPr lang="en-US" sz="1600" dirty="0"/>
              <a:t>    </a:t>
            </a:r>
            <a:r>
              <a:rPr lang="en-US" sz="1600" dirty="0" err="1"/>
              <a:t>tQueue.put</a:t>
            </a:r>
            <a:r>
              <a:rPr lang="en-US" sz="1600" dirty="0"/>
              <a:t>((-1, -1)) # to make the workers stop                             </a:t>
            </a:r>
          </a:p>
          <a:p>
            <a:endParaRPr lang="en-US" sz="1600" dirty="0"/>
          </a:p>
          <a:p>
            <a:r>
              <a:rPr lang="en-US" sz="1600" dirty="0" err="1"/>
              <a:t>myPI</a:t>
            </a:r>
            <a:r>
              <a:rPr lang="en-US" sz="1600" dirty="0"/>
              <a:t> = 0.0</a:t>
            </a:r>
          </a:p>
          <a:p>
            <a:r>
              <a:rPr lang="en-US" sz="1600" dirty="0"/>
              <a:t># </a:t>
            </a:r>
            <a:r>
              <a:rPr lang="en-US" sz="1600" b="1" dirty="0"/>
              <a:t>get partial sum from workers</a:t>
            </a:r>
          </a:p>
          <a:p>
            <a:r>
              <a:rPr lang="en-US" sz="1600" dirty="0"/>
              <a:t>for </a:t>
            </a:r>
            <a:r>
              <a:rPr lang="en-US" sz="1600" dirty="0" err="1"/>
              <a:t>i</a:t>
            </a:r>
            <a:r>
              <a:rPr lang="en-US" sz="1600" dirty="0"/>
              <a:t> in range(0, tasks):</a:t>
            </a:r>
          </a:p>
          <a:p>
            <a:r>
              <a:rPr lang="en-US" sz="1600" dirty="0"/>
              <a:t>    </a:t>
            </a:r>
            <a:r>
              <a:rPr lang="en-US" sz="1600" dirty="0" err="1"/>
              <a:t>partialSum</a:t>
            </a:r>
            <a:r>
              <a:rPr lang="en-US" sz="1600" dirty="0"/>
              <a:t> = </a:t>
            </a:r>
            <a:r>
              <a:rPr lang="en-US" sz="1600" dirty="0" err="1"/>
              <a:t>rQueue.get</a:t>
            </a:r>
            <a:r>
              <a:rPr lang="en-US" sz="1600" dirty="0"/>
              <a:t>()</a:t>
            </a:r>
          </a:p>
          <a:p>
            <a:r>
              <a:rPr lang="en-US" sz="1600" dirty="0"/>
              <a:t>    </a:t>
            </a:r>
            <a:r>
              <a:rPr lang="en-US" sz="1600" dirty="0" err="1"/>
              <a:t>myPI</a:t>
            </a:r>
            <a:r>
              <a:rPr lang="en-US" sz="1600" dirty="0"/>
              <a:t> += </a:t>
            </a:r>
            <a:r>
              <a:rPr lang="en-US" sz="1600" dirty="0" err="1"/>
              <a:t>partialSum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 err="1"/>
              <a:t>myPI</a:t>
            </a:r>
            <a:r>
              <a:rPr lang="en-US" sz="1600" dirty="0"/>
              <a:t> = </a:t>
            </a:r>
            <a:r>
              <a:rPr lang="en-US" sz="1600" dirty="0" err="1"/>
              <a:t>myPI</a:t>
            </a:r>
            <a:r>
              <a:rPr lang="en-US" sz="1600" dirty="0"/>
              <a:t> / float(N)</a:t>
            </a:r>
          </a:p>
          <a:p>
            <a:endParaRPr lang="en-US" sz="1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8DA6E-A42E-047B-FA39-0DE1791860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81162" y="4518936"/>
            <a:ext cx="10363826" cy="1266810"/>
          </a:xfrm>
        </p:spPr>
        <p:txBody>
          <a:bodyPr>
            <a:normAutofit/>
          </a:bodyPr>
          <a:lstStyle/>
          <a:p>
            <a:r>
              <a:rPr lang="en-US" dirty="0"/>
              <a:t>See lect7/pi_mw.py</a:t>
            </a:r>
          </a:p>
        </p:txBody>
      </p:sp>
    </p:spTree>
    <p:extLst>
      <p:ext uri="{BB962C8B-B14F-4D97-AF65-F5344CB8AC3E}">
        <p14:creationId xmlns:p14="http://schemas.microsoft.com/office/powerpoint/2010/main" val="25922689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7F51A-3408-C37B-26FF-3B692E523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a list of prime numbers with multiprocessing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15C62-09BD-A8D2-CC99-B7B6FB22057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Task: </a:t>
            </a:r>
          </a:p>
          <a:p>
            <a:pPr lvl="1"/>
            <a:r>
              <a:rPr lang="en-US" dirty="0"/>
              <a:t>Input N</a:t>
            </a:r>
          </a:p>
          <a:p>
            <a:pPr lvl="1"/>
            <a:r>
              <a:rPr lang="en-US" dirty="0"/>
              <a:t>Build a sorted list of all prime numbers whose values are no more than N (can be exactly N).</a:t>
            </a:r>
          </a:p>
          <a:p>
            <a:pPr lvl="1"/>
            <a:endParaRPr lang="en-US" dirty="0"/>
          </a:p>
          <a:p>
            <a:r>
              <a:rPr lang="en-US" dirty="0"/>
              <a:t>See lect7/primes</a:t>
            </a:r>
            <a:r>
              <a:rPr lang="en-US"/>
              <a:t>.py </a:t>
            </a:r>
            <a:endParaRPr lang="en-US" dirty="0"/>
          </a:p>
          <a:p>
            <a:pPr lvl="1"/>
            <a:r>
              <a:rPr lang="en-US" dirty="0"/>
              <a:t>Building the list of prime numbers has dependence</a:t>
            </a:r>
          </a:p>
          <a:p>
            <a:pPr lvl="1"/>
            <a:r>
              <a:rPr lang="en-US" dirty="0"/>
              <a:t>Computing larger primes depends on knowing smaller primes.</a:t>
            </a:r>
          </a:p>
          <a:p>
            <a:pPr lvl="2"/>
            <a:r>
              <a:rPr lang="en-US" dirty="0"/>
              <a:t>Cannot naively chops the space and distributes to different workers</a:t>
            </a:r>
          </a:p>
        </p:txBody>
      </p:sp>
    </p:spTree>
    <p:extLst>
      <p:ext uri="{BB962C8B-B14F-4D97-AF65-F5344CB8AC3E}">
        <p14:creationId xmlns:p14="http://schemas.microsoft.com/office/powerpoint/2010/main" val="2193540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63565-3872-9606-4296-DF9C3B53E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Multiprocessing and Threading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96401-963A-9391-1E10-48D122C2B9C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3532102" cy="4692502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Python threads share the process context</a:t>
            </a:r>
          </a:p>
          <a:p>
            <a:pPr algn="l"/>
            <a:r>
              <a:rPr lang="en-US" dirty="0"/>
              <a:t>Python multiprocessing runs with completely independent processes (new copies of python interpreter).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5030825-9233-7AAE-10F4-856A5A1031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0761" y="1415332"/>
            <a:ext cx="6156356" cy="4370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1223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7F51A-3408-C37B-26FF-3B692E523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a list of prime numbers with multiprocessing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15C62-09BD-A8D2-CC99-B7B6FB22057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5408198" cy="422479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Task: </a:t>
            </a:r>
          </a:p>
          <a:p>
            <a:pPr lvl="1"/>
            <a:r>
              <a:rPr lang="en-US" dirty="0"/>
              <a:t>Input N</a:t>
            </a:r>
          </a:p>
          <a:p>
            <a:pPr lvl="1"/>
            <a:r>
              <a:rPr lang="en-US" dirty="0"/>
              <a:t>Build a sorted list of all prime numbers whose values are no more than N (can be exactly N).</a:t>
            </a:r>
          </a:p>
          <a:p>
            <a:pPr lvl="1"/>
            <a:endParaRPr lang="en-US" dirty="0"/>
          </a:p>
          <a:p>
            <a:r>
              <a:rPr lang="en-US" dirty="0"/>
              <a:t>See lect7/primes.py </a:t>
            </a:r>
          </a:p>
          <a:p>
            <a:pPr lvl="1"/>
            <a:r>
              <a:rPr lang="en-US" dirty="0"/>
              <a:t>Building the list of prime numbers has dependence</a:t>
            </a:r>
          </a:p>
          <a:p>
            <a:pPr lvl="1"/>
            <a:r>
              <a:rPr lang="en-US" dirty="0"/>
              <a:t>Computing larger primes depends on knowing smaller primes.</a:t>
            </a:r>
          </a:p>
          <a:p>
            <a:pPr lvl="2"/>
            <a:r>
              <a:rPr lang="en-US" dirty="0"/>
              <a:t>Cannot naively chops the space and distributes to different workers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208DB6-2D78-335E-EA46-EF629A712A08}"/>
              </a:ext>
            </a:extLst>
          </p:cNvPr>
          <p:cNvSpPr txBox="1"/>
          <p:nvPr/>
        </p:nvSpPr>
        <p:spPr>
          <a:xfrm>
            <a:off x="7299434" y="1832144"/>
            <a:ext cx="3111557" cy="36933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def </a:t>
            </a:r>
            <a:r>
              <a:rPr lang="en-US" dirty="0" err="1"/>
              <a:t>isPrime</a:t>
            </a:r>
            <a:r>
              <a:rPr lang="en-US" dirty="0"/>
              <a:t>(n):</a:t>
            </a:r>
          </a:p>
          <a:p>
            <a:r>
              <a:rPr lang="en-US" dirty="0"/>
              <a:t>    </a:t>
            </a:r>
            <a:r>
              <a:rPr lang="en-US" dirty="0" err="1"/>
              <a:t>i</a:t>
            </a:r>
            <a:r>
              <a:rPr lang="en-US" dirty="0"/>
              <a:t> = 0</a:t>
            </a:r>
          </a:p>
          <a:p>
            <a:r>
              <a:rPr lang="en-US" dirty="0"/>
              <a:t>    bound = int(</a:t>
            </a:r>
            <a:r>
              <a:rPr lang="en-US" dirty="0" err="1"/>
              <a:t>math.sqrt</a:t>
            </a:r>
            <a:r>
              <a:rPr lang="en-US" dirty="0"/>
              <a:t>(n) + 1)</a:t>
            </a:r>
          </a:p>
          <a:p>
            <a:r>
              <a:rPr lang="en-US" dirty="0"/>
              <a:t>    while primes[</a:t>
            </a:r>
            <a:r>
              <a:rPr lang="en-US" dirty="0" err="1"/>
              <a:t>i</a:t>
            </a:r>
            <a:r>
              <a:rPr lang="en-US" dirty="0"/>
              <a:t>] &lt;= bound:</a:t>
            </a:r>
          </a:p>
          <a:p>
            <a:r>
              <a:rPr lang="en-US" dirty="0"/>
              <a:t>        if n % primes[</a:t>
            </a:r>
            <a:r>
              <a:rPr lang="en-US" dirty="0" err="1"/>
              <a:t>i</a:t>
            </a:r>
            <a:r>
              <a:rPr lang="en-US" dirty="0"/>
              <a:t>] == 0:</a:t>
            </a:r>
          </a:p>
          <a:p>
            <a:r>
              <a:rPr lang="en-US" dirty="0"/>
              <a:t>            return False</a:t>
            </a:r>
          </a:p>
          <a:p>
            <a:r>
              <a:rPr lang="en-US" dirty="0"/>
              <a:t>        </a:t>
            </a:r>
            <a:r>
              <a:rPr lang="en-US" dirty="0" err="1"/>
              <a:t>i</a:t>
            </a:r>
            <a:r>
              <a:rPr lang="en-US" dirty="0"/>
              <a:t> = </a:t>
            </a:r>
            <a:r>
              <a:rPr lang="en-US" dirty="0" err="1"/>
              <a:t>i</a:t>
            </a:r>
            <a:r>
              <a:rPr lang="en-US" dirty="0"/>
              <a:t> + 1</a:t>
            </a:r>
          </a:p>
          <a:p>
            <a:r>
              <a:rPr lang="en-US" dirty="0"/>
              <a:t>    return True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 in range(6, N+1):</a:t>
            </a:r>
          </a:p>
          <a:p>
            <a:r>
              <a:rPr lang="en-US" dirty="0"/>
              <a:t>    if </a:t>
            </a:r>
            <a:r>
              <a:rPr lang="en-US" dirty="0" err="1"/>
              <a:t>isPrime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):</a:t>
            </a:r>
          </a:p>
          <a:p>
            <a:r>
              <a:rPr lang="en-US" dirty="0"/>
              <a:t>        </a:t>
            </a:r>
            <a:r>
              <a:rPr lang="en-US" dirty="0" err="1"/>
              <a:t>primes.append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739379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7F51A-3408-C37B-26FF-3B692E523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a list of prime numbers with multiprocessing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15C62-09BD-A8D2-CC99-B7B6FB22057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5408198" cy="422479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Separate the loop into two loops</a:t>
            </a:r>
          </a:p>
          <a:p>
            <a:pPr lvl="1"/>
            <a:r>
              <a:rPr lang="en-US" dirty="0"/>
              <a:t>Do the small loop sequentially by the main process</a:t>
            </a:r>
          </a:p>
          <a:p>
            <a:pPr lvl="1"/>
            <a:r>
              <a:rPr lang="en-US" dirty="0"/>
              <a:t>Parallelize the bigger loop</a:t>
            </a:r>
          </a:p>
          <a:p>
            <a:pPr lvl="1"/>
            <a:r>
              <a:rPr lang="en-US" dirty="0"/>
              <a:t>Task distribution method can be similar to that used in pi_mw.py</a:t>
            </a:r>
          </a:p>
          <a:p>
            <a:pPr lvl="2"/>
            <a:r>
              <a:rPr lang="en-US" dirty="0"/>
              <a:t>Workers need to add sentinels in the result data to inform the master that their computation is done.</a:t>
            </a:r>
          </a:p>
          <a:p>
            <a:pPr lvl="2"/>
            <a:r>
              <a:rPr lang="en-US" dirty="0"/>
              <a:t>Master receives primes not sorted – need to sort after receiving all data</a:t>
            </a:r>
          </a:p>
          <a:p>
            <a:r>
              <a:rPr lang="en-US" dirty="0"/>
              <a:t>See primes_mw_sort.py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208DB6-2D78-335E-EA46-EF629A712A08}"/>
              </a:ext>
            </a:extLst>
          </p:cNvPr>
          <p:cNvSpPr txBox="1"/>
          <p:nvPr/>
        </p:nvSpPr>
        <p:spPr>
          <a:xfrm>
            <a:off x="7283668" y="1485303"/>
            <a:ext cx="3111557" cy="48013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def </a:t>
            </a:r>
            <a:r>
              <a:rPr lang="en-US" dirty="0" err="1"/>
              <a:t>isPrime</a:t>
            </a:r>
            <a:r>
              <a:rPr lang="en-US" dirty="0"/>
              <a:t>(n):</a:t>
            </a:r>
          </a:p>
          <a:p>
            <a:r>
              <a:rPr lang="en-US" dirty="0"/>
              <a:t>    </a:t>
            </a:r>
            <a:r>
              <a:rPr lang="en-US" dirty="0" err="1"/>
              <a:t>i</a:t>
            </a:r>
            <a:r>
              <a:rPr lang="en-US" dirty="0"/>
              <a:t> = 0</a:t>
            </a:r>
          </a:p>
          <a:p>
            <a:r>
              <a:rPr lang="en-US" dirty="0"/>
              <a:t>    bound = int(</a:t>
            </a:r>
            <a:r>
              <a:rPr lang="en-US" dirty="0" err="1"/>
              <a:t>math.sqrt</a:t>
            </a:r>
            <a:r>
              <a:rPr lang="en-US" dirty="0"/>
              <a:t>(n) + 1)</a:t>
            </a:r>
          </a:p>
          <a:p>
            <a:r>
              <a:rPr lang="en-US" dirty="0"/>
              <a:t>    while primes[</a:t>
            </a:r>
            <a:r>
              <a:rPr lang="en-US" dirty="0" err="1"/>
              <a:t>i</a:t>
            </a:r>
            <a:r>
              <a:rPr lang="en-US" dirty="0"/>
              <a:t>] &lt;= bound:</a:t>
            </a:r>
          </a:p>
          <a:p>
            <a:r>
              <a:rPr lang="en-US" dirty="0"/>
              <a:t>        if n % primes[</a:t>
            </a:r>
            <a:r>
              <a:rPr lang="en-US" dirty="0" err="1"/>
              <a:t>i</a:t>
            </a:r>
            <a:r>
              <a:rPr lang="en-US" dirty="0"/>
              <a:t>] == 0:</a:t>
            </a:r>
          </a:p>
          <a:p>
            <a:r>
              <a:rPr lang="en-US" dirty="0"/>
              <a:t>            return False</a:t>
            </a:r>
          </a:p>
          <a:p>
            <a:r>
              <a:rPr lang="en-US" dirty="0"/>
              <a:t>        </a:t>
            </a:r>
            <a:r>
              <a:rPr lang="en-US" dirty="0" err="1"/>
              <a:t>i</a:t>
            </a:r>
            <a:r>
              <a:rPr lang="en-US" dirty="0"/>
              <a:t> = </a:t>
            </a:r>
            <a:r>
              <a:rPr lang="en-US" dirty="0" err="1"/>
              <a:t>i</a:t>
            </a:r>
            <a:r>
              <a:rPr lang="en-US" dirty="0"/>
              <a:t> + 1</a:t>
            </a:r>
          </a:p>
          <a:p>
            <a:r>
              <a:rPr lang="en-US" dirty="0"/>
              <a:t>    return True</a:t>
            </a:r>
          </a:p>
          <a:p>
            <a:endParaRPr lang="en-US" dirty="0"/>
          </a:p>
          <a:p>
            <a:r>
              <a:rPr lang="en-US" dirty="0"/>
              <a:t>m = </a:t>
            </a:r>
            <a:r>
              <a:rPr lang="en-US" dirty="0" err="1"/>
              <a:t>math.sqrt</a:t>
            </a:r>
            <a:r>
              <a:rPr lang="en-US" dirty="0"/>
              <a:t>(N+2)</a:t>
            </a:r>
          </a:p>
          <a:p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 in range(6, m):</a:t>
            </a:r>
          </a:p>
          <a:p>
            <a:r>
              <a:rPr lang="en-US" dirty="0"/>
              <a:t>    if </a:t>
            </a:r>
            <a:r>
              <a:rPr lang="en-US" dirty="0" err="1"/>
              <a:t>isPrime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):</a:t>
            </a:r>
          </a:p>
          <a:p>
            <a:r>
              <a:rPr lang="en-US" dirty="0"/>
              <a:t>        </a:t>
            </a:r>
            <a:r>
              <a:rPr lang="en-US" dirty="0" err="1"/>
              <a:t>primes.append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>
                <a:highlight>
                  <a:srgbClr val="00FF00"/>
                </a:highlight>
              </a:rPr>
              <a:t>for </a:t>
            </a:r>
            <a:r>
              <a:rPr lang="en-US" dirty="0" err="1">
                <a:highlight>
                  <a:srgbClr val="00FF00"/>
                </a:highlight>
              </a:rPr>
              <a:t>i</a:t>
            </a:r>
            <a:r>
              <a:rPr lang="en-US" dirty="0">
                <a:highlight>
                  <a:srgbClr val="00FF00"/>
                </a:highlight>
              </a:rPr>
              <a:t> in range(m, N+1)</a:t>
            </a:r>
          </a:p>
          <a:p>
            <a:r>
              <a:rPr lang="en-US" dirty="0">
                <a:highlight>
                  <a:srgbClr val="00FF00"/>
                </a:highlight>
              </a:rPr>
              <a:t>    if </a:t>
            </a:r>
            <a:r>
              <a:rPr lang="en-US" dirty="0" err="1">
                <a:highlight>
                  <a:srgbClr val="00FF00"/>
                </a:highlight>
              </a:rPr>
              <a:t>isPrime</a:t>
            </a:r>
            <a:r>
              <a:rPr lang="en-US" dirty="0">
                <a:highlight>
                  <a:srgbClr val="00FF00"/>
                </a:highlight>
              </a:rPr>
              <a:t>(</a:t>
            </a:r>
            <a:r>
              <a:rPr lang="en-US" dirty="0" err="1">
                <a:highlight>
                  <a:srgbClr val="00FF00"/>
                </a:highlight>
              </a:rPr>
              <a:t>i</a:t>
            </a:r>
            <a:r>
              <a:rPr lang="en-US" dirty="0">
                <a:highlight>
                  <a:srgbClr val="00FF00"/>
                </a:highlight>
              </a:rPr>
              <a:t>):</a:t>
            </a:r>
          </a:p>
          <a:p>
            <a:r>
              <a:rPr lang="en-US" dirty="0">
                <a:highlight>
                  <a:srgbClr val="00FF00"/>
                </a:highlight>
              </a:rPr>
              <a:t>       </a:t>
            </a:r>
            <a:r>
              <a:rPr lang="en-US" dirty="0" err="1">
                <a:highlight>
                  <a:srgbClr val="00FF00"/>
                </a:highlight>
              </a:rPr>
              <a:t>primes.append</a:t>
            </a:r>
            <a:r>
              <a:rPr lang="en-US" dirty="0">
                <a:highlight>
                  <a:srgbClr val="00FF00"/>
                </a:highlight>
              </a:rPr>
              <a:t>(</a:t>
            </a:r>
            <a:r>
              <a:rPr lang="en-US" dirty="0" err="1">
                <a:highlight>
                  <a:srgbClr val="00FF00"/>
                </a:highlight>
              </a:rPr>
              <a:t>i</a:t>
            </a:r>
            <a:r>
              <a:rPr lang="en-US" dirty="0">
                <a:highlight>
                  <a:srgbClr val="00FF00"/>
                </a:highlight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4489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412D7-E48B-5546-DF8B-7B31409C7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Multiprocessing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7477B-5883-0665-521A-31CA77C9765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5" y="1566407"/>
            <a:ext cx="5471260" cy="4763447"/>
          </a:xfrm>
        </p:spPr>
        <p:txBody>
          <a:bodyPr>
            <a:normAutofit fontScale="85000" lnSpcReduction="10000"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A5568"/>
                </a:solidFill>
                <a:effectLst/>
                <a:latin typeface="+mn-lt"/>
                <a:cs typeface="Open Sans" panose="020B0606030504020204" pitchFamily="34" charset="0"/>
              </a:rPr>
              <a:t>Python </a:t>
            </a:r>
            <a:r>
              <a:rPr lang="en-US" altLang="en-US" dirty="0">
                <a:solidFill>
                  <a:srgbClr val="4A5568"/>
                </a:solidFill>
                <a:latin typeface="+mn-lt"/>
                <a:cs typeface="Open Sans" panose="020B0606030504020204" pitchFamily="34" charset="0"/>
              </a:rPr>
              <a:t>multiprocessing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A5568"/>
                </a:solidFill>
                <a:effectLst/>
                <a:latin typeface="+mn-lt"/>
                <a:cs typeface="Open Sans" panose="020B0606030504020204" pitchFamily="34" charset="0"/>
              </a:rPr>
              <a:t> using a built-in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cs typeface="Open Sans" panose="020B0606030504020204" pitchFamily="34" charset="0"/>
              </a:rPr>
              <a:t>multiprocessing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A5568"/>
                </a:solidFill>
                <a:effectLst/>
                <a:latin typeface="+mn-lt"/>
                <a:cs typeface="Open Sans" panose="020B0606030504020204" pitchFamily="34" charset="0"/>
              </a:rPr>
              <a:t> module to manage processes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dirty="0">
                <a:solidFill>
                  <a:srgbClr val="4A5568"/>
                </a:solidFill>
                <a:latin typeface="+mn-lt"/>
                <a:cs typeface="Open Sans" panose="020B0606030504020204" pitchFamily="34" charset="0"/>
              </a:rPr>
              <a:t>Multiprocessing is similar to threading in the code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rgbClr val="4A5568"/>
              </a:solidFill>
              <a:effectLst/>
              <a:latin typeface="+mn-lt"/>
              <a:cs typeface="Open Sans" panose="020B0606030504020204" pitchFamily="34" charset="0"/>
            </a:endParaRPr>
          </a:p>
          <a:p>
            <a:pPr lvl="1">
              <a:buFont typeface="+mj-lt"/>
              <a:buAutoNum type="arabicPeriod"/>
            </a:pPr>
            <a:r>
              <a:rPr lang="en-US" sz="1700" b="0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Create an instance of the </a:t>
            </a:r>
            <a:r>
              <a:rPr lang="en-US" sz="1700" b="1" dirty="0" err="1">
                <a:latin typeface="Open Sans" panose="020B0606030504020204" pitchFamily="34" charset="0"/>
              </a:rPr>
              <a:t>multiprocessing</a:t>
            </a:r>
            <a:r>
              <a:rPr lang="en-US" sz="1700" b="1" i="0" dirty="0" err="1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.Process</a:t>
            </a:r>
            <a:r>
              <a:rPr lang="en-US" sz="1700" b="0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 class.</a:t>
            </a:r>
          </a:p>
          <a:p>
            <a:pPr lvl="1">
              <a:buFont typeface="+mj-lt"/>
              <a:buAutoNum type="arabicPeriod"/>
            </a:pPr>
            <a:r>
              <a:rPr lang="en-US" sz="1700" b="0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Specify the name of the function as the starting point of the new process via the “</a:t>
            </a:r>
            <a:r>
              <a:rPr lang="en-US" sz="1700" b="1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target</a:t>
            </a:r>
            <a:r>
              <a:rPr lang="en-US" sz="1700" b="0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” argument.</a:t>
            </a:r>
          </a:p>
          <a:p>
            <a:pPr lvl="1">
              <a:buFont typeface="+mj-lt"/>
              <a:buAutoNum type="arabicPeriod"/>
            </a:pPr>
            <a:r>
              <a:rPr lang="en-US" sz="1700" b="0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Call the </a:t>
            </a:r>
            <a:r>
              <a:rPr lang="en-US" sz="1700" b="1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start()</a:t>
            </a:r>
            <a:r>
              <a:rPr lang="en-US" sz="1700" b="0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 function.</a:t>
            </a:r>
          </a:p>
          <a:p>
            <a:pPr lvl="1">
              <a:buFont typeface="+mj-lt"/>
              <a:buAutoNum type="arabicPeriod"/>
            </a:pPr>
            <a:r>
              <a:rPr lang="en-US" sz="1700" b="0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We can explicitly wait for the new process to finish executing by calling the </a:t>
            </a:r>
            <a:r>
              <a:rPr lang="en-US" sz="1700" b="1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join()</a:t>
            </a:r>
          </a:p>
          <a:p>
            <a:r>
              <a:rPr lang="en-US" sz="2100" dirty="0">
                <a:latin typeface="Open Sans" panose="020B0606030504020204" pitchFamily="34" charset="0"/>
              </a:rPr>
              <a:t>Run lect7 /RunFunctionProcess.py, you can see the main process and the task process are progressing concurrently.</a:t>
            </a:r>
          </a:p>
          <a:p>
            <a:pPr lvl="1"/>
            <a:r>
              <a:rPr lang="en-US" sz="1700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Use ‘</a:t>
            </a:r>
            <a:r>
              <a:rPr lang="en-US" sz="1700" i="0" dirty="0" err="1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ps</a:t>
            </a:r>
            <a:r>
              <a:rPr lang="en-US" sz="1700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 –u username’ to see that there are two python process running.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rgbClr val="4A5568"/>
              </a:solidFill>
              <a:effectLst/>
              <a:latin typeface="+mn-lt"/>
              <a:cs typeface="Open Sans" panose="020B0606030504020204" pitchFamily="34" charset="0"/>
            </a:endParaRPr>
          </a:p>
          <a:p>
            <a:pPr algn="l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9DD3A9-5B44-C814-7EDA-0FA515493ADD}"/>
              </a:ext>
            </a:extLst>
          </p:cNvPr>
          <p:cNvSpPr txBox="1"/>
          <p:nvPr/>
        </p:nvSpPr>
        <p:spPr>
          <a:xfrm>
            <a:off x="6940819" y="1528540"/>
            <a:ext cx="4337406" cy="48013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from time import sleep</a:t>
            </a:r>
          </a:p>
          <a:p>
            <a:r>
              <a:rPr lang="en-US" dirty="0">
                <a:solidFill>
                  <a:srgbClr val="FF0000"/>
                </a:solidFill>
              </a:rPr>
              <a:t>from multiprocessing import Process</a:t>
            </a:r>
          </a:p>
          <a:p>
            <a:endParaRPr lang="en-US" dirty="0"/>
          </a:p>
          <a:p>
            <a:r>
              <a:rPr lang="en-US" dirty="0"/>
              <a:t># a function that blocks for a moment</a:t>
            </a:r>
          </a:p>
          <a:p>
            <a:r>
              <a:rPr lang="en-US" dirty="0">
                <a:solidFill>
                  <a:srgbClr val="FF0000"/>
                </a:solidFill>
              </a:rPr>
              <a:t>def task():</a:t>
            </a:r>
          </a:p>
          <a:p>
            <a:r>
              <a:rPr lang="en-US" dirty="0"/>
              <a:t>    sleep(1)</a:t>
            </a:r>
          </a:p>
          <a:p>
            <a:r>
              <a:rPr lang="en-US" dirty="0"/>
              <a:t>    # display a message</a:t>
            </a:r>
          </a:p>
          <a:p>
            <a:r>
              <a:rPr lang="en-US" dirty="0"/>
              <a:t>    print('task Process running for 1 second')</a:t>
            </a:r>
          </a:p>
          <a:p>
            <a:r>
              <a:rPr lang="en-US" dirty="0"/>
              <a:t>    sleep(10)</a:t>
            </a:r>
          </a:p>
          <a:p>
            <a:r>
              <a:rPr lang="en-US" dirty="0"/>
              <a:t>    print('task Process running for 11 second')</a:t>
            </a:r>
          </a:p>
          <a:p>
            <a:endParaRPr lang="en-US" dirty="0"/>
          </a:p>
          <a:p>
            <a:r>
              <a:rPr lang="en-US" dirty="0"/>
              <a:t># create a Process</a:t>
            </a:r>
          </a:p>
          <a:p>
            <a:r>
              <a:rPr lang="en-US" dirty="0">
                <a:solidFill>
                  <a:srgbClr val="FF0000"/>
                </a:solidFill>
              </a:rPr>
              <a:t>p = Process(target=task)</a:t>
            </a:r>
          </a:p>
          <a:p>
            <a:r>
              <a:rPr lang="en-US" dirty="0" err="1">
                <a:solidFill>
                  <a:srgbClr val="FF0000"/>
                </a:solidFill>
              </a:rPr>
              <a:t>p.start</a:t>
            </a:r>
            <a:r>
              <a:rPr lang="en-US" dirty="0">
                <a:solidFill>
                  <a:srgbClr val="FF0000"/>
                </a:solidFill>
              </a:rPr>
              <a:t>()  </a:t>
            </a:r>
            <a:r>
              <a:rPr lang="en-US" b="1" dirty="0"/>
              <a:t># duplicate the main process</a:t>
            </a:r>
          </a:p>
          <a:p>
            <a:r>
              <a:rPr lang="en-US" dirty="0"/>
              <a:t># wait for the child process to finish</a:t>
            </a:r>
          </a:p>
          <a:p>
            <a:r>
              <a:rPr lang="en-US" dirty="0"/>
              <a:t>print('Main thread after task process starts...')</a:t>
            </a:r>
          </a:p>
          <a:p>
            <a:r>
              <a:rPr lang="en-US" dirty="0" err="1">
                <a:solidFill>
                  <a:srgbClr val="FF0000"/>
                </a:solidFill>
              </a:rPr>
              <a:t>p.join</a:t>
            </a:r>
            <a:r>
              <a:rPr lang="en-US" dirty="0">
                <a:solidFill>
                  <a:srgbClr val="FF0000"/>
                </a:solidFill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2692756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43FA7-0CBE-9A1A-C449-F9EAE6056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Multiprocessing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EE0508-15CD-72C3-8769-9A4F970F4EC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5455495" cy="488957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To run a function in a processes with parameters:</a:t>
            </a:r>
          </a:p>
          <a:p>
            <a:pPr lvl="1">
              <a:buFont typeface="+mj-lt"/>
              <a:buAutoNum type="arabicPeriod"/>
            </a:pPr>
            <a:r>
              <a:rPr lang="en-US" sz="1700" b="0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Create an instance of the </a:t>
            </a:r>
            <a:r>
              <a:rPr lang="en-US" sz="1700" b="1" dirty="0" err="1">
                <a:latin typeface="Open Sans" panose="020B0606030504020204" pitchFamily="34" charset="0"/>
              </a:rPr>
              <a:t>multiprocessing</a:t>
            </a:r>
            <a:r>
              <a:rPr lang="en-US" sz="1700" b="1" i="0" dirty="0" err="1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.Process</a:t>
            </a:r>
            <a:r>
              <a:rPr lang="en-US" sz="1700" b="0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 class.</a:t>
            </a:r>
          </a:p>
          <a:p>
            <a:pPr lvl="1">
              <a:buFont typeface="+mj-lt"/>
              <a:buAutoNum type="arabicPeriod"/>
            </a:pPr>
            <a:r>
              <a:rPr lang="en-US" sz="1700" b="0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Specify the name of the function via the “</a:t>
            </a:r>
            <a:r>
              <a:rPr lang="en-US" sz="1700" b="1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target</a:t>
            </a:r>
            <a:r>
              <a:rPr lang="en-US" sz="1700" b="0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” argument.</a:t>
            </a:r>
          </a:p>
          <a:p>
            <a:pPr lvl="2">
              <a:buFont typeface="+mj-lt"/>
              <a:buAutoNum type="arabicPeriod"/>
            </a:pPr>
            <a:r>
              <a:rPr lang="en-US" sz="1500" b="0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Function has parameters</a:t>
            </a:r>
          </a:p>
          <a:p>
            <a:pPr lvl="1">
              <a:buFont typeface="+mj-lt"/>
              <a:buAutoNum type="arabicPeriod"/>
            </a:pPr>
            <a:r>
              <a:rPr lang="en-US" sz="1700" dirty="0">
                <a:solidFill>
                  <a:schemeClr val="tx1"/>
                </a:solidFill>
                <a:latin typeface="Open Sans" panose="020B0606030504020204" pitchFamily="34" charset="0"/>
              </a:rPr>
              <a:t>S</a:t>
            </a:r>
            <a:r>
              <a:rPr lang="en-US" sz="1700" b="0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pecify the arguments in order that the function expects them via the “</a:t>
            </a:r>
            <a:r>
              <a:rPr lang="en-US" sz="1700" b="1" i="0" dirty="0" err="1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args</a:t>
            </a:r>
            <a:r>
              <a:rPr lang="en-US" sz="1700" b="0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”</a:t>
            </a:r>
          </a:p>
          <a:p>
            <a:pPr lvl="1">
              <a:buFont typeface="+mj-lt"/>
              <a:buAutoNum type="arabicPeriod"/>
            </a:pPr>
            <a:r>
              <a:rPr lang="en-US" sz="1700" b="0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Call the </a:t>
            </a:r>
            <a:r>
              <a:rPr lang="en-US" sz="1700" b="1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start()</a:t>
            </a:r>
            <a:r>
              <a:rPr lang="en-US" sz="1700" b="0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 function.</a:t>
            </a:r>
          </a:p>
          <a:p>
            <a:pPr lvl="1">
              <a:buFont typeface="+mj-lt"/>
              <a:buAutoNum type="arabicPeriod"/>
            </a:pPr>
            <a:r>
              <a:rPr lang="en-US" sz="1700" b="0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We can explicitly wait for the new thread to finish executing by calling the </a:t>
            </a:r>
            <a:r>
              <a:rPr lang="en-US" sz="1700" b="1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join()</a:t>
            </a:r>
            <a:endParaRPr lang="en-US" sz="1700" b="0" i="0" dirty="0">
              <a:solidFill>
                <a:schemeClr val="tx1"/>
              </a:solidFill>
              <a:effectLst/>
              <a:latin typeface="Open Sans" panose="020B0606030504020204" pitchFamily="34" charset="0"/>
            </a:endParaRPr>
          </a:p>
          <a:p>
            <a:r>
              <a:rPr lang="en-US" dirty="0"/>
              <a:t>See lect7/RunFunctionProcessWArgs.py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6119FC-4E52-F98D-2147-48115B16C7BD}"/>
              </a:ext>
            </a:extLst>
          </p:cNvPr>
          <p:cNvSpPr txBox="1"/>
          <p:nvPr/>
        </p:nvSpPr>
        <p:spPr>
          <a:xfrm>
            <a:off x="6994323" y="2522483"/>
            <a:ext cx="4003404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……</a:t>
            </a:r>
          </a:p>
          <a:p>
            <a:r>
              <a:rPr lang="en-US" dirty="0"/>
              <a:t>def task(arg1, arg2):</a:t>
            </a:r>
          </a:p>
          <a:p>
            <a:r>
              <a:rPr lang="en-US" dirty="0"/>
              <a:t>    # display a message</a:t>
            </a:r>
          </a:p>
          <a:p>
            <a:r>
              <a:rPr lang="en-US" dirty="0"/>
              <a:t>    print("arg1=",arg1)</a:t>
            </a:r>
          </a:p>
          <a:p>
            <a:r>
              <a:rPr lang="en-US" dirty="0"/>
              <a:t>    print("arg2=",arg2)</a:t>
            </a:r>
          </a:p>
          <a:p>
            <a:endParaRPr lang="en-US" dirty="0"/>
          </a:p>
          <a:p>
            <a:r>
              <a:rPr lang="en-US" dirty="0"/>
              <a:t># create a thread</a:t>
            </a:r>
          </a:p>
          <a:p>
            <a:r>
              <a:rPr lang="en-US" dirty="0"/>
              <a:t>p = Process(target=task, </a:t>
            </a:r>
            <a:r>
              <a:rPr lang="en-US" dirty="0" err="1">
                <a:solidFill>
                  <a:srgbClr val="C00000"/>
                </a:solidFill>
              </a:rPr>
              <a:t>args</a:t>
            </a:r>
            <a:r>
              <a:rPr lang="en-US" dirty="0">
                <a:solidFill>
                  <a:srgbClr val="C00000"/>
                </a:solidFill>
              </a:rPr>
              <a:t>=</a:t>
            </a:r>
            <a:r>
              <a:rPr lang="en-US" dirty="0"/>
              <a:t>("One",2))</a:t>
            </a:r>
          </a:p>
        </p:txBody>
      </p:sp>
    </p:spTree>
    <p:extLst>
      <p:ext uri="{BB962C8B-B14F-4D97-AF65-F5344CB8AC3E}">
        <p14:creationId xmlns:p14="http://schemas.microsoft.com/office/powerpoint/2010/main" val="40821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C5CEA-2D4D-2B74-3BE0-A70867F44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 between Python Thread and Process from the programmer’s perspective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C27CD-BEE9-F35D-993E-B96C826DB80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With threads, global variables in different threads are the same variables – the variable updated in one thread will be seen by all threads</a:t>
            </a:r>
          </a:p>
          <a:p>
            <a:pPr lvl="1"/>
            <a:r>
              <a:rPr lang="en-US" dirty="0"/>
              <a:t>What about local variables in a function?</a:t>
            </a:r>
          </a:p>
          <a:p>
            <a:r>
              <a:rPr lang="en-US" dirty="0"/>
              <a:t>With processes:</a:t>
            </a:r>
          </a:p>
          <a:p>
            <a:pPr lvl="1"/>
            <a:r>
              <a:rPr lang="en-US" dirty="0"/>
              <a:t>The value of all global variables are duplicated when a new process is started. </a:t>
            </a:r>
          </a:p>
          <a:p>
            <a:pPr lvl="1"/>
            <a:r>
              <a:rPr lang="en-US" dirty="0"/>
              <a:t>After a process is started, variables in different processes are independent (unrelated)</a:t>
            </a:r>
          </a:p>
          <a:p>
            <a:r>
              <a:rPr lang="en-US" dirty="0"/>
              <a:t>See lect7/variables_process.py and lect7_variables_thread.py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185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2426BDD-4DE7-B308-B1C7-706E47EDCE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9445" y="427384"/>
            <a:ext cx="8781802" cy="623482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E3D18B7-A9EE-92DC-B93E-06A29409814C}"/>
              </a:ext>
            </a:extLst>
          </p:cNvPr>
          <p:cNvSpPr txBox="1"/>
          <p:nvPr/>
        </p:nvSpPr>
        <p:spPr>
          <a:xfrm>
            <a:off x="4958254" y="1099978"/>
            <a:ext cx="806631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g1, g2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BB70BF-B7EA-FAB6-8506-CFACB789B056}"/>
              </a:ext>
            </a:extLst>
          </p:cNvPr>
          <p:cNvSpPr txBox="1"/>
          <p:nvPr/>
        </p:nvSpPr>
        <p:spPr>
          <a:xfrm>
            <a:off x="4958254" y="2938537"/>
            <a:ext cx="806631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g1, g2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827441-FD10-9ED8-2CB4-91E9D76F770C}"/>
              </a:ext>
            </a:extLst>
          </p:cNvPr>
          <p:cNvSpPr txBox="1"/>
          <p:nvPr/>
        </p:nvSpPr>
        <p:spPr>
          <a:xfrm>
            <a:off x="4998961" y="5169357"/>
            <a:ext cx="806631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g1, g2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953E78-78FD-CFFF-E92A-F3BA569795BD}"/>
              </a:ext>
            </a:extLst>
          </p:cNvPr>
          <p:cNvSpPr txBox="1"/>
          <p:nvPr/>
        </p:nvSpPr>
        <p:spPr>
          <a:xfrm>
            <a:off x="9777249" y="1154406"/>
            <a:ext cx="806631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g1, g2</a:t>
            </a:r>
          </a:p>
        </p:txBody>
      </p:sp>
    </p:spTree>
    <p:extLst>
      <p:ext uri="{BB962C8B-B14F-4D97-AF65-F5344CB8AC3E}">
        <p14:creationId xmlns:p14="http://schemas.microsoft.com/office/powerpoint/2010/main" val="3184428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C5CEA-2D4D-2B74-3BE0-A70867F44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speedup for CPU bound and IO bound applications with multiprocessing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C27CD-BEE9-F35D-993E-B96C826DB80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See lect7/iowithprocesses.py and lect7/cpuwithprocesses.py</a:t>
            </a:r>
          </a:p>
          <a:p>
            <a:pPr lvl="1"/>
            <a:r>
              <a:rPr lang="en-US" dirty="0"/>
              <a:t>Multiprocessing in Python can truly take advantage of the multiple cores in a process, and is parallel processing on a multicore computer.</a:t>
            </a:r>
          </a:p>
        </p:txBody>
      </p:sp>
    </p:spTree>
    <p:extLst>
      <p:ext uri="{BB962C8B-B14F-4D97-AF65-F5344CB8AC3E}">
        <p14:creationId xmlns:p14="http://schemas.microsoft.com/office/powerpoint/2010/main" val="692388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C5CEA-2D4D-2B74-3BE0-A70867F44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 Process Communication with Python Multiprocessing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C27CD-BEE9-F35D-993E-B96C826DB80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Now we can create two or more processes in a python program. </a:t>
            </a:r>
          </a:p>
          <a:p>
            <a:r>
              <a:rPr lang="en-US" dirty="0"/>
              <a:t>Normally, processes are completely independent. But in order for multiple processes to solve problem together, they need to communicate (</a:t>
            </a:r>
            <a:r>
              <a:rPr lang="en-US" dirty="0" err="1"/>
              <a:t>e.g</a:t>
            </a:r>
            <a:r>
              <a:rPr lang="en-US" dirty="0"/>
              <a:t> sharing result, objects, </a:t>
            </a:r>
            <a:r>
              <a:rPr lang="en-US" dirty="0" err="1"/>
              <a:t>etc</a:t>
            </a:r>
            <a:r>
              <a:rPr lang="en-US" dirty="0"/>
              <a:t>). This is where inter-process communication mechanisms come into play!</a:t>
            </a:r>
          </a:p>
          <a:p>
            <a:r>
              <a:rPr lang="en-US" dirty="0"/>
              <a:t>Inter-process communication mechanisms:</a:t>
            </a:r>
          </a:p>
          <a:p>
            <a:pPr lvl="1"/>
            <a:r>
              <a:rPr lang="en-US" dirty="0"/>
              <a:t>Common IPC mechanisms include semaphore, lock, shared memory, pipe, message queue. </a:t>
            </a:r>
          </a:p>
          <a:p>
            <a:pPr lvl="1"/>
            <a:r>
              <a:rPr lang="en-US" dirty="0"/>
              <a:t>The multiprocessing module has these primitives. See https://docs.python.org/3/library/multiprocessing.html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404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C5CEA-2D4D-2B74-3BE0-A70867F44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IPC: Message Queue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C27CD-BEE9-F35D-993E-B96C826DB80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10363826" cy="2051435"/>
          </a:xfrm>
        </p:spPr>
        <p:txBody>
          <a:bodyPr>
            <a:normAutofit/>
          </a:bodyPr>
          <a:lstStyle/>
          <a:p>
            <a:r>
              <a:rPr lang="en-US" dirty="0"/>
              <a:t>Message queue is a common IPC (inter-process communication mechanisms)</a:t>
            </a:r>
          </a:p>
          <a:p>
            <a:pPr lvl="1"/>
            <a:r>
              <a:rPr lang="en-US" dirty="0"/>
              <a:t>A queue is a data structure that allows adding and removing items following the FIFO order</a:t>
            </a:r>
          </a:p>
          <a:p>
            <a:pPr lvl="1"/>
            <a:r>
              <a:rPr lang="en-US" dirty="0"/>
              <a:t>A message queue is a FIFO queue that allows </a:t>
            </a:r>
            <a:r>
              <a:rPr lang="en-US" b="1" dirty="0"/>
              <a:t>different processes </a:t>
            </a:r>
            <a:r>
              <a:rPr lang="en-US" dirty="0"/>
              <a:t>to add and remove items.</a:t>
            </a:r>
          </a:p>
          <a:p>
            <a:pPr lvl="2"/>
            <a:r>
              <a:rPr lang="en-US" dirty="0"/>
              <a:t>The first item added is the first item retrieved, but may or may not be by a different process.</a:t>
            </a:r>
          </a:p>
        </p:txBody>
      </p:sp>
    </p:spTree>
    <p:extLst>
      <p:ext uri="{BB962C8B-B14F-4D97-AF65-F5344CB8AC3E}">
        <p14:creationId xmlns:p14="http://schemas.microsoft.com/office/powerpoint/2010/main" val="3007663176"/>
      </p:ext>
    </p:extLst>
  </p:cSld>
  <p:clrMapOvr>
    <a:masterClrMapping/>
  </p:clrMapOvr>
</p:sld>
</file>

<file path=ppt/theme/theme1.xml><?xml version="1.0" encoding="utf-8"?>
<a:theme xmlns:a="http://schemas.openxmlformats.org/drawingml/2006/main" name="myCOP4521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yCOP4521" id="{AC88A369-B436-4B59-A1A3-9406AB6A38E2}" vid="{44AA63C9-C980-4552-9100-70E8BCF60E8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myCOP4521</Template>
  <TotalTime>4551</TotalTime>
  <Words>2276</Words>
  <Application>Microsoft Macintosh PowerPoint</Application>
  <PresentationFormat>Widescreen</PresentationFormat>
  <Paragraphs>272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Cambria Math</vt:lpstr>
      <vt:lpstr>Courier New</vt:lpstr>
      <vt:lpstr>Open Sans</vt:lpstr>
      <vt:lpstr>Tw Cen MT</vt:lpstr>
      <vt:lpstr>Wingdings</vt:lpstr>
      <vt:lpstr>myCOP4521</vt:lpstr>
      <vt:lpstr>Lecture 7 Python MultiProcessing</vt:lpstr>
      <vt:lpstr>Python Multiprocessing and Threading</vt:lpstr>
      <vt:lpstr>Python Multiprocessing </vt:lpstr>
      <vt:lpstr>Python Multiprocessing</vt:lpstr>
      <vt:lpstr>Difference between Python Thread and Process from the programmer’s perspective</vt:lpstr>
      <vt:lpstr>PowerPoint Presentation</vt:lpstr>
      <vt:lpstr>Potential speedup for CPU bound and IO bound applications with multiprocessing</vt:lpstr>
      <vt:lpstr>Inter Process Communication with Python Multiprocessing</vt:lpstr>
      <vt:lpstr>IPC: Message Queue</vt:lpstr>
      <vt:lpstr>Message Queue</vt:lpstr>
      <vt:lpstr>Things to be careful when using message queue</vt:lpstr>
      <vt:lpstr>Things to be careful when using message queue</vt:lpstr>
      <vt:lpstr>Master-worker design pattern in multiprocessing</vt:lpstr>
      <vt:lpstr>Computing PI with multiprocessing</vt:lpstr>
      <vt:lpstr>Computing PI with multiprocessing: the worker</vt:lpstr>
      <vt:lpstr>Using message queue for IPC </vt:lpstr>
      <vt:lpstr>The master </vt:lpstr>
      <vt:lpstr>The master (continue)</vt:lpstr>
      <vt:lpstr>Build a list of prime numbers with multiprocessing</vt:lpstr>
      <vt:lpstr>Build a list of prime numbers with multiprocessing</vt:lpstr>
      <vt:lpstr>Build a list of prime numbers with multiprocessing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4</dc:title>
  <dc:creator>Sharanya Jayaraman</dc:creator>
  <cp:lastModifiedBy>Microsoft Office User</cp:lastModifiedBy>
  <cp:revision>18</cp:revision>
  <dcterms:created xsi:type="dcterms:W3CDTF">2022-01-21T13:41:55Z</dcterms:created>
  <dcterms:modified xsi:type="dcterms:W3CDTF">2024-09-30T18:23:45Z</dcterms:modified>
</cp:coreProperties>
</file>