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0" r:id="rId3"/>
    <p:sldId id="296" r:id="rId4"/>
    <p:sldId id="297" r:id="rId5"/>
    <p:sldId id="292" r:id="rId6"/>
    <p:sldId id="293" r:id="rId7"/>
    <p:sldId id="294" r:id="rId8"/>
    <p:sldId id="295" r:id="rId9"/>
    <p:sldId id="291" r:id="rId10"/>
    <p:sldId id="299" r:id="rId11"/>
    <p:sldId id="306" r:id="rId12"/>
    <p:sldId id="298" r:id="rId13"/>
    <p:sldId id="279" r:id="rId14"/>
    <p:sldId id="285" r:id="rId15"/>
    <p:sldId id="286" r:id="rId16"/>
    <p:sldId id="287" r:id="rId17"/>
    <p:sldId id="288" r:id="rId18"/>
    <p:sldId id="289" r:id="rId19"/>
    <p:sldId id="301" r:id="rId20"/>
    <p:sldId id="303" r:id="rId21"/>
    <p:sldId id="304" r:id="rId22"/>
    <p:sldId id="30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31" d="100"/>
          <a:sy n="131" d="100"/>
        </p:scale>
        <p:origin x="4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28245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146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44611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446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259574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9/23/24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22355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9/23/24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04914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027757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56807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BCDDCC-9CA4-4D0E-A840-8DDDAE711D3B}" type="datetimeFigureOut">
              <a:rPr lang="en-US" smtClean="0"/>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44764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CDDCC-9CA4-4D0E-A840-8DDDAE711D3B}" type="datetimeFigureOut">
              <a:rPr lang="en-US" smtClean="0"/>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39041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29346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BCDDCC-9CA4-4D0E-A840-8DDDAE711D3B}" type="datetimeFigureOut">
              <a:rPr lang="en-US" smtClean="0"/>
              <a:t>9/23/24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78551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BCDDCC-9CA4-4D0E-A840-8DDDAE711D3B}" type="datetimeFigureOut">
              <a:rPr lang="en-US" smtClean="0"/>
              <a:t>9/23/24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03324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DBCDDCC-9CA4-4D0E-A840-8DDDAE711D3B}" type="datetimeFigureOut">
              <a:rPr lang="en-US" smtClean="0"/>
              <a:t>9/23/24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71634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3481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7427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DBCDDCC-9CA4-4D0E-A840-8DDDAE711D3B}" type="datetimeFigureOut">
              <a:rPr lang="en-US" smtClean="0"/>
              <a:t>9/23/24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542C0E0-FF58-4921-8131-A68944B21B60}" type="slidenum">
              <a:rPr lang="en-US" smtClean="0"/>
              <a:t>‹#›</a:t>
            </a:fld>
            <a:endParaRPr lang="en-US"/>
          </a:p>
        </p:txBody>
      </p:sp>
    </p:spTree>
    <p:extLst>
      <p:ext uri="{BB962C8B-B14F-4D97-AF65-F5344CB8AC3E}">
        <p14:creationId xmlns:p14="http://schemas.microsoft.com/office/powerpoint/2010/main" val="9767127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docs.python.org/3/library/asyncio-sync.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911D4-D6A7-4A0B-BEE1-E70A474DD02B}"/>
              </a:ext>
            </a:extLst>
          </p:cNvPr>
          <p:cNvSpPr>
            <a:spLocks noGrp="1"/>
          </p:cNvSpPr>
          <p:nvPr>
            <p:ph type="ctrTitle"/>
          </p:nvPr>
        </p:nvSpPr>
        <p:spPr>
          <a:xfrm>
            <a:off x="1517448" y="1085174"/>
            <a:ext cx="9001462" cy="2387600"/>
          </a:xfrm>
        </p:spPr>
        <p:txBody>
          <a:bodyPr/>
          <a:lstStyle/>
          <a:p>
            <a:r>
              <a:rPr lang="en-US" dirty="0"/>
              <a:t>Lecture 5 Parallel Programming with Python</a:t>
            </a:r>
          </a:p>
        </p:txBody>
      </p:sp>
      <p:sp>
        <p:nvSpPr>
          <p:cNvPr id="3" name="Subtitle 2">
            <a:extLst>
              <a:ext uri="{FF2B5EF4-FFF2-40B4-BE49-F238E27FC236}">
                <a16:creationId xmlns:a16="http://schemas.microsoft.com/office/drawing/2014/main" id="{2570600F-7128-4FD0-8491-7259B416AF2D}"/>
              </a:ext>
            </a:extLst>
          </p:cNvPr>
          <p:cNvSpPr>
            <a:spLocks noGrp="1"/>
          </p:cNvSpPr>
          <p:nvPr>
            <p:ph type="subTitle" idx="1"/>
          </p:nvPr>
        </p:nvSpPr>
        <p:spPr/>
        <p:txBody>
          <a:bodyPr/>
          <a:lstStyle/>
          <a:p>
            <a:r>
              <a:rPr lang="en-US" dirty="0"/>
              <a:t>Python threads</a:t>
            </a:r>
          </a:p>
        </p:txBody>
      </p:sp>
    </p:spTree>
    <p:extLst>
      <p:ext uri="{BB962C8B-B14F-4D97-AF65-F5344CB8AC3E}">
        <p14:creationId xmlns:p14="http://schemas.microsoft.com/office/powerpoint/2010/main" val="4249441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Concurrent Programming vs Parallel Programming</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p:txBody>
          <a:bodyPr>
            <a:normAutofit fontScale="92500" lnSpcReduction="10000"/>
          </a:bodyPr>
          <a:lstStyle/>
          <a:p>
            <a:pPr algn="l"/>
            <a:r>
              <a:rPr lang="en-US" dirty="0"/>
              <a:t>Is multithreading/multiprocessing = parallel execution?</a:t>
            </a:r>
          </a:p>
          <a:p>
            <a:pPr lvl="1"/>
            <a:r>
              <a:rPr lang="en-US" dirty="0"/>
              <a:t>Multithreading/multiprocessing creates multiple streams of instructions</a:t>
            </a:r>
          </a:p>
          <a:p>
            <a:pPr lvl="1"/>
            <a:r>
              <a:rPr lang="en-US" dirty="0"/>
              <a:t>What about multithreading/multiprocessing on a computer with only one CPU?</a:t>
            </a:r>
          </a:p>
          <a:p>
            <a:r>
              <a:rPr lang="en-US" dirty="0"/>
              <a:t>Multithreading/multiprocessing = concurrent programming</a:t>
            </a:r>
          </a:p>
          <a:p>
            <a:pPr lvl="1"/>
            <a:r>
              <a:rPr lang="en-US" dirty="0"/>
              <a:t>Multiple threads progress concurrently (but may not in parallel)</a:t>
            </a:r>
          </a:p>
          <a:p>
            <a:r>
              <a:rPr lang="en-US" dirty="0"/>
              <a:t>Parallel programming</a:t>
            </a:r>
          </a:p>
          <a:p>
            <a:pPr lvl="1"/>
            <a:r>
              <a:rPr lang="en-US" dirty="0"/>
              <a:t>Multiple threads progress in parallel.</a:t>
            </a:r>
          </a:p>
          <a:p>
            <a:pPr lvl="1"/>
            <a:endParaRPr lang="en-US" dirty="0"/>
          </a:p>
          <a:p>
            <a:r>
              <a:rPr lang="en-US" dirty="0"/>
              <a:t>Concurrent Programming and parallel programming share similar issues</a:t>
            </a:r>
          </a:p>
          <a:p>
            <a:pPr lvl="1"/>
            <a:r>
              <a:rPr lang="en-US" dirty="0"/>
              <a:t>When the same memory (variable) is accessed, there can be problems for both. </a:t>
            </a:r>
          </a:p>
        </p:txBody>
      </p:sp>
    </p:spTree>
    <p:extLst>
      <p:ext uri="{BB962C8B-B14F-4D97-AF65-F5344CB8AC3E}">
        <p14:creationId xmlns:p14="http://schemas.microsoft.com/office/powerpoint/2010/main" val="4236460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B0EA-963B-EB60-96E6-E60F3709517B}"/>
              </a:ext>
            </a:extLst>
          </p:cNvPr>
          <p:cNvSpPr>
            <a:spLocks noGrp="1"/>
          </p:cNvSpPr>
          <p:nvPr>
            <p:ph type="title"/>
          </p:nvPr>
        </p:nvSpPr>
        <p:spPr/>
        <p:txBody>
          <a:bodyPr/>
          <a:lstStyle/>
          <a:p>
            <a:r>
              <a:rPr lang="en-US" dirty="0"/>
              <a:t>Thread safe/challenges in concurrent programming</a:t>
            </a:r>
          </a:p>
        </p:txBody>
      </p:sp>
      <p:sp>
        <p:nvSpPr>
          <p:cNvPr id="3" name="Content Placeholder 2">
            <a:extLst>
              <a:ext uri="{FF2B5EF4-FFF2-40B4-BE49-F238E27FC236}">
                <a16:creationId xmlns:a16="http://schemas.microsoft.com/office/drawing/2014/main" id="{33132D9F-37D0-88F8-FBA5-06A47E233D0A}"/>
              </a:ext>
            </a:extLst>
          </p:cNvPr>
          <p:cNvSpPr>
            <a:spLocks noGrp="1"/>
          </p:cNvSpPr>
          <p:nvPr>
            <p:ph sz="quarter" idx="13"/>
          </p:nvPr>
        </p:nvSpPr>
        <p:spPr>
          <a:xfrm>
            <a:off x="913774" y="1215957"/>
            <a:ext cx="5078464" cy="5349529"/>
          </a:xfrm>
        </p:spPr>
        <p:txBody>
          <a:bodyPr>
            <a:normAutofit fontScale="92500" lnSpcReduction="10000"/>
          </a:bodyPr>
          <a:lstStyle/>
          <a:p>
            <a:r>
              <a:rPr lang="en-US" dirty="0"/>
              <a:t>Consider using </a:t>
            </a:r>
            <a:r>
              <a:rPr lang="en-US" dirty="0" err="1"/>
              <a:t>push_front</a:t>
            </a:r>
            <a:r>
              <a:rPr lang="en-US" dirty="0"/>
              <a:t>() of the C++ linked list library in an environment with multiple threads.</a:t>
            </a:r>
          </a:p>
          <a:p>
            <a:pPr lvl="1"/>
            <a:r>
              <a:rPr lang="en-US" dirty="0"/>
              <a:t>What can happen with two threads run the </a:t>
            </a:r>
            <a:r>
              <a:rPr lang="en-US" dirty="0" err="1"/>
              <a:t>push_front</a:t>
            </a:r>
            <a:r>
              <a:rPr lang="en-US" dirty="0"/>
              <a:t>()? </a:t>
            </a:r>
          </a:p>
          <a:p>
            <a:pPr lvl="1"/>
            <a:r>
              <a:rPr lang="en-US" dirty="0"/>
              <a:t>Depending on the order of the instructions executed in the two threads, the results are different!</a:t>
            </a:r>
          </a:p>
          <a:p>
            <a:r>
              <a:rPr lang="en-US" dirty="0"/>
              <a:t>Many library and system calls were developed for single thread execution. </a:t>
            </a:r>
          </a:p>
          <a:p>
            <a:pPr lvl="1"/>
            <a:r>
              <a:rPr lang="en-US" dirty="0"/>
              <a:t>They are not safe to be used in the multithreading environment by default</a:t>
            </a:r>
          </a:p>
          <a:p>
            <a:pPr lvl="1"/>
            <a:r>
              <a:rPr lang="en-US" dirty="0"/>
              <a:t>The ones that can be used in multithreading environment are marked as </a:t>
            </a:r>
            <a:r>
              <a:rPr lang="en-US" b="1" dirty="0"/>
              <a:t>thread safe</a:t>
            </a:r>
            <a:r>
              <a:rPr lang="en-US" dirty="0"/>
              <a:t>.</a:t>
            </a:r>
          </a:p>
        </p:txBody>
      </p:sp>
      <p:sp>
        <p:nvSpPr>
          <p:cNvPr id="4" name="TextBox 3">
            <a:extLst>
              <a:ext uri="{FF2B5EF4-FFF2-40B4-BE49-F238E27FC236}">
                <a16:creationId xmlns:a16="http://schemas.microsoft.com/office/drawing/2014/main" id="{13587523-8AC5-87B2-9F40-BF03098F3DC9}"/>
              </a:ext>
            </a:extLst>
          </p:cNvPr>
          <p:cNvSpPr txBox="1"/>
          <p:nvPr/>
        </p:nvSpPr>
        <p:spPr>
          <a:xfrm>
            <a:off x="6897048" y="2828835"/>
            <a:ext cx="2132507" cy="1200329"/>
          </a:xfrm>
          <a:prstGeom prst="rect">
            <a:avLst/>
          </a:prstGeom>
          <a:noFill/>
          <a:ln>
            <a:solidFill>
              <a:schemeClr val="tx1"/>
            </a:solidFill>
          </a:ln>
        </p:spPr>
        <p:txBody>
          <a:bodyPr wrap="none" rtlCol="0">
            <a:spAutoFit/>
          </a:bodyPr>
          <a:lstStyle/>
          <a:p>
            <a:r>
              <a:rPr lang="en-US" dirty="0" err="1"/>
              <a:t>push_front</a:t>
            </a:r>
            <a:r>
              <a:rPr lang="en-US" dirty="0"/>
              <a:t>():</a:t>
            </a:r>
          </a:p>
          <a:p>
            <a:r>
              <a:rPr lang="en-US" dirty="0"/>
              <a:t>    n = new node (…)</a:t>
            </a:r>
          </a:p>
          <a:p>
            <a:r>
              <a:rPr lang="en-US" dirty="0"/>
              <a:t>    n-&gt;next = front</a:t>
            </a:r>
          </a:p>
          <a:p>
            <a:r>
              <a:rPr lang="en-US" dirty="0"/>
              <a:t>    front = n</a:t>
            </a:r>
          </a:p>
        </p:txBody>
      </p:sp>
      <p:sp>
        <p:nvSpPr>
          <p:cNvPr id="5" name="TextBox 4">
            <a:extLst>
              <a:ext uri="{FF2B5EF4-FFF2-40B4-BE49-F238E27FC236}">
                <a16:creationId xmlns:a16="http://schemas.microsoft.com/office/drawing/2014/main" id="{494851A8-716F-B93C-98F5-4922C303C433}"/>
              </a:ext>
            </a:extLst>
          </p:cNvPr>
          <p:cNvSpPr txBox="1"/>
          <p:nvPr/>
        </p:nvSpPr>
        <p:spPr>
          <a:xfrm>
            <a:off x="9598094" y="2828835"/>
            <a:ext cx="2132507" cy="1200329"/>
          </a:xfrm>
          <a:prstGeom prst="rect">
            <a:avLst/>
          </a:prstGeom>
          <a:noFill/>
          <a:ln>
            <a:solidFill>
              <a:schemeClr val="tx1"/>
            </a:solidFill>
          </a:ln>
        </p:spPr>
        <p:txBody>
          <a:bodyPr wrap="none" rtlCol="0">
            <a:spAutoFit/>
          </a:bodyPr>
          <a:lstStyle/>
          <a:p>
            <a:r>
              <a:rPr lang="en-US" dirty="0" err="1"/>
              <a:t>push_front</a:t>
            </a:r>
            <a:r>
              <a:rPr lang="en-US" dirty="0"/>
              <a:t>():</a:t>
            </a:r>
          </a:p>
          <a:p>
            <a:r>
              <a:rPr lang="en-US" dirty="0"/>
              <a:t>    n = new node (…)</a:t>
            </a:r>
          </a:p>
          <a:p>
            <a:r>
              <a:rPr lang="en-US" dirty="0"/>
              <a:t>    n-&gt;next = front</a:t>
            </a:r>
          </a:p>
          <a:p>
            <a:r>
              <a:rPr lang="en-US" dirty="0"/>
              <a:t>    front = n</a:t>
            </a:r>
          </a:p>
        </p:txBody>
      </p:sp>
      <p:sp>
        <p:nvSpPr>
          <p:cNvPr id="6" name="TextBox 5">
            <a:extLst>
              <a:ext uri="{FF2B5EF4-FFF2-40B4-BE49-F238E27FC236}">
                <a16:creationId xmlns:a16="http://schemas.microsoft.com/office/drawing/2014/main" id="{63CE1189-0A11-F250-0491-DF6964B7960C}"/>
              </a:ext>
            </a:extLst>
          </p:cNvPr>
          <p:cNvSpPr txBox="1"/>
          <p:nvPr/>
        </p:nvSpPr>
        <p:spPr>
          <a:xfrm>
            <a:off x="7283647" y="2110902"/>
            <a:ext cx="1023037" cy="369332"/>
          </a:xfrm>
          <a:prstGeom prst="rect">
            <a:avLst/>
          </a:prstGeom>
          <a:noFill/>
        </p:spPr>
        <p:txBody>
          <a:bodyPr wrap="none" rtlCol="0">
            <a:spAutoFit/>
          </a:bodyPr>
          <a:lstStyle/>
          <a:p>
            <a:r>
              <a:rPr lang="en-US" dirty="0"/>
              <a:t>Thread 1</a:t>
            </a:r>
          </a:p>
        </p:txBody>
      </p:sp>
      <p:sp>
        <p:nvSpPr>
          <p:cNvPr id="7" name="TextBox 6">
            <a:extLst>
              <a:ext uri="{FF2B5EF4-FFF2-40B4-BE49-F238E27FC236}">
                <a16:creationId xmlns:a16="http://schemas.microsoft.com/office/drawing/2014/main" id="{E9D5A50C-70FB-B8EB-F882-B5807C8FB5B4}"/>
              </a:ext>
            </a:extLst>
          </p:cNvPr>
          <p:cNvSpPr txBox="1"/>
          <p:nvPr/>
        </p:nvSpPr>
        <p:spPr>
          <a:xfrm>
            <a:off x="10004149" y="2110902"/>
            <a:ext cx="1023037" cy="369332"/>
          </a:xfrm>
          <a:prstGeom prst="rect">
            <a:avLst/>
          </a:prstGeom>
          <a:noFill/>
        </p:spPr>
        <p:txBody>
          <a:bodyPr wrap="none" rtlCol="0">
            <a:spAutoFit/>
          </a:bodyPr>
          <a:lstStyle/>
          <a:p>
            <a:r>
              <a:rPr lang="en-US" dirty="0"/>
              <a:t>Thread 2</a:t>
            </a:r>
          </a:p>
        </p:txBody>
      </p:sp>
    </p:spTree>
    <p:extLst>
      <p:ext uri="{BB962C8B-B14F-4D97-AF65-F5344CB8AC3E}">
        <p14:creationId xmlns:p14="http://schemas.microsoft.com/office/powerpoint/2010/main" val="2790790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27670-4547-B4F4-036A-EF1EA454F49C}"/>
              </a:ext>
            </a:extLst>
          </p:cNvPr>
          <p:cNvSpPr>
            <a:spLocks noGrp="1"/>
          </p:cNvSpPr>
          <p:nvPr>
            <p:ph type="title"/>
          </p:nvPr>
        </p:nvSpPr>
        <p:spPr/>
        <p:txBody>
          <a:bodyPr/>
          <a:lstStyle/>
          <a:p>
            <a:r>
              <a:rPr lang="en-US" dirty="0"/>
              <a:t>Python Threads</a:t>
            </a:r>
          </a:p>
        </p:txBody>
      </p:sp>
      <p:sp>
        <p:nvSpPr>
          <p:cNvPr id="3" name="Content Placeholder 2">
            <a:extLst>
              <a:ext uri="{FF2B5EF4-FFF2-40B4-BE49-F238E27FC236}">
                <a16:creationId xmlns:a16="http://schemas.microsoft.com/office/drawing/2014/main" id="{07E1AFB0-F252-5E0C-0A1A-E24A815457B8}"/>
              </a:ext>
            </a:extLst>
          </p:cNvPr>
          <p:cNvSpPr>
            <a:spLocks noGrp="1"/>
          </p:cNvSpPr>
          <p:nvPr>
            <p:ph sz="quarter" idx="13"/>
          </p:nvPr>
        </p:nvSpPr>
        <p:spPr>
          <a:xfrm>
            <a:off x="913774" y="1566408"/>
            <a:ext cx="10363826" cy="4684620"/>
          </a:xfrm>
        </p:spPr>
        <p:txBody>
          <a:bodyPr>
            <a:normAutofit fontScale="55000" lnSpcReduction="20000"/>
          </a:bodyPr>
          <a:lstStyle/>
          <a:p>
            <a:r>
              <a:rPr lang="en-US" sz="3800" dirty="0">
                <a:latin typeface="Rockwell" panose="02060603020205020403" pitchFamily="18" charset="0"/>
              </a:rPr>
              <a:t>By default, </a:t>
            </a:r>
            <a:r>
              <a:rPr lang="en-US" sz="3800" dirty="0">
                <a:latin typeface="+mn-lt"/>
                <a:cs typeface="Open Sans" panose="020B0606030504020204" pitchFamily="34" charset="0"/>
              </a:rPr>
              <a:t>e</a:t>
            </a:r>
            <a:r>
              <a:rPr kumimoji="0" lang="en-US" altLang="en-US" sz="3800" b="0" i="0" u="none" strike="noStrike" cap="none" normalizeH="0" baseline="0" dirty="0">
                <a:ln>
                  <a:noFill/>
                </a:ln>
                <a:effectLst/>
                <a:latin typeface="+mn-lt"/>
                <a:cs typeface="Open Sans" panose="020B0606030504020204" pitchFamily="34" charset="0"/>
              </a:rPr>
              <a:t>ach program has at least one thread of execution</a:t>
            </a:r>
            <a:r>
              <a:rPr lang="en-US" altLang="en-US" sz="3800" dirty="0">
                <a:latin typeface="+mn-lt"/>
                <a:cs typeface="Open Sans" panose="020B0606030504020204" pitchFamily="34" charset="0"/>
              </a:rPr>
              <a:t>, which usually called</a:t>
            </a:r>
            <a:r>
              <a:rPr kumimoji="0" lang="en-US" altLang="en-US" sz="3800" b="0" i="0" u="none" strike="noStrike" cap="none" normalizeH="0" baseline="0" dirty="0">
                <a:ln>
                  <a:noFill/>
                </a:ln>
                <a:effectLst/>
                <a:latin typeface="+mn-lt"/>
                <a:cs typeface="Open Sans" panose="020B0606030504020204" pitchFamily="34" charset="0"/>
              </a:rPr>
              <a:t> </a:t>
            </a:r>
            <a:r>
              <a:rPr kumimoji="0" lang="en-US" altLang="en-US" sz="3800" b="1" i="0" u="none" strike="noStrike" cap="none" normalizeH="0" baseline="0" dirty="0">
                <a:ln>
                  <a:noFill/>
                </a:ln>
                <a:effectLst/>
                <a:highlight>
                  <a:srgbClr val="FFFF00"/>
                </a:highlight>
                <a:latin typeface="+mn-lt"/>
                <a:cs typeface="Open Sans" panose="020B0606030504020204" pitchFamily="34" charset="0"/>
              </a:rPr>
              <a:t>the main thread</a:t>
            </a:r>
            <a:endParaRPr kumimoji="0" lang="en-US" altLang="en-US" sz="3800" b="0" i="0" u="none" strike="noStrike" cap="none" normalizeH="0" baseline="0" dirty="0">
              <a:ln>
                <a:noFill/>
              </a:ln>
              <a:effectLst/>
              <a:latin typeface="+mn-lt"/>
              <a:cs typeface="Open Sans" panose="020B0606030504020204" pitchFamily="34" charset="0"/>
            </a:endParaRPr>
          </a:p>
          <a:p>
            <a:pPr lvl="1"/>
            <a:r>
              <a:rPr kumimoji="0" lang="en-US" altLang="en-US" sz="3400" b="0" i="0" u="none" strike="noStrike" cap="none" normalizeH="0" baseline="0" dirty="0">
                <a:ln>
                  <a:noFill/>
                </a:ln>
                <a:effectLst/>
                <a:latin typeface="+mn-lt"/>
                <a:cs typeface="Open Sans" panose="020B0606030504020204" pitchFamily="34" charset="0"/>
              </a:rPr>
              <a:t>In C++, it is the execution of the main function.</a:t>
            </a:r>
          </a:p>
          <a:p>
            <a:pPr lvl="1"/>
            <a:r>
              <a:rPr kumimoji="0" lang="en-US" altLang="en-US" sz="3400" b="0" i="0" u="none" strike="noStrike" cap="none" normalizeH="0" baseline="0" dirty="0">
                <a:ln>
                  <a:noFill/>
                </a:ln>
                <a:effectLst/>
                <a:latin typeface="+mn-lt"/>
                <a:cs typeface="Open Sans" panose="020B0606030504020204" pitchFamily="34" charset="0"/>
              </a:rPr>
              <a:t>In Python, it is the execution of the python statements in the .</a:t>
            </a:r>
            <a:r>
              <a:rPr kumimoji="0" lang="en-US" altLang="en-US" sz="3400" b="0" i="0" u="none" strike="noStrike" cap="none" normalizeH="0" baseline="0" dirty="0" err="1">
                <a:ln>
                  <a:noFill/>
                </a:ln>
                <a:effectLst/>
                <a:latin typeface="+mn-lt"/>
                <a:cs typeface="Open Sans" panose="020B0606030504020204" pitchFamily="34" charset="0"/>
              </a:rPr>
              <a:t>py</a:t>
            </a:r>
            <a:r>
              <a:rPr kumimoji="0" lang="en-US" altLang="en-US" sz="3400" b="0" i="0" u="none" strike="noStrike" cap="none" normalizeH="0" baseline="0" dirty="0">
                <a:ln>
                  <a:noFill/>
                </a:ln>
                <a:effectLst/>
                <a:latin typeface="+mn-lt"/>
                <a:cs typeface="Open Sans" panose="020B0606030504020204" pitchFamily="34" charset="0"/>
              </a:rPr>
              <a:t> file. </a:t>
            </a:r>
          </a:p>
          <a:p>
            <a:pPr algn="l"/>
            <a:r>
              <a:rPr lang="en-US" sz="3800" dirty="0">
                <a:latin typeface="Rockwell" panose="02060603020205020403" pitchFamily="18" charset="0"/>
              </a:rPr>
              <a:t>The first support needed for writing parallel programs is a way to start multiple threads of execution in a program. </a:t>
            </a:r>
          </a:p>
          <a:p>
            <a:pPr lvl="1"/>
            <a:r>
              <a:rPr lang="en-US" sz="3400" dirty="0">
                <a:latin typeface="Rockwell" panose="02060603020205020403" pitchFamily="18" charset="0"/>
              </a:rPr>
              <a:t>This is a necessary condition for parallel execution, not sufficient.</a:t>
            </a:r>
          </a:p>
          <a:p>
            <a:pPr eaLnBrk="0" fontAlgn="base" hangingPunct="0">
              <a:lnSpc>
                <a:spcPct val="100000"/>
              </a:lnSpc>
              <a:spcBef>
                <a:spcPct val="0"/>
              </a:spcBef>
              <a:spcAft>
                <a:spcPct val="0"/>
              </a:spcAft>
              <a:buClrTx/>
            </a:pPr>
            <a:endParaRPr kumimoji="0" lang="en-US" altLang="en-US" b="0" i="0" u="none" strike="noStrike" cap="none" normalizeH="0" baseline="0" dirty="0">
              <a:ln>
                <a:noFill/>
              </a:ln>
              <a:effectLst/>
              <a:latin typeface="+mn-lt"/>
            </a:endParaRPr>
          </a:p>
          <a:p>
            <a:pPr marL="0" indent="0" eaLnBrk="0" fontAlgn="base" hangingPunct="0">
              <a:lnSpc>
                <a:spcPct val="100000"/>
              </a:lnSpc>
              <a:spcBef>
                <a:spcPct val="0"/>
              </a:spcBef>
              <a:spcAft>
                <a:spcPct val="0"/>
              </a:spcAft>
              <a:buClrTx/>
              <a:buNone/>
            </a:pPr>
            <a:endParaRPr kumimoji="0" lang="en-US" altLang="en-US" b="0" i="0" u="none" strike="noStrike" cap="none" normalizeH="0" baseline="0" dirty="0">
              <a:ln>
                <a:noFill/>
              </a:ln>
              <a:effectLst/>
              <a:latin typeface="+mn-lt"/>
              <a:cs typeface="Open Sans" panose="020B0606030504020204" pitchFamily="34" charset="0"/>
            </a:endParaRPr>
          </a:p>
          <a:p>
            <a:pPr eaLnBrk="0" fontAlgn="base" hangingPunct="0">
              <a:lnSpc>
                <a:spcPct val="100000"/>
              </a:lnSpc>
              <a:spcBef>
                <a:spcPct val="0"/>
              </a:spcBef>
              <a:spcAft>
                <a:spcPct val="0"/>
              </a:spcAft>
              <a:buClrTx/>
            </a:pPr>
            <a:r>
              <a:rPr lang="en-US" altLang="en-US" sz="4400" dirty="0">
                <a:latin typeface="+mn-lt"/>
                <a:cs typeface="Open Sans" panose="020B0606030504020204" pitchFamily="34" charset="0"/>
              </a:rPr>
              <a:t>The operating system/runtime system provides support for the execution of multiple threads through an API. For a particular language like Python, we need to know at the language level how to use such functionality.</a:t>
            </a:r>
          </a:p>
          <a:p>
            <a:pPr lvl="1" eaLnBrk="0" fontAlgn="base" hangingPunct="0">
              <a:lnSpc>
                <a:spcPct val="100000"/>
              </a:lnSpc>
              <a:spcBef>
                <a:spcPct val="0"/>
              </a:spcBef>
              <a:spcAft>
                <a:spcPct val="0"/>
              </a:spcAft>
              <a:buClrTx/>
            </a:pPr>
            <a:r>
              <a:rPr lang="en-US" altLang="en-US" sz="3400" dirty="0">
                <a:latin typeface="+mn-lt"/>
                <a:cs typeface="Open Sans" panose="020B0606030504020204" pitchFamily="34" charset="0"/>
              </a:rPr>
              <a:t>Some language has parallel constructs such as parallel loop</a:t>
            </a:r>
          </a:p>
          <a:p>
            <a:pPr lvl="1" eaLnBrk="0" fontAlgn="base" hangingPunct="0">
              <a:lnSpc>
                <a:spcPct val="100000"/>
              </a:lnSpc>
              <a:spcBef>
                <a:spcPct val="0"/>
              </a:spcBef>
              <a:spcAft>
                <a:spcPct val="0"/>
              </a:spcAft>
              <a:buClrTx/>
            </a:pPr>
            <a:r>
              <a:rPr kumimoji="0" lang="en-US" altLang="en-US" sz="3400" b="0" i="0" u="none" strike="noStrike" cap="none" normalizeH="0" baseline="0" dirty="0">
                <a:ln>
                  <a:noFill/>
                </a:ln>
                <a:effectLst/>
                <a:cs typeface="Open Sans" panose="020B0606030504020204" pitchFamily="34" charset="0"/>
              </a:rPr>
              <a:t>Others use librar</a:t>
            </a:r>
            <a:r>
              <a:rPr lang="en-US" altLang="en-US" sz="3400" dirty="0">
                <a:cs typeface="Open Sans" panose="020B0606030504020204" pitchFamily="34" charset="0"/>
              </a:rPr>
              <a:t>ies/modules - </a:t>
            </a:r>
            <a:r>
              <a:rPr kumimoji="0" lang="en-US" altLang="en-US" sz="4000" b="1" i="0" u="none" strike="noStrike" cap="none" normalizeH="0" baseline="0" dirty="0">
                <a:ln>
                  <a:noFill/>
                </a:ln>
                <a:solidFill>
                  <a:srgbClr val="4A5568"/>
                </a:solidFill>
                <a:effectLst/>
                <a:latin typeface="+mn-lt"/>
                <a:cs typeface="Open Sans" panose="020B0606030504020204" pitchFamily="34" charset="0"/>
              </a:rPr>
              <a:t>Python thread using a built-in </a:t>
            </a:r>
            <a:r>
              <a:rPr kumimoji="0" lang="en-US" altLang="en-US" sz="4000" b="1" i="0" u="none" strike="noStrike" cap="none" normalizeH="0" baseline="0" dirty="0">
                <a:ln>
                  <a:noFill/>
                </a:ln>
                <a:solidFill>
                  <a:srgbClr val="C00000"/>
                </a:solidFill>
                <a:effectLst/>
                <a:latin typeface="+mn-lt"/>
                <a:cs typeface="Open Sans" panose="020B0606030504020204" pitchFamily="34" charset="0"/>
              </a:rPr>
              <a:t>threading</a:t>
            </a:r>
            <a:r>
              <a:rPr kumimoji="0" lang="en-US" altLang="en-US" sz="4000" b="1" i="0" u="none" strike="noStrike" cap="none" normalizeH="0" baseline="0" dirty="0">
                <a:ln>
                  <a:noFill/>
                </a:ln>
                <a:solidFill>
                  <a:srgbClr val="4A5568"/>
                </a:solidFill>
                <a:effectLst/>
                <a:latin typeface="+mn-lt"/>
                <a:cs typeface="Open Sans" panose="020B0606030504020204" pitchFamily="34" charset="0"/>
              </a:rPr>
              <a:t> module to manage threads</a:t>
            </a:r>
          </a:p>
          <a:p>
            <a:pPr lvl="1" eaLnBrk="0" fontAlgn="base" hangingPunct="0">
              <a:lnSpc>
                <a:spcPct val="100000"/>
              </a:lnSpc>
              <a:spcBef>
                <a:spcPct val="0"/>
              </a:spcBef>
              <a:spcAft>
                <a:spcPct val="0"/>
              </a:spcAft>
              <a:buClrTx/>
            </a:pPr>
            <a:endParaRPr kumimoji="0" lang="en-US" altLang="en-US" sz="3400" b="0" i="0" u="none" strike="noStrike" cap="none" normalizeH="0" baseline="0" dirty="0">
              <a:ln>
                <a:noFill/>
              </a:ln>
              <a:effectLst/>
              <a:latin typeface="+mn-lt"/>
              <a:cs typeface="Open Sans" panose="020B0606030504020204" pitchFamily="34" charset="0"/>
            </a:endParaRPr>
          </a:p>
        </p:txBody>
      </p:sp>
    </p:spTree>
    <p:extLst>
      <p:ext uri="{BB962C8B-B14F-4D97-AF65-F5344CB8AC3E}">
        <p14:creationId xmlns:p14="http://schemas.microsoft.com/office/powerpoint/2010/main" val="1868524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12D7-E48B-5546-DF8B-7B31409C7B6C}"/>
              </a:ext>
            </a:extLst>
          </p:cNvPr>
          <p:cNvSpPr>
            <a:spLocks noGrp="1"/>
          </p:cNvSpPr>
          <p:nvPr>
            <p:ph type="title"/>
          </p:nvPr>
        </p:nvSpPr>
        <p:spPr/>
        <p:txBody>
          <a:bodyPr/>
          <a:lstStyle/>
          <a:p>
            <a:r>
              <a:rPr lang="en-US" dirty="0"/>
              <a:t>Python Threads</a:t>
            </a:r>
          </a:p>
        </p:txBody>
      </p:sp>
      <p:sp>
        <p:nvSpPr>
          <p:cNvPr id="3" name="Content Placeholder 2">
            <a:extLst>
              <a:ext uri="{FF2B5EF4-FFF2-40B4-BE49-F238E27FC236}">
                <a16:creationId xmlns:a16="http://schemas.microsoft.com/office/drawing/2014/main" id="{5317477B-5883-0665-521A-31CA77C97650}"/>
              </a:ext>
            </a:extLst>
          </p:cNvPr>
          <p:cNvSpPr>
            <a:spLocks noGrp="1"/>
          </p:cNvSpPr>
          <p:nvPr>
            <p:ph sz="quarter" idx="13"/>
          </p:nvPr>
        </p:nvSpPr>
        <p:spPr>
          <a:xfrm>
            <a:off x="913775" y="1566407"/>
            <a:ext cx="5471260" cy="4763447"/>
          </a:xfrm>
        </p:spPr>
        <p:txBody>
          <a:bodyPr>
            <a:normAutofit/>
          </a:bodyPr>
          <a:lstStyle/>
          <a:p>
            <a:pPr eaLnBrk="0" fontAlgn="base" hangingPunct="0">
              <a:lnSpc>
                <a:spcPct val="100000"/>
              </a:lnSpc>
              <a:spcBef>
                <a:spcPct val="0"/>
              </a:spcBef>
              <a:spcAft>
                <a:spcPct val="0"/>
              </a:spcAft>
              <a:buClrTx/>
            </a:pPr>
            <a:r>
              <a:rPr kumimoji="0" lang="en-US" altLang="en-US" b="0" i="0" u="none" strike="noStrike" cap="none" normalizeH="0" baseline="0" dirty="0">
                <a:ln>
                  <a:noFill/>
                </a:ln>
                <a:solidFill>
                  <a:srgbClr val="4A5568"/>
                </a:solidFill>
                <a:effectLst/>
                <a:latin typeface="+mn-lt"/>
                <a:cs typeface="Open Sans" panose="020B0606030504020204" pitchFamily="34" charset="0"/>
              </a:rPr>
              <a:t>To create a </a:t>
            </a:r>
            <a:r>
              <a:rPr lang="en-US" altLang="en-US" dirty="0">
                <a:solidFill>
                  <a:srgbClr val="4A5568"/>
                </a:solidFill>
                <a:latin typeface="+mn-lt"/>
                <a:cs typeface="Open Sans" panose="020B0606030504020204" pitchFamily="34" charset="0"/>
              </a:rPr>
              <a:t>Python thread:</a:t>
            </a:r>
            <a:r>
              <a:rPr kumimoji="0" lang="en-US" altLang="en-US" b="0" i="0" u="none" strike="noStrike" cap="none" normalizeH="0" baseline="0" dirty="0">
                <a:ln>
                  <a:noFill/>
                </a:ln>
                <a:solidFill>
                  <a:srgbClr val="4A5568"/>
                </a:solidFill>
                <a:effectLst/>
                <a:latin typeface="+mn-lt"/>
                <a:cs typeface="Open Sans" panose="020B0606030504020204" pitchFamily="34" charset="0"/>
              </a:rPr>
              <a:t>  </a:t>
            </a:r>
          </a:p>
          <a:p>
            <a:pPr lvl="1">
              <a:buFont typeface="+mj-lt"/>
              <a:buAutoNum type="arabicPeriod"/>
            </a:pPr>
            <a:r>
              <a:rPr lang="en-US" sz="1700" b="0" i="0" dirty="0">
                <a:solidFill>
                  <a:schemeClr val="tx1"/>
                </a:solidFill>
                <a:effectLst/>
                <a:latin typeface="Open Sans" panose="020B0606030504020204" pitchFamily="34" charset="0"/>
              </a:rPr>
              <a:t>Create an instance of the </a:t>
            </a:r>
            <a:r>
              <a:rPr lang="en-US" sz="1700" b="1" i="0" dirty="0" err="1">
                <a:solidFill>
                  <a:schemeClr val="tx1"/>
                </a:solidFill>
                <a:effectLst/>
                <a:latin typeface="Open Sans" panose="020B0606030504020204" pitchFamily="34" charset="0"/>
              </a:rPr>
              <a:t>threading.Thread</a:t>
            </a:r>
            <a:r>
              <a:rPr lang="en-US" sz="1700" b="0" i="0" dirty="0">
                <a:solidFill>
                  <a:schemeClr val="tx1"/>
                </a:solidFill>
                <a:effectLst/>
                <a:latin typeface="Open Sans" panose="020B0606030504020204" pitchFamily="34" charset="0"/>
              </a:rPr>
              <a:t> class.</a:t>
            </a:r>
          </a:p>
          <a:p>
            <a:pPr lvl="1">
              <a:buFont typeface="+mj-lt"/>
              <a:buAutoNum type="arabicPeriod"/>
            </a:pPr>
            <a:r>
              <a:rPr lang="en-US" sz="1700" b="0" i="0" dirty="0">
                <a:solidFill>
                  <a:schemeClr val="tx1"/>
                </a:solidFill>
                <a:effectLst/>
                <a:latin typeface="Open Sans" panose="020B0606030504020204" pitchFamily="34" charset="0"/>
              </a:rPr>
              <a:t>Specify the name of the function via the “</a:t>
            </a:r>
            <a:r>
              <a:rPr lang="en-US" sz="1700" b="1" i="0" dirty="0">
                <a:solidFill>
                  <a:schemeClr val="tx1"/>
                </a:solidFill>
                <a:effectLst/>
                <a:latin typeface="Open Sans" panose="020B0606030504020204" pitchFamily="34" charset="0"/>
              </a:rPr>
              <a:t>target</a:t>
            </a:r>
            <a:r>
              <a:rPr lang="en-US" sz="1700" b="0" i="0" dirty="0">
                <a:solidFill>
                  <a:schemeClr val="tx1"/>
                </a:solidFill>
                <a:effectLst/>
                <a:latin typeface="Open Sans" panose="020B0606030504020204" pitchFamily="34" charset="0"/>
              </a:rPr>
              <a:t>” argument.</a:t>
            </a:r>
          </a:p>
          <a:p>
            <a:pPr lvl="1">
              <a:buFont typeface="+mj-lt"/>
              <a:buAutoNum type="arabicPeriod"/>
            </a:pPr>
            <a:r>
              <a:rPr lang="en-US" sz="1700" b="0" i="0" dirty="0">
                <a:solidFill>
                  <a:schemeClr val="tx1"/>
                </a:solidFill>
                <a:effectLst/>
                <a:latin typeface="Open Sans" panose="020B0606030504020204" pitchFamily="34" charset="0"/>
              </a:rPr>
              <a:t>Call the </a:t>
            </a:r>
            <a:r>
              <a:rPr lang="en-US" sz="1700" b="1" i="0" dirty="0">
                <a:solidFill>
                  <a:schemeClr val="tx1"/>
                </a:solidFill>
                <a:effectLst/>
                <a:latin typeface="Open Sans" panose="020B0606030504020204" pitchFamily="34" charset="0"/>
              </a:rPr>
              <a:t>start()</a:t>
            </a:r>
            <a:r>
              <a:rPr lang="en-US" sz="1700" b="0" i="0" dirty="0">
                <a:solidFill>
                  <a:schemeClr val="tx1"/>
                </a:solidFill>
                <a:effectLst/>
                <a:latin typeface="Open Sans" panose="020B0606030504020204" pitchFamily="34" charset="0"/>
              </a:rPr>
              <a:t> function.</a:t>
            </a:r>
          </a:p>
          <a:p>
            <a:pPr lvl="1">
              <a:buFont typeface="+mj-lt"/>
              <a:buAutoNum type="arabicPeriod"/>
            </a:pPr>
            <a:r>
              <a:rPr lang="en-US" sz="1700" b="0" i="0" dirty="0">
                <a:solidFill>
                  <a:schemeClr val="tx1"/>
                </a:solidFill>
                <a:effectLst/>
                <a:latin typeface="Open Sans" panose="020B0606030504020204" pitchFamily="34" charset="0"/>
              </a:rPr>
              <a:t>We can explicitly wait for the new thread to finish executing by calling the </a:t>
            </a:r>
            <a:r>
              <a:rPr lang="en-US" sz="1700" b="1" i="0" dirty="0">
                <a:solidFill>
                  <a:schemeClr val="tx1"/>
                </a:solidFill>
                <a:effectLst/>
                <a:latin typeface="Open Sans" panose="020B0606030504020204" pitchFamily="34" charset="0"/>
              </a:rPr>
              <a:t>join()</a:t>
            </a:r>
          </a:p>
          <a:p>
            <a:r>
              <a:rPr lang="en-US" sz="2100" dirty="0">
                <a:latin typeface="Open Sans" panose="020B0606030504020204" pitchFamily="34" charset="0"/>
              </a:rPr>
              <a:t>Run lect6/RunFunctionThread.py, you can see the main thread and the task thread are progressing concurrently.</a:t>
            </a:r>
            <a:endParaRPr lang="en-US" sz="2100" i="0" dirty="0">
              <a:solidFill>
                <a:schemeClr val="tx1"/>
              </a:solidFill>
              <a:effectLst/>
              <a:latin typeface="Open Sans" panose="020B0606030504020204" pitchFamily="34" charset="0"/>
            </a:endParaRPr>
          </a:p>
          <a:p>
            <a:pPr eaLnBrk="0" fontAlgn="base" hangingPunct="0">
              <a:lnSpc>
                <a:spcPct val="100000"/>
              </a:lnSpc>
              <a:spcBef>
                <a:spcPct val="0"/>
              </a:spcBef>
              <a:spcAft>
                <a:spcPct val="0"/>
              </a:spcAft>
              <a:buClrTx/>
            </a:pPr>
            <a:endParaRPr kumimoji="0" lang="en-US" altLang="en-US" b="0" i="0" u="none" strike="noStrike" cap="none" normalizeH="0" baseline="0" dirty="0">
              <a:ln>
                <a:noFill/>
              </a:ln>
              <a:solidFill>
                <a:srgbClr val="4A5568"/>
              </a:solidFill>
              <a:effectLst/>
              <a:latin typeface="+mn-lt"/>
              <a:cs typeface="Open Sans" panose="020B0606030504020204" pitchFamily="34" charset="0"/>
            </a:endParaRPr>
          </a:p>
          <a:p>
            <a:pPr algn="l"/>
            <a:endParaRPr lang="en-US" dirty="0"/>
          </a:p>
        </p:txBody>
      </p:sp>
      <p:sp>
        <p:nvSpPr>
          <p:cNvPr id="4" name="TextBox 3">
            <a:extLst>
              <a:ext uri="{FF2B5EF4-FFF2-40B4-BE49-F238E27FC236}">
                <a16:creationId xmlns:a16="http://schemas.microsoft.com/office/drawing/2014/main" id="{169DD3A9-5B44-C814-7EDA-0FA515493ADD}"/>
              </a:ext>
            </a:extLst>
          </p:cNvPr>
          <p:cNvSpPr txBox="1"/>
          <p:nvPr/>
        </p:nvSpPr>
        <p:spPr>
          <a:xfrm>
            <a:off x="6842234" y="1639614"/>
            <a:ext cx="3808415" cy="3970318"/>
          </a:xfrm>
          <a:prstGeom prst="rect">
            <a:avLst/>
          </a:prstGeom>
          <a:noFill/>
          <a:ln>
            <a:solidFill>
              <a:schemeClr val="tx1"/>
            </a:solidFill>
          </a:ln>
        </p:spPr>
        <p:txBody>
          <a:bodyPr wrap="none" rtlCol="0">
            <a:spAutoFit/>
          </a:bodyPr>
          <a:lstStyle/>
          <a:p>
            <a:r>
              <a:rPr lang="en-US" dirty="0"/>
              <a:t># Example adapted from Karen Works</a:t>
            </a:r>
          </a:p>
          <a:p>
            <a:r>
              <a:rPr lang="en-US" dirty="0"/>
              <a:t>from time import sleep</a:t>
            </a:r>
          </a:p>
          <a:p>
            <a:r>
              <a:rPr lang="en-US" dirty="0">
                <a:solidFill>
                  <a:srgbClr val="C00000"/>
                </a:solidFill>
              </a:rPr>
              <a:t>from threading import Thread</a:t>
            </a:r>
          </a:p>
          <a:p>
            <a:endParaRPr lang="en-US" dirty="0"/>
          </a:p>
          <a:p>
            <a:r>
              <a:rPr lang="en-US" dirty="0"/>
              <a:t># function to run as a thread</a:t>
            </a:r>
          </a:p>
          <a:p>
            <a:r>
              <a:rPr lang="en-US" dirty="0">
                <a:solidFill>
                  <a:srgbClr val="C00000"/>
                </a:solidFill>
              </a:rPr>
              <a:t>def task():</a:t>
            </a:r>
          </a:p>
          <a:p>
            <a:r>
              <a:rPr lang="en-US" dirty="0"/>
              <a:t>    print('Message’) # print a message</a:t>
            </a:r>
          </a:p>
          <a:p>
            <a:endParaRPr lang="en-US" dirty="0"/>
          </a:p>
          <a:p>
            <a:r>
              <a:rPr lang="en-US" dirty="0"/>
              <a:t># create a thread instance</a:t>
            </a:r>
          </a:p>
          <a:p>
            <a:r>
              <a:rPr lang="en-US" dirty="0">
                <a:solidFill>
                  <a:srgbClr val="C00000"/>
                </a:solidFill>
              </a:rPr>
              <a:t>thread = Thread(target=task)</a:t>
            </a:r>
          </a:p>
          <a:p>
            <a:r>
              <a:rPr lang="en-US" dirty="0" err="1">
                <a:solidFill>
                  <a:srgbClr val="C00000"/>
                </a:solidFill>
              </a:rPr>
              <a:t>thread.start</a:t>
            </a:r>
            <a:r>
              <a:rPr lang="en-US" dirty="0">
                <a:solidFill>
                  <a:srgbClr val="C00000"/>
                </a:solidFill>
              </a:rPr>
              <a:t>()   </a:t>
            </a:r>
            <a:r>
              <a:rPr lang="en-US" dirty="0"/>
              <a:t># </a:t>
            </a:r>
          </a:p>
          <a:p>
            <a:r>
              <a:rPr lang="en-US" dirty="0"/>
              <a:t># wait for the thread to finish</a:t>
            </a:r>
          </a:p>
          <a:p>
            <a:r>
              <a:rPr lang="en-US" dirty="0"/>
              <a:t>print('Waiting for the thread...')</a:t>
            </a:r>
          </a:p>
          <a:p>
            <a:r>
              <a:rPr lang="en-US" dirty="0" err="1">
                <a:solidFill>
                  <a:srgbClr val="C00000"/>
                </a:solidFill>
              </a:rPr>
              <a:t>thread.join</a:t>
            </a:r>
            <a:r>
              <a:rPr lang="en-US" dirty="0">
                <a:solidFill>
                  <a:srgbClr val="C00000"/>
                </a:solidFill>
              </a:rPr>
              <a:t>()</a:t>
            </a:r>
          </a:p>
        </p:txBody>
      </p:sp>
    </p:spTree>
    <p:extLst>
      <p:ext uri="{BB962C8B-B14F-4D97-AF65-F5344CB8AC3E}">
        <p14:creationId xmlns:p14="http://schemas.microsoft.com/office/powerpoint/2010/main" val="377631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3FA7-0CBE-9A1A-C449-F9EAE6056582}"/>
              </a:ext>
            </a:extLst>
          </p:cNvPr>
          <p:cNvSpPr>
            <a:spLocks noGrp="1"/>
          </p:cNvSpPr>
          <p:nvPr>
            <p:ph type="title"/>
          </p:nvPr>
        </p:nvSpPr>
        <p:spPr/>
        <p:txBody>
          <a:bodyPr/>
          <a:lstStyle/>
          <a:p>
            <a:r>
              <a:rPr lang="en-US" dirty="0"/>
              <a:t>Python Threads</a:t>
            </a:r>
          </a:p>
        </p:txBody>
      </p:sp>
      <p:sp>
        <p:nvSpPr>
          <p:cNvPr id="3" name="Content Placeholder 2">
            <a:extLst>
              <a:ext uri="{FF2B5EF4-FFF2-40B4-BE49-F238E27FC236}">
                <a16:creationId xmlns:a16="http://schemas.microsoft.com/office/drawing/2014/main" id="{F9EE0508-15CD-72C3-8769-9A4F970F4EC5}"/>
              </a:ext>
            </a:extLst>
          </p:cNvPr>
          <p:cNvSpPr>
            <a:spLocks noGrp="1"/>
          </p:cNvSpPr>
          <p:nvPr>
            <p:ph sz="quarter" idx="13"/>
          </p:nvPr>
        </p:nvSpPr>
        <p:spPr>
          <a:xfrm>
            <a:off x="913774" y="1566408"/>
            <a:ext cx="5455495" cy="4889571"/>
          </a:xfrm>
        </p:spPr>
        <p:txBody>
          <a:bodyPr>
            <a:normAutofit lnSpcReduction="10000"/>
          </a:bodyPr>
          <a:lstStyle/>
          <a:p>
            <a:r>
              <a:rPr lang="en-US" dirty="0"/>
              <a:t>To run a function in a thread with parameters:</a:t>
            </a:r>
          </a:p>
          <a:p>
            <a:pPr algn="l">
              <a:buFont typeface="+mj-lt"/>
              <a:buAutoNum type="arabicPeriod"/>
            </a:pPr>
            <a:r>
              <a:rPr lang="en-US" sz="1700" b="0" i="0" dirty="0">
                <a:solidFill>
                  <a:schemeClr val="tx1"/>
                </a:solidFill>
                <a:effectLst/>
                <a:latin typeface="Open Sans" panose="020B0606030504020204" pitchFamily="34" charset="0"/>
              </a:rPr>
              <a:t>Create an instance of the </a:t>
            </a:r>
            <a:r>
              <a:rPr lang="en-US" sz="1700" b="1" i="0" dirty="0" err="1">
                <a:solidFill>
                  <a:schemeClr val="tx1"/>
                </a:solidFill>
                <a:effectLst/>
                <a:latin typeface="Open Sans" panose="020B0606030504020204" pitchFamily="34" charset="0"/>
              </a:rPr>
              <a:t>threading.Thread</a:t>
            </a:r>
            <a:r>
              <a:rPr lang="en-US" sz="1700" b="0" i="0" dirty="0">
                <a:solidFill>
                  <a:schemeClr val="tx1"/>
                </a:solidFill>
                <a:effectLst/>
                <a:latin typeface="Open Sans" panose="020B0606030504020204" pitchFamily="34" charset="0"/>
              </a:rPr>
              <a:t> class</a:t>
            </a:r>
          </a:p>
          <a:p>
            <a:pPr algn="l">
              <a:buFont typeface="+mj-lt"/>
              <a:buAutoNum type="arabicPeriod"/>
            </a:pPr>
            <a:r>
              <a:rPr lang="en-US" sz="1700" b="0" i="0" dirty="0">
                <a:solidFill>
                  <a:schemeClr val="tx1"/>
                </a:solidFill>
                <a:effectLst/>
                <a:latin typeface="Open Sans" panose="020B0606030504020204" pitchFamily="34" charset="0"/>
              </a:rPr>
              <a:t>Specify the name of the function via the “</a:t>
            </a:r>
            <a:r>
              <a:rPr lang="en-US" sz="1700" b="1" i="0" dirty="0">
                <a:solidFill>
                  <a:schemeClr val="tx1"/>
                </a:solidFill>
                <a:effectLst/>
                <a:latin typeface="Open Sans" panose="020B0606030504020204" pitchFamily="34" charset="0"/>
              </a:rPr>
              <a:t>target</a:t>
            </a:r>
            <a:r>
              <a:rPr lang="en-US" sz="1700" b="0" i="0" dirty="0">
                <a:solidFill>
                  <a:schemeClr val="tx1"/>
                </a:solidFill>
                <a:effectLst/>
                <a:latin typeface="Open Sans" panose="020B0606030504020204" pitchFamily="34" charset="0"/>
              </a:rPr>
              <a:t>” argument</a:t>
            </a:r>
          </a:p>
          <a:p>
            <a:pPr lvl="1">
              <a:buFont typeface="+mj-lt"/>
              <a:buAutoNum type="arabicPeriod"/>
            </a:pPr>
            <a:r>
              <a:rPr lang="en-US" sz="1300" b="0" i="0" dirty="0">
                <a:solidFill>
                  <a:schemeClr val="tx1"/>
                </a:solidFill>
                <a:effectLst/>
                <a:latin typeface="Open Sans" panose="020B0606030504020204" pitchFamily="34" charset="0"/>
              </a:rPr>
              <a:t>The function has parameters</a:t>
            </a:r>
          </a:p>
          <a:p>
            <a:pPr algn="l">
              <a:buFont typeface="+mj-lt"/>
              <a:buAutoNum type="arabicPeriod"/>
            </a:pPr>
            <a:r>
              <a:rPr lang="en-US" sz="1700" dirty="0">
                <a:solidFill>
                  <a:schemeClr val="tx1"/>
                </a:solidFill>
                <a:latin typeface="Open Sans" panose="020B0606030504020204" pitchFamily="34" charset="0"/>
              </a:rPr>
              <a:t>S</a:t>
            </a:r>
            <a:r>
              <a:rPr lang="en-US" sz="1700" b="0" i="0" dirty="0">
                <a:solidFill>
                  <a:schemeClr val="tx1"/>
                </a:solidFill>
                <a:effectLst/>
                <a:latin typeface="Open Sans" panose="020B0606030504020204" pitchFamily="34" charset="0"/>
              </a:rPr>
              <a:t>pecify the arguments in order that the function expects them via the “</a:t>
            </a:r>
            <a:r>
              <a:rPr lang="en-US" sz="1700" b="1" i="0" dirty="0" err="1">
                <a:solidFill>
                  <a:schemeClr val="tx1"/>
                </a:solidFill>
                <a:effectLst/>
                <a:latin typeface="Open Sans" panose="020B0606030504020204" pitchFamily="34" charset="0"/>
              </a:rPr>
              <a:t>args</a:t>
            </a:r>
            <a:r>
              <a:rPr lang="en-US" sz="1700" b="0" i="0" dirty="0">
                <a:solidFill>
                  <a:schemeClr val="tx1"/>
                </a:solidFill>
                <a:effectLst/>
                <a:latin typeface="Open Sans" panose="020B0606030504020204" pitchFamily="34" charset="0"/>
              </a:rPr>
              <a:t>”</a:t>
            </a:r>
          </a:p>
          <a:p>
            <a:pPr algn="l">
              <a:buFont typeface="+mj-lt"/>
              <a:buAutoNum type="arabicPeriod"/>
            </a:pPr>
            <a:r>
              <a:rPr lang="en-US" sz="1700" b="0" i="0" dirty="0">
                <a:solidFill>
                  <a:schemeClr val="tx1"/>
                </a:solidFill>
                <a:effectLst/>
                <a:latin typeface="Open Sans" panose="020B0606030504020204" pitchFamily="34" charset="0"/>
              </a:rPr>
              <a:t>Call the </a:t>
            </a:r>
            <a:r>
              <a:rPr lang="en-US" sz="1700" b="1" i="0" dirty="0">
                <a:solidFill>
                  <a:schemeClr val="tx1"/>
                </a:solidFill>
                <a:effectLst/>
                <a:latin typeface="Open Sans" panose="020B0606030504020204" pitchFamily="34" charset="0"/>
              </a:rPr>
              <a:t>start()</a:t>
            </a:r>
            <a:r>
              <a:rPr lang="en-US" sz="1700" b="0" i="0" dirty="0">
                <a:solidFill>
                  <a:schemeClr val="tx1"/>
                </a:solidFill>
                <a:effectLst/>
                <a:latin typeface="Open Sans" panose="020B0606030504020204" pitchFamily="34" charset="0"/>
              </a:rPr>
              <a:t> function.</a:t>
            </a:r>
          </a:p>
          <a:p>
            <a:pPr algn="l">
              <a:buFont typeface="+mj-lt"/>
              <a:buAutoNum type="arabicPeriod"/>
            </a:pPr>
            <a:r>
              <a:rPr lang="en-US" sz="1700" b="0" i="0" dirty="0">
                <a:solidFill>
                  <a:schemeClr val="tx1"/>
                </a:solidFill>
                <a:effectLst/>
                <a:latin typeface="Open Sans" panose="020B0606030504020204" pitchFamily="34" charset="0"/>
              </a:rPr>
              <a:t>We can explicitly wait for the new thread to finish executing by calling the </a:t>
            </a:r>
            <a:r>
              <a:rPr lang="en-US" sz="1700" b="1" i="0" dirty="0">
                <a:solidFill>
                  <a:schemeClr val="tx1"/>
                </a:solidFill>
                <a:effectLst/>
                <a:latin typeface="Open Sans" panose="020B0606030504020204" pitchFamily="34" charset="0"/>
              </a:rPr>
              <a:t>join()</a:t>
            </a:r>
            <a:endParaRPr lang="en-US" sz="1700" b="0" i="0" dirty="0">
              <a:solidFill>
                <a:schemeClr val="tx1"/>
              </a:solidFill>
              <a:effectLst/>
              <a:latin typeface="Open Sans" panose="020B0606030504020204" pitchFamily="34" charset="0"/>
            </a:endParaRPr>
          </a:p>
          <a:p>
            <a:r>
              <a:rPr lang="en-US" dirty="0"/>
              <a:t>See lect6/RunFunctionThreadWArgs.py</a:t>
            </a:r>
          </a:p>
        </p:txBody>
      </p:sp>
      <p:sp>
        <p:nvSpPr>
          <p:cNvPr id="4" name="TextBox 3">
            <a:extLst>
              <a:ext uri="{FF2B5EF4-FFF2-40B4-BE49-F238E27FC236}">
                <a16:creationId xmlns:a16="http://schemas.microsoft.com/office/drawing/2014/main" id="{536119FC-4E52-F98D-2147-48115B16C7BD}"/>
              </a:ext>
            </a:extLst>
          </p:cNvPr>
          <p:cNvSpPr txBox="1"/>
          <p:nvPr/>
        </p:nvSpPr>
        <p:spPr>
          <a:xfrm>
            <a:off x="6994323" y="2522483"/>
            <a:ext cx="4472891" cy="2308324"/>
          </a:xfrm>
          <a:prstGeom prst="rect">
            <a:avLst/>
          </a:prstGeom>
          <a:noFill/>
          <a:ln>
            <a:solidFill>
              <a:schemeClr val="tx1"/>
            </a:solidFill>
          </a:ln>
        </p:spPr>
        <p:txBody>
          <a:bodyPr wrap="none" rtlCol="0">
            <a:spAutoFit/>
          </a:bodyPr>
          <a:lstStyle/>
          <a:p>
            <a:r>
              <a:rPr lang="en-US" dirty="0"/>
              <a:t>……</a:t>
            </a:r>
          </a:p>
          <a:p>
            <a:r>
              <a:rPr lang="en-US" dirty="0"/>
              <a:t>def task(arg1, arg2):</a:t>
            </a:r>
          </a:p>
          <a:p>
            <a:r>
              <a:rPr lang="en-US" dirty="0"/>
              <a:t>    # display a message</a:t>
            </a:r>
          </a:p>
          <a:p>
            <a:r>
              <a:rPr lang="en-US" dirty="0"/>
              <a:t>    print("arg1=",arg1)</a:t>
            </a:r>
          </a:p>
          <a:p>
            <a:r>
              <a:rPr lang="en-US" dirty="0"/>
              <a:t>    print("arg2=",arg2)</a:t>
            </a:r>
          </a:p>
          <a:p>
            <a:endParaRPr lang="en-US" dirty="0"/>
          </a:p>
          <a:p>
            <a:r>
              <a:rPr lang="en-US" dirty="0"/>
              <a:t># create a thread</a:t>
            </a:r>
          </a:p>
          <a:p>
            <a:r>
              <a:rPr lang="en-US" dirty="0"/>
              <a:t>thread = Thread(target=task, </a:t>
            </a:r>
            <a:r>
              <a:rPr lang="en-US" dirty="0" err="1">
                <a:solidFill>
                  <a:srgbClr val="C00000"/>
                </a:solidFill>
              </a:rPr>
              <a:t>args</a:t>
            </a:r>
            <a:r>
              <a:rPr lang="en-US" dirty="0">
                <a:solidFill>
                  <a:srgbClr val="C00000"/>
                </a:solidFill>
              </a:rPr>
              <a:t>=</a:t>
            </a:r>
            <a:r>
              <a:rPr lang="en-US" dirty="0"/>
              <a:t>("One",2))</a:t>
            </a:r>
          </a:p>
        </p:txBody>
      </p:sp>
    </p:spTree>
    <p:extLst>
      <p:ext uri="{BB962C8B-B14F-4D97-AF65-F5344CB8AC3E}">
        <p14:creationId xmlns:p14="http://schemas.microsoft.com/office/powerpoint/2010/main" val="1738879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3FA7-0CBE-9A1A-C449-F9EAE6056582}"/>
              </a:ext>
            </a:extLst>
          </p:cNvPr>
          <p:cNvSpPr>
            <a:spLocks noGrp="1"/>
          </p:cNvSpPr>
          <p:nvPr>
            <p:ph type="title"/>
          </p:nvPr>
        </p:nvSpPr>
        <p:spPr/>
        <p:txBody>
          <a:bodyPr/>
          <a:lstStyle/>
          <a:p>
            <a:r>
              <a:rPr lang="en-US" dirty="0"/>
              <a:t>Daemon Threads</a:t>
            </a:r>
          </a:p>
        </p:txBody>
      </p:sp>
      <p:sp>
        <p:nvSpPr>
          <p:cNvPr id="3" name="Content Placeholder 2">
            <a:extLst>
              <a:ext uri="{FF2B5EF4-FFF2-40B4-BE49-F238E27FC236}">
                <a16:creationId xmlns:a16="http://schemas.microsoft.com/office/drawing/2014/main" id="{F9EE0508-15CD-72C3-8769-9A4F970F4EC5}"/>
              </a:ext>
            </a:extLst>
          </p:cNvPr>
          <p:cNvSpPr>
            <a:spLocks noGrp="1"/>
          </p:cNvSpPr>
          <p:nvPr>
            <p:ph sz="quarter" idx="13"/>
          </p:nvPr>
        </p:nvSpPr>
        <p:spPr>
          <a:xfrm>
            <a:off x="913774" y="1566408"/>
            <a:ext cx="5455495" cy="4889571"/>
          </a:xfrm>
        </p:spPr>
        <p:txBody>
          <a:bodyPr>
            <a:normAutofit fontScale="92500" lnSpcReduction="10000"/>
          </a:bodyPr>
          <a:lstStyle/>
          <a:p>
            <a:r>
              <a:rPr lang="en-US" dirty="0"/>
              <a:t>You can also start a thread as a daemon thread by setting the daemon to true in the thread object.</a:t>
            </a:r>
          </a:p>
          <a:p>
            <a:r>
              <a:rPr lang="en-US" dirty="0"/>
              <a:t>Whether a child thread is a daemon affects the behavior of the main thread:</a:t>
            </a:r>
          </a:p>
          <a:p>
            <a:pPr lvl="1"/>
            <a:r>
              <a:rPr lang="en-US" dirty="0"/>
              <a:t>The main thread can exit without waiting for a daemon thread to finish. The exit of the main thread will also kill the daemon thread.</a:t>
            </a:r>
          </a:p>
          <a:p>
            <a:pPr lvl="2"/>
            <a:r>
              <a:rPr lang="en-US" dirty="0"/>
              <a:t>If a child thread is not a daemon, the main thread cannot exit before the child thread is finished.</a:t>
            </a:r>
          </a:p>
          <a:p>
            <a:r>
              <a:rPr lang="en-US" dirty="0"/>
              <a:t>See lect6/daemon.py and lect6/nondaemon.py</a:t>
            </a:r>
          </a:p>
        </p:txBody>
      </p:sp>
      <p:sp>
        <p:nvSpPr>
          <p:cNvPr id="4" name="TextBox 3">
            <a:extLst>
              <a:ext uri="{FF2B5EF4-FFF2-40B4-BE49-F238E27FC236}">
                <a16:creationId xmlns:a16="http://schemas.microsoft.com/office/drawing/2014/main" id="{536119FC-4E52-F98D-2147-48115B16C7BD}"/>
              </a:ext>
            </a:extLst>
          </p:cNvPr>
          <p:cNvSpPr txBox="1"/>
          <p:nvPr/>
        </p:nvSpPr>
        <p:spPr>
          <a:xfrm>
            <a:off x="6994323" y="2522483"/>
            <a:ext cx="4525791" cy="2585323"/>
          </a:xfrm>
          <a:prstGeom prst="rect">
            <a:avLst/>
          </a:prstGeom>
          <a:noFill/>
          <a:ln>
            <a:solidFill>
              <a:schemeClr val="tx1"/>
            </a:solidFill>
          </a:ln>
        </p:spPr>
        <p:txBody>
          <a:bodyPr wrap="none" rtlCol="0">
            <a:spAutoFit/>
          </a:bodyPr>
          <a:lstStyle/>
          <a:p>
            <a:r>
              <a:rPr lang="en-US" dirty="0"/>
              <a:t>……</a:t>
            </a:r>
          </a:p>
          <a:p>
            <a:r>
              <a:rPr lang="en-US" dirty="0"/>
              <a:t>def task(arg1, arg2):</a:t>
            </a:r>
          </a:p>
          <a:p>
            <a:r>
              <a:rPr lang="en-US" dirty="0"/>
              <a:t>    # display a message</a:t>
            </a:r>
          </a:p>
          <a:p>
            <a:r>
              <a:rPr lang="en-US" dirty="0"/>
              <a:t>    print("arg1=",arg1)</a:t>
            </a:r>
          </a:p>
          <a:p>
            <a:r>
              <a:rPr lang="en-US" dirty="0"/>
              <a:t>    print("arg2=",arg2)</a:t>
            </a:r>
          </a:p>
          <a:p>
            <a:endParaRPr lang="en-US" dirty="0"/>
          </a:p>
          <a:p>
            <a:r>
              <a:rPr lang="en-US" dirty="0"/>
              <a:t># create a thread</a:t>
            </a:r>
          </a:p>
          <a:p>
            <a:r>
              <a:rPr lang="en-US" dirty="0"/>
              <a:t>thread = Thread(target=task, </a:t>
            </a:r>
            <a:r>
              <a:rPr lang="en-US" dirty="0" err="1">
                <a:solidFill>
                  <a:srgbClr val="C00000"/>
                </a:solidFill>
              </a:rPr>
              <a:t>args</a:t>
            </a:r>
            <a:r>
              <a:rPr lang="en-US" dirty="0">
                <a:solidFill>
                  <a:srgbClr val="C00000"/>
                </a:solidFill>
              </a:rPr>
              <a:t>=</a:t>
            </a:r>
            <a:r>
              <a:rPr lang="en-US" dirty="0"/>
              <a:t>("One",2), </a:t>
            </a:r>
          </a:p>
          <a:p>
            <a:r>
              <a:rPr lang="en-US" dirty="0"/>
              <a:t>                 </a:t>
            </a:r>
            <a:r>
              <a:rPr lang="en-US" dirty="0">
                <a:solidFill>
                  <a:srgbClr val="C00000"/>
                </a:solidFill>
              </a:rPr>
              <a:t>daemon=true</a:t>
            </a:r>
            <a:r>
              <a:rPr lang="en-US" dirty="0"/>
              <a:t>)</a:t>
            </a:r>
          </a:p>
        </p:txBody>
      </p:sp>
    </p:spTree>
    <p:extLst>
      <p:ext uri="{BB962C8B-B14F-4D97-AF65-F5344CB8AC3E}">
        <p14:creationId xmlns:p14="http://schemas.microsoft.com/office/powerpoint/2010/main" val="1753239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6D2E-E9FE-475D-A2BD-F5F51BBF7F3D}"/>
              </a:ext>
            </a:extLst>
          </p:cNvPr>
          <p:cNvSpPr>
            <a:spLocks noGrp="1"/>
          </p:cNvSpPr>
          <p:nvPr>
            <p:ph type="title"/>
          </p:nvPr>
        </p:nvSpPr>
        <p:spPr/>
        <p:txBody>
          <a:bodyPr/>
          <a:lstStyle/>
          <a:p>
            <a:r>
              <a:rPr lang="en-US" dirty="0"/>
              <a:t>Thread Attributes</a:t>
            </a:r>
          </a:p>
        </p:txBody>
      </p:sp>
      <p:sp>
        <p:nvSpPr>
          <p:cNvPr id="3" name="Content Placeholder 2">
            <a:extLst>
              <a:ext uri="{FF2B5EF4-FFF2-40B4-BE49-F238E27FC236}">
                <a16:creationId xmlns:a16="http://schemas.microsoft.com/office/drawing/2014/main" id="{ABD43727-8182-A7C6-C1C9-B254231A61A0}"/>
              </a:ext>
            </a:extLst>
          </p:cNvPr>
          <p:cNvSpPr>
            <a:spLocks noGrp="1"/>
          </p:cNvSpPr>
          <p:nvPr>
            <p:ph sz="quarter" idx="13"/>
          </p:nvPr>
        </p:nvSpPr>
        <p:spPr>
          <a:xfrm>
            <a:off x="913774" y="1566408"/>
            <a:ext cx="5510674" cy="4224792"/>
          </a:xfrm>
        </p:spPr>
        <p:txBody>
          <a:bodyPr/>
          <a:lstStyle/>
          <a:p>
            <a:r>
              <a:rPr lang="en-US" dirty="0"/>
              <a:t>Each thread has a unique name as it attributes. </a:t>
            </a:r>
          </a:p>
          <a:p>
            <a:r>
              <a:rPr lang="en-US" dirty="0"/>
              <a:t>The thread name is an attribute.</a:t>
            </a:r>
          </a:p>
          <a:p>
            <a:r>
              <a:rPr lang="en-US" dirty="0"/>
              <a:t>The current thread is returned by the </a:t>
            </a:r>
            <a:r>
              <a:rPr lang="en-US" dirty="0" err="1">
                <a:solidFill>
                  <a:srgbClr val="C00000"/>
                </a:solidFill>
              </a:rPr>
              <a:t>current_thread</a:t>
            </a:r>
            <a:r>
              <a:rPr lang="en-US" dirty="0"/>
              <a:t> function</a:t>
            </a:r>
          </a:p>
          <a:p>
            <a:r>
              <a:rPr lang="en-US" dirty="0"/>
              <a:t>See lect6/ThreadInstanceAttributes.py for example.</a:t>
            </a:r>
          </a:p>
        </p:txBody>
      </p:sp>
      <p:sp>
        <p:nvSpPr>
          <p:cNvPr id="4" name="TextBox 3">
            <a:extLst>
              <a:ext uri="{FF2B5EF4-FFF2-40B4-BE49-F238E27FC236}">
                <a16:creationId xmlns:a16="http://schemas.microsoft.com/office/drawing/2014/main" id="{0C917F45-9B31-927D-F6F0-27511F979988}"/>
              </a:ext>
            </a:extLst>
          </p:cNvPr>
          <p:cNvSpPr txBox="1"/>
          <p:nvPr/>
        </p:nvSpPr>
        <p:spPr>
          <a:xfrm>
            <a:off x="6499032" y="2413337"/>
            <a:ext cx="4220899" cy="2031325"/>
          </a:xfrm>
          <a:prstGeom prst="rect">
            <a:avLst/>
          </a:prstGeom>
          <a:noFill/>
          <a:ln>
            <a:solidFill>
              <a:schemeClr val="tx1"/>
            </a:solidFill>
          </a:ln>
        </p:spPr>
        <p:txBody>
          <a:bodyPr wrap="none" rtlCol="0">
            <a:spAutoFit/>
          </a:bodyPr>
          <a:lstStyle/>
          <a:p>
            <a:pPr algn="l"/>
            <a:r>
              <a:rPr lang="en-US" sz="1800" b="0" i="0" u="none" strike="noStrike" baseline="0" dirty="0">
                <a:latin typeface="Rockwell" panose="02060603020205020403" pitchFamily="18" charset="0"/>
              </a:rPr>
              <a:t>def worker(</a:t>
            </a:r>
            <a:r>
              <a:rPr lang="en-US" sz="1800" b="0" i="0" u="none" strike="noStrike" baseline="0" dirty="0" err="1">
                <a:latin typeface="Rockwell" panose="02060603020205020403" pitchFamily="18" charset="0"/>
              </a:rPr>
              <a:t>val</a:t>
            </a:r>
            <a:r>
              <a:rPr lang="en-US" sz="1800" b="0" i="0" u="none" strike="noStrike" baseline="0" dirty="0">
                <a:latin typeface="Rockwell" panose="02060603020205020403" pitchFamily="18" charset="0"/>
              </a:rPr>
              <a:t>):</a:t>
            </a:r>
          </a:p>
          <a:p>
            <a:pPr algn="l"/>
            <a:r>
              <a:rPr lang="en-US" sz="1800" b="0" i="0" u="none" strike="noStrike" baseline="0" dirty="0">
                <a:latin typeface="Rockwell" panose="02060603020205020403" pitchFamily="18" charset="0"/>
              </a:rPr>
              <a:t>      global num</a:t>
            </a:r>
          </a:p>
          <a:p>
            <a:pPr algn="l"/>
            <a:r>
              <a:rPr lang="en-US" sz="1800" b="0" i="0" u="none" strike="noStrike" baseline="0" dirty="0">
                <a:latin typeface="Rockwell" panose="02060603020205020403" pitchFamily="18" charset="0"/>
              </a:rPr>
              <a:t>      num+=</a:t>
            </a:r>
            <a:r>
              <a:rPr lang="en-US" sz="1800" b="0" i="0" u="none" strike="noStrike" baseline="0" dirty="0" err="1">
                <a:latin typeface="Rockwell" panose="02060603020205020403" pitchFamily="18" charset="0"/>
              </a:rPr>
              <a:t>val</a:t>
            </a:r>
            <a:r>
              <a:rPr lang="en-US" sz="1800" b="0" i="0" u="none" strike="noStrike" baseline="0" dirty="0">
                <a:latin typeface="Rockwell" panose="02060603020205020403" pitchFamily="18" charset="0"/>
              </a:rPr>
              <a:t> </a:t>
            </a:r>
          </a:p>
          <a:p>
            <a:pPr algn="l"/>
            <a:r>
              <a:rPr lang="en-US" sz="1800" b="0" i="0" u="none" strike="noStrike" baseline="0" dirty="0">
                <a:latin typeface="Rockwell" panose="02060603020205020403" pitchFamily="18" charset="0"/>
              </a:rPr>
              <a:t>      print ("No! This is Patrick!",</a:t>
            </a:r>
            <a:r>
              <a:rPr lang="en-US" sz="1800" b="0" i="0" u="none" strike="noStrike" baseline="0" dirty="0" err="1">
                <a:latin typeface="Rockwell" panose="02060603020205020403" pitchFamily="18" charset="0"/>
              </a:rPr>
              <a:t>val</a:t>
            </a:r>
            <a:r>
              <a:rPr lang="en-US" sz="1800" b="0" i="0" u="none" strike="noStrike" baseline="0" dirty="0">
                <a:latin typeface="Rockwell" panose="02060603020205020403" pitchFamily="18" charset="0"/>
              </a:rPr>
              <a:t>,</a:t>
            </a:r>
          </a:p>
          <a:p>
            <a:pPr algn="l"/>
            <a:r>
              <a:rPr lang="en-US" sz="1800" b="0" i="0" u="none" strike="noStrike" baseline="0" dirty="0">
                <a:latin typeface="Rockwell" panose="02060603020205020403" pitchFamily="18" charset="0"/>
              </a:rPr>
              <a:t>        </a:t>
            </a:r>
            <a:r>
              <a:rPr lang="en-US" sz="1800" b="0" i="0" u="none" strike="noStrike" baseline="0" dirty="0" err="1">
                <a:latin typeface="Rockwell" panose="02060603020205020403" pitchFamily="18" charset="0"/>
              </a:rPr>
              <a:t>threading.current_thread</a:t>
            </a:r>
            <a:r>
              <a:rPr lang="en-US" sz="1800" b="0" i="0" u="none" strike="noStrike" baseline="0" dirty="0">
                <a:latin typeface="Rockwell" panose="02060603020205020403" pitchFamily="18" charset="0"/>
              </a:rPr>
              <a:t>().</a:t>
            </a:r>
            <a:r>
              <a:rPr lang="en-US" dirty="0">
                <a:latin typeface="Rockwell" panose="02060603020205020403" pitchFamily="18" charset="0"/>
              </a:rPr>
              <a:t>name</a:t>
            </a:r>
            <a:r>
              <a:rPr lang="en-US" sz="1800" b="0" i="0" u="none" strike="noStrike" baseline="0" dirty="0">
                <a:latin typeface="Rockwell" panose="02060603020205020403" pitchFamily="18" charset="0"/>
              </a:rPr>
              <a:t>)</a:t>
            </a:r>
          </a:p>
          <a:p>
            <a:pPr algn="l"/>
            <a:r>
              <a:rPr lang="en-US" sz="1800" b="0" i="0" u="none" strike="noStrike" baseline="0" dirty="0">
                <a:latin typeface="Rockwell" panose="02060603020205020403" pitchFamily="18" charset="0"/>
              </a:rPr>
              <a:t>      print(num)</a:t>
            </a:r>
          </a:p>
          <a:p>
            <a:pPr algn="l"/>
            <a:r>
              <a:rPr lang="en-US" sz="1800" b="0" i="0" u="none" strike="noStrike" baseline="0" dirty="0">
                <a:latin typeface="Rockwell" panose="02060603020205020403" pitchFamily="18" charset="0"/>
              </a:rPr>
              <a:t>     return</a:t>
            </a:r>
            <a:endParaRPr lang="en-US" dirty="0"/>
          </a:p>
        </p:txBody>
      </p:sp>
    </p:spTree>
    <p:extLst>
      <p:ext uri="{BB962C8B-B14F-4D97-AF65-F5344CB8AC3E}">
        <p14:creationId xmlns:p14="http://schemas.microsoft.com/office/powerpoint/2010/main" val="1880302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023F4-6FEC-9BD5-5708-E88D6F813F3C}"/>
              </a:ext>
            </a:extLst>
          </p:cNvPr>
          <p:cNvSpPr>
            <a:spLocks noGrp="1"/>
          </p:cNvSpPr>
          <p:nvPr>
            <p:ph type="title"/>
          </p:nvPr>
        </p:nvSpPr>
        <p:spPr/>
        <p:txBody>
          <a:bodyPr/>
          <a:lstStyle/>
          <a:p>
            <a:r>
              <a:rPr lang="en-US" dirty="0"/>
              <a:t>Note about Python thread</a:t>
            </a:r>
          </a:p>
        </p:txBody>
      </p:sp>
      <p:sp>
        <p:nvSpPr>
          <p:cNvPr id="3" name="Content Placeholder 2">
            <a:extLst>
              <a:ext uri="{FF2B5EF4-FFF2-40B4-BE49-F238E27FC236}">
                <a16:creationId xmlns:a16="http://schemas.microsoft.com/office/drawing/2014/main" id="{D76CF257-02B9-F2BD-7E54-7E957DA30495}"/>
              </a:ext>
            </a:extLst>
          </p:cNvPr>
          <p:cNvSpPr>
            <a:spLocks noGrp="1"/>
          </p:cNvSpPr>
          <p:nvPr>
            <p:ph sz="quarter" idx="13"/>
          </p:nvPr>
        </p:nvSpPr>
        <p:spPr>
          <a:xfrm>
            <a:off x="913774" y="1566407"/>
            <a:ext cx="10363826" cy="4802861"/>
          </a:xfrm>
        </p:spPr>
        <p:txBody>
          <a:bodyPr>
            <a:normAutofit/>
          </a:bodyPr>
          <a:lstStyle/>
          <a:p>
            <a:r>
              <a:rPr lang="en-US" dirty="0"/>
              <a:t>Python threads are executed concurrently, but not in parallel. Due to Python interpreter implementation, at one time, only one thread can run. If we partition job into multiple threads, you will not see speedups.</a:t>
            </a:r>
          </a:p>
          <a:p>
            <a:pPr eaLnBrk="0" fontAlgn="base" hangingPunct="0">
              <a:lnSpc>
                <a:spcPct val="100000"/>
              </a:lnSpc>
              <a:spcBef>
                <a:spcPct val="0"/>
              </a:spcBef>
              <a:spcAft>
                <a:spcPct val="0"/>
              </a:spcAft>
              <a:buClrTx/>
            </a:pPr>
            <a:r>
              <a:rPr kumimoji="0" lang="en-US" altLang="en-US" sz="2400" b="0" i="0" u="none" strike="noStrike" cap="none" normalizeH="0" baseline="0" dirty="0">
                <a:ln>
                  <a:noFill/>
                </a:ln>
                <a:effectLst/>
                <a:latin typeface="+mn-lt"/>
                <a:cs typeface="Open Sans" panose="020B0606030504020204" pitchFamily="34" charset="0"/>
              </a:rPr>
              <a:t>This highlights the distinction between concurrency </a:t>
            </a:r>
            <a:r>
              <a:rPr lang="en-US" altLang="en-US" dirty="0">
                <a:latin typeface="+mn-lt"/>
                <a:cs typeface="Open Sans" panose="020B0606030504020204" pitchFamily="34" charset="0"/>
              </a:rPr>
              <a:t>and parallelism</a:t>
            </a:r>
            <a:endParaRPr kumimoji="0" lang="en-US" altLang="en-US" sz="2400" b="0" i="0" u="none" strike="noStrike" cap="none" normalizeH="0" baseline="0" dirty="0">
              <a:ln>
                <a:noFill/>
              </a:ln>
              <a:effectLst/>
              <a:latin typeface="+mn-lt"/>
              <a:cs typeface="Open Sans" panose="020B0606030504020204" pitchFamily="34" charset="0"/>
            </a:endParaRPr>
          </a:p>
          <a:p>
            <a:pPr eaLnBrk="0" fontAlgn="base" hangingPunct="0">
              <a:lnSpc>
                <a:spcPct val="100000"/>
              </a:lnSpc>
              <a:spcBef>
                <a:spcPct val="0"/>
              </a:spcBef>
              <a:spcAft>
                <a:spcPct val="0"/>
              </a:spcAft>
              <a:buClrTx/>
            </a:pPr>
            <a:endParaRPr kumimoji="0" lang="en-US" altLang="en-US" sz="2400" b="0" i="0" u="none" strike="noStrike" cap="none" normalizeH="0" baseline="0" dirty="0">
              <a:ln>
                <a:noFill/>
              </a:ln>
              <a:effectLst/>
              <a:latin typeface="+mn-lt"/>
            </a:endParaRPr>
          </a:p>
          <a:p>
            <a:pPr lvl="1" eaLnBrk="0" fontAlgn="base" hangingPunct="0">
              <a:lnSpc>
                <a:spcPct val="100000"/>
              </a:lnSpc>
              <a:spcBef>
                <a:spcPct val="0"/>
              </a:spcBef>
              <a:spcAft>
                <a:spcPct val="0"/>
              </a:spcAft>
              <a:buClrTx/>
            </a:pPr>
            <a:r>
              <a:rPr kumimoji="0" lang="en-US" altLang="en-US" b="1" i="0" u="none" strike="noStrike" cap="none" normalizeH="0" baseline="0" dirty="0">
                <a:ln>
                  <a:noFill/>
                </a:ln>
                <a:effectLst/>
                <a:latin typeface="+mn-lt"/>
                <a:cs typeface="Open Sans" panose="020B0606030504020204" pitchFamily="34" charset="0"/>
              </a:rPr>
              <a:t>Concurrency</a:t>
            </a:r>
            <a:r>
              <a:rPr kumimoji="0" lang="en-US" altLang="en-US" b="0" i="0" u="none" strike="noStrike" cap="none" normalizeH="0" baseline="0" dirty="0">
                <a:ln>
                  <a:noFill/>
                </a:ln>
                <a:effectLst/>
                <a:latin typeface="+mn-lt"/>
                <a:cs typeface="Open Sans" panose="020B0606030504020204" pitchFamily="34" charset="0"/>
              </a:rPr>
              <a:t>: Multiple threads progress concurrently</a:t>
            </a:r>
          </a:p>
          <a:p>
            <a:pPr lvl="1" eaLnBrk="0" fontAlgn="base" hangingPunct="0">
              <a:lnSpc>
                <a:spcPct val="100000"/>
              </a:lnSpc>
              <a:spcBef>
                <a:spcPct val="0"/>
              </a:spcBef>
              <a:spcAft>
                <a:spcPct val="0"/>
              </a:spcAft>
              <a:buClrTx/>
            </a:pPr>
            <a:r>
              <a:rPr kumimoji="0" lang="en-US" altLang="en-US" b="1" i="0" u="none" strike="noStrike" cap="none" normalizeH="0" baseline="0" dirty="0">
                <a:ln>
                  <a:noFill/>
                </a:ln>
                <a:effectLst/>
                <a:latin typeface="+mn-lt"/>
                <a:cs typeface="Open Sans" panose="020B0606030504020204" pitchFamily="34" charset="0"/>
              </a:rPr>
              <a:t>Parallel</a:t>
            </a:r>
            <a:r>
              <a:rPr lang="en-US" altLang="en-US" dirty="0">
                <a:cs typeface="Open Sans" panose="020B0606030504020204" pitchFamily="34" charset="0"/>
              </a:rPr>
              <a:t>ism: Multiple threads progress in parallel</a:t>
            </a:r>
            <a:endParaRPr kumimoji="0" lang="en-US" altLang="en-US" b="0" i="0" u="none" strike="noStrike" cap="none" normalizeH="0" baseline="0" dirty="0">
              <a:ln>
                <a:noFill/>
              </a:ln>
              <a:effectLst/>
              <a:latin typeface="+mn-lt"/>
              <a:cs typeface="Open Sans" panose="020B0606030504020204" pitchFamily="34" charset="0"/>
            </a:endParaRPr>
          </a:p>
          <a:p>
            <a:r>
              <a:rPr lang="en-US" dirty="0"/>
              <a:t>What is the use of Python threads?</a:t>
            </a:r>
          </a:p>
        </p:txBody>
      </p:sp>
    </p:spTree>
    <p:extLst>
      <p:ext uri="{BB962C8B-B14F-4D97-AF65-F5344CB8AC3E}">
        <p14:creationId xmlns:p14="http://schemas.microsoft.com/office/powerpoint/2010/main" val="1055971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B0EA-963B-EB60-96E6-E60F3709517B}"/>
              </a:ext>
            </a:extLst>
          </p:cNvPr>
          <p:cNvSpPr>
            <a:spLocks noGrp="1"/>
          </p:cNvSpPr>
          <p:nvPr>
            <p:ph type="title"/>
          </p:nvPr>
        </p:nvSpPr>
        <p:spPr/>
        <p:txBody>
          <a:bodyPr/>
          <a:lstStyle/>
          <a:p>
            <a:r>
              <a:rPr lang="en-US" dirty="0"/>
              <a:t>Python Threading</a:t>
            </a:r>
          </a:p>
        </p:txBody>
      </p:sp>
      <p:sp>
        <p:nvSpPr>
          <p:cNvPr id="3" name="Content Placeholder 2">
            <a:extLst>
              <a:ext uri="{FF2B5EF4-FFF2-40B4-BE49-F238E27FC236}">
                <a16:creationId xmlns:a16="http://schemas.microsoft.com/office/drawing/2014/main" id="{33132D9F-37D0-88F8-FBA5-06A47E233D0A}"/>
              </a:ext>
            </a:extLst>
          </p:cNvPr>
          <p:cNvSpPr>
            <a:spLocks noGrp="1"/>
          </p:cNvSpPr>
          <p:nvPr>
            <p:ph sz="quarter" idx="13"/>
          </p:nvPr>
        </p:nvSpPr>
        <p:spPr/>
        <p:txBody>
          <a:bodyPr/>
          <a:lstStyle/>
          <a:p>
            <a:r>
              <a:rPr lang="en-US" dirty="0"/>
              <a:t>The software applications can be classified into CPU-bound applications (application performance bounded by the processing speed) and IO-bound applications (application performance bounded by the IO speed).</a:t>
            </a:r>
          </a:p>
          <a:p>
            <a:r>
              <a:rPr lang="en-US" dirty="0"/>
              <a:t>Python threading can benefit IO-bound applications. </a:t>
            </a:r>
          </a:p>
          <a:p>
            <a:r>
              <a:rPr lang="en-US" dirty="0"/>
              <a:t>See lect6/cpuwiththreads.py and lect6/iowiththreads.py</a:t>
            </a:r>
          </a:p>
        </p:txBody>
      </p:sp>
    </p:spTree>
    <p:extLst>
      <p:ext uri="{BB962C8B-B14F-4D97-AF65-F5344CB8AC3E}">
        <p14:creationId xmlns:p14="http://schemas.microsoft.com/office/powerpoint/2010/main" val="2599249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B0EA-963B-EB60-96E6-E60F3709517B}"/>
              </a:ext>
            </a:extLst>
          </p:cNvPr>
          <p:cNvSpPr>
            <a:spLocks noGrp="1"/>
          </p:cNvSpPr>
          <p:nvPr>
            <p:ph type="title"/>
          </p:nvPr>
        </p:nvSpPr>
        <p:spPr/>
        <p:txBody>
          <a:bodyPr/>
          <a:lstStyle/>
          <a:p>
            <a:r>
              <a:rPr lang="en-US" dirty="0"/>
              <a:t>Thread Synchronization</a:t>
            </a:r>
          </a:p>
        </p:txBody>
      </p:sp>
      <p:sp>
        <p:nvSpPr>
          <p:cNvPr id="3" name="Content Placeholder 2">
            <a:extLst>
              <a:ext uri="{FF2B5EF4-FFF2-40B4-BE49-F238E27FC236}">
                <a16:creationId xmlns:a16="http://schemas.microsoft.com/office/drawing/2014/main" id="{33132D9F-37D0-88F8-FBA5-06A47E233D0A}"/>
              </a:ext>
            </a:extLst>
          </p:cNvPr>
          <p:cNvSpPr>
            <a:spLocks noGrp="1"/>
          </p:cNvSpPr>
          <p:nvPr>
            <p:ph sz="quarter" idx="13"/>
          </p:nvPr>
        </p:nvSpPr>
        <p:spPr/>
        <p:txBody>
          <a:bodyPr>
            <a:normAutofit fontScale="92500" lnSpcReduction="10000"/>
          </a:bodyPr>
          <a:lstStyle/>
          <a:p>
            <a:r>
              <a:rPr lang="en-US" dirty="0"/>
              <a:t>When multiple threads assess the same variable, the outcome of the execution may be non-deterministic. </a:t>
            </a:r>
          </a:p>
          <a:p>
            <a:pPr lvl="1"/>
            <a:r>
              <a:rPr lang="en-US" dirty="0"/>
              <a:t>The timing of the progress of a thread is not controlled by the programmer</a:t>
            </a:r>
          </a:p>
          <a:p>
            <a:r>
              <a:rPr lang="en-US" dirty="0"/>
              <a:t>See lect6/racecondition.py</a:t>
            </a:r>
          </a:p>
          <a:p>
            <a:r>
              <a:rPr lang="en-US" dirty="0"/>
              <a:t>For such cases, a synchronization mechanism must be employed to ensure the correctness of the program. </a:t>
            </a:r>
          </a:p>
          <a:p>
            <a:pPr lvl="1"/>
            <a:r>
              <a:rPr lang="en-US" dirty="0"/>
              <a:t>Lock, event, condition, semaphore, barrier, </a:t>
            </a:r>
            <a:r>
              <a:rPr lang="en-US" dirty="0" err="1"/>
              <a:t>etc</a:t>
            </a:r>
            <a:endParaRPr lang="en-US" dirty="0"/>
          </a:p>
          <a:p>
            <a:pPr lvl="1"/>
            <a:r>
              <a:rPr lang="en-US" dirty="0"/>
              <a:t>Python synchronization mechanisms can be found in </a:t>
            </a:r>
            <a:r>
              <a:rPr lang="en-US" dirty="0">
                <a:hlinkClick r:id="rId2"/>
              </a:rPr>
              <a:t>https://docs.python.org/3/library/asyncio-sync.html</a:t>
            </a:r>
            <a:endParaRPr lang="en-US" dirty="0"/>
          </a:p>
          <a:p>
            <a:pPr lvl="1"/>
            <a:r>
              <a:rPr lang="en-US" dirty="0"/>
              <a:t>Different design patterns use different types of synchronization mechanisms.  </a:t>
            </a:r>
          </a:p>
        </p:txBody>
      </p:sp>
    </p:spTree>
    <p:extLst>
      <p:ext uri="{BB962C8B-B14F-4D97-AF65-F5344CB8AC3E}">
        <p14:creationId xmlns:p14="http://schemas.microsoft.com/office/powerpoint/2010/main" val="131114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Flynn’s classification</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p:txBody>
          <a:bodyPr>
            <a:normAutofit fontScale="92500" lnSpcReduction="20000"/>
          </a:bodyPr>
          <a:lstStyle/>
          <a:p>
            <a:pPr algn="l"/>
            <a:r>
              <a:rPr lang="en-US" i="0" u="none" strike="noStrike" baseline="0" dirty="0">
                <a:latin typeface="Rockwell" panose="02060603020205020403" pitchFamily="18" charset="0"/>
              </a:rPr>
              <a:t>SISD: single instruction single data</a:t>
            </a:r>
          </a:p>
          <a:p>
            <a:pPr algn="l"/>
            <a:r>
              <a:rPr lang="en-US" dirty="0">
                <a:latin typeface="Rockwell" panose="02060603020205020403" pitchFamily="18" charset="0"/>
              </a:rPr>
              <a:t>SIMD: single instruction multiple data</a:t>
            </a:r>
          </a:p>
          <a:p>
            <a:pPr algn="l"/>
            <a:r>
              <a:rPr lang="en-US" i="0" u="none" strike="noStrike" baseline="0" dirty="0">
                <a:latin typeface="Rockwell" panose="02060603020205020403" pitchFamily="18" charset="0"/>
              </a:rPr>
              <a:t>MISD: multiple instruction single data</a:t>
            </a:r>
          </a:p>
          <a:p>
            <a:pPr algn="l"/>
            <a:r>
              <a:rPr lang="en-US" dirty="0">
                <a:solidFill>
                  <a:srgbClr val="FF0000"/>
                </a:solidFill>
                <a:latin typeface="Rockwell" panose="02060603020205020403" pitchFamily="18" charset="0"/>
              </a:rPr>
              <a:t>MIMD: multiple instruction multiple data</a:t>
            </a:r>
          </a:p>
          <a:p>
            <a:pPr algn="l"/>
            <a:endParaRPr lang="en-US" i="0" u="none" strike="noStrike" baseline="0" dirty="0">
              <a:solidFill>
                <a:srgbClr val="FF0000"/>
              </a:solidFill>
              <a:latin typeface="Rockwell" panose="02060603020205020403" pitchFamily="18" charset="0"/>
            </a:endParaRPr>
          </a:p>
          <a:p>
            <a:pPr algn="l"/>
            <a:r>
              <a:rPr lang="en-US" dirty="0">
                <a:latin typeface="Rockwell" panose="02060603020205020403" pitchFamily="18" charset="0"/>
              </a:rPr>
              <a:t>MIMD is the most generic form of parallel programming:</a:t>
            </a:r>
          </a:p>
          <a:p>
            <a:pPr lvl="1"/>
            <a:r>
              <a:rPr lang="en-US" dirty="0">
                <a:latin typeface="Rockwell" panose="02060603020205020403" pitchFamily="18" charset="0"/>
              </a:rPr>
              <a:t>The program creates multiple </a:t>
            </a:r>
            <a:r>
              <a:rPr lang="en-US" dirty="0" err="1">
                <a:latin typeface="Rockwell" panose="02060603020205020403" pitchFamily="18" charset="0"/>
              </a:rPr>
              <a:t>streamings</a:t>
            </a:r>
            <a:r>
              <a:rPr lang="en-US" dirty="0">
                <a:latin typeface="Rockwell" panose="02060603020205020403" pitchFamily="18" charset="0"/>
              </a:rPr>
              <a:t> of instructions that operate simultaneously on different data.</a:t>
            </a:r>
          </a:p>
          <a:p>
            <a:pPr lvl="1"/>
            <a:r>
              <a:rPr lang="en-US" i="0" u="none" strike="noStrike" baseline="0" dirty="0">
                <a:latin typeface="Rockwell" panose="02060603020205020403" pitchFamily="18" charset="0"/>
              </a:rPr>
              <a:t>Multithreading and multiprocessing </a:t>
            </a:r>
            <a:r>
              <a:rPr lang="en-US" dirty="0">
                <a:latin typeface="Rockwell" panose="02060603020205020403" pitchFamily="18" charset="0"/>
              </a:rPr>
              <a:t>are common mechanisms to create multiple </a:t>
            </a:r>
            <a:r>
              <a:rPr lang="en-US" dirty="0" err="1">
                <a:latin typeface="Rockwell" panose="02060603020205020403" pitchFamily="18" charset="0"/>
              </a:rPr>
              <a:t>streamings</a:t>
            </a:r>
            <a:r>
              <a:rPr lang="en-US" dirty="0">
                <a:latin typeface="Rockwell" panose="02060603020205020403" pitchFamily="18" charset="0"/>
              </a:rPr>
              <a:t> (threads) of instructions.</a:t>
            </a:r>
            <a:endParaRPr lang="en-US" i="0" u="none" strike="noStrike" baseline="0" dirty="0">
              <a:latin typeface="Rockwell" panose="02060603020205020403" pitchFamily="18" charset="0"/>
            </a:endParaRPr>
          </a:p>
        </p:txBody>
      </p:sp>
    </p:spTree>
    <p:extLst>
      <p:ext uri="{BB962C8B-B14F-4D97-AF65-F5344CB8AC3E}">
        <p14:creationId xmlns:p14="http://schemas.microsoft.com/office/powerpoint/2010/main" val="586702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B0EA-963B-EB60-96E6-E60F3709517B}"/>
              </a:ext>
            </a:extLst>
          </p:cNvPr>
          <p:cNvSpPr>
            <a:spLocks noGrp="1"/>
          </p:cNvSpPr>
          <p:nvPr>
            <p:ph type="title"/>
          </p:nvPr>
        </p:nvSpPr>
        <p:spPr/>
        <p:txBody>
          <a:bodyPr/>
          <a:lstStyle/>
          <a:p>
            <a:r>
              <a:rPr lang="en-US" dirty="0"/>
              <a:t>Critical Section</a:t>
            </a:r>
          </a:p>
        </p:txBody>
      </p:sp>
      <p:sp>
        <p:nvSpPr>
          <p:cNvPr id="3" name="Content Placeholder 2">
            <a:extLst>
              <a:ext uri="{FF2B5EF4-FFF2-40B4-BE49-F238E27FC236}">
                <a16:creationId xmlns:a16="http://schemas.microsoft.com/office/drawing/2014/main" id="{33132D9F-37D0-88F8-FBA5-06A47E233D0A}"/>
              </a:ext>
            </a:extLst>
          </p:cNvPr>
          <p:cNvSpPr>
            <a:spLocks noGrp="1"/>
          </p:cNvSpPr>
          <p:nvPr>
            <p:ph sz="quarter" idx="13"/>
          </p:nvPr>
        </p:nvSpPr>
        <p:spPr>
          <a:xfrm>
            <a:off x="913774" y="1415332"/>
            <a:ext cx="6322598" cy="5228530"/>
          </a:xfrm>
        </p:spPr>
        <p:txBody>
          <a:bodyPr>
            <a:normAutofit/>
          </a:bodyPr>
          <a:lstStyle/>
          <a:p>
            <a:r>
              <a:rPr lang="en-US" dirty="0"/>
              <a:t>Critical section is a section of code with shared variables and/or resources. Only one thread can enter the section at a given time. If more than one thread executes instructions in a critical section, the data may not be consistent or the outcome becomes non-deterministic. </a:t>
            </a:r>
          </a:p>
          <a:p>
            <a:pPr lvl="1"/>
            <a:r>
              <a:rPr lang="en-US" dirty="0"/>
              <a:t>An example is shown in the code to the right</a:t>
            </a:r>
          </a:p>
          <a:p>
            <a:pPr lvl="1"/>
            <a:r>
              <a:rPr lang="en-US" dirty="0"/>
              <a:t>This is a design pattern in parallel and concurrent programming. Other examples include:</a:t>
            </a:r>
          </a:p>
          <a:p>
            <a:pPr lvl="2"/>
            <a:r>
              <a:rPr lang="en-US" dirty="0"/>
              <a:t>To make most of data structures work with threads, the insert and remove functions are critical sections.</a:t>
            </a:r>
          </a:p>
          <a:p>
            <a:pPr lvl="3"/>
            <a:r>
              <a:rPr lang="en-US" dirty="0"/>
              <a:t>Insert and remove functions in tree, linked list, </a:t>
            </a:r>
            <a:r>
              <a:rPr lang="en-US" dirty="0" err="1"/>
              <a:t>etc</a:t>
            </a:r>
            <a:endParaRPr lang="en-US" dirty="0"/>
          </a:p>
        </p:txBody>
      </p:sp>
      <p:sp>
        <p:nvSpPr>
          <p:cNvPr id="4" name="TextBox 3">
            <a:extLst>
              <a:ext uri="{FF2B5EF4-FFF2-40B4-BE49-F238E27FC236}">
                <a16:creationId xmlns:a16="http://schemas.microsoft.com/office/drawing/2014/main" id="{1CE65658-DF4B-FB01-2C72-7F019449DE6C}"/>
              </a:ext>
            </a:extLst>
          </p:cNvPr>
          <p:cNvSpPr txBox="1"/>
          <p:nvPr/>
        </p:nvSpPr>
        <p:spPr>
          <a:xfrm>
            <a:off x="7780284" y="1720840"/>
            <a:ext cx="2325317" cy="2862322"/>
          </a:xfrm>
          <a:prstGeom prst="rect">
            <a:avLst/>
          </a:prstGeom>
          <a:noFill/>
          <a:ln>
            <a:solidFill>
              <a:schemeClr val="tx1"/>
            </a:solidFill>
          </a:ln>
        </p:spPr>
        <p:txBody>
          <a:bodyPr wrap="none" rtlCol="0">
            <a:spAutoFit/>
          </a:bodyPr>
          <a:lstStyle/>
          <a:p>
            <a:pPr algn="l"/>
            <a:r>
              <a:rPr lang="en-US" dirty="0">
                <a:latin typeface="Rockwell" panose="02060603020205020403" pitchFamily="18" charset="0"/>
              </a:rPr>
              <a:t>i</a:t>
            </a:r>
            <a:r>
              <a:rPr lang="en-US" sz="1800" b="0" i="0" u="none" strike="noStrike" baseline="0" dirty="0">
                <a:latin typeface="Rockwell" panose="02060603020205020403" pitchFamily="18" charset="0"/>
              </a:rPr>
              <a:t>mport threading</a:t>
            </a:r>
          </a:p>
          <a:p>
            <a:pPr algn="l"/>
            <a:r>
              <a:rPr lang="en-US" sz="1800" b="0" i="0" u="none" strike="noStrike" baseline="0" dirty="0">
                <a:latin typeface="Rockwell" panose="02060603020205020403" pitchFamily="18" charset="0"/>
              </a:rPr>
              <a:t>count = 0</a:t>
            </a:r>
          </a:p>
          <a:p>
            <a:pPr algn="l"/>
            <a:endParaRPr lang="en-US" sz="1800" b="0" i="0" u="none" strike="noStrike" baseline="0" dirty="0">
              <a:latin typeface="Rockwell" panose="02060603020205020403" pitchFamily="18" charset="0"/>
            </a:endParaRPr>
          </a:p>
          <a:p>
            <a:pPr algn="l"/>
            <a:r>
              <a:rPr lang="en-US" sz="1800" b="0" i="0" u="none" strike="noStrike" baseline="0" dirty="0">
                <a:latin typeface="Rockwell" panose="02060603020205020403" pitchFamily="18" charset="0"/>
              </a:rPr>
              <a:t>def produce():</a:t>
            </a:r>
          </a:p>
          <a:p>
            <a:pPr algn="l"/>
            <a:r>
              <a:rPr lang="en-US" sz="1800" b="0" i="0" u="none" strike="noStrike" baseline="0" dirty="0">
                <a:latin typeface="Rockwell" panose="02060603020205020403" pitchFamily="18" charset="0"/>
              </a:rPr>
              <a:t>    global count</a:t>
            </a:r>
          </a:p>
          <a:p>
            <a:pPr algn="l"/>
            <a:r>
              <a:rPr lang="en-US" sz="1800" b="0" i="0" u="none" strike="noStrike" baseline="0" dirty="0">
                <a:latin typeface="Rockwell" panose="02060603020205020403" pitchFamily="18" charset="0"/>
              </a:rPr>
              <a:t>    for x in range(10):</a:t>
            </a:r>
            <a:endParaRPr lang="en-US" sz="1800" b="0" i="0" u="none" strike="noStrike" baseline="0" dirty="0">
              <a:solidFill>
                <a:srgbClr val="FF0000"/>
              </a:solidFill>
              <a:latin typeface="Rockwell" panose="02060603020205020403" pitchFamily="18" charset="0"/>
            </a:endParaRPr>
          </a:p>
          <a:p>
            <a:pPr algn="l"/>
            <a:r>
              <a:rPr lang="en-US" sz="1800" b="0" i="0" u="none" strike="noStrike" baseline="0" dirty="0">
                <a:highlight>
                  <a:srgbClr val="FF0000"/>
                </a:highlight>
                <a:latin typeface="Rockwell" panose="02060603020205020403" pitchFamily="18" charset="0"/>
              </a:rPr>
              <a:t>        x = count</a:t>
            </a:r>
          </a:p>
          <a:p>
            <a:pPr algn="l"/>
            <a:r>
              <a:rPr lang="en-US" sz="1800" b="0" i="0" u="none" strike="noStrike" baseline="0" dirty="0">
                <a:highlight>
                  <a:srgbClr val="FF0000"/>
                </a:highlight>
                <a:latin typeface="Rockwell" panose="02060603020205020403" pitchFamily="18" charset="0"/>
              </a:rPr>
              <a:t>        </a:t>
            </a:r>
            <a:r>
              <a:rPr lang="en-US" sz="1800" b="0" i="0" u="none" strike="noStrike" baseline="0" dirty="0" err="1">
                <a:highlight>
                  <a:srgbClr val="FF0000"/>
                </a:highlight>
                <a:latin typeface="Rockwell" panose="02060603020205020403" pitchFamily="18" charset="0"/>
              </a:rPr>
              <a:t>time.sleep</a:t>
            </a:r>
            <a:r>
              <a:rPr lang="en-US" sz="1800" b="0" i="0" u="none" strike="noStrike" baseline="0" dirty="0">
                <a:highlight>
                  <a:srgbClr val="FF0000"/>
                </a:highlight>
                <a:latin typeface="Rockwell" panose="02060603020205020403" pitchFamily="18" charset="0"/>
              </a:rPr>
              <a:t>(1)</a:t>
            </a:r>
          </a:p>
          <a:p>
            <a:pPr algn="l"/>
            <a:r>
              <a:rPr lang="en-US" sz="1800" b="0" i="0" u="none" strike="noStrike" baseline="0" dirty="0">
                <a:highlight>
                  <a:srgbClr val="FF0000"/>
                </a:highlight>
                <a:latin typeface="Rockwell" panose="02060603020205020403" pitchFamily="18" charset="0"/>
              </a:rPr>
              <a:t>        count = x + 1</a:t>
            </a:r>
          </a:p>
          <a:p>
            <a:pPr algn="l"/>
            <a:r>
              <a:rPr lang="en-US" dirty="0">
                <a:latin typeface="Rockwell" panose="02060603020205020403" pitchFamily="18" charset="0"/>
              </a:rPr>
              <a:t>       </a:t>
            </a:r>
            <a:endParaRPr lang="en-US" sz="1800" b="0" i="0" u="none" strike="noStrike" baseline="0" dirty="0">
              <a:solidFill>
                <a:srgbClr val="FF0000"/>
              </a:solidFill>
              <a:latin typeface="Rockwell" panose="02060603020205020403" pitchFamily="18" charset="0"/>
            </a:endParaRPr>
          </a:p>
        </p:txBody>
      </p:sp>
    </p:spTree>
    <p:extLst>
      <p:ext uri="{BB962C8B-B14F-4D97-AF65-F5344CB8AC3E}">
        <p14:creationId xmlns:p14="http://schemas.microsoft.com/office/powerpoint/2010/main" val="3581224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B0EA-963B-EB60-96E6-E60F3709517B}"/>
              </a:ext>
            </a:extLst>
          </p:cNvPr>
          <p:cNvSpPr>
            <a:spLocks noGrp="1"/>
          </p:cNvSpPr>
          <p:nvPr>
            <p:ph type="title"/>
          </p:nvPr>
        </p:nvSpPr>
        <p:spPr/>
        <p:txBody>
          <a:bodyPr/>
          <a:lstStyle/>
          <a:p>
            <a:r>
              <a:rPr lang="en-US" dirty="0"/>
              <a:t>Implementing critical section: lock</a:t>
            </a:r>
          </a:p>
        </p:txBody>
      </p:sp>
      <p:sp>
        <p:nvSpPr>
          <p:cNvPr id="3" name="Content Placeholder 2">
            <a:extLst>
              <a:ext uri="{FF2B5EF4-FFF2-40B4-BE49-F238E27FC236}">
                <a16:creationId xmlns:a16="http://schemas.microsoft.com/office/drawing/2014/main" id="{33132D9F-37D0-88F8-FBA5-06A47E233D0A}"/>
              </a:ext>
            </a:extLst>
          </p:cNvPr>
          <p:cNvSpPr>
            <a:spLocks noGrp="1"/>
          </p:cNvSpPr>
          <p:nvPr>
            <p:ph sz="quarter" idx="13"/>
          </p:nvPr>
        </p:nvSpPr>
        <p:spPr>
          <a:xfrm>
            <a:off x="913774" y="1415332"/>
            <a:ext cx="6322598" cy="5228530"/>
          </a:xfrm>
        </p:spPr>
        <p:txBody>
          <a:bodyPr>
            <a:normAutofit/>
          </a:bodyPr>
          <a:lstStyle/>
          <a:p>
            <a:r>
              <a:rPr lang="en-US" dirty="0"/>
              <a:t>Acquire a lock before entering critical section</a:t>
            </a:r>
          </a:p>
          <a:p>
            <a:r>
              <a:rPr lang="en-US" dirty="0"/>
              <a:t>Release the lock after exiting critical section</a:t>
            </a:r>
          </a:p>
          <a:p>
            <a:r>
              <a:rPr lang="en-US" dirty="0"/>
              <a:t>The lock ensures only one thread will be in the critical section</a:t>
            </a:r>
          </a:p>
        </p:txBody>
      </p:sp>
      <p:sp>
        <p:nvSpPr>
          <p:cNvPr id="4" name="TextBox 3">
            <a:extLst>
              <a:ext uri="{FF2B5EF4-FFF2-40B4-BE49-F238E27FC236}">
                <a16:creationId xmlns:a16="http://schemas.microsoft.com/office/drawing/2014/main" id="{1CE65658-DF4B-FB01-2C72-7F019449DE6C}"/>
              </a:ext>
            </a:extLst>
          </p:cNvPr>
          <p:cNvSpPr txBox="1"/>
          <p:nvPr/>
        </p:nvSpPr>
        <p:spPr>
          <a:xfrm>
            <a:off x="7780284" y="1720840"/>
            <a:ext cx="2325317" cy="3416320"/>
          </a:xfrm>
          <a:prstGeom prst="rect">
            <a:avLst/>
          </a:prstGeom>
          <a:noFill/>
          <a:ln>
            <a:solidFill>
              <a:schemeClr val="tx1"/>
            </a:solidFill>
          </a:ln>
        </p:spPr>
        <p:txBody>
          <a:bodyPr wrap="none" rtlCol="0">
            <a:spAutoFit/>
          </a:bodyPr>
          <a:lstStyle/>
          <a:p>
            <a:pPr algn="l"/>
            <a:r>
              <a:rPr lang="en-US" dirty="0">
                <a:latin typeface="Rockwell" panose="02060603020205020403" pitchFamily="18" charset="0"/>
              </a:rPr>
              <a:t>i</a:t>
            </a:r>
            <a:r>
              <a:rPr lang="en-US" sz="1800" b="0" i="0" u="none" strike="noStrike" baseline="0" dirty="0">
                <a:latin typeface="Rockwell" panose="02060603020205020403" pitchFamily="18" charset="0"/>
              </a:rPr>
              <a:t>mport threading</a:t>
            </a:r>
          </a:p>
          <a:p>
            <a:pPr algn="l"/>
            <a:r>
              <a:rPr lang="en-US" sz="1800" b="0" i="0" u="none" strike="noStrike" baseline="0" dirty="0">
                <a:latin typeface="Rockwell" panose="02060603020205020403" pitchFamily="18" charset="0"/>
              </a:rPr>
              <a:t>count = 0</a:t>
            </a:r>
          </a:p>
          <a:p>
            <a:pPr algn="l"/>
            <a:endParaRPr lang="en-US" sz="1800" b="0" i="0" u="none" strike="noStrike" baseline="0" dirty="0">
              <a:latin typeface="Rockwell" panose="02060603020205020403" pitchFamily="18" charset="0"/>
            </a:endParaRPr>
          </a:p>
          <a:p>
            <a:pPr algn="l"/>
            <a:r>
              <a:rPr lang="en-US" sz="1800" b="0" i="0" u="none" strike="noStrike" baseline="0" dirty="0">
                <a:latin typeface="Rockwell" panose="02060603020205020403" pitchFamily="18" charset="0"/>
              </a:rPr>
              <a:t>def produce():</a:t>
            </a:r>
          </a:p>
          <a:p>
            <a:pPr algn="l"/>
            <a:r>
              <a:rPr lang="en-US" sz="1800" b="0" i="0" u="none" strike="noStrike" baseline="0" dirty="0">
                <a:latin typeface="Rockwell" panose="02060603020205020403" pitchFamily="18" charset="0"/>
              </a:rPr>
              <a:t>    global count</a:t>
            </a:r>
          </a:p>
          <a:p>
            <a:pPr algn="l"/>
            <a:r>
              <a:rPr lang="en-US" sz="1800" b="0" i="0" u="none" strike="noStrike" baseline="0" dirty="0">
                <a:latin typeface="Rockwell" panose="02060603020205020403" pitchFamily="18" charset="0"/>
              </a:rPr>
              <a:t>    for x in range(10):</a:t>
            </a:r>
          </a:p>
          <a:p>
            <a:pPr algn="l"/>
            <a:r>
              <a:rPr lang="en-US" dirty="0">
                <a:solidFill>
                  <a:srgbClr val="FF0000"/>
                </a:solidFill>
                <a:latin typeface="Rockwell" panose="02060603020205020403" pitchFamily="18" charset="0"/>
              </a:rPr>
              <a:t>        Lock()</a:t>
            </a:r>
            <a:endParaRPr lang="en-US" sz="1800" b="0" i="0" u="none" strike="noStrike" baseline="0" dirty="0">
              <a:solidFill>
                <a:srgbClr val="FF0000"/>
              </a:solidFill>
              <a:latin typeface="Rockwell" panose="02060603020205020403" pitchFamily="18" charset="0"/>
            </a:endParaRPr>
          </a:p>
          <a:p>
            <a:pPr algn="l"/>
            <a:r>
              <a:rPr lang="en-US" sz="1800" b="0" i="0" u="none" strike="noStrike" baseline="0" dirty="0">
                <a:highlight>
                  <a:srgbClr val="00FF00"/>
                </a:highlight>
                <a:latin typeface="Rockwell" panose="02060603020205020403" pitchFamily="18" charset="0"/>
              </a:rPr>
              <a:t>        x = count</a:t>
            </a:r>
          </a:p>
          <a:p>
            <a:pPr algn="l"/>
            <a:r>
              <a:rPr lang="en-US" sz="1800" b="0" i="0" u="none" strike="noStrike" baseline="0" dirty="0">
                <a:highlight>
                  <a:srgbClr val="00FF00"/>
                </a:highlight>
                <a:latin typeface="Rockwell" panose="02060603020205020403" pitchFamily="18" charset="0"/>
              </a:rPr>
              <a:t>        </a:t>
            </a:r>
            <a:r>
              <a:rPr lang="en-US" sz="1800" b="0" i="0" u="none" strike="noStrike" baseline="0" dirty="0" err="1">
                <a:highlight>
                  <a:srgbClr val="00FF00"/>
                </a:highlight>
                <a:latin typeface="Rockwell" panose="02060603020205020403" pitchFamily="18" charset="0"/>
              </a:rPr>
              <a:t>time.sleep</a:t>
            </a:r>
            <a:r>
              <a:rPr lang="en-US" sz="1800" b="0" i="0" u="none" strike="noStrike" baseline="0" dirty="0">
                <a:highlight>
                  <a:srgbClr val="00FF00"/>
                </a:highlight>
                <a:latin typeface="Rockwell" panose="02060603020205020403" pitchFamily="18" charset="0"/>
              </a:rPr>
              <a:t>(1)</a:t>
            </a:r>
          </a:p>
          <a:p>
            <a:pPr algn="l"/>
            <a:r>
              <a:rPr lang="en-US" sz="1800" b="0" i="0" u="none" strike="noStrike" baseline="0" dirty="0">
                <a:highlight>
                  <a:srgbClr val="00FF00"/>
                </a:highlight>
                <a:latin typeface="Rockwell" panose="02060603020205020403" pitchFamily="18" charset="0"/>
              </a:rPr>
              <a:t>        count = x + 1</a:t>
            </a:r>
          </a:p>
          <a:p>
            <a:pPr algn="l"/>
            <a:r>
              <a:rPr lang="en-US" dirty="0">
                <a:latin typeface="Rockwell" panose="02060603020205020403" pitchFamily="18" charset="0"/>
              </a:rPr>
              <a:t>        </a:t>
            </a:r>
            <a:r>
              <a:rPr lang="en-US" dirty="0">
                <a:solidFill>
                  <a:srgbClr val="FF0000"/>
                </a:solidFill>
                <a:latin typeface="Rockwell" panose="02060603020205020403" pitchFamily="18" charset="0"/>
              </a:rPr>
              <a:t>Unlock()</a:t>
            </a:r>
            <a:endParaRPr lang="en-US" sz="1800" b="0" i="0" u="none" strike="noStrike" baseline="0" dirty="0">
              <a:solidFill>
                <a:srgbClr val="FF0000"/>
              </a:solidFill>
              <a:latin typeface="Rockwell" panose="02060603020205020403" pitchFamily="18" charset="0"/>
            </a:endParaRPr>
          </a:p>
          <a:p>
            <a:pPr algn="l"/>
            <a:r>
              <a:rPr lang="en-US" dirty="0">
                <a:latin typeface="Rockwell" panose="02060603020205020403" pitchFamily="18" charset="0"/>
              </a:rPr>
              <a:t>       </a:t>
            </a:r>
            <a:endParaRPr lang="en-US" sz="1800" b="0" i="0" u="none" strike="noStrike" baseline="0" dirty="0">
              <a:solidFill>
                <a:srgbClr val="FF0000"/>
              </a:solidFill>
              <a:latin typeface="Rockwell" panose="02060603020205020403" pitchFamily="18" charset="0"/>
            </a:endParaRPr>
          </a:p>
        </p:txBody>
      </p:sp>
    </p:spTree>
    <p:extLst>
      <p:ext uri="{BB962C8B-B14F-4D97-AF65-F5344CB8AC3E}">
        <p14:creationId xmlns:p14="http://schemas.microsoft.com/office/powerpoint/2010/main" val="372471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B0EA-963B-EB60-96E6-E60F3709517B}"/>
              </a:ext>
            </a:extLst>
          </p:cNvPr>
          <p:cNvSpPr>
            <a:spLocks noGrp="1"/>
          </p:cNvSpPr>
          <p:nvPr>
            <p:ph type="title"/>
          </p:nvPr>
        </p:nvSpPr>
        <p:spPr/>
        <p:txBody>
          <a:bodyPr/>
          <a:lstStyle/>
          <a:p>
            <a:r>
              <a:rPr lang="en-US" dirty="0"/>
              <a:t>Lock in Python</a:t>
            </a:r>
          </a:p>
        </p:txBody>
      </p:sp>
      <p:sp>
        <p:nvSpPr>
          <p:cNvPr id="3" name="Content Placeholder 2">
            <a:extLst>
              <a:ext uri="{FF2B5EF4-FFF2-40B4-BE49-F238E27FC236}">
                <a16:creationId xmlns:a16="http://schemas.microsoft.com/office/drawing/2014/main" id="{33132D9F-37D0-88F8-FBA5-06A47E233D0A}"/>
              </a:ext>
            </a:extLst>
          </p:cNvPr>
          <p:cNvSpPr>
            <a:spLocks noGrp="1"/>
          </p:cNvSpPr>
          <p:nvPr>
            <p:ph sz="quarter" idx="13"/>
          </p:nvPr>
        </p:nvSpPr>
        <p:spPr>
          <a:xfrm>
            <a:off x="913774" y="1566408"/>
            <a:ext cx="4690867" cy="4224792"/>
          </a:xfrm>
        </p:spPr>
        <p:txBody>
          <a:bodyPr/>
          <a:lstStyle/>
          <a:p>
            <a:endParaRPr lang="en-US" dirty="0"/>
          </a:p>
          <a:p>
            <a:r>
              <a:rPr lang="en-US" dirty="0"/>
              <a:t>See lect6/raceconditionfixed.py</a:t>
            </a:r>
          </a:p>
        </p:txBody>
      </p:sp>
      <p:sp>
        <p:nvSpPr>
          <p:cNvPr id="4" name="TextBox 3">
            <a:extLst>
              <a:ext uri="{FF2B5EF4-FFF2-40B4-BE49-F238E27FC236}">
                <a16:creationId xmlns:a16="http://schemas.microsoft.com/office/drawing/2014/main" id="{CF971952-780F-1417-1250-7AE7723718FC}"/>
              </a:ext>
            </a:extLst>
          </p:cNvPr>
          <p:cNvSpPr txBox="1"/>
          <p:nvPr/>
        </p:nvSpPr>
        <p:spPr>
          <a:xfrm>
            <a:off x="6219497" y="1831199"/>
            <a:ext cx="2680670" cy="3416320"/>
          </a:xfrm>
          <a:prstGeom prst="rect">
            <a:avLst/>
          </a:prstGeom>
          <a:noFill/>
          <a:ln>
            <a:solidFill>
              <a:schemeClr val="tx1"/>
            </a:solidFill>
          </a:ln>
        </p:spPr>
        <p:txBody>
          <a:bodyPr wrap="none" rtlCol="0">
            <a:spAutoFit/>
          </a:bodyPr>
          <a:lstStyle/>
          <a:p>
            <a:pPr algn="l"/>
            <a:r>
              <a:rPr lang="en-US" dirty="0">
                <a:latin typeface="Rockwell" panose="02060603020205020403" pitchFamily="18" charset="0"/>
              </a:rPr>
              <a:t>i</a:t>
            </a:r>
            <a:r>
              <a:rPr lang="en-US" sz="1800" b="0" i="0" u="none" strike="noStrike" baseline="0" dirty="0">
                <a:latin typeface="Rockwell" panose="02060603020205020403" pitchFamily="18" charset="0"/>
              </a:rPr>
              <a:t>mport threading</a:t>
            </a:r>
          </a:p>
          <a:p>
            <a:pPr algn="l"/>
            <a:r>
              <a:rPr lang="en-US" sz="1800" b="0" i="0" u="none" strike="noStrike" baseline="0" dirty="0">
                <a:latin typeface="Rockwell" panose="02060603020205020403" pitchFamily="18" charset="0"/>
              </a:rPr>
              <a:t>count = 0</a:t>
            </a:r>
          </a:p>
          <a:p>
            <a:pPr algn="l"/>
            <a:endParaRPr lang="en-US" sz="1800" b="0" i="0" u="none" strike="noStrike" baseline="0" dirty="0">
              <a:latin typeface="Rockwell" panose="02060603020205020403" pitchFamily="18" charset="0"/>
            </a:endParaRPr>
          </a:p>
          <a:p>
            <a:pPr algn="l"/>
            <a:r>
              <a:rPr lang="en-US" dirty="0">
                <a:solidFill>
                  <a:srgbClr val="FF0000"/>
                </a:solidFill>
                <a:latin typeface="Rockwell" panose="02060603020205020403" pitchFamily="18" charset="0"/>
              </a:rPr>
              <a:t>l</a:t>
            </a:r>
            <a:r>
              <a:rPr lang="en-US" sz="1800" b="0" i="0" u="none" strike="noStrike" baseline="0" dirty="0">
                <a:solidFill>
                  <a:srgbClr val="FF0000"/>
                </a:solidFill>
                <a:latin typeface="Rockwell" panose="02060603020205020403" pitchFamily="18" charset="0"/>
              </a:rPr>
              <a:t>ock = </a:t>
            </a:r>
            <a:r>
              <a:rPr lang="en-US" sz="1800" b="0" i="0" u="none" strike="noStrike" baseline="0" dirty="0" err="1">
                <a:solidFill>
                  <a:srgbClr val="FF0000"/>
                </a:solidFill>
                <a:latin typeface="Rockwell" panose="02060603020205020403" pitchFamily="18" charset="0"/>
              </a:rPr>
              <a:t>threading.lock</a:t>
            </a:r>
            <a:r>
              <a:rPr lang="en-US" sz="1800" b="0" i="0" u="none" strike="noStrike" baseline="0" dirty="0">
                <a:solidFill>
                  <a:srgbClr val="FF0000"/>
                </a:solidFill>
                <a:latin typeface="Rockwell" panose="02060603020205020403" pitchFamily="18" charset="0"/>
              </a:rPr>
              <a:t>() </a:t>
            </a:r>
          </a:p>
          <a:p>
            <a:pPr algn="l"/>
            <a:r>
              <a:rPr lang="en-US" sz="1800" b="0" i="0" u="none" strike="noStrike" baseline="0" dirty="0">
                <a:latin typeface="Rockwell" panose="02060603020205020403" pitchFamily="18" charset="0"/>
              </a:rPr>
              <a:t>def produce():</a:t>
            </a:r>
          </a:p>
          <a:p>
            <a:pPr algn="l"/>
            <a:r>
              <a:rPr lang="en-US" sz="1800" b="0" i="0" u="none" strike="noStrike" baseline="0" dirty="0">
                <a:latin typeface="Rockwell" panose="02060603020205020403" pitchFamily="18" charset="0"/>
              </a:rPr>
              <a:t>    global count</a:t>
            </a:r>
          </a:p>
          <a:p>
            <a:pPr algn="l"/>
            <a:r>
              <a:rPr lang="en-US" sz="1800" b="0" i="0" u="none" strike="noStrike" baseline="0" dirty="0">
                <a:latin typeface="Rockwell" panose="02060603020205020403" pitchFamily="18" charset="0"/>
              </a:rPr>
              <a:t>    for x in range(10):</a:t>
            </a:r>
          </a:p>
          <a:p>
            <a:pPr algn="l"/>
            <a:r>
              <a:rPr lang="en-US" dirty="0">
                <a:latin typeface="Rockwell" panose="02060603020205020403" pitchFamily="18" charset="0"/>
              </a:rPr>
              <a:t>        </a:t>
            </a:r>
            <a:r>
              <a:rPr lang="en-US" dirty="0" err="1">
                <a:solidFill>
                  <a:srgbClr val="FF0000"/>
                </a:solidFill>
                <a:latin typeface="Rockwell" panose="02060603020205020403" pitchFamily="18" charset="0"/>
              </a:rPr>
              <a:t>lock.acquire</a:t>
            </a:r>
            <a:r>
              <a:rPr lang="en-US" dirty="0">
                <a:solidFill>
                  <a:srgbClr val="FF0000"/>
                </a:solidFill>
                <a:latin typeface="Rockwell" panose="02060603020205020403" pitchFamily="18" charset="0"/>
              </a:rPr>
              <a:t>()</a:t>
            </a:r>
            <a:endParaRPr lang="en-US" sz="1800" b="0" i="0" u="none" strike="noStrike" baseline="0" dirty="0">
              <a:solidFill>
                <a:srgbClr val="FF0000"/>
              </a:solidFill>
              <a:latin typeface="Rockwell" panose="02060603020205020403" pitchFamily="18" charset="0"/>
            </a:endParaRPr>
          </a:p>
          <a:p>
            <a:pPr algn="l"/>
            <a:r>
              <a:rPr lang="en-US" sz="1800" b="0" i="0" u="none" strike="noStrike" baseline="0" dirty="0">
                <a:latin typeface="Rockwell" panose="02060603020205020403" pitchFamily="18" charset="0"/>
              </a:rPr>
              <a:t>        x = count</a:t>
            </a:r>
          </a:p>
          <a:p>
            <a:pPr algn="l"/>
            <a:r>
              <a:rPr lang="en-US" sz="1800" b="0" i="0" u="none" strike="noStrike" baseline="0" dirty="0">
                <a:latin typeface="Rockwell" panose="02060603020205020403" pitchFamily="18" charset="0"/>
              </a:rPr>
              <a:t>        </a:t>
            </a:r>
            <a:r>
              <a:rPr lang="en-US" sz="1800" b="0" i="0" u="none" strike="noStrike" baseline="0" dirty="0" err="1">
                <a:latin typeface="Rockwell" panose="02060603020205020403" pitchFamily="18" charset="0"/>
              </a:rPr>
              <a:t>time.sleep</a:t>
            </a:r>
            <a:r>
              <a:rPr lang="en-US" sz="1800" b="0" i="0" u="none" strike="noStrike" baseline="0" dirty="0">
                <a:latin typeface="Rockwell" panose="02060603020205020403" pitchFamily="18" charset="0"/>
              </a:rPr>
              <a:t>(1)</a:t>
            </a:r>
          </a:p>
          <a:p>
            <a:pPr algn="l"/>
            <a:r>
              <a:rPr lang="en-US" sz="1800" b="0" i="0" u="none" strike="noStrike" baseline="0" dirty="0">
                <a:latin typeface="Rockwell" panose="02060603020205020403" pitchFamily="18" charset="0"/>
              </a:rPr>
              <a:t>        count = x + 1</a:t>
            </a:r>
          </a:p>
          <a:p>
            <a:pPr algn="l"/>
            <a:r>
              <a:rPr lang="en-US" dirty="0">
                <a:latin typeface="Rockwell" panose="02060603020205020403" pitchFamily="18" charset="0"/>
              </a:rPr>
              <a:t>       </a:t>
            </a:r>
            <a:r>
              <a:rPr lang="en-US" dirty="0" err="1">
                <a:solidFill>
                  <a:srgbClr val="FF0000"/>
                </a:solidFill>
                <a:latin typeface="Rockwell" panose="02060603020205020403" pitchFamily="18" charset="0"/>
              </a:rPr>
              <a:t>lock.release</a:t>
            </a:r>
            <a:r>
              <a:rPr lang="en-US" dirty="0">
                <a:solidFill>
                  <a:srgbClr val="FF0000"/>
                </a:solidFill>
                <a:latin typeface="Rockwell" panose="02060603020205020403" pitchFamily="18" charset="0"/>
              </a:rPr>
              <a:t>()</a:t>
            </a:r>
            <a:endParaRPr lang="en-US" sz="1800" b="0" i="0" u="none" strike="noStrike" baseline="0" dirty="0">
              <a:solidFill>
                <a:srgbClr val="FF0000"/>
              </a:solidFill>
              <a:latin typeface="Rockwell" panose="02060603020205020403" pitchFamily="18" charset="0"/>
            </a:endParaRPr>
          </a:p>
        </p:txBody>
      </p:sp>
      <p:sp>
        <p:nvSpPr>
          <p:cNvPr id="5" name="TextBox 4">
            <a:extLst>
              <a:ext uri="{FF2B5EF4-FFF2-40B4-BE49-F238E27FC236}">
                <a16:creationId xmlns:a16="http://schemas.microsoft.com/office/drawing/2014/main" id="{45D29ABB-8CFF-B2B8-E0A1-9CC9F3A3B365}"/>
              </a:ext>
            </a:extLst>
          </p:cNvPr>
          <p:cNvSpPr txBox="1"/>
          <p:nvPr/>
        </p:nvSpPr>
        <p:spPr>
          <a:xfrm>
            <a:off x="9047791" y="1833598"/>
            <a:ext cx="2680670" cy="3139321"/>
          </a:xfrm>
          <a:prstGeom prst="rect">
            <a:avLst/>
          </a:prstGeom>
          <a:noFill/>
          <a:ln>
            <a:solidFill>
              <a:schemeClr val="tx1"/>
            </a:solidFill>
          </a:ln>
        </p:spPr>
        <p:txBody>
          <a:bodyPr wrap="none" rtlCol="0">
            <a:spAutoFit/>
          </a:bodyPr>
          <a:lstStyle/>
          <a:p>
            <a:pPr algn="l"/>
            <a:r>
              <a:rPr lang="en-US" dirty="0">
                <a:latin typeface="Rockwell" panose="02060603020205020403" pitchFamily="18" charset="0"/>
              </a:rPr>
              <a:t>i</a:t>
            </a:r>
            <a:r>
              <a:rPr lang="en-US" sz="1800" b="0" i="0" u="none" strike="noStrike" baseline="0" dirty="0">
                <a:latin typeface="Rockwell" panose="02060603020205020403" pitchFamily="18" charset="0"/>
              </a:rPr>
              <a:t>mport threading</a:t>
            </a:r>
          </a:p>
          <a:p>
            <a:pPr algn="l"/>
            <a:r>
              <a:rPr lang="en-US" sz="1800" b="0" i="0" u="none" strike="noStrike" baseline="0" dirty="0">
                <a:latin typeface="Rockwell" panose="02060603020205020403" pitchFamily="18" charset="0"/>
              </a:rPr>
              <a:t>count = 0</a:t>
            </a:r>
          </a:p>
          <a:p>
            <a:pPr algn="l"/>
            <a:endParaRPr lang="en-US" sz="1800" b="0" i="0" u="none" strike="noStrike" baseline="0" dirty="0">
              <a:latin typeface="Rockwell" panose="02060603020205020403" pitchFamily="18" charset="0"/>
            </a:endParaRPr>
          </a:p>
          <a:p>
            <a:pPr algn="l"/>
            <a:r>
              <a:rPr lang="en-US" dirty="0">
                <a:solidFill>
                  <a:srgbClr val="FF0000"/>
                </a:solidFill>
                <a:latin typeface="Rockwell" panose="02060603020205020403" pitchFamily="18" charset="0"/>
              </a:rPr>
              <a:t>l</a:t>
            </a:r>
            <a:r>
              <a:rPr lang="en-US" sz="1800" b="0" i="0" u="none" strike="noStrike" baseline="0" dirty="0">
                <a:solidFill>
                  <a:srgbClr val="FF0000"/>
                </a:solidFill>
                <a:latin typeface="Rockwell" panose="02060603020205020403" pitchFamily="18" charset="0"/>
              </a:rPr>
              <a:t>ock = </a:t>
            </a:r>
            <a:r>
              <a:rPr lang="en-US" sz="1800" b="0" i="0" u="none" strike="noStrike" baseline="0" dirty="0" err="1">
                <a:solidFill>
                  <a:srgbClr val="FF0000"/>
                </a:solidFill>
                <a:latin typeface="Rockwell" panose="02060603020205020403" pitchFamily="18" charset="0"/>
              </a:rPr>
              <a:t>threading.lock</a:t>
            </a:r>
            <a:r>
              <a:rPr lang="en-US" sz="1800" b="0" i="0" u="none" strike="noStrike" baseline="0" dirty="0">
                <a:solidFill>
                  <a:srgbClr val="FF0000"/>
                </a:solidFill>
                <a:latin typeface="Rockwell" panose="02060603020205020403" pitchFamily="18" charset="0"/>
              </a:rPr>
              <a:t>() </a:t>
            </a:r>
          </a:p>
          <a:p>
            <a:pPr algn="l"/>
            <a:r>
              <a:rPr lang="en-US" sz="1800" b="0" i="0" u="none" strike="noStrike" baseline="0" dirty="0">
                <a:latin typeface="Rockwell" panose="02060603020205020403" pitchFamily="18" charset="0"/>
              </a:rPr>
              <a:t>def produce():</a:t>
            </a:r>
          </a:p>
          <a:p>
            <a:pPr algn="l"/>
            <a:r>
              <a:rPr lang="en-US" sz="1800" b="0" i="0" u="none" strike="noStrike" baseline="0" dirty="0">
                <a:latin typeface="Rockwell" panose="02060603020205020403" pitchFamily="18" charset="0"/>
              </a:rPr>
              <a:t>    global count</a:t>
            </a:r>
          </a:p>
          <a:p>
            <a:pPr algn="l"/>
            <a:r>
              <a:rPr lang="en-US" sz="1800" b="0" i="0" u="none" strike="noStrike" baseline="0" dirty="0">
                <a:latin typeface="Rockwell" panose="02060603020205020403" pitchFamily="18" charset="0"/>
              </a:rPr>
              <a:t>    for x in range(10):</a:t>
            </a:r>
          </a:p>
          <a:p>
            <a:pPr algn="l"/>
            <a:r>
              <a:rPr lang="en-US" dirty="0">
                <a:latin typeface="Rockwell" panose="02060603020205020403" pitchFamily="18" charset="0"/>
              </a:rPr>
              <a:t>        </a:t>
            </a:r>
            <a:r>
              <a:rPr lang="en-US" dirty="0">
                <a:solidFill>
                  <a:srgbClr val="FF0000"/>
                </a:solidFill>
                <a:latin typeface="Rockwell" panose="02060603020205020403" pitchFamily="18" charset="0"/>
              </a:rPr>
              <a:t>with lock:</a:t>
            </a:r>
            <a:endParaRPr lang="en-US" sz="1800" b="0" i="0" u="none" strike="noStrike" baseline="0" dirty="0">
              <a:solidFill>
                <a:srgbClr val="FF0000"/>
              </a:solidFill>
              <a:latin typeface="Rockwell" panose="02060603020205020403" pitchFamily="18" charset="0"/>
            </a:endParaRPr>
          </a:p>
          <a:p>
            <a:pPr algn="l"/>
            <a:r>
              <a:rPr lang="en-US" sz="1800" b="0" i="0" u="none" strike="noStrike" baseline="0" dirty="0">
                <a:latin typeface="Rockwell" panose="02060603020205020403" pitchFamily="18" charset="0"/>
              </a:rPr>
              <a:t>            x = count</a:t>
            </a:r>
          </a:p>
          <a:p>
            <a:pPr algn="l"/>
            <a:r>
              <a:rPr lang="en-US" sz="1800" b="0" i="0" u="none" strike="noStrike" baseline="0" dirty="0">
                <a:latin typeface="Rockwell" panose="02060603020205020403" pitchFamily="18" charset="0"/>
              </a:rPr>
              <a:t>            </a:t>
            </a:r>
            <a:r>
              <a:rPr lang="en-US" sz="1800" b="0" i="0" u="none" strike="noStrike" baseline="0" dirty="0" err="1">
                <a:latin typeface="Rockwell" panose="02060603020205020403" pitchFamily="18" charset="0"/>
              </a:rPr>
              <a:t>time.sleep</a:t>
            </a:r>
            <a:r>
              <a:rPr lang="en-US" sz="1800" b="0" i="0" u="none" strike="noStrike" baseline="0" dirty="0">
                <a:latin typeface="Rockwell" panose="02060603020205020403" pitchFamily="18" charset="0"/>
              </a:rPr>
              <a:t>(1)</a:t>
            </a:r>
          </a:p>
          <a:p>
            <a:pPr algn="l"/>
            <a:r>
              <a:rPr lang="en-US" sz="1800" b="0" i="0" u="none" strike="noStrike" baseline="0" dirty="0">
                <a:latin typeface="Rockwell" panose="02060603020205020403" pitchFamily="18" charset="0"/>
              </a:rPr>
              <a:t>            count = x + 1</a:t>
            </a:r>
          </a:p>
        </p:txBody>
      </p:sp>
    </p:spTree>
    <p:extLst>
      <p:ext uri="{BB962C8B-B14F-4D97-AF65-F5344CB8AC3E}">
        <p14:creationId xmlns:p14="http://schemas.microsoft.com/office/powerpoint/2010/main" val="181257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Processes vs Threads</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p:txBody>
          <a:bodyPr>
            <a:normAutofit fontScale="85000" lnSpcReduction="20000"/>
          </a:bodyPr>
          <a:lstStyle/>
          <a:p>
            <a:pPr algn="l"/>
            <a:r>
              <a:rPr lang="en-US" b="0" i="0" u="none" strike="noStrike" baseline="0" dirty="0">
                <a:latin typeface="Rockwell" panose="02060603020205020403" pitchFamily="18" charset="0"/>
              </a:rPr>
              <a:t>Multithreading: program executes with multiple threads</a:t>
            </a:r>
          </a:p>
          <a:p>
            <a:pPr algn="l"/>
            <a:r>
              <a:rPr lang="en-US" dirty="0">
                <a:latin typeface="Rockwell" panose="02060603020205020403" pitchFamily="18" charset="0"/>
              </a:rPr>
              <a:t>Multiprocessing: program executes with multiple processes. </a:t>
            </a:r>
            <a:endParaRPr lang="en-US" b="0" i="0" u="none" strike="noStrike" baseline="0" dirty="0">
              <a:latin typeface="Rockwell" panose="02060603020205020403" pitchFamily="18" charset="0"/>
            </a:endParaRPr>
          </a:p>
          <a:p>
            <a:pPr algn="l"/>
            <a:r>
              <a:rPr lang="en-US" dirty="0">
                <a:latin typeface="Rockwell" panose="02060603020205020403" pitchFamily="18" charset="0"/>
              </a:rPr>
              <a:t>Process: A program in execution is called a process.</a:t>
            </a:r>
          </a:p>
          <a:p>
            <a:pPr lvl="1"/>
            <a:r>
              <a:rPr lang="en-US" dirty="0">
                <a:latin typeface="Rockwell" panose="02060603020205020403" pitchFamily="18" charset="0"/>
              </a:rPr>
              <a:t>When you type ‘python3 myprog.py’, you basically create a process to run ‘python3 myprog.py’.</a:t>
            </a:r>
          </a:p>
          <a:p>
            <a:pPr lvl="1"/>
            <a:r>
              <a:rPr lang="en-US" dirty="0">
                <a:latin typeface="Rockwell" panose="02060603020205020403" pitchFamily="18" charset="0"/>
              </a:rPr>
              <a:t>Process context: </a:t>
            </a:r>
          </a:p>
          <a:p>
            <a:pPr lvl="2"/>
            <a:r>
              <a:rPr lang="en-US" dirty="0">
                <a:latin typeface="Rockwell" panose="02060603020205020403" pitchFamily="18" charset="0"/>
              </a:rPr>
              <a:t>Many processes share computing resources such as CPU, registers.</a:t>
            </a:r>
          </a:p>
          <a:p>
            <a:pPr lvl="2"/>
            <a:r>
              <a:rPr lang="en-US" dirty="0">
                <a:latin typeface="Rockwell" panose="02060603020205020403" pitchFamily="18" charset="0"/>
              </a:rPr>
              <a:t>In order for a process to run correctly, it must executes within its own context. Process context is all information necessary to run the program correctly.</a:t>
            </a:r>
          </a:p>
          <a:p>
            <a:pPr lvl="2"/>
            <a:r>
              <a:rPr lang="en-US" dirty="0">
                <a:latin typeface="Rockwell" panose="02060603020205020403" pitchFamily="18" charset="0"/>
              </a:rPr>
              <a:t>Before the computer can run a program (to start a process for running the program), it must establish the process context for the program. </a:t>
            </a:r>
          </a:p>
          <a:p>
            <a:pPr lvl="2"/>
            <a:r>
              <a:rPr lang="en-US" dirty="0">
                <a:latin typeface="Rockwell" panose="02060603020205020403" pitchFamily="18" charset="0"/>
              </a:rPr>
              <a:t>Context switching: Switching the context in the computer to run the program.</a:t>
            </a:r>
          </a:p>
          <a:p>
            <a:pPr lvl="3"/>
            <a:r>
              <a:rPr lang="en-US" dirty="0">
                <a:latin typeface="Rockwell" panose="02060603020205020403" pitchFamily="18" charset="0"/>
              </a:rPr>
              <a:t>Example: all processes share the registers in CPU, so to switch from one program to another, all register values must be changed. </a:t>
            </a:r>
          </a:p>
          <a:p>
            <a:pPr algn="l"/>
            <a:endParaRPr lang="en-US" sz="1800" b="1" i="0" u="none" strike="noStrike" baseline="0" dirty="0">
              <a:latin typeface="Rockwell" panose="02060603020205020403" pitchFamily="18" charset="0"/>
            </a:endParaRPr>
          </a:p>
        </p:txBody>
      </p:sp>
    </p:spTree>
    <p:extLst>
      <p:ext uri="{BB962C8B-B14F-4D97-AF65-F5344CB8AC3E}">
        <p14:creationId xmlns:p14="http://schemas.microsoft.com/office/powerpoint/2010/main" val="3193374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Processes sharing CPU</a:t>
            </a:r>
          </a:p>
        </p:txBody>
      </p:sp>
      <p:sp>
        <p:nvSpPr>
          <p:cNvPr id="6" name="TextBox 5">
            <a:extLst>
              <a:ext uri="{FF2B5EF4-FFF2-40B4-BE49-F238E27FC236}">
                <a16:creationId xmlns:a16="http://schemas.microsoft.com/office/drawing/2014/main" id="{8C97B1FB-7571-4051-CA25-C676E0ED706C}"/>
              </a:ext>
            </a:extLst>
          </p:cNvPr>
          <p:cNvSpPr txBox="1"/>
          <p:nvPr/>
        </p:nvSpPr>
        <p:spPr>
          <a:xfrm>
            <a:off x="1986455" y="2022407"/>
            <a:ext cx="4213013" cy="923330"/>
          </a:xfrm>
          <a:prstGeom prst="rect">
            <a:avLst/>
          </a:prstGeom>
          <a:solidFill>
            <a:srgbClr val="92D050"/>
          </a:solidFill>
        </p:spPr>
        <p:txBody>
          <a:bodyPr wrap="none" rtlCol="0">
            <a:spAutoFit/>
          </a:bodyPr>
          <a:lstStyle/>
          <a:p>
            <a:endParaRPr lang="en-US" dirty="0"/>
          </a:p>
          <a:p>
            <a:r>
              <a:rPr lang="en-US" dirty="0"/>
              <a:t>CPU running Process 1’s instructions             </a:t>
            </a:r>
          </a:p>
          <a:p>
            <a:endParaRPr lang="en-US" dirty="0"/>
          </a:p>
        </p:txBody>
      </p:sp>
      <p:sp>
        <p:nvSpPr>
          <p:cNvPr id="3" name="TextBox 2">
            <a:extLst>
              <a:ext uri="{FF2B5EF4-FFF2-40B4-BE49-F238E27FC236}">
                <a16:creationId xmlns:a16="http://schemas.microsoft.com/office/drawing/2014/main" id="{C87103FF-0299-B84B-6D1F-BA0D75462437}"/>
              </a:ext>
            </a:extLst>
          </p:cNvPr>
          <p:cNvSpPr txBox="1"/>
          <p:nvPr/>
        </p:nvSpPr>
        <p:spPr>
          <a:xfrm>
            <a:off x="1990109" y="2945737"/>
            <a:ext cx="4241226" cy="923330"/>
          </a:xfrm>
          <a:prstGeom prst="rect">
            <a:avLst/>
          </a:prstGeom>
          <a:solidFill>
            <a:srgbClr val="FFFF00"/>
          </a:solidFill>
        </p:spPr>
        <p:txBody>
          <a:bodyPr wrap="none" rtlCol="0">
            <a:spAutoFit/>
          </a:bodyPr>
          <a:lstStyle/>
          <a:p>
            <a:endParaRPr lang="en-US" dirty="0"/>
          </a:p>
          <a:p>
            <a:r>
              <a:rPr lang="en-US" dirty="0"/>
              <a:t>CPU running instructions to store P1’s context</a:t>
            </a:r>
          </a:p>
          <a:p>
            <a:endParaRPr lang="en-US" dirty="0"/>
          </a:p>
        </p:txBody>
      </p:sp>
      <p:sp>
        <p:nvSpPr>
          <p:cNvPr id="4" name="TextBox 3">
            <a:extLst>
              <a:ext uri="{FF2B5EF4-FFF2-40B4-BE49-F238E27FC236}">
                <a16:creationId xmlns:a16="http://schemas.microsoft.com/office/drawing/2014/main" id="{FC9CE0E1-4E0B-012A-464E-447EA71D9A8C}"/>
              </a:ext>
            </a:extLst>
          </p:cNvPr>
          <p:cNvSpPr txBox="1"/>
          <p:nvPr/>
        </p:nvSpPr>
        <p:spPr>
          <a:xfrm>
            <a:off x="2017361" y="3869067"/>
            <a:ext cx="4213974" cy="923330"/>
          </a:xfrm>
          <a:prstGeom prst="rect">
            <a:avLst/>
          </a:prstGeom>
          <a:solidFill>
            <a:srgbClr val="FFFF00"/>
          </a:solidFill>
        </p:spPr>
        <p:txBody>
          <a:bodyPr wrap="none" rtlCol="0">
            <a:spAutoFit/>
          </a:bodyPr>
          <a:lstStyle/>
          <a:p>
            <a:endParaRPr lang="en-US" dirty="0"/>
          </a:p>
          <a:p>
            <a:r>
              <a:rPr lang="en-US" dirty="0"/>
              <a:t>CPU running instructions to load P2’s context</a:t>
            </a:r>
          </a:p>
          <a:p>
            <a:endParaRPr lang="en-US" dirty="0"/>
          </a:p>
        </p:txBody>
      </p:sp>
      <p:sp>
        <p:nvSpPr>
          <p:cNvPr id="5" name="TextBox 4">
            <a:extLst>
              <a:ext uri="{FF2B5EF4-FFF2-40B4-BE49-F238E27FC236}">
                <a16:creationId xmlns:a16="http://schemas.microsoft.com/office/drawing/2014/main" id="{D4A0F7D4-D4F2-4F7B-4C9D-D9667E786F0F}"/>
              </a:ext>
            </a:extLst>
          </p:cNvPr>
          <p:cNvSpPr txBox="1"/>
          <p:nvPr/>
        </p:nvSpPr>
        <p:spPr>
          <a:xfrm>
            <a:off x="1990109" y="4792397"/>
            <a:ext cx="4213013" cy="923330"/>
          </a:xfrm>
          <a:prstGeom prst="rect">
            <a:avLst/>
          </a:prstGeom>
          <a:solidFill>
            <a:srgbClr val="92D050"/>
          </a:solidFill>
        </p:spPr>
        <p:txBody>
          <a:bodyPr wrap="none" rtlCol="0">
            <a:spAutoFit/>
          </a:bodyPr>
          <a:lstStyle/>
          <a:p>
            <a:endParaRPr lang="en-US" dirty="0"/>
          </a:p>
          <a:p>
            <a:r>
              <a:rPr lang="en-US" dirty="0"/>
              <a:t>CPU running Process 2’s instructions             </a:t>
            </a:r>
          </a:p>
          <a:p>
            <a:endParaRPr lang="en-US" dirty="0"/>
          </a:p>
        </p:txBody>
      </p:sp>
      <p:sp>
        <p:nvSpPr>
          <p:cNvPr id="9" name="TextBox 8">
            <a:extLst>
              <a:ext uri="{FF2B5EF4-FFF2-40B4-BE49-F238E27FC236}">
                <a16:creationId xmlns:a16="http://schemas.microsoft.com/office/drawing/2014/main" id="{4283C5A9-5318-AE72-93A6-F0A3DEC1AF51}"/>
              </a:ext>
            </a:extLst>
          </p:cNvPr>
          <p:cNvSpPr txBox="1"/>
          <p:nvPr/>
        </p:nvSpPr>
        <p:spPr>
          <a:xfrm>
            <a:off x="1702563" y="1099977"/>
            <a:ext cx="567784" cy="369332"/>
          </a:xfrm>
          <a:prstGeom prst="rect">
            <a:avLst/>
          </a:prstGeom>
          <a:noFill/>
        </p:spPr>
        <p:txBody>
          <a:bodyPr wrap="none" rtlCol="0">
            <a:spAutoFit/>
          </a:bodyPr>
          <a:lstStyle/>
          <a:p>
            <a:r>
              <a:rPr lang="en-US" dirty="0"/>
              <a:t>time</a:t>
            </a:r>
          </a:p>
        </p:txBody>
      </p:sp>
      <p:sp>
        <p:nvSpPr>
          <p:cNvPr id="10" name="Right Brace 9">
            <a:extLst>
              <a:ext uri="{FF2B5EF4-FFF2-40B4-BE49-F238E27FC236}">
                <a16:creationId xmlns:a16="http://schemas.microsoft.com/office/drawing/2014/main" id="{A5D50585-C927-9CB6-E6B3-A8E8F9447B70}"/>
              </a:ext>
            </a:extLst>
          </p:cNvPr>
          <p:cNvSpPr/>
          <p:nvPr/>
        </p:nvSpPr>
        <p:spPr>
          <a:xfrm>
            <a:off x="6361387" y="2945737"/>
            <a:ext cx="386255" cy="18466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06164D8E-5427-D8B7-1B4A-E8E7D90C9560}"/>
              </a:ext>
            </a:extLst>
          </p:cNvPr>
          <p:cNvSpPr txBox="1"/>
          <p:nvPr/>
        </p:nvSpPr>
        <p:spPr>
          <a:xfrm>
            <a:off x="6874040" y="3675150"/>
            <a:ext cx="2711320" cy="369332"/>
          </a:xfrm>
          <a:prstGeom prst="rect">
            <a:avLst/>
          </a:prstGeom>
          <a:noFill/>
        </p:spPr>
        <p:txBody>
          <a:bodyPr wrap="none" rtlCol="0">
            <a:spAutoFit/>
          </a:bodyPr>
          <a:lstStyle/>
          <a:p>
            <a:r>
              <a:rPr lang="en-US" dirty="0"/>
              <a:t>Context switching overhead</a:t>
            </a:r>
          </a:p>
        </p:txBody>
      </p:sp>
      <p:cxnSp>
        <p:nvCxnSpPr>
          <p:cNvPr id="14" name="Straight Arrow Connector 13">
            <a:extLst>
              <a:ext uri="{FF2B5EF4-FFF2-40B4-BE49-F238E27FC236}">
                <a16:creationId xmlns:a16="http://schemas.microsoft.com/office/drawing/2014/main" id="{0E690CF5-D89D-CC94-4AF3-22FC106F4803}"/>
              </a:ext>
            </a:extLst>
          </p:cNvPr>
          <p:cNvCxnSpPr/>
          <p:nvPr/>
        </p:nvCxnSpPr>
        <p:spPr>
          <a:xfrm>
            <a:off x="1986455" y="1584434"/>
            <a:ext cx="0" cy="45956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7756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091C-110E-91F0-29F0-9F34AB55C492}"/>
              </a:ext>
            </a:extLst>
          </p:cNvPr>
          <p:cNvSpPr>
            <a:spLocks noGrp="1"/>
          </p:cNvSpPr>
          <p:nvPr>
            <p:ph type="title"/>
          </p:nvPr>
        </p:nvSpPr>
        <p:spPr/>
        <p:txBody>
          <a:bodyPr/>
          <a:lstStyle/>
          <a:p>
            <a:r>
              <a:rPr lang="en-US" dirty="0"/>
              <a:t>Process context</a:t>
            </a:r>
          </a:p>
        </p:txBody>
      </p:sp>
      <p:sp>
        <p:nvSpPr>
          <p:cNvPr id="3" name="Content Placeholder 2">
            <a:extLst>
              <a:ext uri="{FF2B5EF4-FFF2-40B4-BE49-F238E27FC236}">
                <a16:creationId xmlns:a16="http://schemas.microsoft.com/office/drawing/2014/main" id="{42496D2C-DC2C-1DD3-7053-87C771B11EC5}"/>
              </a:ext>
            </a:extLst>
          </p:cNvPr>
          <p:cNvSpPr>
            <a:spLocks noGrp="1"/>
          </p:cNvSpPr>
          <p:nvPr>
            <p:ph sz="quarter" idx="13"/>
          </p:nvPr>
        </p:nvSpPr>
        <p:spPr>
          <a:xfrm>
            <a:off x="913774" y="1566408"/>
            <a:ext cx="4998295" cy="4224792"/>
          </a:xfrm>
        </p:spPr>
        <p:txBody>
          <a:bodyPr>
            <a:normAutofit fontScale="92500" lnSpcReduction="10000"/>
          </a:bodyPr>
          <a:lstStyle/>
          <a:p>
            <a:r>
              <a:rPr lang="en-US" dirty="0"/>
              <a:t>Some of the items in process context:</a:t>
            </a:r>
          </a:p>
          <a:p>
            <a:pPr lvl="1" eaLnBrk="1" hangingPunct="1">
              <a:lnSpc>
                <a:spcPct val="90000"/>
              </a:lnSpc>
            </a:pPr>
            <a:r>
              <a:rPr lang="en-US" altLang="en-US" sz="2400" dirty="0"/>
              <a:t>Process ID</a:t>
            </a:r>
          </a:p>
          <a:p>
            <a:pPr lvl="1" eaLnBrk="1" hangingPunct="1">
              <a:lnSpc>
                <a:spcPct val="90000"/>
              </a:lnSpc>
            </a:pPr>
            <a:r>
              <a:rPr lang="en-US" altLang="en-US" sz="2400" dirty="0"/>
              <a:t>Environment  </a:t>
            </a:r>
          </a:p>
          <a:p>
            <a:pPr lvl="1" eaLnBrk="1" hangingPunct="1">
              <a:lnSpc>
                <a:spcPct val="90000"/>
              </a:lnSpc>
            </a:pPr>
            <a:r>
              <a:rPr lang="en-US" altLang="en-US" sz="2400" dirty="0"/>
              <a:t>Program instructions </a:t>
            </a:r>
          </a:p>
          <a:p>
            <a:pPr lvl="1" eaLnBrk="1" hangingPunct="1">
              <a:lnSpc>
                <a:spcPct val="90000"/>
              </a:lnSpc>
            </a:pPr>
            <a:r>
              <a:rPr lang="en-US" altLang="en-US" sz="2400" dirty="0"/>
              <a:t>Registers (including PC)</a:t>
            </a:r>
          </a:p>
          <a:p>
            <a:pPr lvl="1" eaLnBrk="1" hangingPunct="1">
              <a:lnSpc>
                <a:spcPct val="90000"/>
              </a:lnSpc>
            </a:pPr>
            <a:r>
              <a:rPr lang="en-US" altLang="en-US" sz="2400" dirty="0"/>
              <a:t>Stack </a:t>
            </a:r>
          </a:p>
          <a:p>
            <a:pPr lvl="1" eaLnBrk="1" hangingPunct="1">
              <a:lnSpc>
                <a:spcPct val="90000"/>
              </a:lnSpc>
            </a:pPr>
            <a:r>
              <a:rPr lang="en-US" altLang="en-US" sz="2400" dirty="0"/>
              <a:t>Heap </a:t>
            </a:r>
          </a:p>
          <a:p>
            <a:pPr lvl="1" eaLnBrk="1" hangingPunct="1">
              <a:lnSpc>
                <a:spcPct val="90000"/>
              </a:lnSpc>
            </a:pPr>
            <a:r>
              <a:rPr lang="en-US" altLang="en-US" sz="2400" dirty="0"/>
              <a:t>Global memory</a:t>
            </a:r>
          </a:p>
          <a:p>
            <a:pPr lvl="1" eaLnBrk="1" hangingPunct="1">
              <a:lnSpc>
                <a:spcPct val="90000"/>
              </a:lnSpc>
            </a:pPr>
            <a:r>
              <a:rPr lang="en-US" altLang="en-US" sz="2400" dirty="0"/>
              <a:t>Shared libraries </a:t>
            </a:r>
          </a:p>
          <a:p>
            <a:pPr lvl="1" eaLnBrk="1" hangingPunct="1">
              <a:lnSpc>
                <a:spcPct val="90000"/>
              </a:lnSpc>
            </a:pPr>
            <a:r>
              <a:rPr lang="en-US" altLang="en-US" sz="2400" dirty="0"/>
              <a:t>……</a:t>
            </a:r>
          </a:p>
          <a:p>
            <a:pPr>
              <a:lnSpc>
                <a:spcPct val="90000"/>
              </a:lnSpc>
            </a:pPr>
            <a:r>
              <a:rPr lang="en-US" altLang="en-US" sz="2600" dirty="0">
                <a:solidFill>
                  <a:srgbClr val="C00000"/>
                </a:solidFill>
              </a:rPr>
              <a:t>Process creation and Context Switching are expensive operations.</a:t>
            </a:r>
          </a:p>
          <a:p>
            <a:endParaRPr lang="en-US" dirty="0"/>
          </a:p>
        </p:txBody>
      </p:sp>
      <p:pic>
        <p:nvPicPr>
          <p:cNvPr id="4" name="Picture 3">
            <a:extLst>
              <a:ext uri="{FF2B5EF4-FFF2-40B4-BE49-F238E27FC236}">
                <a16:creationId xmlns:a16="http://schemas.microsoft.com/office/drawing/2014/main" id="{08E31EDE-3C25-D527-A51C-B9CD5EE5E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5418" y="1718551"/>
            <a:ext cx="401955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4816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6CEE2-E037-E714-5BA5-1874827CC7E7}"/>
              </a:ext>
            </a:extLst>
          </p:cNvPr>
          <p:cNvSpPr>
            <a:spLocks noGrp="1"/>
          </p:cNvSpPr>
          <p:nvPr>
            <p:ph type="title"/>
          </p:nvPr>
        </p:nvSpPr>
        <p:spPr/>
        <p:txBody>
          <a:bodyPr/>
          <a:lstStyle/>
          <a:p>
            <a:r>
              <a:rPr lang="en-US" dirty="0"/>
              <a:t>Threads</a:t>
            </a:r>
          </a:p>
        </p:txBody>
      </p:sp>
      <p:sp>
        <p:nvSpPr>
          <p:cNvPr id="3" name="Content Placeholder 2">
            <a:extLst>
              <a:ext uri="{FF2B5EF4-FFF2-40B4-BE49-F238E27FC236}">
                <a16:creationId xmlns:a16="http://schemas.microsoft.com/office/drawing/2014/main" id="{965371F2-1895-D935-F2C8-6514D4E47830}"/>
              </a:ext>
            </a:extLst>
          </p:cNvPr>
          <p:cNvSpPr>
            <a:spLocks noGrp="1"/>
          </p:cNvSpPr>
          <p:nvPr>
            <p:ph sz="quarter" idx="13"/>
          </p:nvPr>
        </p:nvSpPr>
        <p:spPr/>
        <p:txBody>
          <a:bodyPr>
            <a:normAutofit fontScale="77500" lnSpcReduction="20000"/>
          </a:bodyPr>
          <a:lstStyle/>
          <a:p>
            <a:r>
              <a:rPr lang="en-US" dirty="0"/>
              <a:t>Threads exist within a process, and thus share (and have access to) all process context.</a:t>
            </a:r>
          </a:p>
          <a:p>
            <a:r>
              <a:rPr lang="en-US" dirty="0"/>
              <a:t>Thread context is the minimum part of the process context that are absolutely necessary to support a stream of instructions (a thread of execution).</a:t>
            </a:r>
          </a:p>
          <a:p>
            <a:pPr lvl="1"/>
            <a:r>
              <a:rPr lang="en-US" dirty="0"/>
              <a:t>Process is more for isolation than for just providing a thread of execution!</a:t>
            </a:r>
          </a:p>
          <a:p>
            <a:r>
              <a:rPr lang="en-US" dirty="0"/>
              <a:t>What are the absolute necessary?  </a:t>
            </a:r>
          </a:p>
          <a:p>
            <a:pPr lvl="1" eaLnBrk="1" hangingPunct="1">
              <a:lnSpc>
                <a:spcPct val="90000"/>
              </a:lnSpc>
            </a:pPr>
            <a:r>
              <a:rPr lang="en-US" altLang="en-US" sz="2400" dirty="0"/>
              <a:t>Process ID</a:t>
            </a:r>
          </a:p>
          <a:p>
            <a:pPr lvl="1" eaLnBrk="1" hangingPunct="1">
              <a:lnSpc>
                <a:spcPct val="90000"/>
              </a:lnSpc>
            </a:pPr>
            <a:r>
              <a:rPr lang="en-US" altLang="en-US" sz="2400" dirty="0"/>
              <a:t>Environment  </a:t>
            </a:r>
          </a:p>
          <a:p>
            <a:pPr lvl="1" eaLnBrk="1" hangingPunct="1">
              <a:lnSpc>
                <a:spcPct val="90000"/>
              </a:lnSpc>
            </a:pPr>
            <a:r>
              <a:rPr lang="en-US" altLang="en-US" sz="2400" dirty="0"/>
              <a:t>Program instructions </a:t>
            </a:r>
          </a:p>
          <a:p>
            <a:pPr lvl="1" eaLnBrk="1" hangingPunct="1">
              <a:lnSpc>
                <a:spcPct val="90000"/>
              </a:lnSpc>
            </a:pPr>
            <a:r>
              <a:rPr lang="en-US" altLang="en-US" sz="2400" dirty="0"/>
              <a:t>Registers (including PC)</a:t>
            </a:r>
          </a:p>
          <a:p>
            <a:pPr lvl="1" eaLnBrk="1" hangingPunct="1">
              <a:lnSpc>
                <a:spcPct val="90000"/>
              </a:lnSpc>
            </a:pPr>
            <a:r>
              <a:rPr lang="en-US" altLang="en-US" sz="2400" dirty="0"/>
              <a:t>Stack </a:t>
            </a:r>
          </a:p>
          <a:p>
            <a:pPr lvl="1" eaLnBrk="1" hangingPunct="1">
              <a:lnSpc>
                <a:spcPct val="90000"/>
              </a:lnSpc>
            </a:pPr>
            <a:r>
              <a:rPr lang="en-US" altLang="en-US" sz="2400" dirty="0"/>
              <a:t>Heap </a:t>
            </a:r>
          </a:p>
          <a:p>
            <a:pPr lvl="1" eaLnBrk="1" hangingPunct="1">
              <a:lnSpc>
                <a:spcPct val="90000"/>
              </a:lnSpc>
            </a:pPr>
            <a:r>
              <a:rPr lang="en-US" altLang="en-US" sz="2400" dirty="0"/>
              <a:t>Global memory</a:t>
            </a:r>
          </a:p>
          <a:p>
            <a:pPr lvl="1" eaLnBrk="1" hangingPunct="1">
              <a:lnSpc>
                <a:spcPct val="90000"/>
              </a:lnSpc>
            </a:pPr>
            <a:r>
              <a:rPr lang="en-US" altLang="en-US" sz="2400" dirty="0"/>
              <a:t>Shared libraries </a:t>
            </a:r>
          </a:p>
          <a:p>
            <a:pPr lvl="1" eaLnBrk="1" hangingPunct="1">
              <a:lnSpc>
                <a:spcPct val="90000"/>
              </a:lnSpc>
            </a:pPr>
            <a:r>
              <a:rPr lang="en-US" altLang="en-US" sz="2400" dirty="0"/>
              <a:t>……</a:t>
            </a:r>
          </a:p>
          <a:p>
            <a:endParaRPr lang="en-US" dirty="0"/>
          </a:p>
          <a:p>
            <a:endParaRPr lang="en-US" dirty="0"/>
          </a:p>
        </p:txBody>
      </p:sp>
    </p:spTree>
    <p:extLst>
      <p:ext uri="{BB962C8B-B14F-4D97-AF65-F5344CB8AC3E}">
        <p14:creationId xmlns:p14="http://schemas.microsoft.com/office/powerpoint/2010/main" val="12179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6CEE2-E037-E714-5BA5-1874827CC7E7}"/>
              </a:ext>
            </a:extLst>
          </p:cNvPr>
          <p:cNvSpPr>
            <a:spLocks noGrp="1"/>
          </p:cNvSpPr>
          <p:nvPr>
            <p:ph type="title"/>
          </p:nvPr>
        </p:nvSpPr>
        <p:spPr/>
        <p:txBody>
          <a:bodyPr/>
          <a:lstStyle/>
          <a:p>
            <a:r>
              <a:rPr lang="en-US" dirty="0"/>
              <a:t>Thread Context</a:t>
            </a:r>
          </a:p>
        </p:txBody>
      </p:sp>
      <p:sp>
        <p:nvSpPr>
          <p:cNvPr id="3" name="Content Placeholder 2">
            <a:extLst>
              <a:ext uri="{FF2B5EF4-FFF2-40B4-BE49-F238E27FC236}">
                <a16:creationId xmlns:a16="http://schemas.microsoft.com/office/drawing/2014/main" id="{965371F2-1895-D935-F2C8-6514D4E47830}"/>
              </a:ext>
            </a:extLst>
          </p:cNvPr>
          <p:cNvSpPr>
            <a:spLocks noGrp="1"/>
          </p:cNvSpPr>
          <p:nvPr>
            <p:ph sz="quarter" idx="13"/>
          </p:nvPr>
        </p:nvSpPr>
        <p:spPr>
          <a:xfrm>
            <a:off x="913774" y="1566408"/>
            <a:ext cx="4927350" cy="4684620"/>
          </a:xfrm>
        </p:spPr>
        <p:txBody>
          <a:bodyPr>
            <a:normAutofit fontScale="85000" lnSpcReduction="20000"/>
          </a:bodyPr>
          <a:lstStyle/>
          <a:p>
            <a:r>
              <a:rPr lang="en-US" dirty="0"/>
              <a:t>What are the absolute necessary?  </a:t>
            </a:r>
          </a:p>
          <a:p>
            <a:pPr lvl="1" eaLnBrk="1" hangingPunct="1">
              <a:lnSpc>
                <a:spcPct val="90000"/>
              </a:lnSpc>
            </a:pPr>
            <a:r>
              <a:rPr lang="en-US" altLang="en-US" sz="2400" dirty="0"/>
              <a:t>Process ID</a:t>
            </a:r>
          </a:p>
          <a:p>
            <a:pPr lvl="1" eaLnBrk="1" hangingPunct="1">
              <a:lnSpc>
                <a:spcPct val="90000"/>
              </a:lnSpc>
            </a:pPr>
            <a:r>
              <a:rPr lang="en-US" altLang="en-US" sz="2400" dirty="0"/>
              <a:t>Environment  </a:t>
            </a:r>
          </a:p>
          <a:p>
            <a:pPr lvl="1" eaLnBrk="1" hangingPunct="1">
              <a:lnSpc>
                <a:spcPct val="90000"/>
              </a:lnSpc>
            </a:pPr>
            <a:r>
              <a:rPr lang="en-US" altLang="en-US" sz="2400" dirty="0"/>
              <a:t>Program instructions </a:t>
            </a:r>
          </a:p>
          <a:p>
            <a:pPr lvl="1" eaLnBrk="1" hangingPunct="1">
              <a:lnSpc>
                <a:spcPct val="90000"/>
              </a:lnSpc>
            </a:pPr>
            <a:r>
              <a:rPr lang="en-US" altLang="en-US" sz="2400" dirty="0">
                <a:solidFill>
                  <a:srgbClr val="C00000"/>
                </a:solidFill>
              </a:rPr>
              <a:t>Registers (including PC)</a:t>
            </a:r>
          </a:p>
          <a:p>
            <a:pPr lvl="1" eaLnBrk="1" hangingPunct="1">
              <a:lnSpc>
                <a:spcPct val="90000"/>
              </a:lnSpc>
            </a:pPr>
            <a:r>
              <a:rPr lang="en-US" altLang="en-US" sz="2400" dirty="0">
                <a:solidFill>
                  <a:srgbClr val="C00000"/>
                </a:solidFill>
              </a:rPr>
              <a:t>Stack </a:t>
            </a:r>
          </a:p>
          <a:p>
            <a:pPr lvl="1" eaLnBrk="1" hangingPunct="1">
              <a:lnSpc>
                <a:spcPct val="90000"/>
              </a:lnSpc>
            </a:pPr>
            <a:r>
              <a:rPr lang="en-US" altLang="en-US" sz="2400" dirty="0"/>
              <a:t>Heap </a:t>
            </a:r>
          </a:p>
          <a:p>
            <a:pPr lvl="1" eaLnBrk="1" hangingPunct="1">
              <a:lnSpc>
                <a:spcPct val="90000"/>
              </a:lnSpc>
            </a:pPr>
            <a:r>
              <a:rPr lang="en-US" altLang="en-US" sz="2400" dirty="0"/>
              <a:t>Global memory</a:t>
            </a:r>
          </a:p>
          <a:p>
            <a:pPr lvl="1" eaLnBrk="1" hangingPunct="1">
              <a:lnSpc>
                <a:spcPct val="90000"/>
              </a:lnSpc>
            </a:pPr>
            <a:r>
              <a:rPr lang="en-US" altLang="en-US" sz="2400" dirty="0"/>
              <a:t>Shared libraries </a:t>
            </a:r>
          </a:p>
          <a:p>
            <a:pPr lvl="1" eaLnBrk="1" hangingPunct="1">
              <a:lnSpc>
                <a:spcPct val="90000"/>
              </a:lnSpc>
            </a:pPr>
            <a:r>
              <a:rPr lang="en-US" altLang="en-US" sz="2400" dirty="0"/>
              <a:t>……</a:t>
            </a:r>
          </a:p>
          <a:p>
            <a:pPr>
              <a:lnSpc>
                <a:spcPct val="90000"/>
              </a:lnSpc>
            </a:pPr>
            <a:r>
              <a:rPr lang="en-US" altLang="en-US" sz="2800" dirty="0"/>
              <a:t>Thread creation and switching is much cheaper than process creation and switching!</a:t>
            </a:r>
          </a:p>
          <a:p>
            <a:pPr lvl="1">
              <a:lnSpc>
                <a:spcPct val="90000"/>
              </a:lnSpc>
            </a:pPr>
            <a:r>
              <a:rPr lang="en-US" altLang="en-US" sz="2400" dirty="0"/>
              <a:t>This is why thread is sometimes called lightweight process. </a:t>
            </a:r>
          </a:p>
          <a:p>
            <a:endParaRPr lang="en-US" dirty="0"/>
          </a:p>
          <a:p>
            <a:endParaRPr lang="en-US" dirty="0"/>
          </a:p>
        </p:txBody>
      </p:sp>
      <p:pic>
        <p:nvPicPr>
          <p:cNvPr id="4" name="Picture 3">
            <a:extLst>
              <a:ext uri="{FF2B5EF4-FFF2-40B4-BE49-F238E27FC236}">
                <a16:creationId xmlns:a16="http://schemas.microsoft.com/office/drawing/2014/main" id="{C614C3B4-E586-A49F-F8DB-9AFC5CF5A2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0826" y="1722176"/>
            <a:ext cx="4248150" cy="375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5780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0AC153B-873E-D477-E29A-9307C7FC9D69}"/>
              </a:ext>
            </a:extLst>
          </p:cNvPr>
          <p:cNvGrpSpPr>
            <a:grpSpLocks/>
          </p:cNvGrpSpPr>
          <p:nvPr/>
        </p:nvGrpSpPr>
        <p:grpSpPr bwMode="auto">
          <a:xfrm>
            <a:off x="1676400" y="723900"/>
            <a:ext cx="8839200" cy="5410200"/>
            <a:chOff x="-2" y="516"/>
            <a:chExt cx="5243" cy="3860"/>
          </a:xfrm>
        </p:grpSpPr>
        <p:grpSp>
          <p:nvGrpSpPr>
            <p:cNvPr id="3" name="Group 2">
              <a:extLst>
                <a:ext uri="{FF2B5EF4-FFF2-40B4-BE49-F238E27FC236}">
                  <a16:creationId xmlns:a16="http://schemas.microsoft.com/office/drawing/2014/main" id="{785144EE-8985-9948-558C-07923C979461}"/>
                </a:ext>
              </a:extLst>
            </p:cNvPr>
            <p:cNvGrpSpPr>
              <a:grpSpLocks/>
            </p:cNvGrpSpPr>
            <p:nvPr/>
          </p:nvGrpSpPr>
          <p:grpSpPr bwMode="auto">
            <a:xfrm>
              <a:off x="0" y="518"/>
              <a:ext cx="5239" cy="3856"/>
              <a:chOff x="0" y="518"/>
              <a:chExt cx="5239" cy="3856"/>
            </a:xfrm>
          </p:grpSpPr>
          <p:grpSp>
            <p:nvGrpSpPr>
              <p:cNvPr id="5" name="Group 4">
                <a:extLst>
                  <a:ext uri="{FF2B5EF4-FFF2-40B4-BE49-F238E27FC236}">
                    <a16:creationId xmlns:a16="http://schemas.microsoft.com/office/drawing/2014/main" id="{0E40091B-75E4-1854-83CA-4F7B8EA289B8}"/>
                  </a:ext>
                </a:extLst>
              </p:cNvPr>
              <p:cNvGrpSpPr>
                <a:grpSpLocks/>
              </p:cNvGrpSpPr>
              <p:nvPr/>
            </p:nvGrpSpPr>
            <p:grpSpPr bwMode="auto">
              <a:xfrm>
                <a:off x="0" y="518"/>
                <a:ext cx="2687" cy="1266"/>
                <a:chOff x="0" y="518"/>
                <a:chExt cx="2687" cy="1266"/>
              </a:xfrm>
            </p:grpSpPr>
            <p:sp>
              <p:nvSpPr>
                <p:cNvPr id="135" name="Rectangle 134">
                  <a:extLst>
                    <a:ext uri="{FF2B5EF4-FFF2-40B4-BE49-F238E27FC236}">
                      <a16:creationId xmlns:a16="http://schemas.microsoft.com/office/drawing/2014/main" id="{C7542A2E-5CC8-F890-3D53-20DCC360B6DF}"/>
                    </a:ext>
                  </a:extLst>
                </p:cNvPr>
                <p:cNvSpPr>
                  <a:spLocks noChangeArrowheads="1"/>
                </p:cNvSpPr>
                <p:nvPr/>
              </p:nvSpPr>
              <p:spPr bwMode="auto">
                <a:xfrm>
                  <a:off x="0" y="518"/>
                  <a:ext cx="2687" cy="1266"/>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Platform</a:t>
                  </a:r>
                  <a:endParaRPr lang="en-US" altLang="en-US" sz="1800">
                    <a:latin typeface="Times New Roman" pitchFamily="18" charset="0"/>
                  </a:endParaRPr>
                </a:p>
              </p:txBody>
            </p:sp>
            <p:sp>
              <p:nvSpPr>
                <p:cNvPr id="136" name="Rectangle 135">
                  <a:extLst>
                    <a:ext uri="{FF2B5EF4-FFF2-40B4-BE49-F238E27FC236}">
                      <a16:creationId xmlns:a16="http://schemas.microsoft.com/office/drawing/2014/main" id="{3F85373E-6885-1A46-2371-4EC2403FC02A}"/>
                    </a:ext>
                  </a:extLst>
                </p:cNvPr>
                <p:cNvSpPr>
                  <a:spLocks noChangeArrowheads="1"/>
                </p:cNvSpPr>
                <p:nvPr/>
              </p:nvSpPr>
              <p:spPr bwMode="auto">
                <a:xfrm>
                  <a:off x="0" y="518"/>
                  <a:ext cx="2687" cy="1266"/>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6" name="Group 5">
                <a:extLst>
                  <a:ext uri="{FF2B5EF4-FFF2-40B4-BE49-F238E27FC236}">
                    <a16:creationId xmlns:a16="http://schemas.microsoft.com/office/drawing/2014/main" id="{3FC451FD-4B03-FD7B-F133-496A207EE641}"/>
                  </a:ext>
                </a:extLst>
              </p:cNvPr>
              <p:cNvGrpSpPr>
                <a:grpSpLocks/>
              </p:cNvGrpSpPr>
              <p:nvPr/>
            </p:nvGrpSpPr>
            <p:grpSpPr bwMode="auto">
              <a:xfrm>
                <a:off x="2687" y="518"/>
                <a:ext cx="1335" cy="518"/>
                <a:chOff x="2687" y="518"/>
                <a:chExt cx="1335" cy="518"/>
              </a:xfrm>
            </p:grpSpPr>
            <p:sp>
              <p:nvSpPr>
                <p:cNvPr id="133" name="Rectangle 132">
                  <a:extLst>
                    <a:ext uri="{FF2B5EF4-FFF2-40B4-BE49-F238E27FC236}">
                      <a16:creationId xmlns:a16="http://schemas.microsoft.com/office/drawing/2014/main" id="{E412334C-D7EE-E2D4-C101-B7054102E5A3}"/>
                    </a:ext>
                  </a:extLst>
                </p:cNvPr>
                <p:cNvSpPr>
                  <a:spLocks noChangeArrowheads="1"/>
                </p:cNvSpPr>
                <p:nvPr/>
              </p:nvSpPr>
              <p:spPr bwMode="auto">
                <a:xfrm>
                  <a:off x="2687" y="518"/>
                  <a:ext cx="1335" cy="51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dirty="0">
                      <a:latin typeface="Arial" charset="0"/>
                      <a:cs typeface="Arial" charset="0"/>
                    </a:rPr>
                    <a:t>fork()</a:t>
                  </a:r>
                  <a:endParaRPr lang="en-US" altLang="en-US" sz="1800" dirty="0">
                    <a:latin typeface="Times New Roman" pitchFamily="18" charset="0"/>
                  </a:endParaRPr>
                </a:p>
              </p:txBody>
            </p:sp>
            <p:sp>
              <p:nvSpPr>
                <p:cNvPr id="134" name="Rectangle 133">
                  <a:extLst>
                    <a:ext uri="{FF2B5EF4-FFF2-40B4-BE49-F238E27FC236}">
                      <a16:creationId xmlns:a16="http://schemas.microsoft.com/office/drawing/2014/main" id="{A6497E74-7152-A309-BAE4-C2439F5F9950}"/>
                    </a:ext>
                  </a:extLst>
                </p:cNvPr>
                <p:cNvSpPr>
                  <a:spLocks noChangeArrowheads="1"/>
                </p:cNvSpPr>
                <p:nvPr/>
              </p:nvSpPr>
              <p:spPr bwMode="auto">
                <a:xfrm>
                  <a:off x="2687" y="518"/>
                  <a:ext cx="1335"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7" name="Group 6">
                <a:extLst>
                  <a:ext uri="{FF2B5EF4-FFF2-40B4-BE49-F238E27FC236}">
                    <a16:creationId xmlns:a16="http://schemas.microsoft.com/office/drawing/2014/main" id="{5E74CBCD-D47D-2A93-8343-401144A0ADE8}"/>
                  </a:ext>
                </a:extLst>
              </p:cNvPr>
              <p:cNvGrpSpPr>
                <a:grpSpLocks/>
              </p:cNvGrpSpPr>
              <p:nvPr/>
            </p:nvGrpSpPr>
            <p:grpSpPr bwMode="auto">
              <a:xfrm>
                <a:off x="4022" y="518"/>
                <a:ext cx="1217" cy="518"/>
                <a:chOff x="4022" y="518"/>
                <a:chExt cx="1217" cy="518"/>
              </a:xfrm>
            </p:grpSpPr>
            <p:sp>
              <p:nvSpPr>
                <p:cNvPr id="131" name="Rectangle 130">
                  <a:extLst>
                    <a:ext uri="{FF2B5EF4-FFF2-40B4-BE49-F238E27FC236}">
                      <a16:creationId xmlns:a16="http://schemas.microsoft.com/office/drawing/2014/main" id="{85F417F5-F48F-335F-23BD-C3476C51847A}"/>
                    </a:ext>
                  </a:extLst>
                </p:cNvPr>
                <p:cNvSpPr>
                  <a:spLocks noChangeArrowheads="1"/>
                </p:cNvSpPr>
                <p:nvPr/>
              </p:nvSpPr>
              <p:spPr bwMode="auto">
                <a:xfrm>
                  <a:off x="4022" y="518"/>
                  <a:ext cx="1217" cy="51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pthread_create()</a:t>
                  </a:r>
                  <a:endParaRPr lang="en-US" altLang="en-US" sz="1800">
                    <a:latin typeface="Times New Roman" pitchFamily="18" charset="0"/>
                  </a:endParaRPr>
                </a:p>
              </p:txBody>
            </p:sp>
            <p:sp>
              <p:nvSpPr>
                <p:cNvPr id="132" name="Rectangle 131">
                  <a:extLst>
                    <a:ext uri="{FF2B5EF4-FFF2-40B4-BE49-F238E27FC236}">
                      <a16:creationId xmlns:a16="http://schemas.microsoft.com/office/drawing/2014/main" id="{C7BAF0AD-111F-360A-57C4-112F7F1057A5}"/>
                    </a:ext>
                  </a:extLst>
                </p:cNvPr>
                <p:cNvSpPr>
                  <a:spLocks noChangeArrowheads="1"/>
                </p:cNvSpPr>
                <p:nvPr/>
              </p:nvSpPr>
              <p:spPr bwMode="auto">
                <a:xfrm>
                  <a:off x="4022" y="518"/>
                  <a:ext cx="121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8" name="Group 7">
                <a:extLst>
                  <a:ext uri="{FF2B5EF4-FFF2-40B4-BE49-F238E27FC236}">
                    <a16:creationId xmlns:a16="http://schemas.microsoft.com/office/drawing/2014/main" id="{AD9E3D67-B5A5-E446-94EC-9C27DFED6CAE}"/>
                  </a:ext>
                </a:extLst>
              </p:cNvPr>
              <p:cNvGrpSpPr>
                <a:grpSpLocks/>
              </p:cNvGrpSpPr>
              <p:nvPr/>
            </p:nvGrpSpPr>
            <p:grpSpPr bwMode="auto">
              <a:xfrm>
                <a:off x="2687" y="1036"/>
                <a:ext cx="489" cy="748"/>
                <a:chOff x="2687" y="1036"/>
                <a:chExt cx="489" cy="748"/>
              </a:xfrm>
            </p:grpSpPr>
            <p:sp>
              <p:nvSpPr>
                <p:cNvPr id="129" name="Rectangle 128">
                  <a:extLst>
                    <a:ext uri="{FF2B5EF4-FFF2-40B4-BE49-F238E27FC236}">
                      <a16:creationId xmlns:a16="http://schemas.microsoft.com/office/drawing/2014/main" id="{A72DB748-56F2-C59C-201B-3ECC0EC21A48}"/>
                    </a:ext>
                  </a:extLst>
                </p:cNvPr>
                <p:cNvSpPr>
                  <a:spLocks noChangeArrowheads="1"/>
                </p:cNvSpPr>
                <p:nvPr/>
              </p:nvSpPr>
              <p:spPr bwMode="auto">
                <a:xfrm>
                  <a:off x="2687" y="1036"/>
                  <a:ext cx="489" cy="74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real</a:t>
                  </a:r>
                  <a:endParaRPr lang="en-US" altLang="en-US" sz="1800">
                    <a:latin typeface="Times New Roman" pitchFamily="18" charset="0"/>
                  </a:endParaRPr>
                </a:p>
              </p:txBody>
            </p:sp>
            <p:sp>
              <p:nvSpPr>
                <p:cNvPr id="130" name="Rectangle 129">
                  <a:extLst>
                    <a:ext uri="{FF2B5EF4-FFF2-40B4-BE49-F238E27FC236}">
                      <a16:creationId xmlns:a16="http://schemas.microsoft.com/office/drawing/2014/main" id="{9408C118-0904-5644-9D23-4C9CA3C41058}"/>
                    </a:ext>
                  </a:extLst>
                </p:cNvPr>
                <p:cNvSpPr>
                  <a:spLocks noChangeArrowheads="1"/>
                </p:cNvSpPr>
                <p:nvPr/>
              </p:nvSpPr>
              <p:spPr bwMode="auto">
                <a:xfrm>
                  <a:off x="2687" y="1036"/>
                  <a:ext cx="489" cy="7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9" name="Group 8">
                <a:extLst>
                  <a:ext uri="{FF2B5EF4-FFF2-40B4-BE49-F238E27FC236}">
                    <a16:creationId xmlns:a16="http://schemas.microsoft.com/office/drawing/2014/main" id="{2A88B1FB-306E-F19A-10C2-A7A72AD0A26C}"/>
                  </a:ext>
                </a:extLst>
              </p:cNvPr>
              <p:cNvGrpSpPr>
                <a:grpSpLocks/>
              </p:cNvGrpSpPr>
              <p:nvPr/>
            </p:nvGrpSpPr>
            <p:grpSpPr bwMode="auto">
              <a:xfrm>
                <a:off x="3176" y="1036"/>
                <a:ext cx="423" cy="748"/>
                <a:chOff x="3176" y="1036"/>
                <a:chExt cx="423" cy="748"/>
              </a:xfrm>
            </p:grpSpPr>
            <p:sp>
              <p:nvSpPr>
                <p:cNvPr id="127" name="Rectangle 126">
                  <a:extLst>
                    <a:ext uri="{FF2B5EF4-FFF2-40B4-BE49-F238E27FC236}">
                      <a16:creationId xmlns:a16="http://schemas.microsoft.com/office/drawing/2014/main" id="{7543BA27-C39A-6F15-7B57-8D16375BBBFD}"/>
                    </a:ext>
                  </a:extLst>
                </p:cNvPr>
                <p:cNvSpPr>
                  <a:spLocks noChangeArrowheads="1"/>
                </p:cNvSpPr>
                <p:nvPr/>
              </p:nvSpPr>
              <p:spPr bwMode="auto">
                <a:xfrm>
                  <a:off x="3176" y="1036"/>
                  <a:ext cx="423" cy="74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user</a:t>
                  </a:r>
                  <a:endParaRPr lang="en-US" altLang="en-US" sz="1800">
                    <a:latin typeface="Times New Roman" pitchFamily="18" charset="0"/>
                  </a:endParaRPr>
                </a:p>
              </p:txBody>
            </p:sp>
            <p:sp>
              <p:nvSpPr>
                <p:cNvPr id="128" name="Rectangle 127">
                  <a:extLst>
                    <a:ext uri="{FF2B5EF4-FFF2-40B4-BE49-F238E27FC236}">
                      <a16:creationId xmlns:a16="http://schemas.microsoft.com/office/drawing/2014/main" id="{1C073568-1DAF-8603-86D7-D3A6D1D376E9}"/>
                    </a:ext>
                  </a:extLst>
                </p:cNvPr>
                <p:cNvSpPr>
                  <a:spLocks noChangeArrowheads="1"/>
                </p:cNvSpPr>
                <p:nvPr/>
              </p:nvSpPr>
              <p:spPr bwMode="auto">
                <a:xfrm>
                  <a:off x="3176" y="1036"/>
                  <a:ext cx="423" cy="7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0" name="Group 9">
                <a:extLst>
                  <a:ext uri="{FF2B5EF4-FFF2-40B4-BE49-F238E27FC236}">
                    <a16:creationId xmlns:a16="http://schemas.microsoft.com/office/drawing/2014/main" id="{2BFA1371-3D45-F241-2211-2E76A56C63B2}"/>
                  </a:ext>
                </a:extLst>
              </p:cNvPr>
              <p:cNvGrpSpPr>
                <a:grpSpLocks/>
              </p:cNvGrpSpPr>
              <p:nvPr/>
            </p:nvGrpSpPr>
            <p:grpSpPr bwMode="auto">
              <a:xfrm>
                <a:off x="3599" y="1036"/>
                <a:ext cx="423" cy="748"/>
                <a:chOff x="3599" y="1036"/>
                <a:chExt cx="423" cy="748"/>
              </a:xfrm>
            </p:grpSpPr>
            <p:sp>
              <p:nvSpPr>
                <p:cNvPr id="125" name="Rectangle 124">
                  <a:extLst>
                    <a:ext uri="{FF2B5EF4-FFF2-40B4-BE49-F238E27FC236}">
                      <a16:creationId xmlns:a16="http://schemas.microsoft.com/office/drawing/2014/main" id="{50937ADE-C1DA-93F2-023B-EFE3CFEA3001}"/>
                    </a:ext>
                  </a:extLst>
                </p:cNvPr>
                <p:cNvSpPr>
                  <a:spLocks noChangeArrowheads="1"/>
                </p:cNvSpPr>
                <p:nvPr/>
              </p:nvSpPr>
              <p:spPr bwMode="auto">
                <a:xfrm>
                  <a:off x="3599" y="1036"/>
                  <a:ext cx="423" cy="74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sys</a:t>
                  </a:r>
                  <a:endParaRPr lang="en-US" altLang="en-US" sz="1800">
                    <a:latin typeface="Times New Roman" pitchFamily="18" charset="0"/>
                  </a:endParaRPr>
                </a:p>
              </p:txBody>
            </p:sp>
            <p:sp>
              <p:nvSpPr>
                <p:cNvPr id="126" name="Rectangle 125">
                  <a:extLst>
                    <a:ext uri="{FF2B5EF4-FFF2-40B4-BE49-F238E27FC236}">
                      <a16:creationId xmlns:a16="http://schemas.microsoft.com/office/drawing/2014/main" id="{90266FE2-9C09-BE02-FD99-F90C3720EBC5}"/>
                    </a:ext>
                  </a:extLst>
                </p:cNvPr>
                <p:cNvSpPr>
                  <a:spLocks noChangeArrowheads="1"/>
                </p:cNvSpPr>
                <p:nvPr/>
              </p:nvSpPr>
              <p:spPr bwMode="auto">
                <a:xfrm>
                  <a:off x="3599" y="1036"/>
                  <a:ext cx="423" cy="7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1" name="Group 10">
                <a:extLst>
                  <a:ext uri="{FF2B5EF4-FFF2-40B4-BE49-F238E27FC236}">
                    <a16:creationId xmlns:a16="http://schemas.microsoft.com/office/drawing/2014/main" id="{F38B0C61-7767-15A9-B120-960D0DD5CA69}"/>
                  </a:ext>
                </a:extLst>
              </p:cNvPr>
              <p:cNvGrpSpPr>
                <a:grpSpLocks/>
              </p:cNvGrpSpPr>
              <p:nvPr/>
            </p:nvGrpSpPr>
            <p:grpSpPr bwMode="auto">
              <a:xfrm>
                <a:off x="4022" y="1036"/>
                <a:ext cx="391" cy="748"/>
                <a:chOff x="4022" y="1036"/>
                <a:chExt cx="391" cy="748"/>
              </a:xfrm>
            </p:grpSpPr>
            <p:sp>
              <p:nvSpPr>
                <p:cNvPr id="123" name="Rectangle 122">
                  <a:extLst>
                    <a:ext uri="{FF2B5EF4-FFF2-40B4-BE49-F238E27FC236}">
                      <a16:creationId xmlns:a16="http://schemas.microsoft.com/office/drawing/2014/main" id="{39F48894-EF41-BB70-CD3F-4860D2A30EDF}"/>
                    </a:ext>
                  </a:extLst>
                </p:cNvPr>
                <p:cNvSpPr>
                  <a:spLocks noChangeArrowheads="1"/>
                </p:cNvSpPr>
                <p:nvPr/>
              </p:nvSpPr>
              <p:spPr bwMode="auto">
                <a:xfrm>
                  <a:off x="4022" y="1036"/>
                  <a:ext cx="391" cy="74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real</a:t>
                  </a:r>
                  <a:endParaRPr lang="en-US" altLang="en-US" sz="1800">
                    <a:latin typeface="Times New Roman" pitchFamily="18" charset="0"/>
                  </a:endParaRPr>
                </a:p>
              </p:txBody>
            </p:sp>
            <p:sp>
              <p:nvSpPr>
                <p:cNvPr id="124" name="Rectangle 123">
                  <a:extLst>
                    <a:ext uri="{FF2B5EF4-FFF2-40B4-BE49-F238E27FC236}">
                      <a16:creationId xmlns:a16="http://schemas.microsoft.com/office/drawing/2014/main" id="{54F84344-D7FD-97CD-38E5-358C9E284CEA}"/>
                    </a:ext>
                  </a:extLst>
                </p:cNvPr>
                <p:cNvSpPr>
                  <a:spLocks noChangeArrowheads="1"/>
                </p:cNvSpPr>
                <p:nvPr/>
              </p:nvSpPr>
              <p:spPr bwMode="auto">
                <a:xfrm>
                  <a:off x="4022" y="1036"/>
                  <a:ext cx="391" cy="7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2" name="Group 11">
                <a:extLst>
                  <a:ext uri="{FF2B5EF4-FFF2-40B4-BE49-F238E27FC236}">
                    <a16:creationId xmlns:a16="http://schemas.microsoft.com/office/drawing/2014/main" id="{AC172D02-7EAA-20A9-2E17-8A3F285127EC}"/>
                  </a:ext>
                </a:extLst>
              </p:cNvPr>
              <p:cNvGrpSpPr>
                <a:grpSpLocks/>
              </p:cNvGrpSpPr>
              <p:nvPr/>
            </p:nvGrpSpPr>
            <p:grpSpPr bwMode="auto">
              <a:xfrm>
                <a:off x="4413" y="1036"/>
                <a:ext cx="439" cy="748"/>
                <a:chOff x="4413" y="1036"/>
                <a:chExt cx="439" cy="748"/>
              </a:xfrm>
            </p:grpSpPr>
            <p:sp>
              <p:nvSpPr>
                <p:cNvPr id="121" name="Rectangle 120">
                  <a:extLst>
                    <a:ext uri="{FF2B5EF4-FFF2-40B4-BE49-F238E27FC236}">
                      <a16:creationId xmlns:a16="http://schemas.microsoft.com/office/drawing/2014/main" id="{635BA465-D15F-708E-4905-7EBDCC39FB03}"/>
                    </a:ext>
                  </a:extLst>
                </p:cNvPr>
                <p:cNvSpPr>
                  <a:spLocks noChangeArrowheads="1"/>
                </p:cNvSpPr>
                <p:nvPr/>
              </p:nvSpPr>
              <p:spPr bwMode="auto">
                <a:xfrm>
                  <a:off x="4413" y="1036"/>
                  <a:ext cx="439" cy="74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user</a:t>
                  </a:r>
                  <a:endParaRPr lang="en-US" altLang="en-US" sz="1800">
                    <a:latin typeface="Times New Roman" pitchFamily="18" charset="0"/>
                  </a:endParaRPr>
                </a:p>
              </p:txBody>
            </p:sp>
            <p:sp>
              <p:nvSpPr>
                <p:cNvPr id="122" name="Rectangle 121">
                  <a:extLst>
                    <a:ext uri="{FF2B5EF4-FFF2-40B4-BE49-F238E27FC236}">
                      <a16:creationId xmlns:a16="http://schemas.microsoft.com/office/drawing/2014/main" id="{370BC08B-01AD-207C-1AB0-7CF31272069E}"/>
                    </a:ext>
                  </a:extLst>
                </p:cNvPr>
                <p:cNvSpPr>
                  <a:spLocks noChangeArrowheads="1"/>
                </p:cNvSpPr>
                <p:nvPr/>
              </p:nvSpPr>
              <p:spPr bwMode="auto">
                <a:xfrm>
                  <a:off x="4413" y="1036"/>
                  <a:ext cx="439" cy="7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3" name="Group 12">
                <a:extLst>
                  <a:ext uri="{FF2B5EF4-FFF2-40B4-BE49-F238E27FC236}">
                    <a16:creationId xmlns:a16="http://schemas.microsoft.com/office/drawing/2014/main" id="{CAFB3F7F-E7DE-3BA1-9739-E471809DE596}"/>
                  </a:ext>
                </a:extLst>
              </p:cNvPr>
              <p:cNvGrpSpPr>
                <a:grpSpLocks/>
              </p:cNvGrpSpPr>
              <p:nvPr/>
            </p:nvGrpSpPr>
            <p:grpSpPr bwMode="auto">
              <a:xfrm>
                <a:off x="4852" y="1036"/>
                <a:ext cx="387" cy="748"/>
                <a:chOff x="4852" y="1036"/>
                <a:chExt cx="387" cy="748"/>
              </a:xfrm>
            </p:grpSpPr>
            <p:sp>
              <p:nvSpPr>
                <p:cNvPr id="119" name="Rectangle 118">
                  <a:extLst>
                    <a:ext uri="{FF2B5EF4-FFF2-40B4-BE49-F238E27FC236}">
                      <a16:creationId xmlns:a16="http://schemas.microsoft.com/office/drawing/2014/main" id="{C41D6732-CA67-8DD1-508C-1F0973F5A84E}"/>
                    </a:ext>
                  </a:extLst>
                </p:cNvPr>
                <p:cNvSpPr>
                  <a:spLocks noChangeArrowheads="1"/>
                </p:cNvSpPr>
                <p:nvPr/>
              </p:nvSpPr>
              <p:spPr bwMode="auto">
                <a:xfrm>
                  <a:off x="4852" y="1036"/>
                  <a:ext cx="387" cy="748"/>
                </a:xfrm>
                <a:prstGeom prst="rect">
                  <a:avLst/>
                </a:prstGeom>
                <a:solidFill>
                  <a:srgbClr val="98ABC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ctr" eaLnBrk="1" hangingPunct="1"/>
                  <a:r>
                    <a:rPr lang="en-US" altLang="en-US" sz="1800" b="1">
                      <a:latin typeface="Arial" charset="0"/>
                      <a:cs typeface="Arial" charset="0"/>
                    </a:rPr>
                    <a:t>sys</a:t>
                  </a:r>
                  <a:endParaRPr lang="en-US" altLang="en-US" sz="1800">
                    <a:latin typeface="Times New Roman" pitchFamily="18" charset="0"/>
                  </a:endParaRPr>
                </a:p>
              </p:txBody>
            </p:sp>
            <p:sp>
              <p:nvSpPr>
                <p:cNvPr id="120" name="Rectangle 119">
                  <a:extLst>
                    <a:ext uri="{FF2B5EF4-FFF2-40B4-BE49-F238E27FC236}">
                      <a16:creationId xmlns:a16="http://schemas.microsoft.com/office/drawing/2014/main" id="{2960CB14-78E8-4826-D987-A731D22DE455}"/>
                    </a:ext>
                  </a:extLst>
                </p:cNvPr>
                <p:cNvSpPr>
                  <a:spLocks noChangeArrowheads="1"/>
                </p:cNvSpPr>
                <p:nvPr/>
              </p:nvSpPr>
              <p:spPr bwMode="auto">
                <a:xfrm>
                  <a:off x="4852" y="1036"/>
                  <a:ext cx="387" cy="74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4" name="Group 13">
                <a:extLst>
                  <a:ext uri="{FF2B5EF4-FFF2-40B4-BE49-F238E27FC236}">
                    <a16:creationId xmlns:a16="http://schemas.microsoft.com/office/drawing/2014/main" id="{CD46628D-B626-675B-C791-94C893F23F63}"/>
                  </a:ext>
                </a:extLst>
              </p:cNvPr>
              <p:cNvGrpSpPr>
                <a:grpSpLocks/>
              </p:cNvGrpSpPr>
              <p:nvPr/>
            </p:nvGrpSpPr>
            <p:grpSpPr bwMode="auto">
              <a:xfrm>
                <a:off x="0" y="1784"/>
                <a:ext cx="2687" cy="518"/>
                <a:chOff x="0" y="1784"/>
                <a:chExt cx="2687" cy="518"/>
              </a:xfrm>
            </p:grpSpPr>
            <p:sp>
              <p:nvSpPr>
                <p:cNvPr id="117" name="Rectangle 116">
                  <a:extLst>
                    <a:ext uri="{FF2B5EF4-FFF2-40B4-BE49-F238E27FC236}">
                      <a16:creationId xmlns:a16="http://schemas.microsoft.com/office/drawing/2014/main" id="{591B8D1D-0237-0E82-A88F-1C2E83CA04A1}"/>
                    </a:ext>
                  </a:extLst>
                </p:cNvPr>
                <p:cNvSpPr>
                  <a:spLocks noChangeArrowheads="1"/>
                </p:cNvSpPr>
                <p:nvPr/>
              </p:nvSpPr>
              <p:spPr bwMode="auto">
                <a:xfrm>
                  <a:off x="0" y="1784"/>
                  <a:ext cx="26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r>
                    <a:rPr lang="en-US" altLang="en-US" sz="1800" b="1"/>
                    <a:t>AMD 2.4 GHz Opteron (8cpus/node)</a:t>
                  </a:r>
                  <a:r>
                    <a:rPr lang="en-US" altLang="en-US" sz="1800">
                      <a:latin typeface="Times New Roman" pitchFamily="18" charset="0"/>
                    </a:rPr>
                    <a:t> </a:t>
                  </a:r>
                </a:p>
              </p:txBody>
            </p:sp>
            <p:sp>
              <p:nvSpPr>
                <p:cNvPr id="118" name="Rectangle 117">
                  <a:extLst>
                    <a:ext uri="{FF2B5EF4-FFF2-40B4-BE49-F238E27FC236}">
                      <a16:creationId xmlns:a16="http://schemas.microsoft.com/office/drawing/2014/main" id="{FDFEB98D-6576-7CCB-D376-1114651C0C43}"/>
                    </a:ext>
                  </a:extLst>
                </p:cNvPr>
                <p:cNvSpPr>
                  <a:spLocks noChangeArrowheads="1"/>
                </p:cNvSpPr>
                <p:nvPr/>
              </p:nvSpPr>
              <p:spPr bwMode="auto">
                <a:xfrm>
                  <a:off x="0" y="1784"/>
                  <a:ext cx="26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5" name="Group 14">
                <a:extLst>
                  <a:ext uri="{FF2B5EF4-FFF2-40B4-BE49-F238E27FC236}">
                    <a16:creationId xmlns:a16="http://schemas.microsoft.com/office/drawing/2014/main" id="{704D438F-DCB9-AE87-AAA4-C1ABC406729B}"/>
                  </a:ext>
                </a:extLst>
              </p:cNvPr>
              <p:cNvGrpSpPr>
                <a:grpSpLocks/>
              </p:cNvGrpSpPr>
              <p:nvPr/>
            </p:nvGrpSpPr>
            <p:grpSpPr bwMode="auto">
              <a:xfrm>
                <a:off x="2687" y="1784"/>
                <a:ext cx="489" cy="518"/>
                <a:chOff x="2687" y="1784"/>
                <a:chExt cx="489" cy="518"/>
              </a:xfrm>
            </p:grpSpPr>
            <p:sp>
              <p:nvSpPr>
                <p:cNvPr id="115" name="Rectangle 114">
                  <a:extLst>
                    <a:ext uri="{FF2B5EF4-FFF2-40B4-BE49-F238E27FC236}">
                      <a16:creationId xmlns:a16="http://schemas.microsoft.com/office/drawing/2014/main" id="{CD15E1B8-5E2A-337A-A17C-03E7232CBE98}"/>
                    </a:ext>
                  </a:extLst>
                </p:cNvPr>
                <p:cNvSpPr>
                  <a:spLocks noChangeArrowheads="1"/>
                </p:cNvSpPr>
                <p:nvPr/>
              </p:nvSpPr>
              <p:spPr bwMode="auto">
                <a:xfrm>
                  <a:off x="2687" y="1784"/>
                  <a:ext cx="48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17.6</a:t>
                  </a:r>
                </a:p>
              </p:txBody>
            </p:sp>
            <p:sp>
              <p:nvSpPr>
                <p:cNvPr id="116" name="Rectangle 115">
                  <a:extLst>
                    <a:ext uri="{FF2B5EF4-FFF2-40B4-BE49-F238E27FC236}">
                      <a16:creationId xmlns:a16="http://schemas.microsoft.com/office/drawing/2014/main" id="{D8770C0B-9329-11CA-F2D7-B495C544A3C7}"/>
                    </a:ext>
                  </a:extLst>
                </p:cNvPr>
                <p:cNvSpPr>
                  <a:spLocks noChangeArrowheads="1"/>
                </p:cNvSpPr>
                <p:nvPr/>
              </p:nvSpPr>
              <p:spPr bwMode="auto">
                <a:xfrm>
                  <a:off x="2687" y="1784"/>
                  <a:ext cx="48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6" name="Group 15">
                <a:extLst>
                  <a:ext uri="{FF2B5EF4-FFF2-40B4-BE49-F238E27FC236}">
                    <a16:creationId xmlns:a16="http://schemas.microsoft.com/office/drawing/2014/main" id="{86FD57C9-0CA5-4FD3-4F1C-499ED5C2496B}"/>
                  </a:ext>
                </a:extLst>
              </p:cNvPr>
              <p:cNvGrpSpPr>
                <a:grpSpLocks/>
              </p:cNvGrpSpPr>
              <p:nvPr/>
            </p:nvGrpSpPr>
            <p:grpSpPr bwMode="auto">
              <a:xfrm>
                <a:off x="3176" y="1784"/>
                <a:ext cx="423" cy="518"/>
                <a:chOff x="3176" y="1784"/>
                <a:chExt cx="423" cy="518"/>
              </a:xfrm>
            </p:grpSpPr>
            <p:sp>
              <p:nvSpPr>
                <p:cNvPr id="113" name="Rectangle 112">
                  <a:extLst>
                    <a:ext uri="{FF2B5EF4-FFF2-40B4-BE49-F238E27FC236}">
                      <a16:creationId xmlns:a16="http://schemas.microsoft.com/office/drawing/2014/main" id="{DF98EC6F-1849-6670-80F1-EC95BB1BD431}"/>
                    </a:ext>
                  </a:extLst>
                </p:cNvPr>
                <p:cNvSpPr>
                  <a:spLocks noChangeArrowheads="1"/>
                </p:cNvSpPr>
                <p:nvPr/>
              </p:nvSpPr>
              <p:spPr bwMode="auto">
                <a:xfrm>
                  <a:off x="3176" y="1784"/>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2.2</a:t>
                  </a:r>
                </a:p>
              </p:txBody>
            </p:sp>
            <p:sp>
              <p:nvSpPr>
                <p:cNvPr id="114" name="Rectangle 113">
                  <a:extLst>
                    <a:ext uri="{FF2B5EF4-FFF2-40B4-BE49-F238E27FC236}">
                      <a16:creationId xmlns:a16="http://schemas.microsoft.com/office/drawing/2014/main" id="{09EDA80E-DE13-4508-654B-E9825C1D237E}"/>
                    </a:ext>
                  </a:extLst>
                </p:cNvPr>
                <p:cNvSpPr>
                  <a:spLocks noChangeArrowheads="1"/>
                </p:cNvSpPr>
                <p:nvPr/>
              </p:nvSpPr>
              <p:spPr bwMode="auto">
                <a:xfrm>
                  <a:off x="3176" y="1784"/>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7" name="Group 16">
                <a:extLst>
                  <a:ext uri="{FF2B5EF4-FFF2-40B4-BE49-F238E27FC236}">
                    <a16:creationId xmlns:a16="http://schemas.microsoft.com/office/drawing/2014/main" id="{624B8064-E543-207D-5569-B383587648B7}"/>
                  </a:ext>
                </a:extLst>
              </p:cNvPr>
              <p:cNvGrpSpPr>
                <a:grpSpLocks/>
              </p:cNvGrpSpPr>
              <p:nvPr/>
            </p:nvGrpSpPr>
            <p:grpSpPr bwMode="auto">
              <a:xfrm>
                <a:off x="3599" y="1784"/>
                <a:ext cx="423" cy="518"/>
                <a:chOff x="3599" y="1784"/>
                <a:chExt cx="423" cy="518"/>
              </a:xfrm>
            </p:grpSpPr>
            <p:sp>
              <p:nvSpPr>
                <p:cNvPr id="111" name="Rectangle 110">
                  <a:extLst>
                    <a:ext uri="{FF2B5EF4-FFF2-40B4-BE49-F238E27FC236}">
                      <a16:creationId xmlns:a16="http://schemas.microsoft.com/office/drawing/2014/main" id="{3CC6C8D2-CEB0-D763-7C2B-F736394D088B}"/>
                    </a:ext>
                  </a:extLst>
                </p:cNvPr>
                <p:cNvSpPr>
                  <a:spLocks noChangeArrowheads="1"/>
                </p:cNvSpPr>
                <p:nvPr/>
              </p:nvSpPr>
              <p:spPr bwMode="auto">
                <a:xfrm>
                  <a:off x="3599" y="1784"/>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15.7</a:t>
                  </a:r>
                </a:p>
              </p:txBody>
            </p:sp>
            <p:sp>
              <p:nvSpPr>
                <p:cNvPr id="112" name="Rectangle 111">
                  <a:extLst>
                    <a:ext uri="{FF2B5EF4-FFF2-40B4-BE49-F238E27FC236}">
                      <a16:creationId xmlns:a16="http://schemas.microsoft.com/office/drawing/2014/main" id="{DBEB8651-8B73-8A1C-8D66-254CB9CD0210}"/>
                    </a:ext>
                  </a:extLst>
                </p:cNvPr>
                <p:cNvSpPr>
                  <a:spLocks noChangeArrowheads="1"/>
                </p:cNvSpPr>
                <p:nvPr/>
              </p:nvSpPr>
              <p:spPr bwMode="auto">
                <a:xfrm>
                  <a:off x="3599" y="1784"/>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8" name="Group 17">
                <a:extLst>
                  <a:ext uri="{FF2B5EF4-FFF2-40B4-BE49-F238E27FC236}">
                    <a16:creationId xmlns:a16="http://schemas.microsoft.com/office/drawing/2014/main" id="{C526EF4D-B49C-61A7-11B9-980D0A1FAB8E}"/>
                  </a:ext>
                </a:extLst>
              </p:cNvPr>
              <p:cNvGrpSpPr>
                <a:grpSpLocks/>
              </p:cNvGrpSpPr>
              <p:nvPr/>
            </p:nvGrpSpPr>
            <p:grpSpPr bwMode="auto">
              <a:xfrm>
                <a:off x="4022" y="1784"/>
                <a:ext cx="391" cy="518"/>
                <a:chOff x="4022" y="1784"/>
                <a:chExt cx="391" cy="518"/>
              </a:xfrm>
            </p:grpSpPr>
            <p:sp>
              <p:nvSpPr>
                <p:cNvPr id="109" name="Rectangle 108">
                  <a:extLst>
                    <a:ext uri="{FF2B5EF4-FFF2-40B4-BE49-F238E27FC236}">
                      <a16:creationId xmlns:a16="http://schemas.microsoft.com/office/drawing/2014/main" id="{3C308676-81B8-8F1E-B964-97A50FD4CFF1}"/>
                    </a:ext>
                  </a:extLst>
                </p:cNvPr>
                <p:cNvSpPr>
                  <a:spLocks noChangeArrowheads="1"/>
                </p:cNvSpPr>
                <p:nvPr/>
              </p:nvSpPr>
              <p:spPr bwMode="auto">
                <a:xfrm>
                  <a:off x="4022" y="1784"/>
                  <a:ext cx="3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1.4</a:t>
                  </a:r>
                </a:p>
              </p:txBody>
            </p:sp>
            <p:sp>
              <p:nvSpPr>
                <p:cNvPr id="110" name="Rectangle 109">
                  <a:extLst>
                    <a:ext uri="{FF2B5EF4-FFF2-40B4-BE49-F238E27FC236}">
                      <a16:creationId xmlns:a16="http://schemas.microsoft.com/office/drawing/2014/main" id="{BB211C4B-B416-6C48-C63D-0ADD615ACBD5}"/>
                    </a:ext>
                  </a:extLst>
                </p:cNvPr>
                <p:cNvSpPr>
                  <a:spLocks noChangeArrowheads="1"/>
                </p:cNvSpPr>
                <p:nvPr/>
              </p:nvSpPr>
              <p:spPr bwMode="auto">
                <a:xfrm>
                  <a:off x="4022" y="1784"/>
                  <a:ext cx="391"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19" name="Group 18">
                <a:extLst>
                  <a:ext uri="{FF2B5EF4-FFF2-40B4-BE49-F238E27FC236}">
                    <a16:creationId xmlns:a16="http://schemas.microsoft.com/office/drawing/2014/main" id="{3AF97A06-9528-9070-B8C0-A113E53CDE37}"/>
                  </a:ext>
                </a:extLst>
              </p:cNvPr>
              <p:cNvGrpSpPr>
                <a:grpSpLocks/>
              </p:cNvGrpSpPr>
              <p:nvPr/>
            </p:nvGrpSpPr>
            <p:grpSpPr bwMode="auto">
              <a:xfrm>
                <a:off x="4413" y="1784"/>
                <a:ext cx="439" cy="518"/>
                <a:chOff x="4413" y="1784"/>
                <a:chExt cx="439" cy="518"/>
              </a:xfrm>
            </p:grpSpPr>
            <p:sp>
              <p:nvSpPr>
                <p:cNvPr id="107" name="Rectangle 106">
                  <a:extLst>
                    <a:ext uri="{FF2B5EF4-FFF2-40B4-BE49-F238E27FC236}">
                      <a16:creationId xmlns:a16="http://schemas.microsoft.com/office/drawing/2014/main" id="{E881D5E9-E01C-BA6C-DF30-8459F3F28D83}"/>
                    </a:ext>
                  </a:extLst>
                </p:cNvPr>
                <p:cNvSpPr>
                  <a:spLocks noChangeArrowheads="1"/>
                </p:cNvSpPr>
                <p:nvPr/>
              </p:nvSpPr>
              <p:spPr bwMode="auto">
                <a:xfrm>
                  <a:off x="4413" y="1784"/>
                  <a:ext cx="43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0.3</a:t>
                  </a:r>
                </a:p>
              </p:txBody>
            </p:sp>
            <p:sp>
              <p:nvSpPr>
                <p:cNvPr id="108" name="Rectangle 107">
                  <a:extLst>
                    <a:ext uri="{FF2B5EF4-FFF2-40B4-BE49-F238E27FC236}">
                      <a16:creationId xmlns:a16="http://schemas.microsoft.com/office/drawing/2014/main" id="{2129B00C-0EC1-9E56-9CD6-EE07853E086E}"/>
                    </a:ext>
                  </a:extLst>
                </p:cNvPr>
                <p:cNvSpPr>
                  <a:spLocks noChangeArrowheads="1"/>
                </p:cNvSpPr>
                <p:nvPr/>
              </p:nvSpPr>
              <p:spPr bwMode="auto">
                <a:xfrm>
                  <a:off x="4413" y="1784"/>
                  <a:ext cx="43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0" name="Group 19">
                <a:extLst>
                  <a:ext uri="{FF2B5EF4-FFF2-40B4-BE49-F238E27FC236}">
                    <a16:creationId xmlns:a16="http://schemas.microsoft.com/office/drawing/2014/main" id="{52DD81D6-00E7-49AC-74BA-EA9D0D05298E}"/>
                  </a:ext>
                </a:extLst>
              </p:cNvPr>
              <p:cNvGrpSpPr>
                <a:grpSpLocks/>
              </p:cNvGrpSpPr>
              <p:nvPr/>
            </p:nvGrpSpPr>
            <p:grpSpPr bwMode="auto">
              <a:xfrm>
                <a:off x="4852" y="1784"/>
                <a:ext cx="387" cy="518"/>
                <a:chOff x="4852" y="1784"/>
                <a:chExt cx="387" cy="518"/>
              </a:xfrm>
            </p:grpSpPr>
            <p:sp>
              <p:nvSpPr>
                <p:cNvPr id="105" name="Rectangle 104">
                  <a:extLst>
                    <a:ext uri="{FF2B5EF4-FFF2-40B4-BE49-F238E27FC236}">
                      <a16:creationId xmlns:a16="http://schemas.microsoft.com/office/drawing/2014/main" id="{63195323-3EDB-7258-0222-B2F56DB73FC9}"/>
                    </a:ext>
                  </a:extLst>
                </p:cNvPr>
                <p:cNvSpPr>
                  <a:spLocks noChangeArrowheads="1"/>
                </p:cNvSpPr>
                <p:nvPr/>
              </p:nvSpPr>
              <p:spPr bwMode="auto">
                <a:xfrm>
                  <a:off x="4852" y="1784"/>
                  <a:ext cx="3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1.3</a:t>
                  </a:r>
                </a:p>
              </p:txBody>
            </p:sp>
            <p:sp>
              <p:nvSpPr>
                <p:cNvPr id="106" name="Rectangle 105">
                  <a:extLst>
                    <a:ext uri="{FF2B5EF4-FFF2-40B4-BE49-F238E27FC236}">
                      <a16:creationId xmlns:a16="http://schemas.microsoft.com/office/drawing/2014/main" id="{80552E53-852F-493A-687A-A2DEFC011558}"/>
                    </a:ext>
                  </a:extLst>
                </p:cNvPr>
                <p:cNvSpPr>
                  <a:spLocks noChangeArrowheads="1"/>
                </p:cNvSpPr>
                <p:nvPr/>
              </p:nvSpPr>
              <p:spPr bwMode="auto">
                <a:xfrm>
                  <a:off x="4852" y="1784"/>
                  <a:ext cx="3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1" name="Group 20">
                <a:extLst>
                  <a:ext uri="{FF2B5EF4-FFF2-40B4-BE49-F238E27FC236}">
                    <a16:creationId xmlns:a16="http://schemas.microsoft.com/office/drawing/2014/main" id="{C1AA42B0-D6B2-C39D-D343-E9EE0C31AEBA}"/>
                  </a:ext>
                </a:extLst>
              </p:cNvPr>
              <p:cNvGrpSpPr>
                <a:grpSpLocks/>
              </p:cNvGrpSpPr>
              <p:nvPr/>
            </p:nvGrpSpPr>
            <p:grpSpPr bwMode="auto">
              <a:xfrm>
                <a:off x="0" y="2302"/>
                <a:ext cx="2687" cy="518"/>
                <a:chOff x="0" y="2302"/>
                <a:chExt cx="2687" cy="518"/>
              </a:xfrm>
            </p:grpSpPr>
            <p:sp>
              <p:nvSpPr>
                <p:cNvPr id="103" name="Rectangle 102">
                  <a:extLst>
                    <a:ext uri="{FF2B5EF4-FFF2-40B4-BE49-F238E27FC236}">
                      <a16:creationId xmlns:a16="http://schemas.microsoft.com/office/drawing/2014/main" id="{6A7D4607-D29F-5DCB-9548-CD84DFCBE69F}"/>
                    </a:ext>
                  </a:extLst>
                </p:cNvPr>
                <p:cNvSpPr>
                  <a:spLocks noChangeArrowheads="1"/>
                </p:cNvSpPr>
                <p:nvPr/>
              </p:nvSpPr>
              <p:spPr bwMode="auto">
                <a:xfrm>
                  <a:off x="0" y="2302"/>
                  <a:ext cx="26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r>
                    <a:rPr lang="en-US" altLang="en-US" sz="1800" b="1">
                      <a:latin typeface="Times New Roman" pitchFamily="18" charset="0"/>
                    </a:rPr>
                    <a:t>IBM 1.9 GHz POWER5 p5-575 (8cpus/node)</a:t>
                  </a:r>
                  <a:r>
                    <a:rPr lang="en-US" altLang="en-US">
                      <a:latin typeface="Times New Roman" pitchFamily="18" charset="0"/>
                    </a:rPr>
                    <a:t> </a:t>
                  </a:r>
                </a:p>
              </p:txBody>
            </p:sp>
            <p:sp>
              <p:nvSpPr>
                <p:cNvPr id="104" name="Rectangle 103">
                  <a:extLst>
                    <a:ext uri="{FF2B5EF4-FFF2-40B4-BE49-F238E27FC236}">
                      <a16:creationId xmlns:a16="http://schemas.microsoft.com/office/drawing/2014/main" id="{8BD0413E-DC42-F8B5-C67D-330925F24A61}"/>
                    </a:ext>
                  </a:extLst>
                </p:cNvPr>
                <p:cNvSpPr>
                  <a:spLocks noChangeArrowheads="1"/>
                </p:cNvSpPr>
                <p:nvPr/>
              </p:nvSpPr>
              <p:spPr bwMode="auto">
                <a:xfrm>
                  <a:off x="0" y="2302"/>
                  <a:ext cx="26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2" name="Group 21">
                <a:extLst>
                  <a:ext uri="{FF2B5EF4-FFF2-40B4-BE49-F238E27FC236}">
                    <a16:creationId xmlns:a16="http://schemas.microsoft.com/office/drawing/2014/main" id="{B660D73F-8AA4-7118-F78B-C79B4450856F}"/>
                  </a:ext>
                </a:extLst>
              </p:cNvPr>
              <p:cNvGrpSpPr>
                <a:grpSpLocks/>
              </p:cNvGrpSpPr>
              <p:nvPr/>
            </p:nvGrpSpPr>
            <p:grpSpPr bwMode="auto">
              <a:xfrm>
                <a:off x="2687" y="2302"/>
                <a:ext cx="489" cy="518"/>
                <a:chOff x="2687" y="2302"/>
                <a:chExt cx="489" cy="518"/>
              </a:xfrm>
            </p:grpSpPr>
            <p:sp>
              <p:nvSpPr>
                <p:cNvPr id="101" name="Rectangle 100">
                  <a:extLst>
                    <a:ext uri="{FF2B5EF4-FFF2-40B4-BE49-F238E27FC236}">
                      <a16:creationId xmlns:a16="http://schemas.microsoft.com/office/drawing/2014/main" id="{54BCD6C1-3C3C-F550-4E20-5A72C7BCF645}"/>
                    </a:ext>
                  </a:extLst>
                </p:cNvPr>
                <p:cNvSpPr>
                  <a:spLocks noChangeArrowheads="1"/>
                </p:cNvSpPr>
                <p:nvPr/>
              </p:nvSpPr>
              <p:spPr bwMode="auto">
                <a:xfrm>
                  <a:off x="2687" y="2302"/>
                  <a:ext cx="48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64.2</a:t>
                  </a:r>
                </a:p>
              </p:txBody>
            </p:sp>
            <p:sp>
              <p:nvSpPr>
                <p:cNvPr id="102" name="Rectangle 101">
                  <a:extLst>
                    <a:ext uri="{FF2B5EF4-FFF2-40B4-BE49-F238E27FC236}">
                      <a16:creationId xmlns:a16="http://schemas.microsoft.com/office/drawing/2014/main" id="{26350C01-57DD-FCD9-FE05-0BF3591A7158}"/>
                    </a:ext>
                  </a:extLst>
                </p:cNvPr>
                <p:cNvSpPr>
                  <a:spLocks noChangeArrowheads="1"/>
                </p:cNvSpPr>
                <p:nvPr/>
              </p:nvSpPr>
              <p:spPr bwMode="auto">
                <a:xfrm>
                  <a:off x="2687" y="2302"/>
                  <a:ext cx="48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3" name="Group 22">
                <a:extLst>
                  <a:ext uri="{FF2B5EF4-FFF2-40B4-BE49-F238E27FC236}">
                    <a16:creationId xmlns:a16="http://schemas.microsoft.com/office/drawing/2014/main" id="{FA41DEF0-FD58-CD46-EE4D-AEC12BE7C2B3}"/>
                  </a:ext>
                </a:extLst>
              </p:cNvPr>
              <p:cNvGrpSpPr>
                <a:grpSpLocks/>
              </p:cNvGrpSpPr>
              <p:nvPr/>
            </p:nvGrpSpPr>
            <p:grpSpPr bwMode="auto">
              <a:xfrm>
                <a:off x="3176" y="2302"/>
                <a:ext cx="423" cy="518"/>
                <a:chOff x="3176" y="2302"/>
                <a:chExt cx="423" cy="518"/>
              </a:xfrm>
            </p:grpSpPr>
            <p:sp>
              <p:nvSpPr>
                <p:cNvPr id="99" name="Rectangle 98">
                  <a:extLst>
                    <a:ext uri="{FF2B5EF4-FFF2-40B4-BE49-F238E27FC236}">
                      <a16:creationId xmlns:a16="http://schemas.microsoft.com/office/drawing/2014/main" id="{C89C91EC-A79B-CBB1-9221-B555C2748897}"/>
                    </a:ext>
                  </a:extLst>
                </p:cNvPr>
                <p:cNvSpPr>
                  <a:spLocks noChangeArrowheads="1"/>
                </p:cNvSpPr>
                <p:nvPr/>
              </p:nvSpPr>
              <p:spPr bwMode="auto">
                <a:xfrm>
                  <a:off x="3176" y="2302"/>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30.7</a:t>
                  </a:r>
                </a:p>
              </p:txBody>
            </p:sp>
            <p:sp>
              <p:nvSpPr>
                <p:cNvPr id="100" name="Rectangle 99">
                  <a:extLst>
                    <a:ext uri="{FF2B5EF4-FFF2-40B4-BE49-F238E27FC236}">
                      <a16:creationId xmlns:a16="http://schemas.microsoft.com/office/drawing/2014/main" id="{B097C0D1-93C3-1735-BE16-083E27A2068D}"/>
                    </a:ext>
                  </a:extLst>
                </p:cNvPr>
                <p:cNvSpPr>
                  <a:spLocks noChangeArrowheads="1"/>
                </p:cNvSpPr>
                <p:nvPr/>
              </p:nvSpPr>
              <p:spPr bwMode="auto">
                <a:xfrm>
                  <a:off x="3176" y="2302"/>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4" name="Group 23">
                <a:extLst>
                  <a:ext uri="{FF2B5EF4-FFF2-40B4-BE49-F238E27FC236}">
                    <a16:creationId xmlns:a16="http://schemas.microsoft.com/office/drawing/2014/main" id="{360145C7-465C-23E1-583B-B15E98E8239E}"/>
                  </a:ext>
                </a:extLst>
              </p:cNvPr>
              <p:cNvGrpSpPr>
                <a:grpSpLocks/>
              </p:cNvGrpSpPr>
              <p:nvPr/>
            </p:nvGrpSpPr>
            <p:grpSpPr bwMode="auto">
              <a:xfrm>
                <a:off x="3599" y="2302"/>
                <a:ext cx="423" cy="518"/>
                <a:chOff x="3599" y="2302"/>
                <a:chExt cx="423" cy="518"/>
              </a:xfrm>
            </p:grpSpPr>
            <p:sp>
              <p:nvSpPr>
                <p:cNvPr id="97" name="Rectangle 96">
                  <a:extLst>
                    <a:ext uri="{FF2B5EF4-FFF2-40B4-BE49-F238E27FC236}">
                      <a16:creationId xmlns:a16="http://schemas.microsoft.com/office/drawing/2014/main" id="{7F4DD6D9-EE41-90BD-6AE1-A6329D80C2FD}"/>
                    </a:ext>
                  </a:extLst>
                </p:cNvPr>
                <p:cNvSpPr>
                  <a:spLocks noChangeArrowheads="1"/>
                </p:cNvSpPr>
                <p:nvPr/>
              </p:nvSpPr>
              <p:spPr bwMode="auto">
                <a:xfrm>
                  <a:off x="3599" y="2302"/>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27.6</a:t>
                  </a:r>
                </a:p>
              </p:txBody>
            </p:sp>
            <p:sp>
              <p:nvSpPr>
                <p:cNvPr id="98" name="Rectangle 97">
                  <a:extLst>
                    <a:ext uri="{FF2B5EF4-FFF2-40B4-BE49-F238E27FC236}">
                      <a16:creationId xmlns:a16="http://schemas.microsoft.com/office/drawing/2014/main" id="{336CAADB-CA16-889F-3B9B-CFBE1D318DAF}"/>
                    </a:ext>
                  </a:extLst>
                </p:cNvPr>
                <p:cNvSpPr>
                  <a:spLocks noChangeArrowheads="1"/>
                </p:cNvSpPr>
                <p:nvPr/>
              </p:nvSpPr>
              <p:spPr bwMode="auto">
                <a:xfrm>
                  <a:off x="3599" y="2302"/>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5" name="Group 24">
                <a:extLst>
                  <a:ext uri="{FF2B5EF4-FFF2-40B4-BE49-F238E27FC236}">
                    <a16:creationId xmlns:a16="http://schemas.microsoft.com/office/drawing/2014/main" id="{E85D2781-7ED0-E6A5-8F8D-BF5AE1C9A8C2}"/>
                  </a:ext>
                </a:extLst>
              </p:cNvPr>
              <p:cNvGrpSpPr>
                <a:grpSpLocks/>
              </p:cNvGrpSpPr>
              <p:nvPr/>
            </p:nvGrpSpPr>
            <p:grpSpPr bwMode="auto">
              <a:xfrm>
                <a:off x="4022" y="2302"/>
                <a:ext cx="391" cy="518"/>
                <a:chOff x="4022" y="2302"/>
                <a:chExt cx="391" cy="518"/>
              </a:xfrm>
            </p:grpSpPr>
            <p:sp>
              <p:nvSpPr>
                <p:cNvPr id="95" name="Rectangle 94">
                  <a:extLst>
                    <a:ext uri="{FF2B5EF4-FFF2-40B4-BE49-F238E27FC236}">
                      <a16:creationId xmlns:a16="http://schemas.microsoft.com/office/drawing/2014/main" id="{A526E08E-C354-6702-BBAE-D6B9C49A5CB3}"/>
                    </a:ext>
                  </a:extLst>
                </p:cNvPr>
                <p:cNvSpPr>
                  <a:spLocks noChangeArrowheads="1"/>
                </p:cNvSpPr>
                <p:nvPr/>
              </p:nvSpPr>
              <p:spPr bwMode="auto">
                <a:xfrm>
                  <a:off x="4022" y="2302"/>
                  <a:ext cx="3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1.7</a:t>
                  </a:r>
                </a:p>
              </p:txBody>
            </p:sp>
            <p:sp>
              <p:nvSpPr>
                <p:cNvPr id="96" name="Rectangle 95">
                  <a:extLst>
                    <a:ext uri="{FF2B5EF4-FFF2-40B4-BE49-F238E27FC236}">
                      <a16:creationId xmlns:a16="http://schemas.microsoft.com/office/drawing/2014/main" id="{CC73E4A8-333C-245C-95C3-9EE99B9028CE}"/>
                    </a:ext>
                  </a:extLst>
                </p:cNvPr>
                <p:cNvSpPr>
                  <a:spLocks noChangeArrowheads="1"/>
                </p:cNvSpPr>
                <p:nvPr/>
              </p:nvSpPr>
              <p:spPr bwMode="auto">
                <a:xfrm>
                  <a:off x="4022" y="2302"/>
                  <a:ext cx="391"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6" name="Group 25">
                <a:extLst>
                  <a:ext uri="{FF2B5EF4-FFF2-40B4-BE49-F238E27FC236}">
                    <a16:creationId xmlns:a16="http://schemas.microsoft.com/office/drawing/2014/main" id="{E29E71AC-71B6-E1E3-D874-23525757AF36}"/>
                  </a:ext>
                </a:extLst>
              </p:cNvPr>
              <p:cNvGrpSpPr>
                <a:grpSpLocks/>
              </p:cNvGrpSpPr>
              <p:nvPr/>
            </p:nvGrpSpPr>
            <p:grpSpPr bwMode="auto">
              <a:xfrm>
                <a:off x="4413" y="2302"/>
                <a:ext cx="439" cy="518"/>
                <a:chOff x="4413" y="2302"/>
                <a:chExt cx="439" cy="518"/>
              </a:xfrm>
            </p:grpSpPr>
            <p:sp>
              <p:nvSpPr>
                <p:cNvPr id="93" name="Rectangle 92">
                  <a:extLst>
                    <a:ext uri="{FF2B5EF4-FFF2-40B4-BE49-F238E27FC236}">
                      <a16:creationId xmlns:a16="http://schemas.microsoft.com/office/drawing/2014/main" id="{46B3ED27-A5DB-15B4-C6F8-322C81992B0C}"/>
                    </a:ext>
                  </a:extLst>
                </p:cNvPr>
                <p:cNvSpPr>
                  <a:spLocks noChangeArrowheads="1"/>
                </p:cNvSpPr>
                <p:nvPr/>
              </p:nvSpPr>
              <p:spPr bwMode="auto">
                <a:xfrm>
                  <a:off x="4413" y="2302"/>
                  <a:ext cx="43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0.6</a:t>
                  </a:r>
                </a:p>
              </p:txBody>
            </p:sp>
            <p:sp>
              <p:nvSpPr>
                <p:cNvPr id="94" name="Rectangle 93">
                  <a:extLst>
                    <a:ext uri="{FF2B5EF4-FFF2-40B4-BE49-F238E27FC236}">
                      <a16:creationId xmlns:a16="http://schemas.microsoft.com/office/drawing/2014/main" id="{DD007EAD-C39E-B794-CDD4-0EF0F15F3DAA}"/>
                    </a:ext>
                  </a:extLst>
                </p:cNvPr>
                <p:cNvSpPr>
                  <a:spLocks noChangeArrowheads="1"/>
                </p:cNvSpPr>
                <p:nvPr/>
              </p:nvSpPr>
              <p:spPr bwMode="auto">
                <a:xfrm>
                  <a:off x="4413" y="2302"/>
                  <a:ext cx="43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7" name="Group 26">
                <a:extLst>
                  <a:ext uri="{FF2B5EF4-FFF2-40B4-BE49-F238E27FC236}">
                    <a16:creationId xmlns:a16="http://schemas.microsoft.com/office/drawing/2014/main" id="{9DE6E0CC-FA91-5FE9-F4BC-136742342B93}"/>
                  </a:ext>
                </a:extLst>
              </p:cNvPr>
              <p:cNvGrpSpPr>
                <a:grpSpLocks/>
              </p:cNvGrpSpPr>
              <p:nvPr/>
            </p:nvGrpSpPr>
            <p:grpSpPr bwMode="auto">
              <a:xfrm>
                <a:off x="4852" y="2302"/>
                <a:ext cx="387" cy="518"/>
                <a:chOff x="4852" y="2302"/>
                <a:chExt cx="387" cy="518"/>
              </a:xfrm>
            </p:grpSpPr>
            <p:sp>
              <p:nvSpPr>
                <p:cNvPr id="91" name="Rectangle 90">
                  <a:extLst>
                    <a:ext uri="{FF2B5EF4-FFF2-40B4-BE49-F238E27FC236}">
                      <a16:creationId xmlns:a16="http://schemas.microsoft.com/office/drawing/2014/main" id="{A96B0A59-12D1-2918-30E3-B609811AB8D3}"/>
                    </a:ext>
                  </a:extLst>
                </p:cNvPr>
                <p:cNvSpPr>
                  <a:spLocks noChangeArrowheads="1"/>
                </p:cNvSpPr>
                <p:nvPr/>
              </p:nvSpPr>
              <p:spPr bwMode="auto">
                <a:xfrm>
                  <a:off x="4852" y="2302"/>
                  <a:ext cx="3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1.1</a:t>
                  </a:r>
                </a:p>
              </p:txBody>
            </p:sp>
            <p:sp>
              <p:nvSpPr>
                <p:cNvPr id="92" name="Rectangle 91">
                  <a:extLst>
                    <a:ext uri="{FF2B5EF4-FFF2-40B4-BE49-F238E27FC236}">
                      <a16:creationId xmlns:a16="http://schemas.microsoft.com/office/drawing/2014/main" id="{78DFD148-0139-67CA-B989-DEF5298B26AD}"/>
                    </a:ext>
                  </a:extLst>
                </p:cNvPr>
                <p:cNvSpPr>
                  <a:spLocks noChangeArrowheads="1"/>
                </p:cNvSpPr>
                <p:nvPr/>
              </p:nvSpPr>
              <p:spPr bwMode="auto">
                <a:xfrm>
                  <a:off x="4852" y="2302"/>
                  <a:ext cx="3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8" name="Group 27">
                <a:extLst>
                  <a:ext uri="{FF2B5EF4-FFF2-40B4-BE49-F238E27FC236}">
                    <a16:creationId xmlns:a16="http://schemas.microsoft.com/office/drawing/2014/main" id="{738A5004-862A-D74B-0CDA-E99E57E3B940}"/>
                  </a:ext>
                </a:extLst>
              </p:cNvPr>
              <p:cNvGrpSpPr>
                <a:grpSpLocks/>
              </p:cNvGrpSpPr>
              <p:nvPr/>
            </p:nvGrpSpPr>
            <p:grpSpPr bwMode="auto">
              <a:xfrm>
                <a:off x="0" y="2820"/>
                <a:ext cx="2687" cy="518"/>
                <a:chOff x="0" y="2820"/>
                <a:chExt cx="2687" cy="518"/>
              </a:xfrm>
            </p:grpSpPr>
            <p:sp>
              <p:nvSpPr>
                <p:cNvPr id="89" name="Rectangle 88">
                  <a:extLst>
                    <a:ext uri="{FF2B5EF4-FFF2-40B4-BE49-F238E27FC236}">
                      <a16:creationId xmlns:a16="http://schemas.microsoft.com/office/drawing/2014/main" id="{94857940-3E51-B496-729B-EB07BF55CE06}"/>
                    </a:ext>
                  </a:extLst>
                </p:cNvPr>
                <p:cNvSpPr>
                  <a:spLocks noChangeArrowheads="1"/>
                </p:cNvSpPr>
                <p:nvPr/>
              </p:nvSpPr>
              <p:spPr bwMode="auto">
                <a:xfrm>
                  <a:off x="0" y="2820"/>
                  <a:ext cx="26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r>
                    <a:rPr lang="en-US" altLang="en-US" sz="1800" b="1">
                      <a:latin typeface="Times New Roman" pitchFamily="18" charset="0"/>
                    </a:rPr>
                    <a:t>IBM 1.5 GHz POWER4 (8cpus/node)</a:t>
                  </a:r>
                  <a:r>
                    <a:rPr lang="en-US" altLang="en-US" sz="1800">
                      <a:latin typeface="Times New Roman" pitchFamily="18" charset="0"/>
                    </a:rPr>
                    <a:t> </a:t>
                  </a:r>
                </a:p>
              </p:txBody>
            </p:sp>
            <p:sp>
              <p:nvSpPr>
                <p:cNvPr id="90" name="Rectangle 89">
                  <a:extLst>
                    <a:ext uri="{FF2B5EF4-FFF2-40B4-BE49-F238E27FC236}">
                      <a16:creationId xmlns:a16="http://schemas.microsoft.com/office/drawing/2014/main" id="{6F171E28-9471-766E-FB03-8DD17C3A5B78}"/>
                    </a:ext>
                  </a:extLst>
                </p:cNvPr>
                <p:cNvSpPr>
                  <a:spLocks noChangeArrowheads="1"/>
                </p:cNvSpPr>
                <p:nvPr/>
              </p:nvSpPr>
              <p:spPr bwMode="auto">
                <a:xfrm>
                  <a:off x="0" y="2820"/>
                  <a:ext cx="26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29" name="Group 28">
                <a:extLst>
                  <a:ext uri="{FF2B5EF4-FFF2-40B4-BE49-F238E27FC236}">
                    <a16:creationId xmlns:a16="http://schemas.microsoft.com/office/drawing/2014/main" id="{E3DAED42-1309-CD74-09AE-208BDECB5368}"/>
                  </a:ext>
                </a:extLst>
              </p:cNvPr>
              <p:cNvGrpSpPr>
                <a:grpSpLocks/>
              </p:cNvGrpSpPr>
              <p:nvPr/>
            </p:nvGrpSpPr>
            <p:grpSpPr bwMode="auto">
              <a:xfrm>
                <a:off x="2687" y="2820"/>
                <a:ext cx="489" cy="518"/>
                <a:chOff x="2687" y="2820"/>
                <a:chExt cx="489" cy="518"/>
              </a:xfrm>
            </p:grpSpPr>
            <p:sp>
              <p:nvSpPr>
                <p:cNvPr id="87" name="Rectangle 86">
                  <a:extLst>
                    <a:ext uri="{FF2B5EF4-FFF2-40B4-BE49-F238E27FC236}">
                      <a16:creationId xmlns:a16="http://schemas.microsoft.com/office/drawing/2014/main" id="{BAE5FE41-8601-D861-7932-64BAC893CBAE}"/>
                    </a:ext>
                  </a:extLst>
                </p:cNvPr>
                <p:cNvSpPr>
                  <a:spLocks noChangeArrowheads="1"/>
                </p:cNvSpPr>
                <p:nvPr/>
              </p:nvSpPr>
              <p:spPr bwMode="auto">
                <a:xfrm>
                  <a:off x="2687" y="2820"/>
                  <a:ext cx="48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104.5	</a:t>
                  </a:r>
                </a:p>
              </p:txBody>
            </p:sp>
            <p:sp>
              <p:nvSpPr>
                <p:cNvPr id="88" name="Rectangle 87">
                  <a:extLst>
                    <a:ext uri="{FF2B5EF4-FFF2-40B4-BE49-F238E27FC236}">
                      <a16:creationId xmlns:a16="http://schemas.microsoft.com/office/drawing/2014/main" id="{7962BD7B-63A5-A834-24D0-603EC337D65E}"/>
                    </a:ext>
                  </a:extLst>
                </p:cNvPr>
                <p:cNvSpPr>
                  <a:spLocks noChangeArrowheads="1"/>
                </p:cNvSpPr>
                <p:nvPr/>
              </p:nvSpPr>
              <p:spPr bwMode="auto">
                <a:xfrm>
                  <a:off x="2687" y="2820"/>
                  <a:ext cx="48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0" name="Group 29">
                <a:extLst>
                  <a:ext uri="{FF2B5EF4-FFF2-40B4-BE49-F238E27FC236}">
                    <a16:creationId xmlns:a16="http://schemas.microsoft.com/office/drawing/2014/main" id="{64780364-05E9-5AB7-998A-66584D5D5080}"/>
                  </a:ext>
                </a:extLst>
              </p:cNvPr>
              <p:cNvGrpSpPr>
                <a:grpSpLocks/>
              </p:cNvGrpSpPr>
              <p:nvPr/>
            </p:nvGrpSpPr>
            <p:grpSpPr bwMode="auto">
              <a:xfrm>
                <a:off x="3176" y="2820"/>
                <a:ext cx="423" cy="518"/>
                <a:chOff x="3176" y="2820"/>
                <a:chExt cx="423" cy="518"/>
              </a:xfrm>
            </p:grpSpPr>
            <p:sp>
              <p:nvSpPr>
                <p:cNvPr id="85" name="Rectangle 84">
                  <a:extLst>
                    <a:ext uri="{FF2B5EF4-FFF2-40B4-BE49-F238E27FC236}">
                      <a16:creationId xmlns:a16="http://schemas.microsoft.com/office/drawing/2014/main" id="{E903C5D4-E3AE-E5B7-14C4-8ACD34862AD9}"/>
                    </a:ext>
                  </a:extLst>
                </p:cNvPr>
                <p:cNvSpPr>
                  <a:spLocks noChangeArrowheads="1"/>
                </p:cNvSpPr>
                <p:nvPr/>
              </p:nvSpPr>
              <p:spPr bwMode="auto">
                <a:xfrm>
                  <a:off x="3176" y="2820"/>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48.6</a:t>
                  </a:r>
                </a:p>
              </p:txBody>
            </p:sp>
            <p:sp>
              <p:nvSpPr>
                <p:cNvPr id="86" name="Rectangle 85">
                  <a:extLst>
                    <a:ext uri="{FF2B5EF4-FFF2-40B4-BE49-F238E27FC236}">
                      <a16:creationId xmlns:a16="http://schemas.microsoft.com/office/drawing/2014/main" id="{138A3223-3EF4-561C-F30D-07E9D06DD912}"/>
                    </a:ext>
                  </a:extLst>
                </p:cNvPr>
                <p:cNvSpPr>
                  <a:spLocks noChangeArrowheads="1"/>
                </p:cNvSpPr>
                <p:nvPr/>
              </p:nvSpPr>
              <p:spPr bwMode="auto">
                <a:xfrm>
                  <a:off x="3176" y="2820"/>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1" name="Group 30">
                <a:extLst>
                  <a:ext uri="{FF2B5EF4-FFF2-40B4-BE49-F238E27FC236}">
                    <a16:creationId xmlns:a16="http://schemas.microsoft.com/office/drawing/2014/main" id="{A3E076E5-ED84-D759-D952-856D0C0747E4}"/>
                  </a:ext>
                </a:extLst>
              </p:cNvPr>
              <p:cNvGrpSpPr>
                <a:grpSpLocks/>
              </p:cNvGrpSpPr>
              <p:nvPr/>
            </p:nvGrpSpPr>
            <p:grpSpPr bwMode="auto">
              <a:xfrm>
                <a:off x="3599" y="2820"/>
                <a:ext cx="423" cy="518"/>
                <a:chOff x="3599" y="2820"/>
                <a:chExt cx="423" cy="518"/>
              </a:xfrm>
            </p:grpSpPr>
            <p:sp>
              <p:nvSpPr>
                <p:cNvPr id="83" name="Rectangle 82">
                  <a:extLst>
                    <a:ext uri="{FF2B5EF4-FFF2-40B4-BE49-F238E27FC236}">
                      <a16:creationId xmlns:a16="http://schemas.microsoft.com/office/drawing/2014/main" id="{3ED580F1-D867-053C-8911-6F5E27780C05}"/>
                    </a:ext>
                  </a:extLst>
                </p:cNvPr>
                <p:cNvSpPr>
                  <a:spLocks noChangeArrowheads="1"/>
                </p:cNvSpPr>
                <p:nvPr/>
              </p:nvSpPr>
              <p:spPr bwMode="auto">
                <a:xfrm>
                  <a:off x="3599" y="2820"/>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47.2</a:t>
                  </a:r>
                </a:p>
              </p:txBody>
            </p:sp>
            <p:sp>
              <p:nvSpPr>
                <p:cNvPr id="84" name="Rectangle 83">
                  <a:extLst>
                    <a:ext uri="{FF2B5EF4-FFF2-40B4-BE49-F238E27FC236}">
                      <a16:creationId xmlns:a16="http://schemas.microsoft.com/office/drawing/2014/main" id="{B99DF451-F478-AAA8-98DB-5BCCBB122317}"/>
                    </a:ext>
                  </a:extLst>
                </p:cNvPr>
                <p:cNvSpPr>
                  <a:spLocks noChangeArrowheads="1"/>
                </p:cNvSpPr>
                <p:nvPr/>
              </p:nvSpPr>
              <p:spPr bwMode="auto">
                <a:xfrm>
                  <a:off x="3599" y="2820"/>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2" name="Group 31">
                <a:extLst>
                  <a:ext uri="{FF2B5EF4-FFF2-40B4-BE49-F238E27FC236}">
                    <a16:creationId xmlns:a16="http://schemas.microsoft.com/office/drawing/2014/main" id="{997AD7EE-F2EC-4BB7-211C-3F711D712A58}"/>
                  </a:ext>
                </a:extLst>
              </p:cNvPr>
              <p:cNvGrpSpPr>
                <a:grpSpLocks/>
              </p:cNvGrpSpPr>
              <p:nvPr/>
            </p:nvGrpSpPr>
            <p:grpSpPr bwMode="auto">
              <a:xfrm>
                <a:off x="4022" y="2820"/>
                <a:ext cx="391" cy="518"/>
                <a:chOff x="4022" y="2820"/>
                <a:chExt cx="391" cy="518"/>
              </a:xfrm>
            </p:grpSpPr>
            <p:sp>
              <p:nvSpPr>
                <p:cNvPr id="81" name="Rectangle 80">
                  <a:extLst>
                    <a:ext uri="{FF2B5EF4-FFF2-40B4-BE49-F238E27FC236}">
                      <a16:creationId xmlns:a16="http://schemas.microsoft.com/office/drawing/2014/main" id="{4B24728A-20FF-64C5-52FB-BB4D0C9FF08D}"/>
                    </a:ext>
                  </a:extLst>
                </p:cNvPr>
                <p:cNvSpPr>
                  <a:spLocks noChangeArrowheads="1"/>
                </p:cNvSpPr>
                <p:nvPr/>
              </p:nvSpPr>
              <p:spPr bwMode="auto">
                <a:xfrm>
                  <a:off x="4022" y="2820"/>
                  <a:ext cx="3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2.1</a:t>
                  </a:r>
                </a:p>
              </p:txBody>
            </p:sp>
            <p:sp>
              <p:nvSpPr>
                <p:cNvPr id="82" name="Rectangle 81">
                  <a:extLst>
                    <a:ext uri="{FF2B5EF4-FFF2-40B4-BE49-F238E27FC236}">
                      <a16:creationId xmlns:a16="http://schemas.microsoft.com/office/drawing/2014/main" id="{B4A1DA27-E68C-FEF0-99E0-9775F1B65F89}"/>
                    </a:ext>
                  </a:extLst>
                </p:cNvPr>
                <p:cNvSpPr>
                  <a:spLocks noChangeArrowheads="1"/>
                </p:cNvSpPr>
                <p:nvPr/>
              </p:nvSpPr>
              <p:spPr bwMode="auto">
                <a:xfrm>
                  <a:off x="4022" y="2820"/>
                  <a:ext cx="391"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3" name="Group 32">
                <a:extLst>
                  <a:ext uri="{FF2B5EF4-FFF2-40B4-BE49-F238E27FC236}">
                    <a16:creationId xmlns:a16="http://schemas.microsoft.com/office/drawing/2014/main" id="{78A20B4C-990B-DB9F-46AF-A7334EE0530A}"/>
                  </a:ext>
                </a:extLst>
              </p:cNvPr>
              <p:cNvGrpSpPr>
                <a:grpSpLocks/>
              </p:cNvGrpSpPr>
              <p:nvPr/>
            </p:nvGrpSpPr>
            <p:grpSpPr bwMode="auto">
              <a:xfrm>
                <a:off x="4413" y="2820"/>
                <a:ext cx="439" cy="518"/>
                <a:chOff x="4413" y="2820"/>
                <a:chExt cx="439" cy="518"/>
              </a:xfrm>
            </p:grpSpPr>
            <p:sp>
              <p:nvSpPr>
                <p:cNvPr id="79" name="Rectangle 78">
                  <a:extLst>
                    <a:ext uri="{FF2B5EF4-FFF2-40B4-BE49-F238E27FC236}">
                      <a16:creationId xmlns:a16="http://schemas.microsoft.com/office/drawing/2014/main" id="{33359801-B542-B21E-7358-99B8B4A3448F}"/>
                    </a:ext>
                  </a:extLst>
                </p:cNvPr>
                <p:cNvSpPr>
                  <a:spLocks noChangeArrowheads="1"/>
                </p:cNvSpPr>
                <p:nvPr/>
              </p:nvSpPr>
              <p:spPr bwMode="auto">
                <a:xfrm>
                  <a:off x="4413" y="2820"/>
                  <a:ext cx="43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1.0</a:t>
                  </a:r>
                </a:p>
              </p:txBody>
            </p:sp>
            <p:sp>
              <p:nvSpPr>
                <p:cNvPr id="80" name="Rectangle 79">
                  <a:extLst>
                    <a:ext uri="{FF2B5EF4-FFF2-40B4-BE49-F238E27FC236}">
                      <a16:creationId xmlns:a16="http://schemas.microsoft.com/office/drawing/2014/main" id="{046BDEC1-45FF-7D9B-3995-9EC82B47F8CC}"/>
                    </a:ext>
                  </a:extLst>
                </p:cNvPr>
                <p:cNvSpPr>
                  <a:spLocks noChangeArrowheads="1"/>
                </p:cNvSpPr>
                <p:nvPr/>
              </p:nvSpPr>
              <p:spPr bwMode="auto">
                <a:xfrm>
                  <a:off x="4413" y="2820"/>
                  <a:ext cx="43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4" name="Group 33">
                <a:extLst>
                  <a:ext uri="{FF2B5EF4-FFF2-40B4-BE49-F238E27FC236}">
                    <a16:creationId xmlns:a16="http://schemas.microsoft.com/office/drawing/2014/main" id="{D2B5571B-5334-103E-6E9F-F319320BFDF2}"/>
                  </a:ext>
                </a:extLst>
              </p:cNvPr>
              <p:cNvGrpSpPr>
                <a:grpSpLocks/>
              </p:cNvGrpSpPr>
              <p:nvPr/>
            </p:nvGrpSpPr>
            <p:grpSpPr bwMode="auto">
              <a:xfrm>
                <a:off x="4852" y="2820"/>
                <a:ext cx="387" cy="518"/>
                <a:chOff x="4852" y="2820"/>
                <a:chExt cx="387" cy="518"/>
              </a:xfrm>
            </p:grpSpPr>
            <p:sp>
              <p:nvSpPr>
                <p:cNvPr id="77" name="Rectangle 76">
                  <a:extLst>
                    <a:ext uri="{FF2B5EF4-FFF2-40B4-BE49-F238E27FC236}">
                      <a16:creationId xmlns:a16="http://schemas.microsoft.com/office/drawing/2014/main" id="{5FF35511-9189-CBFC-A85B-3D35B45A2B55}"/>
                    </a:ext>
                  </a:extLst>
                </p:cNvPr>
                <p:cNvSpPr>
                  <a:spLocks noChangeArrowheads="1"/>
                </p:cNvSpPr>
                <p:nvPr/>
              </p:nvSpPr>
              <p:spPr bwMode="auto">
                <a:xfrm>
                  <a:off x="4852" y="2820"/>
                  <a:ext cx="3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1.5</a:t>
                  </a:r>
                </a:p>
              </p:txBody>
            </p:sp>
            <p:sp>
              <p:nvSpPr>
                <p:cNvPr id="78" name="Rectangle 77">
                  <a:extLst>
                    <a:ext uri="{FF2B5EF4-FFF2-40B4-BE49-F238E27FC236}">
                      <a16:creationId xmlns:a16="http://schemas.microsoft.com/office/drawing/2014/main" id="{36898FFE-9C89-A881-72B9-FEE716089416}"/>
                    </a:ext>
                  </a:extLst>
                </p:cNvPr>
                <p:cNvSpPr>
                  <a:spLocks noChangeArrowheads="1"/>
                </p:cNvSpPr>
                <p:nvPr/>
              </p:nvSpPr>
              <p:spPr bwMode="auto">
                <a:xfrm>
                  <a:off x="4852" y="2820"/>
                  <a:ext cx="3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5" name="Group 34">
                <a:extLst>
                  <a:ext uri="{FF2B5EF4-FFF2-40B4-BE49-F238E27FC236}">
                    <a16:creationId xmlns:a16="http://schemas.microsoft.com/office/drawing/2014/main" id="{CF60FC5B-7EEC-ADA2-6EFA-4FBEF946EA07}"/>
                  </a:ext>
                </a:extLst>
              </p:cNvPr>
              <p:cNvGrpSpPr>
                <a:grpSpLocks/>
              </p:cNvGrpSpPr>
              <p:nvPr/>
            </p:nvGrpSpPr>
            <p:grpSpPr bwMode="auto">
              <a:xfrm>
                <a:off x="0" y="3338"/>
                <a:ext cx="2687" cy="518"/>
                <a:chOff x="0" y="3338"/>
                <a:chExt cx="2687" cy="518"/>
              </a:xfrm>
            </p:grpSpPr>
            <p:sp>
              <p:nvSpPr>
                <p:cNvPr id="75" name="Rectangle 74">
                  <a:extLst>
                    <a:ext uri="{FF2B5EF4-FFF2-40B4-BE49-F238E27FC236}">
                      <a16:creationId xmlns:a16="http://schemas.microsoft.com/office/drawing/2014/main" id="{62CCC2E3-E5B5-2E64-2A90-4DB96D7E43F1}"/>
                    </a:ext>
                  </a:extLst>
                </p:cNvPr>
                <p:cNvSpPr>
                  <a:spLocks noChangeArrowheads="1"/>
                </p:cNvSpPr>
                <p:nvPr/>
              </p:nvSpPr>
              <p:spPr bwMode="auto">
                <a:xfrm>
                  <a:off x="0" y="3338"/>
                  <a:ext cx="26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r>
                    <a:rPr lang="en-US" altLang="en-US" sz="1800" b="1">
                      <a:latin typeface="Times New Roman" pitchFamily="18" charset="0"/>
                    </a:rPr>
                    <a:t>INTEL 2.4 GHz Xeon (2 cpus/node)</a:t>
                  </a:r>
                  <a:r>
                    <a:rPr lang="en-US" altLang="en-US">
                      <a:latin typeface="Times New Roman" pitchFamily="18" charset="0"/>
                    </a:rPr>
                    <a:t> </a:t>
                  </a:r>
                </a:p>
              </p:txBody>
            </p:sp>
            <p:sp>
              <p:nvSpPr>
                <p:cNvPr id="76" name="Rectangle 75">
                  <a:extLst>
                    <a:ext uri="{FF2B5EF4-FFF2-40B4-BE49-F238E27FC236}">
                      <a16:creationId xmlns:a16="http://schemas.microsoft.com/office/drawing/2014/main" id="{796D5514-C68B-639C-94F3-2904BD74AE43}"/>
                    </a:ext>
                  </a:extLst>
                </p:cNvPr>
                <p:cNvSpPr>
                  <a:spLocks noChangeArrowheads="1"/>
                </p:cNvSpPr>
                <p:nvPr/>
              </p:nvSpPr>
              <p:spPr bwMode="auto">
                <a:xfrm>
                  <a:off x="0" y="3338"/>
                  <a:ext cx="26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6" name="Group 35">
                <a:extLst>
                  <a:ext uri="{FF2B5EF4-FFF2-40B4-BE49-F238E27FC236}">
                    <a16:creationId xmlns:a16="http://schemas.microsoft.com/office/drawing/2014/main" id="{929DFDFA-585D-C9B1-EA01-65DAB3268326}"/>
                  </a:ext>
                </a:extLst>
              </p:cNvPr>
              <p:cNvGrpSpPr>
                <a:grpSpLocks/>
              </p:cNvGrpSpPr>
              <p:nvPr/>
            </p:nvGrpSpPr>
            <p:grpSpPr bwMode="auto">
              <a:xfrm>
                <a:off x="2687" y="3338"/>
                <a:ext cx="489" cy="518"/>
                <a:chOff x="2687" y="3338"/>
                <a:chExt cx="489" cy="518"/>
              </a:xfrm>
            </p:grpSpPr>
            <p:sp>
              <p:nvSpPr>
                <p:cNvPr id="73" name="Rectangle 72">
                  <a:extLst>
                    <a:ext uri="{FF2B5EF4-FFF2-40B4-BE49-F238E27FC236}">
                      <a16:creationId xmlns:a16="http://schemas.microsoft.com/office/drawing/2014/main" id="{5DC409B1-39D8-C6B3-49D5-A0F4D7EFA0B3}"/>
                    </a:ext>
                  </a:extLst>
                </p:cNvPr>
                <p:cNvSpPr>
                  <a:spLocks noChangeArrowheads="1"/>
                </p:cNvSpPr>
                <p:nvPr/>
              </p:nvSpPr>
              <p:spPr bwMode="auto">
                <a:xfrm>
                  <a:off x="2687" y="3338"/>
                  <a:ext cx="48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54.9</a:t>
                  </a:r>
                </a:p>
              </p:txBody>
            </p:sp>
            <p:sp>
              <p:nvSpPr>
                <p:cNvPr id="74" name="Rectangle 73">
                  <a:extLst>
                    <a:ext uri="{FF2B5EF4-FFF2-40B4-BE49-F238E27FC236}">
                      <a16:creationId xmlns:a16="http://schemas.microsoft.com/office/drawing/2014/main" id="{943B0220-E8EE-AE6C-D492-4AF1E6980098}"/>
                    </a:ext>
                  </a:extLst>
                </p:cNvPr>
                <p:cNvSpPr>
                  <a:spLocks noChangeArrowheads="1"/>
                </p:cNvSpPr>
                <p:nvPr/>
              </p:nvSpPr>
              <p:spPr bwMode="auto">
                <a:xfrm>
                  <a:off x="2687" y="3338"/>
                  <a:ext cx="48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7" name="Group 36">
                <a:extLst>
                  <a:ext uri="{FF2B5EF4-FFF2-40B4-BE49-F238E27FC236}">
                    <a16:creationId xmlns:a16="http://schemas.microsoft.com/office/drawing/2014/main" id="{1B9843E9-B6FB-0E88-DB08-0753712E0599}"/>
                  </a:ext>
                </a:extLst>
              </p:cNvPr>
              <p:cNvGrpSpPr>
                <a:grpSpLocks/>
              </p:cNvGrpSpPr>
              <p:nvPr/>
            </p:nvGrpSpPr>
            <p:grpSpPr bwMode="auto">
              <a:xfrm>
                <a:off x="3176" y="3338"/>
                <a:ext cx="423" cy="518"/>
                <a:chOff x="3176" y="3338"/>
                <a:chExt cx="423" cy="518"/>
              </a:xfrm>
            </p:grpSpPr>
            <p:sp>
              <p:nvSpPr>
                <p:cNvPr id="71" name="Rectangle 70">
                  <a:extLst>
                    <a:ext uri="{FF2B5EF4-FFF2-40B4-BE49-F238E27FC236}">
                      <a16:creationId xmlns:a16="http://schemas.microsoft.com/office/drawing/2014/main" id="{883F46CE-7FEF-35D4-A99C-ED94D6F7328E}"/>
                    </a:ext>
                  </a:extLst>
                </p:cNvPr>
                <p:cNvSpPr>
                  <a:spLocks noChangeArrowheads="1"/>
                </p:cNvSpPr>
                <p:nvPr/>
              </p:nvSpPr>
              <p:spPr bwMode="auto">
                <a:xfrm>
                  <a:off x="3176" y="3338"/>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1.5</a:t>
                  </a:r>
                </a:p>
              </p:txBody>
            </p:sp>
            <p:sp>
              <p:nvSpPr>
                <p:cNvPr id="72" name="Rectangle 71">
                  <a:extLst>
                    <a:ext uri="{FF2B5EF4-FFF2-40B4-BE49-F238E27FC236}">
                      <a16:creationId xmlns:a16="http://schemas.microsoft.com/office/drawing/2014/main" id="{D4AFCB3A-7F64-47C4-19C1-86BCFDA312BF}"/>
                    </a:ext>
                  </a:extLst>
                </p:cNvPr>
                <p:cNvSpPr>
                  <a:spLocks noChangeArrowheads="1"/>
                </p:cNvSpPr>
                <p:nvPr/>
              </p:nvSpPr>
              <p:spPr bwMode="auto">
                <a:xfrm>
                  <a:off x="3176" y="3338"/>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8" name="Group 37">
                <a:extLst>
                  <a:ext uri="{FF2B5EF4-FFF2-40B4-BE49-F238E27FC236}">
                    <a16:creationId xmlns:a16="http://schemas.microsoft.com/office/drawing/2014/main" id="{C1335FFB-DA3B-BFD8-E927-F6DFD75E1A8A}"/>
                  </a:ext>
                </a:extLst>
              </p:cNvPr>
              <p:cNvGrpSpPr>
                <a:grpSpLocks/>
              </p:cNvGrpSpPr>
              <p:nvPr/>
            </p:nvGrpSpPr>
            <p:grpSpPr bwMode="auto">
              <a:xfrm>
                <a:off x="3599" y="3338"/>
                <a:ext cx="423" cy="518"/>
                <a:chOff x="3599" y="3338"/>
                <a:chExt cx="423" cy="518"/>
              </a:xfrm>
            </p:grpSpPr>
            <p:sp>
              <p:nvSpPr>
                <p:cNvPr id="69" name="Rectangle 68">
                  <a:extLst>
                    <a:ext uri="{FF2B5EF4-FFF2-40B4-BE49-F238E27FC236}">
                      <a16:creationId xmlns:a16="http://schemas.microsoft.com/office/drawing/2014/main" id="{2BA62D2B-5FA9-72C1-C6B1-ABB8B9A2E624}"/>
                    </a:ext>
                  </a:extLst>
                </p:cNvPr>
                <p:cNvSpPr>
                  <a:spLocks noChangeArrowheads="1"/>
                </p:cNvSpPr>
                <p:nvPr/>
              </p:nvSpPr>
              <p:spPr bwMode="auto">
                <a:xfrm>
                  <a:off x="3599" y="3338"/>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20.8</a:t>
                  </a:r>
                </a:p>
              </p:txBody>
            </p:sp>
            <p:sp>
              <p:nvSpPr>
                <p:cNvPr id="70" name="Rectangle 69">
                  <a:extLst>
                    <a:ext uri="{FF2B5EF4-FFF2-40B4-BE49-F238E27FC236}">
                      <a16:creationId xmlns:a16="http://schemas.microsoft.com/office/drawing/2014/main" id="{E1E8285F-F5A2-0844-EE6D-074B5765EA40}"/>
                    </a:ext>
                  </a:extLst>
                </p:cNvPr>
                <p:cNvSpPr>
                  <a:spLocks noChangeArrowheads="1"/>
                </p:cNvSpPr>
                <p:nvPr/>
              </p:nvSpPr>
              <p:spPr bwMode="auto">
                <a:xfrm>
                  <a:off x="3599" y="3338"/>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39" name="Group 38">
                <a:extLst>
                  <a:ext uri="{FF2B5EF4-FFF2-40B4-BE49-F238E27FC236}">
                    <a16:creationId xmlns:a16="http://schemas.microsoft.com/office/drawing/2014/main" id="{85E176BC-2D5C-CEF7-55D4-D4B0D843853A}"/>
                  </a:ext>
                </a:extLst>
              </p:cNvPr>
              <p:cNvGrpSpPr>
                <a:grpSpLocks/>
              </p:cNvGrpSpPr>
              <p:nvPr/>
            </p:nvGrpSpPr>
            <p:grpSpPr bwMode="auto">
              <a:xfrm>
                <a:off x="4022" y="3338"/>
                <a:ext cx="391" cy="518"/>
                <a:chOff x="4022" y="3338"/>
                <a:chExt cx="391" cy="518"/>
              </a:xfrm>
            </p:grpSpPr>
            <p:sp>
              <p:nvSpPr>
                <p:cNvPr id="67" name="Rectangle 66">
                  <a:extLst>
                    <a:ext uri="{FF2B5EF4-FFF2-40B4-BE49-F238E27FC236}">
                      <a16:creationId xmlns:a16="http://schemas.microsoft.com/office/drawing/2014/main" id="{D14FB069-D8E5-A20D-8014-9F3BCAE75FC0}"/>
                    </a:ext>
                  </a:extLst>
                </p:cNvPr>
                <p:cNvSpPr>
                  <a:spLocks noChangeArrowheads="1"/>
                </p:cNvSpPr>
                <p:nvPr/>
              </p:nvSpPr>
              <p:spPr bwMode="auto">
                <a:xfrm>
                  <a:off x="4022" y="3338"/>
                  <a:ext cx="3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1.6</a:t>
                  </a:r>
                </a:p>
              </p:txBody>
            </p:sp>
            <p:sp>
              <p:nvSpPr>
                <p:cNvPr id="68" name="Rectangle 67">
                  <a:extLst>
                    <a:ext uri="{FF2B5EF4-FFF2-40B4-BE49-F238E27FC236}">
                      <a16:creationId xmlns:a16="http://schemas.microsoft.com/office/drawing/2014/main" id="{D12F0759-888B-D4BA-81C5-2E2E526D09E2}"/>
                    </a:ext>
                  </a:extLst>
                </p:cNvPr>
                <p:cNvSpPr>
                  <a:spLocks noChangeArrowheads="1"/>
                </p:cNvSpPr>
                <p:nvPr/>
              </p:nvSpPr>
              <p:spPr bwMode="auto">
                <a:xfrm>
                  <a:off x="4022" y="3338"/>
                  <a:ext cx="391"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0" name="Group 39">
                <a:extLst>
                  <a:ext uri="{FF2B5EF4-FFF2-40B4-BE49-F238E27FC236}">
                    <a16:creationId xmlns:a16="http://schemas.microsoft.com/office/drawing/2014/main" id="{B9E08F72-1394-D9ED-7D7D-8B64B12A4948}"/>
                  </a:ext>
                </a:extLst>
              </p:cNvPr>
              <p:cNvGrpSpPr>
                <a:grpSpLocks/>
              </p:cNvGrpSpPr>
              <p:nvPr/>
            </p:nvGrpSpPr>
            <p:grpSpPr bwMode="auto">
              <a:xfrm>
                <a:off x="4413" y="3338"/>
                <a:ext cx="439" cy="518"/>
                <a:chOff x="4413" y="3338"/>
                <a:chExt cx="439" cy="518"/>
              </a:xfrm>
            </p:grpSpPr>
            <p:sp>
              <p:nvSpPr>
                <p:cNvPr id="65" name="Rectangle 64">
                  <a:extLst>
                    <a:ext uri="{FF2B5EF4-FFF2-40B4-BE49-F238E27FC236}">
                      <a16:creationId xmlns:a16="http://schemas.microsoft.com/office/drawing/2014/main" id="{D98DBCC7-922C-BDCB-695D-894E9A3B4DEC}"/>
                    </a:ext>
                  </a:extLst>
                </p:cNvPr>
                <p:cNvSpPr>
                  <a:spLocks noChangeArrowheads="1"/>
                </p:cNvSpPr>
                <p:nvPr/>
              </p:nvSpPr>
              <p:spPr bwMode="auto">
                <a:xfrm>
                  <a:off x="4413" y="3338"/>
                  <a:ext cx="43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0.7</a:t>
                  </a:r>
                </a:p>
              </p:txBody>
            </p:sp>
            <p:sp>
              <p:nvSpPr>
                <p:cNvPr id="66" name="Rectangle 65">
                  <a:extLst>
                    <a:ext uri="{FF2B5EF4-FFF2-40B4-BE49-F238E27FC236}">
                      <a16:creationId xmlns:a16="http://schemas.microsoft.com/office/drawing/2014/main" id="{0B4EE418-6B6F-E68B-7BFB-84303837B2B8}"/>
                    </a:ext>
                  </a:extLst>
                </p:cNvPr>
                <p:cNvSpPr>
                  <a:spLocks noChangeArrowheads="1"/>
                </p:cNvSpPr>
                <p:nvPr/>
              </p:nvSpPr>
              <p:spPr bwMode="auto">
                <a:xfrm>
                  <a:off x="4413" y="3338"/>
                  <a:ext cx="43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1" name="Group 40">
                <a:extLst>
                  <a:ext uri="{FF2B5EF4-FFF2-40B4-BE49-F238E27FC236}">
                    <a16:creationId xmlns:a16="http://schemas.microsoft.com/office/drawing/2014/main" id="{21067F8D-C0FA-F3D3-BB86-514D3FBCBB52}"/>
                  </a:ext>
                </a:extLst>
              </p:cNvPr>
              <p:cNvGrpSpPr>
                <a:grpSpLocks/>
              </p:cNvGrpSpPr>
              <p:nvPr/>
            </p:nvGrpSpPr>
            <p:grpSpPr bwMode="auto">
              <a:xfrm>
                <a:off x="4852" y="3338"/>
                <a:ext cx="387" cy="518"/>
                <a:chOff x="4852" y="3338"/>
                <a:chExt cx="387" cy="518"/>
              </a:xfrm>
            </p:grpSpPr>
            <p:sp>
              <p:nvSpPr>
                <p:cNvPr id="63" name="Rectangle 62">
                  <a:extLst>
                    <a:ext uri="{FF2B5EF4-FFF2-40B4-BE49-F238E27FC236}">
                      <a16:creationId xmlns:a16="http://schemas.microsoft.com/office/drawing/2014/main" id="{409DDE11-A513-6A93-D262-2CE6893D2E62}"/>
                    </a:ext>
                  </a:extLst>
                </p:cNvPr>
                <p:cNvSpPr>
                  <a:spLocks noChangeArrowheads="1"/>
                </p:cNvSpPr>
                <p:nvPr/>
              </p:nvSpPr>
              <p:spPr bwMode="auto">
                <a:xfrm>
                  <a:off x="4852" y="3338"/>
                  <a:ext cx="3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0.9</a:t>
                  </a:r>
                </a:p>
              </p:txBody>
            </p:sp>
            <p:sp>
              <p:nvSpPr>
                <p:cNvPr id="64" name="Rectangle 63">
                  <a:extLst>
                    <a:ext uri="{FF2B5EF4-FFF2-40B4-BE49-F238E27FC236}">
                      <a16:creationId xmlns:a16="http://schemas.microsoft.com/office/drawing/2014/main" id="{2C94FD2C-BA90-0F75-070A-000F1849BB97}"/>
                    </a:ext>
                  </a:extLst>
                </p:cNvPr>
                <p:cNvSpPr>
                  <a:spLocks noChangeArrowheads="1"/>
                </p:cNvSpPr>
                <p:nvPr/>
              </p:nvSpPr>
              <p:spPr bwMode="auto">
                <a:xfrm>
                  <a:off x="4852" y="3338"/>
                  <a:ext cx="3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2" name="Group 41">
                <a:extLst>
                  <a:ext uri="{FF2B5EF4-FFF2-40B4-BE49-F238E27FC236}">
                    <a16:creationId xmlns:a16="http://schemas.microsoft.com/office/drawing/2014/main" id="{DDB89010-11C6-033E-0984-95E58A8BFE67}"/>
                  </a:ext>
                </a:extLst>
              </p:cNvPr>
              <p:cNvGrpSpPr>
                <a:grpSpLocks/>
              </p:cNvGrpSpPr>
              <p:nvPr/>
            </p:nvGrpSpPr>
            <p:grpSpPr bwMode="auto">
              <a:xfrm>
                <a:off x="0" y="3856"/>
                <a:ext cx="2687" cy="518"/>
                <a:chOff x="0" y="3856"/>
                <a:chExt cx="2687" cy="518"/>
              </a:xfrm>
            </p:grpSpPr>
            <p:sp>
              <p:nvSpPr>
                <p:cNvPr id="61" name="Rectangle 60">
                  <a:extLst>
                    <a:ext uri="{FF2B5EF4-FFF2-40B4-BE49-F238E27FC236}">
                      <a16:creationId xmlns:a16="http://schemas.microsoft.com/office/drawing/2014/main" id="{14FF5787-120B-8787-EDE6-23DEEE36154E}"/>
                    </a:ext>
                  </a:extLst>
                </p:cNvPr>
                <p:cNvSpPr>
                  <a:spLocks noChangeArrowheads="1"/>
                </p:cNvSpPr>
                <p:nvPr/>
              </p:nvSpPr>
              <p:spPr bwMode="auto">
                <a:xfrm>
                  <a:off x="0" y="3856"/>
                  <a:ext cx="26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r>
                    <a:rPr lang="en-US" altLang="en-US" sz="1800" b="1">
                      <a:latin typeface="Times New Roman" pitchFamily="18" charset="0"/>
                    </a:rPr>
                    <a:t>INTEL 1.4 GHz Itanium2 (4 cpus/node)</a:t>
                  </a:r>
                  <a:r>
                    <a:rPr lang="en-US" altLang="en-US">
                      <a:latin typeface="Times New Roman" pitchFamily="18" charset="0"/>
                    </a:rPr>
                    <a:t> </a:t>
                  </a:r>
                </a:p>
              </p:txBody>
            </p:sp>
            <p:sp>
              <p:nvSpPr>
                <p:cNvPr id="62" name="Rectangle 61">
                  <a:extLst>
                    <a:ext uri="{FF2B5EF4-FFF2-40B4-BE49-F238E27FC236}">
                      <a16:creationId xmlns:a16="http://schemas.microsoft.com/office/drawing/2014/main" id="{91483189-2D73-5760-59A8-D4D1273B7630}"/>
                    </a:ext>
                  </a:extLst>
                </p:cNvPr>
                <p:cNvSpPr>
                  <a:spLocks noChangeArrowheads="1"/>
                </p:cNvSpPr>
                <p:nvPr/>
              </p:nvSpPr>
              <p:spPr bwMode="auto">
                <a:xfrm>
                  <a:off x="0" y="3856"/>
                  <a:ext cx="26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3" name="Group 42">
                <a:extLst>
                  <a:ext uri="{FF2B5EF4-FFF2-40B4-BE49-F238E27FC236}">
                    <a16:creationId xmlns:a16="http://schemas.microsoft.com/office/drawing/2014/main" id="{7CB6AFC9-BFBB-1393-D77E-0DB7FBBE4705}"/>
                  </a:ext>
                </a:extLst>
              </p:cNvPr>
              <p:cNvGrpSpPr>
                <a:grpSpLocks/>
              </p:cNvGrpSpPr>
              <p:nvPr/>
            </p:nvGrpSpPr>
            <p:grpSpPr bwMode="auto">
              <a:xfrm>
                <a:off x="2687" y="3856"/>
                <a:ext cx="489" cy="518"/>
                <a:chOff x="2687" y="3856"/>
                <a:chExt cx="489" cy="518"/>
              </a:xfrm>
            </p:grpSpPr>
            <p:sp>
              <p:nvSpPr>
                <p:cNvPr id="59" name="Rectangle 58">
                  <a:extLst>
                    <a:ext uri="{FF2B5EF4-FFF2-40B4-BE49-F238E27FC236}">
                      <a16:creationId xmlns:a16="http://schemas.microsoft.com/office/drawing/2014/main" id="{933B3AB0-FDFB-6EB8-52B9-711938E2C016}"/>
                    </a:ext>
                  </a:extLst>
                </p:cNvPr>
                <p:cNvSpPr>
                  <a:spLocks noChangeArrowheads="1"/>
                </p:cNvSpPr>
                <p:nvPr/>
              </p:nvSpPr>
              <p:spPr bwMode="auto">
                <a:xfrm>
                  <a:off x="2687" y="3856"/>
                  <a:ext cx="48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54.5</a:t>
                  </a:r>
                </a:p>
              </p:txBody>
            </p:sp>
            <p:sp>
              <p:nvSpPr>
                <p:cNvPr id="60" name="Rectangle 59">
                  <a:extLst>
                    <a:ext uri="{FF2B5EF4-FFF2-40B4-BE49-F238E27FC236}">
                      <a16:creationId xmlns:a16="http://schemas.microsoft.com/office/drawing/2014/main" id="{075DA8E1-D146-F256-D1AC-492AFA0EF8C2}"/>
                    </a:ext>
                  </a:extLst>
                </p:cNvPr>
                <p:cNvSpPr>
                  <a:spLocks noChangeArrowheads="1"/>
                </p:cNvSpPr>
                <p:nvPr/>
              </p:nvSpPr>
              <p:spPr bwMode="auto">
                <a:xfrm>
                  <a:off x="2687" y="3856"/>
                  <a:ext cx="48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4" name="Group 43">
                <a:extLst>
                  <a:ext uri="{FF2B5EF4-FFF2-40B4-BE49-F238E27FC236}">
                    <a16:creationId xmlns:a16="http://schemas.microsoft.com/office/drawing/2014/main" id="{77E90200-C7F2-67A2-0792-A9284A9A6DF0}"/>
                  </a:ext>
                </a:extLst>
              </p:cNvPr>
              <p:cNvGrpSpPr>
                <a:grpSpLocks/>
              </p:cNvGrpSpPr>
              <p:nvPr/>
            </p:nvGrpSpPr>
            <p:grpSpPr bwMode="auto">
              <a:xfrm>
                <a:off x="3176" y="3856"/>
                <a:ext cx="423" cy="518"/>
                <a:chOff x="3176" y="3856"/>
                <a:chExt cx="423" cy="518"/>
              </a:xfrm>
            </p:grpSpPr>
            <p:sp>
              <p:nvSpPr>
                <p:cNvPr id="57" name="Rectangle 56">
                  <a:extLst>
                    <a:ext uri="{FF2B5EF4-FFF2-40B4-BE49-F238E27FC236}">
                      <a16:creationId xmlns:a16="http://schemas.microsoft.com/office/drawing/2014/main" id="{C34B8DBC-49A3-84B9-F2F7-2889E5F91C03}"/>
                    </a:ext>
                  </a:extLst>
                </p:cNvPr>
                <p:cNvSpPr>
                  <a:spLocks noChangeArrowheads="1"/>
                </p:cNvSpPr>
                <p:nvPr/>
              </p:nvSpPr>
              <p:spPr bwMode="auto">
                <a:xfrm>
                  <a:off x="3176" y="3856"/>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1.1</a:t>
                  </a:r>
                </a:p>
              </p:txBody>
            </p:sp>
            <p:sp>
              <p:nvSpPr>
                <p:cNvPr id="58" name="Rectangle 57">
                  <a:extLst>
                    <a:ext uri="{FF2B5EF4-FFF2-40B4-BE49-F238E27FC236}">
                      <a16:creationId xmlns:a16="http://schemas.microsoft.com/office/drawing/2014/main" id="{4B4AC2B1-DA03-14E7-8323-34F836922D1D}"/>
                    </a:ext>
                  </a:extLst>
                </p:cNvPr>
                <p:cNvSpPr>
                  <a:spLocks noChangeArrowheads="1"/>
                </p:cNvSpPr>
                <p:nvPr/>
              </p:nvSpPr>
              <p:spPr bwMode="auto">
                <a:xfrm>
                  <a:off x="3176" y="3856"/>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5" name="Group 44">
                <a:extLst>
                  <a:ext uri="{FF2B5EF4-FFF2-40B4-BE49-F238E27FC236}">
                    <a16:creationId xmlns:a16="http://schemas.microsoft.com/office/drawing/2014/main" id="{2DB132A6-3383-A295-569D-DB75343CADC1}"/>
                  </a:ext>
                </a:extLst>
              </p:cNvPr>
              <p:cNvGrpSpPr>
                <a:grpSpLocks/>
              </p:cNvGrpSpPr>
              <p:nvPr/>
            </p:nvGrpSpPr>
            <p:grpSpPr bwMode="auto">
              <a:xfrm>
                <a:off x="3599" y="3856"/>
                <a:ext cx="423" cy="518"/>
                <a:chOff x="3599" y="3856"/>
                <a:chExt cx="423" cy="518"/>
              </a:xfrm>
            </p:grpSpPr>
            <p:sp>
              <p:nvSpPr>
                <p:cNvPr id="55" name="Rectangle 54">
                  <a:extLst>
                    <a:ext uri="{FF2B5EF4-FFF2-40B4-BE49-F238E27FC236}">
                      <a16:creationId xmlns:a16="http://schemas.microsoft.com/office/drawing/2014/main" id="{E63B5802-0669-0F28-DB88-CBDBE9C8706A}"/>
                    </a:ext>
                  </a:extLst>
                </p:cNvPr>
                <p:cNvSpPr>
                  <a:spLocks noChangeArrowheads="1"/>
                </p:cNvSpPr>
                <p:nvPr/>
              </p:nvSpPr>
              <p:spPr bwMode="auto">
                <a:xfrm>
                  <a:off x="3599" y="3856"/>
                  <a:ext cx="4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dirty="0">
                      <a:latin typeface="Times New Roman" pitchFamily="18" charset="0"/>
                    </a:rPr>
                    <a:t>22.2</a:t>
                  </a:r>
                </a:p>
              </p:txBody>
            </p:sp>
            <p:sp>
              <p:nvSpPr>
                <p:cNvPr id="56" name="Rectangle 55">
                  <a:extLst>
                    <a:ext uri="{FF2B5EF4-FFF2-40B4-BE49-F238E27FC236}">
                      <a16:creationId xmlns:a16="http://schemas.microsoft.com/office/drawing/2014/main" id="{57FB995E-9A93-3A59-C8E1-4D624973222C}"/>
                    </a:ext>
                  </a:extLst>
                </p:cNvPr>
                <p:cNvSpPr>
                  <a:spLocks noChangeArrowheads="1"/>
                </p:cNvSpPr>
                <p:nvPr/>
              </p:nvSpPr>
              <p:spPr bwMode="auto">
                <a:xfrm>
                  <a:off x="3599" y="3856"/>
                  <a:ext cx="4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6" name="Group 45">
                <a:extLst>
                  <a:ext uri="{FF2B5EF4-FFF2-40B4-BE49-F238E27FC236}">
                    <a16:creationId xmlns:a16="http://schemas.microsoft.com/office/drawing/2014/main" id="{7D9D5CE5-161F-F830-450C-87D65CA9509C}"/>
                  </a:ext>
                </a:extLst>
              </p:cNvPr>
              <p:cNvGrpSpPr>
                <a:grpSpLocks/>
              </p:cNvGrpSpPr>
              <p:nvPr/>
            </p:nvGrpSpPr>
            <p:grpSpPr bwMode="auto">
              <a:xfrm>
                <a:off x="4022" y="3856"/>
                <a:ext cx="391" cy="518"/>
                <a:chOff x="4022" y="3856"/>
                <a:chExt cx="391" cy="518"/>
              </a:xfrm>
            </p:grpSpPr>
            <p:sp>
              <p:nvSpPr>
                <p:cNvPr id="53" name="Rectangle 52">
                  <a:extLst>
                    <a:ext uri="{FF2B5EF4-FFF2-40B4-BE49-F238E27FC236}">
                      <a16:creationId xmlns:a16="http://schemas.microsoft.com/office/drawing/2014/main" id="{373C8B8B-F59C-A36E-5326-03B5B2F95B40}"/>
                    </a:ext>
                  </a:extLst>
                </p:cNvPr>
                <p:cNvSpPr>
                  <a:spLocks noChangeArrowheads="1"/>
                </p:cNvSpPr>
                <p:nvPr/>
              </p:nvSpPr>
              <p:spPr bwMode="auto">
                <a:xfrm>
                  <a:off x="4022" y="3856"/>
                  <a:ext cx="3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2.0</a:t>
                  </a:r>
                </a:p>
              </p:txBody>
            </p:sp>
            <p:sp>
              <p:nvSpPr>
                <p:cNvPr id="54" name="Rectangle 53">
                  <a:extLst>
                    <a:ext uri="{FF2B5EF4-FFF2-40B4-BE49-F238E27FC236}">
                      <a16:creationId xmlns:a16="http://schemas.microsoft.com/office/drawing/2014/main" id="{A90C567D-FFAC-5223-8FFD-EB11BF71D24E}"/>
                    </a:ext>
                  </a:extLst>
                </p:cNvPr>
                <p:cNvSpPr>
                  <a:spLocks noChangeArrowheads="1"/>
                </p:cNvSpPr>
                <p:nvPr/>
              </p:nvSpPr>
              <p:spPr bwMode="auto">
                <a:xfrm>
                  <a:off x="4022" y="3856"/>
                  <a:ext cx="391"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7" name="Group 46">
                <a:extLst>
                  <a:ext uri="{FF2B5EF4-FFF2-40B4-BE49-F238E27FC236}">
                    <a16:creationId xmlns:a16="http://schemas.microsoft.com/office/drawing/2014/main" id="{2F03548F-9A7F-DAD8-B603-23C14968F11F}"/>
                  </a:ext>
                </a:extLst>
              </p:cNvPr>
              <p:cNvGrpSpPr>
                <a:grpSpLocks/>
              </p:cNvGrpSpPr>
              <p:nvPr/>
            </p:nvGrpSpPr>
            <p:grpSpPr bwMode="auto">
              <a:xfrm>
                <a:off x="4413" y="3856"/>
                <a:ext cx="439" cy="518"/>
                <a:chOff x="4413" y="3856"/>
                <a:chExt cx="439" cy="518"/>
              </a:xfrm>
            </p:grpSpPr>
            <p:sp>
              <p:nvSpPr>
                <p:cNvPr id="51" name="Rectangle 50">
                  <a:extLst>
                    <a:ext uri="{FF2B5EF4-FFF2-40B4-BE49-F238E27FC236}">
                      <a16:creationId xmlns:a16="http://schemas.microsoft.com/office/drawing/2014/main" id="{825B5368-2C9D-4BC8-152A-5FF94B5D3B67}"/>
                    </a:ext>
                  </a:extLst>
                </p:cNvPr>
                <p:cNvSpPr>
                  <a:spLocks noChangeArrowheads="1"/>
                </p:cNvSpPr>
                <p:nvPr/>
              </p:nvSpPr>
              <p:spPr bwMode="auto">
                <a:xfrm>
                  <a:off x="4413" y="3856"/>
                  <a:ext cx="439"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1.2</a:t>
                  </a:r>
                </a:p>
              </p:txBody>
            </p:sp>
            <p:sp>
              <p:nvSpPr>
                <p:cNvPr id="52" name="Rectangle 51">
                  <a:extLst>
                    <a:ext uri="{FF2B5EF4-FFF2-40B4-BE49-F238E27FC236}">
                      <a16:creationId xmlns:a16="http://schemas.microsoft.com/office/drawing/2014/main" id="{74C6DFDC-DEE8-2112-7B5E-5DC714F80203}"/>
                    </a:ext>
                  </a:extLst>
                </p:cNvPr>
                <p:cNvSpPr>
                  <a:spLocks noChangeArrowheads="1"/>
                </p:cNvSpPr>
                <p:nvPr/>
              </p:nvSpPr>
              <p:spPr bwMode="auto">
                <a:xfrm>
                  <a:off x="4413" y="3856"/>
                  <a:ext cx="439"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nvGrpSpPr>
              <p:cNvPr id="48" name="Group 47">
                <a:extLst>
                  <a:ext uri="{FF2B5EF4-FFF2-40B4-BE49-F238E27FC236}">
                    <a16:creationId xmlns:a16="http://schemas.microsoft.com/office/drawing/2014/main" id="{CB2763AE-CF5F-4467-EBF8-E3D0A8D4DBBF}"/>
                  </a:ext>
                </a:extLst>
              </p:cNvPr>
              <p:cNvGrpSpPr>
                <a:grpSpLocks/>
              </p:cNvGrpSpPr>
              <p:nvPr/>
            </p:nvGrpSpPr>
            <p:grpSpPr bwMode="auto">
              <a:xfrm>
                <a:off x="4852" y="3856"/>
                <a:ext cx="387" cy="518"/>
                <a:chOff x="4852" y="3856"/>
                <a:chExt cx="387" cy="518"/>
              </a:xfrm>
            </p:grpSpPr>
            <p:sp>
              <p:nvSpPr>
                <p:cNvPr id="49" name="Rectangle 48">
                  <a:extLst>
                    <a:ext uri="{FF2B5EF4-FFF2-40B4-BE49-F238E27FC236}">
                      <a16:creationId xmlns:a16="http://schemas.microsoft.com/office/drawing/2014/main" id="{AC1DBEB4-FA43-853F-F84B-5AE4D3A2BE1D}"/>
                    </a:ext>
                  </a:extLst>
                </p:cNvPr>
                <p:cNvSpPr>
                  <a:spLocks noChangeArrowheads="1"/>
                </p:cNvSpPr>
                <p:nvPr/>
              </p:nvSpPr>
              <p:spPr bwMode="auto">
                <a:xfrm>
                  <a:off x="4852" y="3856"/>
                  <a:ext cx="38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algn="r" eaLnBrk="1" hangingPunct="1"/>
                  <a:r>
                    <a:rPr lang="en-US" altLang="en-US" sz="1800">
                      <a:latin typeface="Times New Roman" pitchFamily="18" charset="0"/>
                    </a:rPr>
                    <a:t>0.6</a:t>
                  </a:r>
                </a:p>
              </p:txBody>
            </p:sp>
            <p:sp>
              <p:nvSpPr>
                <p:cNvPr id="50" name="Rectangle 49">
                  <a:extLst>
                    <a:ext uri="{FF2B5EF4-FFF2-40B4-BE49-F238E27FC236}">
                      <a16:creationId xmlns:a16="http://schemas.microsoft.com/office/drawing/2014/main" id="{F41DAD31-1842-8415-2D32-3C9071365149}"/>
                    </a:ext>
                  </a:extLst>
                </p:cNvPr>
                <p:cNvSpPr>
                  <a:spLocks noChangeArrowheads="1"/>
                </p:cNvSpPr>
                <p:nvPr/>
              </p:nvSpPr>
              <p:spPr bwMode="auto">
                <a:xfrm>
                  <a:off x="4852" y="3856"/>
                  <a:ext cx="387"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grpSp>
        <p:sp>
          <p:nvSpPr>
            <p:cNvPr id="4" name="Rectangle 3">
              <a:extLst>
                <a:ext uri="{FF2B5EF4-FFF2-40B4-BE49-F238E27FC236}">
                  <a16:creationId xmlns:a16="http://schemas.microsoft.com/office/drawing/2014/main" id="{F82D2276-CCCE-E19A-9AFB-B71A16C5602A}"/>
                </a:ext>
              </a:extLst>
            </p:cNvPr>
            <p:cNvSpPr>
              <a:spLocks noChangeArrowheads="1"/>
            </p:cNvSpPr>
            <p:nvPr/>
          </p:nvSpPr>
          <p:spPr bwMode="auto">
            <a:xfrm>
              <a:off x="-2" y="516"/>
              <a:ext cx="5243" cy="3860"/>
            </a:xfrm>
            <a:prstGeom prst="rect">
              <a:avLst/>
            </a:prstGeom>
            <a:noFill/>
            <a:ln w="6350">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a:lstStyle>
            <a:p>
              <a:pPr eaLnBrk="1" hangingPunct="1"/>
              <a:endParaRPr lang="en-US" altLang="en-US"/>
            </a:p>
          </p:txBody>
        </p:sp>
      </p:grpSp>
    </p:spTree>
    <p:extLst>
      <p:ext uri="{BB962C8B-B14F-4D97-AF65-F5344CB8AC3E}">
        <p14:creationId xmlns:p14="http://schemas.microsoft.com/office/powerpoint/2010/main" val="366055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Multiprocessing vs Multithreading</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p:txBody>
          <a:bodyPr>
            <a:normAutofit fontScale="85000" lnSpcReduction="20000"/>
          </a:bodyPr>
          <a:lstStyle/>
          <a:p>
            <a:pPr algn="l"/>
            <a:r>
              <a:rPr lang="en-US" dirty="0"/>
              <a:t>Multiprocessing: create multiple processes in a program and the processes work together to complete the task</a:t>
            </a:r>
          </a:p>
          <a:p>
            <a:pPr lvl="1"/>
            <a:r>
              <a:rPr lang="en-US" dirty="0"/>
              <a:t>Process creation and switching are expensive</a:t>
            </a:r>
          </a:p>
          <a:p>
            <a:pPr lvl="1"/>
            <a:r>
              <a:rPr lang="en-US" dirty="0"/>
              <a:t>Processes do not share memory by default. Communication between processes must use inter-process communication (IPC) mechanism</a:t>
            </a:r>
          </a:p>
          <a:p>
            <a:pPr lvl="2"/>
            <a:r>
              <a:rPr lang="en-US" dirty="0"/>
              <a:t> IPC is less prone to errors</a:t>
            </a:r>
          </a:p>
          <a:p>
            <a:pPr algn="l"/>
            <a:r>
              <a:rPr lang="en-US" dirty="0"/>
              <a:t>Multithreading: create multiple threads in a program and the threads work together to complete the task</a:t>
            </a:r>
          </a:p>
          <a:p>
            <a:pPr lvl="1"/>
            <a:r>
              <a:rPr lang="en-US" dirty="0"/>
              <a:t>Thread creation and switching are inexpensive</a:t>
            </a:r>
          </a:p>
          <a:p>
            <a:pPr lvl="1"/>
            <a:r>
              <a:rPr lang="en-US" dirty="0"/>
              <a:t>Threads share process memory. Communication between threads is trivial.</a:t>
            </a:r>
          </a:p>
          <a:p>
            <a:pPr lvl="2"/>
            <a:r>
              <a:rPr lang="en-US" dirty="0"/>
              <a:t>But this make multithreading prone to errors. </a:t>
            </a:r>
          </a:p>
          <a:p>
            <a:r>
              <a:rPr lang="en-US" dirty="0"/>
              <a:t>In general, multithreading is preferred for parallel computing due to its performance advantages. </a:t>
            </a:r>
          </a:p>
        </p:txBody>
      </p:sp>
    </p:spTree>
    <p:extLst>
      <p:ext uri="{BB962C8B-B14F-4D97-AF65-F5344CB8AC3E}">
        <p14:creationId xmlns:p14="http://schemas.microsoft.com/office/powerpoint/2010/main" val="354555751"/>
      </p:ext>
    </p:extLst>
  </p:cSld>
  <p:clrMapOvr>
    <a:masterClrMapping/>
  </p:clrMapOvr>
</p:sld>
</file>

<file path=ppt/theme/theme1.xml><?xml version="1.0" encoding="utf-8"?>
<a:theme xmlns:a="http://schemas.openxmlformats.org/drawingml/2006/main" name="myCOP4521">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myCOP4521" id="{AC88A369-B436-4B59-A1A3-9406AB6A38E2}" vid="{44AA63C9-C980-4552-9100-70E8BCF60E85}"/>
    </a:ext>
  </a:extLst>
</a:theme>
</file>

<file path=docProps/app.xml><?xml version="1.0" encoding="utf-8"?>
<Properties xmlns="http://schemas.openxmlformats.org/officeDocument/2006/extended-properties" xmlns:vt="http://schemas.openxmlformats.org/officeDocument/2006/docPropsVTypes">
  <Template>myCOP4521</Template>
  <TotalTime>3127</TotalTime>
  <Words>2051</Words>
  <Application>Microsoft Macintosh PowerPoint</Application>
  <PresentationFormat>Widescreen</PresentationFormat>
  <Paragraphs>307</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Courier New</vt:lpstr>
      <vt:lpstr>Open Sans</vt:lpstr>
      <vt:lpstr>Rockwell</vt:lpstr>
      <vt:lpstr>Tahoma</vt:lpstr>
      <vt:lpstr>Times New Roman</vt:lpstr>
      <vt:lpstr>Tw Cen MT</vt:lpstr>
      <vt:lpstr>Wingdings</vt:lpstr>
      <vt:lpstr>myCOP4521</vt:lpstr>
      <vt:lpstr>Lecture 5 Parallel Programming with Python</vt:lpstr>
      <vt:lpstr>Flynn’s classification</vt:lpstr>
      <vt:lpstr>Processes vs Threads</vt:lpstr>
      <vt:lpstr>Processes sharing CPU</vt:lpstr>
      <vt:lpstr>Process context</vt:lpstr>
      <vt:lpstr>Threads</vt:lpstr>
      <vt:lpstr>Thread Context</vt:lpstr>
      <vt:lpstr>PowerPoint Presentation</vt:lpstr>
      <vt:lpstr>Multiprocessing vs Multithreading</vt:lpstr>
      <vt:lpstr>Concurrent Programming vs Parallel Programming</vt:lpstr>
      <vt:lpstr>Thread safe/challenges in concurrent programming</vt:lpstr>
      <vt:lpstr>Python Threads</vt:lpstr>
      <vt:lpstr>Python Threads</vt:lpstr>
      <vt:lpstr>Python Threads</vt:lpstr>
      <vt:lpstr>Daemon Threads</vt:lpstr>
      <vt:lpstr>Thread Attributes</vt:lpstr>
      <vt:lpstr>Note about Python thread</vt:lpstr>
      <vt:lpstr>Python Threading</vt:lpstr>
      <vt:lpstr>Thread Synchronization</vt:lpstr>
      <vt:lpstr>Critical Section</vt:lpstr>
      <vt:lpstr>Implementing critical section: lock</vt:lpstr>
      <vt:lpstr>Lock in Python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Sharanya Jayaraman</dc:creator>
  <cp:lastModifiedBy>Microsoft Office User</cp:lastModifiedBy>
  <cp:revision>18</cp:revision>
  <dcterms:created xsi:type="dcterms:W3CDTF">2022-01-21T13:41:55Z</dcterms:created>
  <dcterms:modified xsi:type="dcterms:W3CDTF">2024-09-23T16:10:56Z</dcterms:modified>
</cp:coreProperties>
</file>