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4" r:id="rId3"/>
    <p:sldId id="280" r:id="rId4"/>
    <p:sldId id="281" r:id="rId5"/>
    <p:sldId id="282" r:id="rId6"/>
    <p:sldId id="283" r:id="rId7"/>
    <p:sldId id="290" r:id="rId8"/>
    <p:sldId id="270" r:id="rId9"/>
    <p:sldId id="271" r:id="rId10"/>
    <p:sldId id="272" r:id="rId11"/>
    <p:sldId id="273" r:id="rId12"/>
    <p:sldId id="289" r:id="rId13"/>
    <p:sldId id="274" r:id="rId14"/>
    <p:sldId id="288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1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6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46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54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4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57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7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0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1800" cap="none"/>
            </a:lvl3pPr>
            <a:lvl4pPr marL="1600200" indent="-228600">
              <a:buFont typeface="Wingdings" panose="05000000000000000000" pitchFamily="2" charset="2"/>
              <a:buChar char="q"/>
              <a:defRPr sz="16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1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4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4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DBCDDCC-9CA4-4D0E-A840-8DDDAE711D3B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1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911D4-D6A7-4A0B-BEE1-E70A474DD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448" y="1085174"/>
            <a:ext cx="9001462" cy="2387600"/>
          </a:xfrm>
        </p:spPr>
        <p:txBody>
          <a:bodyPr/>
          <a:lstStyle/>
          <a:p>
            <a:r>
              <a:rPr lang="en-US" dirty="0"/>
              <a:t>Lecture 4 Functional programming, and OOP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0600F-7128-4FD0-8491-7259B416A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441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3ED0-50AC-3AEB-C735-64D7C6E95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6861-3CE5-811F-A66B-DB52B7BA1D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Class example and its use.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MyClass</a:t>
            </a:r>
            <a:r>
              <a:rPr lang="en-US" dirty="0">
                <a:latin typeface="Consolas" panose="020B0609020204030204" pitchFamily="49" charset="0"/>
              </a:rPr>
              <a:t>: 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	""""A simple example class docstring""" 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 12345  # this is a class variable (static variable) 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f(self): 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MyClass.i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Create a new instance of </a:t>
            </a:r>
            <a:r>
              <a:rPr lang="en-US" dirty="0" err="1"/>
              <a:t>MyClass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	 x = </a:t>
            </a:r>
            <a:r>
              <a:rPr lang="en-US" dirty="0" err="1">
                <a:latin typeface="Consolas" panose="020B0609020204030204" pitchFamily="49" charset="0"/>
              </a:rPr>
              <a:t>MyClass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print(</a:t>
            </a:r>
            <a:r>
              <a:rPr lang="en-US" dirty="0" err="1">
                <a:latin typeface="Consolas" panose="020B0609020204030204" pitchFamily="49" charset="0"/>
              </a:rPr>
              <a:t>x.f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latin typeface="Consolas" panose="020B0609020204030204" pitchFamily="49" charset="0"/>
              </a:rPr>
              <a:t>See lect4/class1.py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218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A0246-F058-572F-41B4-AA60FE30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E84A1-02E9-F4E6-C405-EBB89EBBA6F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Define the special method __</a:t>
            </a:r>
            <a:r>
              <a:rPr lang="en-US" dirty="0" err="1"/>
              <a:t>init</a:t>
            </a:r>
            <a:r>
              <a:rPr lang="en-US" dirty="0"/>
              <a:t>__() which is automatically invoked for new instances (initializer).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class</a:t>
            </a:r>
            <a:r>
              <a:rPr lang="en-US" dirty="0"/>
              <a:t> </a:t>
            </a:r>
            <a:r>
              <a:rPr lang="en-US" dirty="0" err="1"/>
              <a:t>MyClass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	"""A simple example class""“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i</a:t>
            </a:r>
            <a:r>
              <a:rPr lang="en-US" dirty="0"/>
              <a:t> = 12345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def</a:t>
            </a:r>
            <a:r>
              <a:rPr lang="en-US" dirty="0"/>
              <a:t> __</a:t>
            </a:r>
            <a:r>
              <a:rPr lang="en-US" dirty="0" err="1"/>
              <a:t>init</a:t>
            </a:r>
            <a:r>
              <a:rPr lang="en-US" dirty="0"/>
              <a:t>__(self):</a:t>
            </a:r>
          </a:p>
          <a:p>
            <a:pPr marL="0" indent="0">
              <a:buNone/>
            </a:pPr>
            <a:r>
              <a:rPr lang="en-US" dirty="0"/>
              <a:t>			print "I just created a </a:t>
            </a:r>
            <a:r>
              <a:rPr lang="en-US" dirty="0" err="1"/>
              <a:t>MyClass</a:t>
            </a:r>
            <a:r>
              <a:rPr lang="en-US" dirty="0"/>
              <a:t> object!"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def</a:t>
            </a:r>
            <a:r>
              <a:rPr lang="en-US" dirty="0"/>
              <a:t> f(self):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return</a:t>
            </a:r>
            <a:r>
              <a:rPr lang="en-US" dirty="0"/>
              <a:t> 'hello world'</a:t>
            </a:r>
          </a:p>
        </p:txBody>
      </p:sp>
    </p:spTree>
    <p:extLst>
      <p:ext uri="{BB962C8B-B14F-4D97-AF65-F5344CB8AC3E}">
        <p14:creationId xmlns:p14="http://schemas.microsoft.com/office/powerpoint/2010/main" val="1105716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A0246-F058-572F-41B4-AA60FE30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E84A1-02E9-F4E6-C405-EBB89EBBA6F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Variables defined outside of __</a:t>
            </a:r>
            <a:r>
              <a:rPr lang="en-US" dirty="0" err="1"/>
              <a:t>init</a:t>
            </a:r>
            <a:r>
              <a:rPr lang="en-US" dirty="0"/>
              <a:t>__() are class variables</a:t>
            </a:r>
          </a:p>
          <a:p>
            <a:r>
              <a:rPr lang="en-US" dirty="0"/>
              <a:t>Variables defined inside __</a:t>
            </a:r>
            <a:r>
              <a:rPr lang="en-US" dirty="0" err="1"/>
              <a:t>init</a:t>
            </a:r>
            <a:r>
              <a:rPr lang="en-US" dirty="0"/>
              <a:t>__() are elements of the object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class</a:t>
            </a:r>
            <a:r>
              <a:rPr lang="en-US" dirty="0"/>
              <a:t> </a:t>
            </a:r>
            <a:r>
              <a:rPr lang="en-US" dirty="0" err="1"/>
              <a:t>MyClass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	"""A simple example class""“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i</a:t>
            </a:r>
            <a:r>
              <a:rPr lang="en-US" dirty="0"/>
              <a:t> = 12345 # this is a class variable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def</a:t>
            </a:r>
            <a:r>
              <a:rPr lang="en-US" dirty="0"/>
              <a:t> __</a:t>
            </a:r>
            <a:r>
              <a:rPr lang="en-US" dirty="0" err="1"/>
              <a:t>init</a:t>
            </a:r>
            <a:r>
              <a:rPr lang="en-US" dirty="0"/>
              <a:t>__(self):</a:t>
            </a:r>
          </a:p>
          <a:p>
            <a:pPr marL="0" indent="0">
              <a:buNone/>
            </a:pPr>
            <a:r>
              <a:rPr lang="en-US" dirty="0"/>
              <a:t>		           </a:t>
            </a:r>
            <a:r>
              <a:rPr lang="en-US" dirty="0" err="1"/>
              <a:t>self.j</a:t>
            </a:r>
            <a:r>
              <a:rPr lang="en-US" dirty="0"/>
              <a:t> = 10  # an element of the object</a:t>
            </a:r>
          </a:p>
          <a:p>
            <a:pPr marL="0" indent="0">
              <a:buNone/>
            </a:pPr>
            <a:r>
              <a:rPr lang="en-US" dirty="0"/>
              <a:t>                                         </a:t>
            </a:r>
            <a:r>
              <a:rPr lang="en-US" dirty="0" err="1"/>
              <a:t>self.k</a:t>
            </a:r>
            <a:r>
              <a:rPr lang="en-US" dirty="0"/>
              <a:t> = 20 # an element of the object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def</a:t>
            </a:r>
            <a:r>
              <a:rPr lang="en-US" dirty="0"/>
              <a:t> f(self):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 err="1"/>
              <a:t>self.k</a:t>
            </a:r>
            <a:endParaRPr lang="en-US" dirty="0"/>
          </a:p>
          <a:p>
            <a:r>
              <a:rPr lang="en-US" dirty="0"/>
              <a:t>See lect4/class2.py</a:t>
            </a:r>
          </a:p>
        </p:txBody>
      </p:sp>
    </p:spTree>
    <p:extLst>
      <p:ext uri="{BB962C8B-B14F-4D97-AF65-F5344CB8AC3E}">
        <p14:creationId xmlns:p14="http://schemas.microsoft.com/office/powerpoint/2010/main" val="1630719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47D6-9833-ACD4-412B-586AC96A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492FF-5EEB-356E-86E2-607678C6F4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Like local variables in Python, there is no need for a data attribute to be declared before use.</a:t>
            </a:r>
          </a:p>
          <a:p>
            <a:r>
              <a:rPr lang="en-US" dirty="0"/>
              <a:t>A variable created in a class is a static variable. </a:t>
            </a:r>
          </a:p>
          <a:p>
            <a:r>
              <a:rPr lang="en-US" dirty="0"/>
              <a:t>To make instance variables, they need to be prefixed with “self”. This is especially evident with mutable attributes.</a:t>
            </a:r>
          </a:p>
          <a:p>
            <a:r>
              <a:rPr lang="en-US" dirty="0"/>
              <a:t>There are also some built-in functions we can use to accomplish the same tasks.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23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47D6-9833-ACD4-412B-586AC96A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492FF-5EEB-356E-86E2-607678C6F4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Besides the class and instance attributes, every class has access to the following:</a:t>
            </a:r>
          </a:p>
          <a:p>
            <a:pPr lvl="1"/>
            <a:r>
              <a:rPr lang="en-US" dirty="0"/>
              <a:t> __</a:t>
            </a:r>
            <a:r>
              <a:rPr lang="en-US" dirty="0" err="1"/>
              <a:t>dict</a:t>
            </a:r>
            <a:r>
              <a:rPr lang="en-US" dirty="0"/>
              <a:t>__: dictionary containing the object’s namespace.</a:t>
            </a:r>
          </a:p>
          <a:p>
            <a:pPr lvl="1"/>
            <a:r>
              <a:rPr lang="en-US" dirty="0"/>
              <a:t> __doc__: class documentation string or None if undefined.</a:t>
            </a:r>
          </a:p>
          <a:p>
            <a:pPr lvl="1"/>
            <a:r>
              <a:rPr lang="en-US" dirty="0"/>
              <a:t> __name__: class name.</a:t>
            </a:r>
          </a:p>
          <a:p>
            <a:pPr lvl="1"/>
            <a:r>
              <a:rPr lang="en-US" dirty="0"/>
              <a:t> __module__: module name in which the class is defined. This attribute is "__main__" in interactive mode.</a:t>
            </a:r>
          </a:p>
          <a:p>
            <a:pPr lvl="1"/>
            <a:r>
              <a:rPr lang="en-US" dirty="0"/>
              <a:t> __bases__: a possibly empty tuple containing the base classes, in the order of their occurrence in the base class list. </a:t>
            </a:r>
          </a:p>
          <a:p>
            <a:r>
              <a:rPr lang="en-US" dirty="0"/>
              <a:t>See lect4/class2_n.py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75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9286D-73D3-CB15-7ACB-4724A2D90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AE12E-1E58-C34B-11D6-98622E7ED5F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No mechanism to distinguish private and public variables in the language</a:t>
            </a:r>
          </a:p>
          <a:p>
            <a:r>
              <a:rPr lang="en-US" dirty="0"/>
              <a:t>Achieve the same goal by naming convention</a:t>
            </a:r>
          </a:p>
          <a:p>
            <a:pPr lvl="1"/>
            <a:r>
              <a:rPr lang="en-US" dirty="0"/>
              <a:t>If an attribute is prefixed with a single underscore (e.g. _name), then it should be treated as private. Basically, using it should be considered bad form as it is an implementation detail.</a:t>
            </a:r>
          </a:p>
          <a:p>
            <a:pPr lvl="1"/>
            <a:r>
              <a:rPr lang="en-US" dirty="0"/>
              <a:t>To avoid complications that arise from overriding attributes, Python does perform name mangling. Any attribute prefixed with two underscores (e.g. __name) and no more than one trailing underscore is automatically replaced with _</a:t>
            </a:r>
            <a:r>
              <a:rPr lang="en-US" dirty="0" err="1"/>
              <a:t>classname</a:t>
            </a:r>
            <a:r>
              <a:rPr lang="en-US" dirty="0"/>
              <a:t>__name.</a:t>
            </a:r>
          </a:p>
        </p:txBody>
      </p:sp>
    </p:spTree>
    <p:extLst>
      <p:ext uri="{BB962C8B-B14F-4D97-AF65-F5344CB8AC3E}">
        <p14:creationId xmlns:p14="http://schemas.microsoft.com/office/powerpoint/2010/main" val="2200319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5D07-4A88-2F7A-599E-DBDADA433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Inheritence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F94CE-EB49-3833-C6C2-B47B5CFE719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basic format of a derived class is as follows: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DerivedClassName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BaseClassName</a:t>
            </a:r>
            <a:r>
              <a:rPr lang="en-US" dirty="0">
                <a:latin typeface="Consolas" panose="020B0609020204030204" pitchFamily="49" charset="0"/>
              </a:rPr>
              <a:t>): 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	statement1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	...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</a:rPr>
              <a:t>statementN</a:t>
            </a:r>
            <a:r>
              <a:rPr lang="en-US" dirty="0">
                <a:latin typeface="Consolas" panose="020B0609020204030204" pitchFamily="49" charset="0"/>
              </a:rPr>
              <a:t> </a:t>
            </a:r>
          </a:p>
          <a:p>
            <a:r>
              <a:rPr lang="en-US" dirty="0"/>
              <a:t>In the case of </a:t>
            </a:r>
            <a:r>
              <a:rPr lang="en-US" dirty="0" err="1"/>
              <a:t>BaseClass</a:t>
            </a:r>
            <a:r>
              <a:rPr lang="en-US" dirty="0"/>
              <a:t> being defined elsewhere, you can use </a:t>
            </a:r>
            <a:r>
              <a:rPr lang="en-US" dirty="0" err="1"/>
              <a:t>module_name.BaseClassName</a:t>
            </a:r>
            <a:r>
              <a:rPr lang="en-US" dirty="0"/>
              <a:t>.</a:t>
            </a:r>
          </a:p>
          <a:p>
            <a:r>
              <a:rPr lang="en-US" dirty="0"/>
              <a:t>See lect4/class3.py</a:t>
            </a:r>
          </a:p>
        </p:txBody>
      </p:sp>
    </p:spTree>
    <p:extLst>
      <p:ext uri="{BB962C8B-B14F-4D97-AF65-F5344CB8AC3E}">
        <p14:creationId xmlns:p14="http://schemas.microsoft.com/office/powerpoint/2010/main" val="119804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27670-4547-B4F4-036A-EF1EA454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1AFB0-F252-5E0C-0A1A-E24A815457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6062467" cy="4224792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0" i="0" u="none" strike="noStrike" baseline="0" dirty="0">
                <a:latin typeface="Rockwell" panose="02060603020205020403" pitchFamily="18" charset="0"/>
              </a:rPr>
              <a:t>Python can support many different programming paradigms including functional programming.</a:t>
            </a:r>
          </a:p>
          <a:p>
            <a:pPr algn="l"/>
            <a:r>
              <a:rPr lang="en-US" b="0" i="0" u="none" strike="noStrike" baseline="0" dirty="0">
                <a:latin typeface="Rockwell" panose="02060603020205020403" pitchFamily="18" charset="0"/>
              </a:rPr>
              <a:t>Lambda functions within Python.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Use the keyword </a:t>
            </a:r>
            <a:r>
              <a:rPr lang="en-US" b="0" i="1" u="none" strike="noStrike" baseline="0" dirty="0">
                <a:latin typeface="Rockwell,Italic"/>
              </a:rPr>
              <a:t>lambda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instead of </a:t>
            </a:r>
            <a:r>
              <a:rPr lang="en-US" b="0" i="1" u="none" strike="noStrike" baseline="0" dirty="0">
                <a:latin typeface="Rockwell,Italic"/>
              </a:rPr>
              <a:t>def.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Can be used wherever function objects are used.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Restricted to one expression.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Typically used with functional programming tools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82BA6F-4789-E627-B2A1-698477B78749}"/>
              </a:ext>
            </a:extLst>
          </p:cNvPr>
          <p:cNvSpPr txBox="1"/>
          <p:nvPr/>
        </p:nvSpPr>
        <p:spPr>
          <a:xfrm>
            <a:off x="7827579" y="1749973"/>
            <a:ext cx="3217547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CourierNew,Bold"/>
              </a:rPr>
              <a:t>&gt;&gt;&gt; def </a:t>
            </a:r>
            <a:r>
              <a:rPr lang="en-US" sz="1800" b="0" i="0" u="none" strike="noStrike" baseline="0" dirty="0">
                <a:latin typeface="CourierNew"/>
              </a:rPr>
              <a:t>f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x</a:t>
            </a:r>
            <a:r>
              <a:rPr lang="en-US" sz="1800" b="1" i="0" u="none" strike="noStrike" baseline="0" dirty="0">
                <a:latin typeface="CourierNew,Bold"/>
              </a:rPr>
              <a:t>):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... return </a:t>
            </a:r>
            <a:r>
              <a:rPr lang="en-US" sz="1800" b="0" i="0" u="none" strike="noStrike" baseline="0" dirty="0">
                <a:latin typeface="CourierNew"/>
              </a:rPr>
              <a:t>x</a:t>
            </a:r>
            <a:r>
              <a:rPr lang="en-US" sz="1800" b="1" i="0" u="none" strike="noStrike" baseline="0" dirty="0">
                <a:latin typeface="CourierNew,Bold"/>
              </a:rPr>
              <a:t>**</a:t>
            </a:r>
            <a:r>
              <a:rPr lang="en-US" sz="1800" b="0" i="0" u="none" strike="noStrike" baseline="0" dirty="0">
                <a:latin typeface="CourierNew"/>
              </a:rPr>
              <a:t>2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...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&gt;&gt;&gt; print (</a:t>
            </a:r>
            <a:r>
              <a:rPr lang="en-US" sz="1800" b="0" i="0" u="none" strike="noStrike" baseline="0" dirty="0">
                <a:latin typeface="CourierNew"/>
              </a:rPr>
              <a:t>f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8</a:t>
            </a:r>
            <a:r>
              <a:rPr lang="en-US" sz="1800" b="1" i="0" u="none" strike="noStrike" baseline="0" dirty="0">
                <a:latin typeface="CourierNew,Bold"/>
              </a:rPr>
              <a:t>))</a:t>
            </a:r>
          </a:p>
          <a:p>
            <a:pPr algn="l"/>
            <a:r>
              <a:rPr lang="en-US" sz="1800" b="0" i="0" u="none" strike="noStrike" baseline="0" dirty="0">
                <a:latin typeface="CourierNew"/>
              </a:rPr>
              <a:t>64</a:t>
            </a:r>
          </a:p>
          <a:p>
            <a:pPr algn="l"/>
            <a:r>
              <a:rPr lang="nn-NO" sz="1800" b="1" i="0" u="none" strike="noStrike" baseline="0" dirty="0">
                <a:latin typeface="CourierNew,Bold"/>
              </a:rPr>
              <a:t>&gt;&gt;&gt; </a:t>
            </a:r>
            <a:r>
              <a:rPr lang="nn-NO" sz="1800" b="0" i="0" u="none" strike="noStrike" baseline="0" dirty="0">
                <a:latin typeface="CourierNew"/>
              </a:rPr>
              <a:t>g </a:t>
            </a:r>
            <a:r>
              <a:rPr lang="nn-NO" sz="1800" b="1" i="0" u="none" strike="noStrike" baseline="0" dirty="0">
                <a:latin typeface="CourierNew,Bold"/>
              </a:rPr>
              <a:t>= lambda </a:t>
            </a:r>
            <a:r>
              <a:rPr lang="nn-NO" sz="1800" b="0" i="0" u="none" strike="noStrike" baseline="0" dirty="0">
                <a:latin typeface="CourierNew"/>
              </a:rPr>
              <a:t>x</a:t>
            </a:r>
            <a:r>
              <a:rPr lang="nn-NO" sz="1800" b="1" i="0" u="none" strike="noStrike" baseline="0" dirty="0">
                <a:latin typeface="CourierNew,Bold"/>
              </a:rPr>
              <a:t>: </a:t>
            </a:r>
            <a:r>
              <a:rPr lang="nn-NO" sz="1800" b="0" i="0" u="none" strike="noStrike" baseline="0" dirty="0">
                <a:latin typeface="CourierNew"/>
              </a:rPr>
              <a:t>x</a:t>
            </a:r>
            <a:r>
              <a:rPr lang="nn-NO" sz="1800" b="1" i="0" u="none" strike="noStrike" baseline="0" dirty="0">
                <a:latin typeface="CourierNew,Bold"/>
              </a:rPr>
              <a:t>**</a:t>
            </a:r>
            <a:r>
              <a:rPr lang="nn-NO" sz="1800" b="0" i="0" u="none" strike="noStrike" baseline="0" dirty="0">
                <a:latin typeface="CourierNew"/>
              </a:rPr>
              <a:t>2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&gt;&gt;&gt; print (g(8))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C8D633-F30A-486F-2617-048866DEB827}"/>
              </a:ext>
            </a:extLst>
          </p:cNvPr>
          <p:cNvSpPr txBox="1"/>
          <p:nvPr/>
        </p:nvSpPr>
        <p:spPr>
          <a:xfrm>
            <a:off x="7827579" y="4180490"/>
            <a:ext cx="37689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nn-NO" sz="1800" b="1" i="0" u="none" strike="noStrike" baseline="0" dirty="0">
                <a:latin typeface="CourierNew,Bold"/>
              </a:rPr>
              <a:t>&gt;&gt;&gt; </a:t>
            </a:r>
            <a:r>
              <a:rPr lang="nn-NO" sz="1800" b="0" i="0" u="none" strike="noStrike" baseline="0" dirty="0">
                <a:latin typeface="CourierNew"/>
              </a:rPr>
              <a:t>g </a:t>
            </a:r>
            <a:r>
              <a:rPr lang="nn-NO" sz="1800" b="1" i="0" u="none" strike="noStrike" baseline="0" dirty="0">
                <a:latin typeface="CourierNew,Bold"/>
              </a:rPr>
              <a:t>= lambda </a:t>
            </a:r>
            <a:r>
              <a:rPr lang="nn-NO" sz="1800" b="0" i="0" u="none" strike="noStrike" baseline="0" dirty="0">
                <a:latin typeface="CourierNew"/>
              </a:rPr>
              <a:t>x, y</a:t>
            </a:r>
            <a:r>
              <a:rPr lang="nn-NO" sz="1800" b="1" i="0" u="none" strike="noStrike" baseline="0" dirty="0">
                <a:latin typeface="CourierNew,Bold"/>
              </a:rPr>
              <a:t>: </a:t>
            </a:r>
            <a:r>
              <a:rPr lang="nn-NO" sz="1800" b="0" i="0" u="none" strike="noStrike" baseline="0" dirty="0">
                <a:latin typeface="CourierNew"/>
              </a:rPr>
              <a:t>x</a:t>
            </a:r>
            <a:r>
              <a:rPr lang="nn-NO" b="1" dirty="0">
                <a:latin typeface="CourierNew,Bold"/>
              </a:rPr>
              <a:t> + y</a:t>
            </a:r>
            <a:endParaRPr lang="nn-NO" sz="1800" b="0" i="0" u="none" strike="noStrike" baseline="0" dirty="0">
              <a:latin typeface="CourierNew"/>
            </a:endParaRP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&gt;&gt;&gt; print</a:t>
            </a:r>
            <a:r>
              <a:rPr lang="en-US" b="1" dirty="0">
                <a:latin typeface="CourierNew,Bold"/>
              </a:rPr>
              <a:t>(g(10, 20))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9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D908-9B5C-77C5-D660-5BD2E5EA5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2449-C819-C34F-0AFA-B97729F9A6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4485916" cy="4224792"/>
          </a:xfrm>
        </p:spPr>
        <p:txBody>
          <a:bodyPr/>
          <a:lstStyle/>
          <a:p>
            <a:r>
              <a:rPr lang="en-US" dirty="0"/>
              <a:t>Filter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filter(</a:t>
            </a:r>
            <a:r>
              <a:rPr lang="en-US" b="0" i="1" u="none" strike="noStrike" baseline="0" dirty="0">
                <a:latin typeface="Rockwell,Italic"/>
              </a:rPr>
              <a:t>function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, </a:t>
            </a:r>
            <a:r>
              <a:rPr lang="en-US" b="0" i="1" u="none" strike="noStrike" baseline="0" dirty="0">
                <a:latin typeface="Rockwell,Italic"/>
              </a:rPr>
              <a:t>sequence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) filters items from sequence for which function(</a:t>
            </a:r>
            <a:r>
              <a:rPr lang="en-US" b="0" i="1" u="none" strike="noStrike" baseline="0" dirty="0">
                <a:latin typeface="Rockwell,Italic"/>
              </a:rPr>
              <a:t>item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) is true.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Returns a string or tuple if sequence is one of those types, otherwise result is a list.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ED9C51-D48F-688E-4FEE-44120CBC6585}"/>
              </a:ext>
            </a:extLst>
          </p:cNvPr>
          <p:cNvSpPr txBox="1"/>
          <p:nvPr/>
        </p:nvSpPr>
        <p:spPr>
          <a:xfrm>
            <a:off x="5971832" y="2065283"/>
            <a:ext cx="542328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CourierNew,Bold"/>
              </a:rPr>
              <a:t>def </a:t>
            </a:r>
            <a:r>
              <a:rPr lang="en-US" sz="1800" b="0" i="0" u="none" strike="noStrike" baseline="0" dirty="0">
                <a:latin typeface="CourierNew"/>
              </a:rPr>
              <a:t>even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x</a:t>
            </a:r>
            <a:r>
              <a:rPr lang="en-US" sz="1800" b="1" i="0" u="none" strike="noStrike" baseline="0" dirty="0">
                <a:latin typeface="CourierNew,Bold"/>
              </a:rPr>
              <a:t>):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    if </a:t>
            </a:r>
            <a:r>
              <a:rPr lang="en-US" sz="1800" b="0" i="0" u="none" strike="noStrike" baseline="0" dirty="0">
                <a:latin typeface="CourierNew"/>
              </a:rPr>
              <a:t>x </a:t>
            </a:r>
            <a:r>
              <a:rPr lang="en-US" sz="1800" b="1" i="0" u="none" strike="noStrike" baseline="0" dirty="0">
                <a:latin typeface="CourierNew,Bold"/>
              </a:rPr>
              <a:t>% </a:t>
            </a:r>
            <a:r>
              <a:rPr lang="en-US" sz="1800" b="0" i="0" u="none" strike="noStrike" baseline="0" dirty="0">
                <a:latin typeface="CourierNew"/>
              </a:rPr>
              <a:t>2 </a:t>
            </a:r>
            <a:r>
              <a:rPr lang="en-US" sz="1800" b="1" i="0" u="none" strike="noStrike" baseline="0" dirty="0">
                <a:latin typeface="CourierNew,Bold"/>
              </a:rPr>
              <a:t>== </a:t>
            </a:r>
            <a:r>
              <a:rPr lang="en-US" sz="1800" b="0" i="0" u="none" strike="noStrike" baseline="0" dirty="0">
                <a:latin typeface="CourierNew"/>
              </a:rPr>
              <a:t>0</a:t>
            </a:r>
            <a:r>
              <a:rPr lang="en-US" sz="1800" b="1" i="0" u="none" strike="noStrike" baseline="0" dirty="0">
                <a:latin typeface="CourierNew,Bold"/>
              </a:rPr>
              <a:t>: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        return True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    else: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        return False</a:t>
            </a:r>
          </a:p>
          <a:p>
            <a:pPr algn="l"/>
            <a:endParaRPr lang="en-US" sz="1800" b="1" i="0" u="none" strike="noStrike" baseline="0" dirty="0">
              <a:latin typeface="CourierNew,Bold"/>
            </a:endParaRP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print(list(</a:t>
            </a:r>
            <a:r>
              <a:rPr lang="en-US" sz="1800" b="0" i="0" u="none" strike="noStrike" baseline="0" dirty="0">
                <a:latin typeface="CourierNew"/>
              </a:rPr>
              <a:t>filter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even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range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0</a:t>
            </a:r>
            <a:r>
              <a:rPr lang="en-US" sz="1800" b="1" i="0" u="none" strike="noStrike" baseline="0" dirty="0">
                <a:latin typeface="CourierNew,Bold"/>
              </a:rPr>
              <a:t>,</a:t>
            </a:r>
            <a:r>
              <a:rPr lang="en-US" sz="1800" b="0" i="0" u="none" strike="noStrike" baseline="0" dirty="0">
                <a:latin typeface="CourierNew"/>
              </a:rPr>
              <a:t>30</a:t>
            </a:r>
            <a:r>
              <a:rPr lang="en-US" sz="1800" b="1" i="0" u="none" strike="noStrike" baseline="0" dirty="0">
                <a:latin typeface="CourierNew,Bold"/>
              </a:rPr>
              <a:t>))))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[0, 2, 4, 6, 8, 10, 12, 14, 16, 18, 20, 22, 24, 26, 28]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5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D908-9B5C-77C5-D660-5BD2E5EA5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2449-C819-C34F-0AFA-B97729F9A6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4485916" cy="4224792"/>
          </a:xfrm>
        </p:spPr>
        <p:txBody>
          <a:bodyPr/>
          <a:lstStyle/>
          <a:p>
            <a:r>
              <a:rPr lang="en-US" dirty="0"/>
              <a:t>Map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map(</a:t>
            </a:r>
            <a:r>
              <a:rPr lang="en-US" b="0" i="1" u="none" strike="noStrike" baseline="0" dirty="0">
                <a:latin typeface="Rockwell,Italic"/>
              </a:rPr>
              <a:t>function, sequence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) applies function to each item in sequence and returns the results as a list.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Multiple arguments can be provided if the function supports it.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ED9C51-D48F-688E-4FEE-44120CBC6585}"/>
              </a:ext>
            </a:extLst>
          </p:cNvPr>
          <p:cNvSpPr txBox="1"/>
          <p:nvPr/>
        </p:nvSpPr>
        <p:spPr>
          <a:xfrm>
            <a:off x="4690241" y="4674477"/>
            <a:ext cx="666400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CourierNew,Bold"/>
              </a:rPr>
              <a:t>def </a:t>
            </a:r>
            <a:r>
              <a:rPr lang="en-US" sz="1800" b="0" i="0" u="none" strike="noStrike" baseline="0" dirty="0">
                <a:latin typeface="CourierNew"/>
              </a:rPr>
              <a:t>expo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x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y</a:t>
            </a:r>
            <a:r>
              <a:rPr lang="en-US" sz="1800" b="1" i="0" u="none" strike="noStrike" baseline="0" dirty="0">
                <a:latin typeface="CourierNew,Bold"/>
              </a:rPr>
              <a:t>):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  return </a:t>
            </a:r>
            <a:r>
              <a:rPr lang="en-US" sz="1800" b="0" i="0" u="none" strike="noStrike" baseline="0" dirty="0">
                <a:latin typeface="CourierNew"/>
              </a:rPr>
              <a:t>x</a:t>
            </a:r>
            <a:r>
              <a:rPr lang="en-US" sz="1800" b="1" i="0" u="none" strike="noStrike" baseline="0" dirty="0">
                <a:latin typeface="CourierNew,Bold"/>
              </a:rPr>
              <a:t>**</a:t>
            </a:r>
            <a:r>
              <a:rPr lang="en-US" sz="1800" b="0" i="0" u="none" strike="noStrike" baseline="0" dirty="0">
                <a:latin typeface="CourierNew"/>
              </a:rPr>
              <a:t>y</a:t>
            </a:r>
          </a:p>
          <a:p>
            <a:pPr algn="l"/>
            <a:endParaRPr lang="en-US" sz="1800" b="0" i="0" u="none" strike="noStrike" baseline="0" dirty="0">
              <a:latin typeface="CourierNew"/>
            </a:endParaRP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print(list(</a:t>
            </a:r>
            <a:r>
              <a:rPr lang="en-US" sz="1800" b="0" i="0" u="none" strike="noStrike" baseline="0" dirty="0">
                <a:latin typeface="CourierNew"/>
              </a:rPr>
              <a:t>map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expo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range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dirty="0">
                <a:latin typeface="CourierNew"/>
              </a:rPr>
              <a:t>1</a:t>
            </a:r>
            <a:r>
              <a:rPr lang="en-US" sz="1800" b="1" i="0" u="none" strike="noStrike" baseline="0" dirty="0">
                <a:latin typeface="CourierNew,Bold"/>
              </a:rPr>
              <a:t>,</a:t>
            </a:r>
            <a:r>
              <a:rPr lang="en-US" sz="1800" b="0" i="0" u="none" strike="noStrike" baseline="0" dirty="0">
                <a:latin typeface="CourierNew"/>
              </a:rPr>
              <a:t>5</a:t>
            </a:r>
            <a:r>
              <a:rPr lang="en-US" sz="1800" b="1" i="0" u="none" strike="noStrike" baseline="0" dirty="0">
                <a:latin typeface="CourierNew,Bold"/>
              </a:rPr>
              <a:t>), </a:t>
            </a:r>
            <a:r>
              <a:rPr lang="en-US" sz="1800" b="0" i="0" u="none" strike="noStrike" baseline="0" dirty="0">
                <a:latin typeface="CourierNew"/>
              </a:rPr>
              <a:t>range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dirty="0">
                <a:latin typeface="CourierNew"/>
              </a:rPr>
              <a:t>1</a:t>
            </a:r>
            <a:r>
              <a:rPr lang="en-US" sz="1800" b="1" i="0" u="none" strike="noStrike" baseline="0" dirty="0">
                <a:latin typeface="CourierNew,Bold"/>
              </a:rPr>
              <a:t>,</a:t>
            </a:r>
            <a:r>
              <a:rPr lang="en-US" sz="1800" b="0" i="0" u="none" strike="noStrike" baseline="0" dirty="0">
                <a:latin typeface="CourierNew"/>
              </a:rPr>
              <a:t>5</a:t>
            </a:r>
            <a:r>
              <a:rPr lang="en-US" sz="1800" b="1" i="0" u="none" strike="noStrike" baseline="0" dirty="0">
                <a:latin typeface="CourierNew,Bold"/>
              </a:rPr>
              <a:t>)))))</a:t>
            </a:r>
          </a:p>
          <a:p>
            <a:pPr algn="l"/>
            <a:endParaRPr lang="en-US" b="1" dirty="0">
              <a:latin typeface="CourierNew,Bold"/>
            </a:endParaRPr>
          </a:p>
          <a:p>
            <a:pPr algn="l"/>
            <a:r>
              <a:rPr lang="en-US" dirty="0"/>
              <a:t>[1, 4, 27, 256]</a:t>
            </a:r>
          </a:p>
        </p:txBody>
      </p:sp>
    </p:spTree>
    <p:extLst>
      <p:ext uri="{BB962C8B-B14F-4D97-AF65-F5344CB8AC3E}">
        <p14:creationId xmlns:p14="http://schemas.microsoft.com/office/powerpoint/2010/main" val="352451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D908-9B5C-77C5-D660-5BD2E5EA5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2449-C819-C34F-0AFA-B97729F9A6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4485916" cy="42247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Reduce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Defined in </a:t>
            </a:r>
            <a:r>
              <a:rPr lang="en-US" b="0" i="0" u="none" strike="noStrike" baseline="0" dirty="0" err="1">
                <a:latin typeface="Rockwell" panose="02060603020205020403" pitchFamily="18" charset="0"/>
              </a:rPr>
              <a:t>functools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 module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reduce(</a:t>
            </a:r>
            <a:r>
              <a:rPr lang="en-US" b="0" i="1" u="none" strike="noStrike" baseline="0" dirty="0">
                <a:latin typeface="Rockwell,Italic"/>
              </a:rPr>
              <a:t>function, sequence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) returns a single value computed as the result of performing </a:t>
            </a:r>
            <a:r>
              <a:rPr lang="en-US" b="0" i="1" u="none" strike="noStrike" baseline="0" dirty="0">
                <a:latin typeface="Rockwell,Italic"/>
              </a:rPr>
              <a:t>function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on the first two items, then on the result with the next item, etc.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There’s an optional third argument which is the starting value.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ED9C51-D48F-688E-4FEE-44120CBC6585}"/>
              </a:ext>
            </a:extLst>
          </p:cNvPr>
          <p:cNvSpPr txBox="1"/>
          <p:nvPr/>
        </p:nvSpPr>
        <p:spPr>
          <a:xfrm>
            <a:off x="5770179" y="2443656"/>
            <a:ext cx="583685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latin typeface="CourierNew,Bold"/>
              </a:rPr>
              <a:t>i</a:t>
            </a:r>
            <a:r>
              <a:rPr lang="en-US" sz="1800" b="1" i="0" u="none" strike="noStrike" baseline="0" dirty="0">
                <a:latin typeface="CourierNew,Bold"/>
              </a:rPr>
              <a:t>mport </a:t>
            </a:r>
            <a:r>
              <a:rPr lang="en-US" sz="1800" b="1" i="0" u="none" strike="noStrike" baseline="0" dirty="0" err="1">
                <a:latin typeface="CourierNew,Bold"/>
              </a:rPr>
              <a:t>functools</a:t>
            </a:r>
            <a:endParaRPr lang="en-US" sz="1800" b="1" i="0" u="none" strike="noStrike" baseline="0" dirty="0">
              <a:latin typeface="CourierNew,Bold"/>
            </a:endParaRP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def </a:t>
            </a:r>
            <a:r>
              <a:rPr lang="en-US" sz="1800" b="0" i="0" u="none" strike="noStrike" baseline="0" dirty="0">
                <a:latin typeface="CourierNew"/>
              </a:rPr>
              <a:t>fact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x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y</a:t>
            </a:r>
            <a:r>
              <a:rPr lang="en-US" sz="1800" b="1" i="0" u="none" strike="noStrike" baseline="0" dirty="0">
                <a:latin typeface="CourierNew,Bold"/>
              </a:rPr>
              <a:t>):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  return </a:t>
            </a:r>
            <a:r>
              <a:rPr lang="en-US" sz="1800" b="0" i="0" u="none" strike="noStrike" baseline="0" dirty="0">
                <a:latin typeface="CourierNew"/>
              </a:rPr>
              <a:t>x</a:t>
            </a:r>
            <a:r>
              <a:rPr lang="en-US" sz="1800" b="1" i="0" u="none" strike="noStrike" baseline="0" dirty="0">
                <a:latin typeface="CourierNew,Bold"/>
              </a:rPr>
              <a:t>*</a:t>
            </a:r>
            <a:r>
              <a:rPr lang="en-US" sz="1800" b="0" i="0" u="none" strike="noStrike" baseline="0" dirty="0">
                <a:latin typeface="CourierNew"/>
              </a:rPr>
              <a:t>y</a:t>
            </a: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print(</a:t>
            </a:r>
            <a:r>
              <a:rPr lang="en-US" sz="1800" b="1" i="0" u="none" strike="noStrike" baseline="0" dirty="0" err="1">
                <a:latin typeface="CourierNew,Bold"/>
              </a:rPr>
              <a:t>functools.</a:t>
            </a:r>
            <a:r>
              <a:rPr lang="en-US" sz="1800" b="0" i="0" u="none" strike="noStrike" baseline="0" dirty="0" err="1">
                <a:latin typeface="CourierNew"/>
              </a:rPr>
              <a:t>reduce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fact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range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0" i="0" u="none" strike="noStrike" baseline="0" dirty="0">
                <a:latin typeface="CourierNew"/>
              </a:rPr>
              <a:t>1</a:t>
            </a:r>
            <a:r>
              <a:rPr lang="en-US" sz="1800" b="1" i="0" u="none" strike="noStrike" baseline="0" dirty="0">
                <a:latin typeface="CourierNew,Bold"/>
              </a:rPr>
              <a:t>,</a:t>
            </a:r>
            <a:r>
              <a:rPr lang="en-US" sz="1800" b="0" i="0" u="none" strike="noStrike" baseline="0" dirty="0">
                <a:latin typeface="CourierNew"/>
              </a:rPr>
              <a:t>5</a:t>
            </a:r>
            <a:r>
              <a:rPr lang="en-US" sz="1800" b="1" i="0" u="none" strike="noStrike" baseline="0" dirty="0">
                <a:latin typeface="CourierNew,Bold"/>
              </a:rPr>
              <a:t>)))</a:t>
            </a:r>
          </a:p>
          <a:p>
            <a:pPr algn="l"/>
            <a:endParaRPr lang="en-US" b="1" dirty="0">
              <a:latin typeface="CourierNew,Bold"/>
            </a:endParaRPr>
          </a:p>
          <a:p>
            <a:pPr algn="l"/>
            <a:r>
              <a:rPr lang="en-US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46814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D908-9B5C-77C5-D660-5BD2E5EA5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2449-C819-C34F-0AFA-B97729F9A6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854074" cy="1862592"/>
          </a:xfrm>
        </p:spPr>
        <p:txBody>
          <a:bodyPr>
            <a:normAutofit/>
          </a:bodyPr>
          <a:lstStyle/>
          <a:p>
            <a:r>
              <a:rPr lang="en-US" dirty="0"/>
              <a:t>Small user defined function to be applied to the whole array – lambda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ED9C51-D48F-688E-4FEE-44120CBC6585}"/>
              </a:ext>
            </a:extLst>
          </p:cNvPr>
          <p:cNvSpPr txBox="1"/>
          <p:nvPr/>
        </p:nvSpPr>
        <p:spPr>
          <a:xfrm>
            <a:off x="2877206" y="3767960"/>
            <a:ext cx="69397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fr-FR" sz="1800" b="1" i="0" u="none" strike="noStrike" baseline="0" dirty="0">
                <a:latin typeface="CourierNew,Bold"/>
              </a:rPr>
              <a:t>&gt;&gt;&gt; </a:t>
            </a:r>
            <a:r>
              <a:rPr lang="fr-FR" sz="1800" b="1" i="0" u="none" strike="noStrike" baseline="0" dirty="0" err="1">
                <a:latin typeface="CourierNew,Bold"/>
              </a:rPr>
              <a:t>print</a:t>
            </a:r>
            <a:r>
              <a:rPr lang="fr-FR" sz="1800" b="1" i="0" u="none" strike="noStrike" baseline="0" dirty="0">
                <a:latin typeface="CourierNew,Bold"/>
              </a:rPr>
              <a:t>(</a:t>
            </a:r>
            <a:r>
              <a:rPr lang="fr-FR" sz="1800" b="1" i="0" u="none" strike="noStrike" baseline="0" dirty="0" err="1">
                <a:latin typeface="CourierNew,Bold"/>
              </a:rPr>
              <a:t>list</a:t>
            </a:r>
            <a:r>
              <a:rPr lang="fr-FR" sz="1800" b="1" i="0" u="none" strike="noStrike" baseline="0" dirty="0">
                <a:latin typeface="CourierNew,Bold"/>
              </a:rPr>
              <a:t>(</a:t>
            </a:r>
            <a:r>
              <a:rPr lang="fr-FR" sz="1800" b="0" i="0" u="none" strike="noStrike" baseline="0" dirty="0" err="1">
                <a:latin typeface="CourierNew"/>
              </a:rPr>
              <a:t>map</a:t>
            </a:r>
            <a:r>
              <a:rPr lang="fr-FR" sz="1800" b="1" i="0" u="none" strike="noStrike" baseline="0" dirty="0">
                <a:latin typeface="CourierNew,Bold"/>
              </a:rPr>
              <a:t>(lambda </a:t>
            </a:r>
            <a:r>
              <a:rPr lang="fr-FR" sz="1800" b="0" i="0" u="none" strike="noStrike" baseline="0" dirty="0">
                <a:latin typeface="CourierNew"/>
              </a:rPr>
              <a:t>x</a:t>
            </a:r>
            <a:r>
              <a:rPr lang="fr-FR" sz="1800" b="1" i="0" u="none" strike="noStrike" baseline="0" dirty="0">
                <a:latin typeface="CourierNew,Bold"/>
              </a:rPr>
              <a:t>: </a:t>
            </a:r>
            <a:r>
              <a:rPr lang="fr-FR" sz="1800" b="0" i="0" u="none" strike="noStrike" baseline="0" dirty="0">
                <a:latin typeface="CourierNew"/>
              </a:rPr>
              <a:t>x</a:t>
            </a:r>
            <a:r>
              <a:rPr lang="fr-FR" sz="1800" b="1" i="0" u="none" strike="noStrike" baseline="0" dirty="0">
                <a:latin typeface="CourierNew,Bold"/>
              </a:rPr>
              <a:t>**</a:t>
            </a:r>
            <a:r>
              <a:rPr lang="fr-FR" sz="1800" b="0" i="0" u="none" strike="noStrike" baseline="0" dirty="0">
                <a:latin typeface="CourierNew"/>
              </a:rPr>
              <a:t>2</a:t>
            </a:r>
            <a:r>
              <a:rPr lang="fr-FR" sz="1800" b="1" i="0" u="none" strike="noStrike" baseline="0" dirty="0">
                <a:latin typeface="CourierNew,Bold"/>
              </a:rPr>
              <a:t>, </a:t>
            </a:r>
            <a:r>
              <a:rPr lang="fr-FR" sz="1800" b="0" i="0" u="none" strike="noStrike" baseline="0" dirty="0">
                <a:latin typeface="CourierNew"/>
              </a:rPr>
              <a:t>range</a:t>
            </a:r>
            <a:r>
              <a:rPr lang="fr-FR" sz="1800" b="1" i="0" u="none" strike="noStrike" baseline="0" dirty="0">
                <a:latin typeface="CourierNew,Bold"/>
              </a:rPr>
              <a:t>(</a:t>
            </a:r>
            <a:r>
              <a:rPr lang="fr-FR" sz="1800" b="0" i="0" u="none" strike="noStrike" baseline="0" dirty="0">
                <a:latin typeface="CourierNew"/>
              </a:rPr>
              <a:t>0</a:t>
            </a:r>
            <a:r>
              <a:rPr lang="fr-FR" sz="1800" b="1" i="0" u="none" strike="noStrike" baseline="0" dirty="0">
                <a:latin typeface="CourierNew,Bold"/>
              </a:rPr>
              <a:t>,</a:t>
            </a:r>
            <a:r>
              <a:rPr lang="fr-FR" sz="1800" b="0" i="0" u="none" strike="noStrike" baseline="0" dirty="0">
                <a:latin typeface="CourierNew"/>
              </a:rPr>
              <a:t>11</a:t>
            </a:r>
            <a:r>
              <a:rPr lang="fr-FR" sz="1800" b="1" i="0" u="none" strike="noStrike" baseline="0" dirty="0">
                <a:latin typeface="CourierNew,Bold"/>
              </a:rPr>
              <a:t>)))</a:t>
            </a:r>
            <a:r>
              <a:rPr lang="fr-FR" b="1" dirty="0">
                <a:latin typeface="CourierNew,Bold"/>
              </a:rPr>
              <a:t>)</a:t>
            </a:r>
            <a:endParaRPr lang="fr-FR" sz="1800" b="1" i="0" u="none" strike="noStrike" baseline="0" dirty="0">
              <a:latin typeface="CourierNew,Bold"/>
            </a:endParaRPr>
          </a:p>
          <a:p>
            <a:pPr algn="l"/>
            <a:r>
              <a:rPr lang="en-US" sz="1800" b="1" i="0" u="none" strike="noStrike" baseline="0" dirty="0">
                <a:latin typeface="CourierNew,Bold"/>
              </a:rPr>
              <a:t>[</a:t>
            </a:r>
            <a:r>
              <a:rPr lang="en-US" sz="1800" b="0" i="0" u="none" strike="noStrike" baseline="0" dirty="0">
                <a:latin typeface="CourierNew"/>
              </a:rPr>
              <a:t>0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1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4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9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16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25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36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49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64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81</a:t>
            </a:r>
            <a:r>
              <a:rPr lang="en-US" sz="1800" b="1" i="0" u="none" strike="noStrike" baseline="0" dirty="0">
                <a:latin typeface="CourierNew,Bold"/>
              </a:rPr>
              <a:t>, </a:t>
            </a:r>
            <a:r>
              <a:rPr lang="en-US" sz="1800" b="0" i="0" u="none" strike="noStrike" baseline="0" dirty="0">
                <a:latin typeface="CourierNew"/>
              </a:rPr>
              <a:t>100</a:t>
            </a:r>
            <a:r>
              <a:rPr lang="en-US" sz="1800" b="1" i="0" u="none" strike="noStrike" baseline="0" dirty="0">
                <a:latin typeface="CourierNew,Bold"/>
              </a:rPr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37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D908-9B5C-77C5-D660-5BD2E5EA5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2449-C819-C34F-0AFA-B97729F9A6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854074" cy="1862592"/>
          </a:xfrm>
        </p:spPr>
        <p:txBody>
          <a:bodyPr>
            <a:normAutofit/>
          </a:bodyPr>
          <a:lstStyle/>
          <a:p>
            <a:r>
              <a:rPr lang="en-US" dirty="0"/>
              <a:t>Write a function that takes two integer arguments and returns the sum of all prime numbers in the two arguments (assume </a:t>
            </a:r>
            <a:r>
              <a:rPr lang="en-US" dirty="0" err="1"/>
              <a:t>isPrime</a:t>
            </a:r>
            <a:r>
              <a:rPr lang="en-US" dirty="0"/>
              <a:t>(x) function is available)</a:t>
            </a:r>
          </a:p>
        </p:txBody>
      </p:sp>
    </p:spTree>
    <p:extLst>
      <p:ext uri="{BB962C8B-B14F-4D97-AF65-F5344CB8AC3E}">
        <p14:creationId xmlns:p14="http://schemas.microsoft.com/office/powerpoint/2010/main" val="3679412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6D3DC-9802-5DBE-F342-56E7982F0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Programming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F600A-B5AB-4010-F185-8FEEE222BD7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Python is a multi-paradigm language and, as such, supports OOP as well as a variety of other paradigms.</a:t>
            </a:r>
          </a:p>
          <a:p>
            <a:r>
              <a:rPr lang="en-US" dirty="0"/>
              <a:t>If you are familiar with OOP in C++, for example, it should be very easy for you to pick up the ideas behind Python’s class structures.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54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579C0-93C2-241D-9B3B-1690C8FE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0EDC4-A8C9-9DD9-E044-ADC9E6B044F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Classes are defined using the class keyword with a very familiar structure: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ClassName</a:t>
            </a:r>
            <a:r>
              <a:rPr lang="en-US" dirty="0">
                <a:latin typeface="Consolas" panose="020B0609020204030204" pitchFamily="49" charset="0"/>
              </a:rPr>
              <a:t> 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statement1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…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statementN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There is no notion of a header file to include so we don’t need to break up the creation of a class into declaration and definition. We just declare and use it!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28012"/>
      </p:ext>
    </p:extLst>
  </p:cSld>
  <p:clrMapOvr>
    <a:masterClrMapping/>
  </p:clrMapOvr>
</p:sld>
</file>

<file path=ppt/theme/theme1.xml><?xml version="1.0" encoding="utf-8"?>
<a:theme xmlns:a="http://schemas.openxmlformats.org/drawingml/2006/main" name="myCOP4521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OP4521" id="{AC88A369-B436-4B59-A1A3-9406AB6A38E2}" vid="{44AA63C9-C980-4552-9100-70E8BCF60E8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myCOP4521</Template>
  <TotalTime>1969</TotalTime>
  <Words>1142</Words>
  <Application>Microsoft Office PowerPoint</Application>
  <PresentationFormat>Widescreen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CourierNew</vt:lpstr>
      <vt:lpstr>CourierNew,Bold</vt:lpstr>
      <vt:lpstr>Rockwell,Italic</vt:lpstr>
      <vt:lpstr>Arial</vt:lpstr>
      <vt:lpstr>Consolas</vt:lpstr>
      <vt:lpstr>Courier New</vt:lpstr>
      <vt:lpstr>Rockwell</vt:lpstr>
      <vt:lpstr>Tw Cen MT</vt:lpstr>
      <vt:lpstr>Wingdings</vt:lpstr>
      <vt:lpstr>myCOP4521</vt:lpstr>
      <vt:lpstr>Lecture 4 Functional programming, and OOP </vt:lpstr>
      <vt:lpstr>Functional Programming Tools</vt:lpstr>
      <vt:lpstr>Functional Programming Tools</vt:lpstr>
      <vt:lpstr>Functional Programming Tools</vt:lpstr>
      <vt:lpstr>Functional Programming Tools</vt:lpstr>
      <vt:lpstr>Functional Programming Tools</vt:lpstr>
      <vt:lpstr>Exercise</vt:lpstr>
      <vt:lpstr>Object-Oriented Programming in Python</vt:lpstr>
      <vt:lpstr>Class Definition</vt:lpstr>
      <vt:lpstr>Class Object</vt:lpstr>
      <vt:lpstr>Constructor</vt:lpstr>
      <vt:lpstr>Constructor</vt:lpstr>
      <vt:lpstr>Data Attributes</vt:lpstr>
      <vt:lpstr>Built-in attributes</vt:lpstr>
      <vt:lpstr>Private Variables</vt:lpstr>
      <vt:lpstr>Inheritence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Sharanya Jayaraman</dc:creator>
  <cp:lastModifiedBy>Xin Yuan</cp:lastModifiedBy>
  <cp:revision>10</cp:revision>
  <dcterms:created xsi:type="dcterms:W3CDTF">2022-01-21T13:41:55Z</dcterms:created>
  <dcterms:modified xsi:type="dcterms:W3CDTF">2024-09-16T13:48:16Z</dcterms:modified>
</cp:coreProperties>
</file>