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96" r:id="rId3"/>
    <p:sldId id="332" r:id="rId4"/>
    <p:sldId id="333" r:id="rId5"/>
    <p:sldId id="334" r:id="rId6"/>
    <p:sldId id="335" r:id="rId7"/>
    <p:sldId id="297" r:id="rId8"/>
    <p:sldId id="300" r:id="rId9"/>
    <p:sldId id="301" r:id="rId10"/>
    <p:sldId id="302" r:id="rId11"/>
    <p:sldId id="304" r:id="rId12"/>
    <p:sldId id="336" r:id="rId13"/>
    <p:sldId id="337" r:id="rId14"/>
    <p:sldId id="378" r:id="rId15"/>
    <p:sldId id="379" r:id="rId16"/>
    <p:sldId id="377" r:id="rId17"/>
    <p:sldId id="338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368" r:id="rId44"/>
    <p:sldId id="370" r:id="rId45"/>
    <p:sldId id="371" r:id="rId46"/>
    <p:sldId id="372" r:id="rId47"/>
    <p:sldId id="373" r:id="rId48"/>
    <p:sldId id="374" r:id="rId49"/>
    <p:sldId id="380" r:id="rId50"/>
    <p:sldId id="278" r:id="rId51"/>
    <p:sldId id="285" r:id="rId52"/>
    <p:sldId id="286" r:id="rId53"/>
    <p:sldId id="287" r:id="rId5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8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6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76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2150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53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49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73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7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0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1800" cap="none"/>
            </a:lvl3pPr>
            <a:lvl4pPr marL="1600200" indent="-228600">
              <a:buFont typeface="Wingdings" panose="05000000000000000000" pitchFamily="2" charset="2"/>
              <a:buChar char="q"/>
              <a:defRPr sz="16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2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4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8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9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0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1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1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D705AB5-6DE8-4F0E-BC83-CF91202A505D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ython/python_string_formatting.as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509FB-E6DB-E250-534C-1D99F999A4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Sequence Data Types &amp; FILE 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63DC4-6E94-371D-E523-625301094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43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String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21503"/>
            <a:ext cx="10363826" cy="3510918"/>
          </a:xfrm>
        </p:spPr>
        <p:txBody>
          <a:bodyPr>
            <a:normAutofit fontScale="77500" lnSpcReduction="20000"/>
          </a:bodyPr>
          <a:lstStyle/>
          <a:p>
            <a:pPr marL="302260" indent="-29019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02260" algn="l"/>
                <a:tab pos="302895" algn="l"/>
                <a:tab pos="2757805" algn="l"/>
              </a:tabLst>
            </a:pP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.capitalize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()	</a:t>
            </a:r>
          </a:p>
          <a:p>
            <a:pPr marL="469265" lvl="1">
              <a:spcBef>
                <a:spcPts val="330"/>
              </a:spcBef>
              <a:tabLst>
                <a:tab pos="302260" algn="l"/>
                <a:tab pos="302895" algn="l"/>
                <a:tab pos="2757805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returns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900" spc="-20" dirty="0"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of the string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the first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character</a:t>
            </a:r>
            <a:r>
              <a:rPr lang="en-US" sz="19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capitalized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sz="1900" spc="-30" dirty="0">
                <a:latin typeface="Arial" panose="020B0604020202020204" pitchFamily="34" charset="0"/>
                <a:cs typeface="Arial" panose="020B0604020202020204" pitchFamily="34" charset="0"/>
              </a:rPr>
              <a:t>rest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spc="-30" dirty="0">
                <a:latin typeface="Arial" panose="020B0604020202020204" pitchFamily="34" charset="0"/>
                <a:cs typeface="Arial" panose="020B0604020202020204" pitchFamily="34" charset="0"/>
              </a:rPr>
              <a:t>lowercase.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5080" indent="-229235">
              <a:lnSpc>
                <a:spcPct val="109300"/>
              </a:lnSpc>
              <a:spcBef>
                <a:spcPts val="101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3047365" algn="l"/>
                <a:tab pos="4635500" algn="l"/>
                <a:tab pos="8776335" algn="l"/>
              </a:tabLst>
            </a:pPr>
            <a:r>
              <a:rPr lang="en-US" dirty="0"/>
              <a:t>	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.center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width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fillchar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])	</a:t>
            </a:r>
          </a:p>
          <a:p>
            <a:pPr marL="469265" marR="5080" lvl="1">
              <a:lnSpc>
                <a:spcPct val="109300"/>
              </a:lnSpc>
              <a:spcBef>
                <a:spcPts val="1010"/>
              </a:spcBef>
              <a:buClr>
                <a:srgbClr val="FFFFFF"/>
              </a:buClr>
              <a:tabLst>
                <a:tab pos="302260" algn="l"/>
                <a:tab pos="302895" algn="l"/>
                <a:tab pos="3047365" algn="l"/>
                <a:tab pos="4635500" algn="l"/>
                <a:tab pos="8776335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centers the contents of the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str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in field-size  </a:t>
            </a:r>
            <a:r>
              <a:rPr lang="en-US"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padded </a:t>
            </a:r>
            <a:r>
              <a:rPr lang="en-US" sz="1900" spc="-4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fillchar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(defaults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to a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blank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space). See</a:t>
            </a:r>
            <a:r>
              <a:rPr lang="en-US" sz="1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n-US" sz="19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.ljust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() and  </a:t>
            </a:r>
            <a:r>
              <a:rPr lang="en-US" sz="1900" i="1" spc="-10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.rjust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().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940435" indent="-229235">
              <a:lnSpc>
                <a:spcPct val="110000"/>
              </a:lnSpc>
              <a:spcBef>
                <a:spcPts val="103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2613025" algn="l"/>
                <a:tab pos="3769360" algn="l"/>
                <a:tab pos="4780280" algn="l"/>
              </a:tabLst>
            </a:pPr>
            <a:r>
              <a:rPr lang="en-US" dirty="0"/>
              <a:t>	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.count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sub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]])	</a:t>
            </a:r>
          </a:p>
          <a:p>
            <a:pPr marL="469265" marR="940435" lvl="1">
              <a:lnSpc>
                <a:spcPct val="110000"/>
              </a:lnSpc>
              <a:spcBef>
                <a:spcPts val="1030"/>
              </a:spcBef>
              <a:buClr>
                <a:srgbClr val="FFFFFF"/>
              </a:buClr>
              <a:tabLst>
                <a:tab pos="302260" algn="l"/>
                <a:tab pos="302895" algn="l"/>
                <a:tab pos="2613025" algn="l"/>
                <a:tab pos="3769360" algn="l"/>
                <a:tab pos="4780280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the number of </a:t>
            </a:r>
            <a:r>
              <a:rPr lang="en-US" sz="1900" spc="-15" dirty="0">
                <a:latin typeface="Arial" panose="020B0604020202020204" pitchFamily="34" charset="0"/>
                <a:cs typeface="Arial" panose="020B0604020202020204" pitchFamily="34" charset="0"/>
              </a:rPr>
              <a:t>non-overlapping  occurrences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of substring </a:t>
            </a:r>
            <a:r>
              <a:rPr lang="en-US"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sub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1900" spc="-20" dirty="0">
                <a:latin typeface="Arial" panose="020B0604020202020204" pitchFamily="34" charset="0"/>
                <a:cs typeface="Arial" panose="020B0604020202020204" pitchFamily="34" charset="0"/>
              </a:rPr>
              <a:t>range </a:t>
            </a:r>
            <a:r>
              <a:rPr lang="en-US" sz="1900" i="1" spc="5" dirty="0">
                <a:latin typeface="Arial" panose="020B0604020202020204" pitchFamily="34" charset="0"/>
                <a:cs typeface="Arial" panose="020B0604020202020204" pitchFamily="34" charset="0"/>
              </a:rPr>
              <a:t>[start</a:t>
            </a:r>
            <a:r>
              <a:rPr lang="en-US" sz="1900" spc="5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end].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Can use slice notation</a:t>
            </a:r>
            <a:r>
              <a:rPr lang="en-US" sz="19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spc="-30" dirty="0">
                <a:latin typeface="Arial" panose="020B0604020202020204" pitchFamily="34" charset="0"/>
                <a:cs typeface="Arial" panose="020B0604020202020204" pitchFamily="34" charset="0"/>
              </a:rPr>
              <a:t>here.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354330" indent="-229235">
              <a:lnSpc>
                <a:spcPct val="110000"/>
              </a:lnSpc>
              <a:spcBef>
                <a:spcPts val="101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3479800" algn="l"/>
                <a:tab pos="4635500" algn="l"/>
              </a:tabLst>
            </a:pPr>
            <a:r>
              <a:rPr lang="en-US" dirty="0"/>
              <a:t>	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.endswith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suffix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]])</a:t>
            </a:r>
          </a:p>
          <a:p>
            <a:pPr marL="469265" marR="354330" lvl="1">
              <a:lnSpc>
                <a:spcPct val="110000"/>
              </a:lnSpc>
              <a:spcBef>
                <a:spcPts val="1010"/>
              </a:spcBef>
              <a:buClr>
                <a:srgbClr val="FFFFFF"/>
              </a:buClr>
              <a:tabLst>
                <a:tab pos="302260" algn="l"/>
                <a:tab pos="302895" algn="l"/>
                <a:tab pos="3479800" algn="l"/>
                <a:tab pos="4635500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True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if the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str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ends with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suffix,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otherwise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900" spc="-40" dirty="0">
                <a:latin typeface="Arial" panose="020B0604020202020204" pitchFamily="34" charset="0"/>
                <a:cs typeface="Arial" panose="020B0604020202020204" pitchFamily="34" charset="0"/>
              </a:rPr>
              <a:t>False. </a:t>
            </a:r>
          </a:p>
          <a:p>
            <a:pPr marL="469265" marR="354330" lvl="1">
              <a:lnSpc>
                <a:spcPct val="110000"/>
              </a:lnSpc>
              <a:spcBef>
                <a:spcPts val="1010"/>
              </a:spcBef>
              <a:buClr>
                <a:srgbClr val="FFFFFF"/>
              </a:buClr>
              <a:tabLst>
                <a:tab pos="302260" algn="l"/>
                <a:tab pos="302895" algn="l"/>
                <a:tab pos="3479800" algn="l"/>
                <a:tab pos="4635500" algn="l"/>
              </a:tabLst>
            </a:pPr>
            <a:r>
              <a:rPr lang="en-US" sz="1900" spc="-25" dirty="0">
                <a:latin typeface="Arial" panose="020B0604020202020204" pitchFamily="34" charset="0"/>
                <a:cs typeface="Arial" panose="020B0604020202020204" pitchFamily="34" charset="0"/>
              </a:rPr>
              <a:t>Optionally,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specify a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substring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to test. See also  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.startswith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().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D7CC1A-49F9-0E2E-1CA1-7E3E75E54AEE}"/>
              </a:ext>
            </a:extLst>
          </p:cNvPr>
          <p:cNvSpPr txBox="1"/>
          <p:nvPr/>
        </p:nvSpPr>
        <p:spPr>
          <a:xfrm>
            <a:off x="3343972" y="4732421"/>
            <a:ext cx="550343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LoVe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  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pYtHoN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.capitalize())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centered"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.center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'*'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mississippi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.count(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iss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mississippi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.count(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iss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mississippi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endswith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ssi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mississippi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endswith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ssi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8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23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String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722097"/>
          </a:xfrm>
        </p:spPr>
        <p:txBody>
          <a:bodyPr>
            <a:normAutofit fontScale="92500" lnSpcReduction="20000"/>
          </a:bodyPr>
          <a:lstStyle/>
          <a:p>
            <a:pPr marL="241300" marR="5080" indent="-229235">
              <a:lnSpc>
                <a:spcPct val="100000"/>
              </a:lnSpc>
              <a:spcBef>
                <a:spcPts val="22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2468245" algn="l"/>
                <a:tab pos="3624579" algn="l"/>
                <a:tab pos="4635500" algn="l"/>
              </a:tabLst>
            </a:pP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.find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sub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	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]])	</a:t>
            </a:r>
          </a:p>
          <a:p>
            <a:pPr marL="469265" marR="5080" lvl="1">
              <a:spcBef>
                <a:spcPts val="220"/>
              </a:spcBef>
              <a:buClr>
                <a:srgbClr val="FFFFFF"/>
              </a:buClr>
              <a:tabLst>
                <a:tab pos="302260" algn="l"/>
                <a:tab pos="302895" algn="l"/>
                <a:tab pos="2468245" algn="l"/>
                <a:tab pos="3624579" algn="l"/>
                <a:tab pos="4635500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900" spc="-25" dirty="0">
                <a:latin typeface="Arial" panose="020B0604020202020204" pitchFamily="34" charset="0"/>
                <a:cs typeface="Arial" panose="020B0604020202020204" pitchFamily="34" charset="0"/>
              </a:rPr>
              <a:t>lowest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index in the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en-US" sz="1900" spc="-3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substring </a:t>
            </a:r>
            <a:r>
              <a:rPr lang="en-US"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sub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found,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such that </a:t>
            </a:r>
            <a:r>
              <a:rPr lang="en-US"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sub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is contained in the slice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</a:p>
          <a:p>
            <a:pPr marL="469265" marR="5080" lvl="1">
              <a:spcBef>
                <a:spcPts val="220"/>
              </a:spcBef>
              <a:buClr>
                <a:srgbClr val="FFFFFF"/>
              </a:buClr>
              <a:tabLst>
                <a:tab pos="302260" algn="l"/>
                <a:tab pos="302895" algn="l"/>
                <a:tab pos="2468245" algn="l"/>
                <a:tab pos="3624579" algn="l"/>
                <a:tab pos="4635500" algn="l"/>
              </a:tabLst>
            </a:pPr>
            <a:r>
              <a:rPr lang="en-US" sz="1900" spc="5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-1 if </a:t>
            </a:r>
            <a:r>
              <a:rPr lang="en-US"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sub 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is not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found. </a:t>
            </a:r>
          </a:p>
          <a:p>
            <a:pPr marL="469265" marR="5080" lvl="1">
              <a:spcBef>
                <a:spcPts val="220"/>
              </a:spcBef>
              <a:buClr>
                <a:srgbClr val="FFFFFF"/>
              </a:buClr>
              <a:tabLst>
                <a:tab pos="302260" algn="l"/>
                <a:tab pos="302895" algn="l"/>
                <a:tab pos="2468245" algn="l"/>
                <a:tab pos="3624579" algn="l"/>
                <a:tab pos="4635500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See also</a:t>
            </a:r>
            <a:r>
              <a:rPr lang="en-US" sz="1900" spc="-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.rfind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().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260" indent="-290195">
              <a:lnSpc>
                <a:spcPct val="100000"/>
              </a:lnSpc>
              <a:spcBef>
                <a:spcPts val="994"/>
              </a:spcBef>
              <a:buFont typeface="Arial"/>
              <a:buChar char="•"/>
              <a:tabLst>
                <a:tab pos="302260" algn="l"/>
                <a:tab pos="302895" algn="l"/>
                <a:tab pos="2613025" algn="l"/>
                <a:tab pos="3769360" algn="l"/>
                <a:tab pos="4780280" algn="l"/>
              </a:tabLst>
            </a:pP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.index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sub 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	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]])	</a:t>
            </a:r>
          </a:p>
          <a:p>
            <a:pPr marL="469265" lvl="1">
              <a:spcBef>
                <a:spcPts val="994"/>
              </a:spcBef>
              <a:tabLst>
                <a:tab pos="302260" algn="l"/>
                <a:tab pos="302895" algn="l"/>
                <a:tab pos="2613025" algn="l"/>
                <a:tab pos="3769360" algn="l"/>
                <a:tab pos="4780280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identical to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find(), </a:t>
            </a:r>
            <a:r>
              <a:rPr lang="en-US" sz="1900" spc="-15" dirty="0">
                <a:latin typeface="Arial" panose="020B0604020202020204" pitchFamily="34" charset="0"/>
                <a:cs typeface="Arial" panose="020B0604020202020204" pitchFamily="34" charset="0"/>
              </a:rPr>
              <a:t>but raises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9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spc="-30" dirty="0" err="1">
                <a:latin typeface="Arial" panose="020B0604020202020204" pitchFamily="34" charset="0"/>
                <a:cs typeface="Arial" panose="020B0604020202020204" pitchFamily="34" charset="0"/>
              </a:rPr>
              <a:t>ValueError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exception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substring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sub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is not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found. </a:t>
            </a:r>
          </a:p>
          <a:p>
            <a:pPr marL="469265" lvl="1">
              <a:spcBef>
                <a:spcPts val="994"/>
              </a:spcBef>
              <a:tabLst>
                <a:tab pos="302260" algn="l"/>
                <a:tab pos="302895" algn="l"/>
                <a:tab pos="2613025" algn="l"/>
                <a:tab pos="3769360" algn="l"/>
                <a:tab pos="4780280" algn="l"/>
              </a:tabLst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See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n-US" sz="1900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.rindex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().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611505" indent="-229235">
              <a:lnSpc>
                <a:spcPct val="102600"/>
              </a:lnSpc>
              <a:spcBef>
                <a:spcPts val="95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3047365" algn="l"/>
              </a:tabLst>
            </a:pPr>
            <a:r>
              <a:rPr lang="en-US" dirty="0"/>
              <a:t>	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.join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iterable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)	</a:t>
            </a:r>
          </a:p>
          <a:p>
            <a:pPr marL="469265" marR="611505" lvl="1">
              <a:lnSpc>
                <a:spcPct val="102600"/>
              </a:lnSpc>
              <a:spcBef>
                <a:spcPts val="950"/>
              </a:spcBef>
              <a:buClr>
                <a:srgbClr val="FFFFFF"/>
              </a:buClr>
              <a:tabLst>
                <a:tab pos="302260" algn="l"/>
                <a:tab pos="302895" algn="l"/>
                <a:tab pos="3047365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that is the </a:t>
            </a:r>
            <a:r>
              <a:rPr lang="en-US" sz="1900" spc="-25" dirty="0">
                <a:latin typeface="Arial" panose="020B0604020202020204" pitchFamily="34" charset="0"/>
                <a:cs typeface="Arial" panose="020B0604020202020204" pitchFamily="34" charset="0"/>
              </a:rPr>
              <a:t>result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of concatenating all of the  elements of </a:t>
            </a:r>
            <a:r>
              <a:rPr lang="en-US" sz="1900" i="1" spc="-20" dirty="0" err="1">
                <a:latin typeface="Arial" panose="020B0604020202020204" pitchFamily="34" charset="0"/>
                <a:cs typeface="Arial" panose="020B0604020202020204" pitchFamily="34" charset="0"/>
              </a:rPr>
              <a:t>iterable</a:t>
            </a:r>
            <a:r>
              <a:rPr lang="en-US" sz="1900" spc="-2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69265" marR="611505" lvl="1">
              <a:lnSpc>
                <a:spcPct val="102600"/>
              </a:lnSpc>
              <a:spcBef>
                <a:spcPts val="950"/>
              </a:spcBef>
              <a:buClr>
                <a:srgbClr val="FFFFFF"/>
              </a:buClr>
              <a:tabLst>
                <a:tab pos="302260" algn="l"/>
                <a:tab pos="302895" algn="l"/>
                <a:tab pos="3047365" algn="l"/>
              </a:tabLst>
            </a:pPr>
            <a:r>
              <a:rPr lang="en-US" sz="1900" spc="-2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str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object </a:t>
            </a:r>
            <a:r>
              <a:rPr lang="en-US" sz="1900" spc="-30" dirty="0">
                <a:latin typeface="Arial" panose="020B0604020202020204" pitchFamily="34" charset="0"/>
                <a:cs typeface="Arial" panose="020B0604020202020204" pitchFamily="34" charset="0"/>
              </a:rPr>
              <a:t>here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is the delimiter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the concatenated  elements.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648970" indent="-229235">
              <a:lnSpc>
                <a:spcPct val="102600"/>
              </a:lnSpc>
              <a:spcBef>
                <a:spcPts val="815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2757805" algn="l"/>
                <a:tab pos="3624579" algn="l"/>
                <a:tab pos="4780280" algn="l"/>
              </a:tabLst>
            </a:pPr>
            <a:r>
              <a:rPr lang="en-US" dirty="0"/>
              <a:t>	</a:t>
            </a:r>
            <a:r>
              <a:rPr lang="en-US"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.replace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,	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[,	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])	</a:t>
            </a:r>
          </a:p>
          <a:p>
            <a:pPr marL="469265" marR="648970" lvl="1">
              <a:lnSpc>
                <a:spcPct val="102600"/>
              </a:lnSpc>
              <a:spcBef>
                <a:spcPts val="815"/>
              </a:spcBef>
              <a:buClr>
                <a:srgbClr val="FFFFFF"/>
              </a:buClr>
              <a:tabLst>
                <a:tab pos="302260" algn="l"/>
                <a:tab pos="302895" algn="l"/>
                <a:tab pos="2757805" algn="l"/>
                <a:tab pos="3624579" algn="l"/>
                <a:tab pos="4780280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900" spc="-15" dirty="0"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str </a:t>
            </a:r>
            <a:r>
              <a:rPr lang="en-US" sz="1900" spc="-3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all instances of the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substring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old </a:t>
            </a:r>
            <a:r>
              <a:rPr lang="en-US" sz="1900" spc="-35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sz="1900" spc="-15" dirty="0">
                <a:latin typeface="Arial" panose="020B0604020202020204" pitchFamily="34" charset="0"/>
                <a:cs typeface="Arial" panose="020B0604020202020204" pitchFamily="34" charset="0"/>
              </a:rPr>
              <a:t>replaced </a:t>
            </a:r>
            <a:r>
              <a:rPr lang="en-US" sz="1900" spc="-4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en-US" sz="1900" i="1" spc="-30" dirty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(up to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count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number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of 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times).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12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String Methods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79056-DBC1-969C-8E49-611CC18B2FC4}"/>
              </a:ext>
            </a:extLst>
          </p:cNvPr>
          <p:cNvSpPr txBox="1"/>
          <p:nvPr/>
        </p:nvSpPr>
        <p:spPr>
          <a:xfrm>
            <a:off x="2791327" y="1957137"/>
            <a:ext cx="638989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whenever"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.find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"never"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whenever"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.find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"what"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whenever"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.index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"never"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whenever"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.index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"what"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"-"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.join([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'555'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'867'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'5309'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    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.join([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'Python'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'is'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'awesome'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whenever"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.replace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"ever"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ce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02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formatting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473445"/>
          </a:xfrm>
        </p:spPr>
        <p:txBody>
          <a:bodyPr>
            <a:normAutofit fontScale="92500"/>
          </a:bodyPr>
          <a:lstStyle/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are several ways for string format. The preferred way is to use f-strings.</a:t>
            </a:r>
          </a:p>
          <a:p>
            <a:pPr marL="812165" marR="863600" lvl="1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putting an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front of a string literal, we create an f-string. Example:</a:t>
            </a:r>
          </a:p>
          <a:p>
            <a:pPr marL="469265" marR="863600" lvl="1" indent="0">
              <a:lnSpc>
                <a:spcPct val="110000"/>
              </a:lnSpc>
              <a:spcBef>
                <a:spcPts val="100"/>
              </a:spcBef>
              <a:buNone/>
              <a:tabLst>
                <a:tab pos="240665" algn="l"/>
                <a:tab pos="241300" algn="l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6465" marR="863600" lvl="2" indent="0">
              <a:lnSpc>
                <a:spcPct val="110000"/>
              </a:lnSpc>
              <a:spcBef>
                <a:spcPts val="100"/>
              </a:spcBef>
              <a:buNone/>
              <a:tabLst>
                <a:tab pos="240665" algn="l"/>
                <a:tab pos="241300" algn="l"/>
              </a:tabLst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 =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f”This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is an f-string.”</a:t>
            </a:r>
          </a:p>
          <a:p>
            <a:pPr marL="926465" marR="863600" lvl="2" indent="0">
              <a:lnSpc>
                <a:spcPct val="110000"/>
              </a:lnSpc>
              <a:spcBef>
                <a:spcPts val="100"/>
              </a:spcBef>
              <a:buNone/>
              <a:tabLst>
                <a:tab pos="240665" algn="l"/>
                <a:tab pos="241300" algn="l"/>
              </a:tabLst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print(t)</a:t>
            </a:r>
          </a:p>
          <a:p>
            <a:pPr marL="926465" marR="863600" lvl="2" indent="0">
              <a:lnSpc>
                <a:spcPct val="110000"/>
              </a:lnSpc>
              <a:spcBef>
                <a:spcPts val="100"/>
              </a:spcBef>
              <a:buNone/>
              <a:tabLst>
                <a:tab pos="240665" algn="l"/>
                <a:tab pos="241300" algn="l"/>
              </a:tabLst>
            </a:pP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7815" marR="863600" indent="-28575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An f-string can have placeholders 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 },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which can contain expressions (variables, functions) and modifiers to format the value:</a:t>
            </a:r>
          </a:p>
          <a:p>
            <a:pPr marL="297815" marR="863600" indent="-28575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6465" marR="863600" lvl="2" indent="0">
              <a:lnSpc>
                <a:spcPct val="110000"/>
              </a:lnSpc>
              <a:spcBef>
                <a:spcPts val="100"/>
              </a:spcBef>
              <a:buNone/>
              <a:tabLst>
                <a:tab pos="240665" algn="l"/>
                <a:tab pos="241300" algn="l"/>
              </a:tabLst>
            </a:pP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= 500</a:t>
            </a:r>
          </a:p>
          <a:p>
            <a:pPr marL="926465" marR="863600" lvl="2" indent="0">
              <a:lnSpc>
                <a:spcPct val="110000"/>
              </a:lnSpc>
              <a:spcBef>
                <a:spcPts val="100"/>
              </a:spcBef>
              <a:buNone/>
              <a:tabLst>
                <a:tab pos="240665" algn="l"/>
                <a:tab pos="241300" algn="l"/>
              </a:tabLst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 =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f”This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is an f-string.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926465" marR="863600" lvl="2" indent="0">
              <a:lnSpc>
                <a:spcPct val="110000"/>
              </a:lnSpc>
              <a:spcBef>
                <a:spcPts val="100"/>
              </a:spcBef>
              <a:buNone/>
              <a:tabLst>
                <a:tab pos="240665" algn="l"/>
                <a:tab pos="241300" algn="l"/>
              </a:tabLst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print(t)</a:t>
            </a:r>
          </a:p>
          <a:p>
            <a:pPr marL="755015" marR="863600" lvl="1" indent="-28575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8636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998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Placeholders in f-string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9080" y="1415332"/>
            <a:ext cx="3586035" cy="4893647"/>
          </a:xfrm>
        </p:spPr>
        <p:txBody>
          <a:bodyPr>
            <a:normAutofit/>
          </a:bodyPr>
          <a:lstStyle/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placeholder can contain any expressions including constants and functions.  </a:t>
            </a:r>
          </a:p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f-string can have any number of placeholders.</a:t>
            </a:r>
          </a:p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8636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33CFCA-48F3-5FCE-BC54-6372F453FC96}"/>
              </a:ext>
            </a:extLst>
          </p:cNvPr>
          <p:cNvSpPr txBox="1"/>
          <p:nvPr/>
        </p:nvSpPr>
        <p:spPr>
          <a:xfrm>
            <a:off x="4435642" y="1415332"/>
            <a:ext cx="6781087" cy="4893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 =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f”val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{500}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print(t)</a:t>
            </a:r>
          </a:p>
          <a:p>
            <a:r>
              <a:rPr lang="en-US" altLang="en-US" sz="2400" dirty="0"/>
              <a:t>v = 500</a:t>
            </a:r>
            <a:endParaRPr kumimoji="0" lang="en-US" altLang="en-US" sz="2400" i="0" u="none" strike="noStrike" cap="none" normalizeH="0" baseline="0" dirty="0">
              <a:ln>
                <a:noFill/>
              </a:ln>
              <a:effectLst/>
            </a:endParaRPr>
          </a:p>
          <a:p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 =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f”v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*2 = </a:t>
            </a:r>
            <a:r>
              <a:rPr lang="en-US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{v * 2}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print(t)</a:t>
            </a:r>
          </a:p>
          <a:p>
            <a:r>
              <a:rPr lang="en-US" altLang="en-US" sz="2400" dirty="0"/>
              <a:t>p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rice = 59</a:t>
            </a:r>
          </a:p>
          <a:p>
            <a:r>
              <a:rPr lang="en-US" altLang="en-US" sz="2400" dirty="0" err="1"/>
              <a:t>taxRate</a:t>
            </a:r>
            <a:r>
              <a:rPr lang="en-US" altLang="en-US" sz="2400" dirty="0"/>
              <a:t> = 0.075</a:t>
            </a:r>
          </a:p>
          <a:p>
            <a:r>
              <a:rPr lang="en-US" altLang="en-US" sz="2400" dirty="0"/>
              <a:t>t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=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f”</a:t>
            </a:r>
            <a:r>
              <a:rPr lang="en-US" altLang="en-US" sz="2400" dirty="0" err="1"/>
              <a:t>Total</a:t>
            </a:r>
            <a:r>
              <a:rPr lang="en-US" altLang="en-US" sz="2400" dirty="0"/>
              <a:t> price is </a:t>
            </a:r>
            <a:r>
              <a:rPr lang="en-US" altLang="en-US" sz="2400" dirty="0">
                <a:solidFill>
                  <a:srgbClr val="C00000"/>
                </a:solidFill>
              </a:rPr>
              <a:t>{price + price * </a:t>
            </a:r>
            <a:r>
              <a:rPr lang="en-US" altLang="en-US" sz="2400" dirty="0" err="1">
                <a:solidFill>
                  <a:srgbClr val="C00000"/>
                </a:solidFill>
              </a:rPr>
              <a:t>taxRate</a:t>
            </a:r>
            <a:r>
              <a:rPr lang="en-US" altLang="en-US" sz="2400" dirty="0">
                <a:solidFill>
                  <a:srgbClr val="C00000"/>
                </a:solidFill>
              </a:rPr>
              <a:t>} </a:t>
            </a:r>
            <a:r>
              <a:rPr lang="en-US" altLang="en-US" sz="2400" dirty="0"/>
              <a:t>. ”</a:t>
            </a:r>
          </a:p>
          <a:p>
            <a:r>
              <a:rPr lang="en-US" altLang="en-US" sz="2400" dirty="0"/>
              <a:t>print(t)</a:t>
            </a:r>
          </a:p>
          <a:p>
            <a:r>
              <a:rPr lang="en-US" altLang="en-US" sz="2400" dirty="0"/>
              <a:t>a = ‘apple’</a:t>
            </a:r>
          </a:p>
          <a:p>
            <a:r>
              <a:rPr lang="en-US" altLang="en-US" sz="2400" dirty="0"/>
              <a:t>b = ‘grape’</a:t>
            </a:r>
          </a:p>
          <a:p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t =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f”I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like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{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</a:rPr>
              <a:t>a.upper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() + </a:t>
            </a:r>
            <a:r>
              <a:rPr lang="en-US" altLang="en-US" sz="2400" dirty="0">
                <a:solidFill>
                  <a:srgbClr val="C00000"/>
                </a:solidFill>
              </a:rPr>
              <a:t>‘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 ORANGE’}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and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 {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</a:rPr>
              <a:t>b.upper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()}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.”</a:t>
            </a:r>
          </a:p>
          <a:p>
            <a:r>
              <a:rPr lang="en-US" altLang="en-US" sz="2400" dirty="0"/>
              <a:t>print(t)</a:t>
            </a:r>
            <a:endParaRPr kumimoji="0" lang="en-US" altLang="en-US" sz="240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1082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9080" y="1415331"/>
            <a:ext cx="10629145" cy="3252921"/>
          </a:xfrm>
        </p:spPr>
        <p:txBody>
          <a:bodyPr>
            <a:normAutofit/>
          </a:bodyPr>
          <a:lstStyle/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can further format the values in the in the placement holder with modifier</a:t>
            </a:r>
          </a:p>
          <a:p>
            <a:pPr marL="812165" marR="863600" lvl="1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Modifier starts with a “:” and only takes some fixed format.</a:t>
            </a:r>
          </a:p>
          <a:p>
            <a:pPr marL="812165" marR="863600" lvl="1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Placeholder with modifier has the form of 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{expression modifier}</a:t>
            </a:r>
          </a:p>
          <a:p>
            <a:pPr marL="812165" marR="863600" lvl="1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See the list of modifiers at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https://www.w3schools.com/python/python_string_formatting.asp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Exercise: Print the header of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command.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8636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33CFCA-48F3-5FCE-BC54-6372F453FC96}"/>
              </a:ext>
            </a:extLst>
          </p:cNvPr>
          <p:cNvSpPr txBox="1"/>
          <p:nvPr/>
        </p:nvSpPr>
        <p:spPr>
          <a:xfrm>
            <a:off x="1078831" y="4780948"/>
            <a:ext cx="9769642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print(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f”val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{1000000000:,}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” )  # comma as thousand separator</a:t>
            </a:r>
          </a:p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print(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f”val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{12.342344:.3f}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” )  # float point number with a 3 decimals</a:t>
            </a:r>
          </a:p>
          <a:p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</a:rPr>
              <a:t>print(f”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{‘Hello’:&gt;30}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</a:rPr>
              <a:t>”)  # Right align to 30 letter space</a:t>
            </a:r>
          </a:p>
          <a:p>
            <a:r>
              <a:rPr lang="en-US" altLang="en-US" sz="2000" i="1" dirty="0"/>
              <a:t>print(f” </a:t>
            </a:r>
            <a:r>
              <a:rPr lang="en-US" altLang="en-US" sz="2000" i="1" dirty="0">
                <a:solidFill>
                  <a:srgbClr val="C00000"/>
                </a:solidFill>
              </a:rPr>
              <a:t>{‘100’:^10} </a:t>
            </a:r>
            <a:r>
              <a:rPr lang="en-US" altLang="en-US" sz="2000" i="1" dirty="0"/>
              <a:t>”)    # center of 10 digits</a:t>
            </a:r>
            <a:endParaRPr kumimoji="0" lang="en-US" altLang="en-US" sz="2000" i="1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5669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format()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473445"/>
          </a:xfrm>
        </p:spPr>
        <p:txBody>
          <a:bodyPr>
            <a:normAutofit fontScale="85000" lnSpcReduction="20000"/>
          </a:bodyPr>
          <a:lstStyle/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Old form of string formatting</a:t>
            </a:r>
          </a:p>
          <a:p>
            <a:pPr marL="354965" marR="863600" indent="-3429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 signature is:</a:t>
            </a:r>
          </a:p>
          <a:p>
            <a:pPr marR="8636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3085" indent="0">
              <a:lnSpc>
                <a:spcPts val="2325"/>
              </a:lnSpc>
              <a:buNone/>
              <a:tabLst>
                <a:tab pos="4067175" algn="l"/>
              </a:tabLst>
            </a:pPr>
            <a:r>
              <a:rPr lang="en-US" sz="2800" i="1" dirty="0" err="1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800" b="1" dirty="0" err="1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 err="1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  <a:r>
              <a:rPr lang="en-US" sz="2800" b="1" dirty="0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(*</a:t>
            </a:r>
            <a:r>
              <a:rPr lang="en-US" sz="2800" i="1" dirty="0" err="1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args</a:t>
            </a:r>
            <a:r>
              <a:rPr lang="en-US" sz="2800" b="1" dirty="0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**</a:t>
            </a:r>
            <a:r>
              <a:rPr lang="en-US" sz="2800" i="1" dirty="0" err="1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kwargs</a:t>
            </a:r>
            <a:r>
              <a:rPr lang="en-US" sz="2800" i="1" dirty="0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dirty="0"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highlight>
                <a:srgbClr val="0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10000"/>
              </a:lnSpc>
              <a:spcBef>
                <a:spcPts val="2175"/>
              </a:spcBef>
              <a:tabLst>
                <a:tab pos="240665" algn="l"/>
                <a:tab pos="24130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args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argument indicates that format accepts a variable number of  positional arguments,</a:t>
            </a:r>
          </a:p>
          <a:p>
            <a:pPr marL="354965" marR="5080" indent="-342900">
              <a:lnSpc>
                <a:spcPct val="110000"/>
              </a:lnSpc>
              <a:spcBef>
                <a:spcPts val="2175"/>
              </a:spcBef>
              <a:tabLst>
                <a:tab pos="240665" algn="l"/>
                <a:tab pos="24130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kwargs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indicates that format accepts a variable number  of keyword arguments.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75260" indent="-342900"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can contain literal text or replacement fields, which are enclosed by braces {}. </a:t>
            </a:r>
          </a:p>
          <a:p>
            <a:pPr marL="354965" marR="175260" indent="-342900">
              <a:lnSpc>
                <a:spcPct val="11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Each replacement field contains either the numeric index of a positional argument, or the name of a keyword argument. A copy of the  string is returned where each replacement field is replaced with the string value of  the corresponding argument.</a:t>
            </a:r>
          </a:p>
        </p:txBody>
      </p:sp>
    </p:spTree>
    <p:extLst>
      <p:ext uri="{BB962C8B-B14F-4D97-AF65-F5344CB8AC3E}">
        <p14:creationId xmlns:p14="http://schemas.microsoft.com/office/powerpoint/2010/main" val="2447723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formatting examples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8C273F-3F54-1617-38BB-B821664201DB}"/>
              </a:ext>
            </a:extLst>
          </p:cNvPr>
          <p:cNvSpPr txBox="1"/>
          <p:nvPr/>
        </p:nvSpPr>
        <p:spPr>
          <a:xfrm>
            <a:off x="1700462" y="1700463"/>
            <a:ext cx="550343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'{0}{1}{2}'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.format(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a'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'b'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'c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'{}{}{}'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.format(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a'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'b'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'c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'{2}{1}{0}'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.format(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a'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'b'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'c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'{2}{1}{0}'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.format(*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abc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'{0}{1}{0}'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.format(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'abra'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'cad'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D63631-57EE-5315-58E7-E54EBDD97AA0}"/>
              </a:ext>
            </a:extLst>
          </p:cNvPr>
          <p:cNvSpPr txBox="1"/>
          <p:nvPr/>
        </p:nvSpPr>
        <p:spPr>
          <a:xfrm>
            <a:off x="1700462" y="4066674"/>
            <a:ext cx="904927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'Coords: {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lat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}, {long}'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.format(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lat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'37.24N'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'-115.81W'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coord  =  {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lat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'37.24N'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'long'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'-115.81W'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'Coords: {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lat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}, {long}'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.format(**coord))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094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pc="-5" dirty="0"/>
              <a:t>When to use lists?</a:t>
            </a:r>
            <a:endParaRPr lang="en-US" spc="-10" dirty="0"/>
          </a:p>
          <a:p>
            <a:pPr marL="812165" lvl="1" indent="-342900">
              <a:lnSpc>
                <a:spcPct val="100000"/>
              </a:lnSpc>
              <a:spcBef>
                <a:spcPts val="105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Rockwell"/>
                <a:cs typeface="Rockwell"/>
              </a:rPr>
              <a:t>When you need a collection of elements of varying type.</a:t>
            </a:r>
          </a:p>
          <a:p>
            <a:pPr marL="812165" lvl="1" indent="-342900">
              <a:lnSpc>
                <a:spcPct val="100000"/>
              </a:lnSpc>
              <a:spcBef>
                <a:spcPts val="1475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Rockwell"/>
                <a:cs typeface="Rockwell"/>
              </a:rPr>
              <a:t>When you need the ability to order your elements.</a:t>
            </a:r>
          </a:p>
          <a:p>
            <a:pPr marL="812165" lvl="1" indent="-342900">
              <a:lnSpc>
                <a:spcPct val="100000"/>
              </a:lnSpc>
              <a:spcBef>
                <a:spcPts val="1490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Rockwell"/>
                <a:cs typeface="Rockwell"/>
              </a:rPr>
              <a:t>When you need the ability to modify or add to the collection.</a:t>
            </a:r>
          </a:p>
          <a:p>
            <a:pPr marL="812165" lvl="1" indent="-342900">
              <a:lnSpc>
                <a:spcPct val="100000"/>
              </a:lnSpc>
              <a:spcBef>
                <a:spcPts val="1475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Rockwell"/>
                <a:cs typeface="Rockwell"/>
              </a:rPr>
              <a:t>When you don't require elements to be indexed by a custom value.</a:t>
            </a:r>
          </a:p>
          <a:p>
            <a:pPr marL="812165" lvl="1" indent="-342900">
              <a:lnSpc>
                <a:spcPct val="100000"/>
              </a:lnSpc>
              <a:spcBef>
                <a:spcPts val="1480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Rockwell"/>
                <a:cs typeface="Rockwell"/>
              </a:rPr>
              <a:t>When you need a stack or a queue.</a:t>
            </a:r>
          </a:p>
          <a:p>
            <a:pPr marL="812165" lvl="1" indent="-342900">
              <a:lnSpc>
                <a:spcPct val="100000"/>
              </a:lnSpc>
              <a:spcBef>
                <a:spcPts val="1485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Rockwell"/>
                <a:cs typeface="Rockwell"/>
              </a:rPr>
              <a:t>When your elements are not necessarily unique.</a:t>
            </a:r>
          </a:p>
        </p:txBody>
      </p:sp>
    </p:spTree>
    <p:extLst>
      <p:ext uri="{BB962C8B-B14F-4D97-AF65-F5344CB8AC3E}">
        <p14:creationId xmlns:p14="http://schemas.microsoft.com/office/powerpoint/2010/main" val="1718584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Creating </a:t>
            </a:r>
            <a:r>
              <a:rPr lang="en-US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580"/>
              </a:spcBef>
              <a:tabLst>
                <a:tab pos="241300" algn="l"/>
                <a:tab pos="241935" algn="l"/>
              </a:tabLst>
            </a:pPr>
            <a:r>
              <a:rPr lang="en-US" sz="2400" spc="-60" dirty="0">
                <a:latin typeface="Rockwell"/>
                <a:cs typeface="Rockwell"/>
              </a:rPr>
              <a:t>To </a:t>
            </a:r>
            <a:r>
              <a:rPr lang="en-US" sz="2400" spc="-15" dirty="0">
                <a:latin typeface="Rockwell"/>
                <a:cs typeface="Rockwell"/>
              </a:rPr>
              <a:t>create </a:t>
            </a:r>
            <a:r>
              <a:rPr lang="en-US" sz="2400" dirty="0">
                <a:latin typeface="Rockwell"/>
                <a:cs typeface="Rockwell"/>
              </a:rPr>
              <a:t>a list in Python, </a:t>
            </a:r>
            <a:r>
              <a:rPr lang="en-US" sz="2400" spc="-20" dirty="0">
                <a:latin typeface="Rockwell"/>
                <a:cs typeface="Rockwell"/>
              </a:rPr>
              <a:t>we </a:t>
            </a:r>
            <a:r>
              <a:rPr lang="en-US" sz="2400" dirty="0">
                <a:latin typeface="Rockwell"/>
                <a:cs typeface="Rockwell"/>
              </a:rPr>
              <a:t>can use </a:t>
            </a:r>
            <a:r>
              <a:rPr lang="en-US" sz="2400" spc="-15" dirty="0">
                <a:latin typeface="Rockwell"/>
                <a:cs typeface="Rockwell"/>
              </a:rPr>
              <a:t>bracket </a:t>
            </a:r>
            <a:r>
              <a:rPr lang="en-US" sz="2400" dirty="0">
                <a:latin typeface="Rockwell"/>
                <a:cs typeface="Rockwell"/>
              </a:rPr>
              <a:t>notation </a:t>
            </a:r>
            <a:r>
              <a:rPr lang="en-US" sz="2400" spc="-5" dirty="0">
                <a:latin typeface="Rockwell"/>
                <a:cs typeface="Rockwell"/>
              </a:rPr>
              <a:t>to either </a:t>
            </a:r>
            <a:r>
              <a:rPr lang="en-US" sz="2400" spc="-15" dirty="0">
                <a:latin typeface="Rockwell"/>
                <a:cs typeface="Rockwell"/>
              </a:rPr>
              <a:t>create </a:t>
            </a:r>
            <a:r>
              <a:rPr lang="en-US" sz="2400" dirty="0">
                <a:latin typeface="Rockwell"/>
                <a:cs typeface="Rockwell"/>
              </a:rPr>
              <a:t>an </a:t>
            </a:r>
            <a:r>
              <a:rPr lang="en-US" sz="2400" spc="-5" dirty="0">
                <a:latin typeface="Rockwell"/>
                <a:cs typeface="Rockwell"/>
              </a:rPr>
              <a:t>empty </a:t>
            </a:r>
            <a:r>
              <a:rPr lang="en-US" sz="2400" dirty="0">
                <a:latin typeface="Rockwell"/>
                <a:cs typeface="Rockwell"/>
              </a:rPr>
              <a:t>list</a:t>
            </a:r>
            <a:r>
              <a:rPr lang="en-US" sz="2400" spc="-125" dirty="0">
                <a:latin typeface="Rockwell"/>
                <a:cs typeface="Rockwell"/>
              </a:rPr>
              <a:t> </a:t>
            </a:r>
            <a:r>
              <a:rPr lang="en-US" sz="2400" spc="5" dirty="0">
                <a:latin typeface="Rockwell"/>
                <a:cs typeface="Rockwell"/>
              </a:rPr>
              <a:t>or </a:t>
            </a:r>
            <a:r>
              <a:rPr lang="en-US" sz="2400" dirty="0">
                <a:latin typeface="Rockwell"/>
                <a:cs typeface="Rockwell"/>
              </a:rPr>
              <a:t>an initialized</a:t>
            </a:r>
            <a:r>
              <a:rPr lang="en-US" sz="2400" spc="-2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list.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n-US" sz="3600" dirty="0">
              <a:latin typeface="Rockwell"/>
              <a:cs typeface="Rockwell"/>
            </a:endParaRPr>
          </a:p>
          <a:p>
            <a:pPr marL="432435" indent="0">
              <a:lnSpc>
                <a:spcPct val="100000"/>
              </a:lnSpc>
              <a:buNone/>
              <a:tabLst>
                <a:tab pos="2120900" algn="l"/>
                <a:tab pos="2487295" algn="l"/>
                <a:tab pos="3035935" algn="l"/>
                <a:tab pos="3399790" algn="l"/>
                <a:tab pos="4859655" algn="l"/>
                <a:tab pos="5407025" algn="l"/>
                <a:tab pos="6501130" algn="l"/>
              </a:tabLst>
            </a:pPr>
            <a:r>
              <a:rPr lang="en-US" spc="-5" dirty="0">
                <a:latin typeface="Courier New"/>
                <a:cs typeface="Courier New"/>
              </a:rPr>
              <a:t>mylist1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b="1" spc="-5" dirty="0">
                <a:latin typeface="Courier New"/>
                <a:cs typeface="Courier New"/>
              </a:rPr>
              <a:t>[]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i="1" dirty="0">
                <a:latin typeface="Courier New"/>
                <a:cs typeface="Courier New"/>
              </a:rPr>
              <a:t>#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i="1" spc="-10" dirty="0">
                <a:latin typeface="Courier New"/>
                <a:cs typeface="Courier New"/>
              </a:rPr>
              <a:t>Creates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i="1" spc="-10" dirty="0">
                <a:latin typeface="Courier New"/>
                <a:cs typeface="Courier New"/>
              </a:rPr>
              <a:t>an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i="1" spc="-5" dirty="0">
                <a:latin typeface="Courier New"/>
                <a:cs typeface="Courier New"/>
              </a:rPr>
              <a:t>empty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i="1" spc="-5" dirty="0">
                <a:latin typeface="Courier New"/>
                <a:cs typeface="Courier New"/>
              </a:rPr>
              <a:t>list</a:t>
            </a:r>
            <a:endParaRPr lang="en-US" dirty="0">
              <a:latin typeface="Courier New"/>
              <a:cs typeface="Courier New"/>
            </a:endParaRPr>
          </a:p>
          <a:p>
            <a:pPr marL="432435" indent="0">
              <a:lnSpc>
                <a:spcPct val="100000"/>
              </a:lnSpc>
              <a:buNone/>
              <a:tabLst>
                <a:tab pos="2120900" algn="l"/>
                <a:tab pos="2487295" algn="l"/>
                <a:tab pos="5041265" algn="l"/>
                <a:tab pos="7416165" algn="l"/>
              </a:tabLst>
            </a:pPr>
            <a:r>
              <a:rPr lang="en-US" spc="-5" dirty="0">
                <a:latin typeface="Courier New"/>
                <a:cs typeface="Courier New"/>
              </a:rPr>
              <a:t>mylist2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b="1" spc="-10" dirty="0">
                <a:latin typeface="Courier New"/>
                <a:cs typeface="Courier New"/>
              </a:rPr>
              <a:t>[</a:t>
            </a:r>
            <a:r>
              <a:rPr lang="en-US" i="1" spc="-10" dirty="0">
                <a:latin typeface="Courier New"/>
                <a:cs typeface="Courier New"/>
              </a:rPr>
              <a:t>expression1</a:t>
            </a:r>
            <a:r>
              <a:rPr lang="en-US" b="1" spc="-10" dirty="0">
                <a:latin typeface="Courier New"/>
                <a:cs typeface="Courier New"/>
              </a:rPr>
              <a:t>,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i="1" spc="-10" dirty="0">
                <a:latin typeface="Courier New"/>
                <a:cs typeface="Courier New"/>
              </a:rPr>
              <a:t>expression2</a:t>
            </a:r>
            <a:r>
              <a:rPr lang="en-US" b="1" spc="-10" dirty="0">
                <a:latin typeface="Courier New"/>
                <a:cs typeface="Courier New"/>
              </a:rPr>
              <a:t>,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b="1" spc="-10" dirty="0">
                <a:latin typeface="Courier New"/>
                <a:cs typeface="Courier New"/>
              </a:rPr>
              <a:t>...]</a:t>
            </a:r>
            <a:endParaRPr lang="en-US" dirty="0">
              <a:latin typeface="Courier New"/>
              <a:cs typeface="Courier New"/>
            </a:endParaRPr>
          </a:p>
          <a:p>
            <a:pPr marL="432435" indent="0">
              <a:lnSpc>
                <a:spcPct val="100000"/>
              </a:lnSpc>
              <a:spcBef>
                <a:spcPts val="60"/>
              </a:spcBef>
              <a:buNone/>
              <a:tabLst>
                <a:tab pos="2120900" algn="l"/>
                <a:tab pos="2487295" algn="l"/>
                <a:tab pos="4678680" algn="l"/>
                <a:tab pos="5407025" algn="l"/>
                <a:tab pos="7050405" algn="l"/>
                <a:tab pos="7599045" algn="l"/>
              </a:tabLst>
            </a:pPr>
            <a:r>
              <a:rPr lang="en-US" spc="-5" dirty="0">
                <a:latin typeface="Courier New"/>
                <a:cs typeface="Courier New"/>
              </a:rPr>
              <a:t>mylist3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b="1" spc="-10" dirty="0">
                <a:latin typeface="Courier New"/>
                <a:cs typeface="Courier New"/>
              </a:rPr>
              <a:t>[</a:t>
            </a:r>
            <a:r>
              <a:rPr lang="en-US" i="1" spc="-10" dirty="0">
                <a:latin typeface="Courier New"/>
                <a:cs typeface="Courier New"/>
              </a:rPr>
              <a:t>expression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b="1" spc="-10" dirty="0">
                <a:latin typeface="Courier New"/>
                <a:cs typeface="Courier New"/>
              </a:rPr>
              <a:t>for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i="1" spc="-10" dirty="0">
                <a:latin typeface="Courier New"/>
                <a:cs typeface="Courier New"/>
              </a:rPr>
              <a:t>variable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b="1" spc="-5" dirty="0">
                <a:latin typeface="Courier New"/>
                <a:cs typeface="Courier New"/>
              </a:rPr>
              <a:t>in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i="1" spc="-10" dirty="0">
                <a:latin typeface="Courier New"/>
                <a:cs typeface="Courier New"/>
              </a:rPr>
              <a:t>sequence</a:t>
            </a:r>
            <a:r>
              <a:rPr lang="en-US" b="1" spc="-10" dirty="0">
                <a:latin typeface="Courier New"/>
                <a:cs typeface="Courier New"/>
              </a:rPr>
              <a:t>]</a:t>
            </a:r>
            <a:endParaRPr lang="en-US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en-US" sz="44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tabLst>
                <a:tab pos="241300" algn="l"/>
                <a:tab pos="241935" algn="l"/>
              </a:tabLst>
            </a:pPr>
            <a:r>
              <a:rPr lang="en-US" sz="2400" spc="10" dirty="0">
                <a:latin typeface="Rockwell"/>
                <a:cs typeface="Rockwell"/>
              </a:rPr>
              <a:t>The </a:t>
            </a:r>
            <a:r>
              <a:rPr lang="en-US" sz="2400" spc="5" dirty="0">
                <a:latin typeface="Rockwell"/>
                <a:cs typeface="Rockwell"/>
              </a:rPr>
              <a:t>first </a:t>
            </a:r>
            <a:r>
              <a:rPr lang="en-US" sz="2400" spc="-25" dirty="0">
                <a:latin typeface="Rockwell"/>
                <a:cs typeface="Rockwell"/>
              </a:rPr>
              <a:t>two </a:t>
            </a:r>
            <a:r>
              <a:rPr lang="en-US" sz="2400" spc="-30" dirty="0">
                <a:latin typeface="Rockwell"/>
                <a:cs typeface="Rockwell"/>
              </a:rPr>
              <a:t>are </a:t>
            </a:r>
            <a:r>
              <a:rPr lang="en-US" sz="2400" spc="-15" dirty="0">
                <a:latin typeface="Rockwell"/>
                <a:cs typeface="Rockwell"/>
              </a:rPr>
              <a:t>referred </a:t>
            </a:r>
            <a:r>
              <a:rPr lang="en-US" sz="2400" dirty="0">
                <a:latin typeface="Rockwell"/>
                <a:cs typeface="Rockwell"/>
              </a:rPr>
              <a:t>to as </a:t>
            </a:r>
            <a:r>
              <a:rPr lang="en-US" sz="2400" i="1" dirty="0">
                <a:latin typeface="Rockwell"/>
                <a:cs typeface="Rockwell"/>
              </a:rPr>
              <a:t>list </a:t>
            </a:r>
            <a:r>
              <a:rPr lang="en-US" sz="2400" i="1" spc="-10" dirty="0">
                <a:latin typeface="Rockwell"/>
                <a:cs typeface="Rockwell"/>
              </a:rPr>
              <a:t>displays</a:t>
            </a:r>
            <a:r>
              <a:rPr lang="en-US" sz="2400" spc="-10" dirty="0">
                <a:latin typeface="Rockwell"/>
                <a:cs typeface="Rockwell"/>
              </a:rPr>
              <a:t>, </a:t>
            </a:r>
            <a:r>
              <a:rPr lang="en-US" sz="2400" spc="-25" dirty="0">
                <a:latin typeface="Rockwell"/>
                <a:cs typeface="Rockwell"/>
              </a:rPr>
              <a:t>where </a:t>
            </a:r>
            <a:r>
              <a:rPr lang="en-US" sz="2400" dirty="0">
                <a:latin typeface="Rockwell"/>
                <a:cs typeface="Rockwell"/>
              </a:rPr>
              <a:t>the last </a:t>
            </a:r>
            <a:r>
              <a:rPr lang="en-US" sz="2400" spc="-5" dirty="0">
                <a:latin typeface="Rockwell"/>
                <a:cs typeface="Rockwell"/>
              </a:rPr>
              <a:t>example </a:t>
            </a:r>
            <a:r>
              <a:rPr lang="en-US" sz="2400" dirty="0">
                <a:latin typeface="Rockwell"/>
                <a:cs typeface="Rockwell"/>
              </a:rPr>
              <a:t>is a</a:t>
            </a:r>
            <a:r>
              <a:rPr lang="en-US" sz="2400" spc="-229" dirty="0">
                <a:latin typeface="Rockwell"/>
                <a:cs typeface="Rockwell"/>
              </a:rPr>
              <a:t> </a:t>
            </a:r>
            <a:r>
              <a:rPr lang="en-US" sz="2400" i="1" dirty="0">
                <a:latin typeface="Rockwell"/>
                <a:cs typeface="Rockwell"/>
              </a:rPr>
              <a:t>list </a:t>
            </a:r>
            <a:r>
              <a:rPr lang="en-US" sz="2400" i="1" spc="-5" dirty="0">
                <a:latin typeface="Rockwell"/>
                <a:cs typeface="Rockwell"/>
              </a:rPr>
              <a:t>comprehension</a:t>
            </a:r>
            <a:r>
              <a:rPr lang="en-US" sz="2400" spc="-5" dirty="0">
                <a:latin typeface="Rockwell"/>
                <a:cs typeface="Rockwell"/>
              </a:rPr>
              <a:t>.</a:t>
            </a:r>
            <a:endParaRPr lang="en-US" sz="2400" dirty="0">
              <a:latin typeface="Rockwell"/>
              <a:cs typeface="Rockwell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74353-6AC2-50BB-76F9-4A6F72D39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485CA-38BC-4F1E-8152-F3D605D67C0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2420055"/>
          </a:xfrm>
        </p:spPr>
        <p:txBody>
          <a:bodyPr>
            <a:normAutofit/>
          </a:bodyPr>
          <a:lstStyle/>
          <a:p>
            <a:r>
              <a:rPr lang="en-US" dirty="0"/>
              <a:t>String is a subtype of the sequence data type</a:t>
            </a:r>
          </a:p>
          <a:p>
            <a:r>
              <a:rPr lang="en-US" dirty="0"/>
              <a:t>Written with either single or double quote</a:t>
            </a:r>
          </a:p>
          <a:p>
            <a:r>
              <a:rPr lang="en-US" dirty="0"/>
              <a:t>Note: there is no character data type in Python. A character is a string with one character.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A750A1-9307-758D-18EC-0B154FDF2E86}"/>
              </a:ext>
            </a:extLst>
          </p:cNvPr>
          <p:cNvSpPr txBox="1"/>
          <p:nvPr/>
        </p:nvSpPr>
        <p:spPr>
          <a:xfrm>
            <a:off x="3601453" y="4137539"/>
            <a:ext cx="393973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s1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"This is a string!"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s2 = </a:t>
            </a:r>
            <a:r>
              <a:rPr lang="en-US" altLang="en-US" sz="2400" b="1" dirty="0">
                <a:solidFill>
                  <a:srgbClr val="008080"/>
                </a:solidFill>
              </a:rPr>
              <a:t>‘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Python is so awesome.’</a:t>
            </a:r>
          </a:p>
        </p:txBody>
      </p:sp>
    </p:spTree>
    <p:extLst>
      <p:ext uri="{BB962C8B-B14F-4D97-AF65-F5344CB8AC3E}">
        <p14:creationId xmlns:p14="http://schemas.microsoft.com/office/powerpoint/2010/main" val="1980470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Creating </a:t>
            </a:r>
            <a:r>
              <a:rPr lang="en-US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41300" indent="-2292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2400" spc="-90" dirty="0">
                <a:latin typeface="Rockwell"/>
                <a:cs typeface="Rockwell"/>
              </a:rPr>
              <a:t>We </a:t>
            </a:r>
            <a:r>
              <a:rPr lang="en-US" sz="2400" dirty="0">
                <a:latin typeface="Rockwell"/>
                <a:cs typeface="Rockwell"/>
              </a:rPr>
              <a:t>can also use </a:t>
            </a:r>
            <a:r>
              <a:rPr lang="en-US" sz="2400" spc="-5" dirty="0">
                <a:latin typeface="Rockwell"/>
                <a:cs typeface="Rockwell"/>
              </a:rPr>
              <a:t>the built-in list </a:t>
            </a:r>
            <a:r>
              <a:rPr lang="en-US" sz="2400" dirty="0">
                <a:latin typeface="Rockwell"/>
                <a:cs typeface="Rockwell"/>
              </a:rPr>
              <a:t>constructor to </a:t>
            </a:r>
            <a:r>
              <a:rPr lang="en-US" sz="2400" spc="-15" dirty="0">
                <a:latin typeface="Rockwell"/>
                <a:cs typeface="Rockwell"/>
              </a:rPr>
              <a:t>create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-10" dirty="0">
                <a:latin typeface="Rockwell"/>
                <a:cs typeface="Rockwell"/>
              </a:rPr>
              <a:t>new</a:t>
            </a:r>
            <a:r>
              <a:rPr lang="en-US" sz="2400" spc="4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list.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n-US" sz="3600" dirty="0">
              <a:latin typeface="Rockwell"/>
              <a:cs typeface="Rockwell"/>
            </a:endParaRPr>
          </a:p>
          <a:p>
            <a:pPr marL="432435" indent="0">
              <a:lnSpc>
                <a:spcPct val="100000"/>
              </a:lnSpc>
              <a:buNone/>
              <a:tabLst>
                <a:tab pos="2120900" algn="l"/>
                <a:tab pos="2487295" algn="l"/>
                <a:tab pos="3035935" algn="l"/>
                <a:tab pos="3399790" algn="l"/>
                <a:tab pos="4859655" algn="l"/>
                <a:tab pos="5407025" algn="l"/>
                <a:tab pos="6501130" algn="l"/>
              </a:tabLst>
            </a:pPr>
            <a:r>
              <a:rPr lang="en-US" spc="-5" dirty="0">
                <a:latin typeface="Courier New"/>
                <a:cs typeface="Courier New"/>
              </a:rPr>
              <a:t>mylist1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list()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i="1" dirty="0">
                <a:latin typeface="Courier New"/>
                <a:cs typeface="Courier New"/>
              </a:rPr>
              <a:t>#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i="1" spc="-10" dirty="0">
                <a:latin typeface="Courier New"/>
                <a:cs typeface="Courier New"/>
              </a:rPr>
              <a:t>Creates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i="1" spc="-10" dirty="0">
                <a:latin typeface="Courier New"/>
                <a:cs typeface="Courier New"/>
              </a:rPr>
              <a:t>an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i="1" spc="-5" dirty="0">
                <a:latin typeface="Courier New"/>
                <a:cs typeface="Courier New"/>
              </a:rPr>
              <a:t>empty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i="1" spc="-5" dirty="0">
                <a:latin typeface="Courier New"/>
                <a:cs typeface="Courier New"/>
              </a:rPr>
              <a:t>list</a:t>
            </a:r>
            <a:endParaRPr lang="en-US" dirty="0">
              <a:latin typeface="Courier New"/>
              <a:cs typeface="Courier New"/>
            </a:endParaRPr>
          </a:p>
          <a:p>
            <a:pPr marL="432435" indent="0">
              <a:lnSpc>
                <a:spcPct val="100000"/>
              </a:lnSpc>
              <a:buNone/>
              <a:tabLst>
                <a:tab pos="2120900" algn="l"/>
                <a:tab pos="2487295" algn="l"/>
                <a:tab pos="5041265" algn="l"/>
                <a:tab pos="7416165" algn="l"/>
              </a:tabLst>
            </a:pPr>
            <a:r>
              <a:rPr lang="en-US" spc="-5" dirty="0">
                <a:latin typeface="Courier New"/>
                <a:cs typeface="Courier New"/>
              </a:rPr>
              <a:t>mylist2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spc="-10" dirty="0">
                <a:latin typeface="Courier New"/>
                <a:cs typeface="Courier New"/>
              </a:rPr>
              <a:t>list(sequence)</a:t>
            </a:r>
            <a:endParaRPr lang="en-US" dirty="0">
              <a:latin typeface="Courier New"/>
              <a:cs typeface="Courier New"/>
            </a:endParaRPr>
          </a:p>
          <a:p>
            <a:pPr marL="432435" indent="0">
              <a:lnSpc>
                <a:spcPct val="100000"/>
              </a:lnSpc>
              <a:spcBef>
                <a:spcPts val="60"/>
              </a:spcBef>
              <a:buNone/>
              <a:tabLst>
                <a:tab pos="2120900" algn="l"/>
                <a:tab pos="2487295" algn="l"/>
                <a:tab pos="4678680" algn="l"/>
                <a:tab pos="5407025" algn="l"/>
                <a:tab pos="7050405" algn="l"/>
                <a:tab pos="7599045" algn="l"/>
              </a:tabLst>
            </a:pPr>
            <a:r>
              <a:rPr lang="en-US" spc="-5" dirty="0">
                <a:latin typeface="Courier New"/>
                <a:cs typeface="Courier New"/>
              </a:rPr>
              <a:t>mylist3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>
                <a:latin typeface="Times New Roman"/>
                <a:cs typeface="Times New Roman"/>
              </a:rPr>
              <a:t>	list(expression for variable in sequence)</a:t>
            </a:r>
            <a:endParaRPr lang="en-US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en-US" sz="4400" dirty="0">
              <a:latin typeface="Courier New"/>
              <a:cs typeface="Courier New"/>
            </a:endParaRPr>
          </a:p>
          <a:p>
            <a:pPr marL="241300" marR="5080" indent="-229235">
              <a:lnSpc>
                <a:spcPct val="1201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2400" spc="10" dirty="0">
                <a:latin typeface="Rockwell"/>
                <a:cs typeface="Rockwell"/>
              </a:rPr>
              <a:t>The </a:t>
            </a:r>
            <a:r>
              <a:rPr lang="en-US" sz="2400" dirty="0">
                <a:latin typeface="Rockwell"/>
                <a:cs typeface="Rockwell"/>
              </a:rPr>
              <a:t>sequence </a:t>
            </a:r>
            <a:r>
              <a:rPr lang="en-US" sz="2400" spc="-5" dirty="0">
                <a:latin typeface="Rockwell"/>
                <a:cs typeface="Rockwell"/>
              </a:rPr>
              <a:t>argument </a:t>
            </a:r>
            <a:r>
              <a:rPr lang="en-US" sz="2400" dirty="0">
                <a:latin typeface="Rockwell"/>
                <a:cs typeface="Rockwell"/>
              </a:rPr>
              <a:t>in the second </a:t>
            </a:r>
            <a:r>
              <a:rPr lang="en-US" sz="2400" spc="-5" dirty="0">
                <a:latin typeface="Rockwell"/>
                <a:cs typeface="Rockwell"/>
              </a:rPr>
              <a:t>example </a:t>
            </a:r>
            <a:r>
              <a:rPr lang="en-US" sz="2400" dirty="0">
                <a:latin typeface="Rockwell"/>
                <a:cs typeface="Rockwell"/>
              </a:rPr>
              <a:t>can be </a:t>
            </a:r>
            <a:r>
              <a:rPr lang="en-US" sz="2400" spc="-20" dirty="0">
                <a:latin typeface="Rockwell"/>
                <a:cs typeface="Rockwell"/>
              </a:rPr>
              <a:t>any </a:t>
            </a:r>
            <a:r>
              <a:rPr lang="en-US" sz="2400" dirty="0">
                <a:latin typeface="Rockwell"/>
                <a:cs typeface="Rockwell"/>
              </a:rPr>
              <a:t>kind of sequence object  or </a:t>
            </a:r>
            <a:r>
              <a:rPr lang="en-US" sz="2400" spc="-15" dirty="0" err="1">
                <a:latin typeface="Rockwell"/>
                <a:cs typeface="Rockwell"/>
              </a:rPr>
              <a:t>iterable</a:t>
            </a:r>
            <a:r>
              <a:rPr lang="en-US" sz="2400" spc="-15" dirty="0">
                <a:latin typeface="Rockwell"/>
                <a:cs typeface="Rockwell"/>
              </a:rPr>
              <a:t>. </a:t>
            </a:r>
            <a:r>
              <a:rPr lang="en-US" sz="2400" dirty="0">
                <a:latin typeface="Rockwell"/>
                <a:cs typeface="Rockwell"/>
              </a:rPr>
              <a:t>If another list is passed in,</a:t>
            </a:r>
            <a:r>
              <a:rPr lang="en-US" sz="2400" spc="-365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this will </a:t>
            </a:r>
            <a:r>
              <a:rPr lang="en-US" sz="2400" spc="-15" dirty="0">
                <a:latin typeface="Rockwell"/>
                <a:cs typeface="Rockwell"/>
              </a:rPr>
              <a:t>create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-15" dirty="0">
                <a:latin typeface="Rockwell"/>
                <a:cs typeface="Rockwell"/>
              </a:rPr>
              <a:t>copy </a:t>
            </a:r>
            <a:r>
              <a:rPr lang="en-US" sz="2400" dirty="0">
                <a:latin typeface="Rockwell"/>
                <a:cs typeface="Rockwell"/>
              </a:rPr>
              <a:t>of the </a:t>
            </a:r>
            <a:r>
              <a:rPr lang="en-US" sz="2400" spc="-5" dirty="0">
                <a:latin typeface="Rockwell"/>
                <a:cs typeface="Rockwell"/>
              </a:rPr>
              <a:t>argument </a:t>
            </a:r>
            <a:r>
              <a:rPr lang="en-US" sz="2400" dirty="0">
                <a:latin typeface="Rockwell"/>
                <a:cs typeface="Rockwell"/>
              </a:rPr>
              <a:t>list.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27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Creating </a:t>
            </a:r>
            <a:r>
              <a:rPr lang="en-US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1122819"/>
          </a:xfrm>
        </p:spPr>
        <p:txBody>
          <a:bodyPr>
            <a:normAutofit/>
          </a:bodyPr>
          <a:lstStyle/>
          <a:p>
            <a:pPr marL="241300" indent="-2292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2400" spc="-5" dirty="0">
                <a:latin typeface="Rockwell"/>
                <a:cs typeface="Rockwell"/>
              </a:rPr>
              <a:t>Note </a:t>
            </a:r>
            <a:r>
              <a:rPr lang="en-US" sz="2400" dirty="0">
                <a:latin typeface="Rockwell"/>
                <a:cs typeface="Rockwell"/>
              </a:rPr>
              <a:t>that </a:t>
            </a:r>
            <a:r>
              <a:rPr lang="en-US" sz="2400" spc="-35" dirty="0">
                <a:latin typeface="Rockwell"/>
                <a:cs typeface="Rockwell"/>
              </a:rPr>
              <a:t>you </a:t>
            </a:r>
            <a:r>
              <a:rPr lang="en-US" sz="2400" dirty="0">
                <a:latin typeface="Rockwell"/>
                <a:cs typeface="Rockwell"/>
              </a:rPr>
              <a:t>cannot </a:t>
            </a:r>
            <a:r>
              <a:rPr lang="en-US" sz="2400" spc="-15" dirty="0">
                <a:latin typeface="Rockwell"/>
                <a:cs typeface="Rockwell"/>
              </a:rPr>
              <a:t>create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-10" dirty="0">
                <a:latin typeface="Rockwell"/>
                <a:cs typeface="Rockwell"/>
              </a:rPr>
              <a:t>new </a:t>
            </a:r>
            <a:r>
              <a:rPr lang="en-US" sz="2400" dirty="0">
                <a:latin typeface="Rockwell"/>
                <a:cs typeface="Rockwell"/>
              </a:rPr>
              <a:t>list </a:t>
            </a:r>
            <a:r>
              <a:rPr lang="en-US" sz="2400" spc="-15" dirty="0">
                <a:latin typeface="Rockwell"/>
                <a:cs typeface="Rockwell"/>
              </a:rPr>
              <a:t>through</a:t>
            </a:r>
            <a:r>
              <a:rPr lang="en-US" sz="2400" dirty="0">
                <a:latin typeface="Rockwell"/>
                <a:cs typeface="Rockwell"/>
              </a:rPr>
              <a:t> assignment.</a:t>
            </a:r>
          </a:p>
          <a:p>
            <a:pPr lvl="1"/>
            <a:r>
              <a:rPr lang="en-US" dirty="0"/>
              <a:t>Assignment creates an alias, but not the new list object.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B81757-45BD-C381-EF90-F962FE739D7B}"/>
              </a:ext>
            </a:extLst>
          </p:cNvPr>
          <p:cNvSpPr txBox="1"/>
          <p:nvPr/>
        </p:nvSpPr>
        <p:spPr>
          <a:xfrm>
            <a:off x="2093495" y="3429000"/>
            <a:ext cx="740298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 mylist1 and    mylist2 point to   the    same   list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mylist1 = mylist2 = []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mylist3  </a:t>
            </a:r>
            <a:r>
              <a:rPr kumimoji="0" lang="en-US" altLang="en-US" sz="18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mylist3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mylist4    and    mylist4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mylist3=[]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mylist4=mylist3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mylist5    =  [];    mylist6    =  []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different 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82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Accessing list elements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2002960"/>
          </a:xfrm>
        </p:spPr>
        <p:txBody>
          <a:bodyPr>
            <a:normAutofit lnSpcReduction="10000"/>
          </a:bodyPr>
          <a:lstStyle/>
          <a:p>
            <a:pPr marL="354965" indent="-342900">
              <a:lnSpc>
                <a:spcPct val="100000"/>
              </a:lnSpc>
              <a:spcBef>
                <a:spcPts val="580"/>
              </a:spcBef>
              <a:tabLst>
                <a:tab pos="241300" algn="l"/>
                <a:tab pos="241935" algn="l"/>
              </a:tabLst>
            </a:pPr>
            <a:r>
              <a:rPr lang="en-US" sz="2400" dirty="0">
                <a:latin typeface="Rockwell"/>
                <a:cs typeface="Rockwell"/>
              </a:rPr>
              <a:t>If the </a:t>
            </a:r>
            <a:r>
              <a:rPr lang="en-US" sz="2400" spc="-5" dirty="0">
                <a:latin typeface="Rockwell"/>
                <a:cs typeface="Rockwell"/>
              </a:rPr>
              <a:t>index </a:t>
            </a:r>
            <a:r>
              <a:rPr lang="en-US" sz="2400" dirty="0">
                <a:latin typeface="Rockwell"/>
                <a:cs typeface="Rockwell"/>
              </a:rPr>
              <a:t>of the </a:t>
            </a:r>
            <a:r>
              <a:rPr lang="en-US" sz="2400" spc="-15" dirty="0">
                <a:latin typeface="Rockwell"/>
                <a:cs typeface="Rockwell"/>
              </a:rPr>
              <a:t>desired </a:t>
            </a:r>
            <a:r>
              <a:rPr lang="en-US" sz="2400" dirty="0">
                <a:latin typeface="Rockwell"/>
                <a:cs typeface="Rockwell"/>
              </a:rPr>
              <a:t>element is </a:t>
            </a:r>
            <a:r>
              <a:rPr lang="en-US" sz="2400" spc="-10" dirty="0">
                <a:latin typeface="Rockwell"/>
                <a:cs typeface="Rockwell"/>
              </a:rPr>
              <a:t>known, </a:t>
            </a:r>
            <a:r>
              <a:rPr lang="en-US" sz="2400" spc="-35" dirty="0">
                <a:latin typeface="Rockwell"/>
                <a:cs typeface="Rockwell"/>
              </a:rPr>
              <a:t>you </a:t>
            </a:r>
            <a:r>
              <a:rPr lang="en-US" sz="2400" dirty="0">
                <a:latin typeface="Rockwell"/>
                <a:cs typeface="Rockwell"/>
              </a:rPr>
              <a:t>can </a:t>
            </a:r>
            <a:r>
              <a:rPr lang="en-US" sz="2400" spc="-10" dirty="0">
                <a:latin typeface="Rockwell"/>
                <a:cs typeface="Rockwell"/>
              </a:rPr>
              <a:t>simply </a:t>
            </a:r>
            <a:r>
              <a:rPr lang="en-US" sz="2400" dirty="0">
                <a:latin typeface="Rockwell"/>
                <a:cs typeface="Rockwell"/>
              </a:rPr>
              <a:t>use </a:t>
            </a:r>
            <a:r>
              <a:rPr lang="en-US" sz="2400" spc="-15" dirty="0">
                <a:latin typeface="Rockwell"/>
                <a:cs typeface="Rockwell"/>
              </a:rPr>
              <a:t>bracket </a:t>
            </a:r>
            <a:r>
              <a:rPr lang="en-US" sz="2400" dirty="0">
                <a:latin typeface="Rockwell"/>
                <a:cs typeface="Rockwell"/>
              </a:rPr>
              <a:t>notation</a:t>
            </a:r>
            <a:r>
              <a:rPr lang="en-US" sz="2400" spc="-155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to </a:t>
            </a:r>
            <a:r>
              <a:rPr lang="en-US" sz="2400" spc="-5" dirty="0">
                <a:latin typeface="Rockwell"/>
                <a:cs typeface="Rockwell"/>
              </a:rPr>
              <a:t>index </a:t>
            </a:r>
            <a:r>
              <a:rPr lang="en-US" sz="2400" dirty="0">
                <a:latin typeface="Rockwell"/>
                <a:cs typeface="Rockwell"/>
              </a:rPr>
              <a:t>into the</a:t>
            </a:r>
            <a:r>
              <a:rPr lang="en-US" sz="2400" spc="-1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list.</a:t>
            </a:r>
            <a:endParaRPr lang="en-US" sz="28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375"/>
              </a:spcBef>
              <a:tabLst>
                <a:tab pos="241300" algn="l"/>
                <a:tab pos="241935" algn="l"/>
              </a:tabLst>
            </a:pPr>
            <a:r>
              <a:rPr lang="en-US" sz="2400" dirty="0">
                <a:latin typeface="Rockwell"/>
                <a:cs typeface="Rockwell"/>
              </a:rPr>
              <a:t>If the </a:t>
            </a:r>
            <a:r>
              <a:rPr lang="en-US" sz="2400" spc="-5" dirty="0">
                <a:latin typeface="Rockwell"/>
                <a:cs typeface="Rockwell"/>
              </a:rPr>
              <a:t>index </a:t>
            </a:r>
            <a:r>
              <a:rPr lang="en-US" sz="2400" dirty="0">
                <a:latin typeface="Rockwell"/>
                <a:cs typeface="Rockwell"/>
              </a:rPr>
              <a:t>is not </a:t>
            </a:r>
            <a:r>
              <a:rPr lang="en-US" sz="2400" spc="-15" dirty="0">
                <a:latin typeface="Rockwell"/>
                <a:cs typeface="Rockwell"/>
              </a:rPr>
              <a:t>known, </a:t>
            </a:r>
            <a:r>
              <a:rPr lang="en-US" sz="2400" dirty="0">
                <a:latin typeface="Rockwell"/>
                <a:cs typeface="Rockwell"/>
              </a:rPr>
              <a:t>use the </a:t>
            </a:r>
            <a:r>
              <a:rPr lang="en-US" sz="2400" spc="-5" dirty="0">
                <a:latin typeface="Courier New"/>
                <a:cs typeface="Courier New"/>
              </a:rPr>
              <a:t>index()</a:t>
            </a:r>
            <a:r>
              <a:rPr lang="en-US" sz="2400" spc="-894" dirty="0">
                <a:latin typeface="Courier New"/>
                <a:cs typeface="Courier New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method </a:t>
            </a:r>
            <a:r>
              <a:rPr lang="en-US" sz="2400" dirty="0">
                <a:latin typeface="Rockwell"/>
                <a:cs typeface="Rockwell"/>
              </a:rPr>
              <a:t>to </a:t>
            </a:r>
            <a:r>
              <a:rPr lang="en-US" sz="2400" spc="5" dirty="0">
                <a:latin typeface="Rockwell"/>
                <a:cs typeface="Rockwell"/>
              </a:rPr>
              <a:t>find </a:t>
            </a:r>
            <a:r>
              <a:rPr lang="en-US" sz="2400" dirty="0">
                <a:latin typeface="Rockwell"/>
                <a:cs typeface="Rockwell"/>
              </a:rPr>
              <a:t>the </a:t>
            </a:r>
            <a:r>
              <a:rPr lang="en-US" sz="2400" spc="5" dirty="0">
                <a:latin typeface="Rockwell"/>
                <a:cs typeface="Rockwell"/>
              </a:rPr>
              <a:t>first </a:t>
            </a:r>
            <a:r>
              <a:rPr lang="en-US" sz="2400" spc="-5" dirty="0">
                <a:latin typeface="Rockwell"/>
                <a:cs typeface="Rockwell"/>
              </a:rPr>
              <a:t>index </a:t>
            </a:r>
            <a:r>
              <a:rPr lang="en-US" sz="2400" dirty="0">
                <a:latin typeface="Rockwell"/>
                <a:cs typeface="Rockwell"/>
              </a:rPr>
              <a:t>of an item. An </a:t>
            </a:r>
            <a:r>
              <a:rPr lang="en-US" sz="2400" spc="-5" dirty="0">
                <a:latin typeface="Rockwell"/>
                <a:cs typeface="Rockwell"/>
              </a:rPr>
              <a:t>exception </a:t>
            </a:r>
            <a:r>
              <a:rPr lang="en-US" sz="2400" dirty="0">
                <a:latin typeface="Rockwell"/>
                <a:cs typeface="Rockwell"/>
              </a:rPr>
              <a:t>will be </a:t>
            </a:r>
            <a:r>
              <a:rPr lang="en-US" sz="2400" spc="-5" dirty="0">
                <a:latin typeface="Rockwell"/>
                <a:cs typeface="Rockwell"/>
              </a:rPr>
              <a:t>raised </a:t>
            </a:r>
            <a:r>
              <a:rPr lang="en-US" sz="2400" dirty="0">
                <a:latin typeface="Rockwell"/>
                <a:cs typeface="Rockwell"/>
              </a:rPr>
              <a:t>if the item cannot be</a:t>
            </a:r>
            <a:r>
              <a:rPr lang="en-US" sz="2400" spc="-65" dirty="0">
                <a:latin typeface="Rockwell"/>
                <a:cs typeface="Rockwell"/>
              </a:rPr>
              <a:t> </a:t>
            </a:r>
            <a:r>
              <a:rPr lang="en-US" sz="2400" spc="5" dirty="0">
                <a:latin typeface="Rockwell"/>
                <a:cs typeface="Rockwell"/>
              </a:rPr>
              <a:t>found.</a:t>
            </a: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B81757-45BD-C381-EF90-F962FE739D7B}"/>
              </a:ext>
            </a:extLst>
          </p:cNvPr>
          <p:cNvSpPr txBox="1"/>
          <p:nvPr/>
        </p:nvSpPr>
        <p:spPr>
          <a:xfrm>
            <a:off x="4483707" y="4091263"/>
            <a:ext cx="322395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=  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67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45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 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67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45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mylist.index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67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6305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Slicing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732794" cy="4657929"/>
          </a:xfrm>
        </p:spPr>
        <p:txBody>
          <a:bodyPr>
            <a:normAutofit lnSpcReduction="10000"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r>
              <a:rPr lang="en-US" sz="2400" spc="10" dirty="0">
                <a:latin typeface="Rockwell"/>
                <a:cs typeface="Rockwell"/>
              </a:rPr>
              <a:t>The </a:t>
            </a:r>
            <a:r>
              <a:rPr lang="en-US" sz="2400" dirty="0">
                <a:latin typeface="Rockwell"/>
                <a:cs typeface="Rockwell"/>
              </a:rPr>
              <a:t>length of the list is </a:t>
            </a:r>
            <a:r>
              <a:rPr lang="en-US" sz="2400" spc="-5" dirty="0">
                <a:latin typeface="Rockwell"/>
                <a:cs typeface="Rockwell"/>
              </a:rPr>
              <a:t>accessible </a:t>
            </a:r>
            <a:r>
              <a:rPr lang="en-US" sz="2400" spc="-15" dirty="0">
                <a:latin typeface="Rockwell"/>
                <a:cs typeface="Rockwell"/>
              </a:rPr>
              <a:t>through</a:t>
            </a:r>
            <a:r>
              <a:rPr lang="en-US" sz="2400" spc="-100" dirty="0">
                <a:latin typeface="Rockwell"/>
                <a:cs typeface="Rockwell"/>
              </a:rPr>
              <a:t> </a:t>
            </a:r>
            <a:r>
              <a:rPr lang="en-US" sz="2400" spc="-5" dirty="0" err="1">
                <a:latin typeface="Courier New"/>
                <a:cs typeface="Courier New"/>
              </a:rPr>
              <a:t>len</a:t>
            </a:r>
            <a:r>
              <a:rPr lang="en-US" sz="2400" b="1" spc="-5" dirty="0">
                <a:latin typeface="Courier New"/>
                <a:cs typeface="Courier New"/>
              </a:rPr>
              <a:t>(</a:t>
            </a:r>
            <a:r>
              <a:rPr lang="en-US" sz="2400" spc="-5" dirty="0" err="1">
                <a:latin typeface="Courier New"/>
                <a:cs typeface="Courier New"/>
              </a:rPr>
              <a:t>mylist</a:t>
            </a:r>
            <a:r>
              <a:rPr lang="en-US" sz="2400" b="1" spc="-5" dirty="0">
                <a:latin typeface="Courier New"/>
                <a:cs typeface="Courier New"/>
              </a:rPr>
              <a:t>).</a:t>
            </a:r>
            <a:endParaRPr lang="en-US" b="1" spc="-5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r>
              <a:rPr lang="en-US" sz="2400" dirty="0">
                <a:latin typeface="Rockwell"/>
                <a:cs typeface="Rockwell"/>
              </a:rPr>
              <a:t>Slicing is an extended </a:t>
            </a:r>
            <a:r>
              <a:rPr lang="en-US" sz="2400" spc="-5" dirty="0">
                <a:latin typeface="Rockwell"/>
                <a:cs typeface="Rockwell"/>
              </a:rPr>
              <a:t>version </a:t>
            </a:r>
            <a:r>
              <a:rPr lang="en-US" sz="2400" dirty="0">
                <a:latin typeface="Rockwell"/>
                <a:cs typeface="Rockwell"/>
              </a:rPr>
              <a:t>of the indexing </a:t>
            </a:r>
            <a:r>
              <a:rPr lang="en-US" sz="2400" spc="-5" dirty="0">
                <a:latin typeface="Rockwell"/>
                <a:cs typeface="Rockwell"/>
              </a:rPr>
              <a:t>operator </a:t>
            </a:r>
            <a:r>
              <a:rPr lang="en-US" sz="2400" dirty="0">
                <a:latin typeface="Rockwell"/>
                <a:cs typeface="Rockwell"/>
              </a:rPr>
              <a:t>and can be used to </a:t>
            </a:r>
            <a:r>
              <a:rPr lang="en-US" sz="2400" spc="-10" dirty="0">
                <a:latin typeface="Rockwell"/>
                <a:cs typeface="Rockwell"/>
              </a:rPr>
              <a:t>grab  </a:t>
            </a:r>
            <a:r>
              <a:rPr lang="en-US" sz="2400" spc="-5" dirty="0" err="1">
                <a:latin typeface="Rockwell"/>
                <a:cs typeface="Rockwell"/>
              </a:rPr>
              <a:t>sublists</a:t>
            </a:r>
            <a:r>
              <a:rPr lang="en-US" sz="2400" spc="-5" dirty="0">
                <a:latin typeface="Rockwell"/>
                <a:cs typeface="Rockwell"/>
              </a:rPr>
              <a:t>.</a:t>
            </a: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spc="-5" dirty="0">
              <a:latin typeface="Rockwell"/>
              <a:cs typeface="Rockwell"/>
            </a:endParaRP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r>
              <a:rPr lang="en-US" sz="2400" spc="-10" dirty="0" err="1">
                <a:latin typeface="Courier New"/>
                <a:cs typeface="Courier New"/>
              </a:rPr>
              <a:t>mylist</a:t>
            </a:r>
            <a:r>
              <a:rPr lang="en-US" sz="2400" b="1" spc="-10" dirty="0">
                <a:latin typeface="Courier New"/>
                <a:cs typeface="Courier New"/>
              </a:rPr>
              <a:t>[</a:t>
            </a:r>
            <a:r>
              <a:rPr lang="en-US" sz="2400" spc="-10" dirty="0" err="1">
                <a:latin typeface="Courier New"/>
                <a:cs typeface="Courier New"/>
              </a:rPr>
              <a:t>start</a:t>
            </a:r>
            <a:r>
              <a:rPr lang="en-US" sz="2400" b="1" spc="-10" dirty="0" err="1">
                <a:latin typeface="Courier New"/>
                <a:cs typeface="Courier New"/>
              </a:rPr>
              <a:t>:</a:t>
            </a:r>
            <a:r>
              <a:rPr lang="en-US" sz="2400" spc="-10" dirty="0" err="1">
                <a:latin typeface="Courier New"/>
                <a:cs typeface="Courier New"/>
              </a:rPr>
              <a:t>end</a:t>
            </a:r>
            <a:r>
              <a:rPr lang="en-US" sz="2400" b="1" spc="-10" dirty="0">
                <a:latin typeface="Courier New"/>
                <a:cs typeface="Courier New"/>
              </a:rPr>
              <a:t>] </a:t>
            </a:r>
            <a:r>
              <a:rPr lang="en-US" sz="2400" i="1" dirty="0">
                <a:latin typeface="Courier New"/>
                <a:cs typeface="Courier New"/>
              </a:rPr>
              <a:t>#</a:t>
            </a: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400" i="1" spc="-5" dirty="0">
                <a:latin typeface="Courier New"/>
                <a:cs typeface="Courier New"/>
              </a:rPr>
              <a:t>items</a:t>
            </a:r>
            <a:r>
              <a:rPr lang="en-US" sz="2400" spc="-5" dirty="0">
                <a:latin typeface="Times New Roman"/>
                <a:cs typeface="Times New Roman"/>
              </a:rPr>
              <a:t>	  </a:t>
            </a:r>
            <a:r>
              <a:rPr lang="en-US" sz="2400" i="1" spc="-5" dirty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start</a:t>
            </a:r>
            <a:r>
              <a:rPr lang="en-US" sz="2400" i="1" spc="-5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to</a:t>
            </a:r>
            <a:r>
              <a:rPr lang="en-US" sz="2400" i="1" spc="-5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end-1</a:t>
            </a:r>
            <a:endParaRPr lang="en-US" sz="2400" b="1" spc="-10" dirty="0">
              <a:latin typeface="Courier New"/>
              <a:cs typeface="Courier New"/>
            </a:endParaRP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r>
              <a:rPr lang="en-US" sz="2400" spc="-10" dirty="0" err="1">
                <a:latin typeface="Courier New"/>
                <a:cs typeface="Courier New"/>
              </a:rPr>
              <a:t>mylist</a:t>
            </a:r>
            <a:r>
              <a:rPr lang="en-US" sz="2400" b="1" spc="-10" dirty="0">
                <a:latin typeface="Courier New"/>
                <a:cs typeface="Courier New"/>
              </a:rPr>
              <a:t>[</a:t>
            </a:r>
            <a:r>
              <a:rPr lang="en-US" sz="2400" spc="-10" dirty="0">
                <a:latin typeface="Courier New"/>
                <a:cs typeface="Courier New"/>
              </a:rPr>
              <a:t>start</a:t>
            </a:r>
            <a:r>
              <a:rPr lang="en-US" sz="2400" b="1" spc="-10" dirty="0">
                <a:latin typeface="Courier New"/>
                <a:cs typeface="Courier New"/>
              </a:rPr>
              <a:t>:]    </a:t>
            </a:r>
            <a:r>
              <a:rPr lang="en-US" sz="2400" i="1" dirty="0">
                <a:latin typeface="Courier New"/>
                <a:cs typeface="Courier New"/>
              </a:rPr>
              <a:t>#</a:t>
            </a: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400" i="1" spc="-5" dirty="0">
                <a:latin typeface="Courier New"/>
                <a:cs typeface="Courier New"/>
              </a:rPr>
              <a:t>item</a:t>
            </a:r>
            <a:r>
              <a:rPr lang="en-US" sz="2400" i="1" dirty="0">
                <a:latin typeface="Courier New"/>
                <a:cs typeface="Courier New"/>
              </a:rPr>
              <a:t>s</a:t>
            </a:r>
            <a:r>
              <a:rPr lang="en-US" sz="2400" dirty="0">
                <a:latin typeface="Times New Roman"/>
                <a:cs typeface="Times New Roman"/>
              </a:rPr>
              <a:t>	  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star</a:t>
            </a:r>
            <a:r>
              <a:rPr lang="en-US" sz="2400" i="1" dirty="0">
                <a:latin typeface="Courier New"/>
                <a:cs typeface="Courier New"/>
              </a:rPr>
              <a:t>t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t</a:t>
            </a:r>
            <a:r>
              <a:rPr lang="en-US" sz="2400" i="1" dirty="0">
                <a:latin typeface="Courier New"/>
                <a:cs typeface="Courier New"/>
              </a:rPr>
              <a:t>o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en</a:t>
            </a:r>
            <a:r>
              <a:rPr lang="en-US" sz="2400" i="1" dirty="0">
                <a:latin typeface="Courier New"/>
                <a:cs typeface="Courier New"/>
              </a:rPr>
              <a:t>d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o</a:t>
            </a:r>
            <a:r>
              <a:rPr lang="en-US" sz="2400" i="1" dirty="0">
                <a:latin typeface="Courier New"/>
                <a:cs typeface="Courier New"/>
              </a:rPr>
              <a:t>f</a:t>
            </a:r>
            <a:r>
              <a:rPr lang="en-US" sz="2400" i="1" dirty="0">
                <a:latin typeface="Times New Roman"/>
                <a:cs typeface="Times New Roman"/>
              </a:rPr>
              <a:t> t</a:t>
            </a:r>
            <a:r>
              <a:rPr lang="en-US" sz="2400" i="1" spc="-5" dirty="0">
                <a:latin typeface="Courier New"/>
                <a:cs typeface="Courier New"/>
              </a:rPr>
              <a:t>h</a:t>
            </a:r>
            <a:r>
              <a:rPr lang="en-US" sz="2400" i="1" dirty="0">
                <a:latin typeface="Courier New"/>
                <a:cs typeface="Courier New"/>
              </a:rPr>
              <a:t>e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array </a:t>
            </a:r>
            <a:r>
              <a:rPr lang="en-US" sz="2400" b="1" spc="-10" dirty="0">
                <a:latin typeface="Courier New"/>
                <a:cs typeface="Courier New"/>
              </a:rPr>
              <a:t>  </a:t>
            </a: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r>
              <a:rPr lang="en-US" sz="2400" spc="-10" dirty="0" err="1">
                <a:latin typeface="Courier New"/>
                <a:cs typeface="Courier New"/>
              </a:rPr>
              <a:t>mylist</a:t>
            </a:r>
            <a:r>
              <a:rPr lang="en-US" sz="2400" b="1" spc="-10" dirty="0">
                <a:latin typeface="Courier New"/>
                <a:cs typeface="Courier New"/>
              </a:rPr>
              <a:t>[:</a:t>
            </a:r>
            <a:r>
              <a:rPr lang="en-US" sz="2400" spc="-10" dirty="0">
                <a:latin typeface="Courier New"/>
                <a:cs typeface="Courier New"/>
              </a:rPr>
              <a:t>end</a:t>
            </a:r>
            <a:r>
              <a:rPr lang="en-US" sz="2400" b="1" spc="-10" dirty="0">
                <a:latin typeface="Courier New"/>
                <a:cs typeface="Courier New"/>
              </a:rPr>
              <a:t>]      </a:t>
            </a:r>
            <a:r>
              <a:rPr lang="en-US" sz="2400" i="1" dirty="0">
                <a:latin typeface="Courier New"/>
                <a:cs typeface="Courier New"/>
              </a:rPr>
              <a:t>#</a:t>
            </a: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400" i="1" spc="-5" dirty="0">
                <a:latin typeface="Courier New"/>
                <a:cs typeface="Courier New"/>
              </a:rPr>
              <a:t>items</a:t>
            </a:r>
            <a:r>
              <a:rPr lang="en-US" sz="2400" spc="-5" dirty="0">
                <a:latin typeface="Times New Roman"/>
                <a:cs typeface="Times New Roman"/>
              </a:rPr>
              <a:t>	 </a:t>
            </a:r>
            <a:r>
              <a:rPr lang="en-US" sz="2400" i="1" spc="-5" dirty="0">
                <a:latin typeface="Courier New"/>
                <a:cs typeface="Courier New"/>
              </a:rPr>
              <a:t>from</a:t>
            </a:r>
            <a:r>
              <a:rPr lang="en-US" sz="2400" spc="-5" dirty="0">
                <a:latin typeface="Times New Roman"/>
                <a:cs typeface="Times New Roman"/>
              </a:rPr>
              <a:t>	</a:t>
            </a:r>
            <a:r>
              <a:rPr lang="en-US" sz="2400" i="1" spc="-5" dirty="0">
                <a:latin typeface="Courier New"/>
                <a:cs typeface="Courier New"/>
              </a:rPr>
              <a:t>beginning</a:t>
            </a:r>
            <a:r>
              <a:rPr lang="en-US" sz="2400" i="1" spc="-5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to</a:t>
            </a:r>
            <a:r>
              <a:rPr lang="en-US" sz="2400" i="1" spc="-5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end-1</a:t>
            </a:r>
            <a:endParaRPr lang="en-US" sz="2400" b="1" spc="-10" dirty="0">
              <a:latin typeface="Courier New"/>
              <a:cs typeface="Courier New"/>
            </a:endParaRP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r>
              <a:rPr lang="en-US" sz="2400" spc="-10" dirty="0" err="1">
                <a:latin typeface="Courier New"/>
                <a:cs typeface="Courier New"/>
              </a:rPr>
              <a:t>mylist</a:t>
            </a:r>
            <a:r>
              <a:rPr lang="en-US" sz="2400" b="1" spc="-10" dirty="0">
                <a:latin typeface="Courier New"/>
                <a:cs typeface="Courier New"/>
              </a:rPr>
              <a:t>[:]         </a:t>
            </a:r>
            <a:r>
              <a:rPr lang="en-US" sz="2400" i="1" dirty="0">
                <a:latin typeface="Courier New"/>
                <a:cs typeface="Courier New"/>
              </a:rPr>
              <a:t>#</a:t>
            </a: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400" i="1" dirty="0">
                <a:latin typeface="Courier New"/>
                <a:cs typeface="Courier New"/>
              </a:rPr>
              <a:t>a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u="sng" spc="-5" dirty="0">
                <a:uFill>
                  <a:solidFill>
                    <a:srgbClr val="00FF00"/>
                  </a:solidFill>
                </a:uFill>
                <a:latin typeface="Courier New"/>
                <a:cs typeface="Courier New"/>
              </a:rPr>
              <a:t>copy</a:t>
            </a:r>
            <a:r>
              <a:rPr lang="en-US" sz="2400" i="1" u="sng" spc="-5" dirty="0">
                <a:uFill>
                  <a:solidFill>
                    <a:srgbClr val="00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of</a:t>
            </a:r>
            <a:r>
              <a:rPr lang="en-US" sz="2400" i="1" spc="-5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the</a:t>
            </a:r>
            <a:r>
              <a:rPr lang="en-US" sz="2400" i="1" spc="-5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whole</a:t>
            </a:r>
            <a:r>
              <a:rPr lang="en-US" sz="2400" i="1" spc="-5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array</a:t>
            </a:r>
            <a:endParaRPr lang="en-US" sz="2400" dirty="0">
              <a:latin typeface="Courier New"/>
              <a:cs typeface="Courier New"/>
            </a:endParaRP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endParaRPr lang="en-US" sz="24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r>
              <a:rPr lang="en-US" sz="2400" spc="-80" dirty="0">
                <a:latin typeface="Rockwell"/>
                <a:cs typeface="Rockwell"/>
              </a:rPr>
              <a:t>You </a:t>
            </a:r>
            <a:r>
              <a:rPr lang="en-US" sz="2400" spc="-15" dirty="0">
                <a:latin typeface="Rockwell"/>
                <a:cs typeface="Rockwell"/>
              </a:rPr>
              <a:t>may </a:t>
            </a:r>
            <a:r>
              <a:rPr lang="en-US" sz="2400" dirty="0">
                <a:latin typeface="Rockwell"/>
                <a:cs typeface="Rockwell"/>
              </a:rPr>
              <a:t>also </a:t>
            </a:r>
            <a:r>
              <a:rPr lang="en-US" sz="2400" spc="-25" dirty="0">
                <a:latin typeface="Rockwell"/>
                <a:cs typeface="Rockwell"/>
              </a:rPr>
              <a:t>provide </a:t>
            </a:r>
            <a:r>
              <a:rPr lang="en-US" sz="2400" dirty="0">
                <a:latin typeface="Rockwell"/>
                <a:cs typeface="Rockwell"/>
              </a:rPr>
              <a:t>a step </a:t>
            </a:r>
            <a:r>
              <a:rPr lang="en-US" sz="2400" spc="-10" dirty="0">
                <a:latin typeface="Rockwell"/>
                <a:cs typeface="Rockwell"/>
              </a:rPr>
              <a:t>argument </a:t>
            </a:r>
            <a:r>
              <a:rPr lang="en-US" sz="2400" dirty="0">
                <a:latin typeface="Rockwell"/>
                <a:cs typeface="Rockwell"/>
              </a:rPr>
              <a:t>with </a:t>
            </a:r>
            <a:r>
              <a:rPr lang="en-US" sz="2400" spc="-20" dirty="0">
                <a:latin typeface="Rockwell"/>
                <a:cs typeface="Rockwell"/>
              </a:rPr>
              <a:t>any </a:t>
            </a:r>
            <a:r>
              <a:rPr lang="en-US" sz="2400" dirty="0">
                <a:latin typeface="Rockwell"/>
                <a:cs typeface="Rockwell"/>
              </a:rPr>
              <a:t>of the slicing constructions</a:t>
            </a:r>
            <a:r>
              <a:rPr lang="en-US" sz="2400" spc="105" dirty="0">
                <a:latin typeface="Rockwell"/>
                <a:cs typeface="Rockwell"/>
              </a:rPr>
              <a:t> </a:t>
            </a:r>
            <a:r>
              <a:rPr lang="en-US" sz="2400" spc="-25" dirty="0">
                <a:latin typeface="Rockwell"/>
                <a:cs typeface="Rockwell"/>
              </a:rPr>
              <a:t>above.</a:t>
            </a:r>
            <a:endParaRPr lang="en-US" sz="2400" dirty="0">
              <a:latin typeface="Rockwell"/>
              <a:cs typeface="Rockwell"/>
            </a:endParaRP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r>
              <a:rPr lang="en-US" sz="2400" spc="-10" dirty="0" err="1">
                <a:latin typeface="Courier New"/>
                <a:cs typeface="Courier New"/>
              </a:rPr>
              <a:t>mylist</a:t>
            </a:r>
            <a:r>
              <a:rPr lang="en-US" sz="2400" b="1" spc="-10" dirty="0">
                <a:latin typeface="Courier New"/>
                <a:cs typeface="Courier New"/>
              </a:rPr>
              <a:t>[</a:t>
            </a:r>
            <a:r>
              <a:rPr lang="en-US" sz="2400" spc="-10" dirty="0" err="1">
                <a:latin typeface="Courier New"/>
                <a:cs typeface="Courier New"/>
              </a:rPr>
              <a:t>start</a:t>
            </a:r>
            <a:r>
              <a:rPr lang="en-US" sz="2400" b="1" spc="-10" dirty="0" err="1">
                <a:latin typeface="Courier New"/>
                <a:cs typeface="Courier New"/>
              </a:rPr>
              <a:t>:</a:t>
            </a:r>
            <a:r>
              <a:rPr lang="en-US" sz="2400" spc="-10" dirty="0" err="1">
                <a:latin typeface="Courier New"/>
                <a:cs typeface="Courier New"/>
              </a:rPr>
              <a:t>end</a:t>
            </a:r>
            <a:r>
              <a:rPr lang="en-US" sz="2400" b="1" spc="-10" dirty="0" err="1">
                <a:latin typeface="Courier New"/>
                <a:cs typeface="Courier New"/>
              </a:rPr>
              <a:t>:</a:t>
            </a:r>
            <a:r>
              <a:rPr lang="en-US" sz="2400" spc="-10" dirty="0" err="1">
                <a:latin typeface="Courier New"/>
                <a:cs typeface="Courier New"/>
              </a:rPr>
              <a:t>step</a:t>
            </a:r>
            <a:r>
              <a:rPr lang="en-US" sz="2400" b="1" spc="-10" dirty="0">
                <a:latin typeface="Courier New"/>
                <a:cs typeface="Courier New"/>
              </a:rPr>
              <a:t>] </a:t>
            </a: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r>
              <a:rPr lang="en-US" sz="2400" i="1" dirty="0">
                <a:latin typeface="Courier New"/>
                <a:cs typeface="Courier New"/>
              </a:rPr>
              <a:t># items from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s</a:t>
            </a:r>
            <a:r>
              <a:rPr lang="en-US" sz="2400" i="1" spc="-10" dirty="0">
                <a:latin typeface="Courier New"/>
                <a:cs typeface="Courier New"/>
              </a:rPr>
              <a:t>t</a:t>
            </a:r>
            <a:r>
              <a:rPr lang="en-US" sz="2400" i="1" spc="-5" dirty="0">
                <a:latin typeface="Courier New"/>
                <a:cs typeface="Courier New"/>
              </a:rPr>
              <a:t>ar</a:t>
            </a:r>
            <a:r>
              <a:rPr lang="en-US" sz="2400" i="1" dirty="0">
                <a:latin typeface="Courier New"/>
                <a:cs typeface="Courier New"/>
              </a:rPr>
              <a:t>t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t</a:t>
            </a:r>
            <a:r>
              <a:rPr lang="en-US" sz="2400" i="1" dirty="0">
                <a:latin typeface="Courier New"/>
                <a:cs typeface="Courier New"/>
              </a:rPr>
              <a:t>o </a:t>
            </a:r>
            <a:r>
              <a:rPr lang="en-US" sz="2400" i="1" spc="-5" dirty="0">
                <a:latin typeface="Courier New"/>
                <a:cs typeface="Courier New"/>
              </a:rPr>
              <a:t>e</a:t>
            </a:r>
            <a:r>
              <a:rPr lang="en-US" sz="2400" i="1" spc="-10" dirty="0">
                <a:latin typeface="Courier New"/>
                <a:cs typeface="Courier New"/>
              </a:rPr>
              <a:t>n</a:t>
            </a:r>
            <a:r>
              <a:rPr lang="en-US" sz="2400" i="1" dirty="0">
                <a:latin typeface="Courier New"/>
                <a:cs typeface="Courier New"/>
              </a:rPr>
              <a:t>d</a:t>
            </a:r>
            <a:r>
              <a:rPr lang="en-US" sz="2400" i="1" spc="-5" dirty="0">
                <a:latin typeface="Courier New"/>
                <a:cs typeface="Courier New"/>
              </a:rPr>
              <a:t>-1</a:t>
            </a:r>
            <a:r>
              <a:rPr lang="en-US" sz="2400" i="1" dirty="0">
                <a:latin typeface="Courier New"/>
                <a:cs typeface="Courier New"/>
              </a:rPr>
              <a:t>,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incremented by </a:t>
            </a:r>
            <a:r>
              <a:rPr lang="en-US" sz="2400" i="1" spc="-5" dirty="0">
                <a:latin typeface="Courier New"/>
                <a:cs typeface="Courier New"/>
              </a:rPr>
              <a:t>step</a:t>
            </a:r>
            <a:endParaRPr lang="en-US" sz="2400" dirty="0">
              <a:latin typeface="Courier New"/>
              <a:cs typeface="Courier New"/>
            </a:endParaRP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endParaRPr lang="en-US" sz="24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928513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Slicing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732794" cy="32462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  <a:tabLst>
                <a:tab pos="281940" algn="l"/>
                <a:tab pos="295275" algn="l"/>
              </a:tabLst>
            </a:pPr>
            <a:r>
              <a:rPr lang="en-US" sz="2400" spc="10" dirty="0">
                <a:latin typeface="Rockwell"/>
                <a:cs typeface="Rockwell"/>
              </a:rPr>
              <a:t>The </a:t>
            </a:r>
            <a:r>
              <a:rPr lang="en-US" sz="2400" spc="5" dirty="0">
                <a:latin typeface="Rockwell"/>
                <a:cs typeface="Rockwell"/>
              </a:rPr>
              <a:t>start </a:t>
            </a:r>
            <a:r>
              <a:rPr lang="en-US" sz="2400" dirty="0">
                <a:latin typeface="Rockwell"/>
                <a:cs typeface="Rockwell"/>
              </a:rPr>
              <a:t>or end </a:t>
            </a:r>
            <a:r>
              <a:rPr lang="en-US" sz="2400" spc="-5" dirty="0">
                <a:latin typeface="Rockwell"/>
                <a:cs typeface="Rockwell"/>
              </a:rPr>
              <a:t>arguments </a:t>
            </a:r>
            <a:r>
              <a:rPr lang="en-US" sz="2400" spc="-15" dirty="0">
                <a:latin typeface="Rockwell"/>
                <a:cs typeface="Rockwell"/>
              </a:rPr>
              <a:t>may </a:t>
            </a:r>
            <a:r>
              <a:rPr lang="en-US" sz="2400" dirty="0">
                <a:latin typeface="Rockwell"/>
                <a:cs typeface="Rockwell"/>
              </a:rPr>
              <a:t>be </a:t>
            </a:r>
            <a:r>
              <a:rPr lang="en-US" sz="2400" spc="-15" dirty="0">
                <a:latin typeface="Rockwell"/>
                <a:cs typeface="Rockwell"/>
              </a:rPr>
              <a:t>negative </a:t>
            </a:r>
            <a:r>
              <a:rPr lang="en-US" sz="2400" dirty="0">
                <a:latin typeface="Rockwell"/>
                <a:cs typeface="Rockwell"/>
              </a:rPr>
              <a:t>numbers, indicating a count </a:t>
            </a:r>
            <a:r>
              <a:rPr lang="en-US" sz="2400" spc="-20" dirty="0">
                <a:latin typeface="Rockwell"/>
                <a:cs typeface="Rockwell"/>
              </a:rPr>
              <a:t>from</a:t>
            </a:r>
            <a:r>
              <a:rPr lang="en-US" sz="2400" spc="-295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the end of the </a:t>
            </a:r>
            <a:r>
              <a:rPr lang="en-US" sz="2400" spc="-10" dirty="0">
                <a:latin typeface="Rockwell"/>
                <a:cs typeface="Rockwell"/>
              </a:rPr>
              <a:t>array </a:t>
            </a:r>
            <a:r>
              <a:rPr lang="en-US" sz="2400" spc="-5" dirty="0">
                <a:latin typeface="Rockwell"/>
                <a:cs typeface="Rockwell"/>
              </a:rPr>
              <a:t>rather than </a:t>
            </a:r>
            <a:r>
              <a:rPr lang="en-US" sz="2400" dirty="0">
                <a:latin typeface="Rockwell"/>
                <a:cs typeface="Rockwell"/>
              </a:rPr>
              <a:t>the </a:t>
            </a:r>
            <a:r>
              <a:rPr lang="en-US" sz="2400" spc="-10" dirty="0">
                <a:latin typeface="Rockwell"/>
                <a:cs typeface="Rockwell"/>
              </a:rPr>
              <a:t>beginning. </a:t>
            </a:r>
            <a:r>
              <a:rPr lang="en-US" sz="2400" spc="10" dirty="0">
                <a:latin typeface="Rockwell"/>
                <a:cs typeface="Rockwell"/>
              </a:rPr>
              <a:t>This </a:t>
            </a:r>
            <a:r>
              <a:rPr lang="en-US" sz="2400" dirty="0">
                <a:latin typeface="Rockwell"/>
                <a:cs typeface="Rockwell"/>
              </a:rPr>
              <a:t>applies to the indexing</a:t>
            </a:r>
            <a:r>
              <a:rPr lang="en-US" sz="2400" spc="-260" dirty="0">
                <a:latin typeface="Rockwell"/>
                <a:cs typeface="Rockwell"/>
              </a:rPr>
              <a:t> </a:t>
            </a:r>
            <a:r>
              <a:rPr lang="en-US" sz="2400" spc="-20" dirty="0">
                <a:latin typeface="Rockwell"/>
                <a:cs typeface="Rockwell"/>
              </a:rPr>
              <a:t>operator.</a:t>
            </a:r>
            <a:endParaRPr lang="en-US" sz="2400" dirty="0">
              <a:latin typeface="Rockwell"/>
              <a:cs typeface="Rockwell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spc="-5" dirty="0">
              <a:latin typeface="Rockwell"/>
              <a:cs typeface="Rockwell"/>
            </a:endParaRP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r>
              <a:rPr lang="en-US" sz="2400" spc="-10" dirty="0" err="1">
                <a:latin typeface="Courier New"/>
                <a:cs typeface="Courier New"/>
              </a:rPr>
              <a:t>mylist</a:t>
            </a:r>
            <a:r>
              <a:rPr lang="en-US" sz="2400" b="1" spc="-10" dirty="0">
                <a:latin typeface="Courier New"/>
                <a:cs typeface="Courier New"/>
              </a:rPr>
              <a:t>[-1]        </a:t>
            </a:r>
            <a:r>
              <a:rPr lang="en-US" sz="2400" i="1" dirty="0">
                <a:latin typeface="Courier New"/>
                <a:cs typeface="Courier New"/>
              </a:rPr>
              <a:t>#</a:t>
            </a: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400" i="1" spc="-5" dirty="0">
                <a:latin typeface="Courier New"/>
                <a:cs typeface="Courier New"/>
              </a:rPr>
              <a:t>last element in the list</a:t>
            </a:r>
            <a:endParaRPr lang="en-US" sz="2400" b="1" spc="-10" dirty="0">
              <a:latin typeface="Courier New"/>
              <a:cs typeface="Courier New"/>
            </a:endParaRP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r>
              <a:rPr lang="en-US" sz="2400" spc="-10" dirty="0" err="1">
                <a:latin typeface="Courier New"/>
                <a:cs typeface="Courier New"/>
              </a:rPr>
              <a:t>Mylist</a:t>
            </a:r>
            <a:r>
              <a:rPr lang="en-US" sz="2400" b="1" spc="-10" dirty="0">
                <a:latin typeface="Courier New"/>
                <a:cs typeface="Courier New"/>
              </a:rPr>
              <a:t>[-2:]       </a:t>
            </a:r>
            <a:r>
              <a:rPr lang="en-US" sz="2400" i="1" dirty="0">
                <a:latin typeface="Courier New"/>
                <a:cs typeface="Courier New"/>
              </a:rPr>
              <a:t>#</a:t>
            </a: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400" i="1" spc="-5" dirty="0">
                <a:latin typeface="Courier New"/>
                <a:cs typeface="Courier New"/>
              </a:rPr>
              <a:t>the last two items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o</a:t>
            </a:r>
            <a:r>
              <a:rPr lang="en-US" sz="2400" i="1" dirty="0">
                <a:latin typeface="Courier New"/>
                <a:cs typeface="Courier New"/>
              </a:rPr>
              <a:t>f</a:t>
            </a:r>
            <a:r>
              <a:rPr lang="en-US" sz="2400" i="1" dirty="0">
                <a:latin typeface="Times New Roman"/>
                <a:cs typeface="Times New Roman"/>
              </a:rPr>
              <a:t> t</a:t>
            </a:r>
            <a:r>
              <a:rPr lang="en-US" sz="2400" i="1" spc="-5" dirty="0">
                <a:latin typeface="Courier New"/>
                <a:cs typeface="Courier New"/>
              </a:rPr>
              <a:t>h</a:t>
            </a:r>
            <a:r>
              <a:rPr lang="en-US" sz="2400" i="1" dirty="0">
                <a:latin typeface="Courier New"/>
                <a:cs typeface="Courier New"/>
              </a:rPr>
              <a:t>e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spc="-5" dirty="0">
                <a:latin typeface="Courier New"/>
                <a:cs typeface="Courier New"/>
              </a:rPr>
              <a:t>array </a:t>
            </a:r>
            <a:r>
              <a:rPr lang="en-US" sz="2400" b="1" spc="-10" dirty="0">
                <a:latin typeface="Courier New"/>
                <a:cs typeface="Courier New"/>
              </a:rPr>
              <a:t>  </a:t>
            </a: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r>
              <a:rPr lang="en-US" sz="2400" spc="-10" dirty="0" err="1">
                <a:latin typeface="Courier New"/>
                <a:cs typeface="Courier New"/>
              </a:rPr>
              <a:t>mylist</a:t>
            </a:r>
            <a:r>
              <a:rPr lang="en-US" sz="2400" b="1" spc="-10" dirty="0">
                <a:latin typeface="Courier New"/>
                <a:cs typeface="Courier New"/>
              </a:rPr>
              <a:t>[:-2]       </a:t>
            </a:r>
            <a:r>
              <a:rPr lang="en-US" sz="2400" i="1" dirty="0">
                <a:latin typeface="Courier New"/>
                <a:cs typeface="Courier New"/>
              </a:rPr>
              <a:t>#</a:t>
            </a: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all except the last two items</a:t>
            </a:r>
            <a:endParaRPr lang="en-US" sz="24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r>
              <a:rPr lang="en-US" spc="-80" dirty="0">
                <a:latin typeface="Rockwell"/>
                <a:cs typeface="Rockwell"/>
              </a:rPr>
              <a:t>Examples:</a:t>
            </a:r>
            <a:endParaRPr lang="en-US" sz="2400" dirty="0">
              <a:latin typeface="Rockwell"/>
              <a:cs typeface="Rockwell"/>
            </a:endParaRP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endParaRPr lang="en-US" sz="24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EE67E-7E01-5810-1DAA-6FAF824251C0}"/>
              </a:ext>
            </a:extLst>
          </p:cNvPr>
          <p:cNvSpPr txBox="1"/>
          <p:nvPr/>
        </p:nvSpPr>
        <p:spPr>
          <a:xfrm>
            <a:off x="2558716" y="4812632"/>
            <a:ext cx="638989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=  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56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17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Inserting Elements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732794" cy="1200330"/>
          </a:xfrm>
        </p:spPr>
        <p:txBody>
          <a:bodyPr>
            <a:normAutofit/>
          </a:bodyPr>
          <a:lstStyle/>
          <a:p>
            <a:pPr marL="294640" indent="-282575">
              <a:lnSpc>
                <a:spcPct val="100000"/>
              </a:lnSpc>
              <a:spcBef>
                <a:spcPts val="1460"/>
              </a:spcBef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lang="en-US" sz="2400" spc="-60" dirty="0">
                <a:latin typeface="Rockwell"/>
                <a:cs typeface="Rockwell"/>
              </a:rPr>
              <a:t>To </a:t>
            </a:r>
            <a:r>
              <a:rPr lang="en-US" sz="2400" dirty="0">
                <a:latin typeface="Rockwell"/>
                <a:cs typeface="Rockwell"/>
              </a:rPr>
              <a:t>add an element to an </a:t>
            </a:r>
            <a:r>
              <a:rPr lang="en-US" sz="2400" spc="-5" dirty="0">
                <a:latin typeface="Rockwell"/>
                <a:cs typeface="Rockwell"/>
              </a:rPr>
              <a:t>existing </a:t>
            </a:r>
            <a:r>
              <a:rPr lang="en-US" sz="2400" dirty="0">
                <a:latin typeface="Rockwell"/>
                <a:cs typeface="Rockwell"/>
              </a:rPr>
              <a:t>list, use </a:t>
            </a:r>
            <a:r>
              <a:rPr lang="en-US" sz="2400" spc="-5" dirty="0">
                <a:latin typeface="Rockwell"/>
                <a:cs typeface="Rockwell"/>
              </a:rPr>
              <a:t>the </a:t>
            </a:r>
            <a:r>
              <a:rPr lang="en-US" sz="2400" dirty="0">
                <a:latin typeface="Rockwell"/>
                <a:cs typeface="Rockwell"/>
              </a:rPr>
              <a:t>append()</a:t>
            </a:r>
            <a:r>
              <a:rPr lang="en-US" sz="2400" spc="-14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method.</a:t>
            </a:r>
            <a:endParaRPr lang="en-US" sz="2800" dirty="0">
              <a:latin typeface="Courier New"/>
              <a:cs typeface="Courier New"/>
            </a:endParaRPr>
          </a:p>
          <a:p>
            <a:pPr marL="305435" indent="-293370">
              <a:lnSpc>
                <a:spcPts val="2355"/>
              </a:lnSpc>
              <a:buFont typeface="Arial"/>
              <a:buChar char="•"/>
              <a:tabLst>
                <a:tab pos="305435" algn="l"/>
                <a:tab pos="306070" algn="l"/>
              </a:tabLst>
            </a:pPr>
            <a:r>
              <a:rPr lang="en-US" sz="2400" dirty="0">
                <a:latin typeface="Rockwell"/>
                <a:cs typeface="Rockwell"/>
              </a:rPr>
              <a:t>Use the extend() </a:t>
            </a:r>
            <a:r>
              <a:rPr lang="en-US" sz="2400" spc="-5" dirty="0">
                <a:latin typeface="Rockwell"/>
                <a:cs typeface="Rockwell"/>
              </a:rPr>
              <a:t>method </a:t>
            </a:r>
            <a:r>
              <a:rPr lang="en-US" sz="2400" dirty="0">
                <a:latin typeface="Rockwell"/>
                <a:cs typeface="Rockwell"/>
              </a:rPr>
              <a:t>to add all </a:t>
            </a:r>
            <a:r>
              <a:rPr lang="en-US" sz="2400" spc="-5" dirty="0">
                <a:latin typeface="Rockwell"/>
                <a:cs typeface="Rockwell"/>
              </a:rPr>
              <a:t>of the </a:t>
            </a:r>
            <a:r>
              <a:rPr lang="en-US" sz="2400" dirty="0">
                <a:latin typeface="Rockwell"/>
                <a:cs typeface="Rockwell"/>
              </a:rPr>
              <a:t>items </a:t>
            </a:r>
            <a:r>
              <a:rPr lang="en-US" sz="2400" spc="-20" dirty="0">
                <a:latin typeface="Rockwell"/>
                <a:cs typeface="Rockwell"/>
              </a:rPr>
              <a:t>from </a:t>
            </a:r>
            <a:r>
              <a:rPr lang="en-US" sz="2400" dirty="0">
                <a:latin typeface="Rockwell"/>
                <a:cs typeface="Rockwell"/>
              </a:rPr>
              <a:t>another</a:t>
            </a:r>
            <a:r>
              <a:rPr lang="en-US" sz="2400" spc="-2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list</a:t>
            </a: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endParaRPr lang="en-US" sz="24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EE67E-7E01-5810-1DAA-6FAF824251C0}"/>
              </a:ext>
            </a:extLst>
          </p:cNvPr>
          <p:cNvSpPr txBox="1"/>
          <p:nvPr/>
        </p:nvSpPr>
        <p:spPr>
          <a:xfrm>
            <a:off x="2638927" y="2991853"/>
            <a:ext cx="638989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=  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56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mylist.append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47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 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56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mylist.extend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47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81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852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Inserting/Removing Elements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732794" cy="1714203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580"/>
              </a:spcBef>
              <a:tabLst>
                <a:tab pos="305435" algn="l"/>
                <a:tab pos="306070" algn="l"/>
              </a:tabLst>
            </a:pPr>
            <a:r>
              <a:rPr lang="en-US" sz="2400" dirty="0">
                <a:latin typeface="Rockwell"/>
                <a:cs typeface="Rockwell"/>
              </a:rPr>
              <a:t>Use </a:t>
            </a:r>
            <a:r>
              <a:rPr lang="en-US" sz="2400" spc="-5" dirty="0">
                <a:latin typeface="Rockwell"/>
                <a:cs typeface="Rockwell"/>
              </a:rPr>
              <a:t>the</a:t>
            </a:r>
            <a:r>
              <a:rPr lang="en-US" sz="2400" dirty="0">
                <a:latin typeface="Rockwell"/>
                <a:cs typeface="Rockwell"/>
              </a:rPr>
              <a:t> insert</a:t>
            </a:r>
            <a:r>
              <a:rPr lang="en-US" sz="2400" i="1" dirty="0">
                <a:latin typeface="Rockwell"/>
                <a:cs typeface="Rockwell"/>
              </a:rPr>
              <a:t>(pos,</a:t>
            </a:r>
            <a:r>
              <a:rPr lang="en-US" sz="2400" i="1" spc="-225" dirty="0">
                <a:latin typeface="Rockwell"/>
                <a:cs typeface="Rockwell"/>
              </a:rPr>
              <a:t> </a:t>
            </a:r>
            <a:r>
              <a:rPr lang="en-US" sz="2400" i="1" dirty="0">
                <a:latin typeface="Rockwell"/>
                <a:cs typeface="Rockwell"/>
              </a:rPr>
              <a:t>item</a:t>
            </a:r>
            <a:r>
              <a:rPr lang="en-US" sz="2400" dirty="0">
                <a:latin typeface="Rockwell"/>
                <a:cs typeface="Rockwell"/>
              </a:rPr>
              <a:t>)</a:t>
            </a:r>
            <a:r>
              <a:rPr lang="en-US" sz="2400" spc="-15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method</a:t>
            </a:r>
            <a:r>
              <a:rPr lang="en-US" sz="2400" spc="-15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to</a:t>
            </a:r>
            <a:r>
              <a:rPr lang="en-US" sz="2400" spc="5" dirty="0">
                <a:latin typeface="Rockwell"/>
                <a:cs typeface="Rockwell"/>
              </a:rPr>
              <a:t> insert</a:t>
            </a:r>
            <a:r>
              <a:rPr lang="en-US" sz="2400" spc="-1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an</a:t>
            </a:r>
            <a:r>
              <a:rPr lang="en-US" sz="2400" spc="-5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item</a:t>
            </a:r>
            <a:r>
              <a:rPr lang="en-US" sz="2400" spc="-1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at</a:t>
            </a:r>
            <a:r>
              <a:rPr lang="en-US" sz="2400" spc="-1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the </a:t>
            </a:r>
            <a:r>
              <a:rPr lang="en-US" sz="2400" spc="-15" dirty="0">
                <a:latin typeface="Rockwell"/>
                <a:cs typeface="Rockwell"/>
              </a:rPr>
              <a:t>given</a:t>
            </a:r>
            <a:r>
              <a:rPr lang="en-US" sz="2400" dirty="0">
                <a:latin typeface="Rockwell"/>
                <a:cs typeface="Rockwell"/>
              </a:rPr>
              <a:t> position.</a:t>
            </a:r>
            <a:r>
              <a:rPr lang="en-US" sz="2400" spc="-360" dirty="0">
                <a:latin typeface="Rockwell"/>
                <a:cs typeface="Rockwell"/>
              </a:rPr>
              <a:t> </a:t>
            </a:r>
            <a:r>
              <a:rPr lang="en-US" sz="2400" spc="-80" dirty="0">
                <a:latin typeface="Rockwell"/>
                <a:cs typeface="Rockwell"/>
              </a:rPr>
              <a:t>You</a:t>
            </a:r>
            <a:r>
              <a:rPr lang="en-US" sz="2400" dirty="0">
                <a:latin typeface="Rockwell"/>
                <a:cs typeface="Rockwell"/>
              </a:rPr>
              <a:t> </a:t>
            </a:r>
            <a:r>
              <a:rPr lang="en-US" sz="2400" spc="-15" dirty="0">
                <a:latin typeface="Rockwell"/>
                <a:cs typeface="Rockwell"/>
              </a:rPr>
              <a:t>may </a:t>
            </a:r>
            <a:r>
              <a:rPr lang="en-US" sz="2400" dirty="0">
                <a:latin typeface="Rockwell"/>
                <a:cs typeface="Rockwell"/>
              </a:rPr>
              <a:t>also use </a:t>
            </a:r>
            <a:r>
              <a:rPr lang="en-US" sz="2400" spc="-15" dirty="0">
                <a:latin typeface="Rockwell"/>
                <a:cs typeface="Rockwell"/>
              </a:rPr>
              <a:t>negative </a:t>
            </a:r>
            <a:r>
              <a:rPr lang="en-US" sz="2400" dirty="0">
                <a:latin typeface="Rockwell"/>
                <a:cs typeface="Rockwell"/>
              </a:rPr>
              <a:t>indexing to indicate the</a:t>
            </a:r>
            <a:r>
              <a:rPr lang="en-US" sz="2400" spc="-4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position.</a:t>
            </a:r>
            <a:endParaRPr lang="en-US" sz="28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384"/>
              </a:spcBef>
              <a:tabLst>
                <a:tab pos="305435" algn="l"/>
                <a:tab pos="306070" algn="l"/>
              </a:tabLst>
            </a:pPr>
            <a:r>
              <a:rPr lang="en-US" sz="2400" dirty="0">
                <a:latin typeface="Rockwell"/>
                <a:cs typeface="Rockwell"/>
              </a:rPr>
              <a:t>Use the </a:t>
            </a:r>
            <a:r>
              <a:rPr lang="en-US" sz="2400" spc="-30" dirty="0">
                <a:latin typeface="Rockwell"/>
                <a:cs typeface="Rockwell"/>
              </a:rPr>
              <a:t>remove() </a:t>
            </a:r>
            <a:r>
              <a:rPr lang="en-US" sz="2400" spc="-5" dirty="0">
                <a:latin typeface="Rockwell"/>
                <a:cs typeface="Rockwell"/>
              </a:rPr>
              <a:t>method </a:t>
            </a:r>
            <a:r>
              <a:rPr lang="en-US" sz="2400" dirty="0">
                <a:latin typeface="Rockwell"/>
                <a:cs typeface="Rockwell"/>
              </a:rPr>
              <a:t>to </a:t>
            </a:r>
            <a:r>
              <a:rPr lang="en-US" sz="2400" spc="-40" dirty="0">
                <a:latin typeface="Rockwell"/>
                <a:cs typeface="Rockwell"/>
              </a:rPr>
              <a:t>remove </a:t>
            </a:r>
            <a:r>
              <a:rPr lang="en-US" sz="2400" dirty="0">
                <a:latin typeface="Rockwell"/>
                <a:cs typeface="Rockwell"/>
              </a:rPr>
              <a:t>the </a:t>
            </a:r>
            <a:r>
              <a:rPr lang="en-US" sz="2400" spc="5" dirty="0">
                <a:latin typeface="Rockwell"/>
                <a:cs typeface="Rockwell"/>
              </a:rPr>
              <a:t>first </a:t>
            </a:r>
            <a:r>
              <a:rPr lang="en-US" sz="2400" spc="-5" dirty="0">
                <a:latin typeface="Rockwell"/>
                <a:cs typeface="Rockwell"/>
              </a:rPr>
              <a:t>occurrence </a:t>
            </a:r>
            <a:r>
              <a:rPr lang="en-US" sz="2400" dirty="0">
                <a:latin typeface="Rockwell"/>
                <a:cs typeface="Rockwell"/>
              </a:rPr>
              <a:t>of a </a:t>
            </a:r>
            <a:r>
              <a:rPr lang="en-US" sz="2400" spc="-15" dirty="0">
                <a:latin typeface="Rockwell"/>
                <a:cs typeface="Rockwell"/>
              </a:rPr>
              <a:t>given </a:t>
            </a:r>
            <a:r>
              <a:rPr lang="en-US" sz="2400" dirty="0">
                <a:latin typeface="Rockwell"/>
                <a:cs typeface="Rockwell"/>
              </a:rPr>
              <a:t>item.</a:t>
            </a:r>
            <a:r>
              <a:rPr lang="en-US" sz="2400" spc="-220" dirty="0">
                <a:latin typeface="Rockwell"/>
                <a:cs typeface="Rockwell"/>
              </a:rPr>
              <a:t> </a:t>
            </a:r>
            <a:r>
              <a:rPr lang="en-US" sz="2400" spc="5" dirty="0">
                <a:latin typeface="Rockwell"/>
                <a:cs typeface="Rockwell"/>
              </a:rPr>
              <a:t>An</a:t>
            </a:r>
            <a:r>
              <a:rPr lang="en-US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exception </a:t>
            </a:r>
            <a:r>
              <a:rPr lang="en-US" sz="2400" dirty="0">
                <a:latin typeface="Rockwell"/>
                <a:cs typeface="Rockwell"/>
              </a:rPr>
              <a:t>will be </a:t>
            </a:r>
            <a:r>
              <a:rPr lang="en-US" sz="2400" spc="-5" dirty="0">
                <a:latin typeface="Rockwell"/>
                <a:cs typeface="Rockwell"/>
              </a:rPr>
              <a:t>raised </a:t>
            </a:r>
            <a:r>
              <a:rPr lang="en-US" sz="2400" dirty="0">
                <a:latin typeface="Rockwell"/>
                <a:cs typeface="Rockwell"/>
              </a:rPr>
              <a:t>if </a:t>
            </a:r>
            <a:r>
              <a:rPr lang="en-US" sz="2400" spc="-15" dirty="0">
                <a:latin typeface="Rockwell"/>
                <a:cs typeface="Rockwell"/>
              </a:rPr>
              <a:t>there </a:t>
            </a:r>
            <a:r>
              <a:rPr lang="en-US" sz="2400" dirty="0">
                <a:latin typeface="Rockwell"/>
                <a:cs typeface="Rockwell"/>
              </a:rPr>
              <a:t>is no matching item in </a:t>
            </a:r>
            <a:r>
              <a:rPr lang="en-US" sz="2400" spc="-5" dirty="0">
                <a:latin typeface="Rockwell"/>
                <a:cs typeface="Rockwell"/>
              </a:rPr>
              <a:t>the</a:t>
            </a:r>
            <a:r>
              <a:rPr lang="en-US" sz="2400" spc="-55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list.</a:t>
            </a:r>
          </a:p>
          <a:p>
            <a:pPr marL="926465" lvl="2" indent="0">
              <a:lnSpc>
                <a:spcPct val="100000"/>
              </a:lnSpc>
              <a:spcBef>
                <a:spcPts val="105"/>
              </a:spcBef>
              <a:buNone/>
              <a:tabLst>
                <a:tab pos="294640" algn="l"/>
                <a:tab pos="295275" algn="l"/>
              </a:tabLst>
            </a:pPr>
            <a:endParaRPr lang="en-US" sz="24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EE67E-7E01-5810-1DAA-6FAF824251C0}"/>
              </a:ext>
            </a:extLst>
          </p:cNvPr>
          <p:cNvSpPr txBox="1"/>
          <p:nvPr/>
        </p:nvSpPr>
        <p:spPr>
          <a:xfrm>
            <a:off x="2703095" y="3745833"/>
            <a:ext cx="638989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=  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56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mylist.insert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47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 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56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mylist.remove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773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List as a Stack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732794" cy="2091193"/>
          </a:xfrm>
        </p:spPr>
        <p:txBody>
          <a:bodyPr>
            <a:normAutofit/>
          </a:bodyPr>
          <a:lstStyle/>
          <a:p>
            <a:pPr marL="278765" indent="-2667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lang="en-US" sz="2400" spc="-80" dirty="0">
                <a:latin typeface="Rockwell"/>
                <a:cs typeface="Rockwell"/>
              </a:rPr>
              <a:t>You </a:t>
            </a:r>
            <a:r>
              <a:rPr lang="en-US" sz="2400" dirty="0">
                <a:latin typeface="Rockwell"/>
                <a:cs typeface="Rockwell"/>
              </a:rPr>
              <a:t>can </a:t>
            </a:r>
            <a:r>
              <a:rPr lang="en-US" sz="2400" spc="-5" dirty="0">
                <a:latin typeface="Rockwell"/>
                <a:cs typeface="Rockwell"/>
              </a:rPr>
              <a:t>use lists </a:t>
            </a:r>
            <a:r>
              <a:rPr lang="en-US" sz="2400" dirty="0">
                <a:latin typeface="Rockwell"/>
                <a:cs typeface="Rockwell"/>
              </a:rPr>
              <a:t>as a </a:t>
            </a:r>
            <a:r>
              <a:rPr lang="en-US" sz="2400" spc="-5" dirty="0">
                <a:latin typeface="Rockwell"/>
                <a:cs typeface="Rockwell"/>
              </a:rPr>
              <a:t>quick stack </a:t>
            </a:r>
            <a:r>
              <a:rPr lang="en-US" sz="2400" dirty="0">
                <a:latin typeface="Rockwell"/>
                <a:cs typeface="Rockwell"/>
              </a:rPr>
              <a:t>data</a:t>
            </a:r>
            <a:r>
              <a:rPr lang="en-US" sz="2400" spc="25" dirty="0">
                <a:latin typeface="Rockwell"/>
                <a:cs typeface="Rockwell"/>
              </a:rPr>
              <a:t> </a:t>
            </a:r>
            <a:r>
              <a:rPr lang="en-US" sz="2400" spc="-10" dirty="0">
                <a:latin typeface="Rockwell"/>
                <a:cs typeface="Rockwell"/>
              </a:rPr>
              <a:t>structure.</a:t>
            </a:r>
            <a:endParaRPr lang="en-US" sz="2400" dirty="0">
              <a:latin typeface="Rockwell"/>
              <a:cs typeface="Rockwell"/>
            </a:endParaRPr>
          </a:p>
          <a:p>
            <a:pPr marL="294005" indent="-281940">
              <a:lnSpc>
                <a:spcPct val="100000"/>
              </a:lnSpc>
              <a:spcBef>
                <a:spcPts val="1475"/>
              </a:spcBef>
              <a:buFont typeface="Arial"/>
              <a:buChar char="•"/>
              <a:tabLst>
                <a:tab pos="294005" algn="l"/>
                <a:tab pos="294640" algn="l"/>
              </a:tabLst>
            </a:pPr>
            <a:r>
              <a:rPr lang="en-US" sz="2400" spc="10" dirty="0">
                <a:latin typeface="Rockwell"/>
                <a:cs typeface="Rockwell"/>
              </a:rPr>
              <a:t>The </a:t>
            </a:r>
            <a:r>
              <a:rPr lang="en-US" sz="2400" dirty="0">
                <a:latin typeface="Rockwell"/>
                <a:cs typeface="Rockwell"/>
              </a:rPr>
              <a:t>append() and pop() </a:t>
            </a:r>
            <a:r>
              <a:rPr lang="en-US" sz="2400" spc="-5" dirty="0">
                <a:latin typeface="Rockwell"/>
                <a:cs typeface="Rockwell"/>
              </a:rPr>
              <a:t>methods implement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-5" dirty="0">
                <a:latin typeface="Rockwell"/>
                <a:cs typeface="Rockwell"/>
              </a:rPr>
              <a:t>LIFO</a:t>
            </a:r>
            <a:r>
              <a:rPr lang="en-US" sz="2400" spc="-90" dirty="0">
                <a:latin typeface="Rockwell"/>
                <a:cs typeface="Rockwell"/>
              </a:rPr>
              <a:t> </a:t>
            </a:r>
            <a:r>
              <a:rPr lang="en-US" sz="2400" spc="-10" dirty="0">
                <a:latin typeface="Rockwell"/>
                <a:cs typeface="Rockwell"/>
              </a:rPr>
              <a:t>structure.</a:t>
            </a:r>
            <a:r>
              <a:rPr lang="en-US" dirty="0"/>
              <a:t>	</a:t>
            </a:r>
          </a:p>
          <a:p>
            <a:pPr marL="294005" indent="-281940">
              <a:lnSpc>
                <a:spcPct val="100000"/>
              </a:lnSpc>
              <a:spcBef>
                <a:spcPts val="1475"/>
              </a:spcBef>
              <a:buFont typeface="Arial"/>
              <a:buChar char="•"/>
              <a:tabLst>
                <a:tab pos="294005" algn="l"/>
                <a:tab pos="294640" algn="l"/>
              </a:tabLst>
            </a:pPr>
            <a:r>
              <a:rPr lang="en-US" sz="2400" spc="10" dirty="0">
                <a:latin typeface="Rockwell"/>
                <a:cs typeface="Rockwell"/>
              </a:rPr>
              <a:t>The </a:t>
            </a:r>
            <a:r>
              <a:rPr lang="en-US" sz="2400" spc="-5" dirty="0">
                <a:latin typeface="Rockwell"/>
                <a:cs typeface="Rockwell"/>
              </a:rPr>
              <a:t>pop(</a:t>
            </a:r>
            <a:r>
              <a:rPr lang="en-US" sz="2400" i="1" spc="-5" dirty="0">
                <a:latin typeface="Rockwell"/>
                <a:cs typeface="Rockwell"/>
              </a:rPr>
              <a:t>index</a:t>
            </a:r>
            <a:r>
              <a:rPr lang="en-US" sz="2400" spc="-5" dirty="0">
                <a:latin typeface="Rockwell"/>
                <a:cs typeface="Rockwell"/>
              </a:rPr>
              <a:t>) method </a:t>
            </a:r>
            <a:r>
              <a:rPr lang="en-US" sz="2400" dirty="0">
                <a:latin typeface="Rockwell"/>
                <a:cs typeface="Rockwell"/>
              </a:rPr>
              <a:t>will </a:t>
            </a:r>
            <a:r>
              <a:rPr lang="en-US" sz="2400" spc="-40" dirty="0">
                <a:latin typeface="Rockwell"/>
                <a:cs typeface="Rockwell"/>
              </a:rPr>
              <a:t>remove </a:t>
            </a:r>
            <a:r>
              <a:rPr lang="en-US" sz="2400" dirty="0">
                <a:latin typeface="Rockwell"/>
                <a:cs typeface="Rockwell"/>
              </a:rPr>
              <a:t>and </a:t>
            </a:r>
            <a:r>
              <a:rPr lang="en-US" sz="2400" spc="-10" dirty="0">
                <a:latin typeface="Rockwell"/>
                <a:cs typeface="Rockwell"/>
              </a:rPr>
              <a:t>return </a:t>
            </a:r>
            <a:r>
              <a:rPr lang="en-US" sz="2400" dirty="0">
                <a:latin typeface="Rockwell"/>
                <a:cs typeface="Rockwell"/>
              </a:rPr>
              <a:t>the item at the specified </a:t>
            </a:r>
            <a:r>
              <a:rPr lang="en-US" sz="2400" spc="-5" dirty="0">
                <a:latin typeface="Rockwell"/>
                <a:cs typeface="Rockwell"/>
              </a:rPr>
              <a:t>index.  </a:t>
            </a:r>
            <a:r>
              <a:rPr lang="en-US" sz="2400" dirty="0">
                <a:latin typeface="Rockwell"/>
                <a:cs typeface="Rockwell"/>
              </a:rPr>
              <a:t>If no </a:t>
            </a:r>
            <a:r>
              <a:rPr lang="en-US" sz="2400" spc="-5" dirty="0">
                <a:latin typeface="Rockwell"/>
                <a:cs typeface="Rockwell"/>
              </a:rPr>
              <a:t>index </a:t>
            </a:r>
            <a:r>
              <a:rPr lang="en-US" sz="2400" dirty="0">
                <a:latin typeface="Rockwell"/>
                <a:cs typeface="Rockwell"/>
              </a:rPr>
              <a:t>is specified, the last item is </a:t>
            </a:r>
            <a:r>
              <a:rPr lang="en-US" sz="2400" spc="-5" dirty="0">
                <a:latin typeface="Rockwell"/>
                <a:cs typeface="Rockwell"/>
              </a:rPr>
              <a:t>popped </a:t>
            </a:r>
            <a:r>
              <a:rPr lang="en-US" sz="2400" spc="-20" dirty="0">
                <a:latin typeface="Rockwell"/>
                <a:cs typeface="Rockwell"/>
              </a:rPr>
              <a:t>from </a:t>
            </a:r>
            <a:r>
              <a:rPr lang="en-US" sz="2400" dirty="0">
                <a:latin typeface="Rockwell"/>
                <a:cs typeface="Rockwell"/>
              </a:rPr>
              <a:t>the</a:t>
            </a:r>
            <a:r>
              <a:rPr lang="en-US" sz="2400" spc="-204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list.</a:t>
            </a: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EE67E-7E01-5810-1DAA-6FAF824251C0}"/>
              </a:ext>
            </a:extLst>
          </p:cNvPr>
          <p:cNvSpPr txBox="1"/>
          <p:nvPr/>
        </p:nvSpPr>
        <p:spPr>
          <a:xfrm>
            <a:off x="2703095" y="3745833"/>
            <a:ext cx="638989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stack   =  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56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stack.append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47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(stack)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stack.pop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(stack)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03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List as a Queue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5182226" cy="4889348"/>
          </a:xfrm>
        </p:spPr>
        <p:txBody>
          <a:bodyPr>
            <a:normAutofit/>
          </a:bodyPr>
          <a:lstStyle/>
          <a:p>
            <a:pPr marL="354965" marR="5080" indent="-342900">
              <a:spcBef>
                <a:spcPts val="100"/>
              </a:spcBef>
              <a:buClr>
                <a:srgbClr val="FFFFFF"/>
              </a:buClr>
              <a:tabLst>
                <a:tab pos="304800" algn="l"/>
                <a:tab pos="305435" algn="l"/>
              </a:tabLst>
            </a:pPr>
            <a:r>
              <a:rPr lang="en-US" sz="2400" spc="-5" dirty="0">
                <a:latin typeface="Rockwell"/>
                <a:cs typeface="Rockwell"/>
              </a:rPr>
              <a:t>Lists </a:t>
            </a:r>
            <a:r>
              <a:rPr lang="en-US" sz="2400" i="1" dirty="0">
                <a:latin typeface="Rockwell"/>
                <a:cs typeface="Rockwell"/>
              </a:rPr>
              <a:t>can </a:t>
            </a:r>
            <a:r>
              <a:rPr lang="en-US" sz="2400" dirty="0">
                <a:latin typeface="Rockwell"/>
                <a:cs typeface="Rockwell"/>
              </a:rPr>
              <a:t>be </a:t>
            </a:r>
            <a:r>
              <a:rPr lang="en-US" sz="2400" spc="-5" dirty="0">
                <a:latin typeface="Rockwell"/>
                <a:cs typeface="Rockwell"/>
              </a:rPr>
              <a:t>used </a:t>
            </a:r>
            <a:r>
              <a:rPr lang="en-US" sz="2400" dirty="0">
                <a:latin typeface="Rockwell"/>
                <a:cs typeface="Rockwell"/>
              </a:rPr>
              <a:t>as queues  </a:t>
            </a:r>
            <a:r>
              <a:rPr lang="en-US" sz="2400" spc="-15" dirty="0">
                <a:latin typeface="Rockwell"/>
                <a:cs typeface="Rockwell"/>
              </a:rPr>
              <a:t>natively </a:t>
            </a:r>
            <a:r>
              <a:rPr lang="en-US" sz="2400" dirty="0">
                <a:latin typeface="Rockwell"/>
                <a:cs typeface="Rockwell"/>
              </a:rPr>
              <a:t>since </a:t>
            </a:r>
            <a:r>
              <a:rPr lang="en-US" sz="2400" spc="5" dirty="0">
                <a:latin typeface="Rockwell"/>
                <a:cs typeface="Rockwell"/>
              </a:rPr>
              <a:t>insert() </a:t>
            </a:r>
            <a:r>
              <a:rPr lang="en-US" sz="2400" dirty="0">
                <a:latin typeface="Rockwell"/>
                <a:cs typeface="Rockwell"/>
              </a:rPr>
              <a:t>and pop()  both support </a:t>
            </a:r>
            <a:r>
              <a:rPr lang="en-US" sz="2400" spc="-15" dirty="0">
                <a:latin typeface="Rockwell"/>
                <a:cs typeface="Rockwell"/>
              </a:rPr>
              <a:t>indexing.</a:t>
            </a:r>
            <a:r>
              <a:rPr lang="en-US" sz="2400" spc="-190" dirty="0">
                <a:latin typeface="Rockwell"/>
                <a:cs typeface="Rockwell"/>
              </a:rPr>
              <a:t> </a:t>
            </a:r>
            <a:r>
              <a:rPr lang="en-US" sz="2400" spc="-45" dirty="0">
                <a:latin typeface="Rockwell"/>
                <a:cs typeface="Rockwell"/>
              </a:rPr>
              <a:t>However,  </a:t>
            </a:r>
            <a:r>
              <a:rPr lang="en-US" sz="2400" spc="-10" dirty="0">
                <a:latin typeface="Rockwell"/>
                <a:cs typeface="Rockwell"/>
              </a:rPr>
              <a:t>while </a:t>
            </a:r>
            <a:r>
              <a:rPr lang="en-US" sz="2400" dirty="0">
                <a:latin typeface="Rockwell"/>
                <a:cs typeface="Rockwell"/>
              </a:rPr>
              <a:t>appending and popping  </a:t>
            </a:r>
            <a:r>
              <a:rPr lang="en-US" sz="2400" spc="-20" dirty="0">
                <a:latin typeface="Rockwell"/>
                <a:cs typeface="Rockwell"/>
              </a:rPr>
              <a:t>from </a:t>
            </a:r>
            <a:r>
              <a:rPr lang="en-US" sz="2400" dirty="0">
                <a:latin typeface="Rockwell"/>
                <a:cs typeface="Rockwell"/>
              </a:rPr>
              <a:t>a list </a:t>
            </a:r>
            <a:r>
              <a:rPr lang="en-US" sz="2400" spc="-30" dirty="0">
                <a:latin typeface="Rockwell"/>
                <a:cs typeface="Rockwell"/>
              </a:rPr>
              <a:t>are </a:t>
            </a:r>
            <a:r>
              <a:rPr lang="en-US" sz="2400" spc="5" dirty="0">
                <a:latin typeface="Rockwell"/>
                <a:cs typeface="Rockwell"/>
              </a:rPr>
              <a:t>fast, inserting </a:t>
            </a:r>
            <a:r>
              <a:rPr lang="en-US" sz="2400" dirty="0">
                <a:latin typeface="Rockwell"/>
                <a:cs typeface="Rockwell"/>
              </a:rPr>
              <a:t>and  popping </a:t>
            </a:r>
            <a:r>
              <a:rPr lang="en-US" sz="2400" spc="-20" dirty="0">
                <a:latin typeface="Rockwell"/>
                <a:cs typeface="Rockwell"/>
              </a:rPr>
              <a:t>from </a:t>
            </a:r>
            <a:r>
              <a:rPr lang="en-US" sz="2400" dirty="0">
                <a:latin typeface="Rockwell"/>
                <a:cs typeface="Rockwell"/>
              </a:rPr>
              <a:t>the beginning </a:t>
            </a:r>
            <a:r>
              <a:rPr lang="en-US" sz="2400" spc="-5" dirty="0">
                <a:latin typeface="Rockwell"/>
                <a:cs typeface="Rockwell"/>
              </a:rPr>
              <a:t>of  </a:t>
            </a:r>
            <a:r>
              <a:rPr lang="en-US" sz="2400" dirty="0">
                <a:latin typeface="Rockwell"/>
                <a:cs typeface="Rockwell"/>
              </a:rPr>
              <a:t>the list </a:t>
            </a:r>
            <a:r>
              <a:rPr lang="en-US" sz="2400" spc="-30" dirty="0">
                <a:latin typeface="Rockwell"/>
                <a:cs typeface="Rockwell"/>
              </a:rPr>
              <a:t>are</a:t>
            </a:r>
            <a:r>
              <a:rPr lang="en-US" sz="2400" spc="-45" dirty="0">
                <a:latin typeface="Rockwell"/>
                <a:cs typeface="Rockwell"/>
              </a:rPr>
              <a:t> </a:t>
            </a:r>
            <a:r>
              <a:rPr lang="en-US" sz="2400" spc="-50" dirty="0">
                <a:latin typeface="Rockwell"/>
                <a:cs typeface="Rockwell"/>
              </a:rPr>
              <a:t>slow.</a:t>
            </a:r>
            <a:endParaRPr lang="en-US" sz="2400" dirty="0">
              <a:latin typeface="Rockwell"/>
              <a:cs typeface="Rockwell"/>
            </a:endParaRPr>
          </a:p>
          <a:p>
            <a:pPr marL="354965" marR="387350" indent="-342900">
              <a:spcBef>
                <a:spcPts val="994"/>
              </a:spcBef>
              <a:buClr>
                <a:srgbClr val="FFFFFF"/>
              </a:buClr>
              <a:tabLst>
                <a:tab pos="304800" algn="l"/>
                <a:tab pos="305435" algn="l"/>
              </a:tabLst>
            </a:pPr>
            <a:r>
              <a:rPr lang="en-US" sz="2400" spc="-5" dirty="0">
                <a:latin typeface="Rockwell"/>
                <a:cs typeface="Rockwell"/>
              </a:rPr>
              <a:t>Use the special </a:t>
            </a:r>
            <a:r>
              <a:rPr lang="en-US" sz="2400" i="1" dirty="0">
                <a:latin typeface="Rockwell"/>
                <a:cs typeface="Rockwell"/>
              </a:rPr>
              <a:t>deque </a:t>
            </a:r>
            <a:r>
              <a:rPr lang="en-US" sz="2400" spc="-5" dirty="0">
                <a:latin typeface="Rockwell"/>
                <a:cs typeface="Rockwell"/>
              </a:rPr>
              <a:t>object  </a:t>
            </a:r>
            <a:r>
              <a:rPr lang="en-US" sz="2400" spc="-20" dirty="0">
                <a:latin typeface="Rockwell"/>
                <a:cs typeface="Rockwell"/>
              </a:rPr>
              <a:t>from </a:t>
            </a:r>
            <a:r>
              <a:rPr lang="en-US" sz="2400" dirty="0">
                <a:latin typeface="Rockwell"/>
                <a:cs typeface="Rockwell"/>
              </a:rPr>
              <a:t>the </a:t>
            </a:r>
            <a:r>
              <a:rPr lang="en-US" sz="2400" i="1" dirty="0">
                <a:latin typeface="Rockwell"/>
                <a:cs typeface="Rockwell"/>
              </a:rPr>
              <a:t>collections</a:t>
            </a:r>
            <a:r>
              <a:rPr lang="en-US" sz="2400" i="1" spc="-55" dirty="0">
                <a:latin typeface="Rockwell"/>
                <a:cs typeface="Rockwell"/>
              </a:rPr>
              <a:t> </a:t>
            </a:r>
            <a:r>
              <a:rPr lang="en-US" sz="2400" spc="-10" dirty="0">
                <a:latin typeface="Rockwell"/>
                <a:cs typeface="Rockwell"/>
              </a:rPr>
              <a:t>module.</a:t>
            </a:r>
            <a:endParaRPr lang="en-US" sz="2400" dirty="0">
              <a:latin typeface="Rockwell"/>
              <a:cs typeface="Rockwell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EE67E-7E01-5810-1DAA-6FAF824251C0}"/>
              </a:ext>
            </a:extLst>
          </p:cNvPr>
          <p:cNvSpPr txBox="1"/>
          <p:nvPr/>
        </p:nvSpPr>
        <p:spPr>
          <a:xfrm>
            <a:off x="6577264" y="2245896"/>
            <a:ext cx="461697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from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collections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deque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queue  =  deque([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67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(queue)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queue.append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queue.append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(queue)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queue.popleft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(queue)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queue.popleft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(queue)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252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Some other useful operations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732794" cy="2308324"/>
          </a:xfrm>
        </p:spPr>
        <p:txBody>
          <a:bodyPr>
            <a:normAutofit/>
          </a:bodyPr>
          <a:lstStyle/>
          <a:p>
            <a:pPr marL="294640" indent="-282575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294640" algn="l"/>
                <a:tab pos="295275" algn="l"/>
                <a:tab pos="2172335" algn="l"/>
              </a:tabLst>
            </a:pPr>
            <a:r>
              <a:rPr lang="en-US" sz="2400" spc="10" dirty="0">
                <a:latin typeface="Rockwell"/>
                <a:cs typeface="Rockwell"/>
              </a:rPr>
              <a:t>The</a:t>
            </a:r>
            <a:r>
              <a:rPr lang="en-US" sz="2400" spc="3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Courier New"/>
                <a:cs typeface="Courier New"/>
              </a:rPr>
              <a:t>count(x)</a:t>
            </a:r>
            <a:r>
              <a:rPr lang="en-US" sz="2400" dirty="0">
                <a:latin typeface="Rockwell"/>
                <a:cs typeface="Rockwell"/>
              </a:rPr>
              <a:t>method will </a:t>
            </a:r>
            <a:r>
              <a:rPr lang="en-US" sz="2400" spc="-20" dirty="0">
                <a:latin typeface="Rockwell"/>
                <a:cs typeface="Rockwell"/>
              </a:rPr>
              <a:t>give </a:t>
            </a:r>
            <a:r>
              <a:rPr lang="en-US" sz="2400" spc="-35" dirty="0">
                <a:latin typeface="Rockwell"/>
                <a:cs typeface="Rockwell"/>
              </a:rPr>
              <a:t>you </a:t>
            </a:r>
            <a:r>
              <a:rPr lang="en-US" sz="2400" spc="-5" dirty="0">
                <a:latin typeface="Rockwell"/>
                <a:cs typeface="Rockwell"/>
              </a:rPr>
              <a:t>the number </a:t>
            </a:r>
            <a:r>
              <a:rPr lang="en-US" sz="2400" dirty="0">
                <a:latin typeface="Rockwell"/>
                <a:cs typeface="Rockwell"/>
              </a:rPr>
              <a:t>of </a:t>
            </a:r>
            <a:r>
              <a:rPr lang="en-US" sz="2400" spc="-10" dirty="0">
                <a:latin typeface="Rockwell"/>
                <a:cs typeface="Rockwell"/>
              </a:rPr>
              <a:t>occurrences </a:t>
            </a:r>
            <a:r>
              <a:rPr lang="en-US" sz="2400" dirty="0">
                <a:latin typeface="Rockwell"/>
                <a:cs typeface="Rockwell"/>
              </a:rPr>
              <a:t>of item x within</a:t>
            </a:r>
            <a:r>
              <a:rPr lang="en-US" sz="2400" spc="1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the list.</a:t>
            </a: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r>
              <a:rPr lang="en-US" sz="2400" spc="10" dirty="0">
                <a:latin typeface="Rockwell"/>
                <a:cs typeface="Rockwell"/>
              </a:rPr>
              <a:t>The </a:t>
            </a:r>
            <a:r>
              <a:rPr lang="en-US" sz="2400" spc="-5" dirty="0">
                <a:latin typeface="Courier New"/>
                <a:cs typeface="Courier New"/>
              </a:rPr>
              <a:t>sort()</a:t>
            </a:r>
            <a:r>
              <a:rPr lang="en-US" sz="2400" dirty="0">
                <a:latin typeface="Rockwell"/>
                <a:cs typeface="Rockwell"/>
              </a:rPr>
              <a:t>and </a:t>
            </a:r>
            <a:r>
              <a:rPr lang="en-US" sz="2400" spc="-5" dirty="0">
                <a:latin typeface="Courier New"/>
                <a:cs typeface="Courier New"/>
              </a:rPr>
              <a:t>reverse()</a:t>
            </a:r>
            <a:r>
              <a:rPr lang="en-US" sz="2400" dirty="0">
                <a:latin typeface="Rockwell"/>
                <a:cs typeface="Rockwell"/>
              </a:rPr>
              <a:t>methods</a:t>
            </a:r>
            <a:r>
              <a:rPr lang="en-US" sz="2400" spc="-110" dirty="0">
                <a:latin typeface="Rockwell"/>
                <a:cs typeface="Rockwell"/>
              </a:rPr>
              <a:t> </a:t>
            </a:r>
            <a:r>
              <a:rPr lang="en-US" sz="2400" spc="10" dirty="0">
                <a:latin typeface="Rockwell"/>
                <a:cs typeface="Rockwell"/>
              </a:rPr>
              <a:t>sort </a:t>
            </a:r>
            <a:r>
              <a:rPr lang="en-US" sz="2400" dirty="0">
                <a:latin typeface="Rockwell"/>
                <a:cs typeface="Rockwell"/>
              </a:rPr>
              <a:t>and </a:t>
            </a:r>
            <a:r>
              <a:rPr lang="en-US" sz="2400" spc="-30" dirty="0">
                <a:latin typeface="Rockwell"/>
                <a:cs typeface="Rockwell"/>
              </a:rPr>
              <a:t>reverse </a:t>
            </a:r>
            <a:r>
              <a:rPr lang="en-US" sz="2400" dirty="0">
                <a:latin typeface="Rockwell"/>
                <a:cs typeface="Rockwell"/>
              </a:rPr>
              <a:t>the list in </a:t>
            </a:r>
            <a:r>
              <a:rPr lang="en-US" sz="2400" spc="-5" dirty="0">
                <a:latin typeface="Rockwell"/>
                <a:cs typeface="Rockwell"/>
              </a:rPr>
              <a:t>place.</a:t>
            </a:r>
            <a:r>
              <a:rPr lang="en-US" sz="2400" spc="-265" dirty="0">
                <a:latin typeface="Rockwell"/>
                <a:cs typeface="Rockwell"/>
              </a:rPr>
              <a:t>  </a:t>
            </a:r>
            <a:r>
              <a:rPr lang="en-US" sz="2400" b="1" spc="-5" dirty="0">
                <a:latin typeface="Courier New"/>
                <a:cs typeface="Courier New"/>
              </a:rPr>
              <a:t>The </a:t>
            </a:r>
            <a:r>
              <a:rPr lang="en-US" sz="2400" spc="-5" dirty="0">
                <a:latin typeface="Courier New"/>
                <a:cs typeface="Courier New"/>
              </a:rPr>
              <a:t>sorted(</a:t>
            </a:r>
            <a:r>
              <a:rPr lang="en-US" sz="2400" spc="-5" dirty="0" err="1">
                <a:latin typeface="Courier New"/>
                <a:cs typeface="Courier New"/>
              </a:rPr>
              <a:t>mylist</a:t>
            </a:r>
            <a:r>
              <a:rPr lang="en-US" sz="2400" spc="-5" dirty="0">
                <a:latin typeface="Courier New"/>
                <a:cs typeface="Courier New"/>
              </a:rPr>
              <a:t>)</a:t>
            </a:r>
            <a:r>
              <a:rPr lang="en-US" sz="2400" dirty="0">
                <a:latin typeface="Rockwell"/>
                <a:cs typeface="Rockwell"/>
              </a:rPr>
              <a:t>and</a:t>
            </a:r>
            <a:r>
              <a:rPr lang="en-US" sz="2400" spc="-70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Courier New"/>
                <a:cs typeface="Courier New"/>
              </a:rPr>
              <a:t>reversed(</a:t>
            </a:r>
            <a:r>
              <a:rPr lang="en-US" sz="2400" spc="-5" dirty="0" err="1">
                <a:latin typeface="Courier New"/>
                <a:cs typeface="Courier New"/>
              </a:rPr>
              <a:t>mylist</a:t>
            </a:r>
            <a:r>
              <a:rPr lang="en-US" sz="2400" spc="-5" dirty="0">
                <a:latin typeface="Courier New"/>
                <a:cs typeface="Courier New"/>
              </a:rPr>
              <a:t>)</a:t>
            </a:r>
            <a:r>
              <a:rPr lang="en-US" sz="2400" spc="-5" dirty="0">
                <a:latin typeface="Rockwell"/>
                <a:cs typeface="Rockwell"/>
              </a:rPr>
              <a:t> built-in </a:t>
            </a:r>
            <a:r>
              <a:rPr lang="en-US" sz="2400" dirty="0">
                <a:latin typeface="Rockwell"/>
                <a:cs typeface="Rockwell"/>
              </a:rPr>
              <a:t>functions will </a:t>
            </a:r>
            <a:r>
              <a:rPr lang="en-US" sz="2400" spc="-5" dirty="0">
                <a:latin typeface="Rockwell"/>
                <a:cs typeface="Rockwell"/>
              </a:rPr>
              <a:t>return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5" dirty="0">
                <a:latin typeface="Rockwell"/>
                <a:cs typeface="Rockwell"/>
              </a:rPr>
              <a:t>sorted </a:t>
            </a:r>
            <a:r>
              <a:rPr lang="en-US" sz="2400" dirty="0">
                <a:latin typeface="Rockwell"/>
                <a:cs typeface="Rockwell"/>
              </a:rPr>
              <a:t>and</a:t>
            </a:r>
            <a:r>
              <a:rPr lang="en-US" sz="2400" spc="-5" dirty="0">
                <a:latin typeface="Rockwell"/>
                <a:cs typeface="Rockwell"/>
              </a:rPr>
              <a:t> reversed</a:t>
            </a:r>
            <a:r>
              <a:rPr lang="en-US" sz="2400" spc="-15" dirty="0">
                <a:latin typeface="Rockwell"/>
                <a:cs typeface="Rockwell"/>
              </a:rPr>
              <a:t> copy </a:t>
            </a:r>
            <a:r>
              <a:rPr lang="en-US" sz="2400" dirty="0">
                <a:latin typeface="Rockwell"/>
                <a:cs typeface="Rockwell"/>
              </a:rPr>
              <a:t>of the list,</a:t>
            </a:r>
            <a:r>
              <a:rPr lang="en-US" sz="2400" spc="-185" dirty="0">
                <a:latin typeface="Rockwell"/>
                <a:cs typeface="Rockwell"/>
              </a:rPr>
              <a:t> </a:t>
            </a:r>
            <a:r>
              <a:rPr lang="en-US" sz="2400" spc="-35" dirty="0">
                <a:latin typeface="Rockwell"/>
                <a:cs typeface="Rockwell"/>
              </a:rPr>
              <a:t>respectively.</a:t>
            </a:r>
            <a:r>
              <a:rPr lang="en-US" sz="2400" spc="-5" dirty="0">
                <a:latin typeface="Rockwell"/>
                <a:cs typeface="Rockwell"/>
              </a:rPr>
              <a:t> </a:t>
            </a:r>
            <a:endParaRPr lang="en-US" sz="4000" baseline="17676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EE67E-7E01-5810-1DAA-6FAF824251C0}"/>
              </a:ext>
            </a:extLst>
          </p:cNvPr>
          <p:cNvSpPr txBox="1"/>
          <p:nvPr/>
        </p:nvSpPr>
        <p:spPr>
          <a:xfrm>
            <a:off x="2695074" y="3954380"/>
            <a:ext cx="7402989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=  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'b'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'c'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'd'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'f'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'c'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mylist.count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 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mylist.sort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mylist.reverse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43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74353-6AC2-50BB-76F9-4A6F72D39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485CA-38BC-4F1E-8152-F3D605D67C0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2420055"/>
          </a:xfrm>
        </p:spPr>
        <p:txBody>
          <a:bodyPr>
            <a:normAutofit/>
          </a:bodyPr>
          <a:lstStyle/>
          <a:p>
            <a:pPr marL="241300" indent="-229235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trings can be accessed element-wise as they are technically just sequences of character elements.</a:t>
            </a:r>
          </a:p>
          <a:p>
            <a:pPr marL="241300" indent="-229235">
              <a:lnSpc>
                <a:spcPct val="100000"/>
              </a:lnSpc>
              <a:spcBef>
                <a:spcPts val="147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String elements can be indexed with typical bracket notation and range of characters slicing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A750A1-9307-758D-18EC-0B154FDF2E86}"/>
              </a:ext>
            </a:extLst>
          </p:cNvPr>
          <p:cNvSpPr txBox="1"/>
          <p:nvPr/>
        </p:nvSpPr>
        <p:spPr>
          <a:xfrm>
            <a:off x="4010526" y="3503876"/>
            <a:ext cx="3652923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s1 = "This is a string!"</a:t>
            </a:r>
            <a:b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</a:b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s2 = </a:t>
            </a:r>
            <a:r>
              <a:rPr lang="en-US" altLang="en-US" sz="2400" dirty="0"/>
              <a:t>‘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Python is so awesome.’</a:t>
            </a:r>
          </a:p>
          <a:p>
            <a:r>
              <a:rPr lang="en-US" altLang="en-US" sz="2400" dirty="0"/>
              <a:t>print(s1[3])</a:t>
            </a:r>
          </a:p>
          <a:p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# output: s</a:t>
            </a:r>
          </a:p>
          <a:p>
            <a:r>
              <a:rPr lang="en-US" altLang="en-US" sz="2400" dirty="0"/>
              <a:t>p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rint(s2[5:15])</a:t>
            </a:r>
          </a:p>
          <a:p>
            <a:r>
              <a:rPr lang="en-US" altLang="en-US" sz="2400" dirty="0"/>
              <a:t># output: n is so awesome </a:t>
            </a:r>
            <a:endParaRPr kumimoji="0" lang="en-US" altLang="en-US" sz="240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7240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Custom 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7421-2DFA-4F5B-7E94-E821BFB486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732794" cy="4754182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305"/>
              </a:spcBef>
              <a:tabLst>
                <a:tab pos="294640" algn="l"/>
                <a:tab pos="295275" algn="l"/>
              </a:tabLst>
            </a:pPr>
            <a:r>
              <a:rPr lang="en-US" sz="2400" dirty="0">
                <a:latin typeface="Rockwell"/>
                <a:cs typeface="Rockwell"/>
              </a:rPr>
              <a:t>Both</a:t>
            </a:r>
            <a:r>
              <a:rPr lang="en-US" sz="2400" spc="-2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the </a:t>
            </a:r>
            <a:r>
              <a:rPr lang="en-US" sz="2400" spc="-5" dirty="0">
                <a:latin typeface="Courier New"/>
                <a:cs typeface="Courier New"/>
              </a:rPr>
              <a:t>sorted()</a:t>
            </a:r>
            <a:r>
              <a:rPr lang="en-US" sz="2400" spc="-560" dirty="0">
                <a:latin typeface="Courier New"/>
                <a:cs typeface="Courier New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built-in</a:t>
            </a:r>
            <a:r>
              <a:rPr lang="en-US" sz="2400" spc="1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function</a:t>
            </a:r>
            <a:r>
              <a:rPr lang="en-US" sz="2400" spc="1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and</a:t>
            </a:r>
            <a:r>
              <a:rPr lang="en-US" sz="2400" spc="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the</a:t>
            </a:r>
            <a:r>
              <a:rPr lang="en-US" sz="2400" spc="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Courier New"/>
                <a:cs typeface="Courier New"/>
              </a:rPr>
              <a:t>sort()</a:t>
            </a:r>
            <a:r>
              <a:rPr lang="en-US" sz="2400" spc="-565" dirty="0">
                <a:latin typeface="Courier New"/>
                <a:cs typeface="Courier New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method</a:t>
            </a:r>
            <a:r>
              <a:rPr lang="en-US" sz="2400" spc="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of lists</a:t>
            </a:r>
            <a:r>
              <a:rPr lang="en-US" sz="2400" spc="5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accept</a:t>
            </a:r>
            <a:r>
              <a:rPr lang="en-US" sz="2400" spc="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some</a:t>
            </a:r>
            <a:r>
              <a:rPr lang="en-US" sz="2400" spc="-10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optional arguments.</a:t>
            </a:r>
            <a:endParaRPr lang="en-US" sz="2400" dirty="0">
              <a:latin typeface="Rockwell"/>
              <a:cs typeface="Rockwel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en-US" sz="2000" dirty="0">
              <a:latin typeface="Rockwell"/>
              <a:cs typeface="Rockwell"/>
            </a:endParaRPr>
          </a:p>
          <a:p>
            <a:pPr marL="882650" indent="0">
              <a:lnSpc>
                <a:spcPts val="2745"/>
              </a:lnSpc>
              <a:buNone/>
              <a:tabLst>
                <a:tab pos="4398010" algn="l"/>
                <a:tab pos="5492115" algn="l"/>
                <a:tab pos="6589395" algn="l"/>
              </a:tabLst>
            </a:pPr>
            <a:r>
              <a:rPr lang="en-US" spc="-10" dirty="0">
                <a:latin typeface="Courier New"/>
                <a:cs typeface="Courier New"/>
              </a:rPr>
              <a:t>sorted</a:t>
            </a:r>
            <a:r>
              <a:rPr lang="en-US" b="1" spc="-10" dirty="0">
                <a:latin typeface="Courier New"/>
                <a:cs typeface="Courier New"/>
              </a:rPr>
              <a:t>(</a:t>
            </a:r>
            <a:r>
              <a:rPr lang="en-US" spc="-10" dirty="0" err="1">
                <a:latin typeface="Courier New"/>
                <a:cs typeface="Courier New"/>
              </a:rPr>
              <a:t>iterable</a:t>
            </a:r>
            <a:r>
              <a:rPr lang="en-US" b="1" spc="-10" dirty="0">
                <a:latin typeface="Courier New"/>
                <a:cs typeface="Courier New"/>
              </a:rPr>
              <a:t>[,</a:t>
            </a:r>
            <a:r>
              <a:rPr lang="en-US" b="1" spc="-10" dirty="0">
                <a:latin typeface="Times New Roman"/>
                <a:cs typeface="Times New Roman"/>
              </a:rPr>
              <a:t> </a:t>
            </a:r>
            <a:r>
              <a:rPr lang="en-US" spc="-5" dirty="0" err="1">
                <a:latin typeface="Courier New"/>
                <a:cs typeface="Courier New"/>
              </a:rPr>
              <a:t>cmp</a:t>
            </a:r>
            <a:r>
              <a:rPr lang="en-US" b="1" spc="-5" dirty="0">
                <a:latin typeface="Courier New"/>
                <a:cs typeface="Courier New"/>
              </a:rPr>
              <a:t>[,</a:t>
            </a:r>
            <a:r>
              <a:rPr lang="en-US" b="1" spc="-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Courier New"/>
                <a:cs typeface="Courier New"/>
              </a:rPr>
              <a:t>key</a:t>
            </a:r>
            <a:r>
              <a:rPr lang="en-US" b="1" spc="-5" dirty="0">
                <a:latin typeface="Courier New"/>
                <a:cs typeface="Courier New"/>
              </a:rPr>
              <a:t>[,</a:t>
            </a:r>
            <a:r>
              <a:rPr lang="en-US" b="1" spc="-5" dirty="0">
                <a:latin typeface="Times New Roman"/>
                <a:cs typeface="Times New Roman"/>
              </a:rPr>
              <a:t> </a:t>
            </a:r>
            <a:r>
              <a:rPr lang="en-US" spc="-10" dirty="0">
                <a:latin typeface="Courier New"/>
                <a:cs typeface="Courier New"/>
              </a:rPr>
              <a:t>reverse</a:t>
            </a:r>
            <a:r>
              <a:rPr lang="en-US" b="1" spc="-10" dirty="0">
                <a:latin typeface="Courier New"/>
                <a:cs typeface="Courier New"/>
              </a:rPr>
              <a:t>]]])</a:t>
            </a:r>
            <a:endParaRPr lang="en-US" dirty="0">
              <a:latin typeface="Courier New"/>
              <a:cs typeface="Courier New"/>
            </a:endParaRPr>
          </a:p>
          <a:p>
            <a:pPr marL="354965" indent="-342900">
              <a:lnSpc>
                <a:spcPts val="1905"/>
              </a:lnSpc>
              <a:tabLst>
                <a:tab pos="287020" algn="l"/>
                <a:tab pos="287655" algn="l"/>
              </a:tabLst>
            </a:pPr>
            <a:r>
              <a:rPr lang="en-US" sz="2400" spc="5" dirty="0">
                <a:latin typeface="Rockwell"/>
                <a:cs typeface="Rockwell"/>
              </a:rPr>
              <a:t>The </a:t>
            </a:r>
            <a:r>
              <a:rPr lang="en-US" sz="2400" i="1" dirty="0" err="1">
                <a:latin typeface="Rockwell"/>
                <a:cs typeface="Rockwell"/>
              </a:rPr>
              <a:t>cmp</a:t>
            </a:r>
            <a:r>
              <a:rPr lang="en-US" sz="2400" i="1" dirty="0">
                <a:latin typeface="Rockwell"/>
                <a:cs typeface="Rockwell"/>
              </a:rPr>
              <a:t> </a:t>
            </a:r>
            <a:r>
              <a:rPr lang="en-US" sz="2400" spc="-10" dirty="0">
                <a:latin typeface="Rockwell"/>
                <a:cs typeface="Rockwell"/>
              </a:rPr>
              <a:t>argument </a:t>
            </a:r>
            <a:r>
              <a:rPr lang="en-US" sz="2400" spc="-5" dirty="0">
                <a:latin typeface="Rockwell"/>
                <a:cs typeface="Rockwell"/>
              </a:rPr>
              <a:t>specifies </a:t>
            </a:r>
            <a:r>
              <a:rPr lang="en-US" sz="2400" dirty="0">
                <a:latin typeface="Rockwell"/>
                <a:cs typeface="Rockwell"/>
              </a:rPr>
              <a:t>a custom comparison </a:t>
            </a:r>
            <a:r>
              <a:rPr lang="en-US" sz="2400" spc="-5" dirty="0">
                <a:latin typeface="Rockwell"/>
                <a:cs typeface="Rockwell"/>
              </a:rPr>
              <a:t>function of </a:t>
            </a:r>
            <a:r>
              <a:rPr lang="en-US" sz="2400" spc="-20" dirty="0">
                <a:latin typeface="Rockwell"/>
                <a:cs typeface="Rockwell"/>
              </a:rPr>
              <a:t>two </a:t>
            </a:r>
            <a:r>
              <a:rPr lang="en-US" sz="2400" spc="-5" dirty="0">
                <a:latin typeface="Rockwell"/>
                <a:cs typeface="Rockwell"/>
              </a:rPr>
              <a:t>arguments </a:t>
            </a:r>
            <a:r>
              <a:rPr lang="en-US" sz="2400" spc="-10" dirty="0">
                <a:latin typeface="Rockwell"/>
                <a:cs typeface="Rockwell"/>
              </a:rPr>
              <a:t>which </a:t>
            </a:r>
            <a:r>
              <a:rPr lang="en-US" sz="2400" dirty="0">
                <a:latin typeface="Rockwell"/>
                <a:cs typeface="Rockwell"/>
              </a:rPr>
              <a:t>should </a:t>
            </a:r>
            <a:r>
              <a:rPr lang="en-US" sz="2400" spc="-10" dirty="0">
                <a:latin typeface="Rockwell"/>
                <a:cs typeface="Rockwell"/>
              </a:rPr>
              <a:t>return</a:t>
            </a:r>
            <a:r>
              <a:rPr lang="en-US" sz="2400" spc="13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-20" dirty="0">
                <a:latin typeface="Rockwell"/>
                <a:cs typeface="Rockwell"/>
              </a:rPr>
              <a:t>negative, </a:t>
            </a:r>
            <a:r>
              <a:rPr lang="en-US" sz="2400" spc="-25" dirty="0">
                <a:latin typeface="Rockwell"/>
                <a:cs typeface="Rockwell"/>
              </a:rPr>
              <a:t>zero </a:t>
            </a:r>
            <a:r>
              <a:rPr lang="en-US" sz="2400" spc="-5" dirty="0">
                <a:latin typeface="Rockwell"/>
                <a:cs typeface="Rockwell"/>
              </a:rPr>
              <a:t>or </a:t>
            </a:r>
            <a:r>
              <a:rPr lang="en-US" sz="2400" spc="-15" dirty="0">
                <a:latin typeface="Rockwell"/>
                <a:cs typeface="Rockwell"/>
              </a:rPr>
              <a:t>positive </a:t>
            </a:r>
            <a:r>
              <a:rPr lang="en-US" sz="2400" spc="-5" dirty="0">
                <a:latin typeface="Rockwell"/>
                <a:cs typeface="Rockwell"/>
              </a:rPr>
              <a:t>number </a:t>
            </a:r>
            <a:r>
              <a:rPr lang="en-US" sz="2400" dirty="0">
                <a:latin typeface="Rockwell"/>
                <a:cs typeface="Rockwell"/>
              </a:rPr>
              <a:t>depending </a:t>
            </a:r>
            <a:r>
              <a:rPr lang="en-US" sz="2400" spc="-5" dirty="0">
                <a:latin typeface="Rockwell"/>
                <a:cs typeface="Rockwell"/>
              </a:rPr>
              <a:t>on </a:t>
            </a:r>
            <a:r>
              <a:rPr lang="en-US" sz="2400" spc="-10" dirty="0">
                <a:latin typeface="Rockwell"/>
                <a:cs typeface="Rockwell"/>
              </a:rPr>
              <a:t>whether </a:t>
            </a:r>
            <a:r>
              <a:rPr lang="en-US" sz="2400" dirty="0">
                <a:latin typeface="Rockwell"/>
                <a:cs typeface="Rockwell"/>
              </a:rPr>
              <a:t>the first </a:t>
            </a:r>
            <a:r>
              <a:rPr lang="en-US" sz="2400" spc="-10" dirty="0">
                <a:latin typeface="Rockwell"/>
                <a:cs typeface="Rockwell"/>
              </a:rPr>
              <a:t>argument </a:t>
            </a:r>
            <a:r>
              <a:rPr lang="en-US" sz="2400" spc="-5" dirty="0">
                <a:latin typeface="Rockwell"/>
                <a:cs typeface="Rockwell"/>
              </a:rPr>
              <a:t>is </a:t>
            </a:r>
            <a:r>
              <a:rPr lang="en-US" sz="2400" spc="-10" dirty="0">
                <a:latin typeface="Rockwell"/>
                <a:cs typeface="Rockwell"/>
              </a:rPr>
              <a:t>considered </a:t>
            </a:r>
            <a:r>
              <a:rPr lang="en-US" sz="2400" spc="-5" dirty="0">
                <a:latin typeface="Rockwell"/>
                <a:cs typeface="Rockwell"/>
              </a:rPr>
              <a:t>smaller  than,</a:t>
            </a:r>
            <a:r>
              <a:rPr lang="en-US" sz="2400" spc="-140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equal</a:t>
            </a:r>
            <a:r>
              <a:rPr lang="en-US" sz="2400" spc="5" dirty="0">
                <a:latin typeface="Rockwell"/>
                <a:cs typeface="Rockwell"/>
              </a:rPr>
              <a:t> </a:t>
            </a:r>
            <a:r>
              <a:rPr lang="en-US" sz="2400" spc="-30" dirty="0">
                <a:latin typeface="Rockwell"/>
                <a:cs typeface="Rockwell"/>
              </a:rPr>
              <a:t>to,</a:t>
            </a:r>
            <a:r>
              <a:rPr lang="en-US" sz="2400" spc="-13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or</a:t>
            </a:r>
            <a:r>
              <a:rPr lang="en-US" sz="2400" dirty="0">
                <a:latin typeface="Rockwell"/>
                <a:cs typeface="Rockwell"/>
              </a:rPr>
              <a:t> </a:t>
            </a:r>
            <a:r>
              <a:rPr lang="en-US" sz="2400" spc="-20" dirty="0">
                <a:latin typeface="Rockwell"/>
                <a:cs typeface="Rockwell"/>
              </a:rPr>
              <a:t>larger</a:t>
            </a:r>
            <a:r>
              <a:rPr lang="en-US" sz="2400" spc="-5" dirty="0">
                <a:latin typeface="Rockwell"/>
                <a:cs typeface="Rockwell"/>
              </a:rPr>
              <a:t> than</a:t>
            </a:r>
            <a:r>
              <a:rPr lang="en-US" sz="2400" dirty="0">
                <a:latin typeface="Rockwell"/>
                <a:cs typeface="Rockwell"/>
              </a:rPr>
              <a:t> the </a:t>
            </a:r>
            <a:r>
              <a:rPr lang="en-US" sz="2400" spc="-5" dirty="0">
                <a:latin typeface="Rockwell"/>
                <a:cs typeface="Rockwell"/>
              </a:rPr>
              <a:t>second</a:t>
            </a:r>
            <a:r>
              <a:rPr lang="en-US" sz="2400" spc="5" dirty="0">
                <a:latin typeface="Rockwell"/>
                <a:cs typeface="Rockwell"/>
              </a:rPr>
              <a:t> </a:t>
            </a:r>
            <a:r>
              <a:rPr lang="en-US" sz="2400" spc="-10" dirty="0">
                <a:latin typeface="Rockwell"/>
                <a:cs typeface="Rockwell"/>
              </a:rPr>
              <a:t>argument.</a:t>
            </a:r>
            <a:r>
              <a:rPr lang="en-US" sz="2400" spc="-204" dirty="0">
                <a:latin typeface="Rockwell"/>
                <a:cs typeface="Rockwell"/>
              </a:rPr>
              <a:t> </a:t>
            </a:r>
            <a:r>
              <a:rPr lang="en-US" sz="2400" spc="5" dirty="0">
                <a:latin typeface="Rockwell"/>
                <a:cs typeface="Rockwell"/>
              </a:rPr>
              <a:t>The</a:t>
            </a:r>
            <a:r>
              <a:rPr lang="en-US" sz="2400" dirty="0">
                <a:latin typeface="Rockwell"/>
                <a:cs typeface="Rockwell"/>
              </a:rPr>
              <a:t> </a:t>
            </a:r>
            <a:r>
              <a:rPr lang="en-US" sz="2400" spc="5" dirty="0">
                <a:latin typeface="Rockwell"/>
                <a:cs typeface="Rockwell"/>
              </a:rPr>
              <a:t>default</a:t>
            </a:r>
            <a:r>
              <a:rPr lang="en-US" sz="2400" spc="10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value</a:t>
            </a:r>
            <a:r>
              <a:rPr lang="en-US" sz="2400" spc="10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is</a:t>
            </a:r>
            <a:r>
              <a:rPr lang="en-US" sz="2400" spc="-10" dirty="0">
                <a:latin typeface="Rockwell"/>
                <a:cs typeface="Rockwell"/>
              </a:rPr>
              <a:t> None.</a:t>
            </a:r>
          </a:p>
          <a:p>
            <a:pPr marL="354965" indent="-342900">
              <a:lnSpc>
                <a:spcPts val="1905"/>
              </a:lnSpc>
              <a:tabLst>
                <a:tab pos="287020" algn="l"/>
                <a:tab pos="287655" algn="l"/>
              </a:tabLst>
            </a:pPr>
            <a:r>
              <a:rPr lang="en-US" sz="2400" spc="5" dirty="0">
                <a:latin typeface="Rockwell"/>
                <a:cs typeface="Rockwell"/>
              </a:rPr>
              <a:t>The </a:t>
            </a:r>
            <a:r>
              <a:rPr lang="en-US" sz="2400" i="1" spc="-25" dirty="0">
                <a:latin typeface="Rockwell"/>
                <a:cs typeface="Rockwell"/>
              </a:rPr>
              <a:t>key </a:t>
            </a:r>
            <a:r>
              <a:rPr lang="en-US" sz="2400" spc="-10" dirty="0">
                <a:latin typeface="Rockwell"/>
                <a:cs typeface="Rockwell"/>
              </a:rPr>
              <a:t>argument </a:t>
            </a:r>
            <a:r>
              <a:rPr lang="en-US" sz="2400" spc="-5" dirty="0">
                <a:latin typeface="Rockwell"/>
                <a:cs typeface="Rockwell"/>
              </a:rPr>
              <a:t>specifies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-5" dirty="0">
                <a:latin typeface="Rockwell"/>
                <a:cs typeface="Rockwell"/>
              </a:rPr>
              <a:t>function of one </a:t>
            </a:r>
            <a:r>
              <a:rPr lang="en-US" sz="2400" spc="-10" dirty="0">
                <a:latin typeface="Rockwell"/>
                <a:cs typeface="Rockwell"/>
              </a:rPr>
              <a:t>argument </a:t>
            </a:r>
            <a:r>
              <a:rPr lang="en-US" sz="2400" spc="-5" dirty="0">
                <a:latin typeface="Rockwell"/>
                <a:cs typeface="Rockwell"/>
              </a:rPr>
              <a:t>that is </a:t>
            </a:r>
            <a:r>
              <a:rPr lang="en-US" sz="2400" dirty="0">
                <a:latin typeface="Rockwell"/>
                <a:cs typeface="Rockwell"/>
              </a:rPr>
              <a:t>used to </a:t>
            </a:r>
            <a:r>
              <a:rPr lang="en-US" sz="2400" spc="-10" dirty="0">
                <a:latin typeface="Rockwell"/>
                <a:cs typeface="Rockwell"/>
              </a:rPr>
              <a:t>extract </a:t>
            </a:r>
            <a:r>
              <a:rPr lang="en-US" sz="2400" dirty="0">
                <a:latin typeface="Rockwell"/>
                <a:cs typeface="Rockwell"/>
              </a:rPr>
              <a:t>a comparison </a:t>
            </a:r>
            <a:r>
              <a:rPr lang="en-US" sz="2400" spc="-45" dirty="0">
                <a:latin typeface="Rockwell"/>
                <a:cs typeface="Rockwell"/>
              </a:rPr>
              <a:t>key </a:t>
            </a:r>
            <a:r>
              <a:rPr lang="en-US" sz="2400" spc="-25" dirty="0">
                <a:latin typeface="Rockwell"/>
                <a:cs typeface="Rockwell"/>
              </a:rPr>
              <a:t>from  </a:t>
            </a:r>
            <a:r>
              <a:rPr lang="en-US" sz="2400" spc="-5" dirty="0">
                <a:latin typeface="Rockwell"/>
                <a:cs typeface="Rockwell"/>
              </a:rPr>
              <a:t>each list element. </a:t>
            </a:r>
            <a:r>
              <a:rPr lang="en-US" sz="2400" spc="5" dirty="0">
                <a:latin typeface="Rockwell"/>
                <a:cs typeface="Rockwell"/>
              </a:rPr>
              <a:t>The default </a:t>
            </a:r>
            <a:r>
              <a:rPr lang="en-US" sz="2400" spc="-5" dirty="0">
                <a:latin typeface="Rockwell"/>
                <a:cs typeface="Rockwell"/>
              </a:rPr>
              <a:t>value </a:t>
            </a:r>
            <a:r>
              <a:rPr lang="en-US" sz="2400" dirty="0">
                <a:latin typeface="Rockwell"/>
                <a:cs typeface="Rockwell"/>
              </a:rPr>
              <a:t>is</a:t>
            </a:r>
            <a:r>
              <a:rPr lang="en-US" sz="2400" spc="-170" dirty="0">
                <a:latin typeface="Rockwell"/>
                <a:cs typeface="Rockwell"/>
              </a:rPr>
              <a:t> </a:t>
            </a:r>
            <a:r>
              <a:rPr lang="en-US" sz="2400" spc="-15" dirty="0">
                <a:latin typeface="Rockwell"/>
                <a:cs typeface="Rockwell"/>
              </a:rPr>
              <a:t>None.</a:t>
            </a:r>
            <a:endParaRPr lang="en-US" sz="2400" dirty="0">
              <a:latin typeface="Rockwell"/>
              <a:cs typeface="Rockwell"/>
            </a:endParaRPr>
          </a:p>
          <a:p>
            <a:pPr marL="354965" indent="-342900">
              <a:lnSpc>
                <a:spcPct val="100000"/>
              </a:lnSpc>
              <a:spcBef>
                <a:spcPts val="1215"/>
              </a:spcBef>
              <a:tabLst>
                <a:tab pos="287020" algn="l"/>
                <a:tab pos="287655" algn="l"/>
              </a:tabLst>
            </a:pPr>
            <a:r>
              <a:rPr lang="en-US" sz="2400" spc="5" dirty="0">
                <a:latin typeface="Rockwell"/>
                <a:cs typeface="Rockwell"/>
              </a:rPr>
              <a:t>The </a:t>
            </a:r>
            <a:r>
              <a:rPr lang="en-US" sz="2400" i="1" spc="-15" dirty="0">
                <a:latin typeface="Rockwell"/>
                <a:cs typeface="Rockwell"/>
              </a:rPr>
              <a:t>reverse </a:t>
            </a:r>
            <a:r>
              <a:rPr lang="en-US" sz="2400" spc="-10" dirty="0">
                <a:latin typeface="Rockwell"/>
                <a:cs typeface="Rockwell"/>
              </a:rPr>
              <a:t>argument </a:t>
            </a:r>
            <a:r>
              <a:rPr lang="en-US" sz="2400" spc="-5" dirty="0">
                <a:latin typeface="Rockwell"/>
                <a:cs typeface="Rockwell"/>
              </a:rPr>
              <a:t>is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-5" dirty="0">
                <a:latin typeface="Rockwell"/>
                <a:cs typeface="Rockwell"/>
              </a:rPr>
              <a:t>Boolean </a:t>
            </a:r>
            <a:r>
              <a:rPr lang="en-US" sz="2400" spc="-15" dirty="0">
                <a:latin typeface="Rockwell"/>
                <a:cs typeface="Rockwell"/>
              </a:rPr>
              <a:t>value. </a:t>
            </a:r>
            <a:r>
              <a:rPr lang="en-US" sz="2400" spc="-5" dirty="0">
                <a:latin typeface="Rockwell"/>
                <a:cs typeface="Rockwell"/>
              </a:rPr>
              <a:t>If set </a:t>
            </a:r>
            <a:r>
              <a:rPr lang="en-US" sz="2400" dirty="0">
                <a:latin typeface="Rockwell"/>
                <a:cs typeface="Rockwell"/>
              </a:rPr>
              <a:t>to </a:t>
            </a:r>
            <a:r>
              <a:rPr lang="en-US" sz="2400" spc="-5" dirty="0">
                <a:latin typeface="Rockwell"/>
                <a:cs typeface="Rockwell"/>
              </a:rPr>
              <a:t>True, </a:t>
            </a:r>
            <a:r>
              <a:rPr lang="en-US" sz="2400" dirty="0">
                <a:latin typeface="Rockwell"/>
                <a:cs typeface="Rockwell"/>
              </a:rPr>
              <a:t>then the </a:t>
            </a:r>
            <a:r>
              <a:rPr lang="en-US" sz="2400" spc="-5" dirty="0">
                <a:latin typeface="Rockwell"/>
                <a:cs typeface="Rockwell"/>
              </a:rPr>
              <a:t>list elements </a:t>
            </a:r>
            <a:r>
              <a:rPr lang="en-US" sz="2400" spc="-35" dirty="0">
                <a:latin typeface="Rockwell"/>
                <a:cs typeface="Rockwell"/>
              </a:rPr>
              <a:t>are </a:t>
            </a:r>
            <a:r>
              <a:rPr lang="en-US" sz="2400" dirty="0">
                <a:latin typeface="Rockwell"/>
                <a:cs typeface="Rockwell"/>
              </a:rPr>
              <a:t>sorted </a:t>
            </a:r>
            <a:r>
              <a:rPr lang="en-US" sz="2400" spc="-5" dirty="0">
                <a:latin typeface="Rockwell"/>
                <a:cs typeface="Rockwell"/>
              </a:rPr>
              <a:t>as if</a:t>
            </a:r>
            <a:r>
              <a:rPr lang="en-US" sz="2400" spc="-15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each </a:t>
            </a:r>
            <a:r>
              <a:rPr lang="en-US" sz="2400" dirty="0">
                <a:latin typeface="Rockwell"/>
                <a:cs typeface="Rockwell"/>
              </a:rPr>
              <a:t>comparison </a:t>
            </a:r>
            <a:r>
              <a:rPr lang="en-US" sz="2400" spc="-40" dirty="0">
                <a:latin typeface="Rockwell"/>
                <a:cs typeface="Rockwell"/>
              </a:rPr>
              <a:t>were</a:t>
            </a:r>
            <a:r>
              <a:rPr lang="en-US" sz="2400" dirty="0">
                <a:latin typeface="Rockwell"/>
                <a:cs typeface="Rockwell"/>
              </a:rPr>
              <a:t> </a:t>
            </a:r>
            <a:r>
              <a:rPr lang="en-US" sz="2400" spc="-25" dirty="0">
                <a:latin typeface="Rockwell"/>
                <a:cs typeface="Rockwell"/>
              </a:rPr>
              <a:t>reversed.</a:t>
            </a:r>
            <a:endParaRPr lang="en-US" sz="2400" dirty="0">
              <a:latin typeface="Rockwell"/>
              <a:cs typeface="Rockwell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6623585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984-AE59-A036-99E5-F6A69AE1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Custom Sort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89125D-510D-0C25-B7F9-8F27B94319D5}"/>
              </a:ext>
            </a:extLst>
          </p:cNvPr>
          <p:cNvSpPr txBox="1"/>
          <p:nvPr/>
        </p:nvSpPr>
        <p:spPr>
          <a:xfrm>
            <a:off x="3208421" y="2302042"/>
            <a:ext cx="47436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=  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'b'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'D'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'c'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mylist.sort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key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.lower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mylist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847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When to use set?</a:t>
            </a:r>
          </a:p>
          <a:p>
            <a:pPr marL="812165" lvl="1" indent="-342900">
              <a:lnSpc>
                <a:spcPct val="100000"/>
              </a:lnSpc>
              <a:spcBef>
                <a:spcPts val="105"/>
              </a:spcBef>
              <a:tabLst>
                <a:tab pos="283845" algn="l"/>
                <a:tab pos="284480" algn="l"/>
              </a:tabLst>
            </a:pPr>
            <a:r>
              <a:rPr lang="en-US" spc="5" dirty="0">
                <a:latin typeface="Rockwell"/>
                <a:cs typeface="Rockwell"/>
              </a:rPr>
              <a:t>When </a:t>
            </a:r>
            <a:r>
              <a:rPr lang="en-US" spc="-5" dirty="0">
                <a:latin typeface="Rockwell"/>
                <a:cs typeface="Rockwell"/>
              </a:rPr>
              <a:t>the </a:t>
            </a:r>
            <a:r>
              <a:rPr lang="en-US" dirty="0">
                <a:latin typeface="Rockwell"/>
                <a:cs typeface="Rockwell"/>
              </a:rPr>
              <a:t>elements </a:t>
            </a:r>
            <a:r>
              <a:rPr lang="en-US" spc="-5" dirty="0">
                <a:latin typeface="Rockwell"/>
                <a:cs typeface="Rockwell"/>
              </a:rPr>
              <a:t>must </a:t>
            </a:r>
            <a:r>
              <a:rPr lang="en-US" dirty="0">
                <a:latin typeface="Rockwell"/>
                <a:cs typeface="Rockwell"/>
              </a:rPr>
              <a:t>be</a:t>
            </a:r>
            <a:r>
              <a:rPr lang="en-US" spc="-45" dirty="0">
                <a:latin typeface="Rockwell"/>
                <a:cs typeface="Rockwell"/>
              </a:rPr>
              <a:t> </a:t>
            </a:r>
            <a:r>
              <a:rPr lang="en-US" spc="-5" dirty="0">
                <a:latin typeface="Rockwell"/>
                <a:cs typeface="Rockwell"/>
              </a:rPr>
              <a:t>unique.</a:t>
            </a:r>
            <a:endParaRPr lang="en-US" dirty="0">
              <a:latin typeface="Rockwell"/>
              <a:cs typeface="Rockwell"/>
            </a:endParaRPr>
          </a:p>
          <a:p>
            <a:pPr marL="812165" lvl="1" indent="-342900">
              <a:lnSpc>
                <a:spcPct val="100000"/>
              </a:lnSpc>
              <a:spcBef>
                <a:spcPts val="1475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Rockwell"/>
                <a:cs typeface="Rockwell"/>
              </a:rPr>
              <a:t>When </a:t>
            </a:r>
            <a:r>
              <a:rPr lang="en-US" spc="-35" dirty="0">
                <a:latin typeface="Rockwell"/>
                <a:cs typeface="Rockwell"/>
              </a:rPr>
              <a:t>you </a:t>
            </a:r>
            <a:r>
              <a:rPr lang="en-US" dirty="0">
                <a:latin typeface="Rockwell"/>
                <a:cs typeface="Rockwell"/>
              </a:rPr>
              <a:t>need to be </a:t>
            </a:r>
            <a:r>
              <a:rPr lang="en-US" spc="-10" dirty="0">
                <a:latin typeface="Rockwell"/>
                <a:cs typeface="Rockwell"/>
              </a:rPr>
              <a:t>able </a:t>
            </a:r>
            <a:r>
              <a:rPr lang="en-US" dirty="0">
                <a:latin typeface="Rockwell"/>
                <a:cs typeface="Rockwell"/>
              </a:rPr>
              <a:t>to modify </a:t>
            </a:r>
            <a:r>
              <a:rPr lang="en-US" spc="-5" dirty="0">
                <a:latin typeface="Rockwell"/>
                <a:cs typeface="Rockwell"/>
              </a:rPr>
              <a:t>or </a:t>
            </a:r>
            <a:r>
              <a:rPr lang="en-US" dirty="0">
                <a:latin typeface="Rockwell"/>
                <a:cs typeface="Rockwell"/>
              </a:rPr>
              <a:t>add to </a:t>
            </a:r>
            <a:r>
              <a:rPr lang="en-US" spc="-5" dirty="0">
                <a:latin typeface="Rockwell"/>
                <a:cs typeface="Rockwell"/>
              </a:rPr>
              <a:t>the</a:t>
            </a:r>
            <a:r>
              <a:rPr lang="en-US" dirty="0">
                <a:latin typeface="Rockwell"/>
                <a:cs typeface="Rockwell"/>
              </a:rPr>
              <a:t> collection.</a:t>
            </a:r>
          </a:p>
          <a:p>
            <a:pPr marL="812165" lvl="1" indent="-342900">
              <a:lnSpc>
                <a:spcPct val="100000"/>
              </a:lnSpc>
              <a:spcBef>
                <a:spcPts val="1490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Rockwell"/>
                <a:cs typeface="Rockwell"/>
              </a:rPr>
              <a:t>When </a:t>
            </a:r>
            <a:r>
              <a:rPr lang="en-US" spc="-35" dirty="0">
                <a:latin typeface="Rockwell"/>
                <a:cs typeface="Rockwell"/>
              </a:rPr>
              <a:t>you </a:t>
            </a:r>
            <a:r>
              <a:rPr lang="en-US" dirty="0">
                <a:latin typeface="Rockwell"/>
                <a:cs typeface="Rockwell"/>
              </a:rPr>
              <a:t>need </a:t>
            </a:r>
            <a:r>
              <a:rPr lang="en-US" spc="5" dirty="0">
                <a:latin typeface="Rockwell"/>
                <a:cs typeface="Rockwell"/>
              </a:rPr>
              <a:t>support </a:t>
            </a:r>
            <a:r>
              <a:rPr lang="en-US" spc="10" dirty="0">
                <a:latin typeface="Rockwell"/>
                <a:cs typeface="Rockwell"/>
              </a:rPr>
              <a:t>for </a:t>
            </a:r>
            <a:r>
              <a:rPr lang="en-US" spc="-5" dirty="0">
                <a:latin typeface="Rockwell"/>
                <a:cs typeface="Rockwell"/>
              </a:rPr>
              <a:t>mathematical </a:t>
            </a:r>
            <a:r>
              <a:rPr lang="en-US" dirty="0">
                <a:latin typeface="Rockwell"/>
                <a:cs typeface="Rockwell"/>
              </a:rPr>
              <a:t>set</a:t>
            </a:r>
            <a:r>
              <a:rPr lang="en-US" spc="-60" dirty="0">
                <a:latin typeface="Rockwell"/>
                <a:cs typeface="Rockwell"/>
              </a:rPr>
              <a:t> </a:t>
            </a:r>
            <a:r>
              <a:rPr lang="en-US" spc="-5" dirty="0">
                <a:latin typeface="Rockwell"/>
                <a:cs typeface="Rockwell"/>
              </a:rPr>
              <a:t>operations.</a:t>
            </a:r>
            <a:endParaRPr lang="en-US" dirty="0">
              <a:latin typeface="Rockwell"/>
              <a:cs typeface="Rockwell"/>
            </a:endParaRPr>
          </a:p>
          <a:p>
            <a:pPr marL="812165" lvl="1" indent="-342900">
              <a:lnSpc>
                <a:spcPct val="100000"/>
              </a:lnSpc>
              <a:spcBef>
                <a:spcPts val="1475"/>
              </a:spcBef>
              <a:tabLst>
                <a:tab pos="283845" algn="l"/>
                <a:tab pos="284480" algn="l"/>
              </a:tabLst>
            </a:pPr>
            <a:r>
              <a:rPr lang="en-US" spc="5" dirty="0">
                <a:latin typeface="Rockwell"/>
                <a:cs typeface="Rockwell"/>
              </a:rPr>
              <a:t>When </a:t>
            </a:r>
            <a:r>
              <a:rPr lang="en-US" spc="-35" dirty="0">
                <a:latin typeface="Rockwell"/>
                <a:cs typeface="Rockwell"/>
              </a:rPr>
              <a:t>you </a:t>
            </a:r>
            <a:r>
              <a:rPr lang="en-US" dirty="0">
                <a:latin typeface="Rockwell"/>
                <a:cs typeface="Rockwell"/>
              </a:rPr>
              <a:t>don't need to </a:t>
            </a:r>
            <a:r>
              <a:rPr lang="en-US" spc="-20" dirty="0">
                <a:latin typeface="Rockwell"/>
                <a:cs typeface="Rockwell"/>
              </a:rPr>
              <a:t>store </a:t>
            </a:r>
            <a:r>
              <a:rPr lang="en-US" spc="-5" dirty="0">
                <a:latin typeface="Rockwell"/>
                <a:cs typeface="Rockwell"/>
              </a:rPr>
              <a:t>nested lists, sets, </a:t>
            </a:r>
            <a:r>
              <a:rPr lang="en-US" dirty="0">
                <a:latin typeface="Rockwell"/>
                <a:cs typeface="Rockwell"/>
              </a:rPr>
              <a:t>or </a:t>
            </a:r>
            <a:r>
              <a:rPr lang="en-US" spc="5" dirty="0">
                <a:latin typeface="Rockwell"/>
                <a:cs typeface="Rockwell"/>
              </a:rPr>
              <a:t>dictionaries </a:t>
            </a:r>
            <a:r>
              <a:rPr lang="en-US" dirty="0">
                <a:latin typeface="Rockwell"/>
                <a:cs typeface="Rockwell"/>
              </a:rPr>
              <a:t>as</a:t>
            </a:r>
            <a:r>
              <a:rPr lang="en-US" spc="-345" dirty="0">
                <a:latin typeface="Rockwell"/>
                <a:cs typeface="Rockwell"/>
              </a:rPr>
              <a:t> </a:t>
            </a:r>
            <a:r>
              <a:rPr lang="en-US" spc="-5" dirty="0">
                <a:latin typeface="Rockwell"/>
                <a:cs typeface="Rockwell"/>
              </a:rPr>
              <a:t>elements.</a:t>
            </a:r>
            <a:endParaRPr lang="en-US" dirty="0">
              <a:latin typeface="Rockwell"/>
              <a:cs typeface="Rockwel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1896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305435" algn="l"/>
                <a:tab pos="306070" algn="l"/>
              </a:tabLst>
            </a:pPr>
            <a:r>
              <a:rPr lang="en-US" sz="2400" spc="-15" dirty="0">
                <a:latin typeface="Rockwell"/>
                <a:cs typeface="Rockwell"/>
              </a:rPr>
              <a:t>Create </a:t>
            </a:r>
            <a:r>
              <a:rPr lang="en-US" sz="2400" dirty="0">
                <a:latin typeface="Rockwell"/>
                <a:cs typeface="Rockwell"/>
              </a:rPr>
              <a:t>an </a:t>
            </a:r>
            <a:r>
              <a:rPr lang="en-US" sz="2400" spc="-5" dirty="0">
                <a:latin typeface="Rockwell"/>
                <a:cs typeface="Rockwell"/>
              </a:rPr>
              <a:t>empty set </a:t>
            </a:r>
            <a:r>
              <a:rPr lang="en-US" sz="2400" dirty="0">
                <a:latin typeface="Rockwell"/>
                <a:cs typeface="Rockwell"/>
              </a:rPr>
              <a:t>with the set</a:t>
            </a:r>
            <a:r>
              <a:rPr lang="en-US" sz="2400" spc="-45" dirty="0">
                <a:latin typeface="Rockwell"/>
                <a:cs typeface="Rockwell"/>
              </a:rPr>
              <a:t> </a:t>
            </a:r>
            <a:r>
              <a:rPr lang="en-US" sz="2400" spc="-10" dirty="0">
                <a:latin typeface="Rockwell"/>
                <a:cs typeface="Rockwell"/>
              </a:rPr>
              <a:t>constructor.</a:t>
            </a:r>
            <a:endParaRPr lang="en-US" sz="2800" dirty="0">
              <a:latin typeface="Rockwell"/>
              <a:cs typeface="Rockwell"/>
            </a:endParaRPr>
          </a:p>
          <a:p>
            <a:pPr marL="688340" indent="0">
              <a:lnSpc>
                <a:spcPct val="100000"/>
              </a:lnSpc>
              <a:buNone/>
              <a:tabLst>
                <a:tab pos="2014855" algn="l"/>
                <a:tab pos="2377440" algn="l"/>
              </a:tabLst>
            </a:pPr>
            <a:r>
              <a:rPr lang="en-US" spc="-5" dirty="0" err="1">
                <a:latin typeface="Courier New"/>
                <a:cs typeface="Courier New"/>
              </a:rPr>
              <a:t>myset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spc="-5" dirty="0">
                <a:latin typeface="Courier New"/>
                <a:cs typeface="Courier New"/>
              </a:rPr>
              <a:t>set</a:t>
            </a:r>
            <a:r>
              <a:rPr lang="en-US" b="1" spc="-5" dirty="0">
                <a:latin typeface="Courier New"/>
                <a:cs typeface="Courier New"/>
              </a:rPr>
              <a:t>()</a:t>
            </a:r>
            <a:endParaRPr lang="en-US" dirty="0">
              <a:latin typeface="Courier New"/>
              <a:cs typeface="Courier New"/>
            </a:endParaRPr>
          </a:p>
          <a:p>
            <a:pPr marL="688340" indent="0">
              <a:lnSpc>
                <a:spcPct val="100000"/>
              </a:lnSpc>
              <a:buNone/>
              <a:tabLst>
                <a:tab pos="2195830" algn="l"/>
                <a:tab pos="2560320" algn="l"/>
                <a:tab pos="4020185" algn="l"/>
                <a:tab pos="4324985" algn="l"/>
                <a:tab pos="5086985" algn="l"/>
                <a:tab pos="5696585" algn="l"/>
                <a:tab pos="6610984" algn="l"/>
              </a:tabLst>
            </a:pPr>
            <a:r>
              <a:rPr lang="en-US" spc="-5" dirty="0">
                <a:latin typeface="Courier New"/>
                <a:cs typeface="Courier New"/>
              </a:rPr>
              <a:t>myset2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spc="-10" dirty="0">
                <a:latin typeface="Courier New"/>
                <a:cs typeface="Courier New"/>
              </a:rPr>
              <a:t>set</a:t>
            </a:r>
            <a:r>
              <a:rPr lang="en-US" b="1" spc="-10" dirty="0">
                <a:latin typeface="Courier New"/>
                <a:cs typeface="Courier New"/>
              </a:rPr>
              <a:t>([])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i="1" dirty="0">
                <a:latin typeface="Courier New"/>
                <a:cs typeface="Courier New"/>
              </a:rPr>
              <a:t>#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i="1" spc="-5" dirty="0">
                <a:latin typeface="Courier New"/>
                <a:cs typeface="Courier New"/>
              </a:rPr>
              <a:t>both</a:t>
            </a:r>
            <a:r>
              <a:rPr lang="en-US" spc="-5" dirty="0">
                <a:latin typeface="Times New Roman"/>
                <a:cs typeface="Times New Roman"/>
              </a:rPr>
              <a:t>	 </a:t>
            </a:r>
            <a:r>
              <a:rPr lang="en-US" i="1" spc="-5" dirty="0">
                <a:latin typeface="Courier New"/>
                <a:cs typeface="Courier New"/>
              </a:rPr>
              <a:t>are</a:t>
            </a:r>
            <a:r>
              <a:rPr lang="en-US" i="1" spc="-5" dirty="0">
                <a:latin typeface="Times New Roman"/>
                <a:cs typeface="Times New Roman"/>
              </a:rPr>
              <a:t> </a:t>
            </a:r>
            <a:r>
              <a:rPr lang="en-US" i="1" spc="-5" dirty="0">
                <a:latin typeface="Courier New"/>
                <a:cs typeface="Courier New"/>
              </a:rPr>
              <a:t>empty</a:t>
            </a:r>
            <a:r>
              <a:rPr lang="en-US" i="1" spc="-5" dirty="0">
                <a:latin typeface="Times New Roman"/>
                <a:cs typeface="Times New Roman"/>
              </a:rPr>
              <a:t> </a:t>
            </a:r>
            <a:r>
              <a:rPr lang="en-US" i="1" spc="-5" dirty="0">
                <a:latin typeface="Courier New"/>
                <a:cs typeface="Courier New"/>
              </a:rPr>
              <a:t>sets</a:t>
            </a:r>
            <a:endParaRPr lang="en-US" dirty="0">
              <a:latin typeface="Courier New"/>
              <a:cs typeface="Courier New"/>
            </a:endParaRPr>
          </a:p>
          <a:p>
            <a:pPr marL="354965" indent="-342900">
              <a:lnSpc>
                <a:spcPct val="100000"/>
              </a:lnSpc>
              <a:spcBef>
                <a:spcPts val="695"/>
              </a:spcBef>
              <a:tabLst>
                <a:tab pos="305435" algn="l"/>
                <a:tab pos="306070" algn="l"/>
              </a:tabLst>
            </a:pPr>
            <a:r>
              <a:rPr lang="en-US" sz="2400" spc="-15" dirty="0">
                <a:latin typeface="Rockwell"/>
                <a:cs typeface="Rockwell"/>
              </a:rPr>
              <a:t>Create </a:t>
            </a:r>
            <a:r>
              <a:rPr lang="en-US" sz="2400" dirty="0">
                <a:latin typeface="Rockwell"/>
                <a:cs typeface="Rockwell"/>
              </a:rPr>
              <a:t>an initialized </a:t>
            </a:r>
            <a:r>
              <a:rPr lang="en-US" sz="2400" spc="-5" dirty="0">
                <a:latin typeface="Rockwell"/>
                <a:cs typeface="Rockwell"/>
              </a:rPr>
              <a:t>set </a:t>
            </a:r>
            <a:r>
              <a:rPr lang="en-US" sz="2400" dirty="0">
                <a:latin typeface="Rockwell"/>
                <a:cs typeface="Rockwell"/>
              </a:rPr>
              <a:t>with the </a:t>
            </a:r>
            <a:r>
              <a:rPr lang="en-US" sz="2400" spc="-5" dirty="0">
                <a:latin typeface="Rockwell"/>
                <a:cs typeface="Rockwell"/>
              </a:rPr>
              <a:t>set </a:t>
            </a:r>
            <a:r>
              <a:rPr lang="en-US" sz="2400" dirty="0">
                <a:latin typeface="Rockwell"/>
                <a:cs typeface="Rockwell"/>
              </a:rPr>
              <a:t>constructor or the { } </a:t>
            </a:r>
            <a:r>
              <a:rPr lang="en-US" sz="2400" spc="-5" dirty="0">
                <a:latin typeface="Rockwell"/>
                <a:cs typeface="Rockwell"/>
              </a:rPr>
              <a:t>notation. </a:t>
            </a:r>
            <a:r>
              <a:rPr lang="en-US" sz="2400" dirty="0">
                <a:latin typeface="Rockwell"/>
                <a:cs typeface="Rockwell"/>
              </a:rPr>
              <a:t>Do not use</a:t>
            </a:r>
            <a:r>
              <a:rPr lang="en-US" sz="2400" spc="-145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empty</a:t>
            </a:r>
            <a:r>
              <a:rPr lang="en-US" dirty="0">
                <a:latin typeface="Rockwell"/>
                <a:cs typeface="Rockwell"/>
              </a:rPr>
              <a:t> </a:t>
            </a:r>
            <a:r>
              <a:rPr lang="en-US" sz="2400" spc="-15" dirty="0">
                <a:latin typeface="Rockwell"/>
                <a:cs typeface="Rockwell"/>
              </a:rPr>
              <a:t>curly </a:t>
            </a:r>
            <a:r>
              <a:rPr lang="en-US" sz="2400" spc="-5" dirty="0">
                <a:latin typeface="Rockwell"/>
                <a:cs typeface="Rockwell"/>
              </a:rPr>
              <a:t>braces </a:t>
            </a:r>
            <a:r>
              <a:rPr lang="en-US" sz="2400" dirty="0">
                <a:latin typeface="Rockwell"/>
                <a:cs typeface="Rockwell"/>
              </a:rPr>
              <a:t>to </a:t>
            </a:r>
            <a:r>
              <a:rPr lang="en-US" sz="2400" spc="-15" dirty="0">
                <a:latin typeface="Rockwell"/>
                <a:cs typeface="Rockwell"/>
              </a:rPr>
              <a:t>create </a:t>
            </a:r>
            <a:r>
              <a:rPr lang="en-US" sz="2400" dirty="0">
                <a:latin typeface="Rockwell"/>
                <a:cs typeface="Rockwell"/>
              </a:rPr>
              <a:t>an </a:t>
            </a:r>
            <a:r>
              <a:rPr lang="en-US" sz="2400" spc="-5" dirty="0">
                <a:latin typeface="Rockwell"/>
                <a:cs typeface="Rockwell"/>
              </a:rPr>
              <a:t>empty </a:t>
            </a:r>
            <a:r>
              <a:rPr lang="en-US" sz="2400" dirty="0">
                <a:latin typeface="Rockwell"/>
                <a:cs typeface="Rockwell"/>
              </a:rPr>
              <a:t>set – </a:t>
            </a:r>
            <a:r>
              <a:rPr lang="en-US" sz="2400" spc="-15" dirty="0">
                <a:latin typeface="Rockwell"/>
                <a:cs typeface="Rockwell"/>
              </a:rPr>
              <a:t>you’ll get </a:t>
            </a:r>
            <a:r>
              <a:rPr lang="en-US" sz="2400" dirty="0">
                <a:latin typeface="Rockwell"/>
                <a:cs typeface="Rockwell"/>
              </a:rPr>
              <a:t>an </a:t>
            </a:r>
            <a:r>
              <a:rPr lang="en-US" sz="2400" spc="-5" dirty="0">
                <a:latin typeface="Rockwell"/>
                <a:cs typeface="Rockwell"/>
              </a:rPr>
              <a:t>empty </a:t>
            </a:r>
            <a:r>
              <a:rPr lang="en-US" sz="2400" spc="5" dirty="0">
                <a:latin typeface="Rockwell"/>
                <a:cs typeface="Rockwell"/>
              </a:rPr>
              <a:t>dictionary</a:t>
            </a:r>
            <a:r>
              <a:rPr lang="en-US" sz="2400" spc="-95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instead.</a:t>
            </a:r>
          </a:p>
          <a:p>
            <a:pPr marL="688340" indent="0">
              <a:lnSpc>
                <a:spcPct val="100000"/>
              </a:lnSpc>
              <a:buNone/>
              <a:tabLst>
                <a:tab pos="2014855" algn="l"/>
                <a:tab pos="2377440" algn="l"/>
              </a:tabLst>
            </a:pPr>
            <a:r>
              <a:rPr lang="en-US" spc="-5" dirty="0" err="1">
                <a:latin typeface="Courier New"/>
                <a:cs typeface="Courier New"/>
              </a:rPr>
              <a:t>myset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spc="-10" dirty="0">
                <a:latin typeface="Courier New"/>
                <a:cs typeface="Courier New"/>
              </a:rPr>
              <a:t>set</a:t>
            </a:r>
            <a:r>
              <a:rPr lang="en-US" b="1" spc="-10" dirty="0">
                <a:latin typeface="Courier New"/>
                <a:cs typeface="Courier New"/>
              </a:rPr>
              <a:t>(</a:t>
            </a:r>
            <a:r>
              <a:rPr lang="en-US" spc="-10" dirty="0">
                <a:latin typeface="Courier New"/>
                <a:cs typeface="Courier New"/>
              </a:rPr>
              <a:t>sequence</a:t>
            </a:r>
            <a:r>
              <a:rPr lang="en-US" b="1" spc="-10" dirty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  <a:p>
            <a:pPr marL="688340" indent="0">
              <a:lnSpc>
                <a:spcPct val="100000"/>
              </a:lnSpc>
              <a:spcBef>
                <a:spcPts val="60"/>
              </a:spcBef>
              <a:buNone/>
              <a:tabLst>
                <a:tab pos="2195830" algn="l"/>
                <a:tab pos="2560320" algn="l"/>
                <a:tab pos="4751705" algn="l"/>
                <a:tab pos="5480685" algn="l"/>
                <a:tab pos="7123430" algn="l"/>
                <a:tab pos="7672070" algn="l"/>
              </a:tabLst>
            </a:pPr>
            <a:r>
              <a:rPr lang="en-US" spc="-5" dirty="0">
                <a:latin typeface="Courier New"/>
                <a:cs typeface="Courier New"/>
              </a:rPr>
              <a:t>myset2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b="1" spc="-10" dirty="0">
                <a:latin typeface="Courier New"/>
                <a:cs typeface="Courier New"/>
              </a:rPr>
              <a:t>{</a:t>
            </a:r>
            <a:r>
              <a:rPr lang="en-US" spc="-10" dirty="0">
                <a:latin typeface="Courier New"/>
                <a:cs typeface="Courier New"/>
              </a:rPr>
              <a:t>expression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b="1" spc="-10" dirty="0">
                <a:latin typeface="Courier New"/>
                <a:cs typeface="Courier New"/>
              </a:rPr>
              <a:t>for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spc="-10" dirty="0">
                <a:latin typeface="Courier New"/>
                <a:cs typeface="Courier New"/>
              </a:rPr>
              <a:t>variable</a:t>
            </a:r>
            <a:r>
              <a:rPr lang="en-US" spc="-10" dirty="0">
                <a:latin typeface="Times New Roman"/>
                <a:cs typeface="Times New Roman"/>
              </a:rPr>
              <a:t>	</a:t>
            </a:r>
            <a:r>
              <a:rPr lang="en-US" b="1" spc="-5" dirty="0">
                <a:latin typeface="Courier New"/>
                <a:cs typeface="Courier New"/>
              </a:rPr>
              <a:t>in</a:t>
            </a:r>
            <a:r>
              <a:rPr lang="en-US" spc="-5" dirty="0">
                <a:latin typeface="Times New Roman"/>
                <a:cs typeface="Times New Roman"/>
              </a:rPr>
              <a:t>	</a:t>
            </a:r>
            <a:r>
              <a:rPr lang="en-US" spc="-10" dirty="0">
                <a:latin typeface="Courier New"/>
                <a:cs typeface="Courier New"/>
              </a:rPr>
              <a:t>sequence</a:t>
            </a:r>
            <a:r>
              <a:rPr lang="en-US" b="1" spc="-10" dirty="0">
                <a:latin typeface="Courier New"/>
                <a:cs typeface="Courier New"/>
              </a:rPr>
              <a:t>}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045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Hashable</a:t>
            </a:r>
            <a:r>
              <a:rPr lang="en-US" dirty="0"/>
              <a:t>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54965" marR="774700" indent="-342900" algn="just">
              <a:spcBef>
                <a:spcPts val="100"/>
              </a:spcBef>
              <a:tabLst>
                <a:tab pos="241935" algn="l"/>
              </a:tabLst>
            </a:pPr>
            <a:r>
              <a:rPr lang="en-US" sz="2400" spc="10" dirty="0">
                <a:latin typeface="Rockwell"/>
                <a:cs typeface="Rockwell"/>
              </a:rPr>
              <a:t>The </a:t>
            </a:r>
            <a:r>
              <a:rPr lang="en-US" sz="2400" spc="-20" dirty="0">
                <a:latin typeface="Rockwell"/>
                <a:cs typeface="Rockwell"/>
              </a:rPr>
              <a:t>way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-5" dirty="0">
                <a:latin typeface="Rockwell"/>
                <a:cs typeface="Rockwell"/>
              </a:rPr>
              <a:t>set </a:t>
            </a:r>
            <a:r>
              <a:rPr lang="en-US" sz="2400" dirty="0">
                <a:latin typeface="Rockwell"/>
                <a:cs typeface="Rockwell"/>
              </a:rPr>
              <a:t>detects non-unique elements is </a:t>
            </a:r>
            <a:r>
              <a:rPr lang="en-US" sz="2400" spc="-40" dirty="0">
                <a:latin typeface="Rockwell"/>
                <a:cs typeface="Rockwell"/>
              </a:rPr>
              <a:t>by </a:t>
            </a:r>
            <a:r>
              <a:rPr lang="en-US" sz="2400" dirty="0">
                <a:latin typeface="Rockwell"/>
                <a:cs typeface="Rockwell"/>
              </a:rPr>
              <a:t>indexing the data in </a:t>
            </a:r>
            <a:r>
              <a:rPr lang="en-US" sz="2400" spc="-25" dirty="0">
                <a:latin typeface="Rockwell"/>
                <a:cs typeface="Rockwell"/>
              </a:rPr>
              <a:t>memory,  </a:t>
            </a:r>
            <a:r>
              <a:rPr lang="en-US" sz="2400" spc="-10" dirty="0">
                <a:latin typeface="Rockwell"/>
                <a:cs typeface="Rockwell"/>
              </a:rPr>
              <a:t>creating </a:t>
            </a:r>
            <a:r>
              <a:rPr lang="en-US" sz="2400" dirty="0">
                <a:latin typeface="Rockwell"/>
                <a:cs typeface="Rockwell"/>
              </a:rPr>
              <a:t>a </a:t>
            </a:r>
            <a:r>
              <a:rPr lang="en-US" sz="2400" spc="-5" dirty="0">
                <a:latin typeface="Rockwell"/>
                <a:cs typeface="Rockwell"/>
              </a:rPr>
              <a:t>hash </a:t>
            </a:r>
            <a:r>
              <a:rPr lang="en-US" sz="2400" spc="10" dirty="0">
                <a:latin typeface="Rockwell"/>
                <a:cs typeface="Rockwell"/>
              </a:rPr>
              <a:t>for </a:t>
            </a:r>
            <a:r>
              <a:rPr lang="en-US" sz="2400" dirty="0">
                <a:latin typeface="Rockwell"/>
                <a:cs typeface="Rockwell"/>
              </a:rPr>
              <a:t>each element. </a:t>
            </a:r>
            <a:r>
              <a:rPr lang="en-US" sz="2400" spc="10" dirty="0">
                <a:latin typeface="Rockwell"/>
                <a:cs typeface="Rockwell"/>
              </a:rPr>
              <a:t>This </a:t>
            </a:r>
            <a:r>
              <a:rPr lang="en-US" sz="2400" dirty="0">
                <a:latin typeface="Rockwell"/>
                <a:cs typeface="Rockwell"/>
              </a:rPr>
              <a:t>means that all elements in a set </a:t>
            </a:r>
            <a:r>
              <a:rPr lang="en-US" sz="2400" spc="-5" dirty="0">
                <a:latin typeface="Rockwell"/>
                <a:cs typeface="Rockwell"/>
              </a:rPr>
              <a:t>must </a:t>
            </a:r>
            <a:r>
              <a:rPr lang="en-US" sz="2400" dirty="0">
                <a:latin typeface="Rockwell"/>
                <a:cs typeface="Rockwell"/>
              </a:rPr>
              <a:t>be  </a:t>
            </a:r>
            <a:r>
              <a:rPr lang="en-US" sz="2400" i="1" spc="-5" dirty="0" err="1">
                <a:latin typeface="Rockwell"/>
                <a:cs typeface="Rockwell"/>
              </a:rPr>
              <a:t>hashable</a:t>
            </a:r>
            <a:r>
              <a:rPr lang="en-US" sz="2400" spc="-5" dirty="0">
                <a:latin typeface="Rockwell"/>
                <a:cs typeface="Rockwell"/>
              </a:rPr>
              <a:t>.</a:t>
            </a:r>
            <a:endParaRPr lang="en-US" sz="2400" dirty="0">
              <a:latin typeface="Rockwell"/>
              <a:cs typeface="Rockwell"/>
            </a:endParaRPr>
          </a:p>
          <a:p>
            <a:pPr marL="354965" marR="5080" indent="-342900">
              <a:tabLst>
                <a:tab pos="241300" algn="l"/>
                <a:tab pos="241935" algn="l"/>
              </a:tabLst>
            </a:pPr>
            <a:r>
              <a:rPr lang="en-US" sz="2400" dirty="0">
                <a:latin typeface="Rockwell"/>
                <a:cs typeface="Rockwell"/>
              </a:rPr>
              <a:t>All </a:t>
            </a:r>
            <a:r>
              <a:rPr lang="en-US" sz="2400" spc="-5" dirty="0">
                <a:latin typeface="Rockwell"/>
                <a:cs typeface="Rockwell"/>
              </a:rPr>
              <a:t>of </a:t>
            </a:r>
            <a:r>
              <a:rPr lang="en-US" sz="2400" spc="-25" dirty="0">
                <a:latin typeface="Rockwell"/>
                <a:cs typeface="Rockwell"/>
              </a:rPr>
              <a:t>Python’s </a:t>
            </a:r>
            <a:r>
              <a:rPr lang="en-US" sz="2400" spc="-5" dirty="0">
                <a:latin typeface="Rockwell"/>
                <a:cs typeface="Rockwell"/>
              </a:rPr>
              <a:t>immutable built-in </a:t>
            </a:r>
            <a:r>
              <a:rPr lang="en-US" sz="2400" dirty="0">
                <a:latin typeface="Rockwell"/>
                <a:cs typeface="Rockwell"/>
              </a:rPr>
              <a:t>objects </a:t>
            </a:r>
            <a:r>
              <a:rPr lang="en-US" sz="2400" spc="-30" dirty="0">
                <a:latin typeface="Rockwell"/>
                <a:cs typeface="Rockwell"/>
              </a:rPr>
              <a:t>are </a:t>
            </a:r>
            <a:r>
              <a:rPr lang="en-US" sz="2400" spc="-10" dirty="0" err="1">
                <a:latin typeface="Rockwell"/>
                <a:cs typeface="Rockwell"/>
              </a:rPr>
              <a:t>hashable</a:t>
            </a:r>
            <a:r>
              <a:rPr lang="en-US" sz="2400" spc="-10" dirty="0">
                <a:latin typeface="Rockwell"/>
                <a:cs typeface="Rockwell"/>
              </a:rPr>
              <a:t>, </a:t>
            </a:r>
            <a:r>
              <a:rPr lang="en-US" sz="2400" spc="-5" dirty="0">
                <a:latin typeface="Rockwell"/>
                <a:cs typeface="Rockwell"/>
              </a:rPr>
              <a:t>while </a:t>
            </a:r>
            <a:r>
              <a:rPr lang="en-US" sz="2400" dirty="0">
                <a:latin typeface="Rockwell"/>
                <a:cs typeface="Rockwell"/>
              </a:rPr>
              <a:t>no </a:t>
            </a:r>
            <a:r>
              <a:rPr lang="en-US" sz="2400" spc="-5" dirty="0">
                <a:latin typeface="Rockwell"/>
                <a:cs typeface="Rockwell"/>
              </a:rPr>
              <a:t>mutable </a:t>
            </a:r>
            <a:r>
              <a:rPr lang="en-US" sz="2400" dirty="0">
                <a:latin typeface="Rockwell"/>
                <a:cs typeface="Rockwell"/>
              </a:rPr>
              <a:t>containers  (such as lists or dictionaries) </a:t>
            </a:r>
            <a:r>
              <a:rPr lang="en-US" sz="2400" spc="-30" dirty="0">
                <a:latin typeface="Rockwell"/>
                <a:cs typeface="Rockwell"/>
              </a:rPr>
              <a:t>are. </a:t>
            </a:r>
            <a:r>
              <a:rPr lang="en-US" sz="2400" dirty="0">
                <a:latin typeface="Rockwell"/>
                <a:cs typeface="Rockwell"/>
              </a:rPr>
              <a:t>Objects </a:t>
            </a:r>
            <a:r>
              <a:rPr lang="en-US" sz="2400" spc="-5" dirty="0">
                <a:latin typeface="Rockwell"/>
                <a:cs typeface="Rockwell"/>
              </a:rPr>
              <a:t>which </a:t>
            </a:r>
            <a:r>
              <a:rPr lang="en-US" sz="2400" spc="-30" dirty="0">
                <a:latin typeface="Rockwell"/>
                <a:cs typeface="Rockwell"/>
              </a:rPr>
              <a:t>are </a:t>
            </a:r>
            <a:r>
              <a:rPr lang="en-US" sz="2400" dirty="0">
                <a:latin typeface="Rockwell"/>
                <a:cs typeface="Rockwell"/>
              </a:rPr>
              <a:t>instances of user-defined</a:t>
            </a:r>
            <a:r>
              <a:rPr lang="en-US" sz="2400" spc="-200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classes  </a:t>
            </a:r>
            <a:r>
              <a:rPr lang="en-US" sz="2400" spc="-30" dirty="0">
                <a:latin typeface="Rockwell"/>
                <a:cs typeface="Rockwell"/>
              </a:rPr>
              <a:t>are </a:t>
            </a:r>
            <a:r>
              <a:rPr lang="en-US" sz="2400" dirty="0">
                <a:latin typeface="Rockwell"/>
                <a:cs typeface="Rockwell"/>
              </a:rPr>
              <a:t>also </a:t>
            </a:r>
            <a:r>
              <a:rPr lang="en-US" sz="2400" spc="-5" dirty="0" err="1">
                <a:latin typeface="Rockwell"/>
                <a:cs typeface="Rockwell"/>
              </a:rPr>
              <a:t>hashable</a:t>
            </a:r>
            <a:r>
              <a:rPr lang="en-US" sz="2400" spc="-5" dirty="0">
                <a:latin typeface="Rockwell"/>
                <a:cs typeface="Rockwell"/>
              </a:rPr>
              <a:t> </a:t>
            </a:r>
            <a:r>
              <a:rPr lang="en-US" sz="2400" spc="-45" dirty="0">
                <a:latin typeface="Rockwell"/>
                <a:cs typeface="Rockwell"/>
              </a:rPr>
              <a:t>by</a:t>
            </a:r>
            <a:r>
              <a:rPr lang="en-US" sz="2400" spc="-25" dirty="0">
                <a:latin typeface="Rockwell"/>
                <a:cs typeface="Rockwell"/>
              </a:rPr>
              <a:t> </a:t>
            </a:r>
            <a:r>
              <a:rPr lang="en-US" sz="2400" spc="5" dirty="0">
                <a:latin typeface="Rockwell"/>
                <a:cs typeface="Rockwell"/>
              </a:rPr>
              <a:t>default.</a:t>
            </a:r>
            <a:endParaRPr lang="en-US" sz="2400" dirty="0">
              <a:latin typeface="Rockwell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7051201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Mutable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487026" cy="4224792"/>
          </a:xfrm>
        </p:spPr>
        <p:txBody>
          <a:bodyPr>
            <a:normAutofit fontScale="85000" lnSpcReduction="20000"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  <a:tabLst>
                <a:tab pos="621665" algn="l"/>
                <a:tab pos="1078865" algn="l"/>
                <a:tab pos="1993264" algn="l"/>
                <a:tab pos="2298065" algn="l"/>
              </a:tabLst>
            </a:pPr>
            <a:r>
              <a:rPr lang="en-US" sz="2000" i="1" spc="-5" dirty="0">
                <a:latin typeface="Courier New"/>
                <a:cs typeface="Courier New"/>
              </a:rPr>
              <a:t>set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spc="-5" dirty="0">
                <a:latin typeface="Courier New"/>
                <a:cs typeface="Courier New"/>
              </a:rPr>
              <a:t>|=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i="1" spc="-5" dirty="0">
                <a:latin typeface="Courier New"/>
                <a:cs typeface="Courier New"/>
              </a:rPr>
              <a:t>other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|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spc="-5" dirty="0">
                <a:latin typeface="Courier New"/>
                <a:cs typeface="Courier New"/>
              </a:rPr>
              <a:t>...</a:t>
            </a:r>
            <a:endParaRPr lang="en-US" sz="2000" dirty="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  <a:spcBef>
                <a:spcPts val="150"/>
              </a:spcBef>
            </a:pPr>
            <a:r>
              <a:rPr lang="en-US" sz="2400" spc="-5" dirty="0">
                <a:latin typeface="Rockwell"/>
                <a:cs typeface="Rockwell"/>
              </a:rPr>
              <a:t>Update </a:t>
            </a:r>
            <a:r>
              <a:rPr lang="en-US" sz="2400" dirty="0">
                <a:latin typeface="Rockwell"/>
                <a:cs typeface="Rockwell"/>
              </a:rPr>
              <a:t>the set, </a:t>
            </a:r>
            <a:r>
              <a:rPr lang="en-US" sz="2400" spc="-5" dirty="0">
                <a:latin typeface="Rockwell"/>
                <a:cs typeface="Rockwell"/>
              </a:rPr>
              <a:t>adding </a:t>
            </a:r>
            <a:r>
              <a:rPr lang="en-US" sz="2400" dirty="0">
                <a:latin typeface="Rockwell"/>
                <a:cs typeface="Rockwell"/>
              </a:rPr>
              <a:t>elements </a:t>
            </a:r>
            <a:r>
              <a:rPr lang="en-US" sz="2400" spc="-30" dirty="0">
                <a:latin typeface="Rockwell"/>
                <a:cs typeface="Rockwell"/>
              </a:rPr>
              <a:t>from </a:t>
            </a:r>
            <a:r>
              <a:rPr lang="en-US" sz="2400" dirty="0">
                <a:latin typeface="Rockwell"/>
                <a:cs typeface="Rockwell"/>
              </a:rPr>
              <a:t>all</a:t>
            </a:r>
            <a:r>
              <a:rPr lang="en-US" sz="2400" spc="-180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others.</a:t>
            </a:r>
            <a:endParaRPr lang="en-US" sz="2400" dirty="0">
              <a:latin typeface="Rockwell"/>
              <a:cs typeface="Rockwel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en-US" sz="2300" dirty="0">
              <a:latin typeface="Rockwell"/>
              <a:cs typeface="Rockwell"/>
            </a:endParaRPr>
          </a:p>
          <a:p>
            <a:pPr marL="12700">
              <a:lnSpc>
                <a:spcPct val="100000"/>
              </a:lnSpc>
              <a:tabLst>
                <a:tab pos="621665" algn="l"/>
                <a:tab pos="1078865" algn="l"/>
                <a:tab pos="1993264" algn="l"/>
                <a:tab pos="2298065" algn="l"/>
              </a:tabLst>
            </a:pPr>
            <a:r>
              <a:rPr lang="en-US" sz="2000" i="1" spc="-5" dirty="0">
                <a:latin typeface="Courier New"/>
                <a:cs typeface="Courier New"/>
              </a:rPr>
              <a:t>set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spc="-5" dirty="0">
                <a:latin typeface="Courier New"/>
                <a:cs typeface="Courier New"/>
              </a:rPr>
              <a:t>&amp;=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i="1" spc="-5" dirty="0">
                <a:latin typeface="Courier New"/>
                <a:cs typeface="Courier New"/>
              </a:rPr>
              <a:t>other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&amp;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spc="-5" dirty="0">
                <a:latin typeface="Courier New"/>
                <a:cs typeface="Courier New"/>
              </a:rPr>
              <a:t>...</a:t>
            </a:r>
            <a:endParaRPr lang="en-US" sz="2000" dirty="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  <a:spcBef>
                <a:spcPts val="150"/>
              </a:spcBef>
            </a:pPr>
            <a:r>
              <a:rPr lang="en-US" sz="2400" spc="-5" dirty="0">
                <a:latin typeface="Rockwell"/>
                <a:cs typeface="Rockwell"/>
              </a:rPr>
              <a:t>Update </a:t>
            </a:r>
            <a:r>
              <a:rPr lang="en-US" sz="2400" dirty="0">
                <a:latin typeface="Rockwell"/>
                <a:cs typeface="Rockwell"/>
              </a:rPr>
              <a:t>the set, </a:t>
            </a:r>
            <a:r>
              <a:rPr lang="en-US" sz="2400" spc="-10" dirty="0">
                <a:latin typeface="Rockwell"/>
                <a:cs typeface="Rockwell"/>
              </a:rPr>
              <a:t>keeping </a:t>
            </a:r>
            <a:r>
              <a:rPr lang="en-US" sz="2400" spc="-15" dirty="0">
                <a:latin typeface="Rockwell"/>
                <a:cs typeface="Rockwell"/>
              </a:rPr>
              <a:t>only </a:t>
            </a:r>
            <a:r>
              <a:rPr lang="en-US" sz="2400" spc="-5" dirty="0">
                <a:latin typeface="Rockwell"/>
                <a:cs typeface="Rockwell"/>
              </a:rPr>
              <a:t>elements </a:t>
            </a:r>
            <a:r>
              <a:rPr lang="en-US" sz="2400" spc="5" dirty="0">
                <a:latin typeface="Rockwell"/>
                <a:cs typeface="Rockwell"/>
              </a:rPr>
              <a:t>found </a:t>
            </a:r>
            <a:r>
              <a:rPr lang="en-US" sz="2400" spc="-10" dirty="0">
                <a:latin typeface="Rockwell"/>
                <a:cs typeface="Rockwell"/>
              </a:rPr>
              <a:t>in </a:t>
            </a:r>
            <a:r>
              <a:rPr lang="en-US" sz="2400" dirty="0">
                <a:latin typeface="Rockwell"/>
                <a:cs typeface="Rockwell"/>
              </a:rPr>
              <a:t>it </a:t>
            </a:r>
            <a:r>
              <a:rPr lang="en-US" sz="2400" spc="-5" dirty="0">
                <a:latin typeface="Rockwell"/>
                <a:cs typeface="Rockwell"/>
              </a:rPr>
              <a:t>and </a:t>
            </a:r>
            <a:r>
              <a:rPr lang="en-US" sz="2400" dirty="0">
                <a:latin typeface="Rockwell"/>
                <a:cs typeface="Rockwell"/>
              </a:rPr>
              <a:t>all</a:t>
            </a:r>
            <a:r>
              <a:rPr lang="en-US" sz="2400" spc="-204" dirty="0">
                <a:latin typeface="Rockwell"/>
                <a:cs typeface="Rockwell"/>
              </a:rPr>
              <a:t> </a:t>
            </a:r>
            <a:r>
              <a:rPr lang="en-US" sz="2400" spc="-5" dirty="0">
                <a:latin typeface="Rockwell"/>
                <a:cs typeface="Rockwell"/>
              </a:rPr>
              <a:t>others.</a:t>
            </a:r>
            <a:endParaRPr lang="en-US" sz="2400" dirty="0">
              <a:latin typeface="Rockwell"/>
              <a:cs typeface="Rockwell"/>
            </a:endParaRPr>
          </a:p>
          <a:p>
            <a:pPr marL="12700">
              <a:lnSpc>
                <a:spcPct val="100000"/>
              </a:lnSpc>
              <a:spcBef>
                <a:spcPts val="2250"/>
              </a:spcBef>
              <a:tabLst>
                <a:tab pos="621665" algn="l"/>
                <a:tab pos="1078865" algn="l"/>
                <a:tab pos="1993264" algn="l"/>
                <a:tab pos="2298065" algn="l"/>
              </a:tabLst>
            </a:pPr>
            <a:r>
              <a:rPr lang="en-US" sz="2000" i="1" spc="-5" dirty="0">
                <a:latin typeface="Courier New"/>
                <a:cs typeface="Courier New"/>
              </a:rPr>
              <a:t>set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spc="-5" dirty="0">
                <a:latin typeface="Courier New"/>
                <a:cs typeface="Courier New"/>
              </a:rPr>
              <a:t>-=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i="1" spc="-5" dirty="0">
                <a:latin typeface="Courier New"/>
                <a:cs typeface="Courier New"/>
              </a:rPr>
              <a:t>other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|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spc="-5" dirty="0">
                <a:latin typeface="Courier New"/>
                <a:cs typeface="Courier New"/>
              </a:rPr>
              <a:t>...</a:t>
            </a:r>
            <a:endParaRPr lang="en-US" sz="2000" dirty="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  <a:spcBef>
                <a:spcPts val="155"/>
              </a:spcBef>
            </a:pPr>
            <a:r>
              <a:rPr lang="en-US" sz="2400" spc="-5" dirty="0">
                <a:latin typeface="Rockwell"/>
                <a:cs typeface="Rockwell"/>
              </a:rPr>
              <a:t>Update </a:t>
            </a:r>
            <a:r>
              <a:rPr lang="en-US" sz="2400" dirty="0">
                <a:latin typeface="Rockwell"/>
                <a:cs typeface="Rockwell"/>
              </a:rPr>
              <a:t>the set, </a:t>
            </a:r>
            <a:r>
              <a:rPr lang="en-US" sz="2400" spc="-30" dirty="0">
                <a:latin typeface="Rockwell"/>
                <a:cs typeface="Rockwell"/>
              </a:rPr>
              <a:t>removing </a:t>
            </a:r>
            <a:r>
              <a:rPr lang="en-US" sz="2400" dirty="0">
                <a:latin typeface="Rockwell"/>
                <a:cs typeface="Rockwell"/>
              </a:rPr>
              <a:t>elements </a:t>
            </a:r>
            <a:r>
              <a:rPr lang="en-US" sz="2400" spc="5" dirty="0">
                <a:latin typeface="Rockwell"/>
                <a:cs typeface="Rockwell"/>
              </a:rPr>
              <a:t>found </a:t>
            </a:r>
            <a:r>
              <a:rPr lang="en-US" sz="2400" spc="-10" dirty="0">
                <a:latin typeface="Rockwell"/>
                <a:cs typeface="Rockwell"/>
              </a:rPr>
              <a:t>in</a:t>
            </a:r>
            <a:r>
              <a:rPr lang="en-US" sz="2400" spc="-200" dirty="0">
                <a:latin typeface="Rockwell"/>
                <a:cs typeface="Rockwell"/>
              </a:rPr>
              <a:t> </a:t>
            </a:r>
            <a:r>
              <a:rPr lang="en-US" sz="2400" dirty="0">
                <a:latin typeface="Rockwell"/>
                <a:cs typeface="Rockwell"/>
              </a:rPr>
              <a:t>others.</a:t>
            </a:r>
          </a:p>
          <a:p>
            <a:pPr marL="12700">
              <a:lnSpc>
                <a:spcPct val="100000"/>
              </a:lnSpc>
              <a:spcBef>
                <a:spcPts val="2250"/>
              </a:spcBef>
              <a:tabLst>
                <a:tab pos="621665" algn="l"/>
                <a:tab pos="1078865" algn="l"/>
              </a:tabLst>
            </a:pPr>
            <a:r>
              <a:rPr lang="en-US" sz="2000" i="1" spc="-5" dirty="0">
                <a:latin typeface="Courier New"/>
                <a:cs typeface="Courier New"/>
              </a:rPr>
              <a:t>set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spc="-5" dirty="0">
                <a:latin typeface="Courier New"/>
                <a:cs typeface="Courier New"/>
              </a:rPr>
              <a:t>^=</a:t>
            </a:r>
            <a:r>
              <a:rPr lang="en-US" sz="2000" spc="-5" dirty="0">
                <a:latin typeface="Times New Roman"/>
                <a:cs typeface="Times New Roman"/>
              </a:rPr>
              <a:t>	</a:t>
            </a:r>
            <a:r>
              <a:rPr lang="en-US" sz="2000" i="1" spc="-5" dirty="0">
                <a:latin typeface="Courier New"/>
                <a:cs typeface="Courier New"/>
              </a:rPr>
              <a:t>other</a:t>
            </a:r>
            <a:endParaRPr lang="en-US" sz="2000" dirty="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  <a:spcBef>
                <a:spcPts val="160"/>
              </a:spcBef>
            </a:pPr>
            <a:r>
              <a:rPr lang="en-US" sz="2400" spc="-5" dirty="0">
                <a:latin typeface="Rockwell"/>
                <a:cs typeface="Rockwell"/>
              </a:rPr>
              <a:t>Update </a:t>
            </a:r>
            <a:r>
              <a:rPr lang="en-US" sz="2400" dirty="0">
                <a:latin typeface="Rockwell"/>
                <a:cs typeface="Rockwell"/>
              </a:rPr>
              <a:t>the set, </a:t>
            </a:r>
            <a:r>
              <a:rPr lang="en-US" sz="2400" spc="-10" dirty="0">
                <a:latin typeface="Rockwell"/>
                <a:cs typeface="Rockwell"/>
              </a:rPr>
              <a:t>keeping </a:t>
            </a:r>
            <a:r>
              <a:rPr lang="en-US" sz="2400" spc="-15" dirty="0">
                <a:latin typeface="Rockwell"/>
                <a:cs typeface="Rockwell"/>
              </a:rPr>
              <a:t>only </a:t>
            </a:r>
            <a:r>
              <a:rPr lang="en-US" sz="2400" spc="-5" dirty="0">
                <a:latin typeface="Rockwell"/>
                <a:cs typeface="Rockwell"/>
              </a:rPr>
              <a:t>elements </a:t>
            </a:r>
            <a:r>
              <a:rPr lang="en-US" sz="2400" spc="5" dirty="0">
                <a:latin typeface="Rockwell"/>
                <a:cs typeface="Rockwell"/>
              </a:rPr>
              <a:t>found </a:t>
            </a:r>
            <a:r>
              <a:rPr lang="en-US" sz="2400" spc="-10" dirty="0">
                <a:latin typeface="Rockwell"/>
                <a:cs typeface="Rockwell"/>
              </a:rPr>
              <a:t>in </a:t>
            </a:r>
            <a:r>
              <a:rPr lang="en-US" sz="2400" spc="-5" dirty="0">
                <a:latin typeface="Rockwell"/>
                <a:cs typeface="Rockwell"/>
              </a:rPr>
              <a:t>either </a:t>
            </a:r>
            <a:r>
              <a:rPr lang="en-US" sz="2400" dirty="0">
                <a:latin typeface="Rockwell"/>
                <a:cs typeface="Rockwell"/>
              </a:rPr>
              <a:t>set,</a:t>
            </a:r>
            <a:r>
              <a:rPr lang="en-US" sz="2400" spc="-430" dirty="0">
                <a:latin typeface="Rockwell"/>
                <a:cs typeface="Rockwell"/>
              </a:rPr>
              <a:t> </a:t>
            </a:r>
            <a:r>
              <a:rPr lang="en-US" sz="2400" spc="-10" dirty="0">
                <a:latin typeface="Rockwell"/>
                <a:cs typeface="Rockwell"/>
              </a:rPr>
              <a:t>but </a:t>
            </a:r>
            <a:r>
              <a:rPr lang="en-US" sz="2400" dirty="0">
                <a:latin typeface="Rockwell"/>
                <a:cs typeface="Rockwell"/>
              </a:rPr>
              <a:t>not in </a:t>
            </a:r>
            <a:r>
              <a:rPr lang="en-US" sz="2400" spc="5" dirty="0">
                <a:latin typeface="Rockwell"/>
                <a:cs typeface="Rockwell"/>
              </a:rPr>
              <a:t>both</a:t>
            </a:r>
            <a:r>
              <a:rPr lang="en-US" sz="2400" spc="5" dirty="0"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1FDDEB-F820-8291-4C50-83795B3E7CA5}"/>
              </a:ext>
            </a:extLst>
          </p:cNvPr>
          <p:cNvSpPr txBox="1"/>
          <p:nvPr/>
        </p:nvSpPr>
        <p:spPr>
          <a:xfrm>
            <a:off x="7130716" y="1820779"/>
            <a:ext cx="3350597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 =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'abracadabra'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s2 =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alacazam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|= s2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=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'abracadabra'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&amp;= s2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6247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487026" cy="4224792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r>
              <a:rPr lang="en-US" sz="2000" spc="10" dirty="0">
                <a:latin typeface="Rockwell"/>
                <a:cs typeface="Rockwell"/>
              </a:rPr>
              <a:t>The </a:t>
            </a:r>
            <a:r>
              <a:rPr lang="en-US" sz="2000" spc="-5" dirty="0">
                <a:latin typeface="Rockwell"/>
                <a:cs typeface="Rockwell"/>
              </a:rPr>
              <a:t>following operations </a:t>
            </a:r>
            <a:r>
              <a:rPr lang="en-US" sz="2000" spc="-30" dirty="0">
                <a:latin typeface="Rockwell"/>
                <a:cs typeface="Rockwell"/>
              </a:rPr>
              <a:t>are </a:t>
            </a:r>
            <a:r>
              <a:rPr lang="en-US" sz="2000" spc="-10" dirty="0">
                <a:latin typeface="Rockwell"/>
                <a:cs typeface="Rockwell"/>
              </a:rPr>
              <a:t>available </a:t>
            </a:r>
            <a:r>
              <a:rPr lang="en-US" sz="2000" spc="10" dirty="0">
                <a:latin typeface="Rockwell"/>
                <a:cs typeface="Rockwell"/>
              </a:rPr>
              <a:t>for </a:t>
            </a:r>
            <a:r>
              <a:rPr lang="en-US" sz="2000" dirty="0">
                <a:latin typeface="Rockwell"/>
                <a:cs typeface="Rockwell"/>
              </a:rPr>
              <a:t>both </a:t>
            </a:r>
            <a:r>
              <a:rPr lang="en-US" sz="2000" spc="-5" dirty="0">
                <a:latin typeface="Rockwell"/>
                <a:cs typeface="Rockwell"/>
              </a:rPr>
              <a:t>set </a:t>
            </a:r>
            <a:r>
              <a:rPr lang="en-US" sz="2000" spc="5" dirty="0">
                <a:latin typeface="Rockwell"/>
                <a:cs typeface="Rockwell"/>
              </a:rPr>
              <a:t>and </a:t>
            </a:r>
            <a:r>
              <a:rPr lang="en-US" sz="2000" spc="-15" dirty="0" err="1">
                <a:latin typeface="Rockwell"/>
                <a:cs typeface="Rockwell"/>
              </a:rPr>
              <a:t>frozenset</a:t>
            </a:r>
            <a:r>
              <a:rPr lang="en-US" sz="2000" spc="-110" dirty="0">
                <a:latin typeface="Rockwell"/>
                <a:cs typeface="Rockwell"/>
              </a:rPr>
              <a:t> </a:t>
            </a:r>
            <a:r>
              <a:rPr lang="en-US" sz="2000" spc="-5" dirty="0">
                <a:latin typeface="Rockwell"/>
                <a:cs typeface="Rockwell"/>
              </a:rPr>
              <a:t>types.</a:t>
            </a: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94640" algn="l"/>
                <a:tab pos="295275" algn="l"/>
              </a:tabLst>
            </a:pPr>
            <a:r>
              <a:rPr lang="en-US" sz="2000" dirty="0">
                <a:latin typeface="Rockwell"/>
                <a:cs typeface="Rockwell"/>
              </a:rPr>
              <a:t>Comparison </a:t>
            </a:r>
            <a:r>
              <a:rPr lang="en-US" sz="2000" spc="-5" dirty="0">
                <a:latin typeface="Rockwell"/>
                <a:cs typeface="Rockwell"/>
              </a:rPr>
              <a:t>operators </a:t>
            </a:r>
            <a:r>
              <a:rPr lang="en-US" sz="2000" dirty="0">
                <a:latin typeface="Rockwell"/>
                <a:cs typeface="Rockwell"/>
              </a:rPr>
              <a:t>&gt;=, &lt;= test </a:t>
            </a:r>
            <a:r>
              <a:rPr lang="en-US" sz="2000" spc="-5" dirty="0">
                <a:latin typeface="Rockwell"/>
                <a:cs typeface="Rockwell"/>
              </a:rPr>
              <a:t>whether </a:t>
            </a:r>
            <a:r>
              <a:rPr lang="en-US" sz="2000" dirty="0">
                <a:latin typeface="Rockwell"/>
                <a:cs typeface="Rockwell"/>
              </a:rPr>
              <a:t>a </a:t>
            </a:r>
            <a:r>
              <a:rPr lang="en-US" sz="2000" spc="-5" dirty="0">
                <a:latin typeface="Rockwell"/>
                <a:cs typeface="Rockwell"/>
              </a:rPr>
              <a:t>set </a:t>
            </a:r>
            <a:r>
              <a:rPr lang="en-US" sz="2000" dirty="0">
                <a:latin typeface="Rockwell"/>
                <a:cs typeface="Rockwell"/>
              </a:rPr>
              <a:t>is a superset or subset,</a:t>
            </a:r>
            <a:r>
              <a:rPr lang="en-US" sz="2000" spc="-310" dirty="0">
                <a:latin typeface="Rockwell"/>
                <a:cs typeface="Rockwell"/>
              </a:rPr>
              <a:t> </a:t>
            </a:r>
            <a:r>
              <a:rPr lang="en-US" sz="2000" spc="-35" dirty="0">
                <a:latin typeface="Rockwell"/>
                <a:cs typeface="Rockwell"/>
              </a:rPr>
              <a:t>respectively,  </a:t>
            </a:r>
            <a:r>
              <a:rPr lang="en-US" sz="2000" dirty="0">
                <a:latin typeface="Rockwell"/>
                <a:cs typeface="Rockwell"/>
              </a:rPr>
              <a:t>of some other </a:t>
            </a:r>
            <a:r>
              <a:rPr lang="en-US" sz="2000" spc="-5" dirty="0">
                <a:latin typeface="Rockwell"/>
                <a:cs typeface="Rockwell"/>
              </a:rPr>
              <a:t>set. </a:t>
            </a:r>
            <a:r>
              <a:rPr lang="en-US" sz="2000" spc="10" dirty="0">
                <a:latin typeface="Rockwell"/>
                <a:cs typeface="Rockwell"/>
              </a:rPr>
              <a:t>The </a:t>
            </a:r>
            <a:r>
              <a:rPr lang="en-US" sz="2000" dirty="0">
                <a:latin typeface="Rockwell"/>
                <a:cs typeface="Rockwell"/>
              </a:rPr>
              <a:t>&gt; and &lt; </a:t>
            </a:r>
            <a:r>
              <a:rPr lang="en-US" sz="2000" spc="-5" dirty="0">
                <a:latin typeface="Rockwell"/>
                <a:cs typeface="Rockwell"/>
              </a:rPr>
              <a:t>operators </a:t>
            </a:r>
            <a:r>
              <a:rPr lang="en-US" sz="2000" dirty="0">
                <a:latin typeface="Rockwell"/>
                <a:cs typeface="Rockwell"/>
              </a:rPr>
              <a:t>check </a:t>
            </a:r>
            <a:r>
              <a:rPr lang="en-US" sz="2000" spc="10" dirty="0">
                <a:latin typeface="Rockwell"/>
                <a:cs typeface="Rockwell"/>
              </a:rPr>
              <a:t>for </a:t>
            </a:r>
            <a:r>
              <a:rPr lang="en-US" sz="2000" spc="-15" dirty="0">
                <a:latin typeface="Rockwell"/>
                <a:cs typeface="Rockwell"/>
              </a:rPr>
              <a:t>proper</a:t>
            </a:r>
            <a:r>
              <a:rPr lang="en-US" sz="2000" spc="-300" dirty="0">
                <a:latin typeface="Rockwell"/>
                <a:cs typeface="Rockwell"/>
              </a:rPr>
              <a:t> </a:t>
            </a:r>
            <a:r>
              <a:rPr lang="en-US" sz="2000" dirty="0">
                <a:latin typeface="Rockwell"/>
                <a:cs typeface="Rockwell"/>
              </a:rPr>
              <a:t>supersets/subsets.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1FDDEB-F820-8291-4C50-83795B3E7CA5}"/>
              </a:ext>
            </a:extLst>
          </p:cNvPr>
          <p:cNvSpPr txBox="1"/>
          <p:nvPr/>
        </p:nvSpPr>
        <p:spPr>
          <a:xfrm>
            <a:off x="7130716" y="1820779"/>
            <a:ext cx="3097323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=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'abracadabra'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s2 =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'bard'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 &gt;=    s2)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 &gt; s2)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 &lt;= s2)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158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487026" cy="4224792"/>
          </a:xfrm>
        </p:spPr>
        <p:txBody>
          <a:bodyPr>
            <a:normAutofit fontScale="92500" lnSpcReduction="20000"/>
          </a:bodyPr>
          <a:lstStyle/>
          <a:p>
            <a:pPr marL="305435" indent="-29337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305435" algn="l"/>
                <a:tab pos="306070" algn="l"/>
                <a:tab pos="1361440" algn="l"/>
              </a:tabLst>
            </a:pPr>
            <a:r>
              <a:rPr lang="en-US" sz="2000" dirty="0">
                <a:latin typeface="Rockwell"/>
                <a:cs typeface="Rockwell"/>
              </a:rPr>
              <a:t>Union: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set | other | …</a:t>
            </a:r>
          </a:p>
          <a:p>
            <a:pPr marL="755015" lvl="1" indent="-285750">
              <a:lnSpc>
                <a:spcPct val="100000"/>
              </a:lnSpc>
              <a:spcBef>
                <a:spcPts val="985"/>
              </a:spcBef>
              <a:buSzPct val="90000"/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lang="en-US" sz="2000" dirty="0">
                <a:latin typeface="Rockwell"/>
                <a:cs typeface="Rockwell"/>
              </a:rPr>
              <a:t>Return a new set with elements from the set and all others.</a:t>
            </a:r>
          </a:p>
          <a:p>
            <a:pPr marL="305435" indent="-293370">
              <a:lnSpc>
                <a:spcPct val="100000"/>
              </a:lnSpc>
              <a:spcBef>
                <a:spcPts val="1475"/>
              </a:spcBef>
              <a:buFont typeface="Arial"/>
              <a:buChar char="•"/>
              <a:tabLst>
                <a:tab pos="305435" algn="l"/>
                <a:tab pos="306070" algn="l"/>
                <a:tab pos="2066925" algn="l"/>
              </a:tabLst>
            </a:pPr>
            <a:r>
              <a:rPr lang="en-US" sz="2000" dirty="0">
                <a:latin typeface="Rockwell"/>
                <a:cs typeface="Rockwell"/>
              </a:rPr>
              <a:t>Intersection: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set &amp; other &amp; …</a:t>
            </a:r>
          </a:p>
          <a:p>
            <a:pPr marL="755015" lvl="1" indent="-285750">
              <a:lnSpc>
                <a:spcPct val="100000"/>
              </a:lnSpc>
              <a:spcBef>
                <a:spcPts val="985"/>
              </a:spcBef>
              <a:buSzPct val="90000"/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lang="en-US" sz="2000" dirty="0">
                <a:latin typeface="Rockwell"/>
                <a:cs typeface="Rockwell"/>
              </a:rPr>
              <a:t>Return a new set with elements common to the set and all others.</a:t>
            </a:r>
          </a:p>
          <a:p>
            <a:pPr marL="305435" indent="-293370">
              <a:lnSpc>
                <a:spcPct val="100000"/>
              </a:lnSpc>
              <a:spcBef>
                <a:spcPts val="1475"/>
              </a:spcBef>
              <a:buFont typeface="Arial"/>
              <a:buChar char="•"/>
              <a:tabLst>
                <a:tab pos="305435" algn="l"/>
                <a:tab pos="306070" algn="l"/>
                <a:tab pos="1993900" algn="l"/>
                <a:tab pos="2603500" algn="l"/>
                <a:tab pos="3822700" algn="l"/>
              </a:tabLst>
            </a:pPr>
            <a:r>
              <a:rPr lang="en-US" sz="2000" dirty="0">
                <a:latin typeface="Rockwell"/>
                <a:cs typeface="Rockwell"/>
              </a:rPr>
              <a:t>Difference: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set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– other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– …</a:t>
            </a:r>
          </a:p>
          <a:p>
            <a:pPr marL="755015" lvl="1" indent="-285750">
              <a:lnSpc>
                <a:spcPct val="100000"/>
              </a:lnSpc>
              <a:spcBef>
                <a:spcPts val="985"/>
              </a:spcBef>
              <a:buSzPct val="90000"/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lang="en-US" sz="2000" dirty="0">
                <a:latin typeface="Rockwell"/>
                <a:cs typeface="Rockwell"/>
              </a:rPr>
              <a:t>Return a new set with elements in the set that are not in the others.</a:t>
            </a:r>
          </a:p>
          <a:p>
            <a:pPr marL="305435" indent="-293370">
              <a:lnSpc>
                <a:spcPct val="100000"/>
              </a:lnSpc>
              <a:spcBef>
                <a:spcPts val="1480"/>
              </a:spcBef>
              <a:buFont typeface="Arial"/>
              <a:buChar char="•"/>
              <a:tabLst>
                <a:tab pos="305435" algn="l"/>
                <a:tab pos="306070" algn="l"/>
                <a:tab pos="3161665" algn="l"/>
                <a:tab pos="3772535" algn="l"/>
                <a:tab pos="4077335" algn="l"/>
              </a:tabLst>
            </a:pPr>
            <a:r>
              <a:rPr lang="en-US" sz="2000" dirty="0">
                <a:latin typeface="Rockwell"/>
                <a:cs typeface="Rockwell"/>
              </a:rPr>
              <a:t>Symmetric Difference: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set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^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other</a:t>
            </a:r>
          </a:p>
          <a:p>
            <a:pPr marL="755015" lvl="1" indent="-285750">
              <a:lnSpc>
                <a:spcPct val="100000"/>
              </a:lnSpc>
              <a:spcBef>
                <a:spcPts val="985"/>
              </a:spcBef>
              <a:buSzPct val="90000"/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lang="en-US" sz="2000" dirty="0">
                <a:latin typeface="Rockwell"/>
                <a:cs typeface="Rockwell"/>
              </a:rPr>
              <a:t>Return a new set with elements in either the set or other but not both.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1FDDEB-F820-8291-4C50-83795B3E7CA5}"/>
              </a:ext>
            </a:extLst>
          </p:cNvPr>
          <p:cNvSpPr txBox="1"/>
          <p:nvPr/>
        </p:nvSpPr>
        <p:spPr>
          <a:xfrm>
            <a:off x="7130716" y="1820779"/>
            <a:ext cx="3350597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 =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'abracadabra'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s2 =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alacazam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(s1|s2)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(s1&amp;s2)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(s1-s2)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(s1^s2)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676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54965" marR="774700" indent="-342900" algn="just">
              <a:spcBef>
                <a:spcPts val="100"/>
              </a:spcBef>
              <a:tabLst>
                <a:tab pos="241935" algn="l"/>
              </a:tabLst>
            </a:pPr>
            <a:r>
              <a:rPr lang="en-US" sz="2400" dirty="0">
                <a:latin typeface="Rockwell"/>
                <a:cs typeface="Rockwell"/>
              </a:rPr>
              <a:t>When to use tuples?</a:t>
            </a:r>
          </a:p>
          <a:p>
            <a:pPr marL="812165" lvl="1" indent="-342900">
              <a:lnSpc>
                <a:spcPct val="100000"/>
              </a:lnSpc>
              <a:spcBef>
                <a:spcPts val="105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storing elements that will not need to be changed.</a:t>
            </a:r>
          </a:p>
          <a:p>
            <a:pPr marL="812165" lvl="1" indent="-342900">
              <a:lnSpc>
                <a:spcPct val="100000"/>
              </a:lnSpc>
              <a:spcBef>
                <a:spcPts val="1475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performance is a concern.</a:t>
            </a:r>
          </a:p>
          <a:p>
            <a:pPr marL="812165" lvl="1" indent="-342900">
              <a:lnSpc>
                <a:spcPct val="100000"/>
              </a:lnSpc>
              <a:spcBef>
                <a:spcPts val="1490"/>
              </a:spcBef>
              <a:tabLst>
                <a:tab pos="283845" algn="l"/>
                <a:tab pos="28448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you want to store your data in logical immutable pairs, triples, etc.</a:t>
            </a:r>
          </a:p>
          <a:p>
            <a:pPr marL="354965" marR="774700" indent="-342900" algn="just">
              <a:spcBef>
                <a:spcPts val="100"/>
              </a:spcBef>
              <a:tabLst>
                <a:tab pos="24193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5600869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6898731" cy="4224792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305435" algn="l"/>
                <a:tab pos="30607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ith an empty set of parentheses</a:t>
            </a:r>
          </a:p>
          <a:p>
            <a:pPr marL="354965" indent="-342900">
              <a:lnSpc>
                <a:spcPct val="100000"/>
              </a:lnSpc>
              <a:spcBef>
                <a:spcPts val="1475"/>
              </a:spcBef>
              <a:tabLst>
                <a:tab pos="305435" algn="l"/>
                <a:tab pos="30607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Pass a sequence type object into the tuple() constructor.</a:t>
            </a:r>
          </a:p>
          <a:p>
            <a:pPr marL="354965" indent="-342900">
              <a:lnSpc>
                <a:spcPct val="100000"/>
              </a:lnSpc>
              <a:spcBef>
                <a:spcPts val="1490"/>
              </a:spcBef>
              <a:tabLst>
                <a:tab pos="294640" algn="l"/>
                <a:tab pos="295275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 listing comma-separated values. Note: These do not need to be in parentheses but they can be.</a:t>
            </a:r>
          </a:p>
          <a:p>
            <a:pPr marL="354965" indent="-342900">
              <a:lnSpc>
                <a:spcPct val="100000"/>
              </a:lnSpc>
              <a:spcBef>
                <a:spcPts val="1475"/>
              </a:spcBef>
              <a:tabLst>
                <a:tab pos="305435" algn="l"/>
                <a:tab pos="30607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One quirk: to initialize a tuple with a single value, use a trailing comma.</a:t>
            </a:r>
          </a:p>
          <a:p>
            <a:pPr marL="354965" marR="774700" indent="-342900" algn="just">
              <a:spcBef>
                <a:spcPts val="100"/>
              </a:spcBef>
              <a:tabLst>
                <a:tab pos="241935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ABC3A-27E0-D624-5294-F159106D7929}"/>
              </a:ext>
            </a:extLst>
          </p:cNvPr>
          <p:cNvSpPr txBox="1"/>
          <p:nvPr/>
        </p:nvSpPr>
        <p:spPr>
          <a:xfrm>
            <a:off x="8381999" y="2294021"/>
            <a:ext cx="2717411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t1 = 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t2 =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a"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"d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t3 = ()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t4 = 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"red"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(t3)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(t4)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9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74678-6F95-E861-673F-E68A5580D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a String</a:t>
            </a:r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3126199E-9AA8-C572-436D-265D14AE7411}"/>
              </a:ext>
            </a:extLst>
          </p:cNvPr>
          <p:cNvSpPr txBox="1"/>
          <p:nvPr/>
        </p:nvSpPr>
        <p:spPr>
          <a:xfrm>
            <a:off x="691649" y="1699432"/>
            <a:ext cx="98958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1300" marR="5080" indent="-229235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Strings are </a:t>
            </a:r>
            <a:r>
              <a:rPr sz="2000" i="1" dirty="0">
                <a:latin typeface="Arial" panose="020B0604020202020204" pitchFamily="34" charset="0"/>
                <a:cs typeface="Arial" panose="020B0604020202020204" pitchFamily="34" charset="0"/>
              </a:rPr>
              <a:t>immutable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– you cannot update the value of an existing string object.  However, you can reassign your variable name to a new string object to perform an  “update”.</a:t>
            </a: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636F6B31-6C3D-F454-68DF-3B304C9E3357}"/>
              </a:ext>
            </a:extLst>
          </p:cNvPr>
          <p:cNvSpPr txBox="1"/>
          <p:nvPr/>
        </p:nvSpPr>
        <p:spPr>
          <a:xfrm>
            <a:off x="8711411" y="3357231"/>
            <a:ext cx="2790190" cy="316112"/>
          </a:xfrm>
          <a:prstGeom prst="rect">
            <a:avLst/>
          </a:prstGeom>
          <a:ln w="9524">
            <a:solidFill>
              <a:srgbClr val="C5DC8E"/>
            </a:solidFill>
          </a:ln>
        </p:spPr>
        <p:txBody>
          <a:bodyPr vert="horz" wrap="square" lIns="0" tIns="38735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710">
              <a:lnSpc>
                <a:spcPct val="100000"/>
              </a:lnSpc>
              <a:spcBef>
                <a:spcPts val="305"/>
              </a:spcBef>
            </a:pPr>
            <a:r>
              <a:rPr sz="1800" spc="-5" dirty="0">
                <a:latin typeface="Arial" panose="020B0604020202020204" pitchFamily="34" charset="0"/>
                <a:cs typeface="Arial" panose="020B0604020202020204" pitchFamily="34" charset="0"/>
              </a:rPr>
              <a:t>“Python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is so</a:t>
            </a:r>
            <a:r>
              <a:rPr sz="1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40" dirty="0">
                <a:latin typeface="Arial" panose="020B0604020202020204" pitchFamily="34" charset="0"/>
                <a:cs typeface="Arial" panose="020B0604020202020204" pitchFamily="34" charset="0"/>
              </a:rPr>
              <a:t>awesome.”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14">
            <a:extLst>
              <a:ext uri="{FF2B5EF4-FFF2-40B4-BE49-F238E27FC236}">
                <a16:creationId xmlns:a16="http://schemas.microsoft.com/office/drawing/2014/main" id="{00CACD2E-1550-4838-0E28-0EF9B4DBE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85716" y="3366511"/>
            <a:ext cx="50406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D2B95BB3-FDBB-1D64-B1E3-D689BCE54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41854" y="3503781"/>
            <a:ext cx="1369695" cy="76835"/>
          </a:xfrm>
          <a:custGeom>
            <a:avLst/>
            <a:gdLst/>
            <a:ahLst/>
            <a:cxnLst/>
            <a:rect l="l" t="t" r="r" b="b"/>
            <a:pathLst>
              <a:path w="1369695" h="76835">
                <a:moveTo>
                  <a:pt x="1293357" y="0"/>
                </a:moveTo>
                <a:lnTo>
                  <a:pt x="1293357" y="76215"/>
                </a:lnTo>
                <a:lnTo>
                  <a:pt x="1356822" y="44470"/>
                </a:lnTo>
                <a:lnTo>
                  <a:pt x="1306068" y="44470"/>
                </a:lnTo>
                <a:lnTo>
                  <a:pt x="1306068" y="31778"/>
                </a:lnTo>
                <a:lnTo>
                  <a:pt x="1356914" y="31778"/>
                </a:lnTo>
                <a:lnTo>
                  <a:pt x="1293357" y="0"/>
                </a:lnTo>
                <a:close/>
              </a:path>
              <a:path w="1369695" h="76835">
                <a:moveTo>
                  <a:pt x="1293357" y="31778"/>
                </a:moveTo>
                <a:lnTo>
                  <a:pt x="0" y="31778"/>
                </a:lnTo>
                <a:lnTo>
                  <a:pt x="0" y="44470"/>
                </a:lnTo>
                <a:lnTo>
                  <a:pt x="1293357" y="44470"/>
                </a:lnTo>
                <a:lnTo>
                  <a:pt x="1293357" y="31778"/>
                </a:lnTo>
                <a:close/>
              </a:path>
              <a:path w="1369695" h="76835">
                <a:moveTo>
                  <a:pt x="1356914" y="31778"/>
                </a:moveTo>
                <a:lnTo>
                  <a:pt x="1306068" y="31778"/>
                </a:lnTo>
                <a:lnTo>
                  <a:pt x="1306068" y="44470"/>
                </a:lnTo>
                <a:lnTo>
                  <a:pt x="1356822" y="44470"/>
                </a:lnTo>
                <a:lnTo>
                  <a:pt x="1369557" y="38100"/>
                </a:lnTo>
                <a:lnTo>
                  <a:pt x="1356914" y="3177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92DF84A2-EDD7-5F6B-C97A-445D85ABB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85716" y="5035923"/>
            <a:ext cx="50406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495E82B2-EE04-B641-5BC1-16D7F3BD7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11411" y="5026166"/>
            <a:ext cx="2790190" cy="369570"/>
          </a:xfrm>
          <a:custGeom>
            <a:avLst/>
            <a:gdLst/>
            <a:ahLst/>
            <a:cxnLst/>
            <a:rect l="l" t="t" r="r" b="b"/>
            <a:pathLst>
              <a:path w="2790190" h="369570">
                <a:moveTo>
                  <a:pt x="0" y="369332"/>
                </a:moveTo>
                <a:lnTo>
                  <a:pt x="2789681" y="369332"/>
                </a:lnTo>
                <a:lnTo>
                  <a:pt x="2789681" y="0"/>
                </a:lnTo>
                <a:lnTo>
                  <a:pt x="0" y="0"/>
                </a:lnTo>
                <a:lnTo>
                  <a:pt x="0" y="369332"/>
                </a:lnTo>
                <a:close/>
              </a:path>
            </a:pathLst>
          </a:custGeom>
          <a:ln w="9524">
            <a:solidFill>
              <a:srgbClr val="C5DC8E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5F326F4E-EDED-3114-8745-01041A9E9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791434" y="5052636"/>
            <a:ext cx="25869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“Python </a:t>
            </a:r>
            <a:r>
              <a:rPr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so</a:t>
            </a:r>
            <a:r>
              <a:rPr sz="18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awesome.”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9">
            <a:extLst>
              <a:ext uri="{FF2B5EF4-FFF2-40B4-BE49-F238E27FC236}">
                <a16:creationId xmlns:a16="http://schemas.microsoft.com/office/drawing/2014/main" id="{EFDBF74D-7926-B9FE-BF85-C87EDAD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791178" y="5772258"/>
            <a:ext cx="2260600" cy="316753"/>
          </a:xfrm>
          <a:prstGeom prst="rect">
            <a:avLst/>
          </a:prstGeom>
          <a:ln w="9524">
            <a:solidFill>
              <a:srgbClr val="C5DC8E"/>
            </a:solidFill>
          </a:ln>
        </p:spPr>
        <p:txBody>
          <a:bodyPr vert="horz" wrap="square" lIns="0" tIns="3937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710">
              <a:lnSpc>
                <a:spcPct val="100000"/>
              </a:lnSpc>
              <a:spcBef>
                <a:spcPts val="310"/>
              </a:spcBef>
            </a:pPr>
            <a:r>
              <a:rPr sz="1800" spc="-5" dirty="0">
                <a:latin typeface="Arial" panose="020B0604020202020204" pitchFamily="34" charset="0"/>
                <a:cs typeface="Arial" panose="020B0604020202020204" pitchFamily="34" charset="0"/>
              </a:rPr>
              <a:t>“Python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is so</a:t>
            </a:r>
            <a:r>
              <a:rPr sz="1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40" dirty="0">
                <a:latin typeface="Arial" panose="020B0604020202020204" pitchFamily="34" charset="0"/>
                <a:cs typeface="Arial" panose="020B0604020202020204" pitchFamily="34" charset="0"/>
              </a:rPr>
              <a:t>cool.”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F408CFF3-87B5-898B-974F-2AE8EDD42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38927" y="5205212"/>
            <a:ext cx="1452245" cy="751840"/>
          </a:xfrm>
          <a:custGeom>
            <a:avLst/>
            <a:gdLst/>
            <a:ahLst/>
            <a:cxnLst/>
            <a:rect l="l" t="t" r="r" b="b"/>
            <a:pathLst>
              <a:path w="1452245" h="751839">
                <a:moveTo>
                  <a:pt x="1381569" y="722503"/>
                </a:moveTo>
                <a:lnTo>
                  <a:pt x="1367028" y="750713"/>
                </a:lnTo>
                <a:lnTo>
                  <a:pt x="1452250" y="751713"/>
                </a:lnTo>
                <a:lnTo>
                  <a:pt x="1435119" y="728292"/>
                </a:lnTo>
                <a:lnTo>
                  <a:pt x="1392814" y="728292"/>
                </a:lnTo>
                <a:lnTo>
                  <a:pt x="1381569" y="722503"/>
                </a:lnTo>
                <a:close/>
              </a:path>
              <a:path w="1452245" h="751839">
                <a:moveTo>
                  <a:pt x="1387395" y="711203"/>
                </a:moveTo>
                <a:lnTo>
                  <a:pt x="1381569" y="722503"/>
                </a:lnTo>
                <a:lnTo>
                  <a:pt x="1392814" y="728292"/>
                </a:lnTo>
                <a:lnTo>
                  <a:pt x="1398666" y="717005"/>
                </a:lnTo>
                <a:lnTo>
                  <a:pt x="1387395" y="711203"/>
                </a:lnTo>
                <a:close/>
              </a:path>
              <a:path w="1452245" h="751839">
                <a:moveTo>
                  <a:pt x="1401958" y="682953"/>
                </a:moveTo>
                <a:lnTo>
                  <a:pt x="1387395" y="711203"/>
                </a:lnTo>
                <a:lnTo>
                  <a:pt x="1398666" y="717005"/>
                </a:lnTo>
                <a:lnTo>
                  <a:pt x="1392814" y="728292"/>
                </a:lnTo>
                <a:lnTo>
                  <a:pt x="1435119" y="728292"/>
                </a:lnTo>
                <a:lnTo>
                  <a:pt x="1401958" y="682953"/>
                </a:lnTo>
                <a:close/>
              </a:path>
              <a:path w="1452245" h="751839">
                <a:moveTo>
                  <a:pt x="5852" y="0"/>
                </a:moveTo>
                <a:lnTo>
                  <a:pt x="0" y="11311"/>
                </a:lnTo>
                <a:lnTo>
                  <a:pt x="1381569" y="722503"/>
                </a:lnTo>
                <a:lnTo>
                  <a:pt x="1387395" y="711203"/>
                </a:lnTo>
                <a:lnTo>
                  <a:pt x="5852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CFB928-7F4A-4E9D-B12E-9F47029A5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316" y="3503781"/>
            <a:ext cx="4134465" cy="13234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= 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"Python is so awesome."</a:t>
            </a:r>
            <a:b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(s1)</a:t>
            </a:r>
            <a:b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= 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"Python is so cool."</a:t>
            </a:r>
            <a:b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(s1)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0563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091110" cy="4224792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241300" algn="l"/>
                <a:tab pos="24193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Similar to lists </a:t>
            </a:r>
            <a:r>
              <a:rPr lang="en-US" sz="2000" spc="5" dirty="0">
                <a:latin typeface="Arial" panose="020B0604020202020204" pitchFamily="34" charset="0"/>
                <a:cs typeface="Arial" panose="020B0604020202020204" pitchFamily="34" charset="0"/>
              </a:rPr>
              <a:t>and support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lot of the same</a:t>
            </a:r>
            <a:r>
              <a:rPr lang="en-US"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operations.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lnSpc>
                <a:spcPct val="100000"/>
              </a:lnSpc>
              <a:spcBef>
                <a:spcPts val="1475"/>
              </a:spcBef>
              <a:tabLst>
                <a:tab pos="305435" algn="l"/>
                <a:tab pos="306070" algn="l"/>
                <a:tab pos="677545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Accessing elements: use </a:t>
            </a:r>
            <a:r>
              <a:rPr lang="en-US" sz="2000" spc="-15" dirty="0">
                <a:latin typeface="Arial" panose="020B0604020202020204" pitchFamily="34" charset="0"/>
                <a:cs typeface="Arial" panose="020B0604020202020204" pitchFamily="34" charset="0"/>
              </a:rPr>
              <a:t>bracket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notation</a:t>
            </a:r>
            <a:r>
              <a:rPr lang="en-US" sz="2000" spc="-1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25" dirty="0">
                <a:latin typeface="Arial" panose="020B0604020202020204" pitchFamily="34" charset="0"/>
                <a:cs typeface="Arial" panose="020B0604020202020204" pitchFamily="34" charset="0"/>
              </a:rPr>
              <a:t>(e.g.</a:t>
            </a:r>
            <a:r>
              <a:rPr lang="en-US" sz="2000" spc="-1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t1[2])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slicing.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lnSpc>
                <a:spcPct val="100000"/>
              </a:lnSpc>
              <a:spcBef>
                <a:spcPts val="1490"/>
              </a:spcBef>
              <a:tabLst>
                <a:tab pos="305435" algn="l"/>
                <a:tab pos="306070" algn="l"/>
                <a:tab pos="202120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US" sz="2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" dirty="0" err="1">
                <a:latin typeface="Arial" panose="020B0604020202020204" pitchFamily="34" charset="0"/>
                <a:cs typeface="Arial" panose="020B0604020202020204" pitchFamily="34" charset="0"/>
              </a:rPr>
              <a:t>len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(t1)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obtain the length of a</a:t>
            </a:r>
            <a:r>
              <a:rPr lang="en-US"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tuple.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lnSpc>
                <a:spcPct val="100000"/>
              </a:lnSpc>
              <a:spcBef>
                <a:spcPts val="1475"/>
              </a:spcBef>
              <a:tabLst>
                <a:tab pos="294640" algn="l"/>
                <a:tab pos="295275" algn="l"/>
              </a:tabLst>
            </a:pPr>
            <a:r>
              <a:rPr lang="en-US" sz="2000" spc="1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universal 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immutable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sequence type 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operations </a:t>
            </a:r>
            <a:r>
              <a:rPr lang="en-US" sz="2000" spc="-30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000" spc="5" dirty="0">
                <a:latin typeface="Arial" panose="020B0604020202020204" pitchFamily="34" charset="0"/>
                <a:cs typeface="Arial" panose="020B0604020202020204" pitchFamily="34" charset="0"/>
              </a:rPr>
              <a:t>supported </a:t>
            </a:r>
            <a:r>
              <a:rPr lang="en-US" sz="2000" spc="-40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tuples.</a:t>
            </a:r>
          </a:p>
          <a:p>
            <a:pPr marL="812165" lvl="1" indent="-342900">
              <a:lnSpc>
                <a:spcPct val="100000"/>
              </a:lnSpc>
              <a:spcBef>
                <a:spcPts val="1475"/>
              </a:spcBef>
              <a:tabLst>
                <a:tab pos="294640" algn="l"/>
                <a:tab pos="295275" algn="l"/>
              </a:tabLst>
            </a:pPr>
            <a:r>
              <a:rPr lang="en-US" sz="160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+,</a:t>
            </a:r>
            <a:r>
              <a:rPr lang="en-US" sz="1600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 marL="812165" lvl="1" indent="-342900">
              <a:lnSpc>
                <a:spcPct val="100000"/>
              </a:lnSpc>
              <a:spcBef>
                <a:spcPts val="975"/>
              </a:spcBef>
              <a:tabLst>
                <a:tab pos="762635" algn="l"/>
                <a:tab pos="76327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in, not</a:t>
            </a:r>
            <a:r>
              <a:rPr lang="en-US" sz="2000" spc="-1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</a:p>
          <a:p>
            <a:pPr marL="812165" lvl="1" indent="-342900">
              <a:lnSpc>
                <a:spcPct val="100000"/>
              </a:lnSpc>
              <a:spcBef>
                <a:spcPts val="985"/>
              </a:spcBef>
              <a:tabLst>
                <a:tab pos="762635" algn="l"/>
                <a:tab pos="763270" algn="l"/>
              </a:tabLst>
            </a:pP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min(t),</a:t>
            </a:r>
            <a:r>
              <a:rPr lang="en-US" sz="2000" spc="-1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max(t),</a:t>
            </a:r>
            <a:r>
              <a:rPr lang="en-US" sz="2000" spc="-1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t.index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(x),</a:t>
            </a:r>
            <a:r>
              <a:rPr lang="en-US" sz="2000" spc="-1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t.count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(x)</a:t>
            </a:r>
            <a:endParaRPr lang="en-US" sz="2400" dirty="0">
              <a:latin typeface="Rockwell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0786439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Packing/Unpacking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091110" cy="1208876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580"/>
              </a:spcBef>
              <a:tabLst>
                <a:tab pos="241300" algn="l"/>
                <a:tab pos="24193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packing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“packs”</a:t>
            </a:r>
            <a:r>
              <a:rPr lang="en-US" sz="2000" spc="-1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en-US"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tuple</a:t>
            </a:r>
            <a:endParaRPr lang="en-US" sz="2000" spc="-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lnSpc>
                <a:spcPct val="100000"/>
              </a:lnSpc>
              <a:spcBef>
                <a:spcPts val="580"/>
              </a:spcBef>
              <a:tabLst>
                <a:tab pos="241300" algn="l"/>
                <a:tab pos="24193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unpack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tuple via </a:t>
            </a:r>
            <a:r>
              <a:rPr lang="en-US" sz="2000" spc="-25" dirty="0">
                <a:latin typeface="Arial" panose="020B0604020202020204" pitchFamily="34" charset="0"/>
                <a:cs typeface="Arial" panose="020B0604020202020204" pitchFamily="34" charset="0"/>
              </a:rPr>
              <a:t>Python’s </a:t>
            </a: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multiple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assignment</a:t>
            </a:r>
            <a:r>
              <a:rPr lang="en-US"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165" lvl="1" indent="-342900">
              <a:lnSpc>
                <a:spcPct val="100000"/>
              </a:lnSpc>
              <a:spcBef>
                <a:spcPts val="985"/>
              </a:spcBef>
              <a:tabLst>
                <a:tab pos="762635" algn="l"/>
                <a:tab pos="763270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652B75-51E4-5F9B-6D3C-73C24930D224}"/>
              </a:ext>
            </a:extLst>
          </p:cNvPr>
          <p:cNvSpPr txBox="1"/>
          <p:nvPr/>
        </p:nvSpPr>
        <p:spPr>
          <a:xfrm>
            <a:off x="2486527" y="2926360"/>
            <a:ext cx="638989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   =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"Susan"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"CS"  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tuple  packing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name,  age,   major  =  s 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tuple  unpacking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(age)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(major)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6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091110" cy="4369171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580"/>
              </a:spcBef>
              <a:tabLst>
                <a:tab pos="241300" algn="l"/>
                <a:tab pos="24193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to use dictionaries?</a:t>
            </a:r>
          </a:p>
          <a:p>
            <a:pPr marL="812165" lvl="1" indent="-342900">
              <a:lnSpc>
                <a:spcPct val="100000"/>
              </a:lnSpc>
              <a:spcBef>
                <a:spcPts val="105"/>
              </a:spcBef>
              <a:tabLst>
                <a:tab pos="283845" algn="l"/>
                <a:tab pos="284480" algn="l"/>
              </a:tabLst>
            </a:pPr>
            <a:r>
              <a:rPr lang="en-US" sz="1600" spc="5" dirty="0">
                <a:latin typeface="Rockwell"/>
                <a:cs typeface="Rockwell"/>
              </a:rPr>
              <a:t>When </a:t>
            </a:r>
            <a:r>
              <a:rPr lang="en-US" sz="1600" spc="-35" dirty="0">
                <a:latin typeface="Rockwell"/>
                <a:cs typeface="Rockwell"/>
              </a:rPr>
              <a:t>you </a:t>
            </a:r>
            <a:r>
              <a:rPr lang="en-US" sz="1600" dirty="0">
                <a:latin typeface="Rockwell"/>
                <a:cs typeface="Rockwell"/>
              </a:rPr>
              <a:t>need to </a:t>
            </a:r>
            <a:r>
              <a:rPr lang="en-US" sz="1600" spc="-15" dirty="0">
                <a:latin typeface="Rockwell"/>
                <a:cs typeface="Rockwell"/>
              </a:rPr>
              <a:t>create </a:t>
            </a:r>
            <a:r>
              <a:rPr lang="en-US" sz="1600" dirty="0">
                <a:latin typeface="Rockwell"/>
                <a:cs typeface="Rockwell"/>
              </a:rPr>
              <a:t>associations in the </a:t>
            </a:r>
            <a:r>
              <a:rPr lang="en-US" sz="1600" spc="10" dirty="0">
                <a:latin typeface="Rockwell"/>
                <a:cs typeface="Rockwell"/>
              </a:rPr>
              <a:t>form </a:t>
            </a:r>
            <a:r>
              <a:rPr lang="en-US" sz="1600" dirty="0">
                <a:latin typeface="Rockwell"/>
                <a:cs typeface="Rockwell"/>
              </a:rPr>
              <a:t>of </a:t>
            </a:r>
            <a:r>
              <a:rPr lang="en-US" sz="1600" spc="-20" dirty="0" err="1">
                <a:latin typeface="Rockwell"/>
                <a:cs typeface="Rockwell"/>
              </a:rPr>
              <a:t>key:value</a:t>
            </a:r>
            <a:r>
              <a:rPr lang="en-US" sz="1600" spc="-75" dirty="0">
                <a:latin typeface="Rockwell"/>
                <a:cs typeface="Rockwell"/>
              </a:rPr>
              <a:t> </a:t>
            </a:r>
            <a:r>
              <a:rPr lang="en-US" sz="1600" dirty="0">
                <a:latin typeface="Rockwell"/>
                <a:cs typeface="Rockwell"/>
              </a:rPr>
              <a:t>pairs.</a:t>
            </a:r>
          </a:p>
          <a:p>
            <a:pPr marL="812165" lvl="1" indent="-342900">
              <a:lnSpc>
                <a:spcPct val="100000"/>
              </a:lnSpc>
              <a:spcBef>
                <a:spcPts val="1475"/>
              </a:spcBef>
              <a:tabLst>
                <a:tab pos="283845" algn="l"/>
                <a:tab pos="284480" algn="l"/>
              </a:tabLst>
            </a:pPr>
            <a:r>
              <a:rPr lang="en-US" sz="1600" dirty="0">
                <a:latin typeface="Rockwell"/>
                <a:cs typeface="Rockwell"/>
              </a:rPr>
              <a:t>When </a:t>
            </a:r>
            <a:r>
              <a:rPr lang="en-US" sz="1600" spc="-35" dirty="0">
                <a:latin typeface="Rockwell"/>
                <a:cs typeface="Rockwell"/>
              </a:rPr>
              <a:t>you </a:t>
            </a:r>
            <a:r>
              <a:rPr lang="en-US" sz="1600" dirty="0">
                <a:latin typeface="Rockwell"/>
                <a:cs typeface="Rockwell"/>
              </a:rPr>
              <a:t>need </a:t>
            </a:r>
            <a:r>
              <a:rPr lang="en-US" sz="1600" spc="10" dirty="0">
                <a:latin typeface="Rockwell"/>
                <a:cs typeface="Rockwell"/>
              </a:rPr>
              <a:t>fast </a:t>
            </a:r>
            <a:r>
              <a:rPr lang="en-US" sz="1600" dirty="0">
                <a:latin typeface="Rockwell"/>
                <a:cs typeface="Rockwell"/>
              </a:rPr>
              <a:t>lookup </a:t>
            </a:r>
            <a:r>
              <a:rPr lang="en-US" sz="1600" spc="10" dirty="0">
                <a:latin typeface="Rockwell"/>
                <a:cs typeface="Rockwell"/>
              </a:rPr>
              <a:t>for </a:t>
            </a:r>
            <a:r>
              <a:rPr lang="en-US" sz="1600" spc="-25" dirty="0">
                <a:latin typeface="Rockwell"/>
                <a:cs typeface="Rockwell"/>
              </a:rPr>
              <a:t>your </a:t>
            </a:r>
            <a:r>
              <a:rPr lang="en-US" sz="1600" dirty="0">
                <a:latin typeface="Rockwell"/>
                <a:cs typeface="Rockwell"/>
              </a:rPr>
              <a:t>data, based on a custom</a:t>
            </a:r>
            <a:r>
              <a:rPr lang="en-US" sz="1600" spc="-220" dirty="0">
                <a:latin typeface="Rockwell"/>
                <a:cs typeface="Rockwell"/>
              </a:rPr>
              <a:t> </a:t>
            </a:r>
            <a:r>
              <a:rPr lang="en-US" sz="1600" spc="-90" dirty="0">
                <a:latin typeface="Rockwell"/>
                <a:cs typeface="Rockwell"/>
              </a:rPr>
              <a:t>key.</a:t>
            </a:r>
            <a:endParaRPr lang="en-US" sz="1600" dirty="0">
              <a:latin typeface="Rockwell"/>
              <a:cs typeface="Rockwell"/>
            </a:endParaRPr>
          </a:p>
          <a:p>
            <a:pPr marL="812165" lvl="1" indent="-342900">
              <a:lnSpc>
                <a:spcPct val="100000"/>
              </a:lnSpc>
              <a:spcBef>
                <a:spcPts val="1490"/>
              </a:spcBef>
              <a:tabLst>
                <a:tab pos="283845" algn="l"/>
                <a:tab pos="284480" algn="l"/>
              </a:tabLst>
            </a:pPr>
            <a:r>
              <a:rPr lang="en-US" sz="1600" dirty="0">
                <a:latin typeface="Rockwell"/>
                <a:cs typeface="Rockwell"/>
              </a:rPr>
              <a:t>When </a:t>
            </a:r>
            <a:r>
              <a:rPr lang="en-US" sz="1600" spc="-35" dirty="0">
                <a:latin typeface="Rockwell"/>
                <a:cs typeface="Rockwell"/>
              </a:rPr>
              <a:t>you </a:t>
            </a:r>
            <a:r>
              <a:rPr lang="en-US" sz="1600" dirty="0">
                <a:latin typeface="Rockwell"/>
                <a:cs typeface="Rockwell"/>
              </a:rPr>
              <a:t>need to modify </a:t>
            </a:r>
            <a:r>
              <a:rPr lang="en-US" sz="1600" spc="-5" dirty="0">
                <a:latin typeface="Rockwell"/>
                <a:cs typeface="Rockwell"/>
              </a:rPr>
              <a:t>or </a:t>
            </a:r>
            <a:r>
              <a:rPr lang="en-US" sz="1600" dirty="0">
                <a:latin typeface="Rockwell"/>
                <a:cs typeface="Rockwell"/>
              </a:rPr>
              <a:t>add to </a:t>
            </a:r>
            <a:r>
              <a:rPr lang="en-US" sz="1600" spc="-25" dirty="0">
                <a:latin typeface="Rockwell"/>
                <a:cs typeface="Rockwell"/>
              </a:rPr>
              <a:t>your </a:t>
            </a:r>
            <a:r>
              <a:rPr lang="en-US" sz="1600" spc="-20" dirty="0" err="1">
                <a:latin typeface="Rockwell"/>
                <a:cs typeface="Rockwell"/>
              </a:rPr>
              <a:t>key:value</a:t>
            </a:r>
            <a:r>
              <a:rPr lang="en-US" sz="1600" spc="-15" dirty="0">
                <a:latin typeface="Rockwell"/>
                <a:cs typeface="Rockwell"/>
              </a:rPr>
              <a:t> </a:t>
            </a:r>
            <a:r>
              <a:rPr lang="en-US" sz="1600" dirty="0">
                <a:latin typeface="Rockwell"/>
                <a:cs typeface="Rockwell"/>
              </a:rPr>
              <a:t>pairs.</a:t>
            </a:r>
          </a:p>
          <a:p>
            <a:pPr marL="812165" lvl="1" indent="-342900">
              <a:lnSpc>
                <a:spcPct val="100000"/>
              </a:lnSpc>
              <a:spcBef>
                <a:spcPts val="580"/>
              </a:spcBef>
              <a:tabLst>
                <a:tab pos="241300" algn="l"/>
                <a:tab pos="241935" algn="l"/>
              </a:tabLs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165" lvl="1" indent="-342900">
              <a:lnSpc>
                <a:spcPct val="100000"/>
              </a:lnSpc>
              <a:spcBef>
                <a:spcPts val="985"/>
              </a:spcBef>
              <a:tabLst>
                <a:tab pos="762635" algn="l"/>
                <a:tab pos="763270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7052161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091110" cy="1778372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305435" algn="l"/>
                <a:tab pos="306070" algn="l"/>
              </a:tabLst>
            </a:pPr>
            <a:r>
              <a:rPr lang="en-US" sz="2000" spc="-15" dirty="0">
                <a:latin typeface="Rockwell"/>
                <a:cs typeface="Rockwell"/>
              </a:rPr>
              <a:t>Create </a:t>
            </a:r>
            <a:r>
              <a:rPr lang="en-US" sz="2000" dirty="0">
                <a:latin typeface="Rockwell"/>
                <a:cs typeface="Rockwell"/>
              </a:rPr>
              <a:t>an </a:t>
            </a:r>
            <a:r>
              <a:rPr lang="en-US" sz="2000" spc="-5" dirty="0">
                <a:latin typeface="Rockwell"/>
                <a:cs typeface="Rockwell"/>
              </a:rPr>
              <a:t>empty </a:t>
            </a:r>
            <a:r>
              <a:rPr lang="en-US" sz="2000" spc="5" dirty="0">
                <a:latin typeface="Rockwell"/>
                <a:cs typeface="Rockwell"/>
              </a:rPr>
              <a:t>dictionary </a:t>
            </a:r>
            <a:r>
              <a:rPr lang="en-US" sz="2000" dirty="0">
                <a:latin typeface="Rockwell"/>
                <a:cs typeface="Rockwell"/>
              </a:rPr>
              <a:t>with </a:t>
            </a:r>
            <a:r>
              <a:rPr lang="en-US" sz="2000" spc="-5" dirty="0">
                <a:latin typeface="Rockwell"/>
                <a:cs typeface="Rockwell"/>
              </a:rPr>
              <a:t>empty </a:t>
            </a:r>
            <a:r>
              <a:rPr lang="en-US" sz="2000" spc="-15" dirty="0">
                <a:latin typeface="Rockwell"/>
                <a:cs typeface="Rockwell"/>
              </a:rPr>
              <a:t>curly </a:t>
            </a:r>
            <a:r>
              <a:rPr lang="en-US" sz="2000" spc="-5" dirty="0">
                <a:latin typeface="Rockwell"/>
                <a:cs typeface="Rockwell"/>
              </a:rPr>
              <a:t>braces </a:t>
            </a:r>
            <a:r>
              <a:rPr lang="en-US" sz="2000" dirty="0">
                <a:latin typeface="Rockwell"/>
                <a:cs typeface="Rockwell"/>
              </a:rPr>
              <a:t>or the </a:t>
            </a:r>
            <a:r>
              <a:rPr lang="en-US" sz="2000" dirty="0" err="1">
                <a:latin typeface="Rockwell"/>
                <a:cs typeface="Rockwell"/>
              </a:rPr>
              <a:t>dict</a:t>
            </a:r>
            <a:r>
              <a:rPr lang="en-US" sz="2000" dirty="0">
                <a:latin typeface="Rockwell"/>
                <a:cs typeface="Rockwell"/>
              </a:rPr>
              <a:t>()</a:t>
            </a:r>
            <a:r>
              <a:rPr lang="en-US" sz="2000" spc="-110" dirty="0">
                <a:latin typeface="Rockwell"/>
                <a:cs typeface="Rockwell"/>
              </a:rPr>
              <a:t> </a:t>
            </a:r>
            <a:r>
              <a:rPr lang="en-US" sz="2000" spc="-10" dirty="0">
                <a:latin typeface="Rockwell"/>
                <a:cs typeface="Rockwell"/>
              </a:rPr>
              <a:t>constructor.</a:t>
            </a:r>
            <a:endParaRPr lang="en-US" sz="2000" dirty="0">
              <a:latin typeface="Rockwell"/>
              <a:cs typeface="Rockwell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305435" algn="l"/>
                <a:tab pos="306070" algn="l"/>
              </a:tabLst>
            </a:pPr>
            <a:r>
              <a:rPr lang="en-US" sz="2000" spc="-80" dirty="0">
                <a:latin typeface="Rockwell"/>
                <a:cs typeface="Rockwell"/>
              </a:rPr>
              <a:t>You </a:t>
            </a:r>
            <a:r>
              <a:rPr lang="en-US" sz="2000" dirty="0">
                <a:latin typeface="Rockwell"/>
                <a:cs typeface="Rockwell"/>
              </a:rPr>
              <a:t>can initialize a dictionary </a:t>
            </a:r>
            <a:r>
              <a:rPr lang="en-US" sz="2000" spc="-45" dirty="0">
                <a:latin typeface="Rockwell"/>
                <a:cs typeface="Rockwell"/>
              </a:rPr>
              <a:t>by </a:t>
            </a:r>
            <a:r>
              <a:rPr lang="en-US" sz="2000" dirty="0">
                <a:latin typeface="Rockwell"/>
                <a:cs typeface="Rockwell"/>
              </a:rPr>
              <a:t>specifying each </a:t>
            </a:r>
            <a:r>
              <a:rPr lang="en-US" sz="2000" spc="-20" dirty="0" err="1">
                <a:latin typeface="Rockwell"/>
                <a:cs typeface="Rockwell"/>
              </a:rPr>
              <a:t>key:value</a:t>
            </a:r>
            <a:r>
              <a:rPr lang="en-US" sz="2000" spc="-20" dirty="0">
                <a:latin typeface="Rockwell"/>
                <a:cs typeface="Rockwell"/>
              </a:rPr>
              <a:t> </a:t>
            </a:r>
            <a:r>
              <a:rPr lang="en-US" sz="2000" dirty="0">
                <a:latin typeface="Rockwell"/>
                <a:cs typeface="Rockwell"/>
              </a:rPr>
              <a:t>pair within the </a:t>
            </a:r>
            <a:r>
              <a:rPr lang="en-US" sz="2000" spc="-15" dirty="0">
                <a:latin typeface="Rockwell"/>
                <a:cs typeface="Rockwell"/>
              </a:rPr>
              <a:t>curly  </a:t>
            </a:r>
            <a:r>
              <a:rPr lang="en-US" sz="2000" spc="-5" dirty="0">
                <a:latin typeface="Rockwell"/>
                <a:cs typeface="Rockwell"/>
              </a:rPr>
              <a:t>braces.</a:t>
            </a:r>
            <a:endParaRPr lang="en-US" sz="2000" dirty="0">
              <a:latin typeface="Rockwell"/>
              <a:cs typeface="Rockwell"/>
            </a:endParaRPr>
          </a:p>
          <a:p>
            <a:pPr marL="354965" indent="-342900">
              <a:lnSpc>
                <a:spcPct val="100000"/>
              </a:lnSpc>
              <a:spcBef>
                <a:spcPts val="105"/>
              </a:spcBef>
              <a:tabLst>
                <a:tab pos="305435" algn="l"/>
                <a:tab pos="306070" algn="l"/>
              </a:tabLst>
            </a:pPr>
            <a:r>
              <a:rPr lang="en-US" sz="2000" spc="-5" dirty="0">
                <a:latin typeface="Rockwell"/>
                <a:cs typeface="Rockwell"/>
              </a:rPr>
              <a:t>Note </a:t>
            </a:r>
            <a:r>
              <a:rPr lang="en-US" sz="2000" dirty="0">
                <a:latin typeface="Rockwell"/>
                <a:cs typeface="Rockwell"/>
              </a:rPr>
              <a:t>that </a:t>
            </a:r>
            <a:r>
              <a:rPr lang="en-US" sz="2000" spc="-35" dirty="0">
                <a:latin typeface="Rockwell"/>
                <a:cs typeface="Rockwell"/>
              </a:rPr>
              <a:t>keys </a:t>
            </a:r>
            <a:r>
              <a:rPr lang="en-US" sz="2000" spc="-5" dirty="0">
                <a:latin typeface="Rockwell"/>
                <a:cs typeface="Rockwell"/>
              </a:rPr>
              <a:t>must </a:t>
            </a:r>
            <a:r>
              <a:rPr lang="en-US" sz="2000" dirty="0">
                <a:latin typeface="Rockwell"/>
                <a:cs typeface="Rockwell"/>
              </a:rPr>
              <a:t>be </a:t>
            </a:r>
            <a:r>
              <a:rPr lang="en-US" sz="2000" i="1" spc="-5" dirty="0" err="1">
                <a:latin typeface="Rockwell"/>
                <a:cs typeface="Rockwell"/>
              </a:rPr>
              <a:t>hashable</a:t>
            </a:r>
            <a:r>
              <a:rPr lang="en-US" sz="2000" i="1" spc="-75" dirty="0">
                <a:latin typeface="Rockwell"/>
                <a:cs typeface="Rockwell"/>
              </a:rPr>
              <a:t> </a:t>
            </a:r>
            <a:r>
              <a:rPr lang="en-US" sz="2000" spc="-5" dirty="0">
                <a:latin typeface="Rockwell"/>
                <a:cs typeface="Rockwell"/>
              </a:rPr>
              <a:t>objects.</a:t>
            </a:r>
            <a:endParaRPr lang="en-US" sz="2000" dirty="0">
              <a:latin typeface="Rockwell"/>
              <a:cs typeface="Rockwell"/>
            </a:endParaRPr>
          </a:p>
          <a:p>
            <a:pPr marL="812165" lvl="1" indent="-342900">
              <a:lnSpc>
                <a:spcPct val="100000"/>
              </a:lnSpc>
              <a:spcBef>
                <a:spcPts val="985"/>
              </a:spcBef>
              <a:tabLst>
                <a:tab pos="762635" algn="l"/>
                <a:tab pos="763270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65A6D6-826A-02AC-B7AC-25802493A65E}"/>
              </a:ext>
            </a:extLst>
          </p:cNvPr>
          <p:cNvSpPr txBox="1"/>
          <p:nvPr/>
        </p:nvSpPr>
        <p:spPr>
          <a:xfrm>
            <a:off x="1475873" y="3140242"/>
            <a:ext cx="854272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#constructing a dictionary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 = {}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d2 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  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both   empty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d3 = {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Nme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"Susan"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"Age"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"Major"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"CS"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d4 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"Susan"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Age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Major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"CS"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d5 =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zip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'Name'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'Major'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 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"Susan"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"CS"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d6 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([(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  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'Name'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"Susan"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 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'Major'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"CS"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)])</a:t>
            </a:r>
            <a:endParaRPr lang="en-US" dirty="0"/>
          </a:p>
        </p:txBody>
      </p:sp>
      <p:sp>
        <p:nvSpPr>
          <p:cNvPr id="5" name="object 19">
            <a:extLst>
              <a:ext uri="{FF2B5EF4-FFF2-40B4-BE49-F238E27FC236}">
                <a16:creationId xmlns:a16="http://schemas.microsoft.com/office/drawing/2014/main" id="{618997EF-889E-57AD-784D-AE144CFEBAFD}"/>
              </a:ext>
            </a:extLst>
          </p:cNvPr>
          <p:cNvSpPr txBox="1"/>
          <p:nvPr/>
        </p:nvSpPr>
        <p:spPr>
          <a:xfrm>
            <a:off x="955039" y="5653372"/>
            <a:ext cx="10281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Rockwell"/>
                <a:cs typeface="Rockwell"/>
              </a:rPr>
              <a:t>Note: zip </a:t>
            </a:r>
            <a:r>
              <a:rPr sz="1800" spc="-15" dirty="0">
                <a:latin typeface="Rockwell"/>
                <a:cs typeface="Rockwell"/>
              </a:rPr>
              <a:t>takes </a:t>
            </a:r>
            <a:r>
              <a:rPr sz="1800" spc="-25" dirty="0">
                <a:latin typeface="Rockwell"/>
                <a:cs typeface="Rockwell"/>
              </a:rPr>
              <a:t>two </a:t>
            </a:r>
            <a:r>
              <a:rPr sz="1800" spc="-5" dirty="0">
                <a:latin typeface="Rockwell"/>
                <a:cs typeface="Rockwell"/>
              </a:rPr>
              <a:t>equal-length </a:t>
            </a:r>
            <a:r>
              <a:rPr sz="1800" dirty="0">
                <a:latin typeface="Rockwell"/>
                <a:cs typeface="Rockwell"/>
              </a:rPr>
              <a:t>collections and </a:t>
            </a:r>
            <a:r>
              <a:rPr sz="1800" spc="-15" dirty="0">
                <a:latin typeface="Rockwell"/>
                <a:cs typeface="Rockwell"/>
              </a:rPr>
              <a:t>merges </a:t>
            </a:r>
            <a:r>
              <a:rPr sz="1800" spc="-5" dirty="0">
                <a:latin typeface="Rockwell"/>
                <a:cs typeface="Rockwell"/>
              </a:rPr>
              <a:t>their </a:t>
            </a:r>
            <a:r>
              <a:rPr sz="1800" spc="-10" dirty="0">
                <a:latin typeface="Rockwell"/>
                <a:cs typeface="Rockwell"/>
              </a:rPr>
              <a:t>corresponding </a:t>
            </a:r>
            <a:r>
              <a:rPr sz="1800" spc="-5" dirty="0">
                <a:latin typeface="Rockwell"/>
                <a:cs typeface="Rockwell"/>
              </a:rPr>
              <a:t>elements </a:t>
            </a:r>
            <a:r>
              <a:rPr sz="1800" dirty="0">
                <a:latin typeface="Rockwell"/>
                <a:cs typeface="Rockwell"/>
              </a:rPr>
              <a:t>into</a:t>
            </a:r>
            <a:r>
              <a:rPr sz="1800" spc="30" dirty="0">
                <a:latin typeface="Rockwell"/>
                <a:cs typeface="Rockwell"/>
              </a:rPr>
              <a:t> </a:t>
            </a:r>
            <a:r>
              <a:rPr sz="1800" spc="-5" dirty="0">
                <a:latin typeface="Rockwell"/>
                <a:cs typeface="Rockwell"/>
              </a:rPr>
              <a:t>tuples.</a:t>
            </a:r>
            <a:endParaRPr sz="1800" dirty="0">
              <a:latin typeface="Rockwell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41074983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091110" cy="1778372"/>
          </a:xfrm>
        </p:spPr>
        <p:txBody>
          <a:bodyPr>
            <a:normAutofit/>
          </a:bodyPr>
          <a:lstStyle/>
          <a:p>
            <a:pPr marL="241300" indent="-229235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2000" spc="-60" dirty="0">
                <a:latin typeface="Rockwell"/>
                <a:cs typeface="Rockwell"/>
              </a:rPr>
              <a:t>To </a:t>
            </a:r>
            <a:r>
              <a:rPr lang="en-US" sz="2000" dirty="0">
                <a:latin typeface="Rockwell"/>
                <a:cs typeface="Rockwell"/>
              </a:rPr>
              <a:t>access a </a:t>
            </a:r>
            <a:r>
              <a:rPr lang="en-US" sz="2000" spc="-15" dirty="0">
                <a:latin typeface="Rockwell"/>
                <a:cs typeface="Rockwell"/>
              </a:rPr>
              <a:t>dictionary, </a:t>
            </a:r>
            <a:r>
              <a:rPr lang="en-US" sz="2000" spc="-10" dirty="0">
                <a:latin typeface="Rockwell"/>
                <a:cs typeface="Rockwell"/>
              </a:rPr>
              <a:t>simply </a:t>
            </a:r>
            <a:r>
              <a:rPr lang="en-US" sz="2000" spc="-5" dirty="0">
                <a:latin typeface="Rockwell"/>
                <a:cs typeface="Rockwell"/>
              </a:rPr>
              <a:t>index </a:t>
            </a:r>
            <a:r>
              <a:rPr lang="en-US" sz="2000" dirty="0">
                <a:latin typeface="Rockwell"/>
                <a:cs typeface="Rockwell"/>
              </a:rPr>
              <a:t>the </a:t>
            </a:r>
            <a:r>
              <a:rPr lang="en-US" sz="2000" spc="5" dirty="0">
                <a:latin typeface="Rockwell"/>
                <a:cs typeface="Rockwell"/>
              </a:rPr>
              <a:t>dictionary </a:t>
            </a:r>
            <a:r>
              <a:rPr lang="en-US" sz="2000" spc="-40" dirty="0">
                <a:latin typeface="Rockwell"/>
                <a:cs typeface="Rockwell"/>
              </a:rPr>
              <a:t>by </a:t>
            </a:r>
            <a:r>
              <a:rPr lang="en-US" sz="2000" dirty="0">
                <a:latin typeface="Rockwell"/>
                <a:cs typeface="Rockwell"/>
              </a:rPr>
              <a:t>the </a:t>
            </a:r>
            <a:r>
              <a:rPr lang="en-US" sz="2000" spc="-45" dirty="0">
                <a:latin typeface="Rockwell"/>
                <a:cs typeface="Rockwell"/>
              </a:rPr>
              <a:t>key </a:t>
            </a:r>
            <a:r>
              <a:rPr lang="en-US" sz="2000" dirty="0">
                <a:latin typeface="Rockwell"/>
                <a:cs typeface="Rockwell"/>
              </a:rPr>
              <a:t>to obtain the </a:t>
            </a:r>
            <a:r>
              <a:rPr lang="en-US" sz="2000" spc="-10" dirty="0">
                <a:latin typeface="Rockwell"/>
                <a:cs typeface="Rockwell"/>
              </a:rPr>
              <a:t>value.</a:t>
            </a:r>
            <a:r>
              <a:rPr lang="en-US" sz="2000" spc="-229" dirty="0">
                <a:latin typeface="Rockwell"/>
                <a:cs typeface="Rockwell"/>
              </a:rPr>
              <a:t> </a:t>
            </a:r>
            <a:r>
              <a:rPr lang="en-US" sz="2000" spc="-5" dirty="0">
                <a:latin typeface="Rockwell"/>
                <a:cs typeface="Rockwell"/>
              </a:rPr>
              <a:t>An</a:t>
            </a:r>
            <a:endParaRPr lang="en-US" sz="2000" dirty="0">
              <a:latin typeface="Rockwell"/>
              <a:cs typeface="Rockwell"/>
            </a:endParaRPr>
          </a:p>
          <a:p>
            <a:pPr marL="241300">
              <a:lnSpc>
                <a:spcPct val="100000"/>
              </a:lnSpc>
              <a:spcBef>
                <a:spcPts val="480"/>
              </a:spcBef>
            </a:pPr>
            <a:r>
              <a:rPr lang="en-US" sz="2000" spc="-5" dirty="0">
                <a:latin typeface="Rockwell"/>
                <a:cs typeface="Rockwell"/>
              </a:rPr>
              <a:t>exception </a:t>
            </a:r>
            <a:r>
              <a:rPr lang="en-US" sz="2000" dirty="0">
                <a:latin typeface="Rockwell"/>
                <a:cs typeface="Rockwell"/>
              </a:rPr>
              <a:t>will be </a:t>
            </a:r>
            <a:r>
              <a:rPr lang="en-US" sz="2000" spc="-10" dirty="0">
                <a:latin typeface="Rockwell"/>
                <a:cs typeface="Rockwell"/>
              </a:rPr>
              <a:t>raised </a:t>
            </a:r>
            <a:r>
              <a:rPr lang="en-US" sz="2000" dirty="0">
                <a:latin typeface="Rockwell"/>
                <a:cs typeface="Rockwell"/>
              </a:rPr>
              <a:t>if the </a:t>
            </a:r>
            <a:r>
              <a:rPr lang="en-US" sz="2000" spc="-50" dirty="0">
                <a:latin typeface="Rockwell"/>
                <a:cs typeface="Rockwell"/>
              </a:rPr>
              <a:t>key </a:t>
            </a:r>
            <a:r>
              <a:rPr lang="en-US" sz="2000" dirty="0">
                <a:latin typeface="Rockwell"/>
                <a:cs typeface="Rockwell"/>
              </a:rPr>
              <a:t>is not in the</a:t>
            </a:r>
            <a:r>
              <a:rPr lang="en-US" sz="2000" spc="25" dirty="0">
                <a:latin typeface="Rockwell"/>
                <a:cs typeface="Rockwell"/>
              </a:rPr>
              <a:t> </a:t>
            </a:r>
            <a:r>
              <a:rPr lang="en-US" sz="2000" spc="-15" dirty="0">
                <a:latin typeface="Rockwell"/>
                <a:cs typeface="Rockwell"/>
              </a:rPr>
              <a:t>dictionary</a:t>
            </a:r>
            <a:endParaRPr lang="en-US" sz="2000" dirty="0">
              <a:latin typeface="Rockwell"/>
              <a:cs typeface="Rockwell"/>
            </a:endParaRPr>
          </a:p>
          <a:p>
            <a:pPr marL="812165" lvl="1" indent="-342900">
              <a:lnSpc>
                <a:spcPct val="100000"/>
              </a:lnSpc>
              <a:spcBef>
                <a:spcPts val="985"/>
              </a:spcBef>
              <a:tabLst>
                <a:tab pos="762635" algn="l"/>
                <a:tab pos="763270" algn="l"/>
              </a:tabLst>
            </a:pPr>
            <a:endParaRPr lang="en-US" sz="24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65A6D6-826A-02AC-B7AC-25802493A65E}"/>
              </a:ext>
            </a:extLst>
          </p:cNvPr>
          <p:cNvSpPr txBox="1"/>
          <p:nvPr/>
        </p:nvSpPr>
        <p:spPr>
          <a:xfrm>
            <a:off x="1475873" y="3140242"/>
            <a:ext cx="6516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  =  {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Name'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"Susan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Major'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"CS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'Name'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8530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091110" cy="1778372"/>
          </a:xfrm>
        </p:spPr>
        <p:txBody>
          <a:bodyPr>
            <a:normAutofit/>
          </a:bodyPr>
          <a:lstStyle/>
          <a:p>
            <a:pPr marL="241300" marR="5080" indent="-229235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2000" spc="-5" dirty="0">
                <a:latin typeface="Rockwell"/>
                <a:cs typeface="Rockwell"/>
              </a:rPr>
              <a:t>Simply </a:t>
            </a:r>
            <a:r>
              <a:rPr lang="en-US" sz="2000" dirty="0">
                <a:latin typeface="Rockwell"/>
                <a:cs typeface="Rockwell"/>
              </a:rPr>
              <a:t>assign a </a:t>
            </a:r>
            <a:r>
              <a:rPr lang="en-US" sz="2000" spc="-20" dirty="0" err="1">
                <a:latin typeface="Rockwell"/>
                <a:cs typeface="Rockwell"/>
              </a:rPr>
              <a:t>key:value</a:t>
            </a:r>
            <a:r>
              <a:rPr lang="en-US" sz="2000" spc="-20" dirty="0">
                <a:latin typeface="Rockwell"/>
                <a:cs typeface="Rockwell"/>
              </a:rPr>
              <a:t> </a:t>
            </a:r>
            <a:r>
              <a:rPr lang="en-US" sz="2000" dirty="0">
                <a:latin typeface="Rockwell"/>
                <a:cs typeface="Rockwell"/>
              </a:rPr>
              <a:t>pair </a:t>
            </a:r>
            <a:r>
              <a:rPr lang="en-US" sz="2000" spc="-5" dirty="0">
                <a:latin typeface="Rockwell"/>
                <a:cs typeface="Rockwell"/>
              </a:rPr>
              <a:t>to modify </a:t>
            </a:r>
            <a:r>
              <a:rPr lang="en-US" sz="2000" dirty="0">
                <a:latin typeface="Rockwell"/>
                <a:cs typeface="Rockwell"/>
              </a:rPr>
              <a:t>it or add a </a:t>
            </a:r>
            <a:r>
              <a:rPr lang="en-US" sz="2000" spc="-10" dirty="0">
                <a:latin typeface="Rockwell"/>
                <a:cs typeface="Rockwell"/>
              </a:rPr>
              <a:t>new </a:t>
            </a:r>
            <a:r>
              <a:rPr lang="en-US" sz="2000" spc="-25" dirty="0">
                <a:latin typeface="Rockwell"/>
                <a:cs typeface="Rockwell"/>
              </a:rPr>
              <a:t>pair. </a:t>
            </a:r>
            <a:r>
              <a:rPr lang="en-US" sz="2000" spc="10" dirty="0">
                <a:latin typeface="Rockwell"/>
                <a:cs typeface="Rockwell"/>
              </a:rPr>
              <a:t>The </a:t>
            </a:r>
            <a:r>
              <a:rPr lang="en-US" sz="2000" dirty="0">
                <a:latin typeface="Rockwell"/>
                <a:cs typeface="Rockwell"/>
              </a:rPr>
              <a:t>del </a:t>
            </a:r>
            <a:r>
              <a:rPr lang="en-US" sz="2000" spc="-40" dirty="0">
                <a:latin typeface="Rockwell"/>
                <a:cs typeface="Rockwell"/>
              </a:rPr>
              <a:t>keyword </a:t>
            </a:r>
            <a:r>
              <a:rPr lang="en-US" sz="2000" dirty="0">
                <a:latin typeface="Rockwell"/>
                <a:cs typeface="Rockwell"/>
              </a:rPr>
              <a:t>can</a:t>
            </a:r>
            <a:r>
              <a:rPr lang="en-US" sz="2000" spc="-190" dirty="0">
                <a:latin typeface="Rockwell"/>
                <a:cs typeface="Rockwell"/>
              </a:rPr>
              <a:t> </a:t>
            </a:r>
            <a:r>
              <a:rPr lang="en-US" sz="2000" dirty="0">
                <a:latin typeface="Rockwell"/>
                <a:cs typeface="Rockwell"/>
              </a:rPr>
              <a:t>be  used to delete a single </a:t>
            </a:r>
            <a:r>
              <a:rPr lang="en-US" sz="2000" spc="-20" dirty="0" err="1">
                <a:latin typeface="Rockwell"/>
                <a:cs typeface="Rockwell"/>
              </a:rPr>
              <a:t>key:value</a:t>
            </a:r>
            <a:r>
              <a:rPr lang="en-US" sz="2000" spc="-20" dirty="0">
                <a:latin typeface="Rockwell"/>
                <a:cs typeface="Rockwell"/>
              </a:rPr>
              <a:t> </a:t>
            </a:r>
            <a:r>
              <a:rPr lang="en-US" sz="2000" dirty="0">
                <a:latin typeface="Rockwell"/>
                <a:cs typeface="Rockwell"/>
              </a:rPr>
              <a:t>pair or </a:t>
            </a:r>
            <a:r>
              <a:rPr lang="en-US" sz="2000" spc="-5" dirty="0">
                <a:latin typeface="Rockwell"/>
                <a:cs typeface="Rockwell"/>
              </a:rPr>
              <a:t>the whole </a:t>
            </a:r>
            <a:r>
              <a:rPr lang="en-US" sz="2000" spc="-15" dirty="0">
                <a:latin typeface="Rockwell"/>
                <a:cs typeface="Rockwell"/>
              </a:rPr>
              <a:t>dictionary. </a:t>
            </a:r>
            <a:r>
              <a:rPr lang="en-US" sz="2000" spc="10" dirty="0">
                <a:latin typeface="Rockwell"/>
                <a:cs typeface="Rockwell"/>
              </a:rPr>
              <a:t>The </a:t>
            </a:r>
            <a:r>
              <a:rPr lang="en-US" sz="2000" dirty="0">
                <a:latin typeface="Rockwell"/>
                <a:cs typeface="Rockwell"/>
              </a:rPr>
              <a:t>clear() </a:t>
            </a:r>
            <a:r>
              <a:rPr lang="en-US" sz="2000" spc="-5" dirty="0">
                <a:latin typeface="Rockwell"/>
                <a:cs typeface="Rockwell"/>
              </a:rPr>
              <a:t>method  </a:t>
            </a:r>
            <a:r>
              <a:rPr lang="en-US" sz="2000" dirty="0">
                <a:latin typeface="Rockwell"/>
                <a:cs typeface="Rockwell"/>
              </a:rPr>
              <a:t>will clear the contents of the</a:t>
            </a:r>
            <a:r>
              <a:rPr lang="en-US" sz="2000" spc="-45" dirty="0">
                <a:latin typeface="Rockwell"/>
                <a:cs typeface="Rockwell"/>
              </a:rPr>
              <a:t> </a:t>
            </a:r>
            <a:r>
              <a:rPr lang="en-US" sz="2000" spc="-15" dirty="0">
                <a:latin typeface="Rockwell"/>
                <a:cs typeface="Rockwell"/>
              </a:rPr>
              <a:t>dictionary.</a:t>
            </a:r>
            <a:endParaRPr lang="en-US" sz="20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65A6D6-826A-02AC-B7AC-25802493A65E}"/>
              </a:ext>
            </a:extLst>
          </p:cNvPr>
          <p:cNvSpPr txBox="1"/>
          <p:nvPr/>
        </p:nvSpPr>
        <p:spPr>
          <a:xfrm>
            <a:off x="2390273" y="3192379"/>
            <a:ext cx="65165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  =  {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Name'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"Susan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Major'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"CS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 =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21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'Year'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"Junior"</a:t>
            </a:r>
            <a:b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del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d1[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'Major'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d1.clear()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8842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built-in Dictionary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09529" y="5336303"/>
            <a:ext cx="10091110" cy="6794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  <a:tabLst>
                <a:tab pos="1777364" algn="l"/>
              </a:tabLst>
            </a:pPr>
            <a:r>
              <a:rPr lang="en-US" sz="2000" spc="-5" dirty="0">
                <a:latin typeface="Rockwell"/>
                <a:cs typeface="Rockwell"/>
              </a:rPr>
              <a:t>Note:</a:t>
            </a:r>
            <a:r>
              <a:rPr lang="en-US" sz="2000" spc="-160" dirty="0">
                <a:latin typeface="Rockwell"/>
                <a:cs typeface="Rockwell"/>
              </a:rPr>
              <a:t> </a:t>
            </a:r>
            <a:r>
              <a:rPr lang="en-US" sz="2000" spc="-5" dirty="0">
                <a:latin typeface="Courier New"/>
                <a:cs typeface="Courier New"/>
              </a:rPr>
              <a:t>in</a:t>
            </a:r>
            <a:r>
              <a:rPr lang="en-US" sz="2000" spc="-5" dirty="0">
                <a:latin typeface="Rockwell"/>
                <a:cs typeface="Rockwell"/>
              </a:rPr>
              <a:t>,</a:t>
            </a:r>
            <a:r>
              <a:rPr lang="en-US" sz="2000" spc="355" dirty="0">
                <a:latin typeface="Rockwell"/>
                <a:cs typeface="Rockwell"/>
              </a:rPr>
              <a:t> </a:t>
            </a:r>
            <a:r>
              <a:rPr lang="en-US" sz="2000" dirty="0">
                <a:latin typeface="Courier New"/>
                <a:cs typeface="Courier New"/>
              </a:rPr>
              <a:t>not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spc="-5" dirty="0">
                <a:latin typeface="Courier New"/>
                <a:cs typeface="Courier New"/>
              </a:rPr>
              <a:t>in</a:t>
            </a:r>
            <a:r>
              <a:rPr lang="en-US" sz="2000" spc="-5" dirty="0">
                <a:latin typeface="Rockwell"/>
                <a:cs typeface="Rockwell"/>
              </a:rPr>
              <a:t>, </a:t>
            </a:r>
            <a:r>
              <a:rPr lang="en-US" sz="2000" dirty="0">
                <a:latin typeface="Courier New"/>
                <a:cs typeface="Courier New"/>
              </a:rPr>
              <a:t>pop(</a:t>
            </a:r>
            <a:r>
              <a:rPr lang="en-US" sz="2000" i="1" dirty="0">
                <a:latin typeface="Courier New"/>
                <a:cs typeface="Courier New"/>
              </a:rPr>
              <a:t>key</a:t>
            </a:r>
            <a:r>
              <a:rPr lang="en-US" sz="2000" dirty="0">
                <a:latin typeface="Courier New"/>
                <a:cs typeface="Courier New"/>
              </a:rPr>
              <a:t>),</a:t>
            </a:r>
            <a:r>
              <a:rPr lang="en-US" sz="2000" dirty="0">
                <a:latin typeface="Rockwell"/>
                <a:cs typeface="Rockwell"/>
              </a:rPr>
              <a:t>and </a:t>
            </a:r>
            <a:r>
              <a:rPr lang="en-US" sz="2000" spc="-10" dirty="0" err="1">
                <a:latin typeface="Courier New"/>
                <a:cs typeface="Courier New"/>
              </a:rPr>
              <a:t>popitem</a:t>
            </a:r>
            <a:r>
              <a:rPr lang="en-US" sz="2000" spc="-10" dirty="0">
                <a:latin typeface="Courier New"/>
                <a:cs typeface="Courier New"/>
              </a:rPr>
              <a:t>()</a:t>
            </a:r>
            <a:r>
              <a:rPr lang="en-US" sz="2000" spc="-10" dirty="0">
                <a:latin typeface="Rockwell"/>
                <a:cs typeface="Rockwell"/>
              </a:rPr>
              <a:t>are </a:t>
            </a:r>
            <a:r>
              <a:rPr lang="en-US" sz="2000" dirty="0">
                <a:latin typeface="Rockwell"/>
                <a:cs typeface="Rockwell"/>
              </a:rPr>
              <a:t>also</a:t>
            </a:r>
            <a:r>
              <a:rPr lang="en-US" sz="2000" spc="-190" dirty="0">
                <a:latin typeface="Rockwell"/>
                <a:cs typeface="Rockwell"/>
              </a:rPr>
              <a:t> </a:t>
            </a:r>
            <a:r>
              <a:rPr lang="en-US" sz="2000" dirty="0">
                <a:latin typeface="Rockwell"/>
                <a:cs typeface="Rockwell"/>
              </a:rPr>
              <a:t>supported.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65A6D6-826A-02AC-B7AC-25802493A65E}"/>
              </a:ext>
            </a:extLst>
          </p:cNvPr>
          <p:cNvSpPr txBox="1"/>
          <p:nvPr/>
        </p:nvSpPr>
        <p:spPr>
          <a:xfrm>
            <a:off x="2390272" y="1259305"/>
            <a:ext cx="752962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d1={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Name'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"Susan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Major'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"CS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(d1.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200B2"/>
                </a:solidFill>
                <a:effectLst/>
                <a:latin typeface="Consolas" panose="020B0609020204030204" pitchFamily="49" charset="0"/>
              </a:rPr>
              <a:t>__contains__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True   if key    exists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(d1.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200B2"/>
                </a:solidFill>
                <a:effectLst/>
                <a:latin typeface="Consolas" panose="020B0609020204030204" pitchFamily="49" charset="0"/>
              </a:rPr>
              <a:t>__contains__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'Year'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False  otherwise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(d1.keys())  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Return a  list   of keys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(d1.items()) 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Return a  list   of </a:t>
            </a:r>
            <a:r>
              <a:rPr kumimoji="0" lang="en-US" altLang="en-US" sz="18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key:value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pairs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(d1.values())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Returns    a  list   of values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(d1.pop(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(d1.popitem())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'Major'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'Name'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'Major'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not in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'Name'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not in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d1)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5530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AB7-3DE1-323F-0428-FBDB60D8D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09529" y="1307433"/>
            <a:ext cx="10091110" cy="2121568"/>
          </a:xfrm>
        </p:spPr>
        <p:txBody>
          <a:bodyPr>
            <a:norm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lang="en-US" sz="2000" spc="5" dirty="0">
                <a:latin typeface="Rockwell"/>
                <a:cs typeface="Rockwell"/>
              </a:rPr>
              <a:t>Dictionaries </a:t>
            </a:r>
            <a:r>
              <a:rPr lang="en-US" sz="2000" dirty="0">
                <a:latin typeface="Rockwell"/>
                <a:cs typeface="Rockwell"/>
              </a:rPr>
              <a:t>do not </a:t>
            </a:r>
            <a:r>
              <a:rPr lang="en-US" sz="2000" spc="-15" dirty="0">
                <a:latin typeface="Rockwell"/>
                <a:cs typeface="Rockwell"/>
              </a:rPr>
              <a:t>remember </a:t>
            </a:r>
            <a:r>
              <a:rPr lang="en-US" sz="2000" dirty="0">
                <a:latin typeface="Rockwell"/>
                <a:cs typeface="Rockwell"/>
              </a:rPr>
              <a:t>the </a:t>
            </a:r>
            <a:r>
              <a:rPr lang="en-US" sz="2000" spc="-15" dirty="0">
                <a:latin typeface="Rockwell"/>
                <a:cs typeface="Rockwell"/>
              </a:rPr>
              <a:t>order </a:t>
            </a:r>
            <a:r>
              <a:rPr lang="en-US" sz="2000" dirty="0">
                <a:latin typeface="Rockwell"/>
                <a:cs typeface="Rockwell"/>
              </a:rPr>
              <a:t>in </a:t>
            </a:r>
            <a:r>
              <a:rPr lang="en-US" sz="2000" spc="-5" dirty="0">
                <a:latin typeface="Rockwell"/>
                <a:cs typeface="Rockwell"/>
              </a:rPr>
              <a:t>which </a:t>
            </a:r>
            <a:r>
              <a:rPr lang="en-US" sz="2000" spc="-35" dirty="0">
                <a:latin typeface="Rockwell"/>
                <a:cs typeface="Rockwell"/>
              </a:rPr>
              <a:t>keys were </a:t>
            </a:r>
            <a:r>
              <a:rPr lang="en-US" sz="2000" spc="5" dirty="0">
                <a:latin typeface="Rockwell"/>
                <a:cs typeface="Rockwell"/>
              </a:rPr>
              <a:t>inserted. </a:t>
            </a:r>
            <a:r>
              <a:rPr lang="en-US" sz="2000" dirty="0">
                <a:latin typeface="Rockwell"/>
                <a:cs typeface="Rockwell"/>
              </a:rPr>
              <a:t>An </a:t>
            </a:r>
            <a:r>
              <a:rPr lang="en-US" sz="2000" spc="-25" dirty="0">
                <a:latin typeface="Rockwell"/>
                <a:cs typeface="Rockwell"/>
              </a:rPr>
              <a:t>ordered  </a:t>
            </a:r>
            <a:r>
              <a:rPr lang="en-US" sz="2000" spc="5" dirty="0">
                <a:latin typeface="Rockwell"/>
                <a:cs typeface="Rockwell"/>
              </a:rPr>
              <a:t>dictionary </a:t>
            </a:r>
            <a:r>
              <a:rPr lang="en-US" sz="2000" dirty="0">
                <a:latin typeface="Rockwell"/>
                <a:cs typeface="Rockwell"/>
              </a:rPr>
              <a:t>implementation is </a:t>
            </a:r>
            <a:r>
              <a:rPr lang="en-US" sz="2000" spc="-10" dirty="0">
                <a:latin typeface="Rockwell"/>
                <a:cs typeface="Rockwell"/>
              </a:rPr>
              <a:t>available </a:t>
            </a:r>
            <a:r>
              <a:rPr lang="en-US" sz="2000" dirty="0">
                <a:latin typeface="Rockwell"/>
                <a:cs typeface="Rockwell"/>
              </a:rPr>
              <a:t>in the collections </a:t>
            </a:r>
            <a:r>
              <a:rPr lang="en-US" sz="2000" spc="-5" dirty="0">
                <a:latin typeface="Rockwell"/>
                <a:cs typeface="Rockwell"/>
              </a:rPr>
              <a:t>module.</a:t>
            </a:r>
            <a:r>
              <a:rPr lang="en-US" sz="2000" spc="-390" dirty="0">
                <a:latin typeface="Rockwell"/>
                <a:cs typeface="Rockwell"/>
              </a:rPr>
              <a:t> </a:t>
            </a:r>
            <a:r>
              <a:rPr lang="en-US" sz="2000" spc="10" dirty="0">
                <a:latin typeface="Rockwell"/>
                <a:cs typeface="Rockwell"/>
              </a:rPr>
              <a:t>The </a:t>
            </a:r>
            <a:r>
              <a:rPr lang="en-US" sz="2000" dirty="0">
                <a:latin typeface="Rockwell"/>
                <a:cs typeface="Rockwell"/>
              </a:rPr>
              <a:t>methods of a  </a:t>
            </a:r>
            <a:r>
              <a:rPr lang="en-US" sz="2000" spc="-15" dirty="0">
                <a:latin typeface="Rockwell"/>
                <a:cs typeface="Rockwell"/>
              </a:rPr>
              <a:t>regular </a:t>
            </a:r>
            <a:r>
              <a:rPr lang="en-US" sz="2000" spc="5" dirty="0">
                <a:latin typeface="Rockwell"/>
                <a:cs typeface="Rockwell"/>
              </a:rPr>
              <a:t>dictionary </a:t>
            </a:r>
            <a:r>
              <a:rPr lang="en-US" sz="2000" spc="-30" dirty="0">
                <a:latin typeface="Rockwell"/>
                <a:cs typeface="Rockwell"/>
              </a:rPr>
              <a:t>are </a:t>
            </a:r>
            <a:r>
              <a:rPr lang="en-US" sz="2000" dirty="0">
                <a:latin typeface="Rockwell"/>
                <a:cs typeface="Rockwell"/>
              </a:rPr>
              <a:t>all supported </a:t>
            </a:r>
            <a:r>
              <a:rPr lang="en-US" sz="2000" spc="-45" dirty="0">
                <a:latin typeface="Rockwell"/>
                <a:cs typeface="Rockwell"/>
              </a:rPr>
              <a:t>by </a:t>
            </a:r>
            <a:r>
              <a:rPr lang="en-US" sz="2000" dirty="0">
                <a:latin typeface="Rockwell"/>
                <a:cs typeface="Rockwell"/>
              </a:rPr>
              <a:t>the </a:t>
            </a:r>
            <a:r>
              <a:rPr lang="en-US" sz="2000" spc="-15" dirty="0" err="1">
                <a:latin typeface="Rockwell"/>
                <a:cs typeface="Rockwell"/>
              </a:rPr>
              <a:t>OrderedDict</a:t>
            </a:r>
            <a:r>
              <a:rPr lang="en-US" sz="2000" spc="-5" dirty="0">
                <a:latin typeface="Rockwell"/>
                <a:cs typeface="Rockwell"/>
              </a:rPr>
              <a:t> class.</a:t>
            </a:r>
            <a:endParaRPr lang="en-US" sz="2000" dirty="0">
              <a:latin typeface="Rockwell"/>
              <a:cs typeface="Rockwel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2850" dirty="0">
              <a:latin typeface="Rockwell"/>
              <a:cs typeface="Rockwell"/>
            </a:endParaRPr>
          </a:p>
          <a:p>
            <a:pPr marL="12700">
              <a:lnSpc>
                <a:spcPct val="100000"/>
              </a:lnSpc>
            </a:pPr>
            <a:r>
              <a:rPr lang="en-US" sz="2000" spc="5" dirty="0">
                <a:latin typeface="Rockwell"/>
                <a:cs typeface="Rockwell"/>
              </a:rPr>
              <a:t>An </a:t>
            </a:r>
            <a:r>
              <a:rPr lang="en-US" sz="2000" dirty="0">
                <a:latin typeface="Rockwell"/>
                <a:cs typeface="Rockwell"/>
              </a:rPr>
              <a:t>additional </a:t>
            </a:r>
            <a:r>
              <a:rPr lang="en-US" sz="2000" spc="-5" dirty="0">
                <a:latin typeface="Rockwell"/>
                <a:cs typeface="Rockwell"/>
              </a:rPr>
              <a:t>method </a:t>
            </a:r>
            <a:r>
              <a:rPr lang="en-US" sz="2000" dirty="0">
                <a:latin typeface="Rockwell"/>
                <a:cs typeface="Rockwell"/>
              </a:rPr>
              <a:t>supported </a:t>
            </a:r>
            <a:r>
              <a:rPr lang="en-US" sz="2000" spc="-45" dirty="0">
                <a:latin typeface="Rockwell"/>
                <a:cs typeface="Rockwell"/>
              </a:rPr>
              <a:t>by </a:t>
            </a:r>
            <a:r>
              <a:rPr lang="en-US" sz="2000" spc="-15" dirty="0" err="1">
                <a:latin typeface="Rockwell"/>
                <a:cs typeface="Rockwell"/>
              </a:rPr>
              <a:t>OrderedDict</a:t>
            </a:r>
            <a:r>
              <a:rPr lang="en-US" sz="2000" spc="-15" dirty="0">
                <a:latin typeface="Rockwell"/>
                <a:cs typeface="Rockwell"/>
              </a:rPr>
              <a:t> </a:t>
            </a:r>
            <a:r>
              <a:rPr lang="en-US" sz="2000" dirty="0">
                <a:latin typeface="Rockwell"/>
                <a:cs typeface="Rockwell"/>
              </a:rPr>
              <a:t>is the</a:t>
            </a:r>
            <a:r>
              <a:rPr lang="en-US" sz="2000" spc="-5" dirty="0">
                <a:latin typeface="Rockwell"/>
                <a:cs typeface="Rockwell"/>
              </a:rPr>
              <a:t> following:</a:t>
            </a:r>
            <a:endParaRPr lang="en-US" sz="2000" dirty="0">
              <a:latin typeface="Rockwell"/>
              <a:cs typeface="Rockwel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65A6D6-826A-02AC-B7AC-25802493A65E}"/>
              </a:ext>
            </a:extLst>
          </p:cNvPr>
          <p:cNvSpPr txBox="1"/>
          <p:nvPr/>
        </p:nvSpPr>
        <p:spPr>
          <a:xfrm>
            <a:off x="1628273" y="4026568"/>
            <a:ext cx="87190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800" spc="-10" dirty="0" err="1">
                <a:latin typeface="Courier New"/>
                <a:cs typeface="Courier New"/>
              </a:rPr>
              <a:t>OrderedDict</a:t>
            </a:r>
            <a:r>
              <a:rPr lang="en-US" sz="1800" b="1" spc="-10" dirty="0" err="1">
                <a:latin typeface="Courier New"/>
                <a:cs typeface="Courier New"/>
              </a:rPr>
              <a:t>.</a:t>
            </a:r>
            <a:r>
              <a:rPr lang="en-US" sz="1800" spc="-10" dirty="0" err="1">
                <a:latin typeface="Courier New"/>
                <a:cs typeface="Courier New"/>
              </a:rPr>
              <a:t>popitem</a:t>
            </a:r>
            <a:r>
              <a:rPr lang="en-US" sz="1800" b="1" spc="-10" dirty="0">
                <a:latin typeface="Courier New"/>
                <a:cs typeface="Courier New"/>
              </a:rPr>
              <a:t>(</a:t>
            </a:r>
            <a:r>
              <a:rPr lang="en-US" sz="1800" spc="-10" dirty="0">
                <a:latin typeface="Courier New"/>
                <a:cs typeface="Courier New"/>
              </a:rPr>
              <a:t>last=True)  </a:t>
            </a:r>
            <a:r>
              <a:rPr lang="en-US" sz="1800" dirty="0">
                <a:latin typeface="Courier New"/>
                <a:cs typeface="Courier New"/>
              </a:rPr>
              <a:t>#</a:t>
            </a:r>
            <a:r>
              <a:rPr lang="en-US" sz="1800" dirty="0">
                <a:latin typeface="Times New Roman"/>
                <a:cs typeface="Times New Roman"/>
              </a:rPr>
              <a:t>	</a:t>
            </a:r>
            <a:r>
              <a:rPr lang="en-US" sz="1800" spc="-5" dirty="0">
                <a:latin typeface="Courier New"/>
                <a:cs typeface="Courier New"/>
              </a:rPr>
              <a:t>pop</a:t>
            </a:r>
            <a:r>
              <a:rPr lang="en-US" sz="1800" dirty="0">
                <a:latin typeface="Courier New"/>
                <a:cs typeface="Courier New"/>
              </a:rPr>
              <a:t>s</a:t>
            </a:r>
            <a:r>
              <a:rPr lang="en-US" sz="1800" dirty="0">
                <a:latin typeface="Times New Roman"/>
                <a:cs typeface="Times New Roman"/>
              </a:rPr>
              <a:t>	</a:t>
            </a:r>
            <a:r>
              <a:rPr lang="en-US" sz="1800" spc="-5" dirty="0">
                <a:latin typeface="Courier New"/>
                <a:cs typeface="Courier New"/>
              </a:rPr>
              <a:t>item</a:t>
            </a:r>
            <a:r>
              <a:rPr lang="en-US" sz="1800" dirty="0">
                <a:latin typeface="Courier New"/>
                <a:cs typeface="Courier New"/>
              </a:rPr>
              <a:t>s</a:t>
            </a:r>
            <a:r>
              <a:rPr lang="en-US" sz="1800" dirty="0">
                <a:latin typeface="Times New Roman"/>
                <a:cs typeface="Times New Roman"/>
              </a:rPr>
              <a:t>	</a:t>
            </a:r>
            <a:r>
              <a:rPr lang="en-US" sz="1800" spc="-5" dirty="0">
                <a:latin typeface="Courier New"/>
                <a:cs typeface="Courier New"/>
              </a:rPr>
              <a:t>i</a:t>
            </a:r>
            <a:r>
              <a:rPr lang="en-US" sz="1800" dirty="0">
                <a:latin typeface="Courier New"/>
                <a:cs typeface="Courier New"/>
              </a:rPr>
              <a:t>n</a:t>
            </a:r>
            <a:r>
              <a:rPr lang="en-US" sz="1800" dirty="0">
                <a:latin typeface="Times New Roman"/>
                <a:cs typeface="Times New Roman"/>
              </a:rPr>
              <a:t>	</a:t>
            </a:r>
            <a:r>
              <a:rPr lang="en-US" sz="1800" spc="-5" dirty="0">
                <a:latin typeface="Courier New"/>
                <a:cs typeface="Courier New"/>
              </a:rPr>
              <a:t>LIF</a:t>
            </a:r>
            <a:r>
              <a:rPr lang="en-US" sz="1800" dirty="0">
                <a:latin typeface="Courier New"/>
                <a:cs typeface="Courier New"/>
              </a:rPr>
              <a:t>O</a:t>
            </a:r>
            <a:r>
              <a:rPr lang="en-US" sz="1800" dirty="0">
                <a:latin typeface="Times New Roman"/>
                <a:cs typeface="Times New Roman"/>
              </a:rPr>
              <a:t>	</a:t>
            </a:r>
            <a:r>
              <a:rPr lang="en-US" sz="1800" spc="-5" dirty="0">
                <a:latin typeface="Courier New"/>
                <a:cs typeface="Courier New"/>
              </a:rPr>
              <a:t>order</a:t>
            </a:r>
            <a:endParaRPr lang="en-US" sz="1800" dirty="0">
              <a:latin typeface="Courier New"/>
              <a:cs typeface="Courier New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5123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Dictionary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65A6D6-826A-02AC-B7AC-25802493A65E}"/>
              </a:ext>
            </a:extLst>
          </p:cNvPr>
          <p:cNvSpPr txBox="1"/>
          <p:nvPr/>
        </p:nvSpPr>
        <p:spPr>
          <a:xfrm>
            <a:off x="2141230" y="1732547"/>
            <a:ext cx="7909538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 regular    unsorted   dictionary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collections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  =  {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'banana'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'apple'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'pear'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'orange'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dictionary sorted by key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d2 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OrderedDict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sorted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d.items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lambda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t: t[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dictionary sorted by value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d3 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OrderedDict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sorted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d.items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lambda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t: t[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(d3)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dictionary sorted by length of the    key    string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d4 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OrderedDict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sorted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d.items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lambda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t: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(d4)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569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B40F-04B8-A0CE-0915-E2A03238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Dictionary with custom comparison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65A6D6-826A-02AC-B7AC-25802493A65E}"/>
              </a:ext>
            </a:extLst>
          </p:cNvPr>
          <p:cNvSpPr txBox="1"/>
          <p:nvPr/>
        </p:nvSpPr>
        <p:spPr>
          <a:xfrm>
            <a:off x="1158736" y="1123503"/>
            <a:ext cx="10189008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</a:t>
            </a:r>
            <a:r>
              <a:rPr kumimoji="0" lang="en-US" altLang="en-US" sz="18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cust</a:t>
            </a:r>
            <a:r>
              <a:rPr lang="en-US" altLang="en-US" i="1" dirty="0" err="1">
                <a:solidFill>
                  <a:srgbClr val="808080"/>
                </a:solidFill>
                <a:latin typeface="Consolas" panose="020B0609020204030204" pitchFamily="49" charset="0"/>
              </a:rPr>
              <a:t>om_comparison.py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collections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Import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functools</a:t>
            </a:r>
            <a:endParaRPr lang="en-US" alt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  =  {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'banana'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'apple'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'pear'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'orange'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2, ‘kiwi’: 10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def comp(a, b):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if 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(a[0]) &gt;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(b[0]):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return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elif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(a[0]) &lt;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(b[0]):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return -1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else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if (a[1] &gt; b[1]):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return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else: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return -1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  dictionary sorted by key</a:t>
            </a:r>
            <a:b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d2 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collections.OrderedDict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sorted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d.items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0099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functools.</a:t>
            </a:r>
            <a:r>
              <a:rPr lang="en-US" alt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cmp_to_key</a:t>
            </a:r>
            <a:r>
              <a:rPr lang="en-US" alt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(comp)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(d2)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126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08B8-F013-9265-FC06-0FD77F48D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a String</a:t>
            </a:r>
          </a:p>
        </p:txBody>
      </p:sp>
      <p:sp>
        <p:nvSpPr>
          <p:cNvPr id="4" name="object 14">
            <a:extLst>
              <a:ext uri="{FF2B5EF4-FFF2-40B4-BE49-F238E27FC236}">
                <a16:creationId xmlns:a16="http://schemas.microsoft.com/office/drawing/2014/main" id="{E5AA4CD1-EE84-D24D-2541-9F68DB01205D}"/>
              </a:ext>
            </a:extLst>
          </p:cNvPr>
          <p:cNvSpPr txBox="1"/>
          <p:nvPr/>
        </p:nvSpPr>
        <p:spPr>
          <a:xfrm>
            <a:off x="1057592" y="1653194"/>
            <a:ext cx="10076815" cy="35516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Alternatively: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2310">
              <a:lnSpc>
                <a:spcPct val="100000"/>
              </a:lnSpc>
              <a:tabLst>
                <a:tab pos="1311910" algn="l"/>
                <a:tab pos="1769745" algn="l"/>
                <a:tab pos="2074545" algn="l"/>
                <a:tab pos="3293110" algn="l"/>
                <a:tab pos="3750310" algn="l"/>
                <a:tab pos="4207510" algn="l"/>
              </a:tabLst>
            </a:pPr>
            <a:endParaRPr sz="2000" dirty="0">
              <a:solidFill>
                <a:schemeClr val="bg1"/>
              </a:solidFill>
              <a:highlight>
                <a:srgbClr val="0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 a substring “Python is so ”, which is concatenated with “cool.”, stored in</a:t>
            </a: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memory and associated with the name s1.</a:t>
            </a: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“+” operator concatenate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 two strings </a:t>
            </a: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“*”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operator concatenate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 multiple copies of a single string object.</a:t>
            </a:r>
          </a:p>
          <a:p>
            <a:pPr marL="12700">
              <a:lnSpc>
                <a:spcPct val="100000"/>
              </a:lnSpc>
              <a:spcBef>
                <a:spcPts val="1465"/>
              </a:spcBef>
              <a:tabLst>
                <a:tab pos="2929255" algn="l"/>
                <a:tab pos="3361054" algn="l"/>
              </a:tabLst>
            </a:pP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in and not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test character membership within a string.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7A1C59-685E-4079-927A-430F59913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653194"/>
            <a:ext cx="4134465" cy="13234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= 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"Python is so awesome."</a:t>
            </a:r>
            <a:b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(s1)</a:t>
            </a:r>
            <a:b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= s1[: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13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]+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"cool."</a:t>
            </a:r>
            <a:b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(s1)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9702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27670-4547-B4F4-036A-EF1EA454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Operations: open/close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1AFB0-F252-5E0C-0A1A-E24A815457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50883"/>
            <a:ext cx="5108654" cy="4934607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>
                <a:latin typeface="Rockwell" panose="02060603020205020403" pitchFamily="18" charset="0"/>
              </a:rPr>
              <a:t>A file must be open before other operations</a:t>
            </a:r>
          </a:p>
          <a:p>
            <a:pPr lvl="1"/>
            <a:r>
              <a:rPr lang="en-US" altLang="en-US" dirty="0" err="1">
                <a:latin typeface="Arial Unicode MS"/>
              </a:rPr>
              <a:t>f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ile_object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open(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file_name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[,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access_mode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][, buffering])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Access mode: </a:t>
            </a:r>
            <a:r>
              <a:rPr lang="en-US" b="0" i="1" u="none" strike="noStrike" baseline="0" dirty="0">
                <a:solidFill>
                  <a:srgbClr val="C00000"/>
                </a:solidFill>
                <a:latin typeface="Rockwell" panose="02060603020205020403" pitchFamily="18" charset="0"/>
              </a:rPr>
              <a:t>r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 for read, </a:t>
            </a:r>
            <a:r>
              <a:rPr lang="en-US" b="0" i="1" u="none" strike="noStrike" baseline="0" dirty="0">
                <a:solidFill>
                  <a:srgbClr val="C00000"/>
                </a:solidFill>
                <a:latin typeface="Rockwell" panose="02060603020205020403" pitchFamily="18" charset="0"/>
              </a:rPr>
              <a:t>w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 for write, </a:t>
            </a:r>
            <a:r>
              <a:rPr lang="en-US" b="0" i="0" u="none" strike="noStrike" baseline="0" dirty="0">
                <a:solidFill>
                  <a:srgbClr val="C00000"/>
                </a:solidFill>
                <a:latin typeface="Rockwell" panose="02060603020205020403" pitchFamily="18" charset="0"/>
              </a:rPr>
              <a:t>r+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 for read and write, etc.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Buffering usually use default</a:t>
            </a:r>
          </a:p>
          <a:p>
            <a:r>
              <a:rPr lang="en-US" b="0" i="0" u="none" strike="noStrike" baseline="0" dirty="0">
                <a:latin typeface="Rockwell" panose="02060603020205020403" pitchFamily="18" charset="0"/>
              </a:rPr>
              <a:t>A file object has several objects such as name, closed, mode</a:t>
            </a:r>
          </a:p>
          <a:p>
            <a:r>
              <a:rPr lang="en-US" b="0" i="0" u="none" strike="noStrike" baseline="0" dirty="0">
                <a:latin typeface="Rockwell" panose="02060603020205020403" pitchFamily="18" charset="0"/>
              </a:rPr>
              <a:t>Opened file should be closed.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close() flushes buffered info and close the file object – no more write can be done.  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Without close(), file may not be in the final state.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5FE657-1977-2761-1FFB-27C649BD5B3C}"/>
              </a:ext>
            </a:extLst>
          </p:cNvPr>
          <p:cNvSpPr txBox="1"/>
          <p:nvPr/>
        </p:nvSpPr>
        <p:spPr>
          <a:xfrm>
            <a:off x="6258910" y="2065283"/>
            <a:ext cx="487184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latin typeface="CourierNew,Bold"/>
              </a:rPr>
              <a:t>#lect4/open.py</a:t>
            </a:r>
          </a:p>
          <a:p>
            <a:pPr algn="l"/>
            <a:r>
              <a:rPr lang="en-US" b="1" dirty="0" err="1">
                <a:latin typeface="CourierNew,Bold"/>
              </a:rPr>
              <a:t>fobj</a:t>
            </a:r>
            <a:r>
              <a:rPr lang="en-US" b="1" dirty="0">
                <a:latin typeface="CourierNew,Bold"/>
              </a:rPr>
              <a:t> = open(‘open.py’, ‘r+’)</a:t>
            </a:r>
          </a:p>
          <a:p>
            <a:pPr algn="l"/>
            <a:r>
              <a:rPr lang="en-US" b="1" dirty="0">
                <a:latin typeface="CourierNew,Bold"/>
              </a:rPr>
              <a:t>print(</a:t>
            </a:r>
            <a:r>
              <a:rPr lang="en-US" b="1" dirty="0" err="1">
                <a:latin typeface="CourierNew,Bold"/>
              </a:rPr>
              <a:t>f‘File</a:t>
            </a:r>
            <a:r>
              <a:rPr lang="en-US" b="1" dirty="0">
                <a:latin typeface="CourierNew,Bold"/>
              </a:rPr>
              <a:t> name: {fobj.name}’)</a:t>
            </a:r>
          </a:p>
          <a:p>
            <a:pPr algn="l"/>
            <a:r>
              <a:rPr lang="en-US" b="1" dirty="0">
                <a:latin typeface="CourierNew,Bold"/>
              </a:rPr>
              <a:t>print(</a:t>
            </a:r>
            <a:r>
              <a:rPr lang="en-US" b="1" dirty="0" err="1">
                <a:latin typeface="CourierNew,Bold"/>
              </a:rPr>
              <a:t>f’Access</a:t>
            </a:r>
            <a:r>
              <a:rPr lang="en-US" b="1" dirty="0">
                <a:latin typeface="CourierNew,Bold"/>
              </a:rPr>
              <a:t> mode: {</a:t>
            </a:r>
            <a:r>
              <a:rPr lang="en-US" b="1" dirty="0" err="1">
                <a:latin typeface="CourierNew,Bold"/>
              </a:rPr>
              <a:t>fobj.mode</a:t>
            </a:r>
            <a:r>
              <a:rPr lang="en-US" b="1" dirty="0">
                <a:latin typeface="CourierNew,Bold"/>
              </a:rPr>
              <a:t>}’)</a:t>
            </a:r>
          </a:p>
          <a:p>
            <a:pPr algn="l"/>
            <a:r>
              <a:rPr lang="en-US" b="1" dirty="0">
                <a:latin typeface="CourierNew,Bold"/>
              </a:rPr>
              <a:t>print(</a:t>
            </a:r>
            <a:r>
              <a:rPr lang="en-US" b="1" dirty="0" err="1">
                <a:latin typeface="CourierNew,Bold"/>
              </a:rPr>
              <a:t>f’Closed</a:t>
            </a:r>
            <a:r>
              <a:rPr lang="en-US" b="1" dirty="0">
                <a:latin typeface="CourierNew,Bold"/>
              </a:rPr>
              <a:t>? {</a:t>
            </a:r>
            <a:r>
              <a:rPr lang="en-US" b="1" dirty="0" err="1">
                <a:latin typeface="CourierNew,Bold"/>
              </a:rPr>
              <a:t>fobj.closed</a:t>
            </a:r>
            <a:r>
              <a:rPr lang="en-US" b="1" dirty="0">
                <a:latin typeface="CourierNew,Bold"/>
              </a:rPr>
              <a:t>}”)</a:t>
            </a:r>
          </a:p>
          <a:p>
            <a:pPr algn="l"/>
            <a:r>
              <a:rPr lang="en-US" b="1" dirty="0" err="1">
                <a:latin typeface="CourierNew,Bold"/>
              </a:rPr>
              <a:t>fobj.close</a:t>
            </a:r>
            <a:r>
              <a:rPr lang="en-US" b="1" dirty="0">
                <a:latin typeface="CourierNew,Bold"/>
              </a:rPr>
              <a:t>()</a:t>
            </a:r>
          </a:p>
          <a:p>
            <a:pPr algn="l"/>
            <a:r>
              <a:rPr lang="en-US" b="1" dirty="0">
                <a:latin typeface="CourierNew,Bold"/>
              </a:rPr>
              <a:t>print(</a:t>
            </a:r>
            <a:r>
              <a:rPr lang="en-US" b="1" dirty="0" err="1">
                <a:latin typeface="CourierNew,Bold"/>
              </a:rPr>
              <a:t>f‘File</a:t>
            </a:r>
            <a:r>
              <a:rPr lang="en-US" b="1" dirty="0">
                <a:latin typeface="CourierNew,Bold"/>
              </a:rPr>
              <a:t> name: {fobj.name}’)</a:t>
            </a:r>
          </a:p>
          <a:p>
            <a:pPr algn="l"/>
            <a:r>
              <a:rPr lang="en-US" b="1" dirty="0">
                <a:latin typeface="CourierNew,Bold"/>
              </a:rPr>
              <a:t>print(</a:t>
            </a:r>
            <a:r>
              <a:rPr lang="en-US" b="1" dirty="0" err="1">
                <a:latin typeface="CourierNew,Bold"/>
              </a:rPr>
              <a:t>f’Access</a:t>
            </a:r>
            <a:r>
              <a:rPr lang="en-US" b="1" dirty="0">
                <a:latin typeface="CourierNew,Bold"/>
              </a:rPr>
              <a:t> mode: {</a:t>
            </a:r>
            <a:r>
              <a:rPr lang="en-US" b="1" dirty="0" err="1">
                <a:latin typeface="CourierNew,Bold"/>
              </a:rPr>
              <a:t>fobj.mode</a:t>
            </a:r>
            <a:r>
              <a:rPr lang="en-US" b="1" dirty="0">
                <a:latin typeface="CourierNew,Bold"/>
              </a:rPr>
              <a:t>}’)</a:t>
            </a:r>
          </a:p>
          <a:p>
            <a:pPr algn="l"/>
            <a:r>
              <a:rPr lang="en-US" b="1" dirty="0">
                <a:latin typeface="CourierNew,Bold"/>
              </a:rPr>
              <a:t>print(</a:t>
            </a:r>
            <a:r>
              <a:rPr lang="en-US" b="1" dirty="0" err="1">
                <a:latin typeface="CourierNew,Bold"/>
              </a:rPr>
              <a:t>f’Closed</a:t>
            </a:r>
            <a:r>
              <a:rPr lang="en-US" b="1" dirty="0">
                <a:latin typeface="CourierNew,Bold"/>
              </a:rPr>
              <a:t>? {</a:t>
            </a:r>
            <a:r>
              <a:rPr lang="en-US" b="1" dirty="0" err="1">
                <a:latin typeface="CourierNew,Bold"/>
              </a:rPr>
              <a:t>fobj.closed</a:t>
            </a:r>
            <a:r>
              <a:rPr lang="en-US" b="1" dirty="0">
                <a:latin typeface="CourierNew,Bold"/>
              </a:rPr>
              <a:t>}”)</a:t>
            </a:r>
          </a:p>
        </p:txBody>
      </p:sp>
    </p:spTree>
    <p:extLst>
      <p:ext uri="{BB962C8B-B14F-4D97-AF65-F5344CB8AC3E}">
        <p14:creationId xmlns:p14="http://schemas.microsoft.com/office/powerpoint/2010/main" val="10541257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27670-4547-B4F4-036A-EF1EA454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Operations: read/write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1AFB0-F252-5E0C-0A1A-E24A815457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415" y="1150883"/>
            <a:ext cx="6519668" cy="4934607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Rockwell" panose="02060603020205020403" pitchFamily="18" charset="0"/>
              </a:rPr>
              <a:t>The </a:t>
            </a:r>
            <a:r>
              <a:rPr lang="en-US" i="1" dirty="0">
                <a:latin typeface="Rockwell" panose="02060603020205020403" pitchFamily="18" charset="0"/>
              </a:rPr>
              <a:t>write() </a:t>
            </a:r>
            <a:r>
              <a:rPr lang="en-US" dirty="0">
                <a:latin typeface="Rockwell" panose="02060603020205020403" pitchFamily="18" charset="0"/>
              </a:rPr>
              <a:t>method: </a:t>
            </a:r>
            <a:r>
              <a:rPr lang="en-US" i="1" dirty="0" err="1">
                <a:latin typeface="Rockwell" panose="02060603020205020403" pitchFamily="18" charset="0"/>
              </a:rPr>
              <a:t>fileojb.write</a:t>
            </a:r>
            <a:r>
              <a:rPr lang="en-US" i="1" dirty="0">
                <a:latin typeface="Rockwell" panose="02060603020205020403" pitchFamily="18" charset="0"/>
              </a:rPr>
              <a:t>(string)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Writes a string to an open file.</a:t>
            </a:r>
            <a:r>
              <a:rPr lang="en-US" dirty="0">
                <a:latin typeface="Rockwell" panose="02060603020205020403" pitchFamily="18" charset="0"/>
              </a:rPr>
              <a:t> Note that Python string can be binary data, not just text.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Write does not add ‘\n’ at the end of the string.</a:t>
            </a:r>
          </a:p>
          <a:p>
            <a:pPr algn="l"/>
            <a:r>
              <a:rPr lang="en-US" dirty="0">
                <a:latin typeface="Rockwell" panose="02060603020205020403" pitchFamily="18" charset="0"/>
              </a:rPr>
              <a:t>The </a:t>
            </a:r>
            <a:r>
              <a:rPr lang="en-US" i="1" dirty="0">
                <a:latin typeface="Rockwell" panose="02060603020205020403" pitchFamily="18" charset="0"/>
              </a:rPr>
              <a:t>read() </a:t>
            </a:r>
            <a:r>
              <a:rPr lang="en-US" dirty="0">
                <a:latin typeface="Rockwell" panose="02060603020205020403" pitchFamily="18" charset="0"/>
              </a:rPr>
              <a:t>method: </a:t>
            </a:r>
            <a:r>
              <a:rPr lang="en-US" i="1" dirty="0" err="1">
                <a:latin typeface="Rockwell" panose="02060603020205020403" pitchFamily="18" charset="0"/>
              </a:rPr>
              <a:t>fileojb.read</a:t>
            </a:r>
            <a:r>
              <a:rPr lang="en-US" i="1" dirty="0">
                <a:latin typeface="Rockwell" panose="02060603020205020403" pitchFamily="18" charset="0"/>
              </a:rPr>
              <a:t>([count])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Count is the number of bytes to read.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Without count, read the whole file</a:t>
            </a:r>
          </a:p>
          <a:p>
            <a:pPr lvl="1"/>
            <a:endParaRPr lang="en-US" dirty="0">
              <a:latin typeface="Rockwell" panose="02060603020205020403" pitchFamily="18" charset="0"/>
            </a:endParaRPr>
          </a:p>
          <a:p>
            <a:endParaRPr lang="en-US" b="0" i="0" u="none" strike="noStrike" baseline="0" dirty="0">
              <a:latin typeface="Rockwell" panose="020606030202050204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5FE657-1977-2761-1FFB-27C649BD5B3C}"/>
              </a:ext>
            </a:extLst>
          </p:cNvPr>
          <p:cNvSpPr txBox="1"/>
          <p:nvPr/>
        </p:nvSpPr>
        <p:spPr>
          <a:xfrm>
            <a:off x="7643348" y="1481959"/>
            <a:ext cx="404469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latin typeface="CourierNew,Bold"/>
              </a:rPr>
              <a:t>#lect4/write.py</a:t>
            </a:r>
          </a:p>
          <a:p>
            <a:pPr algn="l"/>
            <a:r>
              <a:rPr lang="en-US" b="1" dirty="0">
                <a:latin typeface="CourierNew,Bold"/>
              </a:rPr>
              <a:t>f = open(‘foo.txt’, ‘w’)</a:t>
            </a:r>
          </a:p>
          <a:p>
            <a:pPr algn="l"/>
            <a:r>
              <a:rPr lang="en-US" b="1" dirty="0" err="1">
                <a:latin typeface="CourierNew,Bold"/>
              </a:rPr>
              <a:t>f.write</a:t>
            </a:r>
            <a:r>
              <a:rPr lang="en-US" b="1" dirty="0">
                <a:latin typeface="CourierNew,Bold"/>
              </a:rPr>
              <a:t>(‘Python is great!’)</a:t>
            </a:r>
          </a:p>
          <a:p>
            <a:pPr algn="l"/>
            <a:r>
              <a:rPr lang="en-US" b="1" dirty="0" err="1">
                <a:latin typeface="CourierNew,Bold"/>
              </a:rPr>
              <a:t>f.write</a:t>
            </a:r>
            <a:r>
              <a:rPr lang="en-US" b="1" dirty="0">
                <a:latin typeface="CourierNew,Bold"/>
              </a:rPr>
              <a:t>(‘I love Python!’)</a:t>
            </a:r>
          </a:p>
          <a:p>
            <a:pPr algn="l"/>
            <a:r>
              <a:rPr lang="en-US" b="1" dirty="0" err="1">
                <a:latin typeface="CourierNew,Bold"/>
              </a:rPr>
              <a:t>f.close</a:t>
            </a:r>
            <a:r>
              <a:rPr lang="en-US" b="1" dirty="0">
                <a:latin typeface="CourierNew,Bold"/>
              </a:rPr>
              <a:t>()</a:t>
            </a:r>
          </a:p>
          <a:p>
            <a:pPr algn="l"/>
            <a:endParaRPr lang="en-US" b="1" dirty="0">
              <a:latin typeface="CourierNew,Bold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0D2612-1C03-EF82-D6EB-1C32DFA0B720}"/>
              </a:ext>
            </a:extLst>
          </p:cNvPr>
          <p:cNvSpPr txBox="1"/>
          <p:nvPr/>
        </p:nvSpPr>
        <p:spPr>
          <a:xfrm>
            <a:off x="7643347" y="3802117"/>
            <a:ext cx="349326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latin typeface="CourierNew,Bold"/>
              </a:rPr>
              <a:t>#lect4/read.py</a:t>
            </a:r>
          </a:p>
          <a:p>
            <a:pPr algn="l"/>
            <a:r>
              <a:rPr lang="en-US" b="1" dirty="0">
                <a:latin typeface="CourierNew,Bold"/>
              </a:rPr>
              <a:t>f = open(‘open.py’, ‘r’)</a:t>
            </a:r>
          </a:p>
          <a:p>
            <a:pPr algn="l"/>
            <a:r>
              <a:rPr lang="en-US" b="1" dirty="0">
                <a:latin typeface="CourierNew,Bold"/>
              </a:rPr>
              <a:t>s = </a:t>
            </a:r>
            <a:r>
              <a:rPr lang="en-US" b="1" dirty="0" err="1">
                <a:latin typeface="CourierNew,Bold"/>
              </a:rPr>
              <a:t>f.read</a:t>
            </a:r>
            <a:r>
              <a:rPr lang="en-US" b="1" dirty="0">
                <a:latin typeface="CourierNew,Bold"/>
              </a:rPr>
              <a:t>()</a:t>
            </a:r>
          </a:p>
          <a:p>
            <a:pPr algn="l"/>
            <a:r>
              <a:rPr lang="en-US" b="1" dirty="0" err="1">
                <a:latin typeface="CourierNew,Bold"/>
              </a:rPr>
              <a:t>f.close</a:t>
            </a:r>
            <a:r>
              <a:rPr lang="en-US" b="1" dirty="0">
                <a:latin typeface="CourierNew,Bold"/>
              </a:rPr>
              <a:t>()</a:t>
            </a:r>
          </a:p>
          <a:p>
            <a:pPr algn="l"/>
            <a:r>
              <a:rPr lang="en-US" b="1" dirty="0">
                <a:latin typeface="CourierNew,Bold"/>
              </a:rPr>
              <a:t>print(s)</a:t>
            </a:r>
          </a:p>
          <a:p>
            <a:pPr algn="l"/>
            <a:endParaRPr lang="en-US" b="1" dirty="0">
              <a:latin typeface="CourierNew,Bold"/>
            </a:endParaRPr>
          </a:p>
        </p:txBody>
      </p:sp>
    </p:spTree>
    <p:extLst>
      <p:ext uri="{BB962C8B-B14F-4D97-AF65-F5344CB8AC3E}">
        <p14:creationId xmlns:p14="http://schemas.microsoft.com/office/powerpoint/2010/main" val="3977515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27670-4547-B4F4-036A-EF1EA454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Operations: tell/seek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1AFB0-F252-5E0C-0A1A-E24A815457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1242"/>
            <a:ext cx="6519668" cy="4934607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Rockwell" panose="02060603020205020403" pitchFamily="18" charset="0"/>
              </a:rPr>
              <a:t>The </a:t>
            </a:r>
            <a:r>
              <a:rPr lang="en-US" i="1" dirty="0">
                <a:latin typeface="Rockwell" panose="02060603020205020403" pitchFamily="18" charset="0"/>
              </a:rPr>
              <a:t>tell() </a:t>
            </a:r>
            <a:r>
              <a:rPr lang="en-US" dirty="0">
                <a:latin typeface="Rockwell" panose="02060603020205020403" pitchFamily="18" charset="0"/>
              </a:rPr>
              <a:t>method: </a:t>
            </a:r>
            <a:r>
              <a:rPr lang="en-US" i="1" dirty="0" err="1">
                <a:latin typeface="Rockwell" panose="02060603020205020403" pitchFamily="18" charset="0"/>
              </a:rPr>
              <a:t>fileojb.tell</a:t>
            </a:r>
            <a:r>
              <a:rPr lang="en-US" i="1" dirty="0">
                <a:latin typeface="Rockwell" panose="02060603020205020403" pitchFamily="18" charset="0"/>
              </a:rPr>
              <a:t>()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Tell the current position within the file (the next read or write will start from the position)</a:t>
            </a:r>
          </a:p>
          <a:p>
            <a:pPr algn="l"/>
            <a:r>
              <a:rPr lang="en-US" dirty="0">
                <a:latin typeface="Rockwell" panose="02060603020205020403" pitchFamily="18" charset="0"/>
              </a:rPr>
              <a:t>The </a:t>
            </a:r>
            <a:r>
              <a:rPr lang="en-US" i="1" dirty="0">
                <a:latin typeface="Rockwell" panose="02060603020205020403" pitchFamily="18" charset="0"/>
              </a:rPr>
              <a:t>seek() </a:t>
            </a:r>
            <a:r>
              <a:rPr lang="en-US" dirty="0">
                <a:latin typeface="Rockwell" panose="02060603020205020403" pitchFamily="18" charset="0"/>
              </a:rPr>
              <a:t>method: </a:t>
            </a:r>
            <a:r>
              <a:rPr lang="en-US" i="1" dirty="0" err="1">
                <a:latin typeface="Rockwell" panose="02060603020205020403" pitchFamily="18" charset="0"/>
              </a:rPr>
              <a:t>fileojb.seek</a:t>
            </a:r>
            <a:r>
              <a:rPr lang="en-US" i="1" dirty="0">
                <a:latin typeface="Rockwell" panose="02060603020205020403" pitchFamily="18" charset="0"/>
              </a:rPr>
              <a:t>(offset, [from])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Move the current position to the specified position.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From = 0 - beginning of the file, 1 – current position, 2 – end of the file.</a:t>
            </a:r>
          </a:p>
          <a:p>
            <a:pPr lvl="2"/>
            <a:r>
              <a:rPr lang="en-US" dirty="0" err="1">
                <a:latin typeface="Rockwell" panose="02060603020205020403" pitchFamily="18" charset="0"/>
              </a:rPr>
              <a:t>f.seek</a:t>
            </a:r>
            <a:r>
              <a:rPr lang="en-US" dirty="0">
                <a:latin typeface="Rockwell" panose="02060603020205020403" pitchFamily="18" charset="0"/>
              </a:rPr>
              <a:t>(0, 0) – move to the beginning of the file</a:t>
            </a:r>
          </a:p>
          <a:p>
            <a:pPr lvl="2"/>
            <a:r>
              <a:rPr lang="en-US" dirty="0" err="1">
                <a:latin typeface="Rockwell" panose="02060603020205020403" pitchFamily="18" charset="0"/>
              </a:rPr>
              <a:t>f.seek</a:t>
            </a:r>
            <a:r>
              <a:rPr lang="en-US" dirty="0">
                <a:latin typeface="Rockwell" panose="02060603020205020403" pitchFamily="18" charset="0"/>
              </a:rPr>
              <a:t>(0, 2) – move to the end of the file</a:t>
            </a:r>
          </a:p>
          <a:p>
            <a:pPr lvl="1"/>
            <a:endParaRPr lang="en-US" dirty="0">
              <a:latin typeface="Rockwell" panose="02060603020205020403" pitchFamily="18" charset="0"/>
            </a:endParaRPr>
          </a:p>
          <a:p>
            <a:endParaRPr lang="en-US" b="0" i="0" u="none" strike="noStrike" baseline="0" dirty="0">
              <a:latin typeface="Rockwell" panose="020606030202050204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5FE657-1977-2761-1FFB-27C649BD5B3C}"/>
              </a:ext>
            </a:extLst>
          </p:cNvPr>
          <p:cNvSpPr txBox="1"/>
          <p:nvPr/>
        </p:nvSpPr>
        <p:spPr>
          <a:xfrm>
            <a:off x="7659114" y="1907628"/>
            <a:ext cx="3906839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latin typeface="CourierNew,Bold"/>
              </a:rPr>
              <a:t>#lect4/seek.py</a:t>
            </a:r>
          </a:p>
          <a:p>
            <a:pPr algn="l"/>
            <a:r>
              <a:rPr lang="en-US" b="1" dirty="0">
                <a:latin typeface="CourierNew,Bold"/>
              </a:rPr>
              <a:t>f = open(‘foo.txt’, ‘w’)</a:t>
            </a:r>
          </a:p>
          <a:p>
            <a:pPr algn="l"/>
            <a:r>
              <a:rPr lang="en-US" b="1" dirty="0" err="1">
                <a:latin typeface="CourierNew,Bold"/>
              </a:rPr>
              <a:t>f.write</a:t>
            </a:r>
            <a:r>
              <a:rPr lang="en-US" b="1" dirty="0">
                <a:latin typeface="CourierNew,Bold"/>
              </a:rPr>
              <a:t>(‘Python is great!’)</a:t>
            </a:r>
          </a:p>
          <a:p>
            <a:pPr algn="l"/>
            <a:r>
              <a:rPr lang="en-US" b="1" dirty="0" err="1">
                <a:latin typeface="CourierNew,Bold"/>
              </a:rPr>
              <a:t>f.write</a:t>
            </a:r>
            <a:r>
              <a:rPr lang="en-US" b="1" dirty="0">
                <a:latin typeface="CourierNew,Bold"/>
              </a:rPr>
              <a:t>(‘I love Python!’)</a:t>
            </a:r>
          </a:p>
          <a:p>
            <a:pPr algn="l"/>
            <a:r>
              <a:rPr lang="en-US" b="1" dirty="0">
                <a:latin typeface="CourierNew,Bold"/>
              </a:rPr>
              <a:t>print(</a:t>
            </a:r>
            <a:r>
              <a:rPr lang="en-US" b="1" dirty="0" err="1">
                <a:latin typeface="CourierNew,Bold"/>
              </a:rPr>
              <a:t>f.tell</a:t>
            </a:r>
            <a:r>
              <a:rPr lang="en-US" b="1" dirty="0">
                <a:latin typeface="CourierNew,Bold"/>
              </a:rPr>
              <a:t>())</a:t>
            </a:r>
          </a:p>
          <a:p>
            <a:pPr algn="l"/>
            <a:r>
              <a:rPr lang="en-US" b="1" dirty="0" err="1">
                <a:latin typeface="CourierNew,Bold"/>
              </a:rPr>
              <a:t>f.seek</a:t>
            </a:r>
            <a:r>
              <a:rPr lang="en-US" b="1" dirty="0">
                <a:latin typeface="CourierNew,Bold"/>
              </a:rPr>
              <a:t>(0, 0)</a:t>
            </a:r>
          </a:p>
          <a:p>
            <a:pPr algn="l"/>
            <a:r>
              <a:rPr lang="en-US" b="1" dirty="0" err="1">
                <a:latin typeface="CourierNew,Bold"/>
              </a:rPr>
              <a:t>f.write</a:t>
            </a:r>
            <a:r>
              <a:rPr lang="en-US" b="1" dirty="0">
                <a:latin typeface="CourierNew,Bold"/>
              </a:rPr>
              <a:t>(‘XXXX’)</a:t>
            </a:r>
          </a:p>
          <a:p>
            <a:pPr algn="l"/>
            <a:r>
              <a:rPr lang="en-US" b="1" dirty="0">
                <a:latin typeface="CourierNew,Bold"/>
              </a:rPr>
              <a:t>print(</a:t>
            </a:r>
            <a:r>
              <a:rPr lang="en-US" b="1" dirty="0" err="1">
                <a:latin typeface="CourierNew,Bold"/>
              </a:rPr>
              <a:t>f.tell</a:t>
            </a:r>
            <a:r>
              <a:rPr lang="en-US" b="1" dirty="0">
                <a:latin typeface="CourierNew,Bold"/>
              </a:rPr>
              <a:t>())</a:t>
            </a:r>
          </a:p>
          <a:p>
            <a:pPr algn="l"/>
            <a:r>
              <a:rPr lang="en-US" b="1" dirty="0" err="1">
                <a:latin typeface="CourierNew,Bold"/>
              </a:rPr>
              <a:t>f.close</a:t>
            </a:r>
            <a:r>
              <a:rPr lang="en-US" b="1" dirty="0">
                <a:latin typeface="CourierNew,Bold"/>
              </a:rPr>
              <a:t>()</a:t>
            </a:r>
          </a:p>
          <a:p>
            <a:pPr algn="l"/>
            <a:endParaRPr lang="en-US" b="1" dirty="0">
              <a:latin typeface="CourierNew,Bold"/>
            </a:endParaRPr>
          </a:p>
        </p:txBody>
      </p:sp>
    </p:spTree>
    <p:extLst>
      <p:ext uri="{BB962C8B-B14F-4D97-AF65-F5344CB8AC3E}">
        <p14:creationId xmlns:p14="http://schemas.microsoft.com/office/powerpoint/2010/main" val="4042968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27670-4547-B4F4-036A-EF1EA454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file access using </a:t>
            </a:r>
            <a:r>
              <a:rPr lang="en-US" dirty="0">
                <a:solidFill>
                  <a:srgbClr val="C00000"/>
                </a:solidFill>
              </a:rPr>
              <a:t>with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1AFB0-F252-5E0C-0A1A-E24A815457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1242"/>
            <a:ext cx="10531992" cy="186821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Rockwell" panose="02060603020205020403" pitchFamily="18" charset="0"/>
              </a:rPr>
              <a:t>An open file must be closed, but often after multiple file operations.</a:t>
            </a:r>
          </a:p>
          <a:p>
            <a:pPr algn="l"/>
            <a:r>
              <a:rPr lang="en-US" dirty="0">
                <a:latin typeface="Rockwell" panose="02060603020205020403" pitchFamily="18" charset="0"/>
              </a:rPr>
              <a:t>Enclosing file open in the with block, the file will be close when the block finishes execution.</a:t>
            </a:r>
          </a:p>
          <a:p>
            <a:pPr lvl="1"/>
            <a:endParaRPr lang="en-US" dirty="0">
              <a:latin typeface="Rockwell" panose="02060603020205020403" pitchFamily="18" charset="0"/>
            </a:endParaRPr>
          </a:p>
          <a:p>
            <a:endParaRPr lang="en-US" b="0" i="0" u="none" strike="noStrike" baseline="0" dirty="0">
              <a:latin typeface="Rockwell" panose="020606030202050204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5FE657-1977-2761-1FFB-27C649BD5B3C}"/>
              </a:ext>
            </a:extLst>
          </p:cNvPr>
          <p:cNvSpPr txBox="1"/>
          <p:nvPr/>
        </p:nvSpPr>
        <p:spPr>
          <a:xfrm>
            <a:off x="1281962" y="3129455"/>
            <a:ext cx="891832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latin typeface="CourierNew,Bold"/>
              </a:rPr>
              <a:t># lect4/with</a:t>
            </a:r>
          </a:p>
          <a:p>
            <a:pPr algn="l"/>
            <a:r>
              <a:rPr lang="en-US" b="1" dirty="0">
                <a:latin typeface="CourierNew,Bold"/>
              </a:rPr>
              <a:t>with open (‘open.txt’, ‘r’) as f:</a:t>
            </a:r>
          </a:p>
          <a:p>
            <a:pPr algn="l"/>
            <a:r>
              <a:rPr lang="en-US" b="1" dirty="0">
                <a:latin typeface="CourierNew,Bold"/>
              </a:rPr>
              <a:t>    for line in f:</a:t>
            </a:r>
          </a:p>
          <a:p>
            <a:pPr algn="l"/>
            <a:r>
              <a:rPr lang="en-US" b="1" dirty="0">
                <a:latin typeface="CourierNew,Bold"/>
              </a:rPr>
              <a:t>        print(</a:t>
            </a:r>
            <a:r>
              <a:rPr lang="en-US" b="1" dirty="0" err="1">
                <a:latin typeface="CourierNew,Bold"/>
              </a:rPr>
              <a:t>line.strip</a:t>
            </a:r>
            <a:r>
              <a:rPr lang="en-US" b="1" dirty="0">
                <a:latin typeface="CourierNew,Bold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238633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2898-A3E0-7C6C-709C-128AEFAF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Characters </a:t>
            </a:r>
          </a:p>
        </p:txBody>
      </p:sp>
      <p:sp>
        <p:nvSpPr>
          <p:cNvPr id="4" name="object 25">
            <a:extLst>
              <a:ext uri="{FF2B5EF4-FFF2-40B4-BE49-F238E27FC236}">
                <a16:creationId xmlns:a16="http://schemas.microsoft.com/office/drawing/2014/main" id="{6634B656-B808-8439-E8F6-E27AABC659DB}"/>
              </a:ext>
            </a:extLst>
          </p:cNvPr>
          <p:cNvSpPr txBox="1"/>
          <p:nvPr/>
        </p:nvSpPr>
        <p:spPr>
          <a:xfrm>
            <a:off x="1023303" y="2487716"/>
            <a:ext cx="10145395" cy="1882567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13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most common:</a:t>
            </a:r>
          </a:p>
          <a:p>
            <a:pPr marL="741045" lvl="1" indent="-271780">
              <a:spcBef>
                <a:spcPts val="1475"/>
              </a:spcBef>
              <a:buFont typeface="Arial"/>
              <a:buChar char="•"/>
              <a:tabLst>
                <a:tab pos="283845" algn="l"/>
                <a:tab pos="28448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‘\n’ – newline</a:t>
            </a:r>
          </a:p>
          <a:p>
            <a:pPr marL="741045" lvl="1" indent="-271780">
              <a:spcBef>
                <a:spcPts val="1490"/>
              </a:spcBef>
              <a:buFont typeface="Arial"/>
              <a:buChar char="•"/>
              <a:tabLst>
                <a:tab pos="283845" algn="l"/>
                <a:tab pos="28448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‘\s’ – space</a:t>
            </a:r>
          </a:p>
          <a:p>
            <a:pPr marL="741045" lvl="1" indent="-271780">
              <a:spcBef>
                <a:spcPts val="1475"/>
              </a:spcBef>
              <a:buFont typeface="Arial"/>
              <a:buChar char="•"/>
              <a:tabLst>
                <a:tab pos="283845" algn="l"/>
                <a:tab pos="28448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‘\t’ – tab</a:t>
            </a:r>
          </a:p>
        </p:txBody>
      </p:sp>
    </p:spTree>
    <p:extLst>
      <p:ext uri="{BB962C8B-B14F-4D97-AF65-F5344CB8AC3E}">
        <p14:creationId xmlns:p14="http://schemas.microsoft.com/office/powerpoint/2010/main" val="96024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8FC45-4AD0-F71F-7840-8C9F3A90F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String Methods</a:t>
            </a:r>
          </a:p>
        </p:txBody>
      </p:sp>
      <p:sp>
        <p:nvSpPr>
          <p:cNvPr id="6" name="object 20">
            <a:extLst>
              <a:ext uri="{FF2B5EF4-FFF2-40B4-BE49-F238E27FC236}">
                <a16:creationId xmlns:a16="http://schemas.microsoft.com/office/drawing/2014/main" id="{C69FCA00-015C-BC50-633F-CC6C3BA8114D}"/>
              </a:ext>
            </a:extLst>
          </p:cNvPr>
          <p:cNvSpPr txBox="1"/>
          <p:nvPr/>
        </p:nvSpPr>
        <p:spPr>
          <a:xfrm>
            <a:off x="1275752" y="1854369"/>
            <a:ext cx="9656445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1300" marR="5080" indent="-229235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Note that these </a:t>
            </a:r>
            <a:r>
              <a:rPr sz="2000" i="1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 modified string value; we cannot  change the string’s value in place because they’re immutable!</a:t>
            </a:r>
          </a:p>
          <a:p>
            <a:pPr marL="305435" indent="-293370">
              <a:lnSpc>
                <a:spcPct val="100000"/>
              </a:lnSpc>
              <a:spcBef>
                <a:spcPts val="1480"/>
              </a:spcBef>
              <a:buFont typeface="Arial"/>
              <a:buChar char="•"/>
              <a:tabLst>
                <a:tab pos="305435" algn="l"/>
                <a:tab pos="306070" algn="l"/>
                <a:tab pos="1829435" algn="l"/>
              </a:tabLst>
            </a:pPr>
            <a:r>
              <a:rPr sz="2000" dirty="0" err="1">
                <a:latin typeface="Arial" panose="020B0604020202020204" pitchFamily="34" charset="0"/>
                <a:cs typeface="Arial" panose="020B0604020202020204" pitchFamily="34" charset="0"/>
              </a:rPr>
              <a:t>s.upper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 s.lower()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BA065F-8E52-414D-AE98-FB80705D4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803" y="3987969"/>
            <a:ext cx="4134465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s1 =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"Python is so awesome."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(s1.upper())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(s1.lower())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93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AA747-719F-1458-35A8-E6E21592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String Methods</a:t>
            </a:r>
          </a:p>
        </p:txBody>
      </p:sp>
      <p:sp>
        <p:nvSpPr>
          <p:cNvPr id="6" name="object 31">
            <a:extLst>
              <a:ext uri="{FF2B5EF4-FFF2-40B4-BE49-F238E27FC236}">
                <a16:creationId xmlns:a16="http://schemas.microsoft.com/office/drawing/2014/main" id="{0A4C03E5-2EDD-E482-DC54-941BF0444B46}"/>
              </a:ext>
            </a:extLst>
          </p:cNvPr>
          <p:cNvSpPr txBox="1"/>
          <p:nvPr/>
        </p:nvSpPr>
        <p:spPr>
          <a:xfrm>
            <a:off x="1189980" y="2049922"/>
            <a:ext cx="10088245" cy="208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815" marR="5080" indent="-285750">
              <a:lnSpc>
                <a:spcPct val="120000"/>
              </a:lnSpc>
              <a:spcBef>
                <a:spcPts val="100"/>
              </a:spcBef>
              <a:buClr>
                <a:srgbClr val="FFFFFF"/>
              </a:buClr>
              <a:buFont typeface="Wingdings" panose="05000000000000000000" pitchFamily="2" charset="2"/>
              <a:buChar char="§"/>
              <a:tabLst>
                <a:tab pos="305435" algn="l"/>
                <a:tab pos="306070" algn="l"/>
                <a:tab pos="2286635" algn="l"/>
                <a:tab pos="4267835" algn="l"/>
                <a:tab pos="6249035" algn="l"/>
                <a:tab pos="8078470" algn="l"/>
              </a:tabLst>
            </a:pPr>
            <a:r>
              <a:rPr dirty="0"/>
              <a:t>	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s.isalpha(),	s.isdigit(),	s.isalnum(),	s.isspace()	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165" marR="5080" lvl="1" indent="-342900">
              <a:lnSpc>
                <a:spcPct val="120000"/>
              </a:lnSpc>
              <a:spcBef>
                <a:spcPts val="100"/>
              </a:spcBef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05435" algn="l"/>
                <a:tab pos="306070" algn="l"/>
                <a:tab pos="2286635" algn="l"/>
                <a:tab pos="4267835" algn="l"/>
                <a:tab pos="6249035" algn="l"/>
                <a:tab pos="807847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– return True if  string </a:t>
            </a:r>
            <a:r>
              <a:rPr sz="2000" i="1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 composed of alphabetic characters, digits, either alphabetic and/or digits,  and entirely whitespace characters, respectively.</a:t>
            </a:r>
          </a:p>
          <a:p>
            <a:pPr marL="297815" marR="640715" indent="-285750">
              <a:lnSpc>
                <a:spcPct val="120000"/>
              </a:lnSpc>
              <a:spcBef>
                <a:spcPts val="1000"/>
              </a:spcBef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05435" algn="l"/>
                <a:tab pos="306070" algn="l"/>
                <a:tab pos="2286635" algn="l"/>
                <a:tab pos="4115435" algn="l"/>
              </a:tabLst>
            </a:pPr>
            <a:r>
              <a:rPr dirty="0"/>
              <a:t>	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s.islower(),	s.isupper()	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165" marR="640715" lvl="1" indent="-342900">
              <a:lnSpc>
                <a:spcPct val="120000"/>
              </a:lnSpc>
              <a:spcBef>
                <a:spcPts val="1000"/>
              </a:spcBef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05435" algn="l"/>
                <a:tab pos="306070" algn="l"/>
                <a:tab pos="2286635" algn="l"/>
                <a:tab pos="411543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– return True if string </a:t>
            </a:r>
            <a:r>
              <a:rPr sz="2000" i="1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 all lowercase and all  uppercase, respectively.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6615A0-04F6-418B-8884-00A442600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635" y="4591543"/>
            <a:ext cx="3852337" cy="13234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"WHOA"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.isupper())</a:t>
            </a:r>
            <a:b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"12345"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.isdigit())</a:t>
            </a:r>
            <a:b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    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 "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.isspace())</a:t>
            </a:r>
            <a:b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"hello!"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.isalpha())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57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AA747-719F-1458-35A8-E6E21592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Build-in String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E7F5B-A6E0-17B3-BAA5-E8AB34133F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3567066"/>
          </a:xfrm>
        </p:spPr>
        <p:txBody>
          <a:bodyPr>
            <a:normAutofit fontScale="77500" lnSpcReduction="20000"/>
          </a:bodyPr>
          <a:lstStyle/>
          <a:p>
            <a:pPr marL="241300" marR="5080" indent="-229235">
              <a:lnSpc>
                <a:spcPct val="110000"/>
              </a:lnSpc>
              <a:spcBef>
                <a:spcPts val="10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2757805" algn="l"/>
                <a:tab pos="4491990" algn="l"/>
              </a:tabLst>
            </a:pPr>
            <a:r>
              <a:rPr lang="en-US" dirty="0"/>
              <a:t>	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str.split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([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 [,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maxsplit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]])	</a:t>
            </a:r>
          </a:p>
          <a:p>
            <a:pPr marL="12065" marR="5080">
              <a:lnSpc>
                <a:spcPct val="110000"/>
              </a:lnSpc>
              <a:spcBef>
                <a:spcPts val="100"/>
              </a:spcBef>
              <a:buClr>
                <a:srgbClr val="FFFFFF"/>
              </a:buClr>
              <a:tabLst>
                <a:tab pos="302260" algn="l"/>
                <a:tab pos="302895" algn="l"/>
                <a:tab pos="2757805" algn="l"/>
                <a:tab pos="4491990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  – Split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str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into a list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of substrings.</a:t>
            </a:r>
          </a:p>
          <a:p>
            <a:pPr marL="698500" marR="5080" lvl="1" indent="-229235">
              <a:lnSpc>
                <a:spcPct val="110000"/>
              </a:lnSpc>
              <a:spcBef>
                <a:spcPts val="10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2757805" algn="l"/>
                <a:tab pos="4491990" algn="l"/>
              </a:tabLst>
            </a:pPr>
            <a:r>
              <a:rPr lang="en-US" sz="1900" i="1" spc="-30" dirty="0" err="1"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en-US" sz="1900" i="1" spc="-1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argument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indicates the delimiting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(defaults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consecutive whitespace). </a:t>
            </a:r>
          </a:p>
          <a:p>
            <a:pPr marL="698500" marR="5080" lvl="1" indent="-229235">
              <a:lnSpc>
                <a:spcPct val="110000"/>
              </a:lnSpc>
              <a:spcBef>
                <a:spcPts val="10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2757805" algn="l"/>
                <a:tab pos="4491990" algn="l"/>
              </a:tabLst>
            </a:pPr>
            <a:r>
              <a:rPr lang="en-US" sz="1900" i="1" spc="-10" dirty="0" err="1">
                <a:latin typeface="Arial" panose="020B0604020202020204" pitchFamily="34" charset="0"/>
                <a:cs typeface="Arial" panose="020B0604020202020204" pitchFamily="34" charset="0"/>
              </a:rPr>
              <a:t>maxsplit</a:t>
            </a:r>
            <a:r>
              <a:rPr lang="en-US"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argument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indicates the maximum number of splits to be done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(default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1900" spc="1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-1).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6350" indent="-229235">
              <a:lnSpc>
                <a:spcPct val="110100"/>
              </a:lnSpc>
              <a:spcBef>
                <a:spcPts val="994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2902585" algn="l"/>
                <a:tab pos="4635500" algn="l"/>
              </a:tabLst>
            </a:pPr>
            <a:r>
              <a:rPr lang="en-US" dirty="0"/>
              <a:t>	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str.rsplit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([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 [,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maxsplit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]])	</a:t>
            </a:r>
          </a:p>
          <a:p>
            <a:pPr marL="241300" marR="6350" indent="-229235">
              <a:lnSpc>
                <a:spcPct val="110100"/>
              </a:lnSpc>
              <a:spcBef>
                <a:spcPts val="994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2902585" algn="l"/>
                <a:tab pos="4635500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Split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str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into a list of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substrings, starting </a:t>
            </a:r>
            <a:r>
              <a:rPr lang="en-US" sz="1900" spc="-25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the  </a:t>
            </a:r>
            <a:r>
              <a:rPr lang="en-US" sz="1900" spc="5" dirty="0">
                <a:latin typeface="Arial" panose="020B0604020202020204" pitchFamily="34" charset="0"/>
                <a:cs typeface="Arial" panose="020B0604020202020204" pitchFamily="34" charset="0"/>
              </a:rPr>
              <a:t>right.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159385" indent="-229235">
              <a:lnSpc>
                <a:spcPct val="110000"/>
              </a:lnSpc>
              <a:spcBef>
                <a:spcPts val="994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3047365" algn="l"/>
              </a:tabLst>
            </a:pPr>
            <a:r>
              <a:rPr lang="en-US" dirty="0"/>
              <a:t>	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str.strip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([chars])	</a:t>
            </a:r>
          </a:p>
          <a:p>
            <a:pPr marL="12065" marR="159385">
              <a:lnSpc>
                <a:spcPct val="110000"/>
              </a:lnSpc>
              <a:spcBef>
                <a:spcPts val="994"/>
              </a:spcBef>
              <a:buClr>
                <a:srgbClr val="FFFFFF"/>
              </a:buClr>
              <a:tabLst>
                <a:tab pos="302260" algn="l"/>
                <a:tab pos="302895" algn="l"/>
                <a:tab pos="3047365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   – </a:t>
            </a:r>
            <a:r>
              <a:rPr lang="en-US" sz="1900" spc="5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900" spc="-20" dirty="0"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str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with leading and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trailing  characters </a:t>
            </a:r>
            <a:r>
              <a:rPr lang="en-US" sz="1900" spc="-30" dirty="0">
                <a:latin typeface="Arial" panose="020B0604020202020204" pitchFamily="34" charset="0"/>
                <a:cs typeface="Arial" panose="020B0604020202020204" pitchFamily="34" charset="0"/>
              </a:rPr>
              <a:t>removed. </a:t>
            </a:r>
          </a:p>
          <a:p>
            <a:pPr marL="354965" marR="159385" indent="-342900">
              <a:lnSpc>
                <a:spcPct val="110000"/>
              </a:lnSpc>
              <a:spcBef>
                <a:spcPts val="994"/>
              </a:spcBef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02260" algn="l"/>
                <a:tab pos="302895" algn="l"/>
                <a:tab pos="3047365" algn="l"/>
              </a:tabLst>
            </a:pP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chars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specifies the set of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characters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900" spc="-40" dirty="0">
                <a:latin typeface="Arial" panose="020B0604020202020204" pitchFamily="34" charset="0"/>
                <a:cs typeface="Arial" panose="020B0604020202020204" pitchFamily="34" charset="0"/>
              </a:rPr>
              <a:t>remove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(default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is 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whitespace).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362585" indent="-229235">
              <a:lnSpc>
                <a:spcPct val="110000"/>
              </a:lnSpc>
              <a:spcBef>
                <a:spcPts val="101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3190240" algn="l"/>
              </a:tabLst>
            </a:pPr>
            <a:r>
              <a:rPr lang="en-US" dirty="0"/>
              <a:t>	</a:t>
            </a:r>
            <a:r>
              <a:rPr lang="en-US"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str.rstrip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([chars])	</a:t>
            </a:r>
          </a:p>
          <a:p>
            <a:pPr marL="241300" marR="362585" indent="-229235">
              <a:lnSpc>
                <a:spcPct val="110000"/>
              </a:lnSpc>
              <a:spcBef>
                <a:spcPts val="1010"/>
              </a:spcBef>
              <a:buClr>
                <a:srgbClr val="FFFFFF"/>
              </a:buClr>
              <a:buFont typeface="Arial"/>
              <a:buChar char="•"/>
              <a:tabLst>
                <a:tab pos="302260" algn="l"/>
                <a:tab pos="302895" algn="l"/>
                <a:tab pos="3190240" algn="l"/>
              </a:tabLst>
            </a:pP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900" spc="5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900" spc="-20" dirty="0"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en-US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str </a:t>
            </a:r>
            <a:r>
              <a:rPr lang="en-US" sz="1900" spc="-5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900" spc="-15" dirty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trailing characters  </a:t>
            </a:r>
            <a:r>
              <a:rPr lang="en-US" sz="1900" spc="-30" dirty="0">
                <a:latin typeface="Arial" panose="020B0604020202020204" pitchFamily="34" charset="0"/>
                <a:cs typeface="Arial" panose="020B0604020202020204" pitchFamily="34" charset="0"/>
              </a:rPr>
              <a:t>removed.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4D127B-DBE8-3919-073B-82187FC9B279}"/>
              </a:ext>
            </a:extLst>
          </p:cNvPr>
          <p:cNvSpPr txBox="1"/>
          <p:nvPr/>
        </p:nvSpPr>
        <p:spPr>
          <a:xfrm>
            <a:off x="2237873" y="5291592"/>
            <a:ext cx="727635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"Python   programming    is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fun!"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.split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"555-867-5309"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.split(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'-'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"***Python   programming    is fun***"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.strip(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'*'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709946"/>
      </p:ext>
    </p:extLst>
  </p:cSld>
  <p:clrMapOvr>
    <a:masterClrMapping/>
  </p:clrMapOvr>
</p:sld>
</file>

<file path=ppt/theme/theme1.xml><?xml version="1.0" encoding="utf-8"?>
<a:theme xmlns:a="http://schemas.openxmlformats.org/drawingml/2006/main" name="myCOP4521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OP4521" id="{AC88A369-B436-4B59-A1A3-9406AB6A38E2}" vid="{44AA63C9-C980-4552-9100-70E8BCF60E8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myCOP4521</Template>
  <TotalTime>3512</TotalTime>
  <Words>5326</Words>
  <Application>Microsoft Macintosh PowerPoint</Application>
  <PresentationFormat>Widescreen</PresentationFormat>
  <Paragraphs>391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Arial Unicode MS</vt:lpstr>
      <vt:lpstr>Arial</vt:lpstr>
      <vt:lpstr>Consolas</vt:lpstr>
      <vt:lpstr>Courier New</vt:lpstr>
      <vt:lpstr>CourierNew,Bold</vt:lpstr>
      <vt:lpstr>Rockwell</vt:lpstr>
      <vt:lpstr>Times New Roman</vt:lpstr>
      <vt:lpstr>Tw Cen MT</vt:lpstr>
      <vt:lpstr>Wingdings</vt:lpstr>
      <vt:lpstr>myCOP4521</vt:lpstr>
      <vt:lpstr>Sequence Data Types &amp; FILE IO</vt:lpstr>
      <vt:lpstr>Strings</vt:lpstr>
      <vt:lpstr>Accessing a String</vt:lpstr>
      <vt:lpstr>Modifying a String</vt:lpstr>
      <vt:lpstr>Modifying a String</vt:lpstr>
      <vt:lpstr>Escape Characters </vt:lpstr>
      <vt:lpstr>Built-in String Methods</vt:lpstr>
      <vt:lpstr>Built-in String Methods</vt:lpstr>
      <vt:lpstr>Build-in String Methods</vt:lpstr>
      <vt:lpstr>Built-in String Methods</vt:lpstr>
      <vt:lpstr>Built-in String Methods</vt:lpstr>
      <vt:lpstr>Built-in String Methods</vt:lpstr>
      <vt:lpstr>String formatting</vt:lpstr>
      <vt:lpstr>Placeholders in f-string</vt:lpstr>
      <vt:lpstr>Modifier</vt:lpstr>
      <vt:lpstr>String format()</vt:lpstr>
      <vt:lpstr>String formatting examples</vt:lpstr>
      <vt:lpstr>Lists</vt:lpstr>
      <vt:lpstr>Creating Lists</vt:lpstr>
      <vt:lpstr>Creating Lists</vt:lpstr>
      <vt:lpstr>Creating Lists</vt:lpstr>
      <vt:lpstr>Accessing list elements</vt:lpstr>
      <vt:lpstr>Slicing</vt:lpstr>
      <vt:lpstr>Slicing</vt:lpstr>
      <vt:lpstr>Inserting Elements</vt:lpstr>
      <vt:lpstr>Inserting/Removing Elements</vt:lpstr>
      <vt:lpstr>List as a Stack</vt:lpstr>
      <vt:lpstr>List as a Queue</vt:lpstr>
      <vt:lpstr>Some other useful operations</vt:lpstr>
      <vt:lpstr>Custom Sort</vt:lpstr>
      <vt:lpstr>Custom Sort</vt:lpstr>
      <vt:lpstr>Set</vt:lpstr>
      <vt:lpstr>Creating Set</vt:lpstr>
      <vt:lpstr>Hashable Items</vt:lpstr>
      <vt:lpstr>Mutable operations</vt:lpstr>
      <vt:lpstr>Set Operations</vt:lpstr>
      <vt:lpstr>Set Operations</vt:lpstr>
      <vt:lpstr>Tuples</vt:lpstr>
      <vt:lpstr>Creating Tuples</vt:lpstr>
      <vt:lpstr>Tuple Operations</vt:lpstr>
      <vt:lpstr>Packing/Unpacking</vt:lpstr>
      <vt:lpstr>Dict</vt:lpstr>
      <vt:lpstr>Creating a Dictionary</vt:lpstr>
      <vt:lpstr>Accessing the Dictionary</vt:lpstr>
      <vt:lpstr>Updating the Dictionary</vt:lpstr>
      <vt:lpstr>Some built-in Dictionary methods</vt:lpstr>
      <vt:lpstr>Ordered Dictionary</vt:lpstr>
      <vt:lpstr>Ordered Dictionary</vt:lpstr>
      <vt:lpstr>Ordered Dictionary with custom comparison function</vt:lpstr>
      <vt:lpstr>File Operations: open/close</vt:lpstr>
      <vt:lpstr>File Operations: read/write</vt:lpstr>
      <vt:lpstr>File Operations: tell/seek</vt:lpstr>
      <vt:lpstr>Managing file access using with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</dc:title>
  <dc:creator>Sharanya Jayaraman</dc:creator>
  <cp:lastModifiedBy>Microsoft Office User</cp:lastModifiedBy>
  <cp:revision>14</cp:revision>
  <dcterms:created xsi:type="dcterms:W3CDTF">2024-01-10T16:54:40Z</dcterms:created>
  <dcterms:modified xsi:type="dcterms:W3CDTF">2024-09-09T17:30:23Z</dcterms:modified>
</cp:coreProperties>
</file>