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355" r:id="rId3"/>
    <p:sldId id="366" r:id="rId4"/>
    <p:sldId id="280" r:id="rId5"/>
    <p:sldId id="281" r:id="rId6"/>
    <p:sldId id="282" r:id="rId7"/>
    <p:sldId id="349" r:id="rId8"/>
    <p:sldId id="283" r:id="rId9"/>
    <p:sldId id="285" r:id="rId10"/>
    <p:sldId id="356" r:id="rId11"/>
    <p:sldId id="329" r:id="rId12"/>
    <p:sldId id="351" r:id="rId13"/>
    <p:sldId id="352" r:id="rId14"/>
    <p:sldId id="330" r:id="rId15"/>
    <p:sldId id="331" r:id="rId16"/>
    <p:sldId id="357" r:id="rId17"/>
    <p:sldId id="332" r:id="rId18"/>
    <p:sldId id="333" r:id="rId19"/>
    <p:sldId id="353" r:id="rId20"/>
    <p:sldId id="334" r:id="rId21"/>
    <p:sldId id="361" r:id="rId22"/>
    <p:sldId id="360" r:id="rId23"/>
    <p:sldId id="359" r:id="rId24"/>
    <p:sldId id="335" r:id="rId25"/>
    <p:sldId id="367" r:id="rId26"/>
    <p:sldId id="368" r:id="rId27"/>
    <p:sldId id="363" r:id="rId28"/>
    <p:sldId id="364" r:id="rId29"/>
    <p:sldId id="336" r:id="rId30"/>
    <p:sldId id="338" r:id="rId31"/>
    <p:sldId id="339" r:id="rId32"/>
    <p:sldId id="341" r:id="rId33"/>
    <p:sldId id="342" r:id="rId34"/>
    <p:sldId id="343" r:id="rId35"/>
    <p:sldId id="365" r:id="rId36"/>
    <p:sldId id="345" r:id="rId37"/>
    <p:sldId id="346" r:id="rId38"/>
    <p:sldId id="347"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30" autoAdjust="0"/>
    <p:restoredTop sz="94660"/>
  </p:normalViewPr>
  <p:slideViewPr>
    <p:cSldViewPr snapToGrid="0">
      <p:cViewPr varScale="1">
        <p:scale>
          <a:sx n="153" d="100"/>
          <a:sy n="153" d="100"/>
        </p:scale>
        <p:origin x="184" y="8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363B15-8D4E-4A29-8653-631D464292AC}"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3374826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363B15-8D4E-4A29-8653-631D464292AC}"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1916139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363B15-8D4E-4A29-8653-631D464292AC}"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762811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363B15-8D4E-4A29-8653-631D464292AC}"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28869-296F-4493-9B08-47D31E56F3CD}"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64195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363B15-8D4E-4A29-8653-631D464292AC}"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4018653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F363B15-8D4E-4A29-8653-631D464292AC}" type="datetimeFigureOut">
              <a:rPr lang="en-US" smtClean="0"/>
              <a:t>9/9/24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1926934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F363B15-8D4E-4A29-8653-631D464292AC}" type="datetimeFigureOut">
              <a:rPr lang="en-US" smtClean="0"/>
              <a:t>9/9/24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3652162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63B15-8D4E-4A29-8653-631D464292AC}"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2201516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63B15-8D4E-4A29-8653-631D464292AC}"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140048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400" cap="none" baseline="0">
                <a:latin typeface="+mj-lt"/>
                <a:cs typeface="Calibri" panose="020F0502020204030204" pitchFamily="34" charset="0"/>
              </a:defRPr>
            </a:lvl1pPr>
            <a:lvl2pPr marL="685800" indent="-228600">
              <a:buFont typeface="Courier New" panose="02070309020205020404" pitchFamily="49" charset="0"/>
              <a:buChar char="o"/>
              <a:defRPr sz="2000" cap="none">
                <a:latin typeface="+mn-lt"/>
                <a:cs typeface="Calibri" panose="020F0502020204030204" pitchFamily="34" charset="0"/>
              </a:defRPr>
            </a:lvl2pPr>
            <a:lvl3pPr marL="1143000" indent="-228600">
              <a:buFont typeface="Wingdings" panose="05000000000000000000" pitchFamily="2" charset="2"/>
              <a:buChar char="v"/>
              <a:defRPr sz="1800" cap="none"/>
            </a:lvl3pPr>
            <a:lvl4pPr marL="1600200" indent="-228600">
              <a:buFont typeface="Wingdings" panose="05000000000000000000" pitchFamily="2" charset="2"/>
              <a:buChar char="q"/>
              <a:defRPr sz="1600" cap="none"/>
            </a:lvl4pPr>
          </a:lstStyle>
          <a:p>
            <a:pPr lvl="0"/>
            <a:r>
              <a:rPr lang="en-US" dirty="0" err="1"/>
              <a:t>Aaaa</a:t>
            </a:r>
            <a:endParaRPr lang="en-US" dirty="0"/>
          </a:p>
          <a:p>
            <a:pPr lvl="1"/>
            <a:r>
              <a:rPr lang="en-US" dirty="0" err="1"/>
              <a:t>Saaaa</a:t>
            </a:r>
            <a:endParaRPr lang="en-US" dirty="0"/>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F363B15-8D4E-4A29-8653-631D464292AC}"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129773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363B15-8D4E-4A29-8653-631D464292AC}" type="datetimeFigureOut">
              <a:rPr lang="en-US" smtClean="0"/>
              <a:t>9/9/24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3142770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363B15-8D4E-4A29-8653-631D464292AC}"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2205632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363B15-8D4E-4A29-8653-631D464292AC}" type="datetimeFigureOut">
              <a:rPr lang="en-US" smtClean="0"/>
              <a:t>9/9/24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1142056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363B15-8D4E-4A29-8653-631D464292AC}" type="datetimeFigureOut">
              <a:rPr lang="en-US" smtClean="0"/>
              <a:t>9/9/24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14449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F363B15-8D4E-4A29-8653-631D464292AC}" type="datetimeFigureOut">
              <a:rPr lang="en-US" smtClean="0"/>
              <a:t>9/9/24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1371099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363B15-8D4E-4A29-8653-631D464292AC}"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2886539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363B15-8D4E-4A29-8653-631D464292AC}" type="datetimeFigureOut">
              <a:rPr lang="en-US" smtClean="0"/>
              <a:t>9/9/24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228869-296F-4493-9B08-47D31E56F3CD}" type="slidenum">
              <a:rPr lang="en-US" smtClean="0"/>
              <a:t>‹#›</a:t>
            </a:fld>
            <a:endParaRPr lang="en-US"/>
          </a:p>
        </p:txBody>
      </p:sp>
    </p:spTree>
    <p:extLst>
      <p:ext uri="{BB962C8B-B14F-4D97-AF65-F5344CB8AC3E}">
        <p14:creationId xmlns:p14="http://schemas.microsoft.com/office/powerpoint/2010/main" val="3361991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F363B15-8D4E-4A29-8653-631D464292AC}" type="datetimeFigureOut">
              <a:rPr lang="en-US" smtClean="0"/>
              <a:t>9/9/24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2228869-296F-4493-9B08-47D31E56F3CD}" type="slidenum">
              <a:rPr lang="en-US" smtClean="0"/>
              <a:t>‹#›</a:t>
            </a:fld>
            <a:endParaRPr lang="en-US"/>
          </a:p>
        </p:txBody>
      </p:sp>
    </p:spTree>
    <p:extLst>
      <p:ext uri="{BB962C8B-B14F-4D97-AF65-F5344CB8AC3E}">
        <p14:creationId xmlns:p14="http://schemas.microsoft.com/office/powerpoint/2010/main" val="234057389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4A5E5-546A-4BE4-B835-42ACFAB217F9}"/>
              </a:ext>
            </a:extLst>
          </p:cNvPr>
          <p:cNvSpPr>
            <a:spLocks noGrp="1"/>
          </p:cNvSpPr>
          <p:nvPr>
            <p:ph type="ctrTitle"/>
          </p:nvPr>
        </p:nvSpPr>
        <p:spPr/>
        <p:txBody>
          <a:bodyPr/>
          <a:lstStyle/>
          <a:p>
            <a:r>
              <a:rPr lang="en-US" dirty="0"/>
              <a:t>Lecture 2: Python Basics -  Modules and Functions</a:t>
            </a:r>
          </a:p>
        </p:txBody>
      </p:sp>
      <p:sp>
        <p:nvSpPr>
          <p:cNvPr id="3" name="Subtitle 2">
            <a:extLst>
              <a:ext uri="{FF2B5EF4-FFF2-40B4-BE49-F238E27FC236}">
                <a16:creationId xmlns:a16="http://schemas.microsoft.com/office/drawing/2014/main" id="{014764E2-A33F-422A-AAE0-D1AE9C045D2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71794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FED1E-9BB5-3BA2-FE04-95A62E61B167}"/>
              </a:ext>
            </a:extLst>
          </p:cNvPr>
          <p:cNvSpPr>
            <a:spLocks noGrp="1"/>
          </p:cNvSpPr>
          <p:nvPr>
            <p:ph type="title"/>
          </p:nvPr>
        </p:nvSpPr>
        <p:spPr/>
        <p:txBody>
          <a:bodyPr/>
          <a:lstStyle/>
          <a:p>
            <a:r>
              <a:rPr lang="en-US" dirty="0"/>
              <a:t>Module search paths</a:t>
            </a:r>
          </a:p>
        </p:txBody>
      </p:sp>
      <p:sp>
        <p:nvSpPr>
          <p:cNvPr id="3" name="Content Placeholder 2">
            <a:extLst>
              <a:ext uri="{FF2B5EF4-FFF2-40B4-BE49-F238E27FC236}">
                <a16:creationId xmlns:a16="http://schemas.microsoft.com/office/drawing/2014/main" id="{8E14DCB7-A261-F501-3F9E-98F12A8D6D97}"/>
              </a:ext>
            </a:extLst>
          </p:cNvPr>
          <p:cNvSpPr>
            <a:spLocks noGrp="1"/>
          </p:cNvSpPr>
          <p:nvPr>
            <p:ph sz="quarter" idx="13"/>
          </p:nvPr>
        </p:nvSpPr>
        <p:spPr/>
        <p:txBody>
          <a:bodyPr/>
          <a:lstStyle/>
          <a:p>
            <a:r>
              <a:rPr lang="en-US" dirty="0"/>
              <a:t>Let us run the python program (foo.py) with the bar module it imports in a different directory.</a:t>
            </a:r>
          </a:p>
          <a:p>
            <a:pPr lvl="1"/>
            <a:r>
              <a:rPr lang="en-US" dirty="0"/>
              <a:t>Let foo.py be at </a:t>
            </a:r>
            <a:r>
              <a:rPr lang="en-US" i="1" dirty="0"/>
              <a:t>./run </a:t>
            </a:r>
            <a:r>
              <a:rPr lang="en-US" dirty="0"/>
              <a:t>directory, bar.by at </a:t>
            </a:r>
            <a:r>
              <a:rPr lang="en-US" i="1" dirty="0"/>
              <a:t>./modules</a:t>
            </a:r>
          </a:p>
          <a:p>
            <a:pPr lvl="1"/>
            <a:r>
              <a:rPr lang="en-US" i="1" dirty="0"/>
              <a:t>cd run</a:t>
            </a:r>
            <a:r>
              <a:rPr lang="en-US" dirty="0"/>
              <a:t>, and python3 </a:t>
            </a:r>
            <a:r>
              <a:rPr lang="en-US" i="1" dirty="0"/>
              <a:t>foo.py, </a:t>
            </a:r>
            <a:r>
              <a:rPr lang="en-US" dirty="0"/>
              <a:t>what happens?</a:t>
            </a:r>
          </a:p>
          <a:p>
            <a:pPr lvl="1"/>
            <a:endParaRPr lang="en-US" dirty="0"/>
          </a:p>
          <a:p>
            <a:r>
              <a:rPr lang="en-US" dirty="0"/>
              <a:t>How to fix the problem to make it work?</a:t>
            </a:r>
          </a:p>
          <a:p>
            <a:pPr lvl="1"/>
            <a:r>
              <a:rPr lang="en-US" dirty="0"/>
              <a:t>Update PATHONPATH in shell to include the modules directory and then run python3.</a:t>
            </a:r>
          </a:p>
        </p:txBody>
      </p:sp>
    </p:spTree>
    <p:extLst>
      <p:ext uri="{BB962C8B-B14F-4D97-AF65-F5344CB8AC3E}">
        <p14:creationId xmlns:p14="http://schemas.microsoft.com/office/powerpoint/2010/main" val="1792028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9AB1-762A-6043-8F7E-690F3864F07B}"/>
              </a:ext>
            </a:extLst>
          </p:cNvPr>
          <p:cNvSpPr>
            <a:spLocks noGrp="1"/>
          </p:cNvSpPr>
          <p:nvPr>
            <p:ph type="title"/>
          </p:nvPr>
        </p:nvSpPr>
        <p:spPr/>
        <p:txBody>
          <a:bodyPr/>
          <a:lstStyle/>
          <a:p>
            <a:r>
              <a:rPr lang="en-US" spc="-5" dirty="0"/>
              <a:t>Functions</a:t>
            </a:r>
            <a:endParaRPr lang="en-US" dirty="0"/>
          </a:p>
        </p:txBody>
      </p:sp>
      <p:sp>
        <p:nvSpPr>
          <p:cNvPr id="3" name="Content Placeholder 2">
            <a:extLst>
              <a:ext uri="{FF2B5EF4-FFF2-40B4-BE49-F238E27FC236}">
                <a16:creationId xmlns:a16="http://schemas.microsoft.com/office/drawing/2014/main" id="{299AB4A2-9FB7-D32D-8BDA-EA503FD881FE}"/>
              </a:ext>
            </a:extLst>
          </p:cNvPr>
          <p:cNvSpPr>
            <a:spLocks noGrp="1"/>
          </p:cNvSpPr>
          <p:nvPr>
            <p:ph sz="quarter" idx="13"/>
          </p:nvPr>
        </p:nvSpPr>
        <p:spPr>
          <a:xfrm>
            <a:off x="433137" y="4059621"/>
            <a:ext cx="5213683" cy="2286294"/>
          </a:xfrm>
        </p:spPr>
        <p:txBody>
          <a:bodyPr>
            <a:normAutofit lnSpcReduction="10000"/>
          </a:bodyPr>
          <a:lstStyle/>
          <a:p>
            <a:pPr marL="354965" marR="52705" indent="-342900">
              <a:lnSpc>
                <a:spcPct val="90800"/>
              </a:lnSpc>
              <a:spcBef>
                <a:spcPts val="295"/>
              </a:spcBef>
              <a:tabLst>
                <a:tab pos="299085" algn="l"/>
                <a:tab pos="299720" algn="l"/>
              </a:tabLst>
            </a:pPr>
            <a:r>
              <a:rPr lang="en-US" sz="2400" i="1" dirty="0">
                <a:cs typeface="Arial" panose="020B0604020202020204" pitchFamily="34" charset="0"/>
              </a:rPr>
              <a:t>def</a:t>
            </a:r>
            <a:r>
              <a:rPr lang="en-US" sz="2400" dirty="0">
                <a:cs typeface="Arial" panose="020B0604020202020204" pitchFamily="34" charset="0"/>
              </a:rPr>
              <a:t> is followed by the function name with round brackets  enclosing the arguments and a colon</a:t>
            </a:r>
          </a:p>
          <a:p>
            <a:pPr marL="354965" marR="52705" indent="-342900">
              <a:lnSpc>
                <a:spcPct val="90800"/>
              </a:lnSpc>
              <a:spcBef>
                <a:spcPts val="295"/>
              </a:spcBef>
              <a:tabLst>
                <a:tab pos="299085" algn="l"/>
                <a:tab pos="299720" algn="l"/>
              </a:tabLst>
            </a:pPr>
            <a:r>
              <a:rPr lang="en-US" sz="2400" dirty="0">
                <a:cs typeface="Arial" panose="020B0604020202020204" pitchFamily="34" charset="0"/>
              </a:rPr>
              <a:t>indented statements form a body  of the function</a:t>
            </a:r>
          </a:p>
          <a:p>
            <a:pPr marL="354965" indent="-342900">
              <a:lnSpc>
                <a:spcPts val="2065"/>
              </a:lnSpc>
              <a:spcBef>
                <a:spcPts val="70"/>
              </a:spcBef>
              <a:tabLst>
                <a:tab pos="299085" algn="l"/>
                <a:tab pos="299720" algn="l"/>
              </a:tabLst>
            </a:pPr>
            <a:r>
              <a:rPr lang="en-US" sz="2400" i="1" dirty="0">
                <a:cs typeface="Arial" panose="020B0604020202020204" pitchFamily="34" charset="0"/>
              </a:rPr>
              <a:t>return</a:t>
            </a:r>
            <a:r>
              <a:rPr lang="en-US" sz="2400" dirty="0">
                <a:cs typeface="Arial" panose="020B0604020202020204" pitchFamily="34" charset="0"/>
              </a:rPr>
              <a:t> specifies a list of values to be returned</a:t>
            </a:r>
          </a:p>
          <a:p>
            <a:endParaRPr lang="en-US" dirty="0"/>
          </a:p>
        </p:txBody>
      </p:sp>
      <p:sp>
        <p:nvSpPr>
          <p:cNvPr id="5" name="Rectangle 1">
            <a:extLst>
              <a:ext uri="{FF2B5EF4-FFF2-40B4-BE49-F238E27FC236}">
                <a16:creationId xmlns:a16="http://schemas.microsoft.com/office/drawing/2014/main" id="{401D2C28-074C-BDBC-72CB-89FB3DD8BDD0}"/>
              </a:ext>
            </a:extLst>
          </p:cNvPr>
          <p:cNvSpPr>
            <a:spLocks noChangeArrowheads="1"/>
          </p:cNvSpPr>
          <p:nvPr/>
        </p:nvSpPr>
        <p:spPr bwMode="auto">
          <a:xfrm>
            <a:off x="7266363" y="2305615"/>
            <a:ext cx="3570914" cy="2246769"/>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rgbClr val="808080"/>
                </a:solidFill>
                <a:effectLst/>
              </a:rPr>
              <a:t># Defining the function</a:t>
            </a:r>
            <a:br>
              <a:rPr kumimoji="0" lang="en-US" altLang="en-US" sz="2000" b="0" i="1" u="none" strike="noStrike" cap="none" normalizeH="0" baseline="0" dirty="0">
                <a:ln>
                  <a:noFill/>
                </a:ln>
                <a:solidFill>
                  <a:srgbClr val="808080"/>
                </a:solidFill>
                <a:effectLst/>
              </a:rPr>
            </a:br>
            <a:r>
              <a:rPr kumimoji="0" lang="en-US" altLang="en-US" sz="2000" b="1" i="0" u="none" strike="noStrike" cap="none" normalizeH="0" baseline="0" dirty="0">
                <a:ln>
                  <a:noFill/>
                </a:ln>
                <a:solidFill>
                  <a:srgbClr val="000080"/>
                </a:solidFill>
                <a:effectLst/>
              </a:rPr>
              <a:t>def </a:t>
            </a:r>
            <a:r>
              <a:rPr kumimoji="0" lang="en-US" altLang="en-US" sz="2000" b="0" i="0" u="none" strike="noStrike" cap="none" normalizeH="0" baseline="0" dirty="0" err="1">
                <a:ln>
                  <a:noFill/>
                </a:ln>
                <a:solidFill>
                  <a:srgbClr val="000000"/>
                </a:solidFill>
                <a:effectLst/>
              </a:rPr>
              <a:t>print_greeting</a:t>
            </a:r>
            <a:r>
              <a:rPr kumimoji="0" lang="en-US" altLang="en-US" sz="2000" b="0" i="0" u="none" strike="noStrike" cap="none" normalizeH="0" baseline="0" dirty="0">
                <a:ln>
                  <a:noFill/>
                </a:ln>
                <a:solidFill>
                  <a:srgbClr val="000000"/>
                </a:solidFill>
                <a:effectLst/>
              </a:rPr>
              <a:t>():</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0" i="0" u="none" strike="noStrike" cap="none" normalizeH="0" baseline="0" dirty="0">
                <a:ln>
                  <a:noFill/>
                </a:ln>
                <a:solidFill>
                  <a:srgbClr val="000080"/>
                </a:solidFill>
                <a:effectLst/>
              </a:rPr>
              <a:t>print </a:t>
            </a:r>
            <a:r>
              <a:rPr kumimoji="0" lang="en-US" altLang="en-US" sz="2000" b="0" i="0" u="none" strike="noStrike" cap="none" normalizeH="0" baseline="0" dirty="0">
                <a:ln>
                  <a:noFill/>
                </a:ln>
                <a:solidFill>
                  <a:srgbClr val="000000"/>
                </a:solidFill>
                <a:effectLst/>
              </a:rPr>
              <a:t>(</a:t>
            </a:r>
            <a:r>
              <a:rPr kumimoji="0" lang="en-US" altLang="en-US" sz="2000" b="1" i="0" u="none" strike="noStrike" cap="none" normalizeH="0" baseline="0" dirty="0">
                <a:ln>
                  <a:noFill/>
                </a:ln>
                <a:solidFill>
                  <a:srgbClr val="008080"/>
                </a:solidFill>
                <a:effectLst/>
              </a:rPr>
              <a:t>"Hello!"</a:t>
            </a:r>
            <a:r>
              <a:rPr kumimoji="0" lang="en-US" altLang="en-US" sz="2000" b="0" i="0" u="none" strike="noStrike" cap="none" normalizeH="0" baseline="0" dirty="0">
                <a:ln>
                  <a:noFill/>
                </a:ln>
                <a:solidFill>
                  <a:srgbClr val="000000"/>
                </a:solidFill>
                <a:effectLst/>
              </a:rPr>
              <a:t>)</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0" i="0" u="none" strike="noStrike" cap="none" normalizeH="0" baseline="0" dirty="0">
                <a:ln>
                  <a:noFill/>
                </a:ln>
                <a:solidFill>
                  <a:srgbClr val="000080"/>
                </a:solidFill>
                <a:effectLst/>
              </a:rPr>
              <a:t>print </a:t>
            </a:r>
            <a:r>
              <a:rPr kumimoji="0" lang="en-US" altLang="en-US" sz="2000" b="0" i="0" u="none" strike="noStrike" cap="none" normalizeH="0" baseline="0" dirty="0">
                <a:ln>
                  <a:noFill/>
                </a:ln>
                <a:solidFill>
                  <a:srgbClr val="000000"/>
                </a:solidFill>
                <a:effectLst/>
              </a:rPr>
              <a:t>(</a:t>
            </a:r>
            <a:r>
              <a:rPr kumimoji="0" lang="en-US" altLang="en-US" sz="2000" b="1" i="0" u="none" strike="noStrike" cap="none" normalizeH="0" baseline="0" dirty="0">
                <a:ln>
                  <a:noFill/>
                </a:ln>
                <a:solidFill>
                  <a:srgbClr val="008080"/>
                </a:solidFill>
                <a:effectLst/>
              </a:rPr>
              <a:t>"How are you today?"</a:t>
            </a:r>
            <a:r>
              <a:rPr kumimoji="0" lang="en-US" altLang="en-US" sz="2000" b="0" i="0" u="none" strike="noStrike" cap="none" normalizeH="0" baseline="0" dirty="0">
                <a:ln>
                  <a:noFill/>
                </a:ln>
                <a:solidFill>
                  <a:srgbClr val="000000"/>
                </a:solidFill>
                <a:effectLst/>
              </a:rPr>
              <a:t>)</a:t>
            </a:r>
            <a:br>
              <a:rPr kumimoji="0" lang="en-US" altLang="en-US" sz="2000" b="0" i="0" u="none" strike="noStrike" cap="none" normalizeH="0" baseline="0" dirty="0">
                <a:ln>
                  <a:noFill/>
                </a:ln>
                <a:solidFill>
                  <a:srgbClr val="000000"/>
                </a:solidFill>
                <a:effectLst/>
              </a:rPr>
            </a:br>
            <a:br>
              <a:rPr kumimoji="0" lang="en-US" altLang="en-US" sz="2000" b="0" i="0" u="none" strike="noStrike" cap="none" normalizeH="0" baseline="0" dirty="0">
                <a:ln>
                  <a:noFill/>
                </a:ln>
                <a:solidFill>
                  <a:srgbClr val="000000"/>
                </a:solidFill>
                <a:effectLst/>
              </a:rPr>
            </a:br>
            <a:r>
              <a:rPr kumimoji="0" lang="en-US" altLang="en-US" sz="2000" b="0" i="1" u="none" strike="noStrike" cap="none" normalizeH="0" baseline="0" dirty="0">
                <a:ln>
                  <a:noFill/>
                </a:ln>
                <a:solidFill>
                  <a:srgbClr val="808080"/>
                </a:solidFill>
                <a:effectLst/>
              </a:rPr>
              <a:t># Calling the function</a:t>
            </a:r>
            <a:br>
              <a:rPr kumimoji="0" lang="en-US" altLang="en-US" sz="2000" b="0" i="1" u="none" strike="noStrike" cap="none" normalizeH="0" baseline="0" dirty="0">
                <a:ln>
                  <a:noFill/>
                </a:ln>
                <a:solidFill>
                  <a:srgbClr val="808080"/>
                </a:solidFill>
                <a:effectLst/>
              </a:rPr>
            </a:br>
            <a:r>
              <a:rPr kumimoji="0" lang="en-US" altLang="en-US" sz="2000" b="0" i="0" u="none" strike="noStrike" cap="none" normalizeH="0" baseline="0" dirty="0" err="1">
                <a:ln>
                  <a:noFill/>
                </a:ln>
                <a:solidFill>
                  <a:srgbClr val="000000"/>
                </a:solidFill>
                <a:effectLst/>
              </a:rPr>
              <a:t>print_greeting</a:t>
            </a:r>
            <a:r>
              <a:rPr kumimoji="0" lang="en-US" altLang="en-US" sz="2000" b="0" i="0" u="none" strike="noStrike" cap="none" normalizeH="0" baseline="0" dirty="0">
                <a:ln>
                  <a:noFill/>
                </a:ln>
                <a:solidFill>
                  <a:srgbClr val="000000"/>
                </a:solidFill>
                <a:effectLst/>
              </a:rPr>
              <a:t>()</a:t>
            </a:r>
            <a:endParaRPr kumimoji="0" lang="en-US" altLang="en-US" sz="2000" b="0" i="0" u="none" strike="noStrike" cap="none" normalizeH="0" baseline="0" dirty="0">
              <a:ln>
                <a:noFill/>
              </a:ln>
              <a:solidFill>
                <a:schemeClr val="tx1"/>
              </a:solidFill>
              <a:effectLst/>
            </a:endParaRPr>
          </a:p>
        </p:txBody>
      </p:sp>
      <p:sp>
        <p:nvSpPr>
          <p:cNvPr id="6" name="Content Placeholder 2">
            <a:extLst>
              <a:ext uri="{FF2B5EF4-FFF2-40B4-BE49-F238E27FC236}">
                <a16:creationId xmlns:a16="http://schemas.microsoft.com/office/drawing/2014/main" id="{3E5E63E2-2E0C-2008-649E-CD9BAFD4DFFB}"/>
              </a:ext>
            </a:extLst>
          </p:cNvPr>
          <p:cNvSpPr txBox="1">
            <a:spLocks/>
          </p:cNvSpPr>
          <p:nvPr/>
        </p:nvSpPr>
        <p:spPr>
          <a:xfrm>
            <a:off x="6095999" y="3922294"/>
            <a:ext cx="5213683" cy="260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dirty="0"/>
          </a:p>
        </p:txBody>
      </p:sp>
      <p:sp>
        <p:nvSpPr>
          <p:cNvPr id="7" name="object 5">
            <a:extLst>
              <a:ext uri="{FF2B5EF4-FFF2-40B4-BE49-F238E27FC236}">
                <a16:creationId xmlns:a16="http://schemas.microsoft.com/office/drawing/2014/main" id="{4B316EA0-3231-8E6D-82FC-25671D9B431C}"/>
              </a:ext>
            </a:extLst>
          </p:cNvPr>
          <p:cNvSpPr txBox="1"/>
          <p:nvPr/>
        </p:nvSpPr>
        <p:spPr>
          <a:xfrm>
            <a:off x="433137" y="1514867"/>
            <a:ext cx="4836744" cy="2229200"/>
          </a:xfrm>
          <a:prstGeom prst="rect">
            <a:avLst/>
          </a:prstGeom>
          <a:solidFill>
            <a:schemeClr val="tx1"/>
          </a:solidFill>
        </p:spPr>
        <p:txBody>
          <a:bodyPr vert="horz" wrap="square" lIns="0" tIns="37465" rIns="0" bIns="0" rtlCol="0">
            <a:spAutoFit/>
          </a:bodyPr>
          <a:lstStyle/>
          <a:p>
            <a:pPr marL="12700" marR="5080" indent="63500">
              <a:lnSpc>
                <a:spcPct val="90900"/>
              </a:lnSpc>
              <a:spcBef>
                <a:spcPts val="295"/>
              </a:spcBef>
            </a:pPr>
            <a:r>
              <a:rPr lang="en-US" sz="2000" dirty="0">
                <a:solidFill>
                  <a:srgbClr val="FFFFFF"/>
                </a:solidFill>
                <a:latin typeface="Arial" panose="020B0604020202020204" pitchFamily="34" charset="0"/>
                <a:cs typeface="Arial" panose="020B0604020202020204" pitchFamily="34" charset="0"/>
              </a:rPr>
              <a:t>created with the </a:t>
            </a:r>
            <a:r>
              <a:rPr sz="2000" dirty="0">
                <a:solidFill>
                  <a:srgbClr val="FFFFFF"/>
                </a:solidFill>
                <a:latin typeface="Arial" panose="020B0604020202020204" pitchFamily="34" charset="0"/>
                <a:cs typeface="Arial" panose="020B0604020202020204" pitchFamily="34" charset="0"/>
              </a:rPr>
              <a:t>def  keyword </a:t>
            </a:r>
            <a:endParaRPr lang="en-US" sz="2000" dirty="0">
              <a:solidFill>
                <a:srgbClr val="FFFFFF"/>
              </a:solidFill>
              <a:latin typeface="Arial" panose="020B0604020202020204" pitchFamily="34" charset="0"/>
              <a:cs typeface="Arial" panose="020B0604020202020204" pitchFamily="34" charset="0"/>
            </a:endParaRPr>
          </a:p>
          <a:p>
            <a:pPr marL="12700" marR="5080" indent="63500">
              <a:lnSpc>
                <a:spcPct val="90900"/>
              </a:lnSpc>
              <a:spcBef>
                <a:spcPts val="295"/>
              </a:spcBef>
            </a:pPr>
            <a:endParaRPr lang="en-US" sz="2000" dirty="0">
              <a:solidFill>
                <a:srgbClr val="FFFFFF"/>
              </a:solidFill>
              <a:latin typeface="Arial" panose="020B0604020202020204" pitchFamily="34" charset="0"/>
              <a:cs typeface="Arial" panose="020B0604020202020204" pitchFamily="34" charset="0"/>
            </a:endParaRPr>
          </a:p>
          <a:p>
            <a:pPr marL="12700" marR="5080" indent="63500">
              <a:lnSpc>
                <a:spcPct val="90900"/>
              </a:lnSpc>
              <a:spcBef>
                <a:spcPts val="295"/>
              </a:spcBef>
            </a:pPr>
            <a:r>
              <a:rPr sz="2000" dirty="0">
                <a:solidFill>
                  <a:srgbClr val="FFFFFF"/>
                </a:solidFill>
                <a:latin typeface="Arial" panose="020B0604020202020204" pitchFamily="34" charset="0"/>
                <a:cs typeface="Arial" panose="020B0604020202020204" pitchFamily="34" charset="0"/>
              </a:rPr>
              <a:t>statements in the </a:t>
            </a:r>
            <a:r>
              <a:rPr lang="en-US" sz="2000" dirty="0">
                <a:solidFill>
                  <a:srgbClr val="FFFFFF"/>
                </a:solidFill>
                <a:latin typeface="Arial" panose="020B0604020202020204" pitchFamily="34" charset="0"/>
                <a:cs typeface="Arial" panose="020B0604020202020204" pitchFamily="34" charset="0"/>
              </a:rPr>
              <a:t>function </a:t>
            </a:r>
          </a:p>
          <a:p>
            <a:pPr marL="12700" marR="5080" indent="63500">
              <a:lnSpc>
                <a:spcPct val="90900"/>
              </a:lnSpc>
              <a:spcBef>
                <a:spcPts val="295"/>
              </a:spcBef>
            </a:pPr>
            <a:r>
              <a:rPr sz="2000" dirty="0">
                <a:solidFill>
                  <a:srgbClr val="FFFFFF"/>
                </a:solidFill>
                <a:latin typeface="Arial" panose="020B0604020202020204" pitchFamily="34" charset="0"/>
                <a:cs typeface="Arial" panose="020B0604020202020204" pitchFamily="34" charset="0"/>
              </a:rPr>
              <a:t>must be indented.</a:t>
            </a:r>
            <a:endParaRPr lang="en-US" sz="2000" dirty="0">
              <a:latin typeface="Arial" panose="020B0604020202020204" pitchFamily="34" charset="0"/>
              <a:cs typeface="Arial" panose="020B0604020202020204" pitchFamily="34" charset="0"/>
            </a:endParaRPr>
          </a:p>
          <a:p>
            <a:pPr marL="12700" marR="5080" indent="63500">
              <a:lnSpc>
                <a:spcPct val="90900"/>
              </a:lnSpc>
              <a:spcBef>
                <a:spcPts val="295"/>
              </a:spcBef>
            </a:pPr>
            <a:endParaRPr lang="en-US" sz="2000" b="1" dirty="0">
              <a:solidFill>
                <a:srgbClr val="FF6300"/>
              </a:solidFill>
              <a:latin typeface="Arial" panose="020B0604020202020204" pitchFamily="34" charset="0"/>
              <a:cs typeface="Arial" panose="020B0604020202020204" pitchFamily="34" charset="0"/>
            </a:endParaRPr>
          </a:p>
          <a:p>
            <a:pPr marL="12700" marR="5080" indent="63500">
              <a:lnSpc>
                <a:spcPct val="90900"/>
              </a:lnSpc>
              <a:spcBef>
                <a:spcPts val="295"/>
              </a:spcBef>
            </a:pPr>
            <a:r>
              <a:rPr sz="2000" b="1" dirty="0">
                <a:solidFill>
                  <a:srgbClr val="FF6300"/>
                </a:solidFill>
                <a:latin typeface="Arial" panose="020B0604020202020204" pitchFamily="34" charset="0"/>
                <a:cs typeface="Arial" panose="020B0604020202020204" pitchFamily="34" charset="0"/>
              </a:rPr>
              <a:t>def </a:t>
            </a:r>
            <a:r>
              <a:rPr sz="2000" dirty="0">
                <a:solidFill>
                  <a:srgbClr val="FF00FF"/>
                </a:solidFill>
                <a:latin typeface="Arial" panose="020B0604020202020204" pitchFamily="34" charset="0"/>
                <a:cs typeface="Arial" panose="020B0604020202020204" pitchFamily="34" charset="0"/>
              </a:rPr>
              <a:t>function_name</a:t>
            </a:r>
            <a:r>
              <a:rPr sz="2000" b="1" dirty="0">
                <a:solidFill>
                  <a:srgbClr val="FFCC00"/>
                </a:solidFill>
                <a:latin typeface="Arial" panose="020B0604020202020204" pitchFamily="34" charset="0"/>
                <a:cs typeface="Arial" panose="020B0604020202020204" pitchFamily="34" charset="0"/>
              </a:rPr>
              <a:t>(args): </a:t>
            </a:r>
            <a:endParaRPr lang="en-US" sz="2000" b="1" dirty="0">
              <a:solidFill>
                <a:srgbClr val="FFCC00"/>
              </a:solidFill>
              <a:latin typeface="Arial" panose="020B0604020202020204" pitchFamily="34" charset="0"/>
              <a:cs typeface="Arial" panose="020B0604020202020204" pitchFamily="34" charset="0"/>
            </a:endParaRPr>
          </a:p>
          <a:p>
            <a:pPr marL="12700" marR="5080" indent="63500">
              <a:lnSpc>
                <a:spcPct val="90900"/>
              </a:lnSpc>
              <a:spcBef>
                <a:spcPts val="295"/>
              </a:spcBef>
            </a:pPr>
            <a:r>
              <a:rPr lang="en-US" sz="2000" b="1" dirty="0">
                <a:solidFill>
                  <a:srgbClr val="FFCC00"/>
                </a:solidFill>
                <a:latin typeface="Arial" panose="020B0604020202020204" pitchFamily="34" charset="0"/>
                <a:cs typeface="Arial" panose="020B0604020202020204" pitchFamily="34" charset="0"/>
              </a:rPr>
              <a:t>	</a:t>
            </a:r>
            <a:r>
              <a:rPr sz="2000" b="1" dirty="0">
                <a:solidFill>
                  <a:srgbClr val="FF6300"/>
                </a:solidFill>
                <a:latin typeface="Arial" panose="020B0604020202020204" pitchFamily="34" charset="0"/>
                <a:cs typeface="Arial" panose="020B0604020202020204" pitchFamily="34" charset="0"/>
              </a:rPr>
              <a:t>statements</a:t>
            </a:r>
            <a:endParaRP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8431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9AB1-762A-6043-8F7E-690F3864F07B}"/>
              </a:ext>
            </a:extLst>
          </p:cNvPr>
          <p:cNvSpPr>
            <a:spLocks noGrp="1"/>
          </p:cNvSpPr>
          <p:nvPr>
            <p:ph type="title"/>
          </p:nvPr>
        </p:nvSpPr>
        <p:spPr/>
        <p:txBody>
          <a:bodyPr/>
          <a:lstStyle/>
          <a:p>
            <a:r>
              <a:rPr lang="en-US" spc="-5" dirty="0"/>
              <a:t>Example</a:t>
            </a:r>
            <a:endParaRPr lang="en-US" dirty="0"/>
          </a:p>
        </p:txBody>
      </p:sp>
      <p:sp>
        <p:nvSpPr>
          <p:cNvPr id="5" name="Rectangle 1">
            <a:extLst>
              <a:ext uri="{FF2B5EF4-FFF2-40B4-BE49-F238E27FC236}">
                <a16:creationId xmlns:a16="http://schemas.microsoft.com/office/drawing/2014/main" id="{401D2C28-074C-BDBC-72CB-89FB3DD8BDD0}"/>
              </a:ext>
            </a:extLst>
          </p:cNvPr>
          <p:cNvSpPr>
            <a:spLocks noChangeArrowheads="1"/>
          </p:cNvSpPr>
          <p:nvPr/>
        </p:nvSpPr>
        <p:spPr bwMode="auto">
          <a:xfrm>
            <a:off x="2669476" y="1387751"/>
            <a:ext cx="6225037" cy="1015663"/>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20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def </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connect(</a:t>
            </a:r>
            <a:r>
              <a:rPr kumimoji="0" lang="en-US" altLang="en-US" sz="2000" b="0" i="0" u="none" strike="noStrike" cap="none" normalizeH="0" baseline="0" dirty="0" err="1">
                <a:ln>
                  <a:noFill/>
                </a:ln>
                <a:solidFill>
                  <a:srgbClr val="808080"/>
                </a:solidFill>
                <a:effectLst/>
                <a:latin typeface="Arial" panose="020B0604020202020204" pitchFamily="34" charset="0"/>
                <a:cs typeface="Arial" panose="020B0604020202020204" pitchFamily="34" charset="0"/>
              </a:rPr>
              <a:t>uname</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err="1">
                <a:ln>
                  <a:noFill/>
                </a:ln>
                <a:solidFill>
                  <a:srgbClr val="808080"/>
                </a:solidFill>
                <a:effectLst/>
                <a:latin typeface="Arial" panose="020B0604020202020204" pitchFamily="34" charset="0"/>
                <a:cs typeface="Arial" panose="020B0604020202020204" pitchFamily="34" charset="0"/>
              </a:rPr>
              <a:t>pword</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server,    port):</a:t>
            </a:r>
            <a:b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"Connecting  to"</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server,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port,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Connecting code   here   ...</a:t>
            </a:r>
            <a:endParaRPr kumimoji="0" lang="en-US" altLang="en-US" sz="2000" b="0" i="0" u="none" strike="noStrike" cap="none" normalizeH="0" baseline="0" dirty="0">
              <a:ln>
                <a:noFill/>
              </a:ln>
              <a:solidFill>
                <a:schemeClr val="tx1"/>
              </a:solidFill>
              <a:effectLst/>
            </a:endParaRPr>
          </a:p>
        </p:txBody>
      </p:sp>
      <p:sp>
        <p:nvSpPr>
          <p:cNvPr id="6" name="Content Placeholder 2">
            <a:extLst>
              <a:ext uri="{FF2B5EF4-FFF2-40B4-BE49-F238E27FC236}">
                <a16:creationId xmlns:a16="http://schemas.microsoft.com/office/drawing/2014/main" id="{3E5E63E2-2E0C-2008-649E-CD9BAFD4DFFB}"/>
              </a:ext>
            </a:extLst>
          </p:cNvPr>
          <p:cNvSpPr txBox="1">
            <a:spLocks/>
          </p:cNvSpPr>
          <p:nvPr/>
        </p:nvSpPr>
        <p:spPr>
          <a:xfrm>
            <a:off x="6095999" y="3922294"/>
            <a:ext cx="5213683" cy="260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1310C439-F3AA-13F6-3B16-9F0A040E2B6A}"/>
              </a:ext>
            </a:extLst>
          </p:cNvPr>
          <p:cNvSpPr>
            <a:spLocks noGrp="1"/>
          </p:cNvSpPr>
          <p:nvPr>
            <p:ph sz="quarter" idx="13"/>
          </p:nvPr>
        </p:nvSpPr>
        <p:spPr>
          <a:xfrm>
            <a:off x="2001045" y="4278509"/>
            <a:ext cx="8577618" cy="1294601"/>
          </a:xfrm>
        </p:spPr>
        <p:txBody>
          <a:bodyPr/>
          <a:lstStyle/>
          <a:p>
            <a:r>
              <a:rPr lang="en-US" sz="2400" dirty="0">
                <a:latin typeface="Arial" panose="020B0604020202020204" pitchFamily="34" charset="0"/>
                <a:cs typeface="Arial" panose="020B0604020202020204" pitchFamily="34" charset="0"/>
              </a:rPr>
              <a:t>Arguments to a Python function are required and positional</a:t>
            </a:r>
          </a:p>
          <a:p>
            <a:endParaRPr lang="en-US" dirty="0"/>
          </a:p>
        </p:txBody>
      </p:sp>
      <p:sp>
        <p:nvSpPr>
          <p:cNvPr id="8" name="Rectangle 1">
            <a:extLst>
              <a:ext uri="{FF2B5EF4-FFF2-40B4-BE49-F238E27FC236}">
                <a16:creationId xmlns:a16="http://schemas.microsoft.com/office/drawing/2014/main" id="{1C9D60EC-2614-6D2E-8308-4DAB5C6C38A9}"/>
              </a:ext>
            </a:extLst>
          </p:cNvPr>
          <p:cNvSpPr>
            <a:spLocks noChangeArrowheads="1"/>
          </p:cNvSpPr>
          <p:nvPr/>
        </p:nvSpPr>
        <p:spPr bwMode="auto">
          <a:xfrm>
            <a:off x="2669476" y="2641232"/>
            <a:ext cx="7233070" cy="1015663"/>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#example of calls</a:t>
            </a:r>
            <a:br>
              <a:rPr kumimoji="0" lang="en-US" altLang="en-US" sz="20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b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connect(</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'admin'</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1" i="0" u="none" strike="noStrike" cap="none" normalizeH="0" baseline="0" dirty="0" err="1">
                <a:ln>
                  <a:noFill/>
                </a:ln>
                <a:solidFill>
                  <a:srgbClr val="008080"/>
                </a:solidFill>
                <a:effectLst/>
                <a:latin typeface="Arial" panose="020B0604020202020204" pitchFamily="34" charset="0"/>
                <a:cs typeface="Arial" panose="020B0604020202020204" pitchFamily="34" charset="0"/>
              </a:rPr>
              <a:t>ilovecats</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'shell.cs.fsu.edu'</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9160</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connect(</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1" i="0" u="none" strike="noStrike" cap="none" normalizeH="0" baseline="0" dirty="0" err="1">
                <a:ln>
                  <a:noFill/>
                </a:ln>
                <a:solidFill>
                  <a:srgbClr val="008080"/>
                </a:solidFill>
                <a:effectLst/>
                <a:latin typeface="Arial" panose="020B0604020202020204" pitchFamily="34" charset="0"/>
                <a:cs typeface="Arial" panose="020B0604020202020204" pitchFamily="34" charset="0"/>
              </a:rPr>
              <a:t>jdoe</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'r5f0g87g5@y'</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'linprog.cs.fsu.edu'</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6370</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endPar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4373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9AB1-762A-6043-8F7E-690F3864F07B}"/>
              </a:ext>
            </a:extLst>
          </p:cNvPr>
          <p:cNvSpPr>
            <a:spLocks noGrp="1"/>
          </p:cNvSpPr>
          <p:nvPr>
            <p:ph type="title"/>
          </p:nvPr>
        </p:nvSpPr>
        <p:spPr/>
        <p:txBody>
          <a:bodyPr/>
          <a:lstStyle/>
          <a:p>
            <a:r>
              <a:rPr lang="en-US" spc="-5" dirty="0"/>
              <a:t>Default argument values</a:t>
            </a:r>
            <a:endParaRPr lang="en-US" dirty="0"/>
          </a:p>
        </p:txBody>
      </p:sp>
      <p:sp>
        <p:nvSpPr>
          <p:cNvPr id="5" name="Rectangle 1">
            <a:extLst>
              <a:ext uri="{FF2B5EF4-FFF2-40B4-BE49-F238E27FC236}">
                <a16:creationId xmlns:a16="http://schemas.microsoft.com/office/drawing/2014/main" id="{401D2C28-074C-BDBC-72CB-89FB3DD8BDD0}"/>
              </a:ext>
            </a:extLst>
          </p:cNvPr>
          <p:cNvSpPr>
            <a:spLocks noChangeArrowheads="1"/>
          </p:cNvSpPr>
          <p:nvPr/>
        </p:nvSpPr>
        <p:spPr bwMode="auto">
          <a:xfrm>
            <a:off x="2743233" y="3528605"/>
            <a:ext cx="7555273" cy="1015663"/>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20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def </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connect(</a:t>
            </a:r>
            <a:r>
              <a:rPr kumimoji="0" lang="en-US" altLang="en-US" sz="2000" b="0" i="0" u="none" strike="noStrike" cap="none" normalizeH="0" baseline="0" dirty="0" err="1">
                <a:ln>
                  <a:noFill/>
                </a:ln>
                <a:solidFill>
                  <a:srgbClr val="808080"/>
                </a:solidFill>
                <a:effectLst/>
                <a:latin typeface="Arial" panose="020B0604020202020204" pitchFamily="34" charset="0"/>
                <a:cs typeface="Arial" panose="020B0604020202020204" pitchFamily="34" charset="0"/>
              </a:rPr>
              <a:t>uname</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err="1">
                <a:ln>
                  <a:noFill/>
                </a:ln>
                <a:solidFill>
                  <a:srgbClr val="808080"/>
                </a:solidFill>
                <a:effectLst/>
                <a:latin typeface="Arial" panose="020B0604020202020204" pitchFamily="34" charset="0"/>
                <a:cs typeface="Arial" panose="020B0604020202020204" pitchFamily="34" charset="0"/>
              </a:rPr>
              <a:t>pword</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server = “localhost”,    port=9160</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"Connecting  to"</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server,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port,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Connecting code   here   ...</a:t>
            </a:r>
            <a:endParaRPr kumimoji="0" lang="en-US" altLang="en-US" sz="2000" b="0" i="0" u="none" strike="noStrike" cap="none" normalizeH="0" baseline="0" dirty="0">
              <a:ln>
                <a:noFill/>
              </a:ln>
              <a:solidFill>
                <a:schemeClr val="tx1"/>
              </a:solidFill>
              <a:effectLst/>
            </a:endParaRPr>
          </a:p>
        </p:txBody>
      </p:sp>
      <p:sp>
        <p:nvSpPr>
          <p:cNvPr id="6" name="Content Placeholder 2">
            <a:extLst>
              <a:ext uri="{FF2B5EF4-FFF2-40B4-BE49-F238E27FC236}">
                <a16:creationId xmlns:a16="http://schemas.microsoft.com/office/drawing/2014/main" id="{3E5E63E2-2E0C-2008-649E-CD9BAFD4DFFB}"/>
              </a:ext>
            </a:extLst>
          </p:cNvPr>
          <p:cNvSpPr txBox="1">
            <a:spLocks/>
          </p:cNvSpPr>
          <p:nvPr/>
        </p:nvSpPr>
        <p:spPr>
          <a:xfrm>
            <a:off x="6095999" y="3922294"/>
            <a:ext cx="5213683" cy="260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1310C439-F3AA-13F6-3B16-9F0A040E2B6A}"/>
              </a:ext>
            </a:extLst>
          </p:cNvPr>
          <p:cNvSpPr>
            <a:spLocks noGrp="1"/>
          </p:cNvSpPr>
          <p:nvPr>
            <p:ph sz="quarter" idx="13"/>
          </p:nvPr>
        </p:nvSpPr>
        <p:spPr>
          <a:xfrm>
            <a:off x="1181863" y="1316604"/>
            <a:ext cx="10363826" cy="2112396"/>
          </a:xfrm>
        </p:spPr>
        <p:txBody>
          <a:bodyPr>
            <a:normAutofit fontScale="92500"/>
          </a:bodyPr>
          <a:lstStyle/>
          <a:p>
            <a:pPr marL="354965" indent="-342900">
              <a:lnSpc>
                <a:spcPct val="100000"/>
              </a:lnSpc>
              <a:spcBef>
                <a:spcPts val="970"/>
              </a:spcBef>
              <a:tabLst>
                <a:tab pos="736600" algn="l"/>
                <a:tab pos="737235" algn="l"/>
              </a:tabLst>
            </a:pPr>
            <a:r>
              <a:rPr lang="en-US" sz="2800" dirty="0">
                <a:latin typeface="Arial" panose="020B0604020202020204" pitchFamily="34" charset="0"/>
                <a:cs typeface="Arial" panose="020B0604020202020204" pitchFamily="34" charset="0"/>
              </a:rPr>
              <a:t>Provide a default value for any number of arguments in a function</a:t>
            </a:r>
          </a:p>
          <a:p>
            <a:pPr marL="354965" indent="-342900">
              <a:lnSpc>
                <a:spcPct val="100000"/>
              </a:lnSpc>
              <a:spcBef>
                <a:spcPts val="919"/>
              </a:spcBef>
              <a:tabLst>
                <a:tab pos="755015" algn="l"/>
                <a:tab pos="755650" algn="l"/>
              </a:tabLst>
            </a:pPr>
            <a:r>
              <a:rPr lang="en-US" sz="2800" dirty="0">
                <a:latin typeface="Arial" panose="020B0604020202020204" pitchFamily="34" charset="0"/>
                <a:cs typeface="Arial" panose="020B0604020202020204" pitchFamily="34" charset="0"/>
              </a:rPr>
              <a:t>Allows functions to be called with a variable number of arguments.</a:t>
            </a:r>
          </a:p>
          <a:p>
            <a:pPr marL="354965" indent="-342900">
              <a:lnSpc>
                <a:spcPct val="100000"/>
              </a:lnSpc>
              <a:spcBef>
                <a:spcPts val="940"/>
              </a:spcBef>
              <a:tabLst>
                <a:tab pos="755015" algn="l"/>
                <a:tab pos="755650" algn="l"/>
              </a:tabLst>
            </a:pPr>
            <a:r>
              <a:rPr lang="en-US" sz="2800" b="1" dirty="0">
                <a:latin typeface="Arial" panose="020B0604020202020204" pitchFamily="34" charset="0"/>
                <a:cs typeface="Arial" panose="020B0604020202020204" pitchFamily="34" charset="0"/>
              </a:rPr>
              <a:t>Arguments with default values must appear at the end of the arguments list!</a:t>
            </a:r>
          </a:p>
          <a:p>
            <a:pPr marL="12065" marR="323215" indent="0">
              <a:lnSpc>
                <a:spcPct val="83200"/>
              </a:lnSpc>
              <a:spcBef>
                <a:spcPts val="505"/>
              </a:spcBef>
              <a:buNone/>
              <a:tabLst>
                <a:tab pos="299085" algn="l"/>
                <a:tab pos="299720" algn="l"/>
              </a:tabLst>
            </a:pPr>
            <a:endParaRPr lang="en-US" sz="2400" dirty="0">
              <a:latin typeface="Arial" panose="020B0604020202020204" pitchFamily="34" charset="0"/>
              <a:cs typeface="Arial" panose="020B0604020202020204" pitchFamily="34" charset="0"/>
            </a:endParaRPr>
          </a:p>
        </p:txBody>
      </p:sp>
      <p:sp>
        <p:nvSpPr>
          <p:cNvPr id="8" name="Rectangle 1">
            <a:extLst>
              <a:ext uri="{FF2B5EF4-FFF2-40B4-BE49-F238E27FC236}">
                <a16:creationId xmlns:a16="http://schemas.microsoft.com/office/drawing/2014/main" id="{1C9D60EC-2614-6D2E-8308-4DAB5C6C38A9}"/>
              </a:ext>
            </a:extLst>
          </p:cNvPr>
          <p:cNvSpPr>
            <a:spLocks noChangeArrowheads="1"/>
          </p:cNvSpPr>
          <p:nvPr/>
        </p:nvSpPr>
        <p:spPr bwMode="auto">
          <a:xfrm>
            <a:off x="2743233" y="4795752"/>
            <a:ext cx="7233070" cy="1323439"/>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#example of calls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connect(</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'admin'</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1" i="0" u="none" strike="noStrike" cap="none" normalizeH="0" baseline="0" dirty="0" err="1">
                <a:ln>
                  <a:noFill/>
                </a:ln>
                <a:solidFill>
                  <a:srgbClr val="008080"/>
                </a:solidFill>
                <a:effectLst/>
                <a:latin typeface="Arial" panose="020B0604020202020204" pitchFamily="34" charset="0"/>
                <a:cs typeface="Arial" panose="020B0604020202020204" pitchFamily="34" charset="0"/>
              </a:rPr>
              <a:t>ilovecats</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20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b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connect(</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'admin'</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1" i="0" u="none" strike="noStrike" cap="none" normalizeH="0" baseline="0" dirty="0" err="1">
                <a:ln>
                  <a:noFill/>
                </a:ln>
                <a:solidFill>
                  <a:srgbClr val="008080"/>
                </a:solidFill>
                <a:effectLst/>
                <a:latin typeface="Arial" panose="020B0604020202020204" pitchFamily="34" charset="0"/>
                <a:cs typeface="Arial" panose="020B0604020202020204" pitchFamily="34" charset="0"/>
              </a:rPr>
              <a:t>ilovecats</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'shell.cs.fsu.edu'</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9160</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connect(</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1" i="0" u="none" strike="noStrike" cap="none" normalizeH="0" baseline="0" dirty="0" err="1">
                <a:ln>
                  <a:noFill/>
                </a:ln>
                <a:solidFill>
                  <a:srgbClr val="008080"/>
                </a:solidFill>
                <a:effectLst/>
                <a:latin typeface="Arial" panose="020B0604020202020204" pitchFamily="34" charset="0"/>
                <a:cs typeface="Arial" panose="020B0604020202020204" pitchFamily="34" charset="0"/>
              </a:rPr>
              <a:t>jdoe</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'r5f0g87g5@y'</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'linprog.cs.fsu.edu'</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20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6370</a:t>
            </a:r>
            <a:r>
              <a:rPr kumimoji="0" lang="en-US" altLang="en-US" sz="20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endParaRPr kumimoji="0" lang="en-US" altLang="en-US"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5100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9AB1-762A-6043-8F7E-690F3864F07B}"/>
              </a:ext>
            </a:extLst>
          </p:cNvPr>
          <p:cNvSpPr>
            <a:spLocks noGrp="1"/>
          </p:cNvSpPr>
          <p:nvPr>
            <p:ph type="title"/>
          </p:nvPr>
        </p:nvSpPr>
        <p:spPr/>
        <p:txBody>
          <a:bodyPr/>
          <a:lstStyle/>
          <a:p>
            <a:r>
              <a:rPr lang="en-US" spc="-5" dirty="0"/>
              <a:t>Parameter Passing: </a:t>
            </a:r>
            <a:r>
              <a:rPr lang="en-US" spc="-5" dirty="0">
                <a:solidFill>
                  <a:srgbClr val="C00000"/>
                </a:solidFill>
              </a:rPr>
              <a:t>Passed by Assignment</a:t>
            </a:r>
            <a:endParaRPr lang="en-US" dirty="0">
              <a:solidFill>
                <a:srgbClr val="C00000"/>
              </a:solidFill>
            </a:endParaRPr>
          </a:p>
        </p:txBody>
      </p:sp>
      <p:sp>
        <p:nvSpPr>
          <p:cNvPr id="3" name="Content Placeholder 2">
            <a:extLst>
              <a:ext uri="{FF2B5EF4-FFF2-40B4-BE49-F238E27FC236}">
                <a16:creationId xmlns:a16="http://schemas.microsoft.com/office/drawing/2014/main" id="{299AB4A2-9FB7-D32D-8BDA-EA503FD881FE}"/>
              </a:ext>
            </a:extLst>
          </p:cNvPr>
          <p:cNvSpPr>
            <a:spLocks noGrp="1"/>
          </p:cNvSpPr>
          <p:nvPr>
            <p:ph sz="quarter" idx="13"/>
          </p:nvPr>
        </p:nvSpPr>
        <p:spPr>
          <a:xfrm>
            <a:off x="1354723" y="1757855"/>
            <a:ext cx="10114691" cy="3996559"/>
          </a:xfrm>
        </p:spPr>
        <p:txBody>
          <a:bodyPr>
            <a:normAutofit/>
          </a:bodyPr>
          <a:lstStyle/>
          <a:p>
            <a:pPr marL="354965" marR="323215" indent="-342900">
              <a:lnSpc>
                <a:spcPct val="83200"/>
              </a:lnSpc>
              <a:spcBef>
                <a:spcPts val="505"/>
              </a:spcBef>
              <a:tabLst>
                <a:tab pos="299085" algn="l"/>
                <a:tab pos="299720" algn="l"/>
              </a:tabLst>
            </a:pPr>
            <a:r>
              <a:rPr lang="en-US" dirty="0">
                <a:latin typeface="Arial" panose="020B0604020202020204" pitchFamily="34" charset="0"/>
                <a:cs typeface="Arial" panose="020B0604020202020204" pitchFamily="34" charset="0"/>
              </a:rPr>
              <a:t>Passed by assignment</a:t>
            </a:r>
          </a:p>
          <a:p>
            <a:pPr marL="812165" marR="323215" lvl="1" indent="-342900">
              <a:lnSpc>
                <a:spcPct val="83200"/>
              </a:lnSpc>
              <a:spcBef>
                <a:spcPts val="505"/>
              </a:spcBef>
              <a:tabLst>
                <a:tab pos="299085" algn="l"/>
                <a:tab pos="299720" algn="l"/>
              </a:tabLst>
            </a:pPr>
            <a:r>
              <a:rPr lang="en-US" dirty="0">
                <a:latin typeface="Arial" panose="020B0604020202020204" pitchFamily="34" charset="0"/>
                <a:cs typeface="Arial" panose="020B0604020202020204" pitchFamily="34" charset="0"/>
              </a:rPr>
              <a:t>Each argument is assigned to a variable in the function’s scope, which points to the same object that was passed in. </a:t>
            </a:r>
          </a:p>
          <a:p>
            <a:pPr marL="1269365" marR="323215" lvl="2" indent="-342900">
              <a:lnSpc>
                <a:spcPct val="83200"/>
              </a:lnSpc>
              <a:spcBef>
                <a:spcPts val="505"/>
              </a:spcBef>
              <a:tabLst>
                <a:tab pos="299085" algn="l"/>
                <a:tab pos="299720" algn="l"/>
              </a:tabLst>
            </a:pPr>
            <a:r>
              <a:rPr lang="en-US" dirty="0">
                <a:latin typeface="Arial" panose="020B0604020202020204" pitchFamily="34" charset="0"/>
                <a:cs typeface="Arial" panose="020B0604020202020204" pitchFamily="34" charset="0"/>
              </a:rPr>
              <a:t>Make changes to the object inside a function will change the object outside the function as long as the formal parameter is not assigned to a new object – similar to passed by reference. See lect2/passing0.py and lect2/passing1.py</a:t>
            </a:r>
          </a:p>
          <a:p>
            <a:pPr marL="1269365" marR="323215" lvl="2" indent="-342900">
              <a:lnSpc>
                <a:spcPct val="83200"/>
              </a:lnSpc>
              <a:spcBef>
                <a:spcPts val="505"/>
              </a:spcBef>
              <a:tabLst>
                <a:tab pos="299085" algn="l"/>
                <a:tab pos="299720" algn="l"/>
              </a:tabLst>
            </a:pPr>
            <a:endParaRPr lang="en-US" dirty="0">
              <a:latin typeface="Arial" panose="020B0604020202020204" pitchFamily="34" charset="0"/>
              <a:cs typeface="Arial" panose="020B0604020202020204" pitchFamily="34" charset="0"/>
            </a:endParaRPr>
          </a:p>
          <a:p>
            <a:pPr marL="1269365" marR="323215" lvl="2" indent="-342900">
              <a:lnSpc>
                <a:spcPct val="83200"/>
              </a:lnSpc>
              <a:spcBef>
                <a:spcPts val="505"/>
              </a:spcBef>
              <a:tabLst>
                <a:tab pos="299085" algn="l"/>
                <a:tab pos="299720" algn="l"/>
              </a:tabLst>
            </a:pPr>
            <a:r>
              <a:rPr lang="en-US" dirty="0">
                <a:latin typeface="Arial" panose="020B0604020202020204" pitchFamily="34" charset="0"/>
                <a:cs typeface="Arial" panose="020B0604020202020204" pitchFamily="34" charset="0"/>
              </a:rPr>
              <a:t>If the variable inside the function is assigned a new object, then the variable is no longer associate with outside object in the calling side and changes will not be reflected outside – different from passed by reference and similar to pass by value. See lect2/passing2.py and lect2/passing3.py.</a:t>
            </a:r>
            <a:endParaRPr lang="en-US" sz="2000" dirty="0">
              <a:latin typeface="Arial" panose="020B0604020202020204" pitchFamily="34" charset="0"/>
              <a:cs typeface="Arial" panose="020B0604020202020204" pitchFamily="34" charset="0"/>
            </a:endParaRPr>
          </a:p>
          <a:p>
            <a:pPr marL="354965" marR="323215" indent="-342900">
              <a:lnSpc>
                <a:spcPct val="83200"/>
              </a:lnSpc>
              <a:spcBef>
                <a:spcPts val="505"/>
              </a:spcBef>
              <a:tabLst>
                <a:tab pos="299085" algn="l"/>
                <a:tab pos="299720" algn="l"/>
              </a:tabLst>
            </a:pPr>
            <a:endParaRPr lang="en-US" sz="2000" dirty="0">
              <a:latin typeface="Arial" panose="020B0604020202020204" pitchFamily="34" charset="0"/>
              <a:cs typeface="Arial" panose="020B0604020202020204" pitchFamily="34" charset="0"/>
            </a:endParaRPr>
          </a:p>
          <a:p>
            <a:pPr marL="0" indent="0">
              <a:buNone/>
            </a:pPr>
            <a:endParaRPr lang="en-US" dirty="0"/>
          </a:p>
        </p:txBody>
      </p:sp>
      <p:sp>
        <p:nvSpPr>
          <p:cNvPr id="6" name="Content Placeholder 2">
            <a:extLst>
              <a:ext uri="{FF2B5EF4-FFF2-40B4-BE49-F238E27FC236}">
                <a16:creationId xmlns:a16="http://schemas.microsoft.com/office/drawing/2014/main" id="{3E5E63E2-2E0C-2008-649E-CD9BAFD4DFFB}"/>
              </a:ext>
            </a:extLst>
          </p:cNvPr>
          <p:cNvSpPr txBox="1">
            <a:spLocks/>
          </p:cNvSpPr>
          <p:nvPr/>
        </p:nvSpPr>
        <p:spPr>
          <a:xfrm>
            <a:off x="6095999" y="3922294"/>
            <a:ext cx="5213683" cy="260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dirty="0"/>
          </a:p>
        </p:txBody>
      </p:sp>
    </p:spTree>
    <p:extLst>
      <p:ext uri="{BB962C8B-B14F-4D97-AF65-F5344CB8AC3E}">
        <p14:creationId xmlns:p14="http://schemas.microsoft.com/office/powerpoint/2010/main" val="956039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9AB1-762A-6043-8F7E-690F3864F07B}"/>
              </a:ext>
            </a:extLst>
          </p:cNvPr>
          <p:cNvSpPr>
            <a:spLocks noGrp="1"/>
          </p:cNvSpPr>
          <p:nvPr>
            <p:ph type="title"/>
          </p:nvPr>
        </p:nvSpPr>
        <p:spPr/>
        <p:txBody>
          <a:bodyPr/>
          <a:lstStyle/>
          <a:p>
            <a:r>
              <a:rPr lang="en-US" spc="-5" dirty="0"/>
              <a:t>Functions</a:t>
            </a:r>
            <a:endParaRPr lang="en-US" dirty="0"/>
          </a:p>
        </p:txBody>
      </p:sp>
      <p:sp>
        <p:nvSpPr>
          <p:cNvPr id="3" name="Content Placeholder 2">
            <a:extLst>
              <a:ext uri="{FF2B5EF4-FFF2-40B4-BE49-F238E27FC236}">
                <a16:creationId xmlns:a16="http://schemas.microsoft.com/office/drawing/2014/main" id="{299AB4A2-9FB7-D32D-8BDA-EA503FD881FE}"/>
              </a:ext>
            </a:extLst>
          </p:cNvPr>
          <p:cNvSpPr>
            <a:spLocks noGrp="1"/>
          </p:cNvSpPr>
          <p:nvPr>
            <p:ph sz="quarter" idx="13"/>
          </p:nvPr>
        </p:nvSpPr>
        <p:spPr>
          <a:xfrm>
            <a:off x="1354723" y="1757856"/>
            <a:ext cx="9673256" cy="457200"/>
          </a:xfrm>
        </p:spPr>
        <p:txBody>
          <a:bodyPr>
            <a:normAutofit/>
          </a:bodyPr>
          <a:lstStyle/>
          <a:p>
            <a:pPr marL="12065" marR="323215" indent="0">
              <a:lnSpc>
                <a:spcPct val="83200"/>
              </a:lnSpc>
              <a:spcBef>
                <a:spcPts val="505"/>
              </a:spcBef>
              <a:buNone/>
              <a:tabLst>
                <a:tab pos="299085" algn="l"/>
                <a:tab pos="299720" algn="l"/>
              </a:tabLst>
            </a:pPr>
            <a:r>
              <a:rPr lang="en-US" sz="2000" dirty="0">
                <a:latin typeface="Arial" panose="020B0604020202020204" pitchFamily="34" charset="0"/>
                <a:cs typeface="Arial" panose="020B0604020202020204" pitchFamily="34" charset="0"/>
              </a:rPr>
              <a:t>What is the output of the following code?</a:t>
            </a:r>
          </a:p>
          <a:p>
            <a:pPr marL="0" indent="0">
              <a:buNone/>
            </a:pPr>
            <a:endParaRPr lang="en-US" dirty="0"/>
          </a:p>
        </p:txBody>
      </p:sp>
      <p:sp>
        <p:nvSpPr>
          <p:cNvPr id="5" name="Rectangle 1">
            <a:extLst>
              <a:ext uri="{FF2B5EF4-FFF2-40B4-BE49-F238E27FC236}">
                <a16:creationId xmlns:a16="http://schemas.microsoft.com/office/drawing/2014/main" id="{401D2C28-074C-BDBC-72CB-89FB3DD8BDD0}"/>
              </a:ext>
            </a:extLst>
          </p:cNvPr>
          <p:cNvSpPr>
            <a:spLocks noChangeArrowheads="1"/>
          </p:cNvSpPr>
          <p:nvPr/>
        </p:nvSpPr>
        <p:spPr bwMode="auto">
          <a:xfrm>
            <a:off x="3813422" y="2675924"/>
            <a:ext cx="4408258" cy="3170099"/>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2000" b="1" i="0" u="none" strike="noStrike" cap="none" normalizeH="0" baseline="0" dirty="0">
                <a:ln>
                  <a:noFill/>
                </a:ln>
                <a:solidFill>
                  <a:srgbClr val="000080"/>
                </a:solidFill>
                <a:effectLst/>
              </a:rPr>
              <a:t>def </a:t>
            </a:r>
            <a:r>
              <a:rPr kumimoji="0" lang="en-US" altLang="en-US" sz="2000" b="0" i="0" u="none" strike="noStrike" cap="none" normalizeH="0" baseline="0" dirty="0" err="1">
                <a:ln>
                  <a:noFill/>
                </a:ln>
                <a:solidFill>
                  <a:srgbClr val="000000"/>
                </a:solidFill>
                <a:effectLst/>
              </a:rPr>
              <a:t>hello_func</a:t>
            </a:r>
            <a:r>
              <a:rPr kumimoji="0" lang="en-US" altLang="en-US" sz="2000" b="0" i="0" u="none" strike="noStrike" cap="none" normalizeH="0" baseline="0" dirty="0">
                <a:ln>
                  <a:noFill/>
                </a:ln>
                <a:solidFill>
                  <a:srgbClr val="000000"/>
                </a:solidFill>
                <a:effectLst/>
              </a:rPr>
              <a:t>(names):</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1" i="0" u="none" strike="noStrike" cap="none" normalizeH="0" baseline="0" dirty="0">
                <a:ln>
                  <a:noFill/>
                </a:ln>
                <a:solidFill>
                  <a:srgbClr val="000080"/>
                </a:solidFill>
                <a:effectLst/>
              </a:rPr>
              <a:t>for </a:t>
            </a:r>
            <a:r>
              <a:rPr kumimoji="0" lang="en-US" altLang="en-US" sz="2000" b="0" i="0" u="none" strike="noStrike" cap="none" normalizeH="0" baseline="0" dirty="0">
                <a:ln>
                  <a:noFill/>
                </a:ln>
                <a:solidFill>
                  <a:srgbClr val="000000"/>
                </a:solidFill>
                <a:effectLst/>
              </a:rPr>
              <a:t>n </a:t>
            </a:r>
            <a:r>
              <a:rPr kumimoji="0" lang="en-US" altLang="en-US" sz="2000" b="1" i="0" u="none" strike="noStrike" cap="none" normalizeH="0" baseline="0" dirty="0">
                <a:ln>
                  <a:noFill/>
                </a:ln>
                <a:solidFill>
                  <a:srgbClr val="000080"/>
                </a:solidFill>
                <a:effectLst/>
              </a:rPr>
              <a:t>in </a:t>
            </a:r>
            <a:r>
              <a:rPr kumimoji="0" lang="en-US" altLang="en-US" sz="2000" b="0" i="0" u="none" strike="noStrike" cap="none" normalizeH="0" baseline="0" dirty="0">
                <a:ln>
                  <a:noFill/>
                </a:ln>
                <a:solidFill>
                  <a:srgbClr val="000000"/>
                </a:solidFill>
                <a:effectLst/>
              </a:rPr>
              <a:t>names:</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0" i="0" u="none" strike="noStrike" cap="none" normalizeH="0" baseline="0" dirty="0">
                <a:ln>
                  <a:noFill/>
                </a:ln>
                <a:solidFill>
                  <a:srgbClr val="000080"/>
                </a:solidFill>
                <a:effectLst/>
              </a:rPr>
              <a:t>print </a:t>
            </a:r>
            <a:r>
              <a:rPr kumimoji="0" lang="en-US" altLang="en-US" sz="2000" b="0" i="0" u="none" strike="noStrike" cap="none" normalizeH="0" baseline="0" dirty="0">
                <a:ln>
                  <a:noFill/>
                </a:ln>
                <a:solidFill>
                  <a:srgbClr val="000000"/>
                </a:solidFill>
                <a:effectLst/>
              </a:rPr>
              <a:t>(</a:t>
            </a:r>
            <a:r>
              <a:rPr kumimoji="0" lang="en-US" altLang="en-US" sz="2000" b="1" i="0" u="none" strike="noStrike" cap="none" normalizeH="0" baseline="0" dirty="0">
                <a:ln>
                  <a:noFill/>
                </a:ln>
                <a:solidFill>
                  <a:srgbClr val="008080"/>
                </a:solidFill>
                <a:effectLst/>
              </a:rPr>
              <a:t>"Hello,"</a:t>
            </a:r>
            <a:r>
              <a:rPr kumimoji="0" lang="en-US" altLang="en-US" sz="2000" b="0" i="0" u="none" strike="noStrike" cap="none" normalizeH="0" baseline="0" dirty="0">
                <a:ln>
                  <a:noFill/>
                </a:ln>
                <a:solidFill>
                  <a:srgbClr val="000000"/>
                </a:solidFill>
                <a:effectLst/>
              </a:rPr>
              <a:t>, n, </a:t>
            </a:r>
            <a:r>
              <a:rPr kumimoji="0" lang="en-US" altLang="en-US" sz="2000" b="1" i="0" u="none" strike="noStrike" cap="none" normalizeH="0" baseline="0" dirty="0">
                <a:ln>
                  <a:noFill/>
                </a:ln>
                <a:solidFill>
                  <a:srgbClr val="008080"/>
                </a:solidFill>
                <a:effectLst/>
              </a:rPr>
              <a:t>"!"</a:t>
            </a:r>
            <a:r>
              <a:rPr kumimoji="0" lang="en-US" altLang="en-US" sz="2000" b="0" i="0" u="none" strike="noStrike" cap="none" normalizeH="0" baseline="0" dirty="0">
                <a:ln>
                  <a:noFill/>
                </a:ln>
                <a:solidFill>
                  <a:srgbClr val="000000"/>
                </a:solidFill>
                <a:effectLst/>
              </a:rPr>
              <a:t>)</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names[</a:t>
            </a:r>
            <a:r>
              <a:rPr kumimoji="0" lang="en-US" altLang="en-US" sz="2000" b="0" i="0" u="none" strike="noStrike" cap="none" normalizeH="0" baseline="0" dirty="0">
                <a:ln>
                  <a:noFill/>
                </a:ln>
                <a:solidFill>
                  <a:srgbClr val="0000FF"/>
                </a:solidFill>
                <a:effectLst/>
              </a:rPr>
              <a:t>0</a:t>
            </a:r>
            <a:r>
              <a:rPr kumimoji="0" lang="en-US" altLang="en-US" sz="2000" b="0" i="0" u="none" strike="noStrike" cap="none" normalizeH="0" baseline="0" dirty="0">
                <a:ln>
                  <a:noFill/>
                </a:ln>
                <a:solidFill>
                  <a:srgbClr val="000000"/>
                </a:solidFill>
                <a:effectLst/>
              </a:rPr>
              <a:t>] = </a:t>
            </a:r>
            <a:r>
              <a:rPr kumimoji="0" lang="en-US" altLang="en-US" sz="2000" b="1" i="0" u="none" strike="noStrike" cap="none" normalizeH="0" baseline="0" dirty="0">
                <a:ln>
                  <a:noFill/>
                </a:ln>
                <a:solidFill>
                  <a:srgbClr val="008080"/>
                </a:solidFill>
                <a:effectLst/>
              </a:rPr>
              <a:t>'Susie'</a:t>
            </a:r>
            <a:br>
              <a:rPr kumimoji="0" lang="en-US" altLang="en-US" sz="2000" b="1" i="0" u="none" strike="noStrike" cap="none" normalizeH="0" baseline="0" dirty="0">
                <a:ln>
                  <a:noFill/>
                </a:ln>
                <a:solidFill>
                  <a:srgbClr val="008080"/>
                </a:solidFill>
                <a:effectLst/>
              </a:rPr>
            </a:br>
            <a:r>
              <a:rPr kumimoji="0" lang="en-US" altLang="en-US" sz="2000" b="1" i="0" u="none" strike="noStrike" cap="none" normalizeH="0" baseline="0" dirty="0">
                <a:ln>
                  <a:noFill/>
                </a:ln>
                <a:solidFill>
                  <a:srgbClr val="008080"/>
                </a:solidFill>
                <a:effectLst/>
              </a:rPr>
              <a:t>    </a:t>
            </a:r>
            <a:r>
              <a:rPr kumimoji="0" lang="en-US" altLang="en-US" sz="2000" b="0" i="0" u="none" strike="noStrike" cap="none" normalizeH="0" baseline="0" dirty="0">
                <a:ln>
                  <a:noFill/>
                </a:ln>
                <a:solidFill>
                  <a:srgbClr val="000000"/>
                </a:solidFill>
                <a:effectLst/>
              </a:rPr>
              <a:t>names[</a:t>
            </a:r>
            <a:r>
              <a:rPr kumimoji="0" lang="en-US" altLang="en-US" sz="2000" b="0" i="0" u="none" strike="noStrike" cap="none" normalizeH="0" baseline="0" dirty="0">
                <a:ln>
                  <a:noFill/>
                </a:ln>
                <a:solidFill>
                  <a:srgbClr val="0000FF"/>
                </a:solidFill>
                <a:effectLst/>
              </a:rPr>
              <a:t>1</a:t>
            </a:r>
            <a:r>
              <a:rPr kumimoji="0" lang="en-US" altLang="en-US" sz="2000" b="0" i="0" u="none" strike="noStrike" cap="none" normalizeH="0" baseline="0" dirty="0">
                <a:ln>
                  <a:noFill/>
                </a:ln>
                <a:solidFill>
                  <a:srgbClr val="000000"/>
                </a:solidFill>
                <a:effectLst/>
              </a:rPr>
              <a:t>] = </a:t>
            </a:r>
            <a:r>
              <a:rPr kumimoji="0" lang="en-US" altLang="en-US" sz="2000" b="1" i="0" u="none" strike="noStrike" cap="none" normalizeH="0" baseline="0" dirty="0">
                <a:ln>
                  <a:noFill/>
                </a:ln>
                <a:solidFill>
                  <a:srgbClr val="008080"/>
                </a:solidFill>
                <a:effectLst/>
              </a:rPr>
              <a:t>'Pete'</a:t>
            </a:r>
            <a:br>
              <a:rPr kumimoji="0" lang="en-US" altLang="en-US" sz="2000" b="1" i="0" u="none" strike="noStrike" cap="none" normalizeH="0" baseline="0" dirty="0">
                <a:ln>
                  <a:noFill/>
                </a:ln>
                <a:solidFill>
                  <a:srgbClr val="008080"/>
                </a:solidFill>
                <a:effectLst/>
              </a:rPr>
            </a:br>
            <a:r>
              <a:rPr kumimoji="0" lang="en-US" altLang="en-US" sz="2000" b="1" i="0" u="none" strike="noStrike" cap="none" normalizeH="0" baseline="0" dirty="0">
                <a:ln>
                  <a:noFill/>
                </a:ln>
                <a:solidFill>
                  <a:srgbClr val="008080"/>
                </a:solidFill>
                <a:effectLst/>
              </a:rPr>
              <a:t>    </a:t>
            </a:r>
            <a:r>
              <a:rPr kumimoji="0" lang="en-US" altLang="en-US" sz="2000" b="0" i="0" u="none" strike="noStrike" cap="none" normalizeH="0" baseline="0" dirty="0">
                <a:ln>
                  <a:noFill/>
                </a:ln>
                <a:solidFill>
                  <a:srgbClr val="000000"/>
                </a:solidFill>
                <a:effectLst/>
              </a:rPr>
              <a:t>names[</a:t>
            </a:r>
            <a:r>
              <a:rPr kumimoji="0" lang="en-US" altLang="en-US" sz="2000" b="0" i="0" u="none" strike="noStrike" cap="none" normalizeH="0" baseline="0" dirty="0">
                <a:ln>
                  <a:noFill/>
                </a:ln>
                <a:solidFill>
                  <a:srgbClr val="0000FF"/>
                </a:solidFill>
                <a:effectLst/>
              </a:rPr>
              <a:t>2</a:t>
            </a:r>
            <a:r>
              <a:rPr kumimoji="0" lang="en-US" altLang="en-US" sz="2000" b="0" i="0" u="none" strike="noStrike" cap="none" normalizeH="0" baseline="0" dirty="0">
                <a:ln>
                  <a:noFill/>
                </a:ln>
                <a:solidFill>
                  <a:srgbClr val="000000"/>
                </a:solidFill>
                <a:effectLst/>
              </a:rPr>
              <a:t>] = </a:t>
            </a:r>
            <a:r>
              <a:rPr kumimoji="0" lang="en-US" altLang="en-US" sz="2000" b="1" i="0" u="none" strike="noStrike" cap="none" normalizeH="0" baseline="0" dirty="0">
                <a:ln>
                  <a:noFill/>
                </a:ln>
                <a:solidFill>
                  <a:srgbClr val="008080"/>
                </a:solidFill>
                <a:effectLst/>
              </a:rPr>
              <a:t>'Will'</a:t>
            </a:r>
            <a:br>
              <a:rPr kumimoji="0" lang="en-US" altLang="en-US" sz="2000" b="1" i="0" u="none" strike="noStrike" cap="none" normalizeH="0" baseline="0" dirty="0">
                <a:ln>
                  <a:noFill/>
                </a:ln>
                <a:solidFill>
                  <a:srgbClr val="008080"/>
                </a:solidFill>
                <a:effectLst/>
              </a:rPr>
            </a:br>
            <a:r>
              <a:rPr kumimoji="0" lang="en-US" altLang="en-US" sz="2000" b="0" i="0" u="none" strike="noStrike" cap="none" normalizeH="0" baseline="0" dirty="0">
                <a:ln>
                  <a:noFill/>
                </a:ln>
                <a:solidFill>
                  <a:srgbClr val="000000"/>
                </a:solidFill>
                <a:effectLst/>
              </a:rPr>
              <a:t>names = [</a:t>
            </a:r>
            <a:r>
              <a:rPr kumimoji="0" lang="en-US" altLang="en-US" sz="2000" b="1" i="0" u="none" strike="noStrike" cap="none" normalizeH="0" baseline="0" dirty="0">
                <a:ln>
                  <a:noFill/>
                </a:ln>
                <a:solidFill>
                  <a:srgbClr val="008080"/>
                </a:solidFill>
                <a:effectLst/>
              </a:rPr>
              <a:t>'Susan'</a:t>
            </a:r>
            <a:r>
              <a:rPr kumimoji="0" lang="en-US" altLang="en-US" sz="2000" b="0" i="0" u="none" strike="noStrike" cap="none" normalizeH="0" baseline="0" dirty="0">
                <a:ln>
                  <a:noFill/>
                </a:ln>
                <a:solidFill>
                  <a:srgbClr val="000000"/>
                </a:solidFill>
                <a:effectLst/>
              </a:rPr>
              <a:t>, </a:t>
            </a:r>
            <a:r>
              <a:rPr kumimoji="0" lang="en-US" altLang="en-US" sz="2000" b="1" i="0" u="none" strike="noStrike" cap="none" normalizeH="0" baseline="0" dirty="0">
                <a:ln>
                  <a:noFill/>
                </a:ln>
                <a:solidFill>
                  <a:srgbClr val="008080"/>
                </a:solidFill>
                <a:effectLst/>
              </a:rPr>
              <a:t>'Peter'</a:t>
            </a:r>
            <a:r>
              <a:rPr kumimoji="0" lang="en-US" altLang="en-US" sz="2000" b="0" i="0" u="none" strike="noStrike" cap="none" normalizeH="0" baseline="0" dirty="0">
                <a:ln>
                  <a:noFill/>
                </a:ln>
                <a:solidFill>
                  <a:srgbClr val="000000"/>
                </a:solidFill>
                <a:effectLst/>
              </a:rPr>
              <a:t>, </a:t>
            </a:r>
            <a:r>
              <a:rPr kumimoji="0" lang="en-US" altLang="en-US" sz="2000" b="1" i="0" u="none" strike="noStrike" cap="none" normalizeH="0" baseline="0" dirty="0">
                <a:ln>
                  <a:noFill/>
                </a:ln>
                <a:solidFill>
                  <a:srgbClr val="008080"/>
                </a:solidFill>
                <a:effectLst/>
              </a:rPr>
              <a:t>'William'</a:t>
            </a:r>
            <a:r>
              <a:rPr kumimoji="0" lang="en-US" altLang="en-US" sz="2000" b="0" i="0" u="none" strike="noStrike" cap="none" normalizeH="0" baseline="0" dirty="0">
                <a:ln>
                  <a:noFill/>
                </a:ln>
                <a:solidFill>
                  <a:srgbClr val="000000"/>
                </a:solidFill>
                <a:effectLst/>
              </a:rPr>
              <a:t>]</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err="1">
                <a:ln>
                  <a:noFill/>
                </a:ln>
                <a:solidFill>
                  <a:srgbClr val="000000"/>
                </a:solidFill>
                <a:effectLst/>
              </a:rPr>
              <a:t>hello_func</a:t>
            </a:r>
            <a:r>
              <a:rPr kumimoji="0" lang="en-US" altLang="en-US" sz="2000" b="0" i="0" u="none" strike="noStrike" cap="none" normalizeH="0" baseline="0" dirty="0">
                <a:ln>
                  <a:noFill/>
                </a:ln>
                <a:solidFill>
                  <a:srgbClr val="000000"/>
                </a:solidFill>
                <a:effectLst/>
              </a:rPr>
              <a:t>(names)</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80"/>
                </a:solidFill>
                <a:effectLst/>
              </a:rPr>
              <a:t>print </a:t>
            </a:r>
            <a:r>
              <a:rPr kumimoji="0" lang="en-US" altLang="en-US" sz="2000" b="0" i="0" u="none" strike="noStrike" cap="none" normalizeH="0" baseline="0" dirty="0">
                <a:ln>
                  <a:noFill/>
                </a:ln>
                <a:solidFill>
                  <a:srgbClr val="000000"/>
                </a:solidFill>
                <a:effectLst/>
              </a:rPr>
              <a:t>(</a:t>
            </a:r>
            <a:r>
              <a:rPr kumimoji="0" lang="en-US" altLang="en-US" sz="2000" b="1" i="0" u="none" strike="noStrike" cap="none" normalizeH="0" baseline="0" dirty="0">
                <a:ln>
                  <a:noFill/>
                </a:ln>
                <a:solidFill>
                  <a:srgbClr val="008080"/>
                </a:solidFill>
                <a:effectLst/>
              </a:rPr>
              <a:t>"The names are now"</a:t>
            </a:r>
            <a:r>
              <a:rPr kumimoji="0" lang="en-US" altLang="en-US" sz="2000" b="0" i="0" u="none" strike="noStrike" cap="none" normalizeH="0" baseline="0" dirty="0">
                <a:ln>
                  <a:noFill/>
                </a:ln>
                <a:solidFill>
                  <a:srgbClr val="000000"/>
                </a:solidFill>
                <a:effectLst/>
              </a:rPr>
              <a:t>, names, </a:t>
            </a:r>
            <a:r>
              <a:rPr kumimoji="0" lang="en-US" altLang="en-US" sz="2000" b="1" i="0" u="none" strike="noStrike" cap="none" normalizeH="0" baseline="0" dirty="0">
                <a:ln>
                  <a:noFill/>
                </a:ln>
                <a:solidFill>
                  <a:srgbClr val="008080"/>
                </a:solidFill>
                <a:effectLst/>
              </a:rPr>
              <a:t>"."</a:t>
            </a:r>
            <a:r>
              <a:rPr kumimoji="0" lang="en-US" altLang="en-US" sz="2000" b="0" i="0" u="none" strike="noStrike" cap="none" normalizeH="0" baseline="0" dirty="0">
                <a:ln>
                  <a:noFill/>
                </a:ln>
                <a:solidFill>
                  <a:srgbClr val="000000"/>
                </a:solidFill>
                <a:effectLst/>
              </a:rPr>
              <a:t>)</a:t>
            </a:r>
            <a:br>
              <a:rPr kumimoji="0" lang="en-US" altLang="en-US" sz="2000" b="0" i="0" u="none" strike="noStrike" cap="none" normalizeH="0" baseline="0" dirty="0">
                <a:ln>
                  <a:noFill/>
                </a:ln>
                <a:solidFill>
                  <a:srgbClr val="000000"/>
                </a:solidFill>
                <a:effectLst/>
              </a:rPr>
            </a:br>
            <a:endParaRPr kumimoji="0" lang="en-US" altLang="en-US" sz="2000" b="0" i="0" u="none" strike="noStrike" cap="none" normalizeH="0" baseline="0" dirty="0">
              <a:ln>
                <a:noFill/>
              </a:ln>
              <a:solidFill>
                <a:schemeClr val="tx1"/>
              </a:solidFill>
              <a:effectLst/>
            </a:endParaRPr>
          </a:p>
        </p:txBody>
      </p:sp>
      <p:sp>
        <p:nvSpPr>
          <p:cNvPr id="6" name="Content Placeholder 2">
            <a:extLst>
              <a:ext uri="{FF2B5EF4-FFF2-40B4-BE49-F238E27FC236}">
                <a16:creationId xmlns:a16="http://schemas.microsoft.com/office/drawing/2014/main" id="{3E5E63E2-2E0C-2008-649E-CD9BAFD4DFFB}"/>
              </a:ext>
            </a:extLst>
          </p:cNvPr>
          <p:cNvSpPr txBox="1">
            <a:spLocks/>
          </p:cNvSpPr>
          <p:nvPr/>
        </p:nvSpPr>
        <p:spPr>
          <a:xfrm>
            <a:off x="6095999" y="3922294"/>
            <a:ext cx="5213683" cy="260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dirty="0"/>
          </a:p>
        </p:txBody>
      </p:sp>
    </p:spTree>
    <p:extLst>
      <p:ext uri="{BB962C8B-B14F-4D97-AF65-F5344CB8AC3E}">
        <p14:creationId xmlns:p14="http://schemas.microsoft.com/office/powerpoint/2010/main" val="2684229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9AB1-762A-6043-8F7E-690F3864F07B}"/>
              </a:ext>
            </a:extLst>
          </p:cNvPr>
          <p:cNvSpPr>
            <a:spLocks noGrp="1"/>
          </p:cNvSpPr>
          <p:nvPr>
            <p:ph type="title"/>
          </p:nvPr>
        </p:nvSpPr>
        <p:spPr/>
        <p:txBody>
          <a:bodyPr/>
          <a:lstStyle/>
          <a:p>
            <a:r>
              <a:rPr lang="en-US" spc="-5" dirty="0"/>
              <a:t>Functions</a:t>
            </a:r>
            <a:endParaRPr lang="en-US" dirty="0"/>
          </a:p>
        </p:txBody>
      </p:sp>
      <p:sp>
        <p:nvSpPr>
          <p:cNvPr id="3" name="Content Placeholder 2">
            <a:extLst>
              <a:ext uri="{FF2B5EF4-FFF2-40B4-BE49-F238E27FC236}">
                <a16:creationId xmlns:a16="http://schemas.microsoft.com/office/drawing/2014/main" id="{299AB4A2-9FB7-D32D-8BDA-EA503FD881FE}"/>
              </a:ext>
            </a:extLst>
          </p:cNvPr>
          <p:cNvSpPr>
            <a:spLocks noGrp="1"/>
          </p:cNvSpPr>
          <p:nvPr>
            <p:ph sz="quarter" idx="13"/>
          </p:nvPr>
        </p:nvSpPr>
        <p:spPr>
          <a:xfrm>
            <a:off x="1354723" y="1757856"/>
            <a:ext cx="9673256" cy="457200"/>
          </a:xfrm>
        </p:spPr>
        <p:txBody>
          <a:bodyPr>
            <a:normAutofit/>
          </a:bodyPr>
          <a:lstStyle/>
          <a:p>
            <a:pPr marL="12065" marR="323215" indent="0">
              <a:lnSpc>
                <a:spcPct val="83200"/>
              </a:lnSpc>
              <a:spcBef>
                <a:spcPts val="505"/>
              </a:spcBef>
              <a:buNone/>
              <a:tabLst>
                <a:tab pos="299085" algn="l"/>
                <a:tab pos="299720" algn="l"/>
              </a:tabLst>
            </a:pPr>
            <a:r>
              <a:rPr lang="en-US" sz="2000" dirty="0">
                <a:latin typeface="Arial" panose="020B0604020202020204" pitchFamily="34" charset="0"/>
                <a:cs typeface="Arial" panose="020B0604020202020204" pitchFamily="34" charset="0"/>
              </a:rPr>
              <a:t>What is the output of the following code?</a:t>
            </a:r>
          </a:p>
          <a:p>
            <a:pPr marL="0" indent="0">
              <a:buNone/>
            </a:pPr>
            <a:endParaRPr lang="en-US" dirty="0"/>
          </a:p>
        </p:txBody>
      </p:sp>
      <p:sp>
        <p:nvSpPr>
          <p:cNvPr id="5" name="Rectangle 1">
            <a:extLst>
              <a:ext uri="{FF2B5EF4-FFF2-40B4-BE49-F238E27FC236}">
                <a16:creationId xmlns:a16="http://schemas.microsoft.com/office/drawing/2014/main" id="{401D2C28-074C-BDBC-72CB-89FB3DD8BDD0}"/>
              </a:ext>
            </a:extLst>
          </p:cNvPr>
          <p:cNvSpPr>
            <a:spLocks noChangeArrowheads="1"/>
          </p:cNvSpPr>
          <p:nvPr/>
        </p:nvSpPr>
        <p:spPr bwMode="auto">
          <a:xfrm>
            <a:off x="3813422" y="2829812"/>
            <a:ext cx="4408258" cy="2862322"/>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2000" b="1" i="0" u="none" strike="noStrike" cap="none" normalizeH="0" baseline="0" dirty="0">
                <a:ln>
                  <a:noFill/>
                </a:ln>
                <a:solidFill>
                  <a:srgbClr val="000080"/>
                </a:solidFill>
                <a:effectLst/>
              </a:rPr>
              <a:t>def </a:t>
            </a:r>
            <a:r>
              <a:rPr kumimoji="0" lang="en-US" altLang="en-US" sz="2000" b="0" i="0" u="none" strike="noStrike" cap="none" normalizeH="0" baseline="0" dirty="0" err="1">
                <a:ln>
                  <a:noFill/>
                </a:ln>
                <a:solidFill>
                  <a:srgbClr val="000000"/>
                </a:solidFill>
                <a:effectLst/>
              </a:rPr>
              <a:t>hello_func</a:t>
            </a:r>
            <a:r>
              <a:rPr kumimoji="0" lang="en-US" altLang="en-US" sz="2000" b="0" i="0" u="none" strike="noStrike" cap="none" normalizeH="0" baseline="0" dirty="0">
                <a:ln>
                  <a:noFill/>
                </a:ln>
                <a:solidFill>
                  <a:srgbClr val="000000"/>
                </a:solidFill>
                <a:effectLst/>
              </a:rPr>
              <a:t>(names):</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1" i="0" u="none" strike="noStrike" cap="none" normalizeH="0" baseline="0" dirty="0">
                <a:ln>
                  <a:noFill/>
                </a:ln>
                <a:solidFill>
                  <a:srgbClr val="000080"/>
                </a:solidFill>
                <a:effectLst/>
              </a:rPr>
              <a:t>for </a:t>
            </a:r>
            <a:r>
              <a:rPr kumimoji="0" lang="en-US" altLang="en-US" sz="2000" b="0" i="0" u="none" strike="noStrike" cap="none" normalizeH="0" baseline="0" dirty="0">
                <a:ln>
                  <a:noFill/>
                </a:ln>
                <a:solidFill>
                  <a:srgbClr val="000000"/>
                </a:solidFill>
                <a:effectLst/>
              </a:rPr>
              <a:t>n </a:t>
            </a:r>
            <a:r>
              <a:rPr kumimoji="0" lang="en-US" altLang="en-US" sz="2000" b="1" i="0" u="none" strike="noStrike" cap="none" normalizeH="0" baseline="0" dirty="0">
                <a:ln>
                  <a:noFill/>
                </a:ln>
                <a:solidFill>
                  <a:srgbClr val="000080"/>
                </a:solidFill>
                <a:effectLst/>
              </a:rPr>
              <a:t>in </a:t>
            </a:r>
            <a:r>
              <a:rPr kumimoji="0" lang="en-US" altLang="en-US" sz="2000" b="0" i="0" u="none" strike="noStrike" cap="none" normalizeH="0" baseline="0" dirty="0">
                <a:ln>
                  <a:noFill/>
                </a:ln>
                <a:solidFill>
                  <a:srgbClr val="000000"/>
                </a:solidFill>
                <a:effectLst/>
              </a:rPr>
              <a:t>names:</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0" i="0" u="none" strike="noStrike" cap="none" normalizeH="0" baseline="0" dirty="0">
                <a:ln>
                  <a:noFill/>
                </a:ln>
                <a:solidFill>
                  <a:srgbClr val="000080"/>
                </a:solidFill>
                <a:effectLst/>
              </a:rPr>
              <a:t>print </a:t>
            </a:r>
            <a:r>
              <a:rPr kumimoji="0" lang="en-US" altLang="en-US" sz="2000" b="0" i="0" u="none" strike="noStrike" cap="none" normalizeH="0" baseline="0" dirty="0">
                <a:ln>
                  <a:noFill/>
                </a:ln>
                <a:solidFill>
                  <a:srgbClr val="000000"/>
                </a:solidFill>
                <a:effectLst/>
              </a:rPr>
              <a:t>(</a:t>
            </a:r>
            <a:r>
              <a:rPr kumimoji="0" lang="en-US" altLang="en-US" sz="2000" b="1" i="0" u="none" strike="noStrike" cap="none" normalizeH="0" baseline="0" dirty="0">
                <a:ln>
                  <a:noFill/>
                </a:ln>
                <a:solidFill>
                  <a:srgbClr val="008080"/>
                </a:solidFill>
                <a:effectLst/>
              </a:rPr>
              <a:t>"Hello,"</a:t>
            </a:r>
            <a:r>
              <a:rPr kumimoji="0" lang="en-US" altLang="en-US" sz="2000" b="0" i="0" u="none" strike="noStrike" cap="none" normalizeH="0" baseline="0" dirty="0">
                <a:ln>
                  <a:noFill/>
                </a:ln>
                <a:solidFill>
                  <a:srgbClr val="000000"/>
                </a:solidFill>
                <a:effectLst/>
              </a:rPr>
              <a:t>, n, </a:t>
            </a:r>
            <a:r>
              <a:rPr kumimoji="0" lang="en-US" altLang="en-US" sz="2000" b="1" i="0" u="none" strike="noStrike" cap="none" normalizeH="0" baseline="0" dirty="0">
                <a:ln>
                  <a:noFill/>
                </a:ln>
                <a:solidFill>
                  <a:srgbClr val="008080"/>
                </a:solidFill>
                <a:effectLst/>
              </a:rPr>
              <a:t>"!"</a:t>
            </a:r>
            <a:r>
              <a:rPr kumimoji="0" lang="en-US" altLang="en-US" sz="2000" b="0" i="0" u="none" strike="noStrike" cap="none" normalizeH="0" baseline="0" dirty="0">
                <a:ln>
                  <a:noFill/>
                </a:ln>
                <a:solidFill>
                  <a:srgbClr val="000000"/>
                </a:solidFill>
                <a:effectLst/>
              </a:rPr>
              <a:t>)</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names = [</a:t>
            </a:r>
            <a:r>
              <a:rPr kumimoji="0" lang="en-US" altLang="en-US" sz="2000" b="1" i="0" u="none" strike="noStrike" cap="none" normalizeH="0" baseline="0" dirty="0">
                <a:ln>
                  <a:noFill/>
                </a:ln>
                <a:solidFill>
                  <a:srgbClr val="008080"/>
                </a:solidFill>
                <a:effectLst/>
              </a:rPr>
              <a:t>'Susie’</a:t>
            </a:r>
            <a:r>
              <a:rPr lang="en-US" altLang="en-US" sz="2000" b="1" dirty="0">
                <a:solidFill>
                  <a:srgbClr val="008080"/>
                </a:solidFill>
              </a:rPr>
              <a:t>, </a:t>
            </a:r>
            <a:r>
              <a:rPr kumimoji="0" lang="en-US" altLang="en-US" sz="2000" b="1" i="0" u="none" strike="noStrike" cap="none" normalizeH="0" baseline="0" dirty="0">
                <a:ln>
                  <a:noFill/>
                </a:ln>
                <a:solidFill>
                  <a:srgbClr val="008080"/>
                </a:solidFill>
                <a:effectLst/>
              </a:rPr>
              <a:t>'Pete’</a:t>
            </a:r>
            <a:r>
              <a:rPr lang="en-US" altLang="en-US" sz="2000" b="1" dirty="0">
                <a:solidFill>
                  <a:srgbClr val="008080"/>
                </a:solidFill>
              </a:rPr>
              <a:t>, </a:t>
            </a:r>
            <a:r>
              <a:rPr kumimoji="0" lang="en-US" altLang="en-US" sz="2000" b="1" i="0" u="none" strike="noStrike" cap="none" normalizeH="0" baseline="0" dirty="0">
                <a:ln>
                  <a:noFill/>
                </a:ln>
                <a:solidFill>
                  <a:srgbClr val="008080"/>
                </a:solidFill>
                <a:effectLst/>
              </a:rPr>
              <a:t>'Will’]</a:t>
            </a:r>
          </a:p>
          <a:p>
            <a:pPr defTabSz="914400" eaLnBrk="0" fontAlgn="base" hangingPunct="0">
              <a:spcBef>
                <a:spcPct val="0"/>
              </a:spcBef>
              <a:spcAft>
                <a:spcPct val="0"/>
              </a:spcAft>
            </a:pPr>
            <a:br>
              <a:rPr kumimoji="0" lang="en-US" altLang="en-US" sz="2000" b="1" i="0" u="none" strike="noStrike" cap="none" normalizeH="0" baseline="0" dirty="0">
                <a:ln>
                  <a:noFill/>
                </a:ln>
                <a:solidFill>
                  <a:srgbClr val="008080"/>
                </a:solidFill>
                <a:effectLst/>
              </a:rPr>
            </a:br>
            <a:r>
              <a:rPr kumimoji="0" lang="en-US" altLang="en-US" sz="2000" b="0" i="0" u="none" strike="noStrike" cap="none" normalizeH="0" baseline="0" dirty="0">
                <a:ln>
                  <a:noFill/>
                </a:ln>
                <a:solidFill>
                  <a:srgbClr val="000000"/>
                </a:solidFill>
                <a:effectLst/>
              </a:rPr>
              <a:t>names = [</a:t>
            </a:r>
            <a:r>
              <a:rPr kumimoji="0" lang="en-US" altLang="en-US" sz="2000" b="1" i="0" u="none" strike="noStrike" cap="none" normalizeH="0" baseline="0" dirty="0">
                <a:ln>
                  <a:noFill/>
                </a:ln>
                <a:solidFill>
                  <a:srgbClr val="008080"/>
                </a:solidFill>
                <a:effectLst/>
              </a:rPr>
              <a:t>'Susan'</a:t>
            </a:r>
            <a:r>
              <a:rPr kumimoji="0" lang="en-US" altLang="en-US" sz="2000" b="0" i="0" u="none" strike="noStrike" cap="none" normalizeH="0" baseline="0" dirty="0">
                <a:ln>
                  <a:noFill/>
                </a:ln>
                <a:solidFill>
                  <a:srgbClr val="000000"/>
                </a:solidFill>
                <a:effectLst/>
              </a:rPr>
              <a:t>, </a:t>
            </a:r>
            <a:r>
              <a:rPr kumimoji="0" lang="en-US" altLang="en-US" sz="2000" b="1" i="0" u="none" strike="noStrike" cap="none" normalizeH="0" baseline="0" dirty="0">
                <a:ln>
                  <a:noFill/>
                </a:ln>
                <a:solidFill>
                  <a:srgbClr val="008080"/>
                </a:solidFill>
                <a:effectLst/>
              </a:rPr>
              <a:t>'Peter'</a:t>
            </a:r>
            <a:r>
              <a:rPr kumimoji="0" lang="en-US" altLang="en-US" sz="2000" b="0" i="0" u="none" strike="noStrike" cap="none" normalizeH="0" baseline="0" dirty="0">
                <a:ln>
                  <a:noFill/>
                </a:ln>
                <a:solidFill>
                  <a:srgbClr val="000000"/>
                </a:solidFill>
                <a:effectLst/>
              </a:rPr>
              <a:t>, </a:t>
            </a:r>
            <a:r>
              <a:rPr kumimoji="0" lang="en-US" altLang="en-US" sz="2000" b="1" i="0" u="none" strike="noStrike" cap="none" normalizeH="0" baseline="0" dirty="0">
                <a:ln>
                  <a:noFill/>
                </a:ln>
                <a:solidFill>
                  <a:srgbClr val="008080"/>
                </a:solidFill>
                <a:effectLst/>
              </a:rPr>
              <a:t>'William'</a:t>
            </a:r>
            <a:r>
              <a:rPr kumimoji="0" lang="en-US" altLang="en-US" sz="2000" b="0" i="0" u="none" strike="noStrike" cap="none" normalizeH="0" baseline="0" dirty="0">
                <a:ln>
                  <a:noFill/>
                </a:ln>
                <a:solidFill>
                  <a:srgbClr val="000000"/>
                </a:solidFill>
                <a:effectLst/>
              </a:rPr>
              <a:t>]</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err="1">
                <a:ln>
                  <a:noFill/>
                </a:ln>
                <a:solidFill>
                  <a:srgbClr val="000000"/>
                </a:solidFill>
                <a:effectLst/>
              </a:rPr>
              <a:t>hello_func</a:t>
            </a:r>
            <a:r>
              <a:rPr kumimoji="0" lang="en-US" altLang="en-US" sz="2000" b="0" i="0" u="none" strike="noStrike" cap="none" normalizeH="0" baseline="0" dirty="0">
                <a:ln>
                  <a:noFill/>
                </a:ln>
                <a:solidFill>
                  <a:srgbClr val="000000"/>
                </a:solidFill>
                <a:effectLst/>
              </a:rPr>
              <a:t>(names)</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80"/>
                </a:solidFill>
                <a:effectLst/>
              </a:rPr>
              <a:t>print </a:t>
            </a:r>
            <a:r>
              <a:rPr kumimoji="0" lang="en-US" altLang="en-US" sz="2000" b="0" i="0" u="none" strike="noStrike" cap="none" normalizeH="0" baseline="0" dirty="0">
                <a:ln>
                  <a:noFill/>
                </a:ln>
                <a:solidFill>
                  <a:srgbClr val="000000"/>
                </a:solidFill>
                <a:effectLst/>
              </a:rPr>
              <a:t>(</a:t>
            </a:r>
            <a:r>
              <a:rPr kumimoji="0" lang="en-US" altLang="en-US" sz="2000" b="1" i="0" u="none" strike="noStrike" cap="none" normalizeH="0" baseline="0" dirty="0">
                <a:ln>
                  <a:noFill/>
                </a:ln>
                <a:solidFill>
                  <a:srgbClr val="008080"/>
                </a:solidFill>
                <a:effectLst/>
              </a:rPr>
              <a:t>"The names are now"</a:t>
            </a:r>
            <a:r>
              <a:rPr kumimoji="0" lang="en-US" altLang="en-US" sz="2000" b="0" i="0" u="none" strike="noStrike" cap="none" normalizeH="0" baseline="0" dirty="0">
                <a:ln>
                  <a:noFill/>
                </a:ln>
                <a:solidFill>
                  <a:srgbClr val="000000"/>
                </a:solidFill>
                <a:effectLst/>
              </a:rPr>
              <a:t>, names, </a:t>
            </a:r>
            <a:r>
              <a:rPr kumimoji="0" lang="en-US" altLang="en-US" sz="2000" b="1" i="0" u="none" strike="noStrike" cap="none" normalizeH="0" baseline="0" dirty="0">
                <a:ln>
                  <a:noFill/>
                </a:ln>
                <a:solidFill>
                  <a:srgbClr val="008080"/>
                </a:solidFill>
                <a:effectLst/>
              </a:rPr>
              <a:t>"."</a:t>
            </a:r>
            <a:r>
              <a:rPr kumimoji="0" lang="en-US" altLang="en-US" sz="2000" b="0" i="0" u="none" strike="noStrike" cap="none" normalizeH="0" baseline="0" dirty="0">
                <a:ln>
                  <a:noFill/>
                </a:ln>
                <a:solidFill>
                  <a:srgbClr val="000000"/>
                </a:solidFill>
                <a:effectLst/>
              </a:rPr>
              <a:t>)</a:t>
            </a:r>
            <a:br>
              <a:rPr kumimoji="0" lang="en-US" altLang="en-US" sz="2000" b="0" i="0" u="none" strike="noStrike" cap="none" normalizeH="0" baseline="0" dirty="0">
                <a:ln>
                  <a:noFill/>
                </a:ln>
                <a:solidFill>
                  <a:srgbClr val="000000"/>
                </a:solidFill>
                <a:effectLst/>
              </a:rPr>
            </a:br>
            <a:endParaRPr kumimoji="0" lang="en-US" altLang="en-US" sz="2000" b="0" i="0" u="none" strike="noStrike" cap="none" normalizeH="0" baseline="0" dirty="0">
              <a:ln>
                <a:noFill/>
              </a:ln>
              <a:solidFill>
                <a:schemeClr val="tx1"/>
              </a:solidFill>
              <a:effectLst/>
            </a:endParaRPr>
          </a:p>
        </p:txBody>
      </p:sp>
      <p:sp>
        <p:nvSpPr>
          <p:cNvPr id="6" name="Content Placeholder 2">
            <a:extLst>
              <a:ext uri="{FF2B5EF4-FFF2-40B4-BE49-F238E27FC236}">
                <a16:creationId xmlns:a16="http://schemas.microsoft.com/office/drawing/2014/main" id="{3E5E63E2-2E0C-2008-649E-CD9BAFD4DFFB}"/>
              </a:ext>
            </a:extLst>
          </p:cNvPr>
          <p:cNvSpPr txBox="1">
            <a:spLocks/>
          </p:cNvSpPr>
          <p:nvPr/>
        </p:nvSpPr>
        <p:spPr>
          <a:xfrm>
            <a:off x="6095999" y="3922294"/>
            <a:ext cx="5213683" cy="260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dirty="0"/>
          </a:p>
        </p:txBody>
      </p:sp>
    </p:spTree>
    <p:extLst>
      <p:ext uri="{BB962C8B-B14F-4D97-AF65-F5344CB8AC3E}">
        <p14:creationId xmlns:p14="http://schemas.microsoft.com/office/powerpoint/2010/main" val="705591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F2542-6A7F-3A0C-9F02-A74992247093}"/>
              </a:ext>
            </a:extLst>
          </p:cNvPr>
          <p:cNvSpPr>
            <a:spLocks noGrp="1"/>
          </p:cNvSpPr>
          <p:nvPr>
            <p:ph type="title"/>
          </p:nvPr>
        </p:nvSpPr>
        <p:spPr/>
        <p:txBody>
          <a:bodyPr/>
          <a:lstStyle/>
          <a:p>
            <a:r>
              <a:rPr lang="en-US" dirty="0"/>
              <a:t>Default Mutable Arguments</a:t>
            </a:r>
          </a:p>
        </p:txBody>
      </p:sp>
      <p:sp>
        <p:nvSpPr>
          <p:cNvPr id="3" name="Content Placeholder 2">
            <a:extLst>
              <a:ext uri="{FF2B5EF4-FFF2-40B4-BE49-F238E27FC236}">
                <a16:creationId xmlns:a16="http://schemas.microsoft.com/office/drawing/2014/main" id="{EBCF55E2-709E-1C59-F3DE-799B7B80A6D4}"/>
              </a:ext>
            </a:extLst>
          </p:cNvPr>
          <p:cNvSpPr>
            <a:spLocks noGrp="1"/>
          </p:cNvSpPr>
          <p:nvPr>
            <p:ph sz="quarter" idx="13"/>
          </p:nvPr>
        </p:nvSpPr>
        <p:spPr/>
        <p:txBody>
          <a:bodyPr/>
          <a:lstStyle/>
          <a:p>
            <a:r>
              <a:rPr lang="en-US" dirty="0"/>
              <a:t>Since Python functions in a module are evaluated upon import, there is </a:t>
            </a:r>
            <a:r>
              <a:rPr lang="en-US" i="1" dirty="0"/>
              <a:t>only one reference to a mutable default argument</a:t>
            </a:r>
            <a:r>
              <a:rPr lang="en-US" dirty="0"/>
              <a:t>, created upon import. </a:t>
            </a:r>
          </a:p>
          <a:p>
            <a:r>
              <a:rPr lang="en-US" dirty="0"/>
              <a:t>Multiple calls to the function, using the default value for the mutable parameter, will </a:t>
            </a:r>
            <a:r>
              <a:rPr lang="en-US" i="1" dirty="0"/>
              <a:t>use the same mutable object</a:t>
            </a:r>
            <a:r>
              <a:rPr lang="en-US" dirty="0"/>
              <a:t>. </a:t>
            </a:r>
          </a:p>
          <a:p>
            <a:r>
              <a:rPr lang="en-US" dirty="0"/>
              <a:t>If a value is provided as the actual parameter, a new object is created to hold it, and this won’t affect the default object.  </a:t>
            </a:r>
          </a:p>
          <a:p>
            <a:endParaRPr lang="en-US" dirty="0"/>
          </a:p>
          <a:p>
            <a:r>
              <a:rPr lang="en-US" dirty="0"/>
              <a:t>See lect2/defaultmutable1.py and lect2/defaultmutable2.py</a:t>
            </a:r>
          </a:p>
        </p:txBody>
      </p:sp>
    </p:spTree>
    <p:extLst>
      <p:ext uri="{BB962C8B-B14F-4D97-AF65-F5344CB8AC3E}">
        <p14:creationId xmlns:p14="http://schemas.microsoft.com/office/powerpoint/2010/main" val="2750309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2CF29-5D86-4AF3-B0C1-9703A3808674}"/>
              </a:ext>
            </a:extLst>
          </p:cNvPr>
          <p:cNvSpPr>
            <a:spLocks noGrp="1"/>
          </p:cNvSpPr>
          <p:nvPr>
            <p:ph type="title"/>
          </p:nvPr>
        </p:nvSpPr>
        <p:spPr/>
        <p:txBody>
          <a:bodyPr/>
          <a:lstStyle/>
          <a:p>
            <a:r>
              <a:rPr lang="en-US" dirty="0"/>
              <a:t>Keyword Arguments</a:t>
            </a:r>
          </a:p>
        </p:txBody>
      </p:sp>
      <p:sp>
        <p:nvSpPr>
          <p:cNvPr id="3" name="Content Placeholder 2">
            <a:extLst>
              <a:ext uri="{FF2B5EF4-FFF2-40B4-BE49-F238E27FC236}">
                <a16:creationId xmlns:a16="http://schemas.microsoft.com/office/drawing/2014/main" id="{60928F26-2BFE-482F-72CC-39A2B07B11F8}"/>
              </a:ext>
            </a:extLst>
          </p:cNvPr>
          <p:cNvSpPr>
            <a:spLocks noGrp="1"/>
          </p:cNvSpPr>
          <p:nvPr>
            <p:ph sz="quarter" idx="13"/>
          </p:nvPr>
        </p:nvSpPr>
        <p:spPr>
          <a:xfrm>
            <a:off x="913773" y="1198179"/>
            <a:ext cx="10689647" cy="5092262"/>
          </a:xfrm>
        </p:spPr>
        <p:txBody>
          <a:bodyPr>
            <a:normAutofit fontScale="92500" lnSpcReduction="20000"/>
          </a:bodyPr>
          <a:lstStyle/>
          <a:p>
            <a:pPr marL="0" indent="0">
              <a:buNone/>
            </a:pPr>
            <a:endParaRPr lang="en-US" dirty="0"/>
          </a:p>
          <a:p>
            <a:r>
              <a:rPr lang="en-US" dirty="0"/>
              <a:t>Function calls can change the order of parameters if they specify the name of the argument. This method of calling uses keyword argument (not to be confused with programming language keywords like while)</a:t>
            </a:r>
          </a:p>
          <a:p>
            <a:pPr lvl="1"/>
            <a:r>
              <a:rPr lang="en-US" dirty="0"/>
              <a:t>If all arguments are keyword arguments, then the arguments can appear in any order.</a:t>
            </a:r>
          </a:p>
          <a:p>
            <a:pPr lvl="1"/>
            <a:r>
              <a:rPr lang="en-US" b="1" dirty="0">
                <a:solidFill>
                  <a:srgbClr val="C00000"/>
                </a:solidFill>
              </a:rPr>
              <a:t>If positional arguments are used with keyword arguments, they must be used before keyword arguments.</a:t>
            </a:r>
          </a:p>
          <a:p>
            <a:r>
              <a:rPr lang="en-US" dirty="0"/>
              <a:t>For example, consider the function:</a:t>
            </a:r>
          </a:p>
          <a:p>
            <a:pPr marL="0" indent="0">
              <a:buNone/>
            </a:pPr>
            <a:r>
              <a:rPr lang="en-US" dirty="0"/>
              <a:t>	</a:t>
            </a:r>
            <a:r>
              <a:rPr lang="en-US" dirty="0">
                <a:solidFill>
                  <a:schemeClr val="accent6"/>
                </a:solidFill>
              </a:rPr>
              <a:t>def connect(</a:t>
            </a:r>
            <a:r>
              <a:rPr lang="en-US" dirty="0" err="1">
                <a:solidFill>
                  <a:schemeClr val="accent6"/>
                </a:solidFill>
              </a:rPr>
              <a:t>uname</a:t>
            </a:r>
            <a:r>
              <a:rPr lang="en-US" dirty="0">
                <a:solidFill>
                  <a:schemeClr val="accent6"/>
                </a:solidFill>
              </a:rPr>
              <a:t>, </a:t>
            </a:r>
            <a:r>
              <a:rPr lang="en-US" dirty="0" err="1">
                <a:solidFill>
                  <a:schemeClr val="accent6"/>
                </a:solidFill>
              </a:rPr>
              <a:t>pword</a:t>
            </a:r>
            <a:r>
              <a:rPr lang="en-US" dirty="0">
                <a:solidFill>
                  <a:schemeClr val="accent6"/>
                </a:solidFill>
              </a:rPr>
              <a:t>, server = 'localhost', port = 9160):</a:t>
            </a:r>
          </a:p>
          <a:p>
            <a:r>
              <a:rPr lang="en-US" dirty="0"/>
              <a:t>You can make the call</a:t>
            </a:r>
          </a:p>
          <a:p>
            <a:pPr marL="0" indent="0">
              <a:buNone/>
            </a:pPr>
            <a:r>
              <a:rPr lang="en-US" dirty="0"/>
              <a:t>	</a:t>
            </a:r>
            <a:r>
              <a:rPr lang="en-US" dirty="0">
                <a:solidFill>
                  <a:schemeClr val="accent6"/>
                </a:solidFill>
              </a:rPr>
              <a:t>connect(</a:t>
            </a:r>
            <a:r>
              <a:rPr lang="en-US" dirty="0" err="1">
                <a:solidFill>
                  <a:schemeClr val="accent6"/>
                </a:solidFill>
              </a:rPr>
              <a:t>uname</a:t>
            </a:r>
            <a:r>
              <a:rPr lang="en-US" dirty="0">
                <a:solidFill>
                  <a:schemeClr val="accent6"/>
                </a:solidFill>
              </a:rPr>
              <a:t> = ‘me’, server = ‘www.cs.fsu.edu’, port = ‘80’, </a:t>
            </a:r>
            <a:r>
              <a:rPr lang="en-US" dirty="0" err="1">
                <a:solidFill>
                  <a:schemeClr val="accent6"/>
                </a:solidFill>
              </a:rPr>
              <a:t>pword</a:t>
            </a:r>
            <a:r>
              <a:rPr lang="en-US" dirty="0">
                <a:solidFill>
                  <a:schemeClr val="accent6"/>
                </a:solidFill>
              </a:rPr>
              <a:t> = ‘</a:t>
            </a:r>
            <a:r>
              <a:rPr lang="en-US" dirty="0" err="1">
                <a:solidFill>
                  <a:schemeClr val="accent6"/>
                </a:solidFill>
              </a:rPr>
              <a:t>APassword</a:t>
            </a:r>
            <a:r>
              <a:rPr lang="en-US" dirty="0">
                <a:solidFill>
                  <a:schemeClr val="accent6"/>
                </a:solidFill>
              </a:rPr>
              <a:t>’)</a:t>
            </a:r>
          </a:p>
          <a:p>
            <a:pPr marL="0" indent="0">
              <a:buNone/>
            </a:pPr>
            <a:r>
              <a:rPr lang="en-US" dirty="0"/>
              <a:t>Here, the arguments are specified as key-value pair with their names as the keys. </a:t>
            </a:r>
          </a:p>
          <a:p>
            <a:endParaRPr lang="en-US" dirty="0"/>
          </a:p>
        </p:txBody>
      </p:sp>
    </p:spTree>
    <p:extLst>
      <p:ext uri="{BB962C8B-B14F-4D97-AF65-F5344CB8AC3E}">
        <p14:creationId xmlns:p14="http://schemas.microsoft.com/office/powerpoint/2010/main" val="865676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43D42-5802-D80C-0495-A0154C6B4D73}"/>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E2225D93-AAE3-4B2E-C889-0675A3D21B0C}"/>
              </a:ext>
            </a:extLst>
          </p:cNvPr>
          <p:cNvSpPr>
            <a:spLocks noGrp="1"/>
          </p:cNvSpPr>
          <p:nvPr>
            <p:ph sz="quarter" idx="13"/>
          </p:nvPr>
        </p:nvSpPr>
        <p:spPr/>
        <p:txBody>
          <a:bodyPr>
            <a:normAutofit fontScale="92500" lnSpcReduction="10000"/>
          </a:bodyPr>
          <a:lstStyle/>
          <a:p>
            <a:pPr marL="257810">
              <a:lnSpc>
                <a:spcPct val="100000"/>
              </a:lnSpc>
              <a:spcBef>
                <a:spcPts val="105"/>
              </a:spcBef>
              <a:tabLst>
                <a:tab pos="487045" algn="l"/>
                <a:tab pos="487680" algn="l"/>
              </a:tabLst>
            </a:pPr>
            <a:r>
              <a:rPr lang="en-US" sz="2400" dirty="0">
                <a:latin typeface="Arial" panose="020B0604020202020204" pitchFamily="34" charset="0"/>
                <a:cs typeface="Arial" panose="020B0604020202020204" pitchFamily="34" charset="0"/>
              </a:rPr>
              <a:t>Given the following function signature, which of the following calls are valid?</a:t>
            </a:r>
          </a:p>
          <a:p>
            <a:pPr>
              <a:lnSpc>
                <a:spcPct val="100000"/>
              </a:lnSpc>
              <a:spcBef>
                <a:spcPts val="5"/>
              </a:spcBef>
            </a:pPr>
            <a:endParaRPr lang="en-US" sz="3200" dirty="0">
              <a:latin typeface="Arial" panose="020B0604020202020204" pitchFamily="34" charset="0"/>
              <a:cs typeface="Arial" panose="020B0604020202020204" pitchFamily="34" charset="0"/>
            </a:endParaRPr>
          </a:p>
          <a:p>
            <a:pPr marL="597535">
              <a:lnSpc>
                <a:spcPct val="100000"/>
              </a:lnSpc>
              <a:tabLst>
                <a:tab pos="1207135" algn="l"/>
                <a:tab pos="3493135" algn="l"/>
                <a:tab pos="4559935" algn="l"/>
                <a:tab pos="5627370" algn="l"/>
                <a:tab pos="5932170" algn="l"/>
                <a:tab pos="7913370" algn="l"/>
                <a:tab pos="8675370" algn="l"/>
                <a:tab pos="8980170" algn="l"/>
              </a:tabLst>
            </a:pPr>
            <a:r>
              <a:rPr lang="en-US" sz="2400" b="1" dirty="0">
                <a:latin typeface="Arial" panose="020B0604020202020204" pitchFamily="34" charset="0"/>
                <a:cs typeface="Arial" panose="020B0604020202020204" pitchFamily="34" charset="0"/>
              </a:rPr>
              <a:t>def</a:t>
            </a:r>
            <a:r>
              <a:rPr lang="en-US" sz="2400" dirty="0">
                <a:latin typeface="Arial" panose="020B0604020202020204" pitchFamily="34" charset="0"/>
                <a:cs typeface="Arial" panose="020B0604020202020204" pitchFamily="34" charset="0"/>
              </a:rPr>
              <a:t>	connect</a:t>
            </a:r>
            <a:r>
              <a:rPr lang="en-US" sz="2400" b="1" dirty="0">
                <a:latin typeface="Arial" panose="020B0604020202020204" pitchFamily="34" charset="0"/>
                <a:cs typeface="Arial" panose="020B0604020202020204" pitchFamily="34" charset="0"/>
              </a:rPr>
              <a:t>(</a:t>
            </a:r>
            <a:r>
              <a:rPr lang="en-US" sz="2400" dirty="0" err="1">
                <a:latin typeface="Arial" panose="020B0604020202020204" pitchFamily="34" charset="0"/>
                <a:cs typeface="Arial" panose="020B0604020202020204" pitchFamily="34" charset="0"/>
              </a:rPr>
              <a:t>uname</a:t>
            </a:r>
            <a:r>
              <a:rPr lang="en-US" sz="2400" b="1"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pword</a:t>
            </a:r>
            <a:r>
              <a:rPr lang="en-US" sz="2400" b="1"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server	</a:t>
            </a:r>
            <a:r>
              <a:rPr lang="en-US" sz="2400" b="1"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'localhost'</a:t>
            </a:r>
            <a:r>
              <a:rPr lang="en-US" sz="2400" b="1"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port	</a:t>
            </a:r>
            <a:r>
              <a:rPr lang="en-US" sz="2400" b="1"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9160</a:t>
            </a:r>
            <a:r>
              <a:rPr lang="en-US" sz="2400" b="1"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pPr marL="1207135">
              <a:lnSpc>
                <a:spcPct val="100000"/>
              </a:lnSpc>
              <a:spcBef>
                <a:spcPts val="45"/>
              </a:spcBef>
              <a:tabLst>
                <a:tab pos="1511935" algn="l"/>
                <a:tab pos="3187700" algn="l"/>
              </a:tabLst>
            </a:pPr>
            <a:r>
              <a:rPr lang="en-US" sz="2400" i="1" dirty="0">
                <a:latin typeface="Arial" panose="020B0604020202020204" pitchFamily="34" charset="0"/>
                <a:cs typeface="Arial" panose="020B0604020202020204" pitchFamily="34" charset="0"/>
              </a:rPr>
              <a:t>#</a:t>
            </a:r>
            <a:r>
              <a:rPr lang="en-US" sz="2400" dirty="0">
                <a:latin typeface="Arial" panose="020B0604020202020204" pitchFamily="34" charset="0"/>
                <a:cs typeface="Arial" panose="020B0604020202020204" pitchFamily="34" charset="0"/>
              </a:rPr>
              <a:t>	</a:t>
            </a:r>
            <a:r>
              <a:rPr lang="en-US" sz="2400" i="1" dirty="0">
                <a:latin typeface="Arial" panose="020B0604020202020204" pitchFamily="34" charset="0"/>
                <a:cs typeface="Arial" panose="020B0604020202020204" pitchFamily="34" charset="0"/>
              </a:rPr>
              <a:t>connecting</a:t>
            </a:r>
            <a:r>
              <a:rPr lang="en-US" sz="2400" dirty="0">
                <a:latin typeface="Arial" panose="020B0604020202020204" pitchFamily="34" charset="0"/>
                <a:cs typeface="Arial" panose="020B0604020202020204" pitchFamily="34" charset="0"/>
              </a:rPr>
              <a:t>	</a:t>
            </a:r>
            <a:r>
              <a:rPr lang="en-US" sz="2400" i="1" dirty="0">
                <a:latin typeface="Arial" panose="020B0604020202020204" pitchFamily="34" charset="0"/>
                <a:cs typeface="Arial" panose="020B0604020202020204" pitchFamily="34" charset="0"/>
              </a:rPr>
              <a:t>code</a:t>
            </a:r>
            <a:endParaRPr lang="en-US" sz="2400" dirty="0">
              <a:latin typeface="Arial" panose="020B0604020202020204" pitchFamily="34" charset="0"/>
              <a:cs typeface="Arial" panose="020B0604020202020204" pitchFamily="34" charset="0"/>
            </a:endParaRPr>
          </a:p>
          <a:p>
            <a:pPr>
              <a:lnSpc>
                <a:spcPct val="100000"/>
              </a:lnSpc>
            </a:pPr>
            <a:endParaRPr lang="en-US" sz="2800" dirty="0">
              <a:latin typeface="Arial" panose="020B0604020202020204" pitchFamily="34" charset="0"/>
              <a:cs typeface="Arial" panose="020B0604020202020204" pitchFamily="34" charset="0"/>
            </a:endParaRPr>
          </a:p>
          <a:p>
            <a:pPr>
              <a:lnSpc>
                <a:spcPct val="100000"/>
              </a:lnSpc>
              <a:spcBef>
                <a:spcPts val="35"/>
              </a:spcBef>
            </a:pPr>
            <a:endParaRPr lang="en-US" sz="2800" dirty="0">
              <a:latin typeface="Arial" panose="020B0604020202020204" pitchFamily="34" charset="0"/>
              <a:cs typeface="Arial" panose="020B0604020202020204" pitchFamily="34" charset="0"/>
            </a:endParaRPr>
          </a:p>
          <a:p>
            <a:pPr marL="351155" indent="-274955">
              <a:lnSpc>
                <a:spcPct val="100000"/>
              </a:lnSpc>
              <a:buSzPct val="85000"/>
              <a:buFont typeface="Courier New"/>
              <a:buAutoNum type="arabicPeriod"/>
              <a:tabLst>
                <a:tab pos="351155" algn="l"/>
                <a:tab pos="485775" algn="l"/>
                <a:tab pos="2807335" algn="l"/>
                <a:tab pos="4579620" algn="l"/>
              </a:tabLst>
            </a:pPr>
            <a:r>
              <a:rPr lang="en-US" sz="3600" baseline="-8333" dirty="0">
                <a:latin typeface="Arial"/>
                <a:cs typeface="Arial"/>
              </a:rPr>
              <a:t>	</a:t>
            </a:r>
            <a:r>
              <a:rPr lang="en-US" sz="2000" dirty="0">
                <a:latin typeface="Arial" panose="020B0604020202020204" pitchFamily="34" charset="0"/>
                <a:cs typeface="Arial" panose="020B0604020202020204" pitchFamily="34" charset="0"/>
              </a:rPr>
              <a:t>connect</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'admin'</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ilovecats</a:t>
            </a:r>
            <a:r>
              <a:rPr lang="en-US" sz="2000"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'shell.cs.fsu.edu‘</a:t>
            </a:r>
            <a:r>
              <a:rPr lang="en-US" sz="2000" b="1"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nSpc>
                <a:spcPct val="100000"/>
              </a:lnSpc>
              <a:spcBef>
                <a:spcPts val="25"/>
              </a:spcBef>
              <a:buClr>
                <a:srgbClr val="FFFFFF"/>
              </a:buClr>
              <a:buFont typeface="Courier New"/>
              <a:buAutoNum type="arabicPeriod"/>
            </a:pPr>
            <a:endParaRPr lang="en-US" sz="2400" dirty="0">
              <a:latin typeface="Arial" panose="020B0604020202020204" pitchFamily="34" charset="0"/>
              <a:cs typeface="Arial" panose="020B0604020202020204" pitchFamily="34" charset="0"/>
            </a:endParaRPr>
          </a:p>
          <a:p>
            <a:pPr marL="485775" indent="-410209">
              <a:lnSpc>
                <a:spcPct val="100000"/>
              </a:lnSpc>
              <a:buSzPct val="94444"/>
              <a:buAutoNum type="arabicPeriod"/>
              <a:tabLst>
                <a:tab pos="485775" algn="l"/>
                <a:tab pos="486409" algn="l"/>
                <a:tab pos="3625850" algn="l"/>
                <a:tab pos="6218555" algn="l"/>
              </a:tabLst>
            </a:pPr>
            <a:r>
              <a:rPr lang="en-US" sz="2000" dirty="0">
                <a:latin typeface="Arial" panose="020B0604020202020204" pitchFamily="34" charset="0"/>
                <a:cs typeface="Arial" panose="020B0604020202020204" pitchFamily="34" charset="0"/>
              </a:rPr>
              <a:t>connect</a:t>
            </a:r>
            <a:r>
              <a:rPr lang="en-US" sz="2000" b="1"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uname</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'admin'</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pword</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ilovecats</a:t>
            </a:r>
            <a:r>
              <a:rPr lang="en-US" sz="2000"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'shell.cs.fsu.edu'</a:t>
            </a:r>
            <a:r>
              <a:rPr lang="en-US" sz="2000" b="1"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a:lnSpc>
                <a:spcPct val="100000"/>
              </a:lnSpc>
              <a:spcBef>
                <a:spcPts val="45"/>
              </a:spcBef>
              <a:buClr>
                <a:srgbClr val="FFFFFF"/>
              </a:buClr>
              <a:buFont typeface="Courier New"/>
              <a:buAutoNum type="arabicPeriod"/>
            </a:pPr>
            <a:endParaRPr lang="en-US" sz="2400" dirty="0">
              <a:latin typeface="Arial" panose="020B0604020202020204" pitchFamily="34" charset="0"/>
              <a:cs typeface="Arial" panose="020B0604020202020204" pitchFamily="34" charset="0"/>
            </a:endParaRPr>
          </a:p>
          <a:p>
            <a:pPr marL="485775" indent="-410845">
              <a:lnSpc>
                <a:spcPct val="100000"/>
              </a:lnSpc>
              <a:buSzPct val="94444"/>
              <a:buAutoNum type="arabicPeriod"/>
              <a:tabLst>
                <a:tab pos="485775" algn="l"/>
                <a:tab pos="486409" algn="l"/>
                <a:tab pos="2807335" algn="l"/>
                <a:tab pos="4579620" algn="l"/>
                <a:tab pos="6081395" algn="l"/>
              </a:tabLst>
            </a:pPr>
            <a:r>
              <a:rPr lang="en-US" sz="2000" dirty="0">
                <a:latin typeface="Arial" panose="020B0604020202020204" pitchFamily="34" charset="0"/>
                <a:cs typeface="Arial" panose="020B0604020202020204" pitchFamily="34" charset="0"/>
              </a:rPr>
              <a:t>connect</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'admin'</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ilovecats</a:t>
            </a:r>
            <a:r>
              <a:rPr lang="en-US" sz="2000"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port</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6379</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server</a:t>
            </a:r>
            <a:r>
              <a:rPr lang="en-US" sz="2000" b="1"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'shell.cs.fsu.edu'</a:t>
            </a:r>
            <a:r>
              <a:rPr lang="en-US" sz="2000" b="1" dirty="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71482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32C5B-4E9D-EE16-B56B-D8C214B1A57F}"/>
              </a:ext>
            </a:extLst>
          </p:cNvPr>
          <p:cNvSpPr>
            <a:spLocks noGrp="1"/>
          </p:cNvSpPr>
          <p:nvPr>
            <p:ph type="title"/>
          </p:nvPr>
        </p:nvSpPr>
        <p:spPr/>
        <p:txBody>
          <a:bodyPr/>
          <a:lstStyle/>
          <a:p>
            <a:r>
              <a:rPr lang="en-US" dirty="0"/>
              <a:t>Program Execution</a:t>
            </a:r>
          </a:p>
        </p:txBody>
      </p:sp>
      <p:sp>
        <p:nvSpPr>
          <p:cNvPr id="3" name="Content Placeholder 2">
            <a:extLst>
              <a:ext uri="{FF2B5EF4-FFF2-40B4-BE49-F238E27FC236}">
                <a16:creationId xmlns:a16="http://schemas.microsoft.com/office/drawing/2014/main" id="{0E6142F1-8DB9-DBDF-432F-E4EB6DFD2B26}"/>
              </a:ext>
            </a:extLst>
          </p:cNvPr>
          <p:cNvSpPr>
            <a:spLocks noGrp="1"/>
          </p:cNvSpPr>
          <p:nvPr>
            <p:ph sz="quarter" idx="13"/>
          </p:nvPr>
        </p:nvSpPr>
        <p:spPr>
          <a:xfrm>
            <a:off x="913774" y="1566408"/>
            <a:ext cx="4942277" cy="4224792"/>
          </a:xfrm>
        </p:spPr>
        <p:txBody>
          <a:bodyPr>
            <a:normAutofit fontScale="92500" lnSpcReduction="10000"/>
          </a:bodyPr>
          <a:lstStyle/>
          <a:p>
            <a:r>
              <a:rPr lang="en-US" dirty="0"/>
              <a:t>When you type “python3 mycode.py”, the interpreter reads the source code from mycode.py, analyzes the code, and executes the code </a:t>
            </a:r>
            <a:r>
              <a:rPr lang="en-US" b="1" dirty="0"/>
              <a:t>line by line</a:t>
            </a:r>
            <a:r>
              <a:rPr lang="en-US" dirty="0"/>
              <a:t>.</a:t>
            </a:r>
          </a:p>
          <a:p>
            <a:pPr lvl="1"/>
            <a:r>
              <a:rPr lang="en-US" dirty="0"/>
              <a:t>Some statements perform operations, others bind names with objects (e.g. function definition). </a:t>
            </a:r>
          </a:p>
          <a:p>
            <a:pPr lvl="1"/>
            <a:r>
              <a:rPr lang="en-US" dirty="0"/>
              <a:t>Python program runs from the beginning of the file to the end of the file.</a:t>
            </a:r>
          </a:p>
          <a:p>
            <a:pPr lvl="2"/>
            <a:r>
              <a:rPr lang="en-US" dirty="0"/>
              <a:t>A C++ program starts from the main function. </a:t>
            </a:r>
          </a:p>
        </p:txBody>
      </p:sp>
      <p:sp>
        <p:nvSpPr>
          <p:cNvPr id="4" name="TextBox 3">
            <a:extLst>
              <a:ext uri="{FF2B5EF4-FFF2-40B4-BE49-F238E27FC236}">
                <a16:creationId xmlns:a16="http://schemas.microsoft.com/office/drawing/2014/main" id="{ECA68523-69BA-23E6-E65E-36B1057BE248}"/>
              </a:ext>
            </a:extLst>
          </p:cNvPr>
          <p:cNvSpPr txBox="1"/>
          <p:nvPr/>
        </p:nvSpPr>
        <p:spPr>
          <a:xfrm>
            <a:off x="6778275" y="1415332"/>
            <a:ext cx="4499950" cy="5078313"/>
          </a:xfrm>
          <a:prstGeom prst="rect">
            <a:avLst/>
          </a:prstGeom>
          <a:noFill/>
          <a:ln>
            <a:solidFill>
              <a:schemeClr val="tx1"/>
            </a:solidFill>
          </a:ln>
        </p:spPr>
        <p:txBody>
          <a:bodyPr wrap="none" rtlCol="0">
            <a:spAutoFit/>
          </a:bodyPr>
          <a:lstStyle/>
          <a:p>
            <a: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Module </a:t>
            </a:r>
            <a:r>
              <a:rPr kumimoji="0" lang="en-US" altLang="en-US" sz="1800" b="0" i="1" u="none" strike="noStrike" cap="none" normalizeH="0" baseline="0" dirty="0" err="1">
                <a:ln>
                  <a:noFill/>
                </a:ln>
                <a:solidFill>
                  <a:srgbClr val="808080"/>
                </a:solidFill>
                <a:effectLst/>
                <a:latin typeface="Arial" panose="020B0604020202020204" pitchFamily="34" charset="0"/>
                <a:cs typeface="Arial" panose="020B0604020202020204" pitchFamily="34" charset="0"/>
              </a:rPr>
              <a:t>fib.py</a:t>
            </a:r>
            <a: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a:t>
            </a:r>
          </a:p>
          <a:p>
            <a:endPar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print(“I am in Module </a:t>
            </a:r>
            <a:r>
              <a:rPr lang="en-US" altLang="en-US" dirty="0" err="1">
                <a:latin typeface="Arial" panose="020B0604020202020204" pitchFamily="34" charset="0"/>
                <a:cs typeface="Arial" panose="020B0604020202020204" pitchFamily="34" charset="0"/>
              </a:rPr>
              <a:t>fib.py</a:t>
            </a:r>
            <a:r>
              <a:rPr lang="en-US" altLang="en-US" dirty="0">
                <a:latin typeface="Arial" panose="020B0604020202020204" pitchFamily="34" charset="0"/>
                <a:cs typeface="Arial" panose="020B0604020202020204" pitchFamily="34" charset="0"/>
              </a:rPr>
              <a:t>”)</a:t>
            </a:r>
            <a:b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def    </a:t>
            </a:r>
            <a:r>
              <a:rPr kumimoji="0" lang="en-US" altLang="en-US"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even_fib</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(n):</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total  =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0</a:t>
            </a:r>
            <a:b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f1,    f2 =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1</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2</a:t>
            </a:r>
            <a:b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while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f1 &lt;  n:</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if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f1 %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2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0</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total  =  total  +  f1</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f1,    f2 =  f2,    f1 +  f2</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return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total</a:t>
            </a:r>
          </a:p>
          <a:p>
            <a:endParaRPr lang="en-US" altLang="en-US" dirty="0">
              <a:solidFill>
                <a:srgbClr val="000000"/>
              </a:solidFill>
              <a:latin typeface="Arial" panose="020B0604020202020204" pitchFamily="34" charset="0"/>
              <a:cs typeface="Arial" panose="020B0604020202020204" pitchFamily="34" charset="0"/>
            </a:endParaRPr>
          </a:p>
          <a:p>
            <a:r>
              <a:rPr lang="en-US" altLang="en-US" dirty="0">
                <a:solidFill>
                  <a:srgbClr val="000000"/>
                </a:solidFill>
                <a:latin typeface="Arial" panose="020B0604020202020204" pitchFamily="34" charset="0"/>
                <a:cs typeface="Arial" panose="020B0604020202020204" pitchFamily="34" charset="0"/>
              </a:rPr>
              <a:t>a = “Hello World!”</a:t>
            </a:r>
          </a:p>
          <a:p>
            <a:r>
              <a:rPr lang="en-US" altLang="en-US" dirty="0">
                <a:solidFill>
                  <a:srgbClr val="000000"/>
                </a:solidFill>
                <a:latin typeface="Arial" panose="020B0604020202020204" pitchFamily="34" charset="0"/>
                <a:cs typeface="Arial" panose="020B0604020202020204" pitchFamily="34" charset="0"/>
              </a:rPr>
              <a:t>p</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rint(a)</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if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__name__   == </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"__main__"</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limit=</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input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"Max Fibonacci number: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even_fib</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int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(limit)))</a:t>
            </a:r>
            <a:endParaRPr lang="en-US" dirty="0"/>
          </a:p>
        </p:txBody>
      </p:sp>
    </p:spTree>
    <p:extLst>
      <p:ext uri="{BB962C8B-B14F-4D97-AF65-F5344CB8AC3E}">
        <p14:creationId xmlns:p14="http://schemas.microsoft.com/office/powerpoint/2010/main" val="3099138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0ED9-1DBE-D180-C63C-9654E06EB7CC}"/>
              </a:ext>
            </a:extLst>
          </p:cNvPr>
          <p:cNvSpPr>
            <a:spLocks noGrp="1"/>
          </p:cNvSpPr>
          <p:nvPr>
            <p:ph type="title"/>
          </p:nvPr>
        </p:nvSpPr>
        <p:spPr/>
        <p:txBody>
          <a:bodyPr/>
          <a:lstStyle/>
          <a:p>
            <a:r>
              <a:rPr lang="en-US" dirty="0"/>
              <a:t>Variable Number of Arguments</a:t>
            </a:r>
          </a:p>
        </p:txBody>
      </p:sp>
      <p:sp>
        <p:nvSpPr>
          <p:cNvPr id="3" name="Content Placeholder 2">
            <a:extLst>
              <a:ext uri="{FF2B5EF4-FFF2-40B4-BE49-F238E27FC236}">
                <a16:creationId xmlns:a16="http://schemas.microsoft.com/office/drawing/2014/main" id="{1A67849B-822B-DECE-2AA9-75E53C07A707}"/>
              </a:ext>
            </a:extLst>
          </p:cNvPr>
          <p:cNvSpPr>
            <a:spLocks noGrp="1"/>
          </p:cNvSpPr>
          <p:nvPr>
            <p:ph sz="quarter" idx="13"/>
          </p:nvPr>
        </p:nvSpPr>
        <p:spPr>
          <a:xfrm>
            <a:off x="913774" y="1566408"/>
            <a:ext cx="4716559" cy="4224792"/>
          </a:xfrm>
        </p:spPr>
        <p:txBody>
          <a:bodyPr>
            <a:normAutofit/>
          </a:bodyPr>
          <a:lstStyle/>
          <a:p>
            <a:r>
              <a:rPr lang="en-US" dirty="0"/>
              <a:t>Python functions can take a variable number of parameters.</a:t>
            </a:r>
          </a:p>
          <a:p>
            <a:pPr lvl="1"/>
            <a:r>
              <a:rPr lang="en-US" dirty="0"/>
              <a:t>If you do not how many </a:t>
            </a:r>
            <a:r>
              <a:rPr lang="en-US" dirty="0" err="1"/>
              <a:t>arguemets</a:t>
            </a:r>
            <a:r>
              <a:rPr lang="en-US" dirty="0"/>
              <a:t> are there in a function, you can use </a:t>
            </a:r>
            <a:r>
              <a:rPr lang="en-US" i="1" dirty="0"/>
              <a:t>*</a:t>
            </a:r>
            <a:r>
              <a:rPr lang="en-US" i="1" dirty="0" err="1"/>
              <a:t>args</a:t>
            </a:r>
            <a:r>
              <a:rPr lang="en-US" i="1" dirty="0"/>
              <a:t> (a * before a name) </a:t>
            </a:r>
            <a:r>
              <a:rPr lang="en-US" dirty="0"/>
              <a:t>to create a function that can take any number of parameters</a:t>
            </a:r>
          </a:p>
          <a:p>
            <a:pPr lvl="1"/>
            <a:r>
              <a:rPr lang="en-US" dirty="0"/>
              <a:t>See lect2/var_args0.py</a:t>
            </a:r>
          </a:p>
          <a:p>
            <a:pPr lvl="1"/>
            <a:r>
              <a:rPr lang="en-US" dirty="0"/>
              <a:t>This can handle any number </a:t>
            </a:r>
            <a:r>
              <a:rPr lang="en-US" b="1" dirty="0"/>
              <a:t>positional</a:t>
            </a:r>
            <a:r>
              <a:rPr lang="en-US" dirty="0"/>
              <a:t> arguments. </a:t>
            </a:r>
          </a:p>
          <a:p>
            <a:pPr marL="914400" lvl="2" indent="0">
              <a:buNone/>
            </a:pPr>
            <a:endParaRPr lang="en-US" dirty="0"/>
          </a:p>
        </p:txBody>
      </p:sp>
      <p:sp>
        <p:nvSpPr>
          <p:cNvPr id="4" name="Rectangle 1">
            <a:extLst>
              <a:ext uri="{FF2B5EF4-FFF2-40B4-BE49-F238E27FC236}">
                <a16:creationId xmlns:a16="http://schemas.microsoft.com/office/drawing/2014/main" id="{DD77E360-4EAE-563C-61E0-4D622578953E}"/>
              </a:ext>
            </a:extLst>
          </p:cNvPr>
          <p:cNvSpPr>
            <a:spLocks noChangeArrowheads="1"/>
          </p:cNvSpPr>
          <p:nvPr/>
        </p:nvSpPr>
        <p:spPr bwMode="auto">
          <a:xfrm>
            <a:off x="6497356" y="1566408"/>
            <a:ext cx="4003660" cy="3170099"/>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2000" b="1" i="0" u="none" strike="noStrike" cap="none" normalizeH="0" baseline="0" dirty="0">
                <a:ln>
                  <a:noFill/>
                </a:ln>
                <a:solidFill>
                  <a:srgbClr val="000080"/>
                </a:solidFill>
                <a:effectLst/>
              </a:rPr>
              <a:t>def </a:t>
            </a:r>
            <a:r>
              <a:rPr kumimoji="0" lang="en-US" altLang="en-US" sz="2000" b="1" i="0" u="none" strike="noStrike" cap="none" normalizeH="0" baseline="0" dirty="0" err="1">
                <a:ln>
                  <a:noFill/>
                </a:ln>
                <a:solidFill>
                  <a:srgbClr val="000080"/>
                </a:solidFill>
                <a:effectLst/>
              </a:rPr>
              <a:t>myFunc</a:t>
            </a:r>
            <a:r>
              <a:rPr kumimoji="0" lang="en-US" altLang="en-US" sz="2000" b="1" i="0" u="none" strike="noStrike" cap="none" normalizeH="0" baseline="0" dirty="0">
                <a:ln>
                  <a:noFill/>
                </a:ln>
                <a:solidFill>
                  <a:srgbClr val="000080"/>
                </a:solidFill>
                <a:effectLst/>
              </a:rPr>
              <a:t>(*</a:t>
            </a:r>
            <a:r>
              <a:rPr kumimoji="0" lang="en-US" altLang="en-US" sz="2000" b="1" i="0" u="none" strike="noStrike" cap="none" normalizeH="0" baseline="0" dirty="0" err="1">
                <a:ln>
                  <a:noFill/>
                </a:ln>
                <a:solidFill>
                  <a:srgbClr val="000080"/>
                </a:solidFill>
                <a:effectLst/>
              </a:rPr>
              <a:t>argv</a:t>
            </a:r>
            <a:r>
              <a:rPr kumimoji="0" lang="en-US" altLang="en-US" sz="2000" b="1" i="0" u="none" strike="noStrike" cap="none" normalizeH="0" baseline="0" dirty="0">
                <a:ln>
                  <a:noFill/>
                </a:ln>
                <a:solidFill>
                  <a:srgbClr val="000080"/>
                </a:solidFill>
                <a:effectLst/>
              </a:rPr>
              <a:t>):</a:t>
            </a:r>
          </a:p>
          <a:p>
            <a:pPr defTabSz="914400" eaLnBrk="0" fontAlgn="base" hangingPunct="0">
              <a:spcBef>
                <a:spcPct val="0"/>
              </a:spcBef>
              <a:spcAft>
                <a:spcPct val="0"/>
              </a:spcAft>
            </a:pPr>
            <a:r>
              <a:rPr lang="en-US" altLang="en-US" sz="2000" b="1" dirty="0">
                <a:solidFill>
                  <a:srgbClr val="000080"/>
                </a:solidFill>
              </a:rPr>
              <a:t>    print(”</a:t>
            </a:r>
            <a:r>
              <a:rPr lang="en-US" altLang="en-US" sz="2000" b="1" dirty="0" err="1">
                <a:solidFill>
                  <a:srgbClr val="000080"/>
                </a:solidFill>
              </a:rPr>
              <a:t>myFunc</a:t>
            </a:r>
            <a:r>
              <a:rPr lang="en-US" altLang="en-US" sz="2000" b="1" dirty="0">
                <a:solidFill>
                  <a:srgbClr val="000080"/>
                </a:solidFill>
              </a:rPr>
              <a:t>: “, </a:t>
            </a:r>
            <a:r>
              <a:rPr lang="en-US" altLang="en-US" sz="2000" b="1" dirty="0" err="1">
                <a:solidFill>
                  <a:srgbClr val="000080"/>
                </a:solidFill>
              </a:rPr>
              <a:t>argv</a:t>
            </a:r>
            <a:r>
              <a:rPr lang="en-US" altLang="en-US" sz="2000" b="1" dirty="0">
                <a:solidFill>
                  <a:srgbClr val="000080"/>
                </a:solidFill>
              </a:rPr>
              <a:t>)s</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1" i="0" u="none" strike="noStrike" cap="none" normalizeH="0" baseline="0" dirty="0">
                <a:ln>
                  <a:noFill/>
                </a:ln>
                <a:solidFill>
                  <a:srgbClr val="000080"/>
                </a:solidFill>
                <a:effectLst/>
              </a:rPr>
              <a:t>for </a:t>
            </a:r>
            <a:r>
              <a:rPr kumimoji="0" lang="en-US" altLang="en-US" sz="2000" b="1" i="0" u="none" strike="noStrike" cap="none" normalizeH="0" baseline="0" dirty="0" err="1">
                <a:ln>
                  <a:noFill/>
                </a:ln>
                <a:solidFill>
                  <a:srgbClr val="000000"/>
                </a:solidFill>
                <a:effectLst/>
              </a:rPr>
              <a:t>i</a:t>
            </a:r>
            <a:r>
              <a:rPr lang="en-US" altLang="en-US" sz="2000" dirty="0">
                <a:solidFill>
                  <a:srgbClr val="000000"/>
                </a:solidFill>
              </a:rPr>
              <a:t> in range(0, </a:t>
            </a:r>
            <a:r>
              <a:rPr lang="en-US" altLang="en-US" sz="2000" dirty="0" err="1">
                <a:solidFill>
                  <a:srgbClr val="000000"/>
                </a:solidFill>
              </a:rPr>
              <a:t>len</a:t>
            </a:r>
            <a:r>
              <a:rPr lang="en-US" altLang="en-US" sz="2000" dirty="0">
                <a:solidFill>
                  <a:srgbClr val="000000"/>
                </a:solidFill>
              </a:rPr>
              <a:t>(</a:t>
            </a:r>
            <a:r>
              <a:rPr lang="en-US" altLang="en-US" sz="2000" dirty="0" err="1">
                <a:solidFill>
                  <a:srgbClr val="000000"/>
                </a:solidFill>
              </a:rPr>
              <a:t>argv</a:t>
            </a:r>
            <a:r>
              <a:rPr lang="en-US" altLang="en-US" sz="2000" dirty="0">
                <a:solidFill>
                  <a:srgbClr val="000000"/>
                </a:solidFill>
              </a:rPr>
              <a:t>)) </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0" i="0" u="none" strike="noStrike" cap="none" normalizeH="0" baseline="0" dirty="0">
                <a:ln>
                  <a:noFill/>
                </a:ln>
                <a:solidFill>
                  <a:srgbClr val="000080"/>
                </a:solidFill>
                <a:effectLst/>
              </a:rPr>
              <a:t>print </a:t>
            </a:r>
            <a:r>
              <a:rPr kumimoji="0" lang="en-US" altLang="en-US" sz="2000" b="0" i="0" u="none" strike="noStrike" cap="none" normalizeH="0" baseline="0" dirty="0">
                <a:ln>
                  <a:noFill/>
                </a:ln>
                <a:solidFill>
                  <a:srgbClr val="000000"/>
                </a:solidFill>
                <a:effectLst/>
              </a:rPr>
              <a:t>(“</a:t>
            </a:r>
            <a:r>
              <a:rPr lang="en-US" altLang="en-US" sz="2000" b="1" dirty="0" err="1">
                <a:solidFill>
                  <a:srgbClr val="008080"/>
                </a:solidFill>
              </a:rPr>
              <a:t>argv</a:t>
            </a:r>
            <a:r>
              <a:rPr lang="en-US" altLang="en-US" sz="2000" b="1" dirty="0">
                <a:solidFill>
                  <a:srgbClr val="008080"/>
                </a:solidFill>
              </a:rPr>
              <a:t>[“, </a:t>
            </a:r>
            <a:r>
              <a:rPr lang="en-US" altLang="en-US" sz="2000" b="1" dirty="0" err="1">
                <a:solidFill>
                  <a:srgbClr val="008080"/>
                </a:solidFill>
              </a:rPr>
              <a:t>i</a:t>
            </a:r>
            <a:r>
              <a:rPr lang="en-US" altLang="en-US" sz="2000" b="1" dirty="0">
                <a:solidFill>
                  <a:srgbClr val="008080"/>
                </a:solidFill>
              </a:rPr>
              <a:t>, “] = ‘, </a:t>
            </a:r>
            <a:r>
              <a:rPr lang="en-US" altLang="en-US" sz="2000" b="1" dirty="0" err="1">
                <a:solidFill>
                  <a:srgbClr val="008080"/>
                </a:solidFill>
              </a:rPr>
              <a:t>argv</a:t>
            </a:r>
            <a:r>
              <a:rPr lang="en-US" altLang="en-US" sz="2000" b="1" dirty="0">
                <a:solidFill>
                  <a:srgbClr val="008080"/>
                </a:solidFill>
              </a:rPr>
              <a:t>[</a:t>
            </a:r>
            <a:r>
              <a:rPr lang="en-US" altLang="en-US" sz="2000" b="1" dirty="0" err="1">
                <a:solidFill>
                  <a:srgbClr val="008080"/>
                </a:solidFill>
              </a:rPr>
              <a:t>i</a:t>
            </a:r>
            <a:r>
              <a:rPr lang="en-US" altLang="en-US" sz="2000" b="1" dirty="0">
                <a:solidFill>
                  <a:srgbClr val="008080"/>
                </a:solidFill>
              </a:rPr>
              <a:t>])</a:t>
            </a:r>
            <a:endParaRPr kumimoji="0" lang="en-US" altLang="en-US" sz="2000" b="1" i="0" u="none" strike="noStrike" cap="none" normalizeH="0" baseline="0" dirty="0">
              <a:ln>
                <a:noFill/>
              </a:ln>
              <a:solidFill>
                <a:srgbClr val="008080"/>
              </a:solidFill>
              <a:effectLst/>
            </a:endParaRPr>
          </a:p>
          <a:p>
            <a:pPr defTabSz="914400" eaLnBrk="0" fontAlgn="base" hangingPunct="0">
              <a:spcBef>
                <a:spcPct val="0"/>
              </a:spcBef>
              <a:spcAft>
                <a:spcPct val="0"/>
              </a:spcAft>
            </a:pPr>
            <a:endParaRPr kumimoji="0" lang="en-US" altLang="en-US" sz="2000" b="1" i="0" u="none" strike="noStrike" cap="none" normalizeH="0" baseline="0" dirty="0">
              <a:ln>
                <a:noFill/>
              </a:ln>
              <a:solidFill>
                <a:srgbClr val="008080"/>
              </a:solidFill>
              <a:effectLst/>
            </a:endParaRPr>
          </a:p>
          <a:p>
            <a:pPr defTabSz="914400" eaLnBrk="0" fontAlgn="base" hangingPunct="0">
              <a:spcBef>
                <a:spcPct val="0"/>
              </a:spcBef>
              <a:spcAft>
                <a:spcPct val="0"/>
              </a:spcAft>
            </a:pPr>
            <a:r>
              <a:rPr lang="en-US" altLang="en-US" sz="2000" b="1" dirty="0" err="1"/>
              <a:t>myfunc</a:t>
            </a:r>
            <a:r>
              <a:rPr lang="en-US" altLang="en-US" sz="2000" b="1" dirty="0"/>
              <a:t>()</a:t>
            </a:r>
            <a:br>
              <a:rPr kumimoji="0" lang="en-US" altLang="en-US" sz="2000" b="1" i="0" u="none" strike="noStrike" cap="none" normalizeH="0" baseline="0" dirty="0">
                <a:ln>
                  <a:noFill/>
                </a:ln>
                <a:solidFill>
                  <a:srgbClr val="008080"/>
                </a:solidFill>
                <a:effectLst/>
              </a:rPr>
            </a:br>
            <a:r>
              <a:rPr kumimoji="0" lang="en-US" altLang="en-US" sz="2000" b="1" i="0" u="none" strike="noStrike" cap="none" normalizeH="0" baseline="0" dirty="0" err="1">
                <a:ln>
                  <a:noFill/>
                </a:ln>
                <a:solidFill>
                  <a:srgbClr val="000000"/>
                </a:solidFill>
                <a:effectLst/>
              </a:rPr>
              <a:t>myFunc</a:t>
            </a:r>
            <a:r>
              <a:rPr kumimoji="0" lang="en-US" altLang="en-US" sz="2000" b="1" i="0" u="none" strike="noStrike" cap="none" normalizeH="0" baseline="0" dirty="0">
                <a:ln>
                  <a:noFill/>
                </a:ln>
                <a:solidFill>
                  <a:srgbClr val="000000"/>
                </a:solidFill>
                <a:effectLst/>
              </a:rPr>
              <a:t>(1, 2)</a:t>
            </a:r>
          </a:p>
          <a:p>
            <a:pPr defTabSz="914400" eaLnBrk="0" fontAlgn="base" hangingPunct="0">
              <a:spcBef>
                <a:spcPct val="0"/>
              </a:spcBef>
              <a:spcAft>
                <a:spcPct val="0"/>
              </a:spcAft>
            </a:pPr>
            <a:r>
              <a:rPr lang="en-US" altLang="en-US" sz="2000" b="1" dirty="0" err="1">
                <a:solidFill>
                  <a:srgbClr val="000000"/>
                </a:solidFill>
              </a:rPr>
              <a:t>myFunc</a:t>
            </a:r>
            <a:r>
              <a:rPr lang="en-US" altLang="en-US" sz="2000" b="1" dirty="0">
                <a:solidFill>
                  <a:srgbClr val="000000"/>
                </a:solidFill>
              </a:rPr>
              <a:t>(‘one’, ‘two’, ‘three’, ‘four’)</a:t>
            </a:r>
            <a:endParaRPr lang="en-US" altLang="en-US" sz="2000" b="1" dirty="0"/>
          </a:p>
          <a:p>
            <a:pPr defTabSz="914400" eaLnBrk="0" fontAlgn="base" hangingPunct="0">
              <a:spcBef>
                <a:spcPct val="0"/>
              </a:spcBef>
              <a:spcAft>
                <a:spcPct val="0"/>
              </a:spcAft>
            </a:pPr>
            <a:br>
              <a:rPr kumimoji="0" lang="en-US" altLang="en-US" sz="2000" b="0" i="0" u="none" strike="noStrike" cap="none" normalizeH="0" baseline="0" dirty="0">
                <a:ln>
                  <a:noFill/>
                </a:ln>
                <a:solidFill>
                  <a:srgbClr val="000000"/>
                </a:solidFill>
                <a:effectLst/>
              </a:rPr>
            </a:br>
            <a:endParaRPr kumimoji="0" lang="en-US" altLang="en-US" sz="2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529469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0ED9-1DBE-D180-C63C-9654E06EB7CC}"/>
              </a:ext>
            </a:extLst>
          </p:cNvPr>
          <p:cNvSpPr>
            <a:spLocks noGrp="1"/>
          </p:cNvSpPr>
          <p:nvPr>
            <p:ph type="title"/>
          </p:nvPr>
        </p:nvSpPr>
        <p:spPr/>
        <p:txBody>
          <a:bodyPr/>
          <a:lstStyle/>
          <a:p>
            <a:r>
              <a:rPr lang="en-US" dirty="0"/>
              <a:t>Variable Number of Arguments</a:t>
            </a:r>
          </a:p>
        </p:txBody>
      </p:sp>
      <p:sp>
        <p:nvSpPr>
          <p:cNvPr id="3" name="Content Placeholder 2">
            <a:extLst>
              <a:ext uri="{FF2B5EF4-FFF2-40B4-BE49-F238E27FC236}">
                <a16:creationId xmlns:a16="http://schemas.microsoft.com/office/drawing/2014/main" id="{1A67849B-822B-DECE-2AA9-75E53C07A707}"/>
              </a:ext>
            </a:extLst>
          </p:cNvPr>
          <p:cNvSpPr>
            <a:spLocks noGrp="1"/>
          </p:cNvSpPr>
          <p:nvPr>
            <p:ph sz="quarter" idx="13"/>
          </p:nvPr>
        </p:nvSpPr>
        <p:spPr>
          <a:xfrm>
            <a:off x="913774" y="1566408"/>
            <a:ext cx="4716559" cy="4224792"/>
          </a:xfrm>
        </p:spPr>
        <p:txBody>
          <a:bodyPr>
            <a:normAutofit/>
          </a:bodyPr>
          <a:lstStyle/>
          <a:p>
            <a:r>
              <a:rPr lang="en-US" dirty="0"/>
              <a:t>Python functions can take a variable number of parameters.</a:t>
            </a:r>
          </a:p>
          <a:p>
            <a:pPr lvl="1"/>
            <a:r>
              <a:rPr lang="en-US" dirty="0"/>
              <a:t>One * before the argument name (e.g. *</a:t>
            </a:r>
            <a:r>
              <a:rPr lang="en-US" dirty="0" err="1"/>
              <a:t>arg</a:t>
            </a:r>
            <a:r>
              <a:rPr lang="en-US" dirty="0"/>
              <a:t>) will match any number of positional variables.</a:t>
            </a:r>
          </a:p>
          <a:p>
            <a:pPr lvl="1"/>
            <a:r>
              <a:rPr lang="en-US" dirty="0"/>
              <a:t>We can also have any number of keyword arguments – put two *’s before the argument name</a:t>
            </a:r>
          </a:p>
          <a:p>
            <a:pPr lvl="1"/>
            <a:r>
              <a:rPr lang="en-US" dirty="0"/>
              <a:t>See lect2/var_args1.py  </a:t>
            </a:r>
          </a:p>
        </p:txBody>
      </p:sp>
      <p:sp>
        <p:nvSpPr>
          <p:cNvPr id="4" name="Rectangle 1">
            <a:extLst>
              <a:ext uri="{FF2B5EF4-FFF2-40B4-BE49-F238E27FC236}">
                <a16:creationId xmlns:a16="http://schemas.microsoft.com/office/drawing/2014/main" id="{DD77E360-4EAE-563C-61E0-4D622578953E}"/>
              </a:ext>
            </a:extLst>
          </p:cNvPr>
          <p:cNvSpPr>
            <a:spLocks noChangeArrowheads="1"/>
          </p:cNvSpPr>
          <p:nvPr/>
        </p:nvSpPr>
        <p:spPr bwMode="auto">
          <a:xfrm>
            <a:off x="6497356" y="1566408"/>
            <a:ext cx="4967835" cy="3170099"/>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2000" b="1" i="0" u="none" strike="noStrike" cap="none" normalizeH="0" baseline="0" dirty="0">
                <a:ln>
                  <a:noFill/>
                </a:ln>
                <a:solidFill>
                  <a:srgbClr val="000080"/>
                </a:solidFill>
                <a:effectLst/>
              </a:rPr>
              <a:t>def </a:t>
            </a:r>
            <a:r>
              <a:rPr kumimoji="0" lang="en-US" altLang="en-US" sz="2000" b="1" i="0" u="none" strike="noStrike" cap="none" normalizeH="0" baseline="0" dirty="0" err="1">
                <a:ln>
                  <a:noFill/>
                </a:ln>
                <a:solidFill>
                  <a:srgbClr val="000080"/>
                </a:solidFill>
                <a:effectLst/>
              </a:rPr>
              <a:t>myFunc</a:t>
            </a:r>
            <a:r>
              <a:rPr kumimoji="0" lang="en-US" altLang="en-US" sz="2000" b="1" i="0" u="none" strike="noStrike" cap="none" normalizeH="0" baseline="0" dirty="0">
                <a:ln>
                  <a:noFill/>
                </a:ln>
                <a:solidFill>
                  <a:srgbClr val="000080"/>
                </a:solidFill>
                <a:effectLst/>
              </a:rPr>
              <a:t>(**</a:t>
            </a:r>
            <a:r>
              <a:rPr kumimoji="0" lang="en-US" altLang="en-US" sz="2000" b="1" i="0" u="none" strike="noStrike" cap="none" normalizeH="0" baseline="0" dirty="0" err="1">
                <a:ln>
                  <a:noFill/>
                </a:ln>
                <a:solidFill>
                  <a:srgbClr val="000080"/>
                </a:solidFill>
                <a:effectLst/>
              </a:rPr>
              <a:t>argv</a:t>
            </a:r>
            <a:r>
              <a:rPr kumimoji="0" lang="en-US" altLang="en-US" sz="2000" b="1" i="0" u="none" strike="noStrike" cap="none" normalizeH="0" baseline="0" dirty="0">
                <a:ln>
                  <a:noFill/>
                </a:ln>
                <a:solidFill>
                  <a:srgbClr val="000080"/>
                </a:solidFill>
                <a:effectLst/>
              </a:rPr>
              <a:t>):</a:t>
            </a:r>
          </a:p>
          <a:p>
            <a:pPr defTabSz="914400" eaLnBrk="0" fontAlgn="base" hangingPunct="0">
              <a:spcBef>
                <a:spcPct val="0"/>
              </a:spcBef>
              <a:spcAft>
                <a:spcPct val="0"/>
              </a:spcAft>
            </a:pPr>
            <a:r>
              <a:rPr lang="en-US" altLang="en-US" sz="2000" b="1" dirty="0">
                <a:solidFill>
                  <a:srgbClr val="000080"/>
                </a:solidFill>
              </a:rPr>
              <a:t>    print(”</a:t>
            </a:r>
            <a:r>
              <a:rPr lang="en-US" altLang="en-US" sz="2000" b="1" dirty="0" err="1">
                <a:solidFill>
                  <a:srgbClr val="000080"/>
                </a:solidFill>
              </a:rPr>
              <a:t>myFunc</a:t>
            </a:r>
            <a:r>
              <a:rPr lang="en-US" altLang="en-US" sz="2000" b="1" dirty="0">
                <a:solidFill>
                  <a:srgbClr val="000080"/>
                </a:solidFill>
              </a:rPr>
              <a:t>: “, </a:t>
            </a:r>
            <a:r>
              <a:rPr lang="en-US" altLang="en-US" sz="2000" b="1" dirty="0" err="1">
                <a:solidFill>
                  <a:srgbClr val="000080"/>
                </a:solidFill>
              </a:rPr>
              <a:t>argv</a:t>
            </a:r>
            <a:r>
              <a:rPr lang="en-US" altLang="en-US" sz="2000" b="1" dirty="0">
                <a:solidFill>
                  <a:srgbClr val="000080"/>
                </a:solidFill>
              </a:rPr>
              <a:t>)s</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1" i="0" u="none" strike="noStrike" cap="none" normalizeH="0" baseline="0" dirty="0">
                <a:ln>
                  <a:noFill/>
                </a:ln>
                <a:solidFill>
                  <a:srgbClr val="000080"/>
                </a:solidFill>
                <a:effectLst/>
              </a:rPr>
              <a:t>for </a:t>
            </a:r>
            <a:r>
              <a:rPr lang="en-US" altLang="en-US" sz="2000" b="1" dirty="0">
                <a:solidFill>
                  <a:srgbClr val="000000"/>
                </a:solidFill>
              </a:rPr>
              <a:t>key in </a:t>
            </a:r>
            <a:r>
              <a:rPr lang="en-US" altLang="en-US" sz="2000" b="1" dirty="0" err="1">
                <a:solidFill>
                  <a:srgbClr val="000000"/>
                </a:solidFill>
              </a:rPr>
              <a:t>argv.keys</a:t>
            </a:r>
            <a:r>
              <a:rPr lang="en-US" altLang="en-US" sz="2000" b="1" dirty="0">
                <a:solidFill>
                  <a:srgbClr val="000000"/>
                </a:solidFill>
              </a:rPr>
              <a:t>():</a:t>
            </a:r>
            <a:r>
              <a:rPr lang="en-US" altLang="en-US" sz="2000" dirty="0">
                <a:solidFill>
                  <a:srgbClr val="000000"/>
                </a:solidFill>
              </a:rPr>
              <a:t> </a:t>
            </a:r>
            <a:br>
              <a:rPr kumimoji="0" lang="en-US" altLang="en-US" sz="2000" b="0" i="0" u="none" strike="noStrike" cap="none" normalizeH="0" baseline="0" dirty="0">
                <a:ln>
                  <a:noFill/>
                </a:ln>
                <a:solidFill>
                  <a:srgbClr val="000000"/>
                </a:solidFill>
                <a:effectLst/>
              </a:rPr>
            </a:br>
            <a:r>
              <a:rPr kumimoji="0" lang="en-US" altLang="en-US" sz="2000" b="0" i="0" u="none" strike="noStrike" cap="none" normalizeH="0" baseline="0" dirty="0">
                <a:ln>
                  <a:noFill/>
                </a:ln>
                <a:solidFill>
                  <a:srgbClr val="000000"/>
                </a:solidFill>
                <a:effectLst/>
              </a:rPr>
              <a:t>        </a:t>
            </a:r>
            <a:r>
              <a:rPr kumimoji="0" lang="en-US" altLang="en-US" sz="2000" b="0" i="0" u="none" strike="noStrike" cap="none" normalizeH="0" baseline="0" dirty="0">
                <a:ln>
                  <a:noFill/>
                </a:ln>
                <a:solidFill>
                  <a:srgbClr val="000080"/>
                </a:solidFill>
                <a:effectLst/>
              </a:rPr>
              <a:t>print </a:t>
            </a:r>
            <a:r>
              <a:rPr kumimoji="0" lang="en-US" altLang="en-US" sz="2000" b="0" i="0" u="none" strike="noStrike" cap="none" normalizeH="0" baseline="0" dirty="0">
                <a:ln>
                  <a:noFill/>
                </a:ln>
                <a:solidFill>
                  <a:srgbClr val="000000"/>
                </a:solidFill>
                <a:effectLst/>
              </a:rPr>
              <a:t>(“</a:t>
            </a:r>
            <a:r>
              <a:rPr lang="en-US" altLang="en-US" sz="2000" b="1" dirty="0" err="1">
                <a:solidFill>
                  <a:srgbClr val="008080"/>
                </a:solidFill>
              </a:rPr>
              <a:t>argv</a:t>
            </a:r>
            <a:r>
              <a:rPr lang="en-US" altLang="en-US" sz="2000" b="1" dirty="0">
                <a:solidFill>
                  <a:srgbClr val="008080"/>
                </a:solidFill>
              </a:rPr>
              <a:t>[“, key, “] = ‘, </a:t>
            </a:r>
            <a:r>
              <a:rPr lang="en-US" altLang="en-US" sz="2000" b="1" dirty="0" err="1">
                <a:solidFill>
                  <a:srgbClr val="008080"/>
                </a:solidFill>
              </a:rPr>
              <a:t>argv</a:t>
            </a:r>
            <a:r>
              <a:rPr lang="en-US" altLang="en-US" sz="2000" b="1" dirty="0">
                <a:solidFill>
                  <a:srgbClr val="008080"/>
                </a:solidFill>
              </a:rPr>
              <a:t>[key])</a:t>
            </a:r>
            <a:endParaRPr kumimoji="0" lang="en-US" altLang="en-US" sz="2000" b="1" i="0" u="none" strike="noStrike" cap="none" normalizeH="0" baseline="0" dirty="0">
              <a:ln>
                <a:noFill/>
              </a:ln>
              <a:solidFill>
                <a:srgbClr val="008080"/>
              </a:solidFill>
              <a:effectLst/>
            </a:endParaRPr>
          </a:p>
          <a:p>
            <a:pPr defTabSz="914400" eaLnBrk="0" fontAlgn="base" hangingPunct="0">
              <a:spcBef>
                <a:spcPct val="0"/>
              </a:spcBef>
              <a:spcAft>
                <a:spcPct val="0"/>
              </a:spcAft>
            </a:pPr>
            <a:endParaRPr kumimoji="0" lang="en-US" altLang="en-US" sz="2000" b="1" i="0" u="none" strike="noStrike" cap="none" normalizeH="0" baseline="0" dirty="0">
              <a:ln>
                <a:noFill/>
              </a:ln>
              <a:solidFill>
                <a:srgbClr val="008080"/>
              </a:solidFill>
              <a:effectLst/>
            </a:endParaRPr>
          </a:p>
          <a:p>
            <a:pPr defTabSz="914400" eaLnBrk="0" fontAlgn="base" hangingPunct="0">
              <a:spcBef>
                <a:spcPct val="0"/>
              </a:spcBef>
              <a:spcAft>
                <a:spcPct val="0"/>
              </a:spcAft>
            </a:pPr>
            <a:r>
              <a:rPr lang="en-US" altLang="en-US" sz="2000" b="1" dirty="0" err="1"/>
              <a:t>myfunc</a:t>
            </a:r>
            <a:r>
              <a:rPr lang="en-US" altLang="en-US" sz="2000" b="1" dirty="0"/>
              <a:t>()</a:t>
            </a:r>
            <a:br>
              <a:rPr kumimoji="0" lang="en-US" altLang="en-US" sz="2000" b="1" i="0" u="none" strike="noStrike" cap="none" normalizeH="0" baseline="0" dirty="0">
                <a:ln>
                  <a:noFill/>
                </a:ln>
                <a:solidFill>
                  <a:srgbClr val="008080"/>
                </a:solidFill>
                <a:effectLst/>
              </a:rPr>
            </a:br>
            <a:r>
              <a:rPr kumimoji="0" lang="en-US" altLang="en-US" sz="2000" b="1" i="0" u="none" strike="noStrike" cap="none" normalizeH="0" baseline="0" dirty="0" err="1">
                <a:ln>
                  <a:noFill/>
                </a:ln>
                <a:solidFill>
                  <a:srgbClr val="000000"/>
                </a:solidFill>
                <a:effectLst/>
              </a:rPr>
              <a:t>myFunc</a:t>
            </a:r>
            <a:r>
              <a:rPr kumimoji="0" lang="en-US" altLang="en-US" sz="2000" b="1" i="0" u="none" strike="noStrike" cap="none" normalizeH="0" baseline="0" dirty="0">
                <a:ln>
                  <a:noFill/>
                </a:ln>
                <a:solidFill>
                  <a:srgbClr val="000000"/>
                </a:solidFill>
                <a:effectLst/>
              </a:rPr>
              <a:t>(a=1, b = 2)</a:t>
            </a:r>
          </a:p>
          <a:p>
            <a:pPr defTabSz="914400" eaLnBrk="0" fontAlgn="base" hangingPunct="0">
              <a:spcBef>
                <a:spcPct val="0"/>
              </a:spcBef>
              <a:spcAft>
                <a:spcPct val="0"/>
              </a:spcAft>
            </a:pPr>
            <a:r>
              <a:rPr lang="en-US" altLang="en-US" sz="2000" b="1" dirty="0" err="1">
                <a:solidFill>
                  <a:srgbClr val="000000"/>
                </a:solidFill>
              </a:rPr>
              <a:t>myFunc</a:t>
            </a:r>
            <a:r>
              <a:rPr lang="en-US" altLang="en-US" sz="2000" b="1" dirty="0">
                <a:solidFill>
                  <a:srgbClr val="000000"/>
                </a:solidFill>
              </a:rPr>
              <a:t>(</a:t>
            </a:r>
            <a:r>
              <a:rPr lang="en-US" altLang="en-US" sz="2000" b="1" dirty="0" err="1">
                <a:solidFill>
                  <a:srgbClr val="000000"/>
                </a:solidFill>
              </a:rPr>
              <a:t>aaa</a:t>
            </a:r>
            <a:r>
              <a:rPr lang="en-US" altLang="en-US" sz="2000" b="1" dirty="0">
                <a:solidFill>
                  <a:srgbClr val="000000"/>
                </a:solidFill>
              </a:rPr>
              <a:t>= ‘one’, </a:t>
            </a:r>
            <a:r>
              <a:rPr lang="en-US" altLang="en-US" sz="2000" b="1" dirty="0" err="1">
                <a:solidFill>
                  <a:srgbClr val="000000"/>
                </a:solidFill>
              </a:rPr>
              <a:t>bbb</a:t>
            </a:r>
            <a:r>
              <a:rPr lang="en-US" altLang="en-US" sz="2000" b="1" dirty="0">
                <a:solidFill>
                  <a:srgbClr val="000000"/>
                </a:solidFill>
              </a:rPr>
              <a:t>= ‘two’, ccc=‘three’)</a:t>
            </a:r>
            <a:endParaRPr lang="en-US" altLang="en-US" sz="2000" b="1" dirty="0"/>
          </a:p>
          <a:p>
            <a:pPr defTabSz="914400" eaLnBrk="0" fontAlgn="base" hangingPunct="0">
              <a:spcBef>
                <a:spcPct val="0"/>
              </a:spcBef>
              <a:spcAft>
                <a:spcPct val="0"/>
              </a:spcAft>
            </a:pPr>
            <a:br>
              <a:rPr kumimoji="0" lang="en-US" altLang="en-US" sz="2000" b="0" i="0" u="none" strike="noStrike" cap="none" normalizeH="0" baseline="0" dirty="0">
                <a:ln>
                  <a:noFill/>
                </a:ln>
                <a:solidFill>
                  <a:srgbClr val="000000"/>
                </a:solidFill>
                <a:effectLst/>
              </a:rPr>
            </a:br>
            <a:endParaRPr kumimoji="0" lang="en-US" altLang="en-US" sz="2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88707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0ED9-1DBE-D180-C63C-9654E06EB7CC}"/>
              </a:ext>
            </a:extLst>
          </p:cNvPr>
          <p:cNvSpPr>
            <a:spLocks noGrp="1"/>
          </p:cNvSpPr>
          <p:nvPr>
            <p:ph type="title"/>
          </p:nvPr>
        </p:nvSpPr>
        <p:spPr/>
        <p:txBody>
          <a:bodyPr/>
          <a:lstStyle/>
          <a:p>
            <a:r>
              <a:rPr lang="en-US" dirty="0"/>
              <a:t>Variable Number of Arguments</a:t>
            </a:r>
          </a:p>
        </p:txBody>
      </p:sp>
      <p:sp>
        <p:nvSpPr>
          <p:cNvPr id="3" name="Content Placeholder 2">
            <a:extLst>
              <a:ext uri="{FF2B5EF4-FFF2-40B4-BE49-F238E27FC236}">
                <a16:creationId xmlns:a16="http://schemas.microsoft.com/office/drawing/2014/main" id="{1A67849B-822B-DECE-2AA9-75E53C07A707}"/>
              </a:ext>
            </a:extLst>
          </p:cNvPr>
          <p:cNvSpPr>
            <a:spLocks noGrp="1"/>
          </p:cNvSpPr>
          <p:nvPr>
            <p:ph sz="quarter" idx="13"/>
          </p:nvPr>
        </p:nvSpPr>
        <p:spPr>
          <a:xfrm>
            <a:off x="913774" y="1566408"/>
            <a:ext cx="9813493" cy="4224792"/>
          </a:xfrm>
        </p:spPr>
        <p:txBody>
          <a:bodyPr>
            <a:normAutofit/>
          </a:bodyPr>
          <a:lstStyle/>
          <a:p>
            <a:endParaRPr lang="en-US" dirty="0"/>
          </a:p>
          <a:p>
            <a:pPr lvl="1"/>
            <a:r>
              <a:rPr lang="en-US" dirty="0"/>
              <a:t>Exercise: create a function prototype that takes any number of arguments followed by any number of keyword arguments.</a:t>
            </a:r>
          </a:p>
          <a:p>
            <a:pPr marL="457200" lvl="1" indent="0">
              <a:buNone/>
            </a:pPr>
            <a:endParaRPr lang="en-US" dirty="0"/>
          </a:p>
          <a:p>
            <a:pPr marL="457200" lvl="1" indent="0">
              <a:buNone/>
            </a:pPr>
            <a:endParaRPr lang="en-US" dirty="0"/>
          </a:p>
          <a:p>
            <a:pPr lvl="1"/>
            <a:r>
              <a:rPr lang="en-US" dirty="0"/>
              <a:t>See var_args2.py</a:t>
            </a:r>
          </a:p>
          <a:p>
            <a:pPr lvl="1"/>
            <a:r>
              <a:rPr lang="en-US" dirty="0"/>
              <a:t>What about a function prototype that takes any number of keyword argument followed by any number of positional arguments.</a:t>
            </a:r>
          </a:p>
          <a:p>
            <a:pPr marL="914400" lvl="2" indent="0">
              <a:buNone/>
            </a:pPr>
            <a:endParaRPr lang="en-US" dirty="0"/>
          </a:p>
        </p:txBody>
      </p:sp>
    </p:spTree>
    <p:extLst>
      <p:ext uri="{BB962C8B-B14F-4D97-AF65-F5344CB8AC3E}">
        <p14:creationId xmlns:p14="http://schemas.microsoft.com/office/powerpoint/2010/main" val="886257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70ED9-1DBE-D180-C63C-9654E06EB7CC}"/>
              </a:ext>
            </a:extLst>
          </p:cNvPr>
          <p:cNvSpPr>
            <a:spLocks noGrp="1"/>
          </p:cNvSpPr>
          <p:nvPr>
            <p:ph type="title"/>
          </p:nvPr>
        </p:nvSpPr>
        <p:spPr/>
        <p:txBody>
          <a:bodyPr/>
          <a:lstStyle/>
          <a:p>
            <a:r>
              <a:rPr lang="en-US" dirty="0"/>
              <a:t>Variable Number of Arguments</a:t>
            </a:r>
          </a:p>
        </p:txBody>
      </p:sp>
      <p:sp>
        <p:nvSpPr>
          <p:cNvPr id="3" name="Content Placeholder 2">
            <a:extLst>
              <a:ext uri="{FF2B5EF4-FFF2-40B4-BE49-F238E27FC236}">
                <a16:creationId xmlns:a16="http://schemas.microsoft.com/office/drawing/2014/main" id="{1A67849B-822B-DECE-2AA9-75E53C07A707}"/>
              </a:ext>
            </a:extLst>
          </p:cNvPr>
          <p:cNvSpPr>
            <a:spLocks noGrp="1"/>
          </p:cNvSpPr>
          <p:nvPr>
            <p:ph sz="quarter" idx="13"/>
          </p:nvPr>
        </p:nvSpPr>
        <p:spPr/>
        <p:txBody>
          <a:bodyPr>
            <a:normAutofit fontScale="92500" lnSpcReduction="20000"/>
          </a:bodyPr>
          <a:lstStyle/>
          <a:p>
            <a:pPr marL="0" indent="0">
              <a:buNone/>
            </a:pPr>
            <a:r>
              <a:rPr lang="en-US" dirty="0"/>
              <a:t>The most general form: </a:t>
            </a:r>
          </a:p>
          <a:p>
            <a:pPr marL="0" indent="0">
              <a:buNone/>
            </a:pPr>
            <a:r>
              <a:rPr lang="en-US" dirty="0">
                <a:solidFill>
                  <a:schemeClr val="accent6"/>
                </a:solidFill>
              </a:rPr>
              <a:t>def </a:t>
            </a:r>
            <a:r>
              <a:rPr lang="en-US" dirty="0" err="1">
                <a:solidFill>
                  <a:schemeClr val="accent6"/>
                </a:solidFill>
              </a:rPr>
              <a:t>funcName</a:t>
            </a:r>
            <a:r>
              <a:rPr lang="en-US" dirty="0">
                <a:solidFill>
                  <a:schemeClr val="accent6"/>
                </a:solidFill>
              </a:rPr>
              <a:t>(required arguments, variable positional arguments, variable keyword arguments)</a:t>
            </a:r>
          </a:p>
          <a:p>
            <a:r>
              <a:rPr lang="en-US" dirty="0"/>
              <a:t>Example:</a:t>
            </a:r>
          </a:p>
          <a:p>
            <a:pPr marL="0" indent="0">
              <a:spcBef>
                <a:spcPts val="0"/>
              </a:spcBef>
              <a:buNone/>
            </a:pPr>
            <a:r>
              <a:rPr lang="en-US" dirty="0">
                <a:solidFill>
                  <a:schemeClr val="accent6"/>
                </a:solidFill>
              </a:rPr>
              <a:t>def example(param1, *</a:t>
            </a:r>
            <a:r>
              <a:rPr lang="en-US" dirty="0" err="1">
                <a:solidFill>
                  <a:schemeClr val="accent6"/>
                </a:solidFill>
              </a:rPr>
              <a:t>args</a:t>
            </a:r>
            <a:r>
              <a:rPr lang="en-US" dirty="0">
                <a:solidFill>
                  <a:schemeClr val="accent6"/>
                </a:solidFill>
              </a:rPr>
              <a:t>, **</a:t>
            </a:r>
            <a:r>
              <a:rPr lang="en-US" dirty="0" err="1">
                <a:solidFill>
                  <a:schemeClr val="accent6"/>
                </a:solidFill>
              </a:rPr>
              <a:t>kwargs</a:t>
            </a:r>
            <a:r>
              <a:rPr lang="en-US" dirty="0">
                <a:solidFill>
                  <a:schemeClr val="accent6"/>
                </a:solidFill>
              </a:rPr>
              <a:t>): </a:t>
            </a:r>
          </a:p>
          <a:p>
            <a:pPr marL="0" indent="0">
              <a:spcBef>
                <a:spcPts val="0"/>
              </a:spcBef>
              <a:buNone/>
            </a:pPr>
            <a:r>
              <a:rPr lang="en-US" dirty="0">
                <a:solidFill>
                  <a:schemeClr val="accent6"/>
                </a:solidFill>
              </a:rPr>
              <a:t>	print ("param1: “, param1) </a:t>
            </a:r>
          </a:p>
          <a:p>
            <a:pPr marL="0" indent="0">
              <a:spcBef>
                <a:spcPts val="0"/>
              </a:spcBef>
              <a:buNone/>
            </a:pPr>
            <a:r>
              <a:rPr lang="en-US" dirty="0">
                <a:solidFill>
                  <a:schemeClr val="accent6"/>
                </a:solidFill>
              </a:rPr>
              <a:t>	for </a:t>
            </a:r>
            <a:r>
              <a:rPr lang="en-US" dirty="0" err="1">
                <a:solidFill>
                  <a:schemeClr val="accent6"/>
                </a:solidFill>
              </a:rPr>
              <a:t>arg</a:t>
            </a:r>
            <a:r>
              <a:rPr lang="en-US" dirty="0">
                <a:solidFill>
                  <a:schemeClr val="accent6"/>
                </a:solidFill>
              </a:rPr>
              <a:t> in </a:t>
            </a:r>
            <a:r>
              <a:rPr lang="en-US" dirty="0" err="1">
                <a:solidFill>
                  <a:schemeClr val="accent6"/>
                </a:solidFill>
              </a:rPr>
              <a:t>args</a:t>
            </a:r>
            <a:r>
              <a:rPr lang="en-US" dirty="0">
                <a:solidFill>
                  <a:schemeClr val="accent6"/>
                </a:solidFill>
              </a:rPr>
              <a:t>: </a:t>
            </a:r>
          </a:p>
          <a:p>
            <a:pPr marL="0" indent="0">
              <a:spcBef>
                <a:spcPts val="0"/>
              </a:spcBef>
              <a:buNone/>
            </a:pPr>
            <a:r>
              <a:rPr lang="en-US" dirty="0">
                <a:solidFill>
                  <a:schemeClr val="accent6"/>
                </a:solidFill>
              </a:rPr>
              <a:t>		print (</a:t>
            </a:r>
            <a:r>
              <a:rPr lang="en-US" dirty="0" err="1">
                <a:solidFill>
                  <a:schemeClr val="accent6"/>
                </a:solidFill>
              </a:rPr>
              <a:t>arg</a:t>
            </a:r>
            <a:r>
              <a:rPr lang="en-US" dirty="0">
                <a:solidFill>
                  <a:schemeClr val="accent6"/>
                </a:solidFill>
              </a:rPr>
              <a:t>) </a:t>
            </a:r>
          </a:p>
          <a:p>
            <a:pPr marL="0" indent="0">
              <a:spcBef>
                <a:spcPts val="0"/>
              </a:spcBef>
              <a:buNone/>
            </a:pPr>
            <a:r>
              <a:rPr lang="en-US" dirty="0">
                <a:solidFill>
                  <a:schemeClr val="accent6"/>
                </a:solidFill>
              </a:rPr>
              <a:t>	for key in </a:t>
            </a:r>
            <a:r>
              <a:rPr lang="en-US" dirty="0" err="1">
                <a:solidFill>
                  <a:schemeClr val="accent6"/>
                </a:solidFill>
              </a:rPr>
              <a:t>kwargs.keys</a:t>
            </a:r>
            <a:r>
              <a:rPr lang="en-US" dirty="0">
                <a:solidFill>
                  <a:schemeClr val="accent6"/>
                </a:solidFill>
              </a:rPr>
              <a:t>(): </a:t>
            </a:r>
          </a:p>
          <a:p>
            <a:pPr marL="0" indent="0">
              <a:spcBef>
                <a:spcPts val="0"/>
              </a:spcBef>
              <a:buNone/>
            </a:pPr>
            <a:r>
              <a:rPr lang="en-US" dirty="0">
                <a:solidFill>
                  <a:schemeClr val="accent6"/>
                </a:solidFill>
              </a:rPr>
              <a:t>		print (key, ":", </a:t>
            </a:r>
            <a:r>
              <a:rPr lang="en-US" dirty="0" err="1">
                <a:solidFill>
                  <a:schemeClr val="accent6"/>
                </a:solidFill>
              </a:rPr>
              <a:t>kwargs</a:t>
            </a:r>
            <a:r>
              <a:rPr lang="en-US" dirty="0">
                <a:solidFill>
                  <a:schemeClr val="accent6"/>
                </a:solidFill>
              </a:rPr>
              <a:t>[key]) </a:t>
            </a:r>
            <a:endParaRPr lang="en-US" dirty="0"/>
          </a:p>
          <a:p>
            <a:pPr marL="0" indent="0">
              <a:buNone/>
            </a:pPr>
            <a:r>
              <a:rPr lang="en-US" dirty="0"/>
              <a:t>example('one' , 'two' , 'three', server='localhost', port=9160)</a:t>
            </a:r>
          </a:p>
          <a:p>
            <a:endParaRPr lang="en-US" dirty="0"/>
          </a:p>
        </p:txBody>
      </p:sp>
    </p:spTree>
    <p:extLst>
      <p:ext uri="{BB962C8B-B14F-4D97-AF65-F5344CB8AC3E}">
        <p14:creationId xmlns:p14="http://schemas.microsoft.com/office/powerpoint/2010/main" val="1190267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90E07-4E9F-4DE4-49DA-CE5A539C114F}"/>
              </a:ext>
            </a:extLst>
          </p:cNvPr>
          <p:cNvSpPr>
            <a:spLocks noGrp="1"/>
          </p:cNvSpPr>
          <p:nvPr>
            <p:ph type="title"/>
          </p:nvPr>
        </p:nvSpPr>
        <p:spPr/>
        <p:txBody>
          <a:bodyPr/>
          <a:lstStyle/>
          <a:p>
            <a:r>
              <a:rPr lang="en-US" dirty="0"/>
              <a:t>Annotating Functions</a:t>
            </a:r>
          </a:p>
        </p:txBody>
      </p:sp>
      <p:sp>
        <p:nvSpPr>
          <p:cNvPr id="3" name="Content Placeholder 2">
            <a:extLst>
              <a:ext uri="{FF2B5EF4-FFF2-40B4-BE49-F238E27FC236}">
                <a16:creationId xmlns:a16="http://schemas.microsoft.com/office/drawing/2014/main" id="{C556CA52-C9F1-DD47-162B-63D66E173B78}"/>
              </a:ext>
            </a:extLst>
          </p:cNvPr>
          <p:cNvSpPr>
            <a:spLocks noGrp="1"/>
          </p:cNvSpPr>
          <p:nvPr>
            <p:ph sz="quarter" idx="13"/>
          </p:nvPr>
        </p:nvSpPr>
        <p:spPr>
          <a:xfrm>
            <a:off x="913774" y="1566408"/>
            <a:ext cx="10539874" cy="4224792"/>
          </a:xfrm>
        </p:spPr>
        <p:txBody>
          <a:bodyPr/>
          <a:lstStyle/>
          <a:p>
            <a:r>
              <a:rPr lang="en-US" dirty="0"/>
              <a:t>If we wish to “help” programmers use types for function parameters, we can annotate the functions. </a:t>
            </a:r>
          </a:p>
          <a:p>
            <a:pPr marL="0" indent="0">
              <a:buNone/>
            </a:pPr>
            <a:r>
              <a:rPr lang="en-US" dirty="0"/>
              <a:t>	</a:t>
            </a:r>
            <a:r>
              <a:rPr lang="en-US" sz="2000" dirty="0">
                <a:latin typeface="Consolas" panose="020B0609020204030204" pitchFamily="49" charset="0"/>
              </a:rPr>
              <a:t>def </a:t>
            </a:r>
            <a:r>
              <a:rPr lang="en-US" sz="2000" dirty="0" err="1">
                <a:latin typeface="Consolas" panose="020B0609020204030204" pitchFamily="49" charset="0"/>
              </a:rPr>
              <a:t>func</a:t>
            </a:r>
            <a:r>
              <a:rPr lang="en-US" sz="2000" dirty="0">
                <a:latin typeface="Consolas" panose="020B0609020204030204" pitchFamily="49" charset="0"/>
              </a:rPr>
              <a:t>(</a:t>
            </a:r>
            <a:r>
              <a:rPr lang="en-US" sz="2000" dirty="0" err="1">
                <a:latin typeface="Consolas" panose="020B0609020204030204" pitchFamily="49" charset="0"/>
              </a:rPr>
              <a:t>arg</a:t>
            </a:r>
            <a:r>
              <a:rPr lang="en-US" sz="2000" dirty="0">
                <a:latin typeface="Consolas" panose="020B0609020204030204" pitchFamily="49" charset="0"/>
              </a:rPr>
              <a:t>: </a:t>
            </a:r>
            <a:r>
              <a:rPr lang="en-US" sz="2000" dirty="0" err="1">
                <a:latin typeface="Consolas" panose="020B0609020204030204" pitchFamily="49" charset="0"/>
              </a:rPr>
              <a:t>arg_type</a:t>
            </a:r>
            <a:r>
              <a:rPr lang="en-US" sz="2000" dirty="0">
                <a:latin typeface="Consolas" panose="020B0609020204030204" pitchFamily="49" charset="0"/>
              </a:rPr>
              <a:t>, </a:t>
            </a:r>
            <a:r>
              <a:rPr lang="en-US" sz="2000" dirty="0" err="1">
                <a:latin typeface="Consolas" panose="020B0609020204030204" pitchFamily="49" charset="0"/>
              </a:rPr>
              <a:t>optarg</a:t>
            </a:r>
            <a:r>
              <a:rPr lang="en-US" sz="2000" dirty="0">
                <a:latin typeface="Consolas" panose="020B0609020204030204" pitchFamily="49" charset="0"/>
              </a:rPr>
              <a:t>: </a:t>
            </a:r>
            <a:r>
              <a:rPr lang="en-US" sz="2000" dirty="0" err="1">
                <a:latin typeface="Consolas" panose="020B0609020204030204" pitchFamily="49" charset="0"/>
              </a:rPr>
              <a:t>arg_type</a:t>
            </a:r>
            <a:r>
              <a:rPr lang="en-US" sz="2000" dirty="0">
                <a:latin typeface="Consolas" panose="020B0609020204030204" pitchFamily="49" charset="0"/>
              </a:rPr>
              <a:t> = default) -&gt; </a:t>
            </a:r>
            <a:r>
              <a:rPr lang="en-US" sz="2000" dirty="0" err="1">
                <a:latin typeface="Consolas" panose="020B0609020204030204" pitchFamily="49" charset="0"/>
              </a:rPr>
              <a:t>return_type</a:t>
            </a:r>
            <a:r>
              <a:rPr lang="en-US" sz="2000" dirty="0">
                <a:latin typeface="Consolas" panose="020B0609020204030204" pitchFamily="49" charset="0"/>
              </a:rPr>
              <a:t>:</a:t>
            </a:r>
          </a:p>
          <a:p>
            <a:endParaRPr lang="en-US" dirty="0"/>
          </a:p>
          <a:p>
            <a:r>
              <a:rPr lang="en-US" dirty="0"/>
              <a:t>When running the code, you can also inspect the annotations. They are stored in a special .__annotations__ attribute on the function.</a:t>
            </a:r>
          </a:p>
          <a:p>
            <a:endParaRPr lang="en-US" dirty="0"/>
          </a:p>
        </p:txBody>
      </p:sp>
    </p:spTree>
    <p:extLst>
      <p:ext uri="{BB962C8B-B14F-4D97-AF65-F5344CB8AC3E}">
        <p14:creationId xmlns:p14="http://schemas.microsoft.com/office/powerpoint/2010/main" val="3163754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A3C15-1D66-141E-544D-E0BFE0326028}"/>
              </a:ext>
            </a:extLst>
          </p:cNvPr>
          <p:cNvSpPr>
            <a:spLocks noGrp="1"/>
          </p:cNvSpPr>
          <p:nvPr>
            <p:ph type="title"/>
          </p:nvPr>
        </p:nvSpPr>
        <p:spPr/>
        <p:txBody>
          <a:bodyPr/>
          <a:lstStyle/>
          <a:p>
            <a:r>
              <a:rPr lang="en-US" dirty="0"/>
              <a:t>Names and Scopes</a:t>
            </a:r>
          </a:p>
        </p:txBody>
      </p:sp>
      <p:sp>
        <p:nvSpPr>
          <p:cNvPr id="3" name="Content Placeholder 2">
            <a:extLst>
              <a:ext uri="{FF2B5EF4-FFF2-40B4-BE49-F238E27FC236}">
                <a16:creationId xmlns:a16="http://schemas.microsoft.com/office/drawing/2014/main" id="{04374426-D03E-66AB-54FE-5229A6D5E7F9}"/>
              </a:ext>
            </a:extLst>
          </p:cNvPr>
          <p:cNvSpPr>
            <a:spLocks noGrp="1"/>
          </p:cNvSpPr>
          <p:nvPr>
            <p:ph sz="quarter" idx="13"/>
          </p:nvPr>
        </p:nvSpPr>
        <p:spPr>
          <a:xfrm>
            <a:off x="913774" y="1566407"/>
            <a:ext cx="10363826" cy="4999079"/>
          </a:xfrm>
        </p:spPr>
        <p:txBody>
          <a:bodyPr>
            <a:normAutofit fontScale="92500" lnSpcReduction="20000"/>
          </a:bodyPr>
          <a:lstStyle/>
          <a:p>
            <a:r>
              <a:rPr lang="en-US" dirty="0"/>
              <a:t>Python is a dynamically-typed language. </a:t>
            </a:r>
          </a:p>
          <a:p>
            <a:pPr lvl="1"/>
            <a:r>
              <a:rPr lang="en-US" dirty="0"/>
              <a:t>Its scoping is different from a statically typed language like C++</a:t>
            </a:r>
          </a:p>
          <a:p>
            <a:pPr lvl="1"/>
            <a:r>
              <a:rPr lang="en-US" dirty="0"/>
              <a:t>It is quite subtle in many cases</a:t>
            </a:r>
          </a:p>
          <a:p>
            <a:r>
              <a:rPr lang="en-US" dirty="0"/>
              <a:t>When a name come to existence in Python?</a:t>
            </a:r>
          </a:p>
          <a:p>
            <a:pPr lvl="1"/>
            <a:r>
              <a:rPr lang="en-US" dirty="0"/>
              <a:t>Variable – the first time the variable is assigned a value (at run time)</a:t>
            </a:r>
          </a:p>
          <a:p>
            <a:pPr lvl="1"/>
            <a:r>
              <a:rPr lang="en-US" dirty="0"/>
              <a:t>Function (and its arguments) and class – after they are defined using </a:t>
            </a:r>
            <a:r>
              <a:rPr lang="en-US" i="1" dirty="0"/>
              <a:t>def</a:t>
            </a:r>
            <a:r>
              <a:rPr lang="en-US" dirty="0"/>
              <a:t> and </a:t>
            </a:r>
            <a:r>
              <a:rPr lang="en-US" i="1" dirty="0"/>
              <a:t>class</a:t>
            </a:r>
            <a:r>
              <a:rPr lang="en-US" dirty="0"/>
              <a:t>.</a:t>
            </a:r>
          </a:p>
          <a:p>
            <a:pPr lvl="1"/>
            <a:r>
              <a:rPr lang="en-US" dirty="0"/>
              <a:t>Module – after it is imported</a:t>
            </a:r>
          </a:p>
          <a:p>
            <a:r>
              <a:rPr lang="en-US" dirty="0"/>
              <a:t>The location of the name assignment decides its scope</a:t>
            </a:r>
          </a:p>
          <a:p>
            <a:pPr lvl="1"/>
            <a:r>
              <a:rPr lang="en-US" dirty="0"/>
              <a:t>Python only has four scopes: local (within a function), extend (in the function inside function situation, the scope of the enclosing function), global (for the whole module), built-in. </a:t>
            </a:r>
          </a:p>
          <a:p>
            <a:pPr lvl="2"/>
            <a:r>
              <a:rPr lang="en-US" dirty="0"/>
              <a:t>The smallest scope is local (within a function). What is C++’s smallest scope?</a:t>
            </a:r>
          </a:p>
          <a:p>
            <a:pPr lvl="1"/>
            <a:r>
              <a:rPr lang="en-US" dirty="0"/>
              <a:t>If a value is assigned to a name inside a function, the name has a </a:t>
            </a:r>
            <a:r>
              <a:rPr lang="en-US" b="1" dirty="0"/>
              <a:t>local scope</a:t>
            </a:r>
          </a:p>
          <a:p>
            <a:pPr lvl="1"/>
            <a:r>
              <a:rPr lang="en-US" dirty="0"/>
              <a:t>If the assignment is outside a function, then the name has a </a:t>
            </a:r>
            <a:r>
              <a:rPr lang="en-US" b="1" dirty="0"/>
              <a:t>global scope</a:t>
            </a:r>
            <a:endParaRPr lang="en-US" dirty="0"/>
          </a:p>
          <a:p>
            <a:endParaRPr lang="en-US" dirty="0"/>
          </a:p>
        </p:txBody>
      </p:sp>
    </p:spTree>
    <p:extLst>
      <p:ext uri="{BB962C8B-B14F-4D97-AF65-F5344CB8AC3E}">
        <p14:creationId xmlns:p14="http://schemas.microsoft.com/office/powerpoint/2010/main" val="1164761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A3C15-1D66-141E-544D-E0BFE0326028}"/>
              </a:ext>
            </a:extLst>
          </p:cNvPr>
          <p:cNvSpPr>
            <a:spLocks noGrp="1"/>
          </p:cNvSpPr>
          <p:nvPr>
            <p:ph type="title"/>
          </p:nvPr>
        </p:nvSpPr>
        <p:spPr>
          <a:xfrm>
            <a:off x="913774" y="158762"/>
            <a:ext cx="10364451" cy="1122819"/>
          </a:xfrm>
        </p:spPr>
        <p:txBody>
          <a:bodyPr/>
          <a:lstStyle/>
          <a:p>
            <a:r>
              <a:rPr lang="en-US" dirty="0"/>
              <a:t>Names and Scopes</a:t>
            </a:r>
          </a:p>
        </p:txBody>
      </p:sp>
      <p:sp>
        <p:nvSpPr>
          <p:cNvPr id="3" name="Content Placeholder 2">
            <a:extLst>
              <a:ext uri="{FF2B5EF4-FFF2-40B4-BE49-F238E27FC236}">
                <a16:creationId xmlns:a16="http://schemas.microsoft.com/office/drawing/2014/main" id="{04374426-D03E-66AB-54FE-5229A6D5E7F9}"/>
              </a:ext>
            </a:extLst>
          </p:cNvPr>
          <p:cNvSpPr>
            <a:spLocks noGrp="1"/>
          </p:cNvSpPr>
          <p:nvPr>
            <p:ph sz="quarter" idx="13"/>
          </p:nvPr>
        </p:nvSpPr>
        <p:spPr>
          <a:xfrm>
            <a:off x="913774" y="1566408"/>
            <a:ext cx="4913448" cy="4224792"/>
          </a:xfrm>
        </p:spPr>
        <p:txBody>
          <a:bodyPr>
            <a:normAutofit fontScale="85000" lnSpcReduction="10000"/>
          </a:bodyPr>
          <a:lstStyle/>
          <a:p>
            <a:r>
              <a:rPr lang="en-US" dirty="0"/>
              <a:t>When a name come to existence in Python?</a:t>
            </a:r>
          </a:p>
          <a:p>
            <a:pPr lvl="1"/>
            <a:r>
              <a:rPr lang="en-US" dirty="0"/>
              <a:t>Variable – the first time the variable is assigned a value (at run time)</a:t>
            </a:r>
          </a:p>
          <a:p>
            <a:pPr lvl="1"/>
            <a:r>
              <a:rPr lang="en-US" dirty="0"/>
              <a:t>Function (and its arguments) and class – after they are defined using </a:t>
            </a:r>
            <a:r>
              <a:rPr lang="en-US" i="1" dirty="0"/>
              <a:t>def</a:t>
            </a:r>
            <a:r>
              <a:rPr lang="en-US" dirty="0"/>
              <a:t> and </a:t>
            </a:r>
            <a:r>
              <a:rPr lang="en-US" i="1" dirty="0"/>
              <a:t>class</a:t>
            </a:r>
            <a:r>
              <a:rPr lang="en-US" dirty="0"/>
              <a:t>.</a:t>
            </a:r>
          </a:p>
          <a:p>
            <a:pPr lvl="1"/>
            <a:r>
              <a:rPr lang="en-US" dirty="0"/>
              <a:t>Module – after it is imported</a:t>
            </a:r>
          </a:p>
          <a:p>
            <a:r>
              <a:rPr lang="en-US" dirty="0"/>
              <a:t>The location of the name assignment decides its scope</a:t>
            </a:r>
          </a:p>
          <a:p>
            <a:pPr lvl="1"/>
            <a:r>
              <a:rPr lang="en-US" dirty="0"/>
              <a:t>If a value is assigned to a name </a:t>
            </a:r>
            <a:r>
              <a:rPr lang="en-US" b="1" dirty="0"/>
              <a:t>anywhere</a:t>
            </a:r>
            <a:r>
              <a:rPr lang="en-US" dirty="0"/>
              <a:t> inside a function, the name has a </a:t>
            </a:r>
            <a:r>
              <a:rPr lang="en-US" b="1" dirty="0"/>
              <a:t>local scope</a:t>
            </a:r>
          </a:p>
          <a:p>
            <a:pPr lvl="1"/>
            <a:r>
              <a:rPr lang="en-US" dirty="0"/>
              <a:t>If the assignment is outside any function, then the name has a </a:t>
            </a:r>
            <a:r>
              <a:rPr lang="en-US" b="1" dirty="0"/>
              <a:t>global scope</a:t>
            </a:r>
          </a:p>
        </p:txBody>
      </p:sp>
      <p:sp>
        <p:nvSpPr>
          <p:cNvPr id="4" name="Rectangle 1">
            <a:extLst>
              <a:ext uri="{FF2B5EF4-FFF2-40B4-BE49-F238E27FC236}">
                <a16:creationId xmlns:a16="http://schemas.microsoft.com/office/drawing/2014/main" id="{21B0586A-8986-379C-EC6D-8094AE299291}"/>
              </a:ext>
            </a:extLst>
          </p:cNvPr>
          <p:cNvSpPr>
            <a:spLocks noChangeArrowheads="1"/>
          </p:cNvSpPr>
          <p:nvPr/>
        </p:nvSpPr>
        <p:spPr bwMode="auto">
          <a:xfrm>
            <a:off x="7536447" y="1143082"/>
            <a:ext cx="2654637" cy="5355312"/>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en-US" altLang="en-US" dirty="0"/>
              <a:t># </a:t>
            </a:r>
            <a:r>
              <a:rPr lang="en-US" altLang="en-US" dirty="0" err="1"/>
              <a:t>namesscopes.py</a:t>
            </a:r>
            <a:endParaRPr lang="en-US" altLang="en-US" dirty="0"/>
          </a:p>
          <a:p>
            <a:pPr defTabSz="914400" eaLnBrk="0" fontAlgn="base" hangingPunct="0">
              <a:spcBef>
                <a:spcPct val="0"/>
              </a:spcBef>
              <a:spcAft>
                <a:spcPct val="0"/>
              </a:spcAft>
            </a:pPr>
            <a:r>
              <a:rPr lang="en-US" altLang="en-US" dirty="0"/>
              <a:t>a = 1</a:t>
            </a:r>
          </a:p>
          <a:p>
            <a:pPr defTabSz="914400" eaLnBrk="0" fontAlgn="base" hangingPunct="0">
              <a:spcBef>
                <a:spcPct val="0"/>
              </a:spcBef>
              <a:spcAft>
                <a:spcPct val="0"/>
              </a:spcAft>
            </a:pPr>
            <a:r>
              <a:rPr kumimoji="0" lang="en-US" altLang="en-US" i="0" u="none" strike="noStrike" cap="none" normalizeH="0" baseline="0" dirty="0">
                <a:ln>
                  <a:noFill/>
                </a:ln>
                <a:effectLst/>
              </a:rPr>
              <a:t>def </a:t>
            </a:r>
            <a:r>
              <a:rPr kumimoji="0" lang="en-US" altLang="en-US" i="0" u="none" strike="noStrike" cap="none" normalizeH="0" baseline="0" dirty="0" err="1">
                <a:ln>
                  <a:noFill/>
                </a:ln>
                <a:effectLst/>
              </a:rPr>
              <a:t>myFunc</a:t>
            </a:r>
            <a:r>
              <a:rPr kumimoji="0" lang="en-US" altLang="en-US" i="0" u="none" strike="noStrike" cap="none" normalizeH="0" baseline="0" dirty="0">
                <a:ln>
                  <a:noFill/>
                </a:ln>
                <a:effectLst/>
              </a:rPr>
              <a:t>():</a:t>
            </a:r>
            <a:br>
              <a:rPr kumimoji="0" lang="en-US" altLang="en-US" i="0" u="none" strike="noStrike" cap="none" normalizeH="0" baseline="0" dirty="0">
                <a:ln>
                  <a:noFill/>
                </a:ln>
                <a:effectLst/>
              </a:rPr>
            </a:br>
            <a:r>
              <a:rPr kumimoji="0" lang="en-US" altLang="en-US" i="0" u="none" strike="noStrike" cap="none" normalizeH="0" baseline="0" dirty="0">
                <a:ln>
                  <a:noFill/>
                </a:ln>
                <a:effectLst/>
              </a:rPr>
              <a:t>    for </a:t>
            </a:r>
            <a:r>
              <a:rPr lang="en-US" altLang="en-US" dirty="0" err="1"/>
              <a:t>i</a:t>
            </a:r>
            <a:r>
              <a:rPr kumimoji="0" lang="en-US" altLang="en-US" i="0" u="none" strike="noStrike" cap="none" normalizeH="0" baseline="0" dirty="0">
                <a:ln>
                  <a:noFill/>
                </a:ln>
                <a:effectLst/>
              </a:rPr>
              <a:t> in range(0, 5)</a:t>
            </a:r>
            <a:r>
              <a:rPr lang="en-US" altLang="en-US" dirty="0"/>
              <a:t>: </a:t>
            </a:r>
          </a:p>
          <a:p>
            <a:pPr defTabSz="914400" eaLnBrk="0" fontAlgn="base" hangingPunct="0">
              <a:spcBef>
                <a:spcPct val="0"/>
              </a:spcBef>
              <a:spcAft>
                <a:spcPct val="0"/>
              </a:spcAft>
            </a:pPr>
            <a:r>
              <a:rPr kumimoji="0" lang="en-US" altLang="en-US" i="0" u="none" strike="noStrike" cap="none" normalizeH="0" baseline="0" dirty="0">
                <a:ln>
                  <a:noFill/>
                </a:ln>
                <a:effectLst/>
              </a:rPr>
              <a:t>        if (False) :</a:t>
            </a:r>
            <a:br>
              <a:rPr kumimoji="0" lang="en-US" altLang="en-US" i="0" u="none" strike="noStrike" cap="none" normalizeH="0" baseline="0" dirty="0">
                <a:ln>
                  <a:noFill/>
                </a:ln>
                <a:effectLst/>
              </a:rPr>
            </a:br>
            <a:r>
              <a:rPr kumimoji="0" lang="en-US" altLang="en-US" i="0" u="none" strike="noStrike" cap="none" normalizeH="0" baseline="0" dirty="0">
                <a:ln>
                  <a:noFill/>
                </a:ln>
                <a:effectLst/>
              </a:rPr>
              <a:t>            </a:t>
            </a:r>
            <a:r>
              <a:rPr lang="en-US" altLang="en-US" dirty="0"/>
              <a:t>k = </a:t>
            </a:r>
            <a:r>
              <a:rPr lang="en-US" altLang="en-US" dirty="0" err="1"/>
              <a:t>i</a:t>
            </a:r>
            <a:endParaRPr lang="en-US" altLang="en-US" dirty="0"/>
          </a:p>
          <a:p>
            <a:pPr defTabSz="914400" eaLnBrk="0" fontAlgn="base" hangingPunct="0">
              <a:spcBef>
                <a:spcPct val="0"/>
              </a:spcBef>
              <a:spcAft>
                <a:spcPct val="0"/>
              </a:spcAft>
            </a:pPr>
            <a:r>
              <a:rPr lang="en-US" altLang="en-US" dirty="0"/>
              <a:t>        else:</a:t>
            </a:r>
          </a:p>
          <a:p>
            <a:pPr defTabSz="914400" eaLnBrk="0" fontAlgn="base" hangingPunct="0">
              <a:spcBef>
                <a:spcPct val="0"/>
              </a:spcBef>
              <a:spcAft>
                <a:spcPct val="0"/>
              </a:spcAft>
            </a:pPr>
            <a:r>
              <a:rPr lang="en-US" altLang="en-US" dirty="0"/>
              <a:t>            k = 100</a:t>
            </a:r>
          </a:p>
          <a:p>
            <a:pPr defTabSz="914400" eaLnBrk="0" fontAlgn="base" hangingPunct="0">
              <a:spcBef>
                <a:spcPct val="0"/>
              </a:spcBef>
              <a:spcAft>
                <a:spcPct val="0"/>
              </a:spcAft>
            </a:pPr>
            <a:r>
              <a:rPr kumimoji="0" lang="en-US" altLang="en-US" i="0" u="none" strike="noStrike" cap="none" normalizeH="0" baseline="0" dirty="0">
                <a:ln>
                  <a:noFill/>
                </a:ln>
                <a:effectLst/>
              </a:rPr>
              <a:t>        print(</a:t>
            </a:r>
            <a:r>
              <a:rPr kumimoji="0" lang="en-US" altLang="en-US" i="0" u="none" strike="noStrike" cap="none" normalizeH="0" baseline="0" dirty="0" err="1">
                <a:ln>
                  <a:noFill/>
                </a:ln>
                <a:effectLst/>
              </a:rPr>
              <a:t>i</a:t>
            </a:r>
            <a:r>
              <a:rPr kumimoji="0" lang="en-US" altLang="en-US" i="0" u="none" strike="noStrike" cap="none" normalizeH="0" baseline="0" dirty="0">
                <a:ln>
                  <a:noFill/>
                </a:ln>
                <a:effectLst/>
              </a:rPr>
              <a:t>, k)</a:t>
            </a:r>
          </a:p>
          <a:p>
            <a:pPr defTabSz="914400" eaLnBrk="0" fontAlgn="base" hangingPunct="0">
              <a:spcBef>
                <a:spcPct val="0"/>
              </a:spcBef>
              <a:spcAft>
                <a:spcPct val="0"/>
              </a:spcAft>
            </a:pPr>
            <a:r>
              <a:rPr kumimoji="0" lang="en-US" altLang="en-US" i="0" u="none" strike="noStrike" cap="none" normalizeH="0" baseline="0" dirty="0">
                <a:ln>
                  <a:noFill/>
                </a:ln>
                <a:effectLst/>
              </a:rPr>
              <a:t>    print(</a:t>
            </a:r>
            <a:r>
              <a:rPr kumimoji="0" lang="en-US" altLang="en-US" i="0" u="none" strike="noStrike" cap="none" normalizeH="0" baseline="0" dirty="0" err="1">
                <a:ln>
                  <a:noFill/>
                </a:ln>
                <a:effectLst/>
              </a:rPr>
              <a:t>i</a:t>
            </a:r>
            <a:r>
              <a:rPr kumimoji="0" lang="en-US" altLang="en-US" i="0" u="none" strike="noStrike" cap="none" normalizeH="0" baseline="0" dirty="0">
                <a:ln>
                  <a:noFill/>
                </a:ln>
                <a:effectLst/>
              </a:rPr>
              <a:t>, k)</a:t>
            </a:r>
          </a:p>
          <a:p>
            <a:pPr defTabSz="914400" eaLnBrk="0" fontAlgn="base" hangingPunct="0">
              <a:spcBef>
                <a:spcPct val="0"/>
              </a:spcBef>
              <a:spcAft>
                <a:spcPct val="0"/>
              </a:spcAft>
            </a:pPr>
            <a:endParaRPr lang="en-US" altLang="en-US" dirty="0"/>
          </a:p>
          <a:p>
            <a:pPr defTabSz="914400" eaLnBrk="0" fontAlgn="base" hangingPunct="0">
              <a:spcBef>
                <a:spcPct val="0"/>
              </a:spcBef>
              <a:spcAft>
                <a:spcPct val="0"/>
              </a:spcAft>
            </a:pPr>
            <a:r>
              <a:rPr lang="en-US" altLang="en-US" dirty="0"/>
              <a:t>b = 20</a:t>
            </a:r>
          </a:p>
          <a:p>
            <a:pPr defTabSz="914400" eaLnBrk="0" fontAlgn="base" hangingPunct="0">
              <a:spcBef>
                <a:spcPct val="0"/>
              </a:spcBef>
              <a:spcAft>
                <a:spcPct val="0"/>
              </a:spcAft>
            </a:pPr>
            <a:r>
              <a:rPr kumimoji="0" lang="en-US" altLang="en-US" i="0" u="none" strike="noStrike" cap="none" normalizeH="0" baseline="0" dirty="0" err="1">
                <a:ln>
                  <a:noFill/>
                </a:ln>
                <a:effectLst/>
              </a:rPr>
              <a:t>i</a:t>
            </a:r>
            <a:r>
              <a:rPr kumimoji="0" lang="en-US" altLang="en-US" i="0" u="none" strike="noStrike" cap="none" normalizeH="0" baseline="0" dirty="0">
                <a:ln>
                  <a:noFill/>
                </a:ln>
                <a:effectLst/>
              </a:rPr>
              <a:t>=1000</a:t>
            </a:r>
          </a:p>
          <a:p>
            <a:pPr defTabSz="914400" eaLnBrk="0" fontAlgn="base" hangingPunct="0">
              <a:spcBef>
                <a:spcPct val="0"/>
              </a:spcBef>
              <a:spcAft>
                <a:spcPct val="0"/>
              </a:spcAft>
            </a:pPr>
            <a:r>
              <a:rPr lang="en-US" altLang="en-US" dirty="0"/>
              <a:t>if (True):</a:t>
            </a:r>
          </a:p>
          <a:p>
            <a:pPr defTabSz="914400" eaLnBrk="0" fontAlgn="base" hangingPunct="0">
              <a:spcBef>
                <a:spcPct val="0"/>
              </a:spcBef>
              <a:spcAft>
                <a:spcPct val="0"/>
              </a:spcAft>
            </a:pPr>
            <a:r>
              <a:rPr lang="en-US" altLang="en-US" dirty="0"/>
              <a:t>    for  kk in range(0, 100):</a:t>
            </a:r>
          </a:p>
          <a:p>
            <a:pPr defTabSz="914400" eaLnBrk="0" fontAlgn="base" hangingPunct="0">
              <a:spcBef>
                <a:spcPct val="0"/>
              </a:spcBef>
              <a:spcAft>
                <a:spcPct val="0"/>
              </a:spcAft>
            </a:pPr>
            <a:r>
              <a:rPr lang="en-US" altLang="en-US" dirty="0"/>
              <a:t>         ii=kk</a:t>
            </a:r>
          </a:p>
          <a:p>
            <a:pPr defTabSz="914400" eaLnBrk="0" fontAlgn="base" hangingPunct="0">
              <a:spcBef>
                <a:spcPct val="0"/>
              </a:spcBef>
              <a:spcAft>
                <a:spcPct val="0"/>
              </a:spcAft>
            </a:pPr>
            <a:endParaRPr kumimoji="0" lang="en-US" altLang="en-US" i="0" u="none" strike="noStrike" cap="none" normalizeH="0" baseline="0" dirty="0">
              <a:ln>
                <a:noFill/>
              </a:ln>
              <a:effectLst/>
            </a:endParaRPr>
          </a:p>
          <a:p>
            <a:pPr defTabSz="914400" eaLnBrk="0" fontAlgn="base" hangingPunct="0">
              <a:spcBef>
                <a:spcPct val="0"/>
              </a:spcBef>
              <a:spcAft>
                <a:spcPct val="0"/>
              </a:spcAft>
            </a:pPr>
            <a:r>
              <a:rPr lang="en-US" altLang="en-US" dirty="0"/>
              <a:t>print(kk, ii)</a:t>
            </a:r>
          </a:p>
          <a:p>
            <a:pPr defTabSz="914400" eaLnBrk="0" fontAlgn="base" hangingPunct="0">
              <a:spcBef>
                <a:spcPct val="0"/>
              </a:spcBef>
              <a:spcAft>
                <a:spcPct val="0"/>
              </a:spcAft>
            </a:pPr>
            <a:r>
              <a:rPr lang="en-US" altLang="en-US" dirty="0" err="1"/>
              <a:t>myFunc</a:t>
            </a:r>
            <a:r>
              <a:rPr lang="en-US" altLang="en-US" dirty="0"/>
              <a:t>()</a:t>
            </a:r>
            <a:endParaRPr kumimoji="0" lang="en-US" altLang="en-US" i="0" u="none" strike="noStrike" cap="none" normalizeH="0" baseline="0" dirty="0">
              <a:ln>
                <a:noFill/>
              </a:ln>
              <a:effectLst/>
            </a:endParaRPr>
          </a:p>
        </p:txBody>
      </p:sp>
    </p:spTree>
    <p:extLst>
      <p:ext uri="{BB962C8B-B14F-4D97-AF65-F5344CB8AC3E}">
        <p14:creationId xmlns:p14="http://schemas.microsoft.com/office/powerpoint/2010/main" val="2594806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8A97-C1D9-ABC1-A033-A014F7673A22}"/>
              </a:ext>
            </a:extLst>
          </p:cNvPr>
          <p:cNvSpPr>
            <a:spLocks noGrp="1"/>
          </p:cNvSpPr>
          <p:nvPr>
            <p:ph type="title"/>
          </p:nvPr>
        </p:nvSpPr>
        <p:spPr/>
        <p:txBody>
          <a:bodyPr/>
          <a:lstStyle/>
          <a:p>
            <a:r>
              <a:rPr lang="en-US" dirty="0"/>
              <a:t>The LEGB Rule for Python Scope</a:t>
            </a:r>
          </a:p>
        </p:txBody>
      </p:sp>
      <p:sp>
        <p:nvSpPr>
          <p:cNvPr id="3" name="Content Placeholder 2">
            <a:extLst>
              <a:ext uri="{FF2B5EF4-FFF2-40B4-BE49-F238E27FC236}">
                <a16:creationId xmlns:a16="http://schemas.microsoft.com/office/drawing/2014/main" id="{ACF44FC4-F573-5B0B-0F5F-0DE0A9E4CB26}"/>
              </a:ext>
            </a:extLst>
          </p:cNvPr>
          <p:cNvSpPr>
            <a:spLocks noGrp="1"/>
          </p:cNvSpPr>
          <p:nvPr>
            <p:ph sz="quarter" idx="13"/>
          </p:nvPr>
        </p:nvSpPr>
        <p:spPr>
          <a:xfrm>
            <a:off x="913774" y="1566408"/>
            <a:ext cx="10363826" cy="4904134"/>
          </a:xfrm>
        </p:spPr>
        <p:txBody>
          <a:bodyPr>
            <a:normAutofit fontScale="92500" lnSpcReduction="10000"/>
          </a:bodyPr>
          <a:lstStyle/>
          <a:p>
            <a:r>
              <a:rPr lang="en-US" dirty="0"/>
              <a:t>LEGB stands for Local, Enclosing, Global, and Built-in</a:t>
            </a:r>
          </a:p>
          <a:p>
            <a:pPr lvl="1"/>
            <a:r>
              <a:rPr lang="en-US" dirty="0"/>
              <a:t>Local (or function) scope: the code block/body of any function. </a:t>
            </a:r>
          </a:p>
          <a:p>
            <a:pPr lvl="2"/>
            <a:r>
              <a:rPr lang="en-US" dirty="0">
                <a:solidFill>
                  <a:srgbClr val="C00000"/>
                </a:solidFill>
              </a:rPr>
              <a:t>All names inside a function are created at the function call, not at function definition.</a:t>
            </a:r>
          </a:p>
          <a:p>
            <a:pPr lvl="2"/>
            <a:r>
              <a:rPr lang="en-US" dirty="0"/>
              <a:t>Names defined in a function is only visible in the body of the function.</a:t>
            </a:r>
            <a:endParaRPr lang="en-US" dirty="0">
              <a:solidFill>
                <a:srgbClr val="C00000"/>
              </a:solidFill>
            </a:endParaRPr>
          </a:p>
          <a:p>
            <a:pPr lvl="1"/>
            <a:r>
              <a:rPr lang="en-US" dirty="0"/>
              <a:t>Enclosing (or nonlocal) scope: this is a special scope that only exists for nested functions. If the local scope is an inner function, then enclosing scope is the scope enclosing the function.</a:t>
            </a:r>
          </a:p>
          <a:p>
            <a:pPr lvl="1"/>
            <a:r>
              <a:rPr lang="en-US" dirty="0"/>
              <a:t>Global (or module) scope: this is the top-most scope in a program or a module. </a:t>
            </a:r>
          </a:p>
          <a:p>
            <a:pPr lvl="1"/>
            <a:r>
              <a:rPr lang="en-US" dirty="0"/>
              <a:t>Built-in scope: Names python assigned in the built-in module.</a:t>
            </a:r>
          </a:p>
          <a:p>
            <a:r>
              <a:rPr lang="en-US" dirty="0"/>
              <a:t>LEGB Rule: When Python sees a name, it will look the name up in local, enclosing, global, and </a:t>
            </a:r>
            <a:r>
              <a:rPr lang="en-US" dirty="0" err="1"/>
              <a:t>buit</a:t>
            </a:r>
            <a:r>
              <a:rPr lang="en-US" dirty="0"/>
              <a:t>-in scope in sequence. </a:t>
            </a:r>
          </a:p>
          <a:p>
            <a:pPr lvl="1"/>
            <a:r>
              <a:rPr lang="en-US" dirty="0"/>
              <a:t>If all fails: </a:t>
            </a:r>
            <a:r>
              <a:rPr lang="en-US" dirty="0" err="1"/>
              <a:t>NameError</a:t>
            </a:r>
            <a:r>
              <a:rPr lang="en-US" dirty="0"/>
              <a:t>.</a:t>
            </a:r>
          </a:p>
          <a:p>
            <a:pPr lvl="1"/>
            <a:r>
              <a:rPr lang="en-US" dirty="0"/>
              <a:t>See lect2/scope0.py, scope1.py, scope2.py, scope3.py scope4.py</a:t>
            </a:r>
          </a:p>
          <a:p>
            <a:endParaRPr lang="en-US" dirty="0"/>
          </a:p>
        </p:txBody>
      </p:sp>
    </p:spTree>
    <p:extLst>
      <p:ext uri="{BB962C8B-B14F-4D97-AF65-F5344CB8AC3E}">
        <p14:creationId xmlns:p14="http://schemas.microsoft.com/office/powerpoint/2010/main" val="3363439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8A97-C1D9-ABC1-A033-A014F7673A22}"/>
              </a:ext>
            </a:extLst>
          </p:cNvPr>
          <p:cNvSpPr>
            <a:spLocks noGrp="1"/>
          </p:cNvSpPr>
          <p:nvPr>
            <p:ph type="title"/>
          </p:nvPr>
        </p:nvSpPr>
        <p:spPr/>
        <p:txBody>
          <a:bodyPr/>
          <a:lstStyle/>
          <a:p>
            <a:r>
              <a:rPr lang="en-US" dirty="0"/>
              <a:t>Changing the Default Scoping</a:t>
            </a:r>
          </a:p>
        </p:txBody>
      </p:sp>
      <p:sp>
        <p:nvSpPr>
          <p:cNvPr id="3" name="Content Placeholder 2">
            <a:extLst>
              <a:ext uri="{FF2B5EF4-FFF2-40B4-BE49-F238E27FC236}">
                <a16:creationId xmlns:a16="http://schemas.microsoft.com/office/drawing/2014/main" id="{ACF44FC4-F573-5B0B-0F5F-0DE0A9E4CB26}"/>
              </a:ext>
            </a:extLst>
          </p:cNvPr>
          <p:cNvSpPr>
            <a:spLocks noGrp="1"/>
          </p:cNvSpPr>
          <p:nvPr>
            <p:ph sz="quarter" idx="13"/>
          </p:nvPr>
        </p:nvSpPr>
        <p:spPr>
          <a:xfrm>
            <a:off x="913774" y="1566408"/>
            <a:ext cx="5750497" cy="4904134"/>
          </a:xfrm>
        </p:spPr>
        <p:txBody>
          <a:bodyPr>
            <a:normAutofit/>
          </a:bodyPr>
          <a:lstStyle/>
          <a:p>
            <a:r>
              <a:rPr lang="en-US" dirty="0"/>
              <a:t>Following the LEGB rule, we cannot assign a value to a global variable inside a function. </a:t>
            </a:r>
          </a:p>
          <a:p>
            <a:pPr lvl="1"/>
            <a:r>
              <a:rPr lang="en-US" dirty="0"/>
              <a:t>This is quite common in coding</a:t>
            </a:r>
          </a:p>
          <a:p>
            <a:r>
              <a:rPr lang="en-US" dirty="0"/>
              <a:t>The global and nonlocal statement declares a variable inside a function as a global or a nonlocal variable.</a:t>
            </a:r>
          </a:p>
          <a:p>
            <a:pPr lvl="1"/>
            <a:r>
              <a:rPr lang="en-US" dirty="0"/>
              <a:t>Modify lect2/scope4.py to make it work.</a:t>
            </a:r>
          </a:p>
          <a:p>
            <a:endParaRPr lang="en-US" dirty="0"/>
          </a:p>
        </p:txBody>
      </p:sp>
      <p:sp>
        <p:nvSpPr>
          <p:cNvPr id="4" name="TextBox 3">
            <a:extLst>
              <a:ext uri="{FF2B5EF4-FFF2-40B4-BE49-F238E27FC236}">
                <a16:creationId xmlns:a16="http://schemas.microsoft.com/office/drawing/2014/main" id="{30868FC2-145A-7862-B61E-E7561CB1536B}"/>
              </a:ext>
            </a:extLst>
          </p:cNvPr>
          <p:cNvSpPr txBox="1"/>
          <p:nvPr/>
        </p:nvSpPr>
        <p:spPr>
          <a:xfrm>
            <a:off x="7958379" y="2688957"/>
            <a:ext cx="1491114" cy="2031325"/>
          </a:xfrm>
          <a:prstGeom prst="rect">
            <a:avLst/>
          </a:prstGeom>
          <a:noFill/>
          <a:ln>
            <a:solidFill>
              <a:schemeClr val="tx1"/>
            </a:solidFill>
          </a:ln>
        </p:spPr>
        <p:txBody>
          <a:bodyPr wrap="none" rtlCol="0">
            <a:spAutoFit/>
          </a:bodyPr>
          <a:lstStyle/>
          <a:p>
            <a:r>
              <a:rPr lang="en-US" dirty="0"/>
              <a:t>v = 100</a:t>
            </a:r>
          </a:p>
          <a:p>
            <a:r>
              <a:rPr lang="en-US" dirty="0"/>
              <a:t>def </a:t>
            </a:r>
            <a:r>
              <a:rPr lang="en-US" dirty="0" err="1"/>
              <a:t>inc</a:t>
            </a:r>
            <a:r>
              <a:rPr lang="en-US" dirty="0"/>
              <a:t>():</a:t>
            </a:r>
          </a:p>
          <a:p>
            <a:r>
              <a:rPr lang="en-US" dirty="0"/>
              <a:t>    </a:t>
            </a:r>
            <a:r>
              <a:rPr lang="en-US" dirty="0">
                <a:solidFill>
                  <a:srgbClr val="C00000"/>
                </a:solidFill>
              </a:rPr>
              <a:t>global v</a:t>
            </a:r>
          </a:p>
          <a:p>
            <a:r>
              <a:rPr lang="en-US" dirty="0"/>
              <a:t>    v = v + 1</a:t>
            </a:r>
          </a:p>
          <a:p>
            <a:endParaRPr lang="en-US" dirty="0"/>
          </a:p>
          <a:p>
            <a:r>
              <a:rPr lang="en-US" dirty="0" err="1"/>
              <a:t>inc</a:t>
            </a:r>
            <a:r>
              <a:rPr lang="en-US" dirty="0"/>
              <a:t>()</a:t>
            </a:r>
          </a:p>
          <a:p>
            <a:r>
              <a:rPr lang="en-US" dirty="0"/>
              <a:t>print("v = ", v)</a:t>
            </a:r>
          </a:p>
        </p:txBody>
      </p:sp>
    </p:spTree>
    <p:extLst>
      <p:ext uri="{BB962C8B-B14F-4D97-AF65-F5344CB8AC3E}">
        <p14:creationId xmlns:p14="http://schemas.microsoft.com/office/powerpoint/2010/main" val="290058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366C9-1E0C-A6EE-F48B-D36C824D892E}"/>
              </a:ext>
            </a:extLst>
          </p:cNvPr>
          <p:cNvSpPr>
            <a:spLocks noGrp="1"/>
          </p:cNvSpPr>
          <p:nvPr>
            <p:ph type="title"/>
          </p:nvPr>
        </p:nvSpPr>
        <p:spPr/>
        <p:txBody>
          <a:bodyPr/>
          <a:lstStyle/>
          <a:p>
            <a:r>
              <a:rPr lang="en-US" dirty="0"/>
              <a:t>Functions as the First Class Objects </a:t>
            </a:r>
          </a:p>
        </p:txBody>
      </p:sp>
      <p:sp>
        <p:nvSpPr>
          <p:cNvPr id="3" name="Content Placeholder 2">
            <a:extLst>
              <a:ext uri="{FF2B5EF4-FFF2-40B4-BE49-F238E27FC236}">
                <a16:creationId xmlns:a16="http://schemas.microsoft.com/office/drawing/2014/main" id="{F46044B5-8499-EE91-3AEA-F3E6B033978E}"/>
              </a:ext>
            </a:extLst>
          </p:cNvPr>
          <p:cNvSpPr>
            <a:spLocks noGrp="1"/>
          </p:cNvSpPr>
          <p:nvPr>
            <p:ph sz="quarter" idx="13"/>
          </p:nvPr>
        </p:nvSpPr>
        <p:spPr/>
        <p:txBody>
          <a:bodyPr>
            <a:normAutofit fontScale="77500" lnSpcReduction="20000"/>
          </a:bodyPr>
          <a:lstStyle/>
          <a:p>
            <a:r>
              <a:rPr lang="en-US" dirty="0"/>
              <a:t>Functions are first-class objects in Python. </a:t>
            </a:r>
          </a:p>
          <a:p>
            <a:r>
              <a:rPr lang="en-US" dirty="0"/>
              <a:t>This basically means that whatever you can do with a variable, you can do with a function. These include:</a:t>
            </a:r>
          </a:p>
          <a:p>
            <a:pPr lvl="1"/>
            <a:r>
              <a:rPr lang="en-US" dirty="0"/>
              <a:t>Assigning a name to it.</a:t>
            </a:r>
          </a:p>
          <a:p>
            <a:pPr lvl="1"/>
            <a:r>
              <a:rPr lang="en-US" dirty="0"/>
              <a:t>Passing it as an argument to a function.</a:t>
            </a:r>
          </a:p>
          <a:p>
            <a:pPr lvl="1"/>
            <a:r>
              <a:rPr lang="en-US" dirty="0"/>
              <a:t>Returning it as the result of a function.</a:t>
            </a:r>
          </a:p>
          <a:p>
            <a:pPr lvl="1"/>
            <a:r>
              <a:rPr lang="en-US" dirty="0"/>
              <a:t>Storing it in data structures.</a:t>
            </a:r>
          </a:p>
          <a:p>
            <a:r>
              <a:rPr lang="en-US" dirty="0"/>
              <a:t>More specifically, being a first-class objects means</a:t>
            </a:r>
          </a:p>
          <a:p>
            <a:pPr lvl="1"/>
            <a:r>
              <a:rPr lang="en-US" dirty="0"/>
              <a:t>It can be used where an object can be used</a:t>
            </a:r>
          </a:p>
          <a:p>
            <a:pPr lvl="1"/>
            <a:r>
              <a:rPr lang="en-US" dirty="0"/>
              <a:t>It can be constructed where an object can be constructed</a:t>
            </a:r>
          </a:p>
          <a:p>
            <a:pPr lvl="1"/>
            <a:r>
              <a:rPr lang="en-US" dirty="0"/>
              <a:t>It can be typed like any other objects.</a:t>
            </a:r>
          </a:p>
          <a:p>
            <a:pPr lvl="1"/>
            <a:r>
              <a:rPr lang="en-US" dirty="0"/>
              <a:t>Functions in C++ cannot be constructed on the fly!</a:t>
            </a:r>
            <a:br>
              <a:rPr lang="en-US" dirty="0"/>
            </a:br>
            <a:endParaRPr lang="en-US" dirty="0"/>
          </a:p>
          <a:p>
            <a:endParaRPr lang="en-US" dirty="0"/>
          </a:p>
          <a:p>
            <a:endParaRPr lang="en-US" dirty="0"/>
          </a:p>
        </p:txBody>
      </p:sp>
    </p:spTree>
    <p:extLst>
      <p:ext uri="{BB962C8B-B14F-4D97-AF65-F5344CB8AC3E}">
        <p14:creationId xmlns:p14="http://schemas.microsoft.com/office/powerpoint/2010/main" val="1927742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32C5B-4E9D-EE16-B56B-D8C214B1A57F}"/>
              </a:ext>
            </a:extLst>
          </p:cNvPr>
          <p:cNvSpPr>
            <a:spLocks noGrp="1"/>
          </p:cNvSpPr>
          <p:nvPr>
            <p:ph type="title"/>
          </p:nvPr>
        </p:nvSpPr>
        <p:spPr/>
        <p:txBody>
          <a:bodyPr/>
          <a:lstStyle/>
          <a:p>
            <a:r>
              <a:rPr lang="en-US" dirty="0"/>
              <a:t>Command Line Arguments</a:t>
            </a:r>
          </a:p>
        </p:txBody>
      </p:sp>
      <p:sp>
        <p:nvSpPr>
          <p:cNvPr id="3" name="Content Placeholder 2">
            <a:extLst>
              <a:ext uri="{FF2B5EF4-FFF2-40B4-BE49-F238E27FC236}">
                <a16:creationId xmlns:a16="http://schemas.microsoft.com/office/drawing/2014/main" id="{0E6142F1-8DB9-DBDF-432F-E4EB6DFD2B26}"/>
              </a:ext>
            </a:extLst>
          </p:cNvPr>
          <p:cNvSpPr>
            <a:spLocks noGrp="1"/>
          </p:cNvSpPr>
          <p:nvPr>
            <p:ph sz="quarter" idx="13"/>
          </p:nvPr>
        </p:nvSpPr>
        <p:spPr>
          <a:xfrm>
            <a:off x="913774" y="1566408"/>
            <a:ext cx="9935040" cy="4224792"/>
          </a:xfrm>
        </p:spPr>
        <p:txBody>
          <a:bodyPr>
            <a:normAutofit/>
          </a:bodyPr>
          <a:lstStyle/>
          <a:p>
            <a:r>
              <a:rPr lang="en-US" dirty="0"/>
              <a:t>To access command line arguments in python code:</a:t>
            </a:r>
          </a:p>
          <a:p>
            <a:pPr lvl="1"/>
            <a:r>
              <a:rPr lang="en-US" dirty="0"/>
              <a:t>import sys</a:t>
            </a:r>
          </a:p>
          <a:p>
            <a:pPr lvl="1"/>
            <a:r>
              <a:rPr lang="en-US" dirty="0"/>
              <a:t>The arguments are in the </a:t>
            </a:r>
            <a:r>
              <a:rPr lang="en-US" dirty="0" err="1"/>
              <a:t>sys.argv</a:t>
            </a:r>
            <a:r>
              <a:rPr lang="en-US" dirty="0"/>
              <a:t> list.</a:t>
            </a:r>
          </a:p>
          <a:p>
            <a:pPr lvl="1"/>
            <a:endParaRPr lang="en-US" dirty="0"/>
          </a:p>
          <a:p>
            <a:pPr lvl="1"/>
            <a:r>
              <a:rPr lang="en-US" dirty="0"/>
              <a:t>See lect2/commandline.py</a:t>
            </a:r>
          </a:p>
        </p:txBody>
      </p:sp>
    </p:spTree>
    <p:extLst>
      <p:ext uri="{BB962C8B-B14F-4D97-AF65-F5344CB8AC3E}">
        <p14:creationId xmlns:p14="http://schemas.microsoft.com/office/powerpoint/2010/main" val="1123992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9AB1-762A-6043-8F7E-690F3864F07B}"/>
              </a:ext>
            </a:extLst>
          </p:cNvPr>
          <p:cNvSpPr>
            <a:spLocks noGrp="1"/>
          </p:cNvSpPr>
          <p:nvPr>
            <p:ph type="title"/>
          </p:nvPr>
        </p:nvSpPr>
        <p:spPr/>
        <p:txBody>
          <a:bodyPr/>
          <a:lstStyle/>
          <a:p>
            <a:r>
              <a:rPr lang="en-US" dirty="0"/>
              <a:t>Function Closures</a:t>
            </a:r>
          </a:p>
        </p:txBody>
      </p:sp>
      <p:sp>
        <p:nvSpPr>
          <p:cNvPr id="3" name="Content Placeholder 2">
            <a:extLst>
              <a:ext uri="{FF2B5EF4-FFF2-40B4-BE49-F238E27FC236}">
                <a16:creationId xmlns:a16="http://schemas.microsoft.com/office/drawing/2014/main" id="{299AB4A2-9FB7-D32D-8BDA-EA503FD881FE}"/>
              </a:ext>
            </a:extLst>
          </p:cNvPr>
          <p:cNvSpPr>
            <a:spLocks noGrp="1"/>
          </p:cNvSpPr>
          <p:nvPr>
            <p:ph sz="quarter" idx="13"/>
          </p:nvPr>
        </p:nvSpPr>
        <p:spPr>
          <a:xfrm>
            <a:off x="913774" y="1749973"/>
            <a:ext cx="5213683" cy="4588060"/>
          </a:xfrm>
        </p:spPr>
        <p:txBody>
          <a:bodyPr>
            <a:normAutofit lnSpcReduction="10000"/>
          </a:bodyPr>
          <a:lstStyle/>
          <a:p>
            <a:r>
              <a:rPr lang="en-US" dirty="0"/>
              <a:t>As first-class objects, you can wrap functions within functions. </a:t>
            </a:r>
          </a:p>
          <a:p>
            <a:r>
              <a:rPr lang="en-US" dirty="0"/>
              <a:t>Outer functions have free variables that are bound to inner functions. </a:t>
            </a:r>
          </a:p>
          <a:p>
            <a:r>
              <a:rPr lang="en-US" dirty="0"/>
              <a:t>A closure is a function object that remembers values in enclosing scopes regardless of whether those scopes are still present in memory. </a:t>
            </a:r>
          </a:p>
          <a:p>
            <a:pPr lvl="1"/>
            <a:r>
              <a:rPr lang="en-US" dirty="0"/>
              <a:t>Objects are data with associated methods</a:t>
            </a:r>
          </a:p>
          <a:p>
            <a:pPr lvl="1"/>
            <a:r>
              <a:rPr lang="en-US" dirty="0"/>
              <a:t>Closures are functions with associated data</a:t>
            </a:r>
          </a:p>
          <a:p>
            <a:endParaRPr lang="en-US" dirty="0"/>
          </a:p>
        </p:txBody>
      </p:sp>
      <p:sp>
        <p:nvSpPr>
          <p:cNvPr id="5" name="Rectangle 1">
            <a:extLst>
              <a:ext uri="{FF2B5EF4-FFF2-40B4-BE49-F238E27FC236}">
                <a16:creationId xmlns:a16="http://schemas.microsoft.com/office/drawing/2014/main" id="{401D2C28-074C-BDBC-72CB-89FB3DD8BDD0}"/>
              </a:ext>
            </a:extLst>
          </p:cNvPr>
          <p:cNvSpPr>
            <a:spLocks noChangeArrowheads="1"/>
          </p:cNvSpPr>
          <p:nvPr/>
        </p:nvSpPr>
        <p:spPr bwMode="auto">
          <a:xfrm>
            <a:off x="7408252" y="1765772"/>
            <a:ext cx="3132589" cy="3785652"/>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def </a:t>
            </a:r>
            <a:r>
              <a:rPr kumimoji="0" lang="en-US" altLang="en-US" sz="2000" b="0" i="1" u="none" strike="noStrike" cap="none" normalizeH="0" baseline="0" dirty="0" err="1">
                <a:ln>
                  <a:noFill/>
                </a:ln>
                <a:effectLst/>
              </a:rPr>
              <a:t>make_inc</a:t>
            </a:r>
            <a:r>
              <a:rPr kumimoji="0" lang="en-US" altLang="en-US" sz="2000" b="0" i="1" u="none" strike="noStrike" cap="none" normalizeH="0" baseline="0" dirty="0">
                <a:ln>
                  <a:noFill/>
                </a:ln>
                <a:effectLst/>
              </a:rPr>
              <a:t>(x):</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    def </a:t>
            </a:r>
            <a:r>
              <a:rPr kumimoji="0" lang="en-US" altLang="en-US" sz="2000" b="0" i="1" u="none" strike="noStrike" cap="none" normalizeH="0" baseline="0" dirty="0" err="1">
                <a:ln>
                  <a:noFill/>
                </a:ln>
                <a:effectLst/>
              </a:rPr>
              <a:t>inc</a:t>
            </a:r>
            <a:r>
              <a:rPr kumimoji="0" lang="en-US" altLang="en-US" sz="2000" b="0" i="1" u="none" strike="noStrike" cap="none" normalizeH="0" baseline="0" dirty="0">
                <a:ln>
                  <a:noFill/>
                </a:ln>
                <a:effectLst/>
              </a:rPr>
              <a:t>(y):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        # x is closed 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        # the definition of </a:t>
            </a:r>
            <a:r>
              <a:rPr kumimoji="0" lang="en-US" altLang="en-US" sz="2000" b="0" i="1" u="none" strike="noStrike" cap="none" normalizeH="0" baseline="0" dirty="0" err="1">
                <a:ln>
                  <a:noFill/>
                </a:ln>
                <a:effectLst/>
              </a:rPr>
              <a:t>inc</a:t>
            </a:r>
            <a:r>
              <a:rPr kumimoji="0" lang="en-US" altLang="en-US" sz="2000" b="0" i="1" u="none" strike="noStrike" cap="none" normalizeH="0" baseline="0" dirty="0">
                <a:ln>
                  <a:noFill/>
                </a:ln>
                <a:effectLs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        return x + 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    return </a:t>
            </a:r>
            <a:r>
              <a:rPr kumimoji="0" lang="en-US" altLang="en-US" sz="2000" b="0" i="1" u="none" strike="noStrike" cap="none" normalizeH="0" baseline="0" dirty="0" err="1">
                <a:ln>
                  <a:noFill/>
                </a:ln>
                <a:effectLst/>
              </a:rPr>
              <a:t>inc</a:t>
            </a:r>
            <a:endParaRPr kumimoji="0" lang="en-US" altLang="en-US" sz="2000" b="0" i="1"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1"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inc5 = </a:t>
            </a:r>
            <a:r>
              <a:rPr kumimoji="0" lang="en-US" altLang="en-US" sz="2000" b="0" i="1" u="none" strike="noStrike" cap="none" normalizeH="0" baseline="0" dirty="0" err="1">
                <a:ln>
                  <a:noFill/>
                </a:ln>
                <a:effectLst/>
              </a:rPr>
              <a:t>make_inc</a:t>
            </a:r>
            <a:r>
              <a:rPr kumimoji="0" lang="en-US" altLang="en-US" sz="2000" b="0" i="1" u="none" strike="noStrike" cap="none" normalizeH="0" baseline="0" dirty="0">
                <a:ln>
                  <a:noFill/>
                </a:ln>
                <a:effectLst/>
              </a:rPr>
              <a:t>(5)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inc10 = </a:t>
            </a:r>
            <a:r>
              <a:rPr kumimoji="0" lang="en-US" altLang="en-US" sz="2000" b="0" i="1" u="none" strike="noStrike" cap="none" normalizeH="0" baseline="0" dirty="0" err="1">
                <a:ln>
                  <a:noFill/>
                </a:ln>
                <a:effectLst/>
              </a:rPr>
              <a:t>make_inc</a:t>
            </a:r>
            <a:r>
              <a:rPr kumimoji="0" lang="en-US" altLang="en-US" sz="2000" b="0" i="1" u="none" strike="noStrike" cap="none" normalizeH="0" baseline="0" dirty="0">
                <a:ln>
                  <a:noFill/>
                </a:ln>
                <a:effectLst/>
              </a:rPr>
              <a:t>(10)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1"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print(inc5(5))  #returns 10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dirty="0">
                <a:ln>
                  <a:noFill/>
                </a:ln>
                <a:effectLst/>
              </a:rPr>
              <a:t>print(inc10(5)) # returns 15 </a:t>
            </a:r>
            <a:endParaRPr kumimoji="0" lang="en-US" altLang="en-US" sz="2000" b="0" i="0" u="none" strike="noStrike" cap="none" normalizeH="0" baseline="0" dirty="0">
              <a:ln>
                <a:noFill/>
              </a:ln>
              <a:effectLst/>
            </a:endParaRPr>
          </a:p>
        </p:txBody>
      </p:sp>
      <p:sp>
        <p:nvSpPr>
          <p:cNvPr id="6" name="Content Placeholder 2">
            <a:extLst>
              <a:ext uri="{FF2B5EF4-FFF2-40B4-BE49-F238E27FC236}">
                <a16:creationId xmlns:a16="http://schemas.microsoft.com/office/drawing/2014/main" id="{3E5E63E2-2E0C-2008-649E-CD9BAFD4DFFB}"/>
              </a:ext>
            </a:extLst>
          </p:cNvPr>
          <p:cNvSpPr txBox="1">
            <a:spLocks/>
          </p:cNvSpPr>
          <p:nvPr/>
        </p:nvSpPr>
        <p:spPr>
          <a:xfrm>
            <a:off x="6095999" y="3922294"/>
            <a:ext cx="5213683" cy="260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dirty="0"/>
          </a:p>
        </p:txBody>
      </p:sp>
    </p:spTree>
    <p:extLst>
      <p:ext uri="{BB962C8B-B14F-4D97-AF65-F5344CB8AC3E}">
        <p14:creationId xmlns:p14="http://schemas.microsoft.com/office/powerpoint/2010/main" val="25346546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461D2-A55E-60B3-6F6A-7617C410B48D}"/>
              </a:ext>
            </a:extLst>
          </p:cNvPr>
          <p:cNvSpPr>
            <a:spLocks noGrp="1"/>
          </p:cNvSpPr>
          <p:nvPr>
            <p:ph type="title"/>
          </p:nvPr>
        </p:nvSpPr>
        <p:spPr/>
        <p:txBody>
          <a:bodyPr/>
          <a:lstStyle/>
          <a:p>
            <a:r>
              <a:rPr lang="en-US" dirty="0"/>
              <a:t>Functions Closures</a:t>
            </a:r>
          </a:p>
        </p:txBody>
      </p:sp>
      <p:sp>
        <p:nvSpPr>
          <p:cNvPr id="3" name="Content Placeholder 2">
            <a:extLst>
              <a:ext uri="{FF2B5EF4-FFF2-40B4-BE49-F238E27FC236}">
                <a16:creationId xmlns:a16="http://schemas.microsoft.com/office/drawing/2014/main" id="{6EE6AF2F-1DEE-FA1C-8619-0C4660471774}"/>
              </a:ext>
            </a:extLst>
          </p:cNvPr>
          <p:cNvSpPr>
            <a:spLocks noGrp="1"/>
          </p:cNvSpPr>
          <p:nvPr>
            <p:ph sz="quarter" idx="13"/>
          </p:nvPr>
        </p:nvSpPr>
        <p:spPr/>
        <p:txBody>
          <a:bodyPr/>
          <a:lstStyle/>
          <a:p>
            <a:pPr marL="0" indent="0">
              <a:buNone/>
            </a:pPr>
            <a:r>
              <a:rPr lang="en-US" dirty="0"/>
              <a:t>Closures are hard to define so follow these three rules for generating a closure:</a:t>
            </a:r>
          </a:p>
          <a:p>
            <a:pPr marL="0" indent="0">
              <a:buNone/>
            </a:pPr>
            <a:r>
              <a:rPr lang="en-US" dirty="0"/>
              <a:t>1. We must have a nested function (function inside a function).</a:t>
            </a:r>
          </a:p>
          <a:p>
            <a:pPr marL="0" indent="0">
              <a:buNone/>
            </a:pPr>
            <a:r>
              <a:rPr lang="en-US" dirty="0"/>
              <a:t>2. The nested function must refer to a value defined in the enclosing function.</a:t>
            </a:r>
          </a:p>
          <a:p>
            <a:pPr marL="0" indent="0">
              <a:buNone/>
            </a:pPr>
            <a:r>
              <a:rPr lang="en-US" dirty="0"/>
              <a:t>3. The enclosing function must return the nested function.</a:t>
            </a:r>
          </a:p>
          <a:p>
            <a:endParaRPr lang="en-US" dirty="0"/>
          </a:p>
        </p:txBody>
      </p:sp>
    </p:spTree>
    <p:extLst>
      <p:ext uri="{BB962C8B-B14F-4D97-AF65-F5344CB8AC3E}">
        <p14:creationId xmlns:p14="http://schemas.microsoft.com/office/powerpoint/2010/main" val="1023292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9AB1-762A-6043-8F7E-690F3864F07B}"/>
              </a:ext>
            </a:extLst>
          </p:cNvPr>
          <p:cNvSpPr>
            <a:spLocks noGrp="1"/>
          </p:cNvSpPr>
          <p:nvPr>
            <p:ph type="title"/>
          </p:nvPr>
        </p:nvSpPr>
        <p:spPr/>
        <p:txBody>
          <a:bodyPr/>
          <a:lstStyle/>
          <a:p>
            <a:r>
              <a:rPr lang="en-US" dirty="0"/>
              <a:t>Decorators</a:t>
            </a:r>
          </a:p>
        </p:txBody>
      </p:sp>
      <p:sp>
        <p:nvSpPr>
          <p:cNvPr id="3" name="Content Placeholder 2">
            <a:extLst>
              <a:ext uri="{FF2B5EF4-FFF2-40B4-BE49-F238E27FC236}">
                <a16:creationId xmlns:a16="http://schemas.microsoft.com/office/drawing/2014/main" id="{299AB4A2-9FB7-D32D-8BDA-EA503FD881FE}"/>
              </a:ext>
            </a:extLst>
          </p:cNvPr>
          <p:cNvSpPr>
            <a:spLocks noGrp="1"/>
          </p:cNvSpPr>
          <p:nvPr>
            <p:ph sz="quarter" idx="13"/>
          </p:nvPr>
        </p:nvSpPr>
        <p:spPr>
          <a:xfrm>
            <a:off x="913774" y="1749973"/>
            <a:ext cx="5213683" cy="4588060"/>
          </a:xfrm>
        </p:spPr>
        <p:txBody>
          <a:bodyPr>
            <a:normAutofit/>
          </a:bodyPr>
          <a:lstStyle/>
          <a:p>
            <a:r>
              <a:rPr lang="en-US" dirty="0"/>
              <a:t>Wrappers to existing functions. </a:t>
            </a:r>
          </a:p>
          <a:p>
            <a:r>
              <a:rPr lang="en-US" dirty="0"/>
              <a:t>You can extend the functionality of existing functions without having to modify them. </a:t>
            </a:r>
          </a:p>
          <a:p>
            <a:endParaRPr lang="en-US" dirty="0"/>
          </a:p>
        </p:txBody>
      </p:sp>
      <p:sp>
        <p:nvSpPr>
          <p:cNvPr id="5" name="Rectangle 1">
            <a:extLst>
              <a:ext uri="{FF2B5EF4-FFF2-40B4-BE49-F238E27FC236}">
                <a16:creationId xmlns:a16="http://schemas.microsoft.com/office/drawing/2014/main" id="{401D2C28-074C-BDBC-72CB-89FB3DD8BDD0}"/>
              </a:ext>
            </a:extLst>
          </p:cNvPr>
          <p:cNvSpPr>
            <a:spLocks noChangeArrowheads="1"/>
          </p:cNvSpPr>
          <p:nvPr/>
        </p:nvSpPr>
        <p:spPr bwMode="auto">
          <a:xfrm>
            <a:off x="6249486" y="1848715"/>
            <a:ext cx="4559261" cy="3477875"/>
          </a:xfrm>
          <a:prstGeom prst="rect">
            <a:avLst/>
          </a:prstGeom>
          <a:noFill/>
          <a:ln>
            <a:solidFill>
              <a:schemeClr val="tx1"/>
            </a:solid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u="none" strike="noStrike" cap="none" normalizeH="0" baseline="0" dirty="0">
                <a:ln>
                  <a:noFill/>
                </a:ln>
                <a:effectLst/>
              </a:rPr>
              <a:t>def </a:t>
            </a:r>
            <a:r>
              <a:rPr kumimoji="0" lang="en-US" altLang="en-US" sz="2000" b="0" u="none" strike="noStrike" cap="none" normalizeH="0" baseline="0" dirty="0" err="1">
                <a:ln>
                  <a:noFill/>
                </a:ln>
                <a:effectLst/>
              </a:rPr>
              <a:t>say_hello</a:t>
            </a:r>
            <a:r>
              <a:rPr kumimoji="0" lang="en-US" altLang="en-US" sz="2000" b="0" u="none" strike="noStrike" cap="none" normalizeH="0" baseline="0" dirty="0">
                <a:ln>
                  <a:noFill/>
                </a:ln>
                <a:effectLst/>
              </a:rPr>
              <a:t>(name):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u="none" strike="noStrike" cap="none" normalizeH="0" baseline="0" dirty="0">
                <a:ln>
                  <a:noFill/>
                </a:ln>
                <a:effectLst/>
              </a:rPr>
              <a:t>    return "Hello, " + str(name) +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u="none" strike="noStrike" cap="none" normalizeH="0" baseline="0" dirty="0">
                <a:ln>
                  <a:noFill/>
                </a:ln>
                <a:effectLst/>
              </a:rPr>
              <a:t>def </a:t>
            </a:r>
            <a:r>
              <a:rPr kumimoji="0" lang="en-US" altLang="en-US" sz="2000" b="0" u="none" strike="noStrike" cap="none" normalizeH="0" baseline="0" dirty="0" err="1">
                <a:ln>
                  <a:noFill/>
                </a:ln>
                <a:effectLst/>
              </a:rPr>
              <a:t>p_decorate</a:t>
            </a:r>
            <a:r>
              <a:rPr kumimoji="0" lang="en-US" altLang="en-US" sz="2000" b="0" u="none" strike="noStrike" cap="none" normalizeH="0" baseline="0" dirty="0">
                <a:ln>
                  <a:noFill/>
                </a:ln>
                <a:effectLst/>
              </a:rPr>
              <a:t>(</a:t>
            </a:r>
            <a:r>
              <a:rPr kumimoji="0" lang="en-US" altLang="en-US" sz="2000" b="0" u="none" strike="noStrike" cap="none" normalizeH="0" baseline="0" dirty="0" err="1">
                <a:ln>
                  <a:noFill/>
                </a:ln>
                <a:effectLst/>
              </a:rPr>
              <a:t>func</a:t>
            </a:r>
            <a:r>
              <a:rPr kumimoji="0" lang="en-US" altLang="en-US" sz="2000" b="0" u="none" strike="noStrike" cap="none" normalizeH="0" baseline="0" dirty="0">
                <a:ln>
                  <a:noFill/>
                </a:ln>
                <a:effectLs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u="none" strike="noStrike" cap="none" normalizeH="0" baseline="0" dirty="0">
                <a:ln>
                  <a:noFill/>
                </a:ln>
                <a:effectLst/>
              </a:rPr>
              <a:t>    def </a:t>
            </a:r>
            <a:r>
              <a:rPr kumimoji="0" lang="en-US" altLang="en-US" sz="2000" b="0" u="none" strike="noStrike" cap="none" normalizeH="0" baseline="0" dirty="0" err="1">
                <a:ln>
                  <a:noFill/>
                </a:ln>
                <a:effectLst/>
              </a:rPr>
              <a:t>func_wrapper</a:t>
            </a:r>
            <a:r>
              <a:rPr kumimoji="0" lang="en-US" altLang="en-US" sz="2000" b="0" u="none" strike="noStrike" cap="none" normalizeH="0" baseline="0" dirty="0">
                <a:ln>
                  <a:noFill/>
                </a:ln>
                <a:effectLst/>
              </a:rPr>
              <a:t>(name):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u="none" strike="noStrike" cap="none" normalizeH="0" baseline="0" dirty="0">
                <a:ln>
                  <a:noFill/>
                </a:ln>
                <a:effectLst/>
              </a:rPr>
              <a:t>        return "&lt;p&gt;" + </a:t>
            </a:r>
            <a:r>
              <a:rPr kumimoji="0" lang="en-US" altLang="en-US" sz="2000" b="0" u="none" strike="noStrike" cap="none" normalizeH="0" baseline="0" dirty="0" err="1">
                <a:ln>
                  <a:noFill/>
                </a:ln>
                <a:effectLst/>
              </a:rPr>
              <a:t>func</a:t>
            </a:r>
            <a:r>
              <a:rPr kumimoji="0" lang="en-US" altLang="en-US" sz="2000" b="0" u="none" strike="noStrike" cap="none" normalizeH="0" baseline="0" dirty="0">
                <a:ln>
                  <a:noFill/>
                </a:ln>
                <a:effectLst/>
              </a:rPr>
              <a:t>(name) + "&lt;/p&gt;"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u="none" strike="noStrike" cap="none" normalizeH="0" baseline="0" dirty="0">
                <a:ln>
                  <a:noFill/>
                </a:ln>
                <a:effectLst/>
              </a:rPr>
              <a:t>    return </a:t>
            </a:r>
            <a:r>
              <a:rPr kumimoji="0" lang="en-US" altLang="en-US" sz="2000" b="0" u="none" strike="noStrike" cap="none" normalizeH="0" baseline="0" dirty="0" err="1">
                <a:ln>
                  <a:noFill/>
                </a:ln>
                <a:effectLst/>
              </a:rPr>
              <a:t>func_wrapper</a:t>
            </a:r>
            <a:endParaRPr kumimoji="0" lang="en-US" altLang="en-US" sz="2000" b="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u="none" strike="noStrike" cap="none" normalizeH="0" baseline="0" dirty="0" err="1">
                <a:ln>
                  <a:noFill/>
                </a:ln>
                <a:effectLst/>
              </a:rPr>
              <a:t>my_say_hello</a:t>
            </a:r>
            <a:r>
              <a:rPr kumimoji="0" lang="en-US" altLang="en-US" sz="2000" b="0" u="none" strike="noStrike" cap="none" normalizeH="0" baseline="0" dirty="0">
                <a:ln>
                  <a:noFill/>
                </a:ln>
                <a:effectLst/>
              </a:rPr>
              <a:t> = </a:t>
            </a:r>
            <a:r>
              <a:rPr kumimoji="0" lang="en-US" altLang="en-US" sz="2000" b="0" u="none" strike="noStrike" cap="none" normalizeH="0" baseline="0" dirty="0" err="1">
                <a:ln>
                  <a:noFill/>
                </a:ln>
                <a:effectLst/>
              </a:rPr>
              <a:t>p_decorate</a:t>
            </a:r>
            <a:r>
              <a:rPr kumimoji="0" lang="en-US" altLang="en-US" sz="2000" b="0" u="none" strike="noStrike" cap="none" normalizeH="0" baseline="0" dirty="0">
                <a:ln>
                  <a:noFill/>
                </a:ln>
                <a:effectLst/>
              </a:rPr>
              <a:t>(</a:t>
            </a:r>
            <a:r>
              <a:rPr kumimoji="0" lang="en-US" altLang="en-US" sz="2000" b="0" u="none" strike="noStrike" cap="none" normalizeH="0" baseline="0" dirty="0" err="1">
                <a:ln>
                  <a:noFill/>
                </a:ln>
                <a:effectLst/>
              </a:rPr>
              <a:t>say_hello</a:t>
            </a:r>
            <a:r>
              <a:rPr kumimoji="0" lang="en-US" altLang="en-US" sz="2000" b="0" u="none" strike="noStrike" cap="none" normalizeH="0" baseline="0" dirty="0">
                <a:ln>
                  <a:noFill/>
                </a:ln>
                <a:effectLs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u="none" strike="noStrike" cap="none" normalizeH="0" baseline="0" dirty="0">
                <a:ln>
                  <a:noFill/>
                </a:ln>
                <a:effectLst/>
              </a:rPr>
              <a:t>print(</a:t>
            </a:r>
            <a:r>
              <a:rPr kumimoji="0" lang="en-US" altLang="en-US" sz="2000" b="0" u="none" strike="noStrike" cap="none" normalizeH="0" baseline="0" dirty="0" err="1">
                <a:ln>
                  <a:noFill/>
                </a:ln>
                <a:effectLst/>
              </a:rPr>
              <a:t>my_say_hello</a:t>
            </a:r>
            <a:r>
              <a:rPr kumimoji="0" lang="en-US" altLang="en-US" sz="2000" b="0" u="none" strike="noStrike" cap="none" normalizeH="0" baseline="0" dirty="0">
                <a:ln>
                  <a:noFill/>
                </a:ln>
                <a:effectLst/>
              </a:rPr>
              <a:t>("John"))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u="none" strike="noStrike" cap="none" normalizeH="0" baseline="0" dirty="0">
                <a:ln>
                  <a:noFill/>
                </a:ln>
                <a:effectLst/>
              </a:rPr>
              <a:t># output: &lt;p&gt;Hello, John!&lt;/p&gt;</a:t>
            </a:r>
          </a:p>
        </p:txBody>
      </p:sp>
      <p:sp>
        <p:nvSpPr>
          <p:cNvPr id="6" name="Content Placeholder 2">
            <a:extLst>
              <a:ext uri="{FF2B5EF4-FFF2-40B4-BE49-F238E27FC236}">
                <a16:creationId xmlns:a16="http://schemas.microsoft.com/office/drawing/2014/main" id="{3E5E63E2-2E0C-2008-649E-CD9BAFD4DFFB}"/>
              </a:ext>
            </a:extLst>
          </p:cNvPr>
          <p:cNvSpPr txBox="1">
            <a:spLocks/>
          </p:cNvSpPr>
          <p:nvPr/>
        </p:nvSpPr>
        <p:spPr>
          <a:xfrm>
            <a:off x="6095999" y="3922294"/>
            <a:ext cx="5213683" cy="260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dirty="0"/>
          </a:p>
        </p:txBody>
      </p:sp>
    </p:spTree>
    <p:extLst>
      <p:ext uri="{BB962C8B-B14F-4D97-AF65-F5344CB8AC3E}">
        <p14:creationId xmlns:p14="http://schemas.microsoft.com/office/powerpoint/2010/main" val="25545912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59AB1-762A-6043-8F7E-690F3864F07B}"/>
              </a:ext>
            </a:extLst>
          </p:cNvPr>
          <p:cNvSpPr>
            <a:spLocks noGrp="1"/>
          </p:cNvSpPr>
          <p:nvPr>
            <p:ph type="title"/>
          </p:nvPr>
        </p:nvSpPr>
        <p:spPr/>
        <p:txBody>
          <a:bodyPr/>
          <a:lstStyle/>
          <a:p>
            <a:r>
              <a:rPr lang="en-US" dirty="0"/>
              <a:t>Decorators</a:t>
            </a:r>
          </a:p>
        </p:txBody>
      </p:sp>
      <p:sp>
        <p:nvSpPr>
          <p:cNvPr id="3" name="Content Placeholder 2">
            <a:extLst>
              <a:ext uri="{FF2B5EF4-FFF2-40B4-BE49-F238E27FC236}">
                <a16:creationId xmlns:a16="http://schemas.microsoft.com/office/drawing/2014/main" id="{299AB4A2-9FB7-D32D-8BDA-EA503FD881FE}"/>
              </a:ext>
            </a:extLst>
          </p:cNvPr>
          <p:cNvSpPr>
            <a:spLocks noGrp="1"/>
          </p:cNvSpPr>
          <p:nvPr>
            <p:ph sz="quarter" idx="13"/>
          </p:nvPr>
        </p:nvSpPr>
        <p:spPr>
          <a:xfrm>
            <a:off x="913774" y="1749973"/>
            <a:ext cx="9893488" cy="4588060"/>
          </a:xfrm>
        </p:spPr>
        <p:txBody>
          <a:bodyPr>
            <a:normAutofit/>
          </a:bodyPr>
          <a:lstStyle/>
          <a:p>
            <a:r>
              <a:rPr lang="en-US" dirty="0"/>
              <a:t>So what kinds of things can we use decorators for? </a:t>
            </a:r>
          </a:p>
          <a:p>
            <a:r>
              <a:rPr lang="en-US" dirty="0"/>
              <a:t>Timing the execution of an arbitrary function. </a:t>
            </a:r>
          </a:p>
          <a:p>
            <a:r>
              <a:rPr lang="en-US" dirty="0" err="1"/>
              <a:t>Memoization</a:t>
            </a:r>
            <a:r>
              <a:rPr lang="en-US" dirty="0"/>
              <a:t> – </a:t>
            </a:r>
            <a:r>
              <a:rPr lang="en-US" dirty="0" err="1"/>
              <a:t>cacheing</a:t>
            </a:r>
            <a:r>
              <a:rPr lang="en-US" dirty="0"/>
              <a:t> results for specific arguments. </a:t>
            </a:r>
          </a:p>
          <a:p>
            <a:r>
              <a:rPr lang="en-US" dirty="0"/>
              <a:t>Logging purposes. </a:t>
            </a:r>
          </a:p>
          <a:p>
            <a:r>
              <a:rPr lang="en-US" dirty="0"/>
              <a:t>Debugging. </a:t>
            </a:r>
          </a:p>
          <a:p>
            <a:r>
              <a:rPr lang="en-US" dirty="0"/>
              <a:t>Any pre- or post- function processing. </a:t>
            </a:r>
          </a:p>
        </p:txBody>
      </p:sp>
      <p:sp>
        <p:nvSpPr>
          <p:cNvPr id="6" name="Content Placeholder 2">
            <a:extLst>
              <a:ext uri="{FF2B5EF4-FFF2-40B4-BE49-F238E27FC236}">
                <a16:creationId xmlns:a16="http://schemas.microsoft.com/office/drawing/2014/main" id="{3E5E63E2-2E0C-2008-649E-CD9BAFD4DFFB}"/>
              </a:ext>
            </a:extLst>
          </p:cNvPr>
          <p:cNvSpPr txBox="1">
            <a:spLocks/>
          </p:cNvSpPr>
          <p:nvPr/>
        </p:nvSpPr>
        <p:spPr>
          <a:xfrm>
            <a:off x="6095999" y="3922294"/>
            <a:ext cx="5213683" cy="260783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Wingdings" panose="05000000000000000000" pitchFamily="2" charset="2"/>
              <a:buChar char="§"/>
              <a:defRPr sz="2400" kern="1200" cap="none" baseline="0">
                <a:solidFill>
                  <a:schemeClr val="tx1"/>
                </a:solidFill>
                <a:effectLst/>
                <a:latin typeface="+mj-lt"/>
                <a:ea typeface="+mn-ea"/>
                <a:cs typeface="Calibri" panose="020F0502020204030204" pitchFamily="34" charset="0"/>
              </a:defRPr>
            </a:lvl1pPr>
            <a:lvl2pPr marL="685800" indent="-228600" algn="l" defTabSz="914400" rtl="0" eaLnBrk="1" latinLnBrk="0" hangingPunct="1">
              <a:lnSpc>
                <a:spcPct val="120000"/>
              </a:lnSpc>
              <a:spcBef>
                <a:spcPts val="500"/>
              </a:spcBef>
              <a:buClr>
                <a:schemeClr val="tx1"/>
              </a:buClr>
              <a:buFont typeface="Courier New" panose="02070309020205020404" pitchFamily="49" charset="0"/>
              <a:buChar char="o"/>
              <a:defRPr sz="2000" kern="1200" cap="none" baseline="0">
                <a:solidFill>
                  <a:schemeClr val="tx1"/>
                </a:solidFill>
                <a:effectLst/>
                <a:latin typeface="+mn-lt"/>
                <a:ea typeface="+mn-ea"/>
                <a:cs typeface="Calibri" panose="020F0502020204030204" pitchFamily="34" charset="0"/>
              </a:defRPr>
            </a:lvl2pPr>
            <a:lvl3pPr marL="1143000" indent="-228600" algn="l" defTabSz="914400" rtl="0" eaLnBrk="1" latinLnBrk="0" hangingPunct="1">
              <a:lnSpc>
                <a:spcPct val="120000"/>
              </a:lnSpc>
              <a:spcBef>
                <a:spcPts val="500"/>
              </a:spcBef>
              <a:buClr>
                <a:schemeClr val="tx1"/>
              </a:buClr>
              <a:buFont typeface="Wingdings" panose="05000000000000000000" pitchFamily="2" charset="2"/>
              <a:buChar char="v"/>
              <a:defRPr sz="1800" kern="1200" cap="none"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Wingdings" panose="05000000000000000000" pitchFamily="2" charset="2"/>
              <a:buChar char="q"/>
              <a:defRPr sz="16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a:lstStyle>
          <a:p>
            <a:endParaRPr lang="en-US" dirty="0"/>
          </a:p>
        </p:txBody>
      </p:sp>
    </p:spTree>
    <p:extLst>
      <p:ext uri="{BB962C8B-B14F-4D97-AF65-F5344CB8AC3E}">
        <p14:creationId xmlns:p14="http://schemas.microsoft.com/office/powerpoint/2010/main" val="1971469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D755D-ACBD-2346-113B-C80479A2B327}"/>
              </a:ext>
            </a:extLst>
          </p:cNvPr>
          <p:cNvSpPr>
            <a:spLocks noGrp="1"/>
          </p:cNvSpPr>
          <p:nvPr>
            <p:ph type="title"/>
          </p:nvPr>
        </p:nvSpPr>
        <p:spPr/>
        <p:txBody>
          <a:bodyPr/>
          <a:lstStyle/>
          <a:p>
            <a:r>
              <a:rPr lang="en-US" dirty="0" err="1"/>
              <a:t>Iterables</a:t>
            </a:r>
            <a:r>
              <a:rPr lang="en-US" dirty="0"/>
              <a:t>, Iterators, and Generators</a:t>
            </a:r>
          </a:p>
        </p:txBody>
      </p:sp>
      <p:sp>
        <p:nvSpPr>
          <p:cNvPr id="3" name="Content Placeholder 2">
            <a:extLst>
              <a:ext uri="{FF2B5EF4-FFF2-40B4-BE49-F238E27FC236}">
                <a16:creationId xmlns:a16="http://schemas.microsoft.com/office/drawing/2014/main" id="{D339177A-C5B9-9ADF-E6EF-B69970DDDF75}"/>
              </a:ext>
            </a:extLst>
          </p:cNvPr>
          <p:cNvSpPr>
            <a:spLocks noGrp="1"/>
          </p:cNvSpPr>
          <p:nvPr>
            <p:ph sz="quarter" idx="13"/>
          </p:nvPr>
        </p:nvSpPr>
        <p:spPr/>
        <p:txBody>
          <a:bodyPr/>
          <a:lstStyle/>
          <a:p>
            <a:r>
              <a:rPr lang="en-US" dirty="0"/>
              <a:t>An </a:t>
            </a:r>
            <a:r>
              <a:rPr lang="en-US" dirty="0" err="1"/>
              <a:t>iterable</a:t>
            </a:r>
            <a:r>
              <a:rPr lang="en-US" dirty="0"/>
              <a:t> is any Python object capable of returning its members one at a time, permitting it to be iterated over in a for-loop.</a:t>
            </a:r>
          </a:p>
          <a:p>
            <a:r>
              <a:rPr lang="en-US" dirty="0"/>
              <a:t>An </a:t>
            </a:r>
            <a:r>
              <a:rPr lang="en-US" dirty="0" err="1"/>
              <a:t>iterable</a:t>
            </a:r>
            <a:r>
              <a:rPr lang="en-US" dirty="0"/>
              <a:t> has the following properties: </a:t>
            </a:r>
          </a:p>
          <a:p>
            <a:pPr lvl="1"/>
            <a:r>
              <a:rPr lang="en-US" dirty="0"/>
              <a:t>It can be looped over (e.g. lists, strings, files, </a:t>
            </a:r>
            <a:r>
              <a:rPr lang="en-US" dirty="0" err="1"/>
              <a:t>etc</a:t>
            </a:r>
            <a:r>
              <a:rPr lang="en-US" dirty="0"/>
              <a:t>). </a:t>
            </a:r>
          </a:p>
          <a:p>
            <a:pPr lvl="1"/>
            <a:r>
              <a:rPr lang="en-US" dirty="0"/>
              <a:t> Can be used as an argument to </a:t>
            </a:r>
            <a:r>
              <a:rPr lang="en-US" dirty="0" err="1"/>
              <a:t>iter</a:t>
            </a:r>
            <a:r>
              <a:rPr lang="en-US" dirty="0"/>
              <a:t>(), which returns an iterator. </a:t>
            </a:r>
          </a:p>
          <a:p>
            <a:pPr lvl="1"/>
            <a:r>
              <a:rPr lang="en-US" dirty="0"/>
              <a:t>Must define __</a:t>
            </a:r>
            <a:r>
              <a:rPr lang="en-US" dirty="0" err="1"/>
              <a:t>iter</a:t>
            </a:r>
            <a:r>
              <a:rPr lang="en-US" dirty="0"/>
              <a:t>__() (or __</a:t>
            </a:r>
            <a:r>
              <a:rPr lang="en-US" dirty="0" err="1"/>
              <a:t>getitem</a:t>
            </a:r>
            <a:r>
              <a:rPr lang="en-US" dirty="0"/>
              <a:t>__()).</a:t>
            </a:r>
          </a:p>
          <a:p>
            <a:endParaRPr lang="en-US" dirty="0"/>
          </a:p>
        </p:txBody>
      </p:sp>
    </p:spTree>
    <p:extLst>
      <p:ext uri="{BB962C8B-B14F-4D97-AF65-F5344CB8AC3E}">
        <p14:creationId xmlns:p14="http://schemas.microsoft.com/office/powerpoint/2010/main" val="21623841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D755D-ACBD-2346-113B-C80479A2B327}"/>
              </a:ext>
            </a:extLst>
          </p:cNvPr>
          <p:cNvSpPr>
            <a:spLocks noGrp="1"/>
          </p:cNvSpPr>
          <p:nvPr>
            <p:ph type="title"/>
          </p:nvPr>
        </p:nvSpPr>
        <p:spPr/>
        <p:txBody>
          <a:bodyPr/>
          <a:lstStyle/>
          <a:p>
            <a:r>
              <a:rPr lang="en-US" dirty="0" err="1"/>
              <a:t>Iterables</a:t>
            </a:r>
            <a:r>
              <a:rPr lang="en-US" dirty="0"/>
              <a:t>, Iterators, and Generators</a:t>
            </a:r>
          </a:p>
        </p:txBody>
      </p:sp>
      <p:sp>
        <p:nvSpPr>
          <p:cNvPr id="3" name="Content Placeholder 2">
            <a:extLst>
              <a:ext uri="{FF2B5EF4-FFF2-40B4-BE49-F238E27FC236}">
                <a16:creationId xmlns:a16="http://schemas.microsoft.com/office/drawing/2014/main" id="{D339177A-C5B9-9ADF-E6EF-B69970DDDF75}"/>
              </a:ext>
            </a:extLst>
          </p:cNvPr>
          <p:cNvSpPr>
            <a:spLocks noGrp="1"/>
          </p:cNvSpPr>
          <p:nvPr>
            <p:ph sz="quarter" idx="13"/>
          </p:nvPr>
        </p:nvSpPr>
        <p:spPr/>
        <p:txBody>
          <a:bodyPr/>
          <a:lstStyle/>
          <a:p>
            <a:r>
              <a:rPr lang="en-US" dirty="0"/>
              <a:t>Iterator</a:t>
            </a:r>
          </a:p>
          <a:p>
            <a:pPr lvl="1" eaLnBrk="0" fontAlgn="base" hangingPunct="0">
              <a:lnSpc>
                <a:spcPct val="100000"/>
              </a:lnSpc>
              <a:spcBef>
                <a:spcPct val="0"/>
              </a:spcBef>
              <a:spcAft>
                <a:spcPct val="0"/>
              </a:spcAft>
              <a:buClrTx/>
            </a:pPr>
            <a:r>
              <a:rPr kumimoji="0" lang="en-US" altLang="en-US" b="0" i="0" u="none" strike="noStrike" cap="none" normalizeH="0" baseline="0" dirty="0">
                <a:ln>
                  <a:noFill/>
                </a:ln>
                <a:solidFill>
                  <a:schemeClr val="tx1"/>
                </a:solidFill>
                <a:effectLst/>
                <a:latin typeface="Arial" panose="020B0604020202020204" pitchFamily="34" charset="0"/>
              </a:rPr>
              <a:t>An iterator is an object that contains a countable number of values.</a:t>
            </a:r>
          </a:p>
          <a:p>
            <a:pPr lvl="1" eaLnBrk="0" fontAlgn="base" hangingPunct="0">
              <a:lnSpc>
                <a:spcPct val="100000"/>
              </a:lnSpc>
              <a:spcBef>
                <a:spcPct val="0"/>
              </a:spcBef>
              <a:spcAft>
                <a:spcPct val="0"/>
              </a:spcAft>
              <a:buClrTx/>
            </a:pPr>
            <a:r>
              <a:rPr kumimoji="0" lang="en-US" altLang="en-US" b="0" i="0" u="none" strike="noStrike" cap="none" normalizeH="0" baseline="0" dirty="0">
                <a:ln>
                  <a:noFill/>
                </a:ln>
                <a:solidFill>
                  <a:schemeClr val="tx1"/>
                </a:solidFill>
                <a:effectLst/>
                <a:latin typeface="Arial" panose="020B0604020202020204" pitchFamily="34" charset="0"/>
              </a:rPr>
              <a:t>An iterator is an object that can be iterated upon, meaning that you can traverse through all the values.</a:t>
            </a:r>
          </a:p>
          <a:p>
            <a:pPr lvl="1" eaLnBrk="0" fontAlgn="base" hangingPunct="0">
              <a:lnSpc>
                <a:spcPct val="100000"/>
              </a:lnSpc>
              <a:spcBef>
                <a:spcPct val="0"/>
              </a:spcBef>
              <a:spcAft>
                <a:spcPct val="0"/>
              </a:spcAft>
              <a:buClrTx/>
            </a:pPr>
            <a:r>
              <a:rPr lang="en-US" altLang="en-US" dirty="0">
                <a:latin typeface="Arial" panose="020B0604020202020204" pitchFamily="34" charset="0"/>
              </a:rPr>
              <a:t>A</a:t>
            </a:r>
            <a:r>
              <a:rPr kumimoji="0" lang="en-US" altLang="en-US" b="0" i="0" u="none" strike="noStrike" cap="none" normalizeH="0" baseline="0" dirty="0">
                <a:ln>
                  <a:noFill/>
                </a:ln>
                <a:solidFill>
                  <a:schemeClr val="tx1"/>
                </a:solidFill>
                <a:effectLst/>
                <a:latin typeface="Arial" panose="020B0604020202020204" pitchFamily="34" charset="0"/>
              </a:rPr>
              <a:t>n iterator is an object which implements the iterator protocol, which consist of the __</a:t>
            </a:r>
            <a:r>
              <a:rPr kumimoji="0" lang="en-US" altLang="en-US" b="0" i="0" u="none" strike="noStrike" cap="none" normalizeH="0" baseline="0" dirty="0" err="1">
                <a:ln>
                  <a:noFill/>
                </a:ln>
                <a:solidFill>
                  <a:schemeClr val="tx1"/>
                </a:solidFill>
                <a:effectLst/>
                <a:latin typeface="Arial" panose="020B0604020202020204" pitchFamily="34" charset="0"/>
              </a:rPr>
              <a:t>iter</a:t>
            </a:r>
            <a:r>
              <a:rPr kumimoji="0" lang="en-US" altLang="en-US" b="0" i="0" u="none" strike="noStrike" cap="none" normalizeH="0" baseline="0" dirty="0">
                <a:ln>
                  <a:noFill/>
                </a:ln>
                <a:solidFill>
                  <a:schemeClr val="tx1"/>
                </a:solidFill>
                <a:effectLst/>
                <a:latin typeface="Arial" panose="020B0604020202020204" pitchFamily="34" charset="0"/>
              </a:rPr>
              <a:t>__() and __next__() methods</a:t>
            </a:r>
            <a:endParaRPr lang="en-US" dirty="0"/>
          </a:p>
          <a:p>
            <a:r>
              <a:rPr lang="en-US" dirty="0"/>
              <a:t>An </a:t>
            </a:r>
            <a:r>
              <a:rPr lang="en-US" dirty="0" err="1"/>
              <a:t>iterable</a:t>
            </a:r>
            <a:r>
              <a:rPr lang="en-US" dirty="0"/>
              <a:t> object can be passed to the </a:t>
            </a:r>
            <a:r>
              <a:rPr lang="en-US" dirty="0" err="1"/>
              <a:t>iter</a:t>
            </a:r>
            <a:r>
              <a:rPr lang="en-US" dirty="0"/>
              <a:t>() method to create an iterator and then use the next() method to get each item of the object.</a:t>
            </a:r>
          </a:p>
          <a:p>
            <a:pPr lvl="1"/>
            <a:r>
              <a:rPr lang="en-US" dirty="0"/>
              <a:t>Raise exception </a:t>
            </a:r>
            <a:r>
              <a:rPr lang="en-US" dirty="0" err="1"/>
              <a:t>StopIteration</a:t>
            </a:r>
            <a:r>
              <a:rPr lang="en-US" dirty="0"/>
              <a:t> when reaching the end of the container. See lect2/iterator.py</a:t>
            </a:r>
          </a:p>
        </p:txBody>
      </p:sp>
    </p:spTree>
    <p:extLst>
      <p:ext uri="{BB962C8B-B14F-4D97-AF65-F5344CB8AC3E}">
        <p14:creationId xmlns:p14="http://schemas.microsoft.com/office/powerpoint/2010/main" val="3888273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667CF-3399-C7C0-C1BF-BEB0806EC117}"/>
              </a:ext>
            </a:extLst>
          </p:cNvPr>
          <p:cNvSpPr>
            <a:spLocks noGrp="1"/>
          </p:cNvSpPr>
          <p:nvPr>
            <p:ph type="title"/>
          </p:nvPr>
        </p:nvSpPr>
        <p:spPr/>
        <p:txBody>
          <a:bodyPr/>
          <a:lstStyle/>
          <a:p>
            <a:r>
              <a:rPr lang="en-US" dirty="0" err="1"/>
              <a:t>Iterables</a:t>
            </a:r>
            <a:r>
              <a:rPr lang="en-US" dirty="0"/>
              <a:t>, Iterators, and Generators</a:t>
            </a:r>
          </a:p>
        </p:txBody>
      </p:sp>
      <p:sp>
        <p:nvSpPr>
          <p:cNvPr id="3" name="Content Placeholder 2">
            <a:extLst>
              <a:ext uri="{FF2B5EF4-FFF2-40B4-BE49-F238E27FC236}">
                <a16:creationId xmlns:a16="http://schemas.microsoft.com/office/drawing/2014/main" id="{CB56DD51-32E5-E9C0-2C72-2D9197C9D1DA}"/>
              </a:ext>
            </a:extLst>
          </p:cNvPr>
          <p:cNvSpPr>
            <a:spLocks noGrp="1"/>
          </p:cNvSpPr>
          <p:nvPr>
            <p:ph sz="quarter" idx="13"/>
          </p:nvPr>
        </p:nvSpPr>
        <p:spPr>
          <a:xfrm>
            <a:off x="913774" y="1566408"/>
            <a:ext cx="10363826" cy="1736468"/>
          </a:xfrm>
        </p:spPr>
        <p:txBody>
          <a:bodyPr/>
          <a:lstStyle/>
          <a:p>
            <a:r>
              <a:rPr lang="en-US" dirty="0"/>
              <a:t>The for statement calls the </a:t>
            </a:r>
            <a:r>
              <a:rPr lang="en-US" dirty="0" err="1"/>
              <a:t>iter</a:t>
            </a:r>
            <a:r>
              <a:rPr lang="en-US" dirty="0"/>
              <a:t>() function on the sequence object. </a:t>
            </a:r>
          </a:p>
          <a:p>
            <a:r>
              <a:rPr lang="en-US" dirty="0"/>
              <a:t>The </a:t>
            </a:r>
            <a:r>
              <a:rPr lang="en-US" dirty="0" err="1"/>
              <a:t>iter</a:t>
            </a:r>
            <a:r>
              <a:rPr lang="en-US" dirty="0"/>
              <a:t>() call will return an iterator object (as long as the argument has a built-in __</a:t>
            </a:r>
            <a:r>
              <a:rPr lang="en-US" dirty="0" err="1"/>
              <a:t>iter</a:t>
            </a:r>
            <a:r>
              <a:rPr lang="en-US" dirty="0"/>
              <a:t>__ function) which defines next() for accessing the elements one at a time. </a:t>
            </a:r>
          </a:p>
          <a:p>
            <a:endParaRPr lang="en-US" dirty="0"/>
          </a:p>
        </p:txBody>
      </p:sp>
      <p:sp>
        <p:nvSpPr>
          <p:cNvPr id="4" name="TextBox 3">
            <a:extLst>
              <a:ext uri="{FF2B5EF4-FFF2-40B4-BE49-F238E27FC236}">
                <a16:creationId xmlns:a16="http://schemas.microsoft.com/office/drawing/2014/main" id="{8F511A2B-C01B-1862-5082-B693F2BEDD12}"/>
              </a:ext>
            </a:extLst>
          </p:cNvPr>
          <p:cNvSpPr txBox="1"/>
          <p:nvPr/>
        </p:nvSpPr>
        <p:spPr>
          <a:xfrm>
            <a:off x="407812" y="4518048"/>
            <a:ext cx="4518745" cy="923330"/>
          </a:xfrm>
          <a:prstGeom prst="rect">
            <a:avLst/>
          </a:prstGeom>
          <a:noFill/>
        </p:spPr>
        <p:txBody>
          <a:bodyPr wrap="square" rtlCol="0">
            <a:spAutoFit/>
          </a:bodyPr>
          <a:lstStyle/>
          <a:p>
            <a:pPr marL="457200" lvl="1" indent="0">
              <a:buNone/>
            </a:pPr>
            <a:r>
              <a:rPr lang="en-US" dirty="0">
                <a:latin typeface="Consolas" panose="020B0609020204030204" pitchFamily="49" charset="0"/>
              </a:rPr>
              <a:t>for item in [1, 2, 3, 4, 5]:</a:t>
            </a:r>
          </a:p>
          <a:p>
            <a:pPr marL="457200" lvl="1" indent="0">
              <a:buNone/>
            </a:pPr>
            <a:r>
              <a:rPr lang="en-US" dirty="0">
                <a:latin typeface="Consolas" panose="020B0609020204030204" pitchFamily="49" charset="0"/>
              </a:rPr>
              <a:t>		print(item)</a:t>
            </a:r>
          </a:p>
          <a:p>
            <a:endParaRPr lang="en-US" dirty="0"/>
          </a:p>
        </p:txBody>
      </p:sp>
      <p:sp>
        <p:nvSpPr>
          <p:cNvPr id="5" name="TextBox 4">
            <a:extLst>
              <a:ext uri="{FF2B5EF4-FFF2-40B4-BE49-F238E27FC236}">
                <a16:creationId xmlns:a16="http://schemas.microsoft.com/office/drawing/2014/main" id="{7EF1535A-B5FF-2D75-E036-55B4D4BEA199}"/>
              </a:ext>
            </a:extLst>
          </p:cNvPr>
          <p:cNvSpPr txBox="1"/>
          <p:nvPr/>
        </p:nvSpPr>
        <p:spPr>
          <a:xfrm>
            <a:off x="6504596" y="3849200"/>
            <a:ext cx="4641625" cy="2585323"/>
          </a:xfrm>
          <a:prstGeom prst="rect">
            <a:avLst/>
          </a:prstGeom>
          <a:noFill/>
        </p:spPr>
        <p:txBody>
          <a:bodyPr wrap="square" rtlCol="0">
            <a:spAutoFit/>
          </a:bodyPr>
          <a:lstStyle/>
          <a:p>
            <a:r>
              <a:rPr lang="en-US" dirty="0">
                <a:latin typeface="Consolas" panose="020B0609020204030204" pitchFamily="49" charset="0"/>
              </a:rPr>
              <a:t>list1 = [1,2,3,4,5]</a:t>
            </a:r>
          </a:p>
          <a:p>
            <a:r>
              <a:rPr lang="en-US" dirty="0">
                <a:latin typeface="Consolas" panose="020B0609020204030204" pitchFamily="49" charset="0"/>
              </a:rPr>
              <a:t>it=</a:t>
            </a:r>
            <a:r>
              <a:rPr lang="en-US" dirty="0" err="1">
                <a:latin typeface="Consolas" panose="020B0609020204030204" pitchFamily="49" charset="0"/>
              </a:rPr>
              <a:t>iter</a:t>
            </a:r>
            <a:r>
              <a:rPr lang="en-US" dirty="0">
                <a:latin typeface="Consolas" panose="020B0609020204030204" pitchFamily="49" charset="0"/>
              </a:rPr>
              <a:t>(list1)</a:t>
            </a:r>
          </a:p>
          <a:p>
            <a:r>
              <a:rPr lang="en-US" dirty="0">
                <a:latin typeface="Consolas" panose="020B0609020204030204" pitchFamily="49" charset="0"/>
              </a:rPr>
              <a:t>print(next(it))</a:t>
            </a:r>
          </a:p>
          <a:p>
            <a:r>
              <a:rPr lang="en-US" dirty="0">
                <a:latin typeface="Consolas" panose="020B0609020204030204" pitchFamily="49" charset="0"/>
              </a:rPr>
              <a:t>print(next(it))</a:t>
            </a:r>
          </a:p>
          <a:p>
            <a:r>
              <a:rPr lang="en-US" dirty="0">
                <a:latin typeface="Consolas" panose="020B0609020204030204" pitchFamily="49" charset="0"/>
              </a:rPr>
              <a:t>print(next(it))</a:t>
            </a:r>
          </a:p>
          <a:p>
            <a:r>
              <a:rPr lang="en-US" dirty="0">
                <a:latin typeface="Consolas" panose="020B0609020204030204" pitchFamily="49" charset="0"/>
              </a:rPr>
              <a:t>print(next(it))</a:t>
            </a:r>
          </a:p>
          <a:p>
            <a:r>
              <a:rPr lang="en-US" dirty="0">
                <a:latin typeface="Consolas" panose="020B0609020204030204" pitchFamily="49" charset="0"/>
              </a:rPr>
              <a:t>print(next(it))</a:t>
            </a:r>
          </a:p>
          <a:p>
            <a:r>
              <a:rPr lang="en-US" dirty="0">
                <a:latin typeface="Consolas" panose="020B0609020204030204" pitchFamily="49" charset="0"/>
              </a:rPr>
              <a:t>print(next(it)) #StopIteration </a:t>
            </a:r>
            <a:r>
              <a:rPr lang="en-US" dirty="0" err="1">
                <a:latin typeface="Consolas" panose="020B0609020204030204" pitchFamily="49" charset="0"/>
              </a:rPr>
              <a:t>Exce</a:t>
            </a:r>
            <a:r>
              <a:rPr lang="en-US" dirty="0">
                <a:latin typeface="Consolas" panose="020B0609020204030204" pitchFamily="49" charset="0"/>
              </a:rPr>
              <a:t> </a:t>
            </a:r>
            <a:r>
              <a:rPr lang="en-US" dirty="0">
                <a:solidFill>
                  <a:schemeClr val="accent1">
                    <a:lumMod val="40000"/>
                    <a:lumOff val="60000"/>
                  </a:schemeClr>
                </a:solidFill>
                <a:latin typeface="Consolas" panose="020B0609020204030204" pitchFamily="49" charset="0"/>
              </a:rPr>
              <a:t>Raised</a:t>
            </a:r>
          </a:p>
        </p:txBody>
      </p:sp>
      <p:sp>
        <p:nvSpPr>
          <p:cNvPr id="6" name="Arrow: Left-Right 5">
            <a:extLst>
              <a:ext uri="{FF2B5EF4-FFF2-40B4-BE49-F238E27FC236}">
                <a16:creationId xmlns:a16="http://schemas.microsoft.com/office/drawing/2014/main" id="{D2DE1AA0-BCA9-2E89-EE3C-35450B039DD0}"/>
              </a:ext>
            </a:extLst>
          </p:cNvPr>
          <p:cNvSpPr/>
          <p:nvPr/>
        </p:nvSpPr>
        <p:spPr>
          <a:xfrm>
            <a:off x="4850309" y="4622535"/>
            <a:ext cx="1390261" cy="284402"/>
          </a:xfrm>
          <a:prstGeom prst="lef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7161B7-526E-DEC0-440D-EDFBCE5308C8}"/>
              </a:ext>
            </a:extLst>
          </p:cNvPr>
          <p:cNvSpPr txBox="1"/>
          <p:nvPr/>
        </p:nvSpPr>
        <p:spPr>
          <a:xfrm>
            <a:off x="5032450" y="4826758"/>
            <a:ext cx="1309910" cy="369332"/>
          </a:xfrm>
          <a:prstGeom prst="rect">
            <a:avLst/>
          </a:prstGeom>
          <a:noFill/>
        </p:spPr>
        <p:txBody>
          <a:bodyPr wrap="none" rtlCol="0">
            <a:spAutoFit/>
          </a:bodyPr>
          <a:lstStyle/>
          <a:p>
            <a:r>
              <a:rPr lang="en-US" dirty="0"/>
              <a:t>Equivalent</a:t>
            </a:r>
          </a:p>
        </p:txBody>
      </p:sp>
    </p:spTree>
    <p:extLst>
      <p:ext uri="{BB962C8B-B14F-4D97-AF65-F5344CB8AC3E}">
        <p14:creationId xmlns:p14="http://schemas.microsoft.com/office/powerpoint/2010/main" val="17574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0958F-5593-816F-3051-13CBE8C02BD9}"/>
              </a:ext>
            </a:extLst>
          </p:cNvPr>
          <p:cNvSpPr>
            <a:spLocks noGrp="1"/>
          </p:cNvSpPr>
          <p:nvPr>
            <p:ph type="title"/>
          </p:nvPr>
        </p:nvSpPr>
        <p:spPr/>
        <p:txBody>
          <a:bodyPr/>
          <a:lstStyle/>
          <a:p>
            <a:r>
              <a:rPr lang="en-US" dirty="0"/>
              <a:t>Generators</a:t>
            </a:r>
          </a:p>
        </p:txBody>
      </p:sp>
      <p:sp>
        <p:nvSpPr>
          <p:cNvPr id="3" name="Content Placeholder 2">
            <a:extLst>
              <a:ext uri="{FF2B5EF4-FFF2-40B4-BE49-F238E27FC236}">
                <a16:creationId xmlns:a16="http://schemas.microsoft.com/office/drawing/2014/main" id="{4445BBAC-4C70-5A65-DFC9-7C46B8EB39FA}"/>
              </a:ext>
            </a:extLst>
          </p:cNvPr>
          <p:cNvSpPr>
            <a:spLocks noGrp="1"/>
          </p:cNvSpPr>
          <p:nvPr>
            <p:ph sz="quarter" idx="13"/>
          </p:nvPr>
        </p:nvSpPr>
        <p:spPr/>
        <p:txBody>
          <a:bodyPr>
            <a:normAutofit lnSpcReduction="10000"/>
          </a:bodyPr>
          <a:lstStyle/>
          <a:p>
            <a:r>
              <a:rPr lang="en-US" dirty="0"/>
              <a:t>Generators are a way of defining iterators using a simple function notation. </a:t>
            </a:r>
          </a:p>
          <a:p>
            <a:r>
              <a:rPr lang="en-US" dirty="0"/>
              <a:t>Generators are functions that use the </a:t>
            </a:r>
            <a:r>
              <a:rPr lang="en-US" dirty="0">
                <a:solidFill>
                  <a:srgbClr val="FFC000"/>
                </a:solidFill>
                <a:latin typeface="Consolas" panose="020B0609020204030204" pitchFamily="49" charset="0"/>
              </a:rPr>
              <a:t>yield</a:t>
            </a:r>
            <a:r>
              <a:rPr lang="en-US" dirty="0"/>
              <a:t> statement to return results when they are ready, but Python will remember the context of the generator when this happens. </a:t>
            </a:r>
          </a:p>
          <a:p>
            <a:r>
              <a:rPr lang="en-US" dirty="0"/>
              <a:t>Even though generators are not technically iterator objects, they can be used wherever iterators are used. </a:t>
            </a:r>
          </a:p>
          <a:p>
            <a:r>
              <a:rPr lang="en-US" dirty="0"/>
              <a:t>Generators are desirable because they are </a:t>
            </a:r>
            <a:r>
              <a:rPr lang="en-US" i="1" dirty="0"/>
              <a:t>lazy</a:t>
            </a:r>
            <a:r>
              <a:rPr lang="en-US" dirty="0"/>
              <a:t>: they do no work until the first value is requested, and they only do enough work to produce that value. As a result, they use fewer resources, and are usable on more kinds of </a:t>
            </a:r>
            <a:r>
              <a:rPr lang="en-US" dirty="0" err="1"/>
              <a:t>iterables</a:t>
            </a:r>
            <a:r>
              <a:rPr lang="en-US" dirty="0"/>
              <a:t>. </a:t>
            </a:r>
          </a:p>
          <a:p>
            <a:endParaRPr lang="en-US" dirty="0"/>
          </a:p>
        </p:txBody>
      </p:sp>
    </p:spTree>
    <p:extLst>
      <p:ext uri="{BB962C8B-B14F-4D97-AF65-F5344CB8AC3E}">
        <p14:creationId xmlns:p14="http://schemas.microsoft.com/office/powerpoint/2010/main" val="10109577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F00C-BBDD-49E2-696B-087230D6AEB0}"/>
              </a:ext>
            </a:extLst>
          </p:cNvPr>
          <p:cNvSpPr>
            <a:spLocks noGrp="1"/>
          </p:cNvSpPr>
          <p:nvPr>
            <p:ph type="title"/>
          </p:nvPr>
        </p:nvSpPr>
        <p:spPr/>
        <p:txBody>
          <a:bodyPr/>
          <a:lstStyle/>
          <a:p>
            <a:r>
              <a:rPr lang="en-US" dirty="0"/>
              <a:t>Generators and iterators</a:t>
            </a:r>
          </a:p>
        </p:txBody>
      </p:sp>
      <p:sp>
        <p:nvSpPr>
          <p:cNvPr id="3" name="Content Placeholder 2">
            <a:extLst>
              <a:ext uri="{FF2B5EF4-FFF2-40B4-BE49-F238E27FC236}">
                <a16:creationId xmlns:a16="http://schemas.microsoft.com/office/drawing/2014/main" id="{292AE786-9948-C0E8-F961-8A5BA2F84720}"/>
              </a:ext>
            </a:extLst>
          </p:cNvPr>
          <p:cNvSpPr>
            <a:spLocks noGrp="1"/>
          </p:cNvSpPr>
          <p:nvPr>
            <p:ph sz="quarter" idx="13"/>
          </p:nvPr>
        </p:nvSpPr>
        <p:spPr/>
        <p:txBody>
          <a:bodyPr>
            <a:normAutofit/>
          </a:bodyPr>
          <a:lstStyle/>
          <a:p>
            <a:r>
              <a:rPr lang="en-US" dirty="0"/>
              <a:t>An easy way to create “iterators”. Use the yield statement whenever data is returned. The generator will pick up where it left off when next() is called. </a:t>
            </a:r>
          </a:p>
          <a:p>
            <a:endParaRPr lang="en-US" dirty="0"/>
          </a:p>
          <a:p>
            <a:endParaRPr lang="en-US" dirty="0"/>
          </a:p>
          <a:p>
            <a:endParaRPr lang="en-US" dirty="0"/>
          </a:p>
          <a:p>
            <a:r>
              <a:rPr lang="en-US" dirty="0"/>
              <a:t>See lect2/</a:t>
            </a:r>
            <a:r>
              <a:rPr lang="en-US" dirty="0" err="1"/>
              <a:t>generator.py</a:t>
            </a:r>
            <a:endParaRPr lang="en-US" dirty="0"/>
          </a:p>
          <a:p>
            <a:endParaRPr lang="en-US" dirty="0"/>
          </a:p>
        </p:txBody>
      </p:sp>
      <p:sp>
        <p:nvSpPr>
          <p:cNvPr id="4" name="TextBox 3">
            <a:extLst>
              <a:ext uri="{FF2B5EF4-FFF2-40B4-BE49-F238E27FC236}">
                <a16:creationId xmlns:a16="http://schemas.microsoft.com/office/drawing/2014/main" id="{D15E0D75-062E-8B8B-620E-D50089F75CCB}"/>
              </a:ext>
            </a:extLst>
          </p:cNvPr>
          <p:cNvSpPr txBox="1"/>
          <p:nvPr/>
        </p:nvSpPr>
        <p:spPr>
          <a:xfrm>
            <a:off x="1850518" y="2777766"/>
            <a:ext cx="3097323" cy="1477328"/>
          </a:xfrm>
          <a:prstGeom prst="rect">
            <a:avLst/>
          </a:prstGeom>
          <a:noFill/>
        </p:spPr>
        <p:txBody>
          <a:bodyPr wrap="none" rtlCol="0">
            <a:spAutoFit/>
          </a:bodyPr>
          <a:lstStyle/>
          <a:p>
            <a:r>
              <a:rPr lang="en-US" dirty="0">
                <a:latin typeface="Consolas" panose="020B0609020204030204" pitchFamily="49" charset="0"/>
              </a:rPr>
              <a:t>def </a:t>
            </a:r>
            <a:r>
              <a:rPr lang="en-US" dirty="0" err="1">
                <a:latin typeface="Consolas" panose="020B0609020204030204" pitchFamily="49" charset="0"/>
              </a:rPr>
              <a:t>count_generator</a:t>
            </a:r>
            <a:r>
              <a:rPr lang="en-US" dirty="0">
                <a:latin typeface="Consolas" panose="020B0609020204030204" pitchFamily="49" charset="0"/>
              </a:rPr>
              <a:t>(): </a:t>
            </a:r>
          </a:p>
          <a:p>
            <a:r>
              <a:rPr lang="en-US" dirty="0">
                <a:latin typeface="Consolas" panose="020B0609020204030204" pitchFamily="49" charset="0"/>
              </a:rPr>
              <a:t>	n = 0 </a:t>
            </a:r>
          </a:p>
          <a:p>
            <a:r>
              <a:rPr lang="en-US" dirty="0">
                <a:latin typeface="Consolas" panose="020B0609020204030204" pitchFamily="49" charset="0"/>
              </a:rPr>
              <a:t>	while True: </a:t>
            </a:r>
          </a:p>
          <a:p>
            <a:r>
              <a:rPr lang="en-US" dirty="0">
                <a:latin typeface="Consolas" panose="020B0609020204030204" pitchFamily="49" charset="0"/>
              </a:rPr>
              <a:t>		yield n </a:t>
            </a:r>
          </a:p>
          <a:p>
            <a:r>
              <a:rPr lang="en-US" dirty="0">
                <a:latin typeface="Consolas" panose="020B0609020204030204" pitchFamily="49" charset="0"/>
              </a:rPr>
              <a:t>		n = n + 1</a:t>
            </a:r>
          </a:p>
        </p:txBody>
      </p:sp>
      <p:sp>
        <p:nvSpPr>
          <p:cNvPr id="5" name="TextBox 4">
            <a:extLst>
              <a:ext uri="{FF2B5EF4-FFF2-40B4-BE49-F238E27FC236}">
                <a16:creationId xmlns:a16="http://schemas.microsoft.com/office/drawing/2014/main" id="{9D2A84EF-0B16-C033-464E-DC2B315FBD61}"/>
              </a:ext>
            </a:extLst>
          </p:cNvPr>
          <p:cNvSpPr txBox="1"/>
          <p:nvPr/>
        </p:nvSpPr>
        <p:spPr>
          <a:xfrm>
            <a:off x="5884585" y="2916265"/>
            <a:ext cx="4315705" cy="1200329"/>
          </a:xfrm>
          <a:prstGeom prst="rect">
            <a:avLst/>
          </a:prstGeom>
          <a:noFill/>
        </p:spPr>
        <p:txBody>
          <a:bodyPr wrap="square" rtlCol="0">
            <a:spAutoFit/>
          </a:bodyPr>
          <a:lstStyle/>
          <a:p>
            <a:r>
              <a:rPr lang="en-US" dirty="0"/>
              <a:t>counter = </a:t>
            </a:r>
            <a:r>
              <a:rPr lang="en-US" dirty="0" err="1"/>
              <a:t>count_generator</a:t>
            </a:r>
            <a:r>
              <a:rPr lang="en-US" dirty="0"/>
              <a:t>()</a:t>
            </a:r>
          </a:p>
          <a:p>
            <a:r>
              <a:rPr lang="en-US" dirty="0"/>
              <a:t>next(counter) 		# prints 0</a:t>
            </a:r>
          </a:p>
          <a:p>
            <a:r>
              <a:rPr lang="en-US" dirty="0" err="1"/>
              <a:t>myIt</a:t>
            </a:r>
            <a:r>
              <a:rPr lang="en-US" dirty="0"/>
              <a:t>=</a:t>
            </a:r>
            <a:r>
              <a:rPr lang="en-US" dirty="0" err="1"/>
              <a:t>iter</a:t>
            </a:r>
            <a:r>
              <a:rPr lang="en-US" dirty="0"/>
              <a:t>(counter)	# sets up an iterator</a:t>
            </a:r>
          </a:p>
          <a:p>
            <a:endParaRPr lang="en-US" dirty="0"/>
          </a:p>
        </p:txBody>
      </p:sp>
    </p:spTree>
    <p:extLst>
      <p:ext uri="{BB962C8B-B14F-4D97-AF65-F5344CB8AC3E}">
        <p14:creationId xmlns:p14="http://schemas.microsoft.com/office/powerpoint/2010/main" val="2225493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D7CDF-4928-B442-6B8D-2374732ED334}"/>
              </a:ext>
            </a:extLst>
          </p:cNvPr>
          <p:cNvSpPr>
            <a:spLocks noGrp="1"/>
          </p:cNvSpPr>
          <p:nvPr>
            <p:ph type="title"/>
          </p:nvPr>
        </p:nvSpPr>
        <p:spPr/>
        <p:txBody>
          <a:bodyPr/>
          <a:lstStyle/>
          <a:p>
            <a:r>
              <a:rPr lang="en-US" dirty="0"/>
              <a:t>Modules</a:t>
            </a:r>
          </a:p>
        </p:txBody>
      </p:sp>
      <p:sp>
        <p:nvSpPr>
          <p:cNvPr id="3" name="Content Placeholder 2">
            <a:extLst>
              <a:ext uri="{FF2B5EF4-FFF2-40B4-BE49-F238E27FC236}">
                <a16:creationId xmlns:a16="http://schemas.microsoft.com/office/drawing/2014/main" id="{5224F529-04DB-3C65-FE4E-9A0D6E4649DA}"/>
              </a:ext>
            </a:extLst>
          </p:cNvPr>
          <p:cNvSpPr>
            <a:spLocks noGrp="1"/>
          </p:cNvSpPr>
          <p:nvPr>
            <p:ph sz="quarter" idx="13"/>
          </p:nvPr>
        </p:nvSpPr>
        <p:spPr>
          <a:xfrm>
            <a:off x="913774" y="1566408"/>
            <a:ext cx="4604157" cy="4224792"/>
          </a:xfrm>
        </p:spPr>
        <p:txBody>
          <a:bodyPr>
            <a:normAutofit fontScale="92500"/>
          </a:bodyPr>
          <a:lstStyle/>
          <a:p>
            <a:r>
              <a:rPr lang="en-US" dirty="0"/>
              <a:t>A module is a file containing Python definitions and statements, just like any Python program. </a:t>
            </a:r>
          </a:p>
          <a:p>
            <a:r>
              <a:rPr lang="en-US" dirty="0"/>
              <a:t>The file name is the module name with the suffix .</a:t>
            </a:r>
            <a:r>
              <a:rPr lang="en-US" dirty="0" err="1"/>
              <a:t>py</a:t>
            </a:r>
            <a:r>
              <a:rPr lang="en-US" dirty="0"/>
              <a:t> appended. </a:t>
            </a:r>
          </a:p>
          <a:p>
            <a:r>
              <a:rPr lang="en-US" dirty="0"/>
              <a:t>See lect2/mymodule.py for example</a:t>
            </a:r>
          </a:p>
          <a:p>
            <a:r>
              <a:rPr lang="en-US" dirty="0"/>
              <a:t>A module  </a:t>
            </a:r>
            <a:r>
              <a:rPr lang="en-US" dirty="0">
                <a:solidFill>
                  <a:schemeClr val="tx1"/>
                </a:solidFill>
              </a:rPr>
              <a:t>can be executed directly or imported by other  modules</a:t>
            </a:r>
            <a:endParaRPr lang="en-US" dirty="0"/>
          </a:p>
          <a:p>
            <a:endParaRPr lang="en-US" dirty="0"/>
          </a:p>
        </p:txBody>
      </p:sp>
      <p:sp>
        <p:nvSpPr>
          <p:cNvPr id="5" name="TextBox 4">
            <a:extLst>
              <a:ext uri="{FF2B5EF4-FFF2-40B4-BE49-F238E27FC236}">
                <a16:creationId xmlns:a16="http://schemas.microsoft.com/office/drawing/2014/main" id="{EAFCE5AE-F58E-F232-2FBE-7F20F96C3F5E}"/>
              </a:ext>
            </a:extLst>
          </p:cNvPr>
          <p:cNvSpPr txBox="1"/>
          <p:nvPr/>
        </p:nvSpPr>
        <p:spPr>
          <a:xfrm>
            <a:off x="6544811" y="1410426"/>
            <a:ext cx="4499950" cy="5078313"/>
          </a:xfrm>
          <a:prstGeom prst="rect">
            <a:avLst/>
          </a:prstGeom>
          <a:noFill/>
          <a:ln>
            <a:solidFill>
              <a:schemeClr val="tx1"/>
            </a:solidFill>
          </a:ln>
        </p:spPr>
        <p:txBody>
          <a:bodyPr wrap="none" rtlCol="0">
            <a:spAutoFit/>
          </a:bodyPr>
          <a:lstStyle/>
          <a:p>
            <a: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Module </a:t>
            </a:r>
            <a:r>
              <a:rPr kumimoji="0" lang="en-US" altLang="en-US" sz="1800" b="0" i="1" u="none" strike="noStrike" cap="none" normalizeH="0" baseline="0" dirty="0" err="1">
                <a:ln>
                  <a:noFill/>
                </a:ln>
                <a:solidFill>
                  <a:srgbClr val="808080"/>
                </a:solidFill>
                <a:effectLst/>
                <a:latin typeface="Arial" panose="020B0604020202020204" pitchFamily="34" charset="0"/>
                <a:cs typeface="Arial" panose="020B0604020202020204" pitchFamily="34" charset="0"/>
              </a:rPr>
              <a:t>fib.py</a:t>
            </a:r>
            <a: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a:t>
            </a:r>
          </a:p>
          <a:p>
            <a:endPar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print(“I am in Module </a:t>
            </a:r>
            <a:r>
              <a:rPr lang="en-US" altLang="en-US" dirty="0" err="1">
                <a:latin typeface="Arial" panose="020B0604020202020204" pitchFamily="34" charset="0"/>
                <a:cs typeface="Arial" panose="020B0604020202020204" pitchFamily="34" charset="0"/>
              </a:rPr>
              <a:t>fib.py</a:t>
            </a:r>
            <a:r>
              <a:rPr lang="en-US" altLang="en-US" dirty="0">
                <a:latin typeface="Arial" panose="020B0604020202020204" pitchFamily="34" charset="0"/>
                <a:cs typeface="Arial" panose="020B0604020202020204" pitchFamily="34" charset="0"/>
              </a:rPr>
              <a:t>”)</a:t>
            </a:r>
            <a:b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def    </a:t>
            </a:r>
            <a:r>
              <a:rPr kumimoji="0" lang="en-US" altLang="en-US"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even_fib</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(n):</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total  =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0</a:t>
            </a:r>
            <a:b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f1,    f2 =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1</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2</a:t>
            </a:r>
            <a:b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while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f1 &lt;  n:</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if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f1 %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2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0</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total  =  total  +  f1</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f1,    f2 =  f2,    f1 +  f2</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return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total</a:t>
            </a:r>
          </a:p>
          <a:p>
            <a:endParaRPr lang="en-US" altLang="en-US" dirty="0">
              <a:solidFill>
                <a:srgbClr val="000000"/>
              </a:solidFill>
              <a:latin typeface="Arial" panose="020B0604020202020204" pitchFamily="34" charset="0"/>
              <a:cs typeface="Arial" panose="020B0604020202020204" pitchFamily="34" charset="0"/>
            </a:endParaRPr>
          </a:p>
          <a:p>
            <a:r>
              <a:rPr lang="en-US" altLang="en-US" dirty="0">
                <a:solidFill>
                  <a:srgbClr val="000000"/>
                </a:solidFill>
                <a:latin typeface="Arial" panose="020B0604020202020204" pitchFamily="34" charset="0"/>
                <a:cs typeface="Arial" panose="020B0604020202020204" pitchFamily="34" charset="0"/>
              </a:rPr>
              <a:t>a = “Hello World!”</a:t>
            </a:r>
          </a:p>
          <a:p>
            <a:r>
              <a:rPr lang="en-US" altLang="en-US" dirty="0">
                <a:solidFill>
                  <a:srgbClr val="000000"/>
                </a:solidFill>
                <a:latin typeface="Arial" panose="020B0604020202020204" pitchFamily="34" charset="0"/>
                <a:cs typeface="Arial" panose="020B0604020202020204" pitchFamily="34" charset="0"/>
              </a:rPr>
              <a:t>p</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rint(a)</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if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__name__   == </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"__main__"</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limit=</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input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"Max Fibonacci number: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even_fib</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int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(limit)))</a:t>
            </a:r>
            <a:endParaRPr lang="en-US" dirty="0"/>
          </a:p>
        </p:txBody>
      </p:sp>
    </p:spTree>
    <p:extLst>
      <p:ext uri="{BB962C8B-B14F-4D97-AF65-F5344CB8AC3E}">
        <p14:creationId xmlns:p14="http://schemas.microsoft.com/office/powerpoint/2010/main" val="178240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D7CDF-4928-B442-6B8D-2374732ED334}"/>
              </a:ext>
            </a:extLst>
          </p:cNvPr>
          <p:cNvSpPr>
            <a:spLocks noGrp="1"/>
          </p:cNvSpPr>
          <p:nvPr>
            <p:ph type="title"/>
          </p:nvPr>
        </p:nvSpPr>
        <p:spPr/>
        <p:txBody>
          <a:bodyPr/>
          <a:lstStyle/>
          <a:p>
            <a:r>
              <a:rPr lang="en-US" dirty="0"/>
              <a:t>Modules</a:t>
            </a:r>
          </a:p>
        </p:txBody>
      </p:sp>
      <p:sp>
        <p:nvSpPr>
          <p:cNvPr id="3" name="Content Placeholder 2">
            <a:extLst>
              <a:ext uri="{FF2B5EF4-FFF2-40B4-BE49-F238E27FC236}">
                <a16:creationId xmlns:a16="http://schemas.microsoft.com/office/drawing/2014/main" id="{5224F529-04DB-3C65-FE4E-9A0D6E4649DA}"/>
              </a:ext>
            </a:extLst>
          </p:cNvPr>
          <p:cNvSpPr>
            <a:spLocks noGrp="1"/>
          </p:cNvSpPr>
          <p:nvPr>
            <p:ph sz="quarter" idx="13"/>
          </p:nvPr>
        </p:nvSpPr>
        <p:spPr>
          <a:xfrm>
            <a:off x="913774" y="1566408"/>
            <a:ext cx="10363826" cy="3990937"/>
          </a:xfrm>
        </p:spPr>
        <p:txBody>
          <a:bodyPr>
            <a:normAutofit fontScale="92500" lnSpcReduction="10000"/>
          </a:bodyPr>
          <a:lstStyle/>
          <a:p>
            <a:r>
              <a:rPr lang="en-US" dirty="0"/>
              <a:t>A module can be </a:t>
            </a:r>
            <a:r>
              <a:rPr lang="en-US" dirty="0">
                <a:solidFill>
                  <a:srgbClr val="C00000"/>
                </a:solidFill>
              </a:rPr>
              <a:t>import</a:t>
            </a:r>
            <a:r>
              <a:rPr lang="en-US" dirty="0"/>
              <a:t>ed from another python file.</a:t>
            </a:r>
          </a:p>
          <a:p>
            <a:r>
              <a:rPr lang="en-US" dirty="0"/>
              <a:t>See lect3/myimport.py for example. Note the syntax for the import statement (no quote around module name).</a:t>
            </a:r>
          </a:p>
          <a:p>
            <a:r>
              <a:rPr lang="en-US" dirty="0"/>
              <a:t>Import in python is similar to ‘#include’ in C++ with some differences</a:t>
            </a:r>
          </a:p>
          <a:p>
            <a:pPr lvl="1"/>
            <a:r>
              <a:rPr lang="en-US" dirty="0"/>
              <a:t>The functions and global variables defined </a:t>
            </a:r>
            <a:r>
              <a:rPr lang="en-US" dirty="0">
                <a:solidFill>
                  <a:srgbClr val="C00000"/>
                </a:solidFill>
              </a:rPr>
              <a:t>within the scope of the module</a:t>
            </a:r>
            <a:r>
              <a:rPr lang="en-US" dirty="0"/>
              <a:t>. Global variable </a:t>
            </a:r>
            <a:r>
              <a:rPr lang="en-US" dirty="0" err="1"/>
              <a:t>aString</a:t>
            </a:r>
            <a:r>
              <a:rPr lang="en-US" dirty="0"/>
              <a:t> in </a:t>
            </a:r>
            <a:r>
              <a:rPr lang="en-US" dirty="0" err="1"/>
              <a:t>myModule</a:t>
            </a:r>
            <a:r>
              <a:rPr lang="en-US" dirty="0"/>
              <a:t> that is imported by myimport.py is accessed by </a:t>
            </a:r>
            <a:r>
              <a:rPr lang="en-US" dirty="0" err="1"/>
              <a:t>myModule.aString</a:t>
            </a:r>
            <a:r>
              <a:rPr lang="en-US" dirty="0"/>
              <a:t>.</a:t>
            </a:r>
          </a:p>
          <a:p>
            <a:pPr lvl="1"/>
            <a:r>
              <a:rPr lang="en-US" dirty="0"/>
              <a:t>Modules can contain executable statements aside from definitions. These are executed only the first time the module name is encountered in an import statement as well as if the file is executed as a script.</a:t>
            </a:r>
          </a:p>
          <a:p>
            <a:pPr lvl="2"/>
            <a:r>
              <a:rPr lang="en-US" dirty="0"/>
              <a:t>Code in a module – functions, global code, etc. is </a:t>
            </a:r>
            <a:r>
              <a:rPr lang="en-US" b="1" i="1" dirty="0">
                <a:solidFill>
                  <a:schemeClr val="accent6"/>
                </a:solidFill>
              </a:rPr>
              <a:t>evaluated upon import</a:t>
            </a:r>
            <a:r>
              <a:rPr lang="en-US" dirty="0"/>
              <a:t>.</a:t>
            </a:r>
          </a:p>
        </p:txBody>
      </p:sp>
      <p:sp>
        <p:nvSpPr>
          <p:cNvPr id="4" name="TextBox 3">
            <a:extLst>
              <a:ext uri="{FF2B5EF4-FFF2-40B4-BE49-F238E27FC236}">
                <a16:creationId xmlns:a16="http://schemas.microsoft.com/office/drawing/2014/main" id="{AF4A7D8F-A770-712B-545C-436488E229A6}"/>
              </a:ext>
            </a:extLst>
          </p:cNvPr>
          <p:cNvSpPr txBox="1"/>
          <p:nvPr/>
        </p:nvSpPr>
        <p:spPr>
          <a:xfrm>
            <a:off x="4586612" y="5708421"/>
            <a:ext cx="3018775" cy="646331"/>
          </a:xfrm>
          <a:prstGeom prst="rect">
            <a:avLst/>
          </a:prstGeom>
          <a:noFill/>
          <a:ln>
            <a:solidFill>
              <a:schemeClr val="tx1"/>
            </a:solidFill>
          </a:ln>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import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fib</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fib.even_fib</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4000000</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1098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D7CDF-4928-B442-6B8D-2374732ED334}"/>
              </a:ext>
            </a:extLst>
          </p:cNvPr>
          <p:cNvSpPr>
            <a:spLocks noGrp="1"/>
          </p:cNvSpPr>
          <p:nvPr>
            <p:ph type="title"/>
          </p:nvPr>
        </p:nvSpPr>
        <p:spPr/>
        <p:txBody>
          <a:bodyPr/>
          <a:lstStyle/>
          <a:p>
            <a:r>
              <a:rPr lang="en-US" dirty="0"/>
              <a:t>Modules</a:t>
            </a:r>
          </a:p>
        </p:txBody>
      </p:sp>
      <p:sp>
        <p:nvSpPr>
          <p:cNvPr id="3" name="Content Placeholder 2">
            <a:extLst>
              <a:ext uri="{FF2B5EF4-FFF2-40B4-BE49-F238E27FC236}">
                <a16:creationId xmlns:a16="http://schemas.microsoft.com/office/drawing/2014/main" id="{5224F529-04DB-3C65-FE4E-9A0D6E4649DA}"/>
              </a:ext>
            </a:extLst>
          </p:cNvPr>
          <p:cNvSpPr>
            <a:spLocks noGrp="1"/>
          </p:cNvSpPr>
          <p:nvPr>
            <p:ph sz="quarter" idx="13"/>
          </p:nvPr>
        </p:nvSpPr>
        <p:spPr>
          <a:xfrm>
            <a:off x="913774" y="1566408"/>
            <a:ext cx="5182226" cy="4224792"/>
          </a:xfrm>
        </p:spPr>
        <p:txBody>
          <a:bodyPr>
            <a:normAutofit fontScale="92500" lnSpcReduction="10000"/>
          </a:bodyPr>
          <a:lstStyle/>
          <a:p>
            <a:r>
              <a:rPr lang="en-US" dirty="0"/>
              <a:t>Within a module, the module’s name (as a string) is available as the value of the global variable __name__.  (</a:t>
            </a:r>
            <a:r>
              <a:rPr lang="en-US" i="1" dirty="0"/>
              <a:t>two underscores on both sides!)</a:t>
            </a:r>
          </a:p>
          <a:p>
            <a:r>
              <a:rPr lang="en-US" dirty="0"/>
              <a:t>If a module is executed directly however, the value of the global variable __name__ will be “__main__”. </a:t>
            </a:r>
          </a:p>
          <a:p>
            <a:pPr lvl="1"/>
            <a:r>
              <a:rPr lang="en-US" dirty="0"/>
              <a:t>You would often see the following structure in a module, what does it do?</a:t>
            </a:r>
          </a:p>
          <a:p>
            <a:pPr marL="914400" lvl="2" indent="0">
              <a:buNone/>
            </a:pPr>
            <a:r>
              <a:rPr lang="en-US" dirty="0"/>
              <a:t>If __name__ ==  “__main__”:</a:t>
            </a:r>
          </a:p>
          <a:p>
            <a:pPr marL="914400" lvl="2" indent="0">
              <a:buNone/>
            </a:pPr>
            <a:r>
              <a:rPr lang="en-US" dirty="0"/>
              <a:t>        statements</a:t>
            </a:r>
          </a:p>
        </p:txBody>
      </p:sp>
      <p:sp>
        <p:nvSpPr>
          <p:cNvPr id="5" name="TextBox 4">
            <a:extLst>
              <a:ext uri="{FF2B5EF4-FFF2-40B4-BE49-F238E27FC236}">
                <a16:creationId xmlns:a16="http://schemas.microsoft.com/office/drawing/2014/main" id="{8F98F039-592F-D10E-9FBA-2459F08FA3E0}"/>
              </a:ext>
            </a:extLst>
          </p:cNvPr>
          <p:cNvSpPr txBox="1"/>
          <p:nvPr/>
        </p:nvSpPr>
        <p:spPr>
          <a:xfrm>
            <a:off x="6622632" y="1342332"/>
            <a:ext cx="4499950" cy="5078313"/>
          </a:xfrm>
          <a:prstGeom prst="rect">
            <a:avLst/>
          </a:prstGeom>
          <a:noFill/>
          <a:ln>
            <a:solidFill>
              <a:schemeClr val="tx1"/>
            </a:solidFill>
          </a:ln>
        </p:spPr>
        <p:txBody>
          <a:bodyPr wrap="none" rtlCol="0">
            <a:spAutoFit/>
          </a:bodyPr>
          <a:lstStyle/>
          <a:p>
            <a: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Module </a:t>
            </a:r>
            <a:r>
              <a:rPr kumimoji="0" lang="en-US" altLang="en-US" sz="1800" b="0" i="1" u="none" strike="noStrike" cap="none" normalizeH="0" baseline="0" dirty="0" err="1">
                <a:ln>
                  <a:noFill/>
                </a:ln>
                <a:solidFill>
                  <a:srgbClr val="808080"/>
                </a:solidFill>
                <a:effectLst/>
                <a:latin typeface="Arial" panose="020B0604020202020204" pitchFamily="34" charset="0"/>
                <a:cs typeface="Arial" panose="020B0604020202020204" pitchFamily="34" charset="0"/>
              </a:rPr>
              <a:t>fib.py</a:t>
            </a:r>
            <a: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a:t>
            </a:r>
          </a:p>
          <a:p>
            <a:endPar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print(“I am in Module </a:t>
            </a:r>
            <a:r>
              <a:rPr lang="en-US" altLang="en-US" dirty="0" err="1">
                <a:latin typeface="Arial" panose="020B0604020202020204" pitchFamily="34" charset="0"/>
                <a:cs typeface="Arial" panose="020B0604020202020204" pitchFamily="34" charset="0"/>
              </a:rPr>
              <a:t>fib.py</a:t>
            </a:r>
            <a:r>
              <a:rPr lang="en-US" altLang="en-US" dirty="0">
                <a:latin typeface="Arial" panose="020B0604020202020204" pitchFamily="34" charset="0"/>
                <a:cs typeface="Arial" panose="020B0604020202020204" pitchFamily="34" charset="0"/>
              </a:rPr>
              <a:t>”)</a:t>
            </a:r>
            <a:b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def    </a:t>
            </a:r>
            <a:r>
              <a:rPr kumimoji="0" lang="en-US" altLang="en-US"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even_fib</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(n):</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total  =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0</a:t>
            </a:r>
            <a:b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f1,    f2 =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1</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2</a:t>
            </a:r>
            <a:b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while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f1 &lt;  n:</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if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f1 %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2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FF"/>
                </a:solidFill>
                <a:effectLst/>
                <a:latin typeface="Arial" panose="020B0604020202020204" pitchFamily="34" charset="0"/>
                <a:cs typeface="Arial" panose="020B0604020202020204" pitchFamily="34" charset="0"/>
              </a:rPr>
              <a:t>0</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total  =  total  +  f1</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f1,    f2 =  f2,    f1 +  f2</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return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total</a:t>
            </a:r>
          </a:p>
          <a:p>
            <a:endParaRPr lang="en-US" altLang="en-US" dirty="0">
              <a:solidFill>
                <a:srgbClr val="000000"/>
              </a:solidFill>
              <a:latin typeface="Arial" panose="020B0604020202020204" pitchFamily="34" charset="0"/>
              <a:cs typeface="Arial" panose="020B0604020202020204" pitchFamily="34" charset="0"/>
            </a:endParaRPr>
          </a:p>
          <a:p>
            <a:r>
              <a:rPr lang="en-US" altLang="en-US" dirty="0">
                <a:solidFill>
                  <a:srgbClr val="000000"/>
                </a:solidFill>
                <a:latin typeface="Arial" panose="020B0604020202020204" pitchFamily="34" charset="0"/>
                <a:cs typeface="Arial" panose="020B0604020202020204" pitchFamily="34" charset="0"/>
              </a:rPr>
              <a:t>a = “Hello World!”</a:t>
            </a:r>
          </a:p>
          <a:p>
            <a:r>
              <a:rPr lang="en-US" altLang="en-US" dirty="0">
                <a:solidFill>
                  <a:srgbClr val="000000"/>
                </a:solidFill>
                <a:latin typeface="Arial" panose="020B0604020202020204" pitchFamily="34" charset="0"/>
                <a:cs typeface="Arial" panose="020B0604020202020204" pitchFamily="34" charset="0"/>
              </a:rPr>
              <a:t>p</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rint(a)</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if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__name__   == </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"__main__"</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limit=</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input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"Max Fibonacci number: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even_fib</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int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(limit)))</a:t>
            </a:r>
            <a:endParaRPr lang="en-US" dirty="0"/>
          </a:p>
        </p:txBody>
      </p:sp>
    </p:spTree>
    <p:extLst>
      <p:ext uri="{BB962C8B-B14F-4D97-AF65-F5344CB8AC3E}">
        <p14:creationId xmlns:p14="http://schemas.microsoft.com/office/powerpoint/2010/main" val="3845944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95422-500A-CB8A-28A0-7FE6958FD8F3}"/>
              </a:ext>
            </a:extLst>
          </p:cNvPr>
          <p:cNvSpPr>
            <a:spLocks noGrp="1"/>
          </p:cNvSpPr>
          <p:nvPr>
            <p:ph type="title"/>
          </p:nvPr>
        </p:nvSpPr>
        <p:spPr/>
        <p:txBody>
          <a:bodyPr/>
          <a:lstStyle/>
          <a:p>
            <a:r>
              <a:rPr lang="en-US" dirty="0"/>
              <a:t>Example</a:t>
            </a:r>
          </a:p>
        </p:txBody>
      </p:sp>
      <p:sp>
        <p:nvSpPr>
          <p:cNvPr id="3" name="TextBox 2">
            <a:extLst>
              <a:ext uri="{FF2B5EF4-FFF2-40B4-BE49-F238E27FC236}">
                <a16:creationId xmlns:a16="http://schemas.microsoft.com/office/drawing/2014/main" id="{9ECE76D4-4BB2-13DB-9600-C1696F88B979}"/>
              </a:ext>
            </a:extLst>
          </p:cNvPr>
          <p:cNvSpPr txBox="1"/>
          <p:nvPr/>
        </p:nvSpPr>
        <p:spPr>
          <a:xfrm>
            <a:off x="627974" y="1960219"/>
            <a:ext cx="5282215" cy="2585323"/>
          </a:xfrm>
          <a:prstGeom prst="rect">
            <a:avLst/>
          </a:prstGeom>
          <a:noFill/>
          <a:ln>
            <a:solidFill>
              <a:schemeClr val="tx1"/>
            </a:solidFill>
          </a:ln>
        </p:spPr>
        <p:txBody>
          <a:bodyPr wrap="none" rtlCol="0">
            <a:spAutoFit/>
          </a:bodyPr>
          <a:lstStyle/>
          <a:p>
            <a: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Module bar.py '''</a:t>
            </a:r>
            <a:b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br>
            <a:b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"Hi from </a:t>
            </a:r>
            <a:r>
              <a:rPr lang="en-US" altLang="en-US" b="1" dirty="0">
                <a:solidFill>
                  <a:srgbClr val="008080"/>
                </a:solidFill>
                <a:latin typeface="Arial" panose="020B0604020202020204" pitchFamily="34" charset="0"/>
                <a:cs typeface="Arial" panose="020B0604020202020204" pitchFamily="34" charset="0"/>
              </a:rPr>
              <a:t>the top level of </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 + __name__</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def    </a:t>
            </a:r>
            <a:r>
              <a:rPr kumimoji="0" lang="en-US" altLang="en-US"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print_hello</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"Hello    from “ + __name__</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if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__name__ == </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"__main__"</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"bar's name is “ + __name__</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endParaRPr lang="en-US" dirty="0"/>
          </a:p>
        </p:txBody>
      </p:sp>
      <p:sp>
        <p:nvSpPr>
          <p:cNvPr id="4" name="TextBox 3">
            <a:extLst>
              <a:ext uri="{FF2B5EF4-FFF2-40B4-BE49-F238E27FC236}">
                <a16:creationId xmlns:a16="http://schemas.microsoft.com/office/drawing/2014/main" id="{EF8A4827-935F-0949-98B9-648351AD850B}"/>
              </a:ext>
            </a:extLst>
          </p:cNvPr>
          <p:cNvSpPr txBox="1"/>
          <p:nvPr/>
        </p:nvSpPr>
        <p:spPr>
          <a:xfrm>
            <a:off x="6281813" y="1948957"/>
            <a:ext cx="5083443" cy="2862322"/>
          </a:xfrm>
          <a:prstGeom prst="rect">
            <a:avLst/>
          </a:prstGeom>
          <a:noFill/>
          <a:ln>
            <a:solidFill>
              <a:schemeClr val="tx1"/>
            </a:solidFill>
          </a:ln>
        </p:spPr>
        <p:txBody>
          <a:bodyPr wrap="none" rtlCol="0">
            <a:spAutoFit/>
          </a:bodyPr>
          <a:lstStyle/>
          <a:p>
            <a: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t>''' Module foo.py'''</a:t>
            </a:r>
            <a:br>
              <a:rPr kumimoji="0" lang="en-US" altLang="en-US" sz="1800" b="0" i="1" u="none" strike="noStrike" cap="none" normalizeH="0" baseline="0" dirty="0">
                <a:ln>
                  <a:noFill/>
                </a:ln>
                <a:solidFill>
                  <a:srgbClr val="80808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import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bar</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"Hi from </a:t>
            </a:r>
            <a:r>
              <a:rPr lang="en-US" altLang="en-US" b="1" dirty="0">
                <a:solidFill>
                  <a:srgbClr val="008080"/>
                </a:solidFill>
                <a:latin typeface="Arial" panose="020B0604020202020204" pitchFamily="34" charset="0"/>
                <a:cs typeface="Arial" panose="020B0604020202020204" pitchFamily="34" charset="0"/>
              </a:rPr>
              <a:t>the top level of </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 + __name__</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1" i="0" u="none" strike="noStrike" cap="none" normalizeH="0" baseline="0" dirty="0">
                <a:ln>
                  <a:noFill/>
                </a:ln>
                <a:solidFill>
                  <a:srgbClr val="000080"/>
                </a:solidFill>
                <a:effectLst/>
                <a:latin typeface="Arial" panose="020B0604020202020204" pitchFamily="34" charset="0"/>
                <a:cs typeface="Arial" panose="020B0604020202020204" pitchFamily="34" charset="0"/>
              </a:rPr>
              <a:t>if </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__name__ == </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"__main__"</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000080"/>
                </a:solidFill>
                <a:effectLst/>
                <a:latin typeface="Arial" panose="020B0604020202020204" pitchFamily="34" charset="0"/>
                <a:cs typeface="Arial" panose="020B0604020202020204" pitchFamily="34" charset="0"/>
              </a:rPr>
              <a:t>print</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r>
              <a:rPr kumimoji="0" lang="en-US" altLang="en-US" sz="1800" b="1" i="0" u="none" strike="noStrike" cap="none" normalizeH="0" baseline="0" dirty="0">
                <a:ln>
                  <a:noFill/>
                </a:ln>
                <a:solidFill>
                  <a:srgbClr val="008080"/>
                </a:solidFill>
                <a:effectLst/>
                <a:latin typeface="Arial" panose="020B0604020202020204" pitchFamily="34" charset="0"/>
                <a:cs typeface="Arial" panose="020B0604020202020204" pitchFamily="34" charset="0"/>
              </a:rPr>
              <a:t>"foo's name is main"</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r>
              <a:rPr kumimoji="0" lang="en-US" altLang="en-US"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bar.print_hello</a:t>
            </a:r>
            <a: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endParaRPr lang="en-US" dirty="0"/>
          </a:p>
        </p:txBody>
      </p:sp>
      <p:sp>
        <p:nvSpPr>
          <p:cNvPr id="5" name="TextBox 4">
            <a:extLst>
              <a:ext uri="{FF2B5EF4-FFF2-40B4-BE49-F238E27FC236}">
                <a16:creationId xmlns:a16="http://schemas.microsoft.com/office/drawing/2014/main" id="{2975E30F-D4CD-FF71-8FD9-74257F721E7D}"/>
              </a:ext>
            </a:extLst>
          </p:cNvPr>
          <p:cNvSpPr txBox="1"/>
          <p:nvPr/>
        </p:nvSpPr>
        <p:spPr>
          <a:xfrm>
            <a:off x="2601310" y="5281448"/>
            <a:ext cx="7342972" cy="369332"/>
          </a:xfrm>
          <a:prstGeom prst="rect">
            <a:avLst/>
          </a:prstGeom>
          <a:noFill/>
        </p:spPr>
        <p:txBody>
          <a:bodyPr wrap="none" rtlCol="0">
            <a:spAutoFit/>
          </a:bodyPr>
          <a:lstStyle/>
          <a:p>
            <a:r>
              <a:rPr lang="en-US" dirty="0"/>
              <a:t>What is the output when we do ‘python3 bar.py’, what about ‘python3 foo.py’?</a:t>
            </a:r>
          </a:p>
        </p:txBody>
      </p:sp>
    </p:spTree>
    <p:extLst>
      <p:ext uri="{BB962C8B-B14F-4D97-AF65-F5344CB8AC3E}">
        <p14:creationId xmlns:p14="http://schemas.microsoft.com/office/powerpoint/2010/main" val="3085039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E45F7-60C1-3BC3-1DCA-8F800369E013}"/>
              </a:ext>
            </a:extLst>
          </p:cNvPr>
          <p:cNvSpPr>
            <a:spLocks noGrp="1"/>
          </p:cNvSpPr>
          <p:nvPr>
            <p:ph type="title"/>
          </p:nvPr>
        </p:nvSpPr>
        <p:spPr/>
        <p:txBody>
          <a:bodyPr/>
          <a:lstStyle/>
          <a:p>
            <a:r>
              <a:rPr lang="en-US" dirty="0"/>
              <a:t>Module search paths</a:t>
            </a:r>
          </a:p>
        </p:txBody>
      </p:sp>
      <p:sp>
        <p:nvSpPr>
          <p:cNvPr id="3" name="Content Placeholder 2">
            <a:extLst>
              <a:ext uri="{FF2B5EF4-FFF2-40B4-BE49-F238E27FC236}">
                <a16:creationId xmlns:a16="http://schemas.microsoft.com/office/drawing/2014/main" id="{8C29098C-580F-6CF6-45DE-CCBFB226633B}"/>
              </a:ext>
            </a:extLst>
          </p:cNvPr>
          <p:cNvSpPr>
            <a:spLocks noGrp="1"/>
          </p:cNvSpPr>
          <p:nvPr>
            <p:ph sz="quarter" idx="13"/>
          </p:nvPr>
        </p:nvSpPr>
        <p:spPr>
          <a:xfrm>
            <a:off x="913774" y="1566408"/>
            <a:ext cx="6645792" cy="4224792"/>
          </a:xfrm>
        </p:spPr>
        <p:txBody>
          <a:bodyPr>
            <a:normAutofit/>
          </a:bodyPr>
          <a:lstStyle/>
          <a:p>
            <a:r>
              <a:rPr lang="en-US" dirty="0"/>
              <a:t>Look at the code segment on the right, what are the names of the modules that we are importing?</a:t>
            </a:r>
          </a:p>
          <a:p>
            <a:r>
              <a:rPr lang="en-US" dirty="0"/>
              <a:t>Where are they?</a:t>
            </a:r>
          </a:p>
        </p:txBody>
      </p:sp>
      <p:sp>
        <p:nvSpPr>
          <p:cNvPr id="4" name="TextBox 3">
            <a:extLst>
              <a:ext uri="{FF2B5EF4-FFF2-40B4-BE49-F238E27FC236}">
                <a16:creationId xmlns:a16="http://schemas.microsoft.com/office/drawing/2014/main" id="{9A5DD5CE-9B2C-F95E-0826-7549444C8904}"/>
              </a:ext>
            </a:extLst>
          </p:cNvPr>
          <p:cNvSpPr txBox="1"/>
          <p:nvPr/>
        </p:nvSpPr>
        <p:spPr>
          <a:xfrm>
            <a:off x="8907517" y="2025869"/>
            <a:ext cx="1768433" cy="923330"/>
          </a:xfrm>
          <a:prstGeom prst="rect">
            <a:avLst/>
          </a:prstGeom>
          <a:noFill/>
          <a:ln>
            <a:solidFill>
              <a:schemeClr val="tx1"/>
            </a:solidFill>
          </a:ln>
        </p:spPr>
        <p:txBody>
          <a:bodyPr wrap="none" rtlCol="0">
            <a:spAutoFit/>
          </a:bodyPr>
          <a:lstStyle/>
          <a:p>
            <a:r>
              <a:rPr lang="en-US" dirty="0"/>
              <a:t>import </a:t>
            </a:r>
            <a:r>
              <a:rPr lang="en-US" dirty="0" err="1"/>
              <a:t>mymodule</a:t>
            </a:r>
            <a:endParaRPr lang="en-US" dirty="0"/>
          </a:p>
          <a:p>
            <a:r>
              <a:rPr lang="en-US" dirty="0"/>
              <a:t>import sys</a:t>
            </a:r>
          </a:p>
          <a:p>
            <a:r>
              <a:rPr lang="en-US" dirty="0"/>
              <a:t>….</a:t>
            </a:r>
          </a:p>
        </p:txBody>
      </p:sp>
    </p:spTree>
    <p:extLst>
      <p:ext uri="{BB962C8B-B14F-4D97-AF65-F5344CB8AC3E}">
        <p14:creationId xmlns:p14="http://schemas.microsoft.com/office/powerpoint/2010/main" val="337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E45F7-60C1-3BC3-1DCA-8F800369E013}"/>
              </a:ext>
            </a:extLst>
          </p:cNvPr>
          <p:cNvSpPr>
            <a:spLocks noGrp="1"/>
          </p:cNvSpPr>
          <p:nvPr>
            <p:ph type="title"/>
          </p:nvPr>
        </p:nvSpPr>
        <p:spPr/>
        <p:txBody>
          <a:bodyPr/>
          <a:lstStyle/>
          <a:p>
            <a:r>
              <a:rPr lang="en-US" dirty="0"/>
              <a:t>Module search paths</a:t>
            </a:r>
          </a:p>
        </p:txBody>
      </p:sp>
      <p:sp>
        <p:nvSpPr>
          <p:cNvPr id="3" name="Content Placeholder 2">
            <a:extLst>
              <a:ext uri="{FF2B5EF4-FFF2-40B4-BE49-F238E27FC236}">
                <a16:creationId xmlns:a16="http://schemas.microsoft.com/office/drawing/2014/main" id="{8C29098C-580F-6CF6-45DE-CCBFB226633B}"/>
              </a:ext>
            </a:extLst>
          </p:cNvPr>
          <p:cNvSpPr>
            <a:spLocks noGrp="1"/>
          </p:cNvSpPr>
          <p:nvPr>
            <p:ph sz="quarter" idx="13"/>
          </p:nvPr>
        </p:nvSpPr>
        <p:spPr>
          <a:xfrm>
            <a:off x="913774" y="1308537"/>
            <a:ext cx="7607488" cy="5312980"/>
          </a:xfrm>
        </p:spPr>
        <p:txBody>
          <a:bodyPr>
            <a:normAutofit fontScale="77500" lnSpcReduction="20000"/>
          </a:bodyPr>
          <a:lstStyle/>
          <a:p>
            <a:r>
              <a:rPr lang="en-US" dirty="0"/>
              <a:t>Python will look for the module in the following places, in order: </a:t>
            </a:r>
          </a:p>
          <a:p>
            <a:pPr lvl="1"/>
            <a:r>
              <a:rPr lang="en-US" dirty="0"/>
              <a:t>Built-in modules. </a:t>
            </a:r>
          </a:p>
          <a:p>
            <a:pPr lvl="1"/>
            <a:r>
              <a:rPr lang="en-US" dirty="0"/>
              <a:t>The directories listed in the </a:t>
            </a:r>
            <a:r>
              <a:rPr lang="en-US" dirty="0" err="1"/>
              <a:t>sys.path</a:t>
            </a:r>
            <a:r>
              <a:rPr lang="en-US" dirty="0"/>
              <a:t> variable. The </a:t>
            </a:r>
            <a:r>
              <a:rPr lang="en-US" dirty="0" err="1"/>
              <a:t>sys.path</a:t>
            </a:r>
            <a:r>
              <a:rPr lang="en-US" dirty="0"/>
              <a:t> variable is initialized from these locations: </a:t>
            </a:r>
          </a:p>
          <a:p>
            <a:pPr lvl="2"/>
            <a:r>
              <a:rPr lang="en-US" dirty="0"/>
              <a:t>The current directory. </a:t>
            </a:r>
          </a:p>
          <a:p>
            <a:pPr lvl="2"/>
            <a:r>
              <a:rPr lang="en-US" dirty="0"/>
              <a:t>Paths specified in the shell environment variable PYTHONPATH (a list of directory names, with the same syntax as the shell variable PATH).</a:t>
            </a:r>
          </a:p>
          <a:p>
            <a:pPr lvl="2"/>
            <a:r>
              <a:rPr lang="en-US" dirty="0"/>
              <a:t>The installation-dependent defaults. </a:t>
            </a:r>
          </a:p>
          <a:p>
            <a:r>
              <a:rPr lang="en-US" dirty="0"/>
              <a:t>The </a:t>
            </a:r>
            <a:r>
              <a:rPr lang="en-US" dirty="0" err="1"/>
              <a:t>sys.path</a:t>
            </a:r>
            <a:r>
              <a:rPr lang="en-US" dirty="0"/>
              <a:t> variable may be modified by a Python program to point elsewhere at any time. </a:t>
            </a:r>
          </a:p>
          <a:p>
            <a:r>
              <a:rPr lang="en-US" dirty="0"/>
              <a:t>If you install a third-party python package in your own directory, you can set PYTHONPATH to include the path to your package so that python knows where to search for your package.</a:t>
            </a:r>
          </a:p>
          <a:p>
            <a:pPr lvl="1"/>
            <a:r>
              <a:rPr lang="en-US" dirty="0"/>
              <a:t>For example, to add /</a:t>
            </a:r>
            <a:r>
              <a:rPr lang="en-US" dirty="0" err="1"/>
              <a:t>usr</a:t>
            </a:r>
            <a:r>
              <a:rPr lang="en-US" dirty="0"/>
              <a:t>/bin to PYTHONPATH, </a:t>
            </a:r>
          </a:p>
          <a:p>
            <a:pPr lvl="2"/>
            <a:r>
              <a:rPr lang="en-US" dirty="0"/>
              <a:t>in </a:t>
            </a:r>
            <a:r>
              <a:rPr lang="en-US" dirty="0" err="1"/>
              <a:t>tcsh</a:t>
            </a:r>
            <a:r>
              <a:rPr lang="en-US" dirty="0"/>
              <a:t>, ‘</a:t>
            </a:r>
            <a:r>
              <a:rPr lang="en-US" dirty="0" err="1"/>
              <a:t>setenv</a:t>
            </a:r>
            <a:r>
              <a:rPr lang="en-US" dirty="0"/>
              <a:t> PYTHONPATH $PYTHONPATH:/</a:t>
            </a:r>
            <a:r>
              <a:rPr lang="en-US" dirty="0" err="1"/>
              <a:t>usr</a:t>
            </a:r>
            <a:r>
              <a:rPr lang="en-US" dirty="0"/>
              <a:t>/bin’</a:t>
            </a:r>
          </a:p>
          <a:p>
            <a:pPr lvl="2"/>
            <a:r>
              <a:rPr lang="en-US" dirty="0"/>
              <a:t>In bash, ‘export PYTHONPATH = ‘$PYTHONPATH:/</a:t>
            </a:r>
            <a:r>
              <a:rPr lang="en-US" dirty="0" err="1"/>
              <a:t>usr</a:t>
            </a:r>
            <a:r>
              <a:rPr lang="en-US" dirty="0"/>
              <a:t>/bin’</a:t>
            </a:r>
          </a:p>
          <a:p>
            <a:pPr lvl="2"/>
            <a:r>
              <a:rPr lang="en-US" dirty="0"/>
              <a:t>To find out which shell you are using, do ‘echo $SHELL’ in the terminal. </a:t>
            </a:r>
          </a:p>
          <a:p>
            <a:endParaRPr lang="en-US" dirty="0"/>
          </a:p>
        </p:txBody>
      </p:sp>
      <p:sp>
        <p:nvSpPr>
          <p:cNvPr id="4" name="TextBox 3">
            <a:extLst>
              <a:ext uri="{FF2B5EF4-FFF2-40B4-BE49-F238E27FC236}">
                <a16:creationId xmlns:a16="http://schemas.microsoft.com/office/drawing/2014/main" id="{9A5DD5CE-9B2C-F95E-0826-7549444C8904}"/>
              </a:ext>
            </a:extLst>
          </p:cNvPr>
          <p:cNvSpPr txBox="1"/>
          <p:nvPr/>
        </p:nvSpPr>
        <p:spPr>
          <a:xfrm>
            <a:off x="9230710" y="2633429"/>
            <a:ext cx="1768433" cy="923330"/>
          </a:xfrm>
          <a:prstGeom prst="rect">
            <a:avLst/>
          </a:prstGeom>
          <a:noFill/>
          <a:ln>
            <a:solidFill>
              <a:schemeClr val="tx1"/>
            </a:solidFill>
          </a:ln>
        </p:spPr>
        <p:txBody>
          <a:bodyPr wrap="none" rtlCol="0">
            <a:spAutoFit/>
          </a:bodyPr>
          <a:lstStyle/>
          <a:p>
            <a:r>
              <a:rPr lang="en-US" dirty="0"/>
              <a:t>import </a:t>
            </a:r>
            <a:r>
              <a:rPr lang="en-US" dirty="0" err="1"/>
              <a:t>mymodule</a:t>
            </a:r>
            <a:endParaRPr lang="en-US" dirty="0"/>
          </a:p>
          <a:p>
            <a:r>
              <a:rPr lang="en-US" dirty="0"/>
              <a:t>import sys</a:t>
            </a:r>
          </a:p>
          <a:p>
            <a:r>
              <a:rPr lang="en-US" dirty="0"/>
              <a:t>….</a:t>
            </a:r>
          </a:p>
        </p:txBody>
      </p:sp>
    </p:spTree>
    <p:extLst>
      <p:ext uri="{BB962C8B-B14F-4D97-AF65-F5344CB8AC3E}">
        <p14:creationId xmlns:p14="http://schemas.microsoft.com/office/powerpoint/2010/main" val="1917342942"/>
      </p:ext>
    </p:extLst>
  </p:cSld>
  <p:clrMapOvr>
    <a:masterClrMapping/>
  </p:clrMapOvr>
</p:sld>
</file>

<file path=ppt/theme/theme1.xml><?xml version="1.0" encoding="utf-8"?>
<a:theme xmlns:a="http://schemas.openxmlformats.org/drawingml/2006/main" name="myCOP4521">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myCOP4521" id="{AC88A369-B436-4B59-A1A3-9406AB6A38E2}" vid="{44AA63C9-C980-4552-9100-70E8BCF60E85}"/>
    </a:ext>
  </a:extLst>
</a:theme>
</file>

<file path=docProps/app.xml><?xml version="1.0" encoding="utf-8"?>
<Properties xmlns="http://schemas.openxmlformats.org/officeDocument/2006/extended-properties" xmlns:vt="http://schemas.openxmlformats.org/officeDocument/2006/docPropsVTypes">
  <Template>myCOP4521</Template>
  <TotalTime>5002</TotalTime>
  <Words>4186</Words>
  <Application>Microsoft Macintosh PowerPoint</Application>
  <PresentationFormat>Widescreen</PresentationFormat>
  <Paragraphs>354</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Consolas</vt:lpstr>
      <vt:lpstr>Courier New</vt:lpstr>
      <vt:lpstr>Tw Cen MT</vt:lpstr>
      <vt:lpstr>Wingdings</vt:lpstr>
      <vt:lpstr>myCOP4521</vt:lpstr>
      <vt:lpstr>Lecture 2: Python Basics -  Modules and Functions</vt:lpstr>
      <vt:lpstr>Program Execution</vt:lpstr>
      <vt:lpstr>Command Line Arguments</vt:lpstr>
      <vt:lpstr>Modules</vt:lpstr>
      <vt:lpstr>Modules</vt:lpstr>
      <vt:lpstr>Modules</vt:lpstr>
      <vt:lpstr>Example</vt:lpstr>
      <vt:lpstr>Module search paths</vt:lpstr>
      <vt:lpstr>Module search paths</vt:lpstr>
      <vt:lpstr>Module search paths</vt:lpstr>
      <vt:lpstr>Functions</vt:lpstr>
      <vt:lpstr>Example</vt:lpstr>
      <vt:lpstr>Default argument values</vt:lpstr>
      <vt:lpstr>Parameter Passing: Passed by Assignment</vt:lpstr>
      <vt:lpstr>Functions</vt:lpstr>
      <vt:lpstr>Functions</vt:lpstr>
      <vt:lpstr>Default Mutable Arguments</vt:lpstr>
      <vt:lpstr>Keyword Arguments</vt:lpstr>
      <vt:lpstr>Example</vt:lpstr>
      <vt:lpstr>Variable Number of Arguments</vt:lpstr>
      <vt:lpstr>Variable Number of Arguments</vt:lpstr>
      <vt:lpstr>Variable Number of Arguments</vt:lpstr>
      <vt:lpstr>Variable Number of Arguments</vt:lpstr>
      <vt:lpstr>Annotating Functions</vt:lpstr>
      <vt:lpstr>Names and Scopes</vt:lpstr>
      <vt:lpstr>Names and Scopes</vt:lpstr>
      <vt:lpstr>The LEGB Rule for Python Scope</vt:lpstr>
      <vt:lpstr>Changing the Default Scoping</vt:lpstr>
      <vt:lpstr>Functions as the First Class Objects </vt:lpstr>
      <vt:lpstr>Function Closures</vt:lpstr>
      <vt:lpstr>Functions Closures</vt:lpstr>
      <vt:lpstr>Decorators</vt:lpstr>
      <vt:lpstr>Decorators</vt:lpstr>
      <vt:lpstr>Iterables, Iterators, and Generators</vt:lpstr>
      <vt:lpstr>Iterables, Iterators, and Generators</vt:lpstr>
      <vt:lpstr>Iterables, Iterators, and Generators</vt:lpstr>
      <vt:lpstr>Generators</vt:lpstr>
      <vt:lpstr>Generators and iterators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dc:title>
  <dc:creator>Sharanya Jayaraman</dc:creator>
  <cp:lastModifiedBy>Microsoft Office User</cp:lastModifiedBy>
  <cp:revision>24</cp:revision>
  <dcterms:created xsi:type="dcterms:W3CDTF">2022-01-19T17:36:10Z</dcterms:created>
  <dcterms:modified xsi:type="dcterms:W3CDTF">2024-09-09T16:59:44Z</dcterms:modified>
</cp:coreProperties>
</file>