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8" r:id="rId2"/>
    <p:sldId id="268" r:id="rId3"/>
    <p:sldId id="259" r:id="rId4"/>
    <p:sldId id="288" r:id="rId5"/>
    <p:sldId id="260" r:id="rId6"/>
    <p:sldId id="289" r:id="rId7"/>
    <p:sldId id="261" r:id="rId8"/>
    <p:sldId id="282" r:id="rId9"/>
    <p:sldId id="263" r:id="rId10"/>
    <p:sldId id="265" r:id="rId11"/>
    <p:sldId id="266" r:id="rId12"/>
    <p:sldId id="284" r:id="rId13"/>
    <p:sldId id="267" r:id="rId14"/>
    <p:sldId id="286" r:id="rId15"/>
    <p:sldId id="269" r:id="rId16"/>
    <p:sldId id="270" r:id="rId17"/>
    <p:sldId id="271" r:id="rId18"/>
    <p:sldId id="272" r:id="rId19"/>
    <p:sldId id="273" r:id="rId20"/>
    <p:sldId id="276" r:id="rId21"/>
    <p:sldId id="277" r:id="rId22"/>
    <p:sldId id="285" r:id="rId23"/>
    <p:sldId id="278" r:id="rId24"/>
    <p:sldId id="279" r:id="rId25"/>
    <p:sldId id="274" r:id="rId26"/>
    <p:sldId id="280" r:id="rId27"/>
    <p:sldId id="287" r:id="rId28"/>
    <p:sldId id="281" r:id="rId29"/>
    <p:sldId id="283"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1" autoAdjust="0"/>
    <p:restoredTop sz="94660"/>
  </p:normalViewPr>
  <p:slideViewPr>
    <p:cSldViewPr snapToGrid="0">
      <p:cViewPr varScale="1">
        <p:scale>
          <a:sx n="131" d="100"/>
          <a:sy n="131" d="100"/>
        </p:scale>
        <p:origin x="288"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9/18/24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9/18/24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3" y="392927"/>
            <a:ext cx="12192000" cy="6858000"/>
          </a:xfrm>
          <a:prstGeom prst="rect">
            <a:avLst/>
          </a:prstGeom>
        </p:spPr>
      </p:pic>
      <p:sp>
        <p:nvSpPr>
          <p:cNvPr id="2" name="Title 1"/>
          <p:cNvSpPr>
            <a:spLocks noGrp="1"/>
          </p:cNvSpPr>
          <p:nvPr>
            <p:ph type="title" hasCustomPrompt="1"/>
          </p:nvPr>
        </p:nvSpPr>
        <p:spPr>
          <a:xfrm>
            <a:off x="913774" y="292513"/>
            <a:ext cx="10364451" cy="1122819"/>
          </a:xfrm>
        </p:spPr>
        <p:txBody>
          <a:bodyPr/>
          <a:lstStyle>
            <a:lvl1pPr>
              <a:defRPr cap="none"/>
            </a:lvl1pPr>
          </a:lstStyle>
          <a:p>
            <a:r>
              <a:rPr lang="en-US" dirty="0"/>
              <a:t>Click to edit master title style</a:t>
            </a:r>
          </a:p>
        </p:txBody>
      </p:sp>
      <p:sp>
        <p:nvSpPr>
          <p:cNvPr id="12" name="Content Placeholder 2"/>
          <p:cNvSpPr>
            <a:spLocks noGrp="1"/>
          </p:cNvSpPr>
          <p:nvPr>
            <p:ph sz="quarter" idx="13" hasCustomPrompt="1"/>
          </p:nvPr>
        </p:nvSpPr>
        <p:spPr>
          <a:xfrm>
            <a:off x="913774" y="1566408"/>
            <a:ext cx="10363826" cy="4224792"/>
          </a:xfrm>
        </p:spPr>
        <p:txBody>
          <a:bodyPr/>
          <a:lstStyle>
            <a:lvl1pPr marL="228600" indent="-228600">
              <a:buFont typeface="Wingdings" panose="05000000000000000000" pitchFamily="2" charset="2"/>
              <a:buChar char="§"/>
              <a:defRPr sz="2400" cap="none" baseline="0">
                <a:latin typeface="+mj-lt"/>
                <a:cs typeface="Calibri" panose="020F0502020204030204" pitchFamily="34" charset="0"/>
              </a:defRPr>
            </a:lvl1pPr>
            <a:lvl2pPr marL="685800" indent="-228600">
              <a:buFont typeface="Courier New" panose="02070309020205020404" pitchFamily="49" charset="0"/>
              <a:buChar char="o"/>
              <a:defRPr sz="2000" cap="none">
                <a:latin typeface="+mn-lt"/>
                <a:cs typeface="Calibri" panose="020F0502020204030204" pitchFamily="34" charset="0"/>
              </a:defRPr>
            </a:lvl2pPr>
            <a:lvl3pPr marL="1143000" indent="-228600">
              <a:buFont typeface="Wingdings" panose="05000000000000000000" pitchFamily="2" charset="2"/>
              <a:buChar char="v"/>
              <a:defRPr sz="1800" cap="none"/>
            </a:lvl3pPr>
            <a:lvl4pPr marL="1600200" indent="-228600">
              <a:buFont typeface="Wingdings" panose="05000000000000000000" pitchFamily="2" charset="2"/>
              <a:buChar char="q"/>
              <a:defRPr sz="1600" cap="none"/>
            </a:lvl4pPr>
          </a:lstStyle>
          <a:p>
            <a:pPr lvl="0"/>
            <a:r>
              <a:rPr lang="en-US" dirty="0" err="1"/>
              <a:t>Aaaa</a:t>
            </a:r>
            <a:endParaRPr lang="en-US" dirty="0"/>
          </a:p>
          <a:p>
            <a:pPr lvl="1"/>
            <a:r>
              <a:rPr lang="en-US" dirty="0" err="1"/>
              <a:t>Saaaa</a:t>
            </a:r>
            <a:endParaRPr lang="en-US" dirty="0"/>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8A87A34-81AB-432B-8DAE-1953F412C126}" type="datetimeFigureOut">
              <a:rPr lang="en-US" dirty="0"/>
              <a:t>9/18/24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9/18/24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9/18/24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9/18/24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9/18/24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9/18/24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9/18/24</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xyuan@cs.fsu.edu"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file:///C:/Users/Surfing/Documents/teach/cop4530.2021f/%0ahttp:/fda.fsu.edu/Academics/Academic-Honor-Policy"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disabilitycenter.fsu.edu/"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registrar.fsu.edu/bulletin/undergraduate/information/integrity/"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canvas.fsu.edu/"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COP4521 Syllabus, Fall 2024</a:t>
            </a:r>
          </a:p>
        </p:txBody>
      </p:sp>
      <p:sp>
        <p:nvSpPr>
          <p:cNvPr id="3" name="Content Placeholder 2"/>
          <p:cNvSpPr>
            <a:spLocks noGrp="1"/>
          </p:cNvSpPr>
          <p:nvPr>
            <p:ph sz="quarter" idx="13"/>
          </p:nvPr>
        </p:nvSpPr>
        <p:spPr>
          <a:xfrm>
            <a:off x="914399" y="1342672"/>
            <a:ext cx="10363826" cy="2509481"/>
          </a:xfrm>
        </p:spPr>
        <p:txBody>
          <a:bodyPr>
            <a:normAutofit/>
          </a:bodyPr>
          <a:lstStyle/>
          <a:p>
            <a:r>
              <a:rPr lang="en-US" dirty="0"/>
              <a:t> Location: HCB 0103, Time: Monday, Wednesday 4:50pm-6:05pm</a:t>
            </a:r>
          </a:p>
          <a:p>
            <a:r>
              <a:rPr lang="en-US" dirty="0"/>
              <a:t> Instructor: Xin Yuan, (850)6449133, </a:t>
            </a:r>
            <a:r>
              <a:rPr lang="en-US" dirty="0">
                <a:hlinkClick r:id="rId2"/>
              </a:rPr>
              <a:t>xyuan@fsu.edu</a:t>
            </a:r>
            <a:endParaRPr lang="en-US" dirty="0"/>
          </a:p>
          <a:p>
            <a:pPr lvl="1"/>
            <a:r>
              <a:rPr lang="en-US" dirty="0"/>
              <a:t>Office hours: Monday, Wednesday 3:00-4:00, ad hoc times announced on canvas, and by appointment</a:t>
            </a:r>
          </a:p>
          <a:p>
            <a:r>
              <a:rPr lang="en-US" dirty="0"/>
              <a:t>TAs: </a:t>
            </a:r>
          </a:p>
        </p:txBody>
      </p:sp>
      <p:graphicFrame>
        <p:nvGraphicFramePr>
          <p:cNvPr id="4" name="Table 3">
            <a:extLst>
              <a:ext uri="{FF2B5EF4-FFF2-40B4-BE49-F238E27FC236}">
                <a16:creationId xmlns:a16="http://schemas.microsoft.com/office/drawing/2014/main" id="{C5F3A138-3B1A-C9E2-21BF-8985B80CAF3A}"/>
              </a:ext>
            </a:extLst>
          </p:cNvPr>
          <p:cNvGraphicFramePr>
            <a:graphicFrameLocks noGrp="1"/>
          </p:cNvGraphicFramePr>
          <p:nvPr>
            <p:extLst>
              <p:ext uri="{D42A27DB-BD31-4B8C-83A1-F6EECF244321}">
                <p14:modId xmlns:p14="http://schemas.microsoft.com/office/powerpoint/2010/main" val="2656172560"/>
              </p:ext>
            </p:extLst>
          </p:nvPr>
        </p:nvGraphicFramePr>
        <p:xfrm>
          <a:off x="1146783" y="4027070"/>
          <a:ext cx="10131442" cy="1920240"/>
        </p:xfrm>
        <a:graphic>
          <a:graphicData uri="http://schemas.openxmlformats.org/drawingml/2006/table">
            <a:tbl>
              <a:tblPr firstRow="1" bandRow="1">
                <a:tableStyleId>{5C22544A-7EE6-4342-B048-85BDC9FD1C3A}</a:tableStyleId>
              </a:tblPr>
              <a:tblGrid>
                <a:gridCol w="3089627">
                  <a:extLst>
                    <a:ext uri="{9D8B030D-6E8A-4147-A177-3AD203B41FA5}">
                      <a16:colId xmlns:a16="http://schemas.microsoft.com/office/drawing/2014/main" val="875452592"/>
                    </a:ext>
                  </a:extLst>
                </a:gridCol>
                <a:gridCol w="2018475">
                  <a:extLst>
                    <a:ext uri="{9D8B030D-6E8A-4147-A177-3AD203B41FA5}">
                      <a16:colId xmlns:a16="http://schemas.microsoft.com/office/drawing/2014/main" val="550469543"/>
                    </a:ext>
                  </a:extLst>
                </a:gridCol>
                <a:gridCol w="5023340">
                  <a:extLst>
                    <a:ext uri="{9D8B030D-6E8A-4147-A177-3AD203B41FA5}">
                      <a16:colId xmlns:a16="http://schemas.microsoft.com/office/drawing/2014/main" val="3302642113"/>
                    </a:ext>
                  </a:extLst>
                </a:gridCol>
              </a:tblGrid>
              <a:tr h="370840">
                <a:tc>
                  <a:txBody>
                    <a:bodyPr/>
                    <a:lstStyle/>
                    <a:p>
                      <a:r>
                        <a:rPr lang="en-US" dirty="0" err="1"/>
                        <a:t>Qijin</a:t>
                      </a:r>
                      <a:r>
                        <a:rPr lang="en-US" dirty="0"/>
                        <a:t> Bao</a:t>
                      </a:r>
                    </a:p>
                    <a:p>
                      <a:r>
                        <a:rPr lang="en-US" dirty="0"/>
                        <a:t>MCH104, qb24@fsu.edu</a:t>
                      </a:r>
                    </a:p>
                  </a:txBody>
                  <a:tcPr/>
                </a:tc>
                <a:tc>
                  <a:txBody>
                    <a:bodyPr/>
                    <a:lstStyle/>
                    <a:p>
                      <a:r>
                        <a:rPr lang="en-US" dirty="0"/>
                        <a:t>Fri</a:t>
                      </a:r>
                      <a:r>
                        <a:rPr lang="en-US"/>
                        <a:t>, 2:00-3:30pm</a:t>
                      </a:r>
                      <a:endParaRPr lang="en-US" dirty="0"/>
                    </a:p>
                  </a:txBody>
                  <a:tcPr/>
                </a:tc>
                <a:tc>
                  <a:txBody>
                    <a:bodyPr/>
                    <a:lstStyle/>
                    <a:p>
                      <a:r>
                        <a:rPr lang="en-US" dirty="0"/>
                        <a:t>https://</a:t>
                      </a:r>
                      <a:r>
                        <a:rPr lang="en-US" dirty="0" err="1"/>
                        <a:t>fsu.zoom.us</a:t>
                      </a:r>
                      <a:r>
                        <a:rPr lang="en-US"/>
                        <a:t>/j/5674623965</a:t>
                      </a:r>
                      <a:endParaRPr lang="en-US" dirty="0"/>
                    </a:p>
                  </a:txBody>
                  <a:tcPr/>
                </a:tc>
                <a:extLst>
                  <a:ext uri="{0D108BD9-81ED-4DB2-BD59-A6C34878D82A}">
                    <a16:rowId xmlns:a16="http://schemas.microsoft.com/office/drawing/2014/main" val="2261880631"/>
                  </a:ext>
                </a:extLst>
              </a:tr>
              <a:tr h="370840">
                <a:tc>
                  <a:txBody>
                    <a:bodyPr/>
                    <a:lstStyle/>
                    <a:p>
                      <a:r>
                        <a:rPr lang="en-US" dirty="0" err="1"/>
                        <a:t>Trivikram</a:t>
                      </a:r>
                      <a:r>
                        <a:rPr lang="en-US" dirty="0"/>
                        <a:t> </a:t>
                      </a:r>
                      <a:r>
                        <a:rPr lang="en-US" dirty="0" err="1"/>
                        <a:t>Dharmavarapu</a:t>
                      </a:r>
                      <a:endParaRPr lang="en-US" dirty="0"/>
                    </a:p>
                    <a:p>
                      <a:r>
                        <a:rPr lang="en-US" dirty="0"/>
                        <a:t>MCH 102A, td23z@fsu.edu</a:t>
                      </a:r>
                    </a:p>
                  </a:txBody>
                  <a:tcPr/>
                </a:tc>
                <a:tc>
                  <a:txBody>
                    <a:bodyPr/>
                    <a:lstStyle/>
                    <a:p>
                      <a:r>
                        <a:rPr lang="en-US" dirty="0"/>
                        <a:t>Mon, Wed, 11:45am - 1:15pm</a:t>
                      </a:r>
                    </a:p>
                  </a:txBody>
                  <a:tcPr/>
                </a:tc>
                <a:tc>
                  <a:txBody>
                    <a:bodyPr/>
                    <a:lstStyle/>
                    <a:p>
                      <a:r>
                        <a:rPr lang="en-US" dirty="0"/>
                        <a:t>https://</a:t>
                      </a:r>
                      <a:r>
                        <a:rPr lang="en-US" dirty="0" err="1"/>
                        <a:t>fsu.zoom.us</a:t>
                      </a:r>
                      <a:r>
                        <a:rPr lang="en-US" dirty="0"/>
                        <a:t>/j/7558134996</a:t>
                      </a:r>
                    </a:p>
                  </a:txBody>
                  <a:tcPr/>
                </a:tc>
                <a:extLst>
                  <a:ext uri="{0D108BD9-81ED-4DB2-BD59-A6C34878D82A}">
                    <a16:rowId xmlns:a16="http://schemas.microsoft.com/office/drawing/2014/main" val="3028129990"/>
                  </a:ext>
                </a:extLst>
              </a:tr>
              <a:tr h="370840">
                <a:tc>
                  <a:txBody>
                    <a:bodyPr/>
                    <a:lstStyle/>
                    <a:p>
                      <a:r>
                        <a:rPr lang="en-US" dirty="0" err="1"/>
                        <a:t>Janvi</a:t>
                      </a:r>
                      <a:r>
                        <a:rPr lang="en-US" dirty="0"/>
                        <a:t> </a:t>
                      </a:r>
                      <a:r>
                        <a:rPr lang="en-US" dirty="0" err="1"/>
                        <a:t>Polam</a:t>
                      </a:r>
                      <a:r>
                        <a:rPr lang="en-US" dirty="0"/>
                        <a:t> Reddy</a:t>
                      </a:r>
                    </a:p>
                    <a:p>
                      <a:r>
                        <a:rPr lang="en-US" dirty="0"/>
                        <a:t>MCH114A, jp23y@fsu.edu</a:t>
                      </a:r>
                    </a:p>
                  </a:txBody>
                  <a:tcPr/>
                </a:tc>
                <a:tc>
                  <a:txBody>
                    <a:bodyPr/>
                    <a:lstStyle/>
                    <a:p>
                      <a:r>
                        <a:rPr lang="en-US" dirty="0"/>
                        <a:t>Tue, Thu, 9:30-11:00am</a:t>
                      </a:r>
                    </a:p>
                  </a:txBody>
                  <a:tcPr/>
                </a:tc>
                <a:tc>
                  <a:txBody>
                    <a:bodyPr/>
                    <a:lstStyle/>
                    <a:p>
                      <a:r>
                        <a:rPr lang="en-US" dirty="0"/>
                        <a:t>https://</a:t>
                      </a:r>
                      <a:r>
                        <a:rPr lang="en-US" dirty="0" err="1"/>
                        <a:t>fsu.zoom.us</a:t>
                      </a:r>
                      <a:r>
                        <a:rPr lang="en-US" dirty="0"/>
                        <a:t>/j/8024530644</a:t>
                      </a:r>
                    </a:p>
                  </a:txBody>
                  <a:tcPr/>
                </a:tc>
                <a:extLst>
                  <a:ext uri="{0D108BD9-81ED-4DB2-BD59-A6C34878D82A}">
                    <a16:rowId xmlns:a16="http://schemas.microsoft.com/office/drawing/2014/main" val="1919921326"/>
                  </a:ext>
                </a:extLst>
              </a:tr>
            </a:tbl>
          </a:graphicData>
        </a:graphic>
      </p:graphicFrame>
    </p:spTree>
    <p:extLst>
      <p:ext uri="{BB962C8B-B14F-4D97-AF65-F5344CB8AC3E}">
        <p14:creationId xmlns:p14="http://schemas.microsoft.com/office/powerpoint/2010/main" val="4109342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292514"/>
            <a:ext cx="10364451" cy="820670"/>
          </a:xfrm>
        </p:spPr>
        <p:txBody>
          <a:bodyPr/>
          <a:lstStyle/>
          <a:p>
            <a:r>
              <a:rPr lang="en-US" dirty="0"/>
              <a:t>Letter Grade Scale</a:t>
            </a:r>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val="2329627194"/>
              </p:ext>
            </p:extLst>
          </p:nvPr>
        </p:nvGraphicFramePr>
        <p:xfrm>
          <a:off x="4354663" y="1391134"/>
          <a:ext cx="3482671" cy="4450080"/>
        </p:xfrm>
        <a:graphic>
          <a:graphicData uri="http://schemas.openxmlformats.org/drawingml/2006/table">
            <a:tbl>
              <a:tblPr firstRow="1" bandRow="1">
                <a:tableStyleId>{5C22544A-7EE6-4342-B048-85BDC9FD1C3A}</a:tableStyleId>
              </a:tblPr>
              <a:tblGrid>
                <a:gridCol w="752863">
                  <a:extLst>
                    <a:ext uri="{9D8B030D-6E8A-4147-A177-3AD203B41FA5}">
                      <a16:colId xmlns:a16="http://schemas.microsoft.com/office/drawing/2014/main" val="2543451207"/>
                    </a:ext>
                  </a:extLst>
                </a:gridCol>
                <a:gridCol w="2729808">
                  <a:extLst>
                    <a:ext uri="{9D8B030D-6E8A-4147-A177-3AD203B41FA5}">
                      <a16:colId xmlns:a16="http://schemas.microsoft.com/office/drawing/2014/main" val="595791449"/>
                    </a:ext>
                  </a:extLst>
                </a:gridCol>
              </a:tblGrid>
              <a:tr h="370840">
                <a:tc>
                  <a:txBody>
                    <a:bodyPr/>
                    <a:lstStyle/>
                    <a:p>
                      <a:r>
                        <a:rPr lang="en-US" dirty="0"/>
                        <a:t>Letter</a:t>
                      </a:r>
                    </a:p>
                  </a:txBody>
                  <a:tcPr/>
                </a:tc>
                <a:tc>
                  <a:txBody>
                    <a:bodyPr/>
                    <a:lstStyle/>
                    <a:p>
                      <a:r>
                        <a:rPr lang="en-US" dirty="0"/>
                        <a:t>Numerical Average</a:t>
                      </a:r>
                    </a:p>
                  </a:txBody>
                  <a:tcPr/>
                </a:tc>
                <a:extLst>
                  <a:ext uri="{0D108BD9-81ED-4DB2-BD59-A6C34878D82A}">
                    <a16:rowId xmlns:a16="http://schemas.microsoft.com/office/drawing/2014/main" val="1608852977"/>
                  </a:ext>
                </a:extLst>
              </a:tr>
              <a:tr h="370840">
                <a:tc>
                  <a:txBody>
                    <a:bodyPr/>
                    <a:lstStyle/>
                    <a:p>
                      <a:r>
                        <a:rPr lang="en-US" dirty="0"/>
                        <a:t>A</a:t>
                      </a:r>
                    </a:p>
                  </a:txBody>
                  <a:tcPr/>
                </a:tc>
                <a:tc>
                  <a:txBody>
                    <a:bodyPr/>
                    <a:lstStyle/>
                    <a:p>
                      <a:r>
                        <a:rPr lang="en-US" dirty="0"/>
                        <a:t>92.00 - 100</a:t>
                      </a:r>
                    </a:p>
                  </a:txBody>
                  <a:tcPr/>
                </a:tc>
                <a:extLst>
                  <a:ext uri="{0D108BD9-81ED-4DB2-BD59-A6C34878D82A}">
                    <a16:rowId xmlns:a16="http://schemas.microsoft.com/office/drawing/2014/main" val="2217969614"/>
                  </a:ext>
                </a:extLst>
              </a:tr>
              <a:tr h="370840">
                <a:tc>
                  <a:txBody>
                    <a:bodyPr/>
                    <a:lstStyle/>
                    <a:p>
                      <a:r>
                        <a:rPr lang="en-US" dirty="0"/>
                        <a:t>A-</a:t>
                      </a:r>
                    </a:p>
                  </a:txBody>
                  <a:tcPr/>
                </a:tc>
                <a:tc>
                  <a:txBody>
                    <a:bodyPr/>
                    <a:lstStyle/>
                    <a:p>
                      <a:r>
                        <a:rPr lang="en-US" dirty="0"/>
                        <a:t>90.00 – 91.99</a:t>
                      </a:r>
                    </a:p>
                  </a:txBody>
                  <a:tcPr/>
                </a:tc>
                <a:extLst>
                  <a:ext uri="{0D108BD9-81ED-4DB2-BD59-A6C34878D82A}">
                    <a16:rowId xmlns:a16="http://schemas.microsoft.com/office/drawing/2014/main" val="335839877"/>
                  </a:ext>
                </a:extLst>
              </a:tr>
              <a:tr h="370840">
                <a:tc>
                  <a:txBody>
                    <a:bodyPr/>
                    <a:lstStyle/>
                    <a:p>
                      <a:r>
                        <a:rPr lang="en-US" dirty="0"/>
                        <a:t>B+</a:t>
                      </a:r>
                    </a:p>
                  </a:txBody>
                  <a:tcPr/>
                </a:tc>
                <a:tc>
                  <a:txBody>
                    <a:bodyPr/>
                    <a:lstStyle/>
                    <a:p>
                      <a:r>
                        <a:rPr lang="en-US" dirty="0"/>
                        <a:t>88.00 – 89.99</a:t>
                      </a:r>
                    </a:p>
                  </a:txBody>
                  <a:tcPr/>
                </a:tc>
                <a:extLst>
                  <a:ext uri="{0D108BD9-81ED-4DB2-BD59-A6C34878D82A}">
                    <a16:rowId xmlns:a16="http://schemas.microsoft.com/office/drawing/2014/main" val="4256989452"/>
                  </a:ext>
                </a:extLst>
              </a:tr>
              <a:tr h="370840">
                <a:tc>
                  <a:txBody>
                    <a:bodyPr/>
                    <a:lstStyle/>
                    <a:p>
                      <a:r>
                        <a:rPr lang="en-US" dirty="0"/>
                        <a:t>B</a:t>
                      </a:r>
                    </a:p>
                  </a:txBody>
                  <a:tcPr/>
                </a:tc>
                <a:tc>
                  <a:txBody>
                    <a:bodyPr/>
                    <a:lstStyle/>
                    <a:p>
                      <a:r>
                        <a:rPr lang="en-US" dirty="0"/>
                        <a:t>82.00 – 87.99</a:t>
                      </a:r>
                    </a:p>
                  </a:txBody>
                  <a:tcPr/>
                </a:tc>
                <a:extLst>
                  <a:ext uri="{0D108BD9-81ED-4DB2-BD59-A6C34878D82A}">
                    <a16:rowId xmlns:a16="http://schemas.microsoft.com/office/drawing/2014/main" val="1856987496"/>
                  </a:ext>
                </a:extLst>
              </a:tr>
              <a:tr h="370840">
                <a:tc>
                  <a:txBody>
                    <a:bodyPr/>
                    <a:lstStyle/>
                    <a:p>
                      <a:r>
                        <a:rPr lang="en-US" dirty="0"/>
                        <a:t>B-</a:t>
                      </a:r>
                    </a:p>
                  </a:txBody>
                  <a:tcPr/>
                </a:tc>
                <a:tc>
                  <a:txBody>
                    <a:bodyPr/>
                    <a:lstStyle/>
                    <a:p>
                      <a:r>
                        <a:rPr lang="en-US" dirty="0"/>
                        <a:t>80.00 – 81.99</a:t>
                      </a:r>
                    </a:p>
                  </a:txBody>
                  <a:tcPr/>
                </a:tc>
                <a:extLst>
                  <a:ext uri="{0D108BD9-81ED-4DB2-BD59-A6C34878D82A}">
                    <a16:rowId xmlns:a16="http://schemas.microsoft.com/office/drawing/2014/main" val="2184882172"/>
                  </a:ext>
                </a:extLst>
              </a:tr>
              <a:tr h="370840">
                <a:tc>
                  <a:txBody>
                    <a:bodyPr/>
                    <a:lstStyle/>
                    <a:p>
                      <a:r>
                        <a:rPr lang="en-US" dirty="0"/>
                        <a:t>C+</a:t>
                      </a:r>
                    </a:p>
                  </a:txBody>
                  <a:tcPr/>
                </a:tc>
                <a:tc>
                  <a:txBody>
                    <a:bodyPr/>
                    <a:lstStyle/>
                    <a:p>
                      <a:r>
                        <a:rPr lang="en-US" dirty="0"/>
                        <a:t>78.00 – 79.99</a:t>
                      </a:r>
                    </a:p>
                  </a:txBody>
                  <a:tcPr/>
                </a:tc>
                <a:extLst>
                  <a:ext uri="{0D108BD9-81ED-4DB2-BD59-A6C34878D82A}">
                    <a16:rowId xmlns:a16="http://schemas.microsoft.com/office/drawing/2014/main" val="556119123"/>
                  </a:ext>
                </a:extLst>
              </a:tr>
              <a:tr h="370840">
                <a:tc>
                  <a:txBody>
                    <a:bodyPr/>
                    <a:lstStyle/>
                    <a:p>
                      <a:r>
                        <a:rPr lang="en-US" dirty="0"/>
                        <a:t>C</a:t>
                      </a:r>
                    </a:p>
                  </a:txBody>
                  <a:tcPr/>
                </a:tc>
                <a:tc>
                  <a:txBody>
                    <a:bodyPr/>
                    <a:lstStyle/>
                    <a:p>
                      <a:r>
                        <a:rPr lang="en-US" dirty="0"/>
                        <a:t>72.00 – 77.99</a:t>
                      </a:r>
                    </a:p>
                  </a:txBody>
                  <a:tcPr/>
                </a:tc>
                <a:extLst>
                  <a:ext uri="{0D108BD9-81ED-4DB2-BD59-A6C34878D82A}">
                    <a16:rowId xmlns:a16="http://schemas.microsoft.com/office/drawing/2014/main" val="3013548991"/>
                  </a:ext>
                </a:extLst>
              </a:tr>
              <a:tr h="370840">
                <a:tc>
                  <a:txBody>
                    <a:bodyPr/>
                    <a:lstStyle/>
                    <a:p>
                      <a:r>
                        <a:rPr lang="en-US" dirty="0"/>
                        <a:t>C-</a:t>
                      </a:r>
                    </a:p>
                  </a:txBody>
                  <a:tcPr/>
                </a:tc>
                <a:tc>
                  <a:txBody>
                    <a:bodyPr/>
                    <a:lstStyle/>
                    <a:p>
                      <a:r>
                        <a:rPr lang="en-US" dirty="0"/>
                        <a:t>69.00 – 71.99</a:t>
                      </a:r>
                    </a:p>
                  </a:txBody>
                  <a:tcPr/>
                </a:tc>
                <a:extLst>
                  <a:ext uri="{0D108BD9-81ED-4DB2-BD59-A6C34878D82A}">
                    <a16:rowId xmlns:a16="http://schemas.microsoft.com/office/drawing/2014/main" val="2639947206"/>
                  </a:ext>
                </a:extLst>
              </a:tr>
              <a:tr h="370840">
                <a:tc>
                  <a:txBody>
                    <a:bodyPr/>
                    <a:lstStyle/>
                    <a:p>
                      <a:r>
                        <a:rPr lang="en-US" dirty="0"/>
                        <a:t>D</a:t>
                      </a:r>
                    </a:p>
                  </a:txBody>
                  <a:tcPr/>
                </a:tc>
                <a:tc>
                  <a:txBody>
                    <a:bodyPr/>
                    <a:lstStyle/>
                    <a:p>
                      <a:r>
                        <a:rPr lang="en-US" dirty="0"/>
                        <a:t>62.00 – 68.99</a:t>
                      </a:r>
                    </a:p>
                  </a:txBody>
                  <a:tcPr/>
                </a:tc>
                <a:extLst>
                  <a:ext uri="{0D108BD9-81ED-4DB2-BD59-A6C34878D82A}">
                    <a16:rowId xmlns:a16="http://schemas.microsoft.com/office/drawing/2014/main" val="2603515345"/>
                  </a:ext>
                </a:extLst>
              </a:tr>
              <a:tr h="370840">
                <a:tc>
                  <a:txBody>
                    <a:bodyPr/>
                    <a:lstStyle/>
                    <a:p>
                      <a:r>
                        <a:rPr lang="en-US" dirty="0"/>
                        <a:t>D-</a:t>
                      </a:r>
                    </a:p>
                  </a:txBody>
                  <a:tcPr/>
                </a:tc>
                <a:tc>
                  <a:txBody>
                    <a:bodyPr/>
                    <a:lstStyle/>
                    <a:p>
                      <a:r>
                        <a:rPr lang="en-US" dirty="0"/>
                        <a:t>60.00</a:t>
                      </a:r>
                      <a:r>
                        <a:rPr lang="en-US" baseline="0" dirty="0"/>
                        <a:t> – 61.99</a:t>
                      </a:r>
                      <a:endParaRPr lang="en-US" dirty="0"/>
                    </a:p>
                  </a:txBody>
                  <a:tcPr/>
                </a:tc>
                <a:extLst>
                  <a:ext uri="{0D108BD9-81ED-4DB2-BD59-A6C34878D82A}">
                    <a16:rowId xmlns:a16="http://schemas.microsoft.com/office/drawing/2014/main" val="619186355"/>
                  </a:ext>
                </a:extLst>
              </a:tr>
              <a:tr h="370840">
                <a:tc>
                  <a:txBody>
                    <a:bodyPr/>
                    <a:lstStyle/>
                    <a:p>
                      <a:r>
                        <a:rPr lang="en-US" dirty="0"/>
                        <a:t>F</a:t>
                      </a:r>
                    </a:p>
                  </a:txBody>
                  <a:tcPr/>
                </a:tc>
                <a:tc>
                  <a:txBody>
                    <a:bodyPr/>
                    <a:lstStyle/>
                    <a:p>
                      <a:r>
                        <a:rPr lang="en-US" dirty="0"/>
                        <a:t>0.00</a:t>
                      </a:r>
                      <a:r>
                        <a:rPr lang="en-US" baseline="0" dirty="0"/>
                        <a:t> – 59.99</a:t>
                      </a:r>
                      <a:endParaRPr lang="en-US" dirty="0"/>
                    </a:p>
                  </a:txBody>
                  <a:tcPr/>
                </a:tc>
                <a:extLst>
                  <a:ext uri="{0D108BD9-81ED-4DB2-BD59-A6C34878D82A}">
                    <a16:rowId xmlns:a16="http://schemas.microsoft.com/office/drawing/2014/main" val="3544652884"/>
                  </a:ext>
                </a:extLst>
              </a:tr>
            </a:tbl>
          </a:graphicData>
        </a:graphic>
      </p:graphicFrame>
    </p:spTree>
    <p:extLst>
      <p:ext uri="{BB962C8B-B14F-4D97-AF65-F5344CB8AC3E}">
        <p14:creationId xmlns:p14="http://schemas.microsoft.com/office/powerpoint/2010/main" val="13323274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292514"/>
            <a:ext cx="10364451" cy="955842"/>
          </a:xfrm>
        </p:spPr>
        <p:txBody>
          <a:bodyPr>
            <a:normAutofit/>
          </a:bodyPr>
          <a:lstStyle/>
          <a:p>
            <a:r>
              <a:rPr lang="en-US" b="1" dirty="0"/>
              <a:t>Incompletes</a:t>
            </a:r>
            <a:endParaRPr lang="en-US" dirty="0"/>
          </a:p>
        </p:txBody>
      </p:sp>
      <p:sp>
        <p:nvSpPr>
          <p:cNvPr id="3" name="Content Placeholder 2"/>
          <p:cNvSpPr>
            <a:spLocks noGrp="1"/>
          </p:cNvSpPr>
          <p:nvPr>
            <p:ph sz="quarter" idx="13"/>
          </p:nvPr>
        </p:nvSpPr>
        <p:spPr/>
        <p:txBody>
          <a:bodyPr>
            <a:normAutofit fontScale="92500" lnSpcReduction="10000"/>
          </a:bodyPr>
          <a:lstStyle/>
          <a:p>
            <a:pPr marL="0" indent="0">
              <a:buNone/>
            </a:pPr>
            <a:r>
              <a:rPr lang="en-US" dirty="0"/>
              <a:t>The grade of 'I' (Incomplete) will be assigned </a:t>
            </a:r>
            <a:r>
              <a:rPr lang="en-US" b="1" dirty="0"/>
              <a:t>only</a:t>
            </a:r>
            <a:r>
              <a:rPr lang="en-US" dirty="0"/>
              <a:t> under the following exceptional conditions:</a:t>
            </a:r>
          </a:p>
          <a:p>
            <a:pPr lvl="1"/>
            <a:r>
              <a:rPr lang="en-US" dirty="0"/>
              <a:t>Due to an extended illness or other extraordinary circumstance, and with appropriate documentation, the student is unable to participate in class for a period affecting graded work, such that it is not possible to complete/grade the missing work before end of course.</a:t>
            </a:r>
          </a:p>
          <a:p>
            <a:pPr lvl="1"/>
            <a:r>
              <a:rPr lang="en-US" dirty="0"/>
              <a:t>The missing work cannot constitute the majority of the work in the course, and the student must already be passing the course in their other coursework, for an incomplete to be considered</a:t>
            </a:r>
          </a:p>
          <a:p>
            <a:pPr lvl="1"/>
            <a:r>
              <a:rPr lang="en-US" dirty="0"/>
              <a:t>In such a case, arrangements must be made to make up the missed portion of the course prior to the end of the next semester.</a:t>
            </a:r>
          </a:p>
          <a:p>
            <a:pPr marL="0" indent="0">
              <a:buNone/>
            </a:pPr>
            <a:r>
              <a:rPr lang="en-US" dirty="0"/>
              <a:t>Please note that "Incomplete" is </a:t>
            </a:r>
            <a:r>
              <a:rPr lang="en-US" b="1" dirty="0"/>
              <a:t>not</a:t>
            </a:r>
            <a:r>
              <a:rPr lang="en-US" dirty="0"/>
              <a:t> a "get-out-of-bad-grade-and-retake-the-course" card. University policy on Incompletes will be strictly followed.</a:t>
            </a:r>
          </a:p>
        </p:txBody>
      </p:sp>
    </p:spTree>
    <p:extLst>
      <p:ext uri="{BB962C8B-B14F-4D97-AF65-F5344CB8AC3E}">
        <p14:creationId xmlns:p14="http://schemas.microsoft.com/office/powerpoint/2010/main" val="38929343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292514"/>
            <a:ext cx="10364451" cy="955842"/>
          </a:xfrm>
        </p:spPr>
        <p:txBody>
          <a:bodyPr>
            <a:normAutofit/>
          </a:bodyPr>
          <a:lstStyle/>
          <a:p>
            <a:r>
              <a:rPr lang="en-US" b="1" dirty="0"/>
              <a:t>Exams</a:t>
            </a:r>
            <a:endParaRPr lang="en-US" dirty="0"/>
          </a:p>
        </p:txBody>
      </p:sp>
      <p:sp>
        <p:nvSpPr>
          <p:cNvPr id="3" name="Content Placeholder 2"/>
          <p:cNvSpPr>
            <a:spLocks noGrp="1"/>
          </p:cNvSpPr>
          <p:nvPr>
            <p:ph sz="quarter" idx="13"/>
          </p:nvPr>
        </p:nvSpPr>
        <p:spPr/>
        <p:txBody>
          <a:bodyPr>
            <a:normAutofit/>
          </a:bodyPr>
          <a:lstStyle/>
          <a:p>
            <a:pPr marL="0" indent="0">
              <a:buNone/>
            </a:pPr>
            <a:r>
              <a:rPr lang="en-US" dirty="0"/>
              <a:t>A midterm exam and a final exam. The final exam will be cumulative. </a:t>
            </a:r>
          </a:p>
          <a:p>
            <a:pPr marL="0" indent="0">
              <a:buNone/>
            </a:pPr>
            <a:endParaRPr lang="en-US" dirty="0"/>
          </a:p>
        </p:txBody>
      </p:sp>
    </p:spTree>
    <p:extLst>
      <p:ext uri="{BB962C8B-B14F-4D97-AF65-F5344CB8AC3E}">
        <p14:creationId xmlns:p14="http://schemas.microsoft.com/office/powerpoint/2010/main" val="15391967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292514"/>
            <a:ext cx="10364451" cy="955842"/>
          </a:xfrm>
        </p:spPr>
        <p:txBody>
          <a:bodyPr>
            <a:normAutofit/>
          </a:bodyPr>
          <a:lstStyle/>
          <a:p>
            <a:r>
              <a:rPr lang="en-US" b="1" dirty="0"/>
              <a:t>Programming Assignments</a:t>
            </a:r>
            <a:endParaRPr lang="en-US" dirty="0"/>
          </a:p>
        </p:txBody>
      </p:sp>
      <p:sp>
        <p:nvSpPr>
          <p:cNvPr id="3" name="Content Placeholder 2"/>
          <p:cNvSpPr>
            <a:spLocks noGrp="1"/>
          </p:cNvSpPr>
          <p:nvPr>
            <p:ph sz="quarter" idx="13"/>
          </p:nvPr>
        </p:nvSpPr>
        <p:spPr>
          <a:xfrm>
            <a:off x="913774" y="1248356"/>
            <a:ext cx="10363826" cy="5152444"/>
          </a:xfrm>
        </p:spPr>
        <p:txBody>
          <a:bodyPr>
            <a:normAutofit fontScale="85000" lnSpcReduction="10000"/>
          </a:bodyPr>
          <a:lstStyle/>
          <a:p>
            <a:r>
              <a:rPr lang="en-US" dirty="0"/>
              <a:t>Make sure to immediately start working on programming assignments when they are announced. Assignment specifications will be posted on the course web page.</a:t>
            </a:r>
          </a:p>
          <a:p>
            <a:r>
              <a:rPr lang="en-US" b="1" dirty="0"/>
              <a:t>Turn in all assignments on time!</a:t>
            </a:r>
            <a:r>
              <a:rPr lang="en-US" dirty="0"/>
              <a:t> Late assignments will be accepted one day after the due date, with the deduction of a letter grade (10%). Assignments more than a day late will not be accepted.</a:t>
            </a:r>
          </a:p>
          <a:p>
            <a:r>
              <a:rPr lang="en-US" b="1" dirty="0">
                <a:solidFill>
                  <a:srgbClr val="C00000"/>
                </a:solidFill>
              </a:rPr>
              <a:t>Programs that generate ANY kind of errors during execution on </a:t>
            </a:r>
            <a:r>
              <a:rPr lang="en-US" b="1" dirty="0" err="1">
                <a:solidFill>
                  <a:srgbClr val="C00000"/>
                </a:solidFill>
              </a:rPr>
              <a:t>linprog</a:t>
            </a:r>
            <a:r>
              <a:rPr lang="en-US" b="1" dirty="0">
                <a:solidFill>
                  <a:srgbClr val="C00000"/>
                </a:solidFill>
              </a:rPr>
              <a:t> (with proper inputs) will receive at most 10% of the total grade for the assignment. </a:t>
            </a:r>
            <a:r>
              <a:rPr lang="en-US" dirty="0"/>
              <a:t>Make sure that your code  does not generate any error during execution </a:t>
            </a:r>
            <a:r>
              <a:rPr lang="en-US" b="1" dirty="0"/>
              <a:t>on </a:t>
            </a:r>
            <a:r>
              <a:rPr lang="en-US" b="1" dirty="0" err="1"/>
              <a:t>linprog</a:t>
            </a:r>
            <a:r>
              <a:rPr lang="en-US" dirty="0"/>
              <a:t> before you submit it! </a:t>
            </a:r>
          </a:p>
          <a:p>
            <a:r>
              <a:rPr lang="en-US" dirty="0"/>
              <a:t>Assignments need to be submitted through the appropriate submission portal. Instructions will be provided before the first assignment is due. E-mailed files will NOT be counted as valid submissions.</a:t>
            </a:r>
          </a:p>
          <a:p>
            <a:r>
              <a:rPr lang="en-US" dirty="0"/>
              <a:t>Any concerns or issues regarding the accuracy of grades must be addressed first to the grader of the assignment in question, and also must be brought up within 7 days of the grade being posted</a:t>
            </a:r>
          </a:p>
        </p:txBody>
      </p:sp>
    </p:spTree>
    <p:extLst>
      <p:ext uri="{BB962C8B-B14F-4D97-AF65-F5344CB8AC3E}">
        <p14:creationId xmlns:p14="http://schemas.microsoft.com/office/powerpoint/2010/main" val="32366496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1486E-AF5B-F019-9F57-EEA7CF04C1E8}"/>
              </a:ext>
            </a:extLst>
          </p:cNvPr>
          <p:cNvSpPr>
            <a:spLocks noGrp="1"/>
          </p:cNvSpPr>
          <p:nvPr>
            <p:ph type="title"/>
          </p:nvPr>
        </p:nvSpPr>
        <p:spPr/>
        <p:txBody>
          <a:bodyPr/>
          <a:lstStyle/>
          <a:p>
            <a:r>
              <a:rPr lang="en-US" dirty="0"/>
              <a:t>ChatGPT, Copilot, </a:t>
            </a:r>
            <a:r>
              <a:rPr lang="en-US" dirty="0" err="1"/>
              <a:t>etc</a:t>
            </a:r>
            <a:endParaRPr lang="en-US" dirty="0"/>
          </a:p>
        </p:txBody>
      </p:sp>
      <p:sp>
        <p:nvSpPr>
          <p:cNvPr id="3" name="Content Placeholder 2">
            <a:extLst>
              <a:ext uri="{FF2B5EF4-FFF2-40B4-BE49-F238E27FC236}">
                <a16:creationId xmlns:a16="http://schemas.microsoft.com/office/drawing/2014/main" id="{96BDEDFF-903C-D46E-4A98-48787FCED5D4}"/>
              </a:ext>
            </a:extLst>
          </p:cNvPr>
          <p:cNvSpPr>
            <a:spLocks noGrp="1"/>
          </p:cNvSpPr>
          <p:nvPr>
            <p:ph sz="quarter" idx="13"/>
          </p:nvPr>
        </p:nvSpPr>
        <p:spPr/>
        <p:txBody>
          <a:bodyPr/>
          <a:lstStyle/>
          <a:p>
            <a:r>
              <a:rPr lang="en-US" dirty="0"/>
              <a:t>ChatGPT/Copilot are a very powerful and useful tool.</a:t>
            </a:r>
          </a:p>
          <a:p>
            <a:r>
              <a:rPr lang="en-US" dirty="0"/>
              <a:t>But in this class, </a:t>
            </a:r>
            <a:r>
              <a:rPr lang="en-US" dirty="0">
                <a:solidFill>
                  <a:srgbClr val="FF0000"/>
                </a:solidFill>
              </a:rPr>
              <a:t>you are strongly discouraged to use them, but are allowed to.</a:t>
            </a:r>
          </a:p>
          <a:p>
            <a:pPr lvl="1"/>
            <a:r>
              <a:rPr lang="en-US" dirty="0"/>
              <a:t>If you use such tools, you must cite them in your submission.</a:t>
            </a:r>
          </a:p>
          <a:p>
            <a:pPr lvl="1"/>
            <a:r>
              <a:rPr lang="en-US" dirty="0"/>
              <a:t>If you use such tools, you must have a good understanding of the generated code. Such code may not have all specified functionality. Additionally, if the code produces any error during execution, it will receive no more than 10% of the points. </a:t>
            </a:r>
          </a:p>
          <a:p>
            <a:pPr lvl="1"/>
            <a:r>
              <a:rPr lang="en-US" dirty="0"/>
              <a:t>There will be exam questions on programming assignments. You need to know how to do the assignment to do well in the exam.  </a:t>
            </a:r>
          </a:p>
        </p:txBody>
      </p:sp>
    </p:spTree>
    <p:extLst>
      <p:ext uri="{BB962C8B-B14F-4D97-AF65-F5344CB8AC3E}">
        <p14:creationId xmlns:p14="http://schemas.microsoft.com/office/powerpoint/2010/main" val="4105273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292514"/>
            <a:ext cx="10364451" cy="955842"/>
          </a:xfrm>
        </p:spPr>
        <p:txBody>
          <a:bodyPr>
            <a:normAutofit/>
          </a:bodyPr>
          <a:lstStyle/>
          <a:p>
            <a:r>
              <a:rPr lang="en-US" b="1" dirty="0"/>
              <a:t>Quizzes, homework, </a:t>
            </a:r>
            <a:r>
              <a:rPr lang="en-US" b="1" dirty="0" err="1"/>
              <a:t>etc</a:t>
            </a:r>
            <a:endParaRPr lang="en-US" dirty="0"/>
          </a:p>
        </p:txBody>
      </p:sp>
      <p:sp>
        <p:nvSpPr>
          <p:cNvPr id="3" name="Content Placeholder 2"/>
          <p:cNvSpPr>
            <a:spLocks noGrp="1"/>
          </p:cNvSpPr>
          <p:nvPr>
            <p:ph sz="quarter" idx="13"/>
          </p:nvPr>
        </p:nvSpPr>
        <p:spPr/>
        <p:txBody>
          <a:bodyPr>
            <a:normAutofit/>
          </a:bodyPr>
          <a:lstStyle/>
          <a:p>
            <a:r>
              <a:rPr lang="en-US" dirty="0"/>
              <a:t>Homework, surveys, and quizzes will be given, both in Canvas short-answer format and in small coding-exercise format. Some quizzes may be set up as auto-graded quizzes on Canvas. Others will be small coding exercises of the type that might be done in a recitation class period (under normal on-campus course delivery conditions). Such coding exercises will be assigned and due in a short time period, always on the same day.</a:t>
            </a:r>
          </a:p>
        </p:txBody>
      </p:sp>
    </p:spTree>
    <p:extLst>
      <p:ext uri="{BB962C8B-B14F-4D97-AF65-F5344CB8AC3E}">
        <p14:creationId xmlns:p14="http://schemas.microsoft.com/office/powerpoint/2010/main" val="18093336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292514"/>
            <a:ext cx="10364451" cy="955842"/>
          </a:xfrm>
        </p:spPr>
        <p:txBody>
          <a:bodyPr>
            <a:normAutofit/>
          </a:bodyPr>
          <a:lstStyle/>
          <a:p>
            <a:r>
              <a:rPr lang="en-US" b="1" dirty="0"/>
              <a:t>Excused Absence Policy</a:t>
            </a:r>
            <a:endParaRPr lang="en-US" dirty="0"/>
          </a:p>
        </p:txBody>
      </p:sp>
      <p:sp>
        <p:nvSpPr>
          <p:cNvPr id="3" name="Content Placeholder 2"/>
          <p:cNvSpPr>
            <a:spLocks noGrp="1"/>
          </p:cNvSpPr>
          <p:nvPr>
            <p:ph sz="quarter" idx="13"/>
          </p:nvPr>
        </p:nvSpPr>
        <p:spPr/>
        <p:txBody>
          <a:bodyPr>
            <a:normAutofit/>
          </a:bodyPr>
          <a:lstStyle/>
          <a:p>
            <a:r>
              <a:rPr lang="en-US" dirty="0"/>
              <a:t>Excused absences include documented illness, deaths in the family and other documented crises, call to active military duty or jury duty, religious holy days, and official University activities. These absences will be accommodated in a way that does not arbitrarily penalize students who have a valid excuse. Consideration will also be given to students whose dependent children experience serious illness.</a:t>
            </a:r>
          </a:p>
          <a:p>
            <a:r>
              <a:rPr lang="en-US" dirty="0"/>
              <a:t>It is the student's responsibility to notify me as soon as possible regarding any excused absences that affect graded work. In the case of quizzes, you need to notify me within 24 hours of any excused absence that causes you to miss a quiz</a:t>
            </a:r>
          </a:p>
          <a:p>
            <a:pPr marL="0" indent="0">
              <a:buNone/>
            </a:pPr>
            <a:endParaRPr lang="en-US" dirty="0"/>
          </a:p>
        </p:txBody>
      </p:sp>
    </p:spTree>
    <p:extLst>
      <p:ext uri="{BB962C8B-B14F-4D97-AF65-F5344CB8AC3E}">
        <p14:creationId xmlns:p14="http://schemas.microsoft.com/office/powerpoint/2010/main" val="11368401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292514"/>
            <a:ext cx="10364451" cy="955842"/>
          </a:xfrm>
        </p:spPr>
        <p:txBody>
          <a:bodyPr>
            <a:normAutofit/>
          </a:bodyPr>
          <a:lstStyle/>
          <a:p>
            <a:r>
              <a:rPr lang="en-US" b="1" dirty="0"/>
              <a:t>Miscellaneous Policies</a:t>
            </a:r>
            <a:endParaRPr lang="en-US" dirty="0"/>
          </a:p>
        </p:txBody>
      </p:sp>
      <p:sp>
        <p:nvSpPr>
          <p:cNvPr id="3" name="Content Placeholder 2"/>
          <p:cNvSpPr>
            <a:spLocks noGrp="1"/>
          </p:cNvSpPr>
          <p:nvPr>
            <p:ph sz="quarter" idx="13"/>
          </p:nvPr>
        </p:nvSpPr>
        <p:spPr/>
        <p:txBody>
          <a:bodyPr>
            <a:normAutofit fontScale="92500" lnSpcReduction="20000"/>
          </a:bodyPr>
          <a:lstStyle/>
          <a:p>
            <a:r>
              <a:rPr lang="en-US" dirty="0"/>
              <a:t>The course web page is your friend -- check and refresh it frequently! It will be continually updated with essential course materials, such as assignments, examples, and notes outlines. It will also include other helpful supplements, such as instructions for using the compilers, suggested exercises, and other useful help materials. It is your responsibility to check the web page often for posted materials.</a:t>
            </a:r>
          </a:p>
          <a:p>
            <a:r>
              <a:rPr lang="en-US" dirty="0"/>
              <a:t>Students in the class should have a computer account from the Computer Science Department (sign up for one if you don't already have one), and this can and should be used to store project files and access one of the compilers used in the course.</a:t>
            </a:r>
          </a:p>
          <a:p>
            <a:r>
              <a:rPr lang="en-US" dirty="0"/>
              <a:t>Knowing the contents of this syllabus is each student's responsibility. "I didn't know" in regards to a clearly stated course policy will NOT be considered a valid excuse for anything during the course</a:t>
            </a:r>
          </a:p>
          <a:p>
            <a:pPr marL="0" indent="0">
              <a:buNone/>
            </a:pPr>
            <a:endParaRPr lang="en-US" dirty="0"/>
          </a:p>
        </p:txBody>
      </p:sp>
    </p:spTree>
    <p:extLst>
      <p:ext uri="{BB962C8B-B14F-4D97-AF65-F5344CB8AC3E}">
        <p14:creationId xmlns:p14="http://schemas.microsoft.com/office/powerpoint/2010/main" val="18200357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292514"/>
            <a:ext cx="10364451" cy="955842"/>
          </a:xfrm>
        </p:spPr>
        <p:txBody>
          <a:bodyPr>
            <a:normAutofit/>
          </a:bodyPr>
          <a:lstStyle/>
          <a:p>
            <a:r>
              <a:rPr lang="en-US" b="1" dirty="0"/>
              <a:t>Academic Honor Policy</a:t>
            </a:r>
            <a:endParaRPr lang="en-US" dirty="0"/>
          </a:p>
        </p:txBody>
      </p:sp>
      <p:sp>
        <p:nvSpPr>
          <p:cNvPr id="3" name="Content Placeholder 2"/>
          <p:cNvSpPr>
            <a:spLocks noGrp="1"/>
          </p:cNvSpPr>
          <p:nvPr>
            <p:ph sz="quarter" idx="13"/>
          </p:nvPr>
        </p:nvSpPr>
        <p:spPr>
          <a:xfrm>
            <a:off x="1120508" y="1661824"/>
            <a:ext cx="10363826" cy="4224792"/>
          </a:xfrm>
        </p:spPr>
        <p:txBody>
          <a:bodyPr>
            <a:normAutofit/>
          </a:bodyPr>
          <a:lstStyle/>
          <a:p>
            <a:pPr marL="0" indent="0">
              <a:buNone/>
            </a:pPr>
            <a:r>
              <a:rPr lang="en-US" dirty="0"/>
              <a:t>The Florida State University Academic Honor Policy outlines the University’s expectations for the integrity of students’ academic work, the procedures for resolving alleged violations of those expectations, and the rights and responsibilities of students and faculty members throughout the process. Students are responsible for reading the Academic Honor Policy and for living up to their pledge to “ . . . be honest and truthful and . . . [to] strive for personal and institutional integrity at Florida State University.” (Florida State University Academic Honor Policy, found at </a:t>
            </a:r>
            <a:r>
              <a:rPr lang="en-US" dirty="0">
                <a:hlinkClick r:id="rId2"/>
              </a:rPr>
              <a:t>http://fda.fsu.edu/Academics/Academic-Honor-Policy</a:t>
            </a:r>
            <a:r>
              <a:rPr lang="en-US" dirty="0"/>
              <a:t>.)</a:t>
            </a:r>
          </a:p>
        </p:txBody>
      </p:sp>
    </p:spTree>
    <p:extLst>
      <p:ext uri="{BB962C8B-B14F-4D97-AF65-F5344CB8AC3E}">
        <p14:creationId xmlns:p14="http://schemas.microsoft.com/office/powerpoint/2010/main" val="28624914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Academic Honor Policy</a:t>
            </a:r>
            <a:endParaRPr lang="en-US" dirty="0"/>
          </a:p>
        </p:txBody>
      </p:sp>
      <p:sp>
        <p:nvSpPr>
          <p:cNvPr id="3" name="Content Placeholder 2"/>
          <p:cNvSpPr>
            <a:spLocks noGrp="1"/>
          </p:cNvSpPr>
          <p:nvPr>
            <p:ph sz="quarter" idx="13"/>
          </p:nvPr>
        </p:nvSpPr>
        <p:spPr/>
        <p:txBody>
          <a:bodyPr>
            <a:normAutofit fontScale="92500" lnSpcReduction="10000"/>
          </a:bodyPr>
          <a:lstStyle/>
          <a:p>
            <a:r>
              <a:rPr lang="en-US" dirty="0"/>
              <a:t>Students are expected to do their </a:t>
            </a:r>
            <a:r>
              <a:rPr lang="en-US" b="1" dirty="0"/>
              <a:t>own</a:t>
            </a:r>
            <a:r>
              <a:rPr lang="en-US" dirty="0"/>
              <a:t> work on any classwork or test submitted for a grade (unless designated as a group assignment).</a:t>
            </a:r>
          </a:p>
          <a:p>
            <a:pPr lvl="1"/>
            <a:r>
              <a:rPr lang="en-US" dirty="0"/>
              <a:t>It is understandable that discussing a problem with other people may lead to more insight into the issues involved. </a:t>
            </a:r>
            <a:r>
              <a:rPr lang="en-US" b="1" dirty="0"/>
              <a:t>While discussing common problems in material or encountered in assignments is fine, discussing or sharing solutions to the problem/assignment is NOT acceptable.</a:t>
            </a:r>
            <a:r>
              <a:rPr lang="en-US" dirty="0"/>
              <a:t> Giving or receiving solutions to/from other students before an assignment is due and handed in (by all parties) will be considered a violation of the Academic Honor Code</a:t>
            </a:r>
          </a:p>
          <a:p>
            <a:pPr lvl="1"/>
            <a:r>
              <a:rPr lang="en-US" dirty="0"/>
              <a:t>Discussing solutions and techniques on assignments with other students </a:t>
            </a:r>
            <a:r>
              <a:rPr lang="en-US" b="1" dirty="0"/>
              <a:t>after</a:t>
            </a:r>
            <a:r>
              <a:rPr lang="en-US" dirty="0"/>
              <a:t> the assignment has been graded and handed back is okay, and encouraged.</a:t>
            </a:r>
          </a:p>
          <a:p>
            <a:pPr lvl="1"/>
            <a:r>
              <a:rPr lang="en-US" dirty="0"/>
              <a:t>When you turn in work with your name on it, you are representing that work as </a:t>
            </a:r>
            <a:r>
              <a:rPr lang="en-US" b="1" dirty="0"/>
              <a:t>your own</a:t>
            </a:r>
            <a:r>
              <a:rPr lang="en-US" dirty="0"/>
              <a:t>. If your submission matches that of another student, this is considered a </a:t>
            </a:r>
            <a:r>
              <a:rPr lang="en-US" b="1" dirty="0"/>
              <a:t>violation</a:t>
            </a:r>
            <a:r>
              <a:rPr lang="en-US" dirty="0"/>
              <a:t> of the Academic Honor Code.</a:t>
            </a:r>
          </a:p>
          <a:p>
            <a:pPr lvl="1"/>
            <a:endParaRPr lang="en-US" dirty="0"/>
          </a:p>
        </p:txBody>
      </p:sp>
    </p:spTree>
    <p:extLst>
      <p:ext uri="{BB962C8B-B14F-4D97-AF65-F5344CB8AC3E}">
        <p14:creationId xmlns:p14="http://schemas.microsoft.com/office/powerpoint/2010/main" val="711297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Acknowledgement</a:t>
            </a:r>
          </a:p>
        </p:txBody>
      </p:sp>
      <p:sp>
        <p:nvSpPr>
          <p:cNvPr id="3" name="Content Placeholder 2"/>
          <p:cNvSpPr>
            <a:spLocks noGrp="1"/>
          </p:cNvSpPr>
          <p:nvPr>
            <p:ph sz="quarter" idx="13"/>
          </p:nvPr>
        </p:nvSpPr>
        <p:spPr/>
        <p:txBody>
          <a:bodyPr/>
          <a:lstStyle/>
          <a:p>
            <a:pPr marL="0" indent="0">
              <a:buNone/>
            </a:pPr>
            <a:r>
              <a:rPr lang="en-US" dirty="0"/>
              <a:t>The course materials are adapted from </a:t>
            </a:r>
            <a:r>
              <a:rPr lang="en-US" dirty="0" err="1"/>
              <a:t>Sharanya</a:t>
            </a:r>
            <a:r>
              <a:rPr lang="en-US" dirty="0"/>
              <a:t> Jayaraman and Karen </a:t>
            </a:r>
            <a:r>
              <a:rPr lang="en-US" dirty="0" err="1"/>
              <a:t>Works’s</a:t>
            </a:r>
            <a:r>
              <a:rPr lang="en-US" dirty="0"/>
              <a:t> course materials in their previous offerings of this course.</a:t>
            </a:r>
          </a:p>
        </p:txBody>
      </p:sp>
    </p:spTree>
    <p:extLst>
      <p:ext uri="{BB962C8B-B14F-4D97-AF65-F5344CB8AC3E}">
        <p14:creationId xmlns:p14="http://schemas.microsoft.com/office/powerpoint/2010/main" val="8803208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Academic Honor Policy</a:t>
            </a:r>
            <a:endParaRPr lang="en-US" dirty="0"/>
          </a:p>
        </p:txBody>
      </p:sp>
      <p:sp>
        <p:nvSpPr>
          <p:cNvPr id="3" name="Content Placeholder 2"/>
          <p:cNvSpPr>
            <a:spLocks noGrp="1"/>
          </p:cNvSpPr>
          <p:nvPr>
            <p:ph sz="quarter" idx="13"/>
          </p:nvPr>
        </p:nvSpPr>
        <p:spPr/>
        <p:txBody>
          <a:bodyPr>
            <a:noAutofit/>
          </a:bodyPr>
          <a:lstStyle/>
          <a:p>
            <a:r>
              <a:rPr lang="en-US" sz="1800" dirty="0"/>
              <a:t>Plagiarism detection tools, such as MOSS, will be used in the grading process. </a:t>
            </a:r>
          </a:p>
          <a:p>
            <a:r>
              <a:rPr lang="en-US" sz="1800" dirty="0"/>
              <a:t>Examples found in the course textbook may be used in programs, as long as the source is cited. This is appropriate, as some hand-in assignments may be based on program examples found in the book or contain other code that is provided to you in the assignment specification</a:t>
            </a:r>
          </a:p>
          <a:p>
            <a:r>
              <a:rPr lang="en-US" sz="1800" dirty="0"/>
              <a:t>Do NOT post your assignment code solutions to publicly searchable web sites. This includes online compilers/version management systems that may auto-post your code in a publicly searchable way. If you do, somebody else may copy your solutions -- and you'll be on the hook for providing it to them! </a:t>
            </a:r>
          </a:p>
          <a:p>
            <a:r>
              <a:rPr lang="en-US" sz="1800" dirty="0"/>
              <a:t>Posting this course's assignments on other online sites/forums in attempts to solicit outside solutions is a violation of the honor code policy AND a violation of copyright. This includes, but is not limited to, web sites like </a:t>
            </a:r>
            <a:r>
              <a:rPr lang="en-US" sz="1800" dirty="0" err="1"/>
              <a:t>Chegg</a:t>
            </a:r>
            <a:r>
              <a:rPr lang="en-US" sz="1800" dirty="0"/>
              <a:t>, Course Hero, Stack Overflow, and others. Copying solutions from these types of sites is clear plagiarism and definitely a violation</a:t>
            </a:r>
          </a:p>
        </p:txBody>
      </p:sp>
    </p:spTree>
    <p:extLst>
      <p:ext uri="{BB962C8B-B14F-4D97-AF65-F5344CB8AC3E}">
        <p14:creationId xmlns:p14="http://schemas.microsoft.com/office/powerpoint/2010/main" val="16620648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Academic Honor Policy</a:t>
            </a:r>
            <a:endParaRPr lang="en-US" dirty="0"/>
          </a:p>
        </p:txBody>
      </p:sp>
      <p:sp>
        <p:nvSpPr>
          <p:cNvPr id="3" name="Content Placeholder 2"/>
          <p:cNvSpPr>
            <a:spLocks noGrp="1"/>
          </p:cNvSpPr>
          <p:nvPr>
            <p:ph sz="quarter" idx="13"/>
          </p:nvPr>
        </p:nvSpPr>
        <p:spPr/>
        <p:txBody>
          <a:bodyPr>
            <a:noAutofit/>
          </a:bodyPr>
          <a:lstStyle/>
          <a:p>
            <a:r>
              <a:rPr lang="en-US" dirty="0"/>
              <a:t>If it is found that a student has violated the academic honor policy the student is not permitted to drop or withdraw from the course, and must complete the course with the sanctions accessed via the policy. This is a UNIVERSITY policy.</a:t>
            </a:r>
          </a:p>
          <a:p>
            <a:r>
              <a:rPr lang="en-US" dirty="0"/>
              <a:t>It is HIGHLY suggested that you only go to our course TA's or the instructor for help if/when needed. Outside tutors are NOT recommended. If you feel you need One on One tutoring, ACE tutoring with FSU is a good resource.</a:t>
            </a:r>
          </a:p>
          <a:p>
            <a:r>
              <a:rPr lang="en-US" dirty="0">
                <a:solidFill>
                  <a:srgbClr val="FF0000"/>
                </a:solidFill>
              </a:rPr>
              <a:t>When two highly similar programs are found, both will be treated as honor code violation. Any further arguments will be resolved at the higher level (university honor court). </a:t>
            </a:r>
          </a:p>
        </p:txBody>
      </p:sp>
    </p:spTree>
    <p:extLst>
      <p:ext uri="{BB962C8B-B14F-4D97-AF65-F5344CB8AC3E}">
        <p14:creationId xmlns:p14="http://schemas.microsoft.com/office/powerpoint/2010/main" val="28592140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Academic Honor Policy</a:t>
            </a:r>
            <a:endParaRPr lang="en-US" dirty="0"/>
          </a:p>
        </p:txBody>
      </p:sp>
      <p:sp>
        <p:nvSpPr>
          <p:cNvPr id="3" name="Content Placeholder 2"/>
          <p:cNvSpPr>
            <a:spLocks noGrp="1"/>
          </p:cNvSpPr>
          <p:nvPr>
            <p:ph sz="quarter" idx="13"/>
          </p:nvPr>
        </p:nvSpPr>
        <p:spPr/>
        <p:txBody>
          <a:bodyPr>
            <a:noAutofit/>
          </a:bodyPr>
          <a:lstStyle/>
          <a:p>
            <a:r>
              <a:rPr lang="en-US" dirty="0"/>
              <a:t>A first violation of the honor code will result, at </a:t>
            </a:r>
            <a:r>
              <a:rPr lang="en-US" b="1" dirty="0"/>
              <a:t>minimum</a:t>
            </a:r>
            <a:r>
              <a:rPr lang="en-US" dirty="0"/>
              <a:t> (but not limited to), a penalty of a 0 grade on the assignment or test involved, along with a reduced letter grade in the course.</a:t>
            </a:r>
          </a:p>
          <a:p>
            <a:r>
              <a:rPr lang="en-US" dirty="0"/>
              <a:t>If the violation is that of soliciting solutions on external web sites (Chegg, Course Hero, </a:t>
            </a:r>
            <a:r>
              <a:rPr lang="en-US" dirty="0" err="1"/>
              <a:t>etc</a:t>
            </a:r>
            <a:r>
              <a:rPr lang="en-US" dirty="0"/>
              <a:t>), the penalty will be an automatic F in the course, regardless of whether it is a first violation or not</a:t>
            </a:r>
          </a:p>
        </p:txBody>
      </p:sp>
    </p:spTree>
    <p:extLst>
      <p:ext uri="{BB962C8B-B14F-4D97-AF65-F5344CB8AC3E}">
        <p14:creationId xmlns:p14="http://schemas.microsoft.com/office/powerpoint/2010/main" val="19354741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Academic Honor Policy</a:t>
            </a:r>
            <a:endParaRPr lang="en-US" dirty="0"/>
          </a:p>
        </p:txBody>
      </p:sp>
      <p:sp>
        <p:nvSpPr>
          <p:cNvPr id="3" name="Content Placeholder 2"/>
          <p:cNvSpPr>
            <a:spLocks noGrp="1"/>
          </p:cNvSpPr>
          <p:nvPr>
            <p:ph sz="quarter" idx="13"/>
          </p:nvPr>
        </p:nvSpPr>
        <p:spPr>
          <a:xfrm>
            <a:off x="913774" y="1566407"/>
            <a:ext cx="10363826" cy="4795481"/>
          </a:xfrm>
        </p:spPr>
        <p:txBody>
          <a:bodyPr>
            <a:noAutofit/>
          </a:bodyPr>
          <a:lstStyle/>
          <a:p>
            <a:r>
              <a:rPr lang="en-US" dirty="0"/>
              <a:t>Any second violation of the honor code will result in a Hearing Referral under FSU Honor Code policies (this is an FSU requirement for any case in which a student has a prior violation in ANY course).</a:t>
            </a:r>
          </a:p>
          <a:p>
            <a:r>
              <a:rPr lang="en-US" dirty="0"/>
              <a:t>A second violation in THIS course will result in a Hearing Referral with the proposed </a:t>
            </a:r>
            <a:r>
              <a:rPr lang="en-US" b="1" dirty="0"/>
              <a:t>minimum</a:t>
            </a:r>
            <a:r>
              <a:rPr lang="en-US" dirty="0"/>
              <a:t> sanction of an F in the course</a:t>
            </a:r>
          </a:p>
        </p:txBody>
      </p:sp>
    </p:spTree>
    <p:extLst>
      <p:ext uri="{BB962C8B-B14F-4D97-AF65-F5344CB8AC3E}">
        <p14:creationId xmlns:p14="http://schemas.microsoft.com/office/powerpoint/2010/main" val="19517163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Americans With Disabilities Act</a:t>
            </a:r>
            <a:br>
              <a:rPr lang="en-US" b="1" dirty="0"/>
            </a:br>
            <a:endParaRPr lang="en-US" dirty="0"/>
          </a:p>
        </p:txBody>
      </p:sp>
      <p:sp>
        <p:nvSpPr>
          <p:cNvPr id="3" name="Content Placeholder 2"/>
          <p:cNvSpPr>
            <a:spLocks noGrp="1"/>
          </p:cNvSpPr>
          <p:nvPr>
            <p:ph sz="quarter" idx="13"/>
          </p:nvPr>
        </p:nvSpPr>
        <p:spPr/>
        <p:txBody>
          <a:bodyPr/>
          <a:lstStyle/>
          <a:p>
            <a:r>
              <a:rPr lang="en-US" dirty="0"/>
              <a:t>Students with disabilities needing academic accommodation should:</a:t>
            </a:r>
            <a:br>
              <a:rPr lang="en-US" dirty="0"/>
            </a:br>
            <a:r>
              <a:rPr lang="en-US" dirty="0"/>
              <a:t>(1) register with and provide documentation to the Student Disability Resource Center; and</a:t>
            </a:r>
            <a:br>
              <a:rPr lang="en-US" dirty="0"/>
            </a:br>
            <a:r>
              <a:rPr lang="en-US" dirty="0"/>
              <a:t>(2) bring a letter to the instructor indicating the need for accommodation and what type. This should be done during the first week of class.</a:t>
            </a:r>
          </a:p>
          <a:p>
            <a:r>
              <a:rPr lang="en-US" dirty="0"/>
              <a:t>This syllabus and other class materials are available in alternative format upon request.</a:t>
            </a:r>
          </a:p>
        </p:txBody>
      </p:sp>
    </p:spTree>
    <p:extLst>
      <p:ext uri="{BB962C8B-B14F-4D97-AF65-F5344CB8AC3E}">
        <p14:creationId xmlns:p14="http://schemas.microsoft.com/office/powerpoint/2010/main" val="19034716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Americans With Disabilities Act</a:t>
            </a:r>
            <a:endParaRPr lang="en-US" dirty="0"/>
          </a:p>
        </p:txBody>
      </p:sp>
      <p:sp>
        <p:nvSpPr>
          <p:cNvPr id="3" name="Content Placeholder 2"/>
          <p:cNvSpPr>
            <a:spLocks noGrp="1"/>
          </p:cNvSpPr>
          <p:nvPr>
            <p:ph sz="quarter" idx="13"/>
          </p:nvPr>
        </p:nvSpPr>
        <p:spPr/>
        <p:txBody>
          <a:bodyPr>
            <a:normAutofit fontScale="92500" lnSpcReduction="10000"/>
          </a:bodyPr>
          <a:lstStyle/>
          <a:p>
            <a:pPr marL="0" indent="0">
              <a:buNone/>
            </a:pPr>
            <a:r>
              <a:rPr lang="en-US" dirty="0"/>
              <a:t>For more information about services available to FSU students with disabilities, contact the:</a:t>
            </a:r>
          </a:p>
          <a:p>
            <a:r>
              <a:rPr lang="en-US" dirty="0"/>
              <a:t>Student Disability Resource Center</a:t>
            </a:r>
            <a:br>
              <a:rPr lang="en-US" dirty="0"/>
            </a:br>
            <a:r>
              <a:rPr lang="en-US" dirty="0"/>
              <a:t>874 Traditions Way</a:t>
            </a:r>
            <a:br>
              <a:rPr lang="en-US" dirty="0"/>
            </a:br>
            <a:r>
              <a:rPr lang="en-US" dirty="0"/>
              <a:t>108 Student Services Building</a:t>
            </a:r>
            <a:br>
              <a:rPr lang="en-US" dirty="0"/>
            </a:br>
            <a:r>
              <a:rPr lang="en-US" dirty="0"/>
              <a:t>Florida State University</a:t>
            </a:r>
            <a:br>
              <a:rPr lang="en-US" dirty="0"/>
            </a:br>
            <a:r>
              <a:rPr lang="en-US" dirty="0"/>
              <a:t>Tallahassee, FL 32306-4167</a:t>
            </a:r>
            <a:br>
              <a:rPr lang="en-US" dirty="0"/>
            </a:br>
            <a:r>
              <a:rPr lang="en-US" dirty="0"/>
              <a:t>(850) 644-9566 (voice)</a:t>
            </a:r>
            <a:br>
              <a:rPr lang="en-US" dirty="0"/>
            </a:br>
            <a:r>
              <a:rPr lang="en-US" dirty="0"/>
              <a:t>(850) 644-8504 (TDD)</a:t>
            </a:r>
            <a:br>
              <a:rPr lang="en-US" dirty="0"/>
            </a:br>
            <a:r>
              <a:rPr lang="en-US" dirty="0"/>
              <a:t>sdrc@admin.fsu.edu</a:t>
            </a:r>
            <a:br>
              <a:rPr lang="en-US" dirty="0"/>
            </a:br>
            <a:r>
              <a:rPr lang="en-US" dirty="0">
                <a:hlinkClick r:id="rId2"/>
              </a:rPr>
              <a:t>http://www.disabilitycenter.fsu.edu/</a:t>
            </a:r>
            <a:endParaRPr lang="en-US" dirty="0"/>
          </a:p>
          <a:p>
            <a:endParaRPr lang="en-US" dirty="0"/>
          </a:p>
        </p:txBody>
      </p:sp>
    </p:spTree>
    <p:extLst>
      <p:ext uri="{BB962C8B-B14F-4D97-AF65-F5344CB8AC3E}">
        <p14:creationId xmlns:p14="http://schemas.microsoft.com/office/powerpoint/2010/main" val="1288461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Syllabus Changes</a:t>
            </a:r>
            <a:endParaRPr lang="en-US" dirty="0"/>
          </a:p>
        </p:txBody>
      </p:sp>
      <p:sp>
        <p:nvSpPr>
          <p:cNvPr id="3" name="Content Placeholder 2"/>
          <p:cNvSpPr>
            <a:spLocks noGrp="1"/>
          </p:cNvSpPr>
          <p:nvPr>
            <p:ph sz="quarter" idx="13"/>
          </p:nvPr>
        </p:nvSpPr>
        <p:spPr/>
        <p:txBody>
          <a:bodyPr/>
          <a:lstStyle/>
          <a:p>
            <a:r>
              <a:rPr lang="en-US" dirty="0"/>
              <a:t>Except for changes that substantially affect implementation of the evaluation (grading) statement, this syllabus is a guide for the course and is subject to change with advance notice.</a:t>
            </a:r>
          </a:p>
        </p:txBody>
      </p:sp>
    </p:spTree>
    <p:extLst>
      <p:ext uri="{BB962C8B-B14F-4D97-AF65-F5344CB8AC3E}">
        <p14:creationId xmlns:p14="http://schemas.microsoft.com/office/powerpoint/2010/main" val="31978452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9F310-08F0-16A3-CEC6-BD7A11D57BE1}"/>
              </a:ext>
            </a:extLst>
          </p:cNvPr>
          <p:cNvSpPr>
            <a:spLocks noGrp="1"/>
          </p:cNvSpPr>
          <p:nvPr>
            <p:ph type="title"/>
          </p:nvPr>
        </p:nvSpPr>
        <p:spPr/>
        <p:txBody>
          <a:bodyPr/>
          <a:lstStyle/>
          <a:p>
            <a:r>
              <a:rPr lang="en-US" dirty="0"/>
              <a:t>Student Responsibility</a:t>
            </a:r>
          </a:p>
        </p:txBody>
      </p:sp>
      <p:sp>
        <p:nvSpPr>
          <p:cNvPr id="3" name="Content Placeholder 2">
            <a:extLst>
              <a:ext uri="{FF2B5EF4-FFF2-40B4-BE49-F238E27FC236}">
                <a16:creationId xmlns:a16="http://schemas.microsoft.com/office/drawing/2014/main" id="{C96A7F09-149F-2A80-560D-C557789FFB77}"/>
              </a:ext>
            </a:extLst>
          </p:cNvPr>
          <p:cNvSpPr>
            <a:spLocks noGrp="1"/>
          </p:cNvSpPr>
          <p:nvPr>
            <p:ph sz="quarter" idx="13"/>
          </p:nvPr>
        </p:nvSpPr>
        <p:spPr/>
        <p:txBody>
          <a:bodyPr>
            <a:normAutofit fontScale="85000" lnSpcReduction="10000"/>
          </a:bodyPr>
          <a:lstStyle/>
          <a:p>
            <a:r>
              <a:rPr lang="en-US" dirty="0"/>
              <a:t>Students should log on to Canvas at least every other day to check for course updates.</a:t>
            </a:r>
          </a:p>
          <a:p>
            <a:r>
              <a:rPr lang="en-US" dirty="0"/>
              <a:t>Students are expected to keep up with the class, engage with the course material, and submit assignments by the due dates.</a:t>
            </a:r>
          </a:p>
          <a:p>
            <a:r>
              <a:rPr lang="en-US" dirty="0"/>
              <a:t>Assignments, quizzes, and exams are expected to be products of individual students per the </a:t>
            </a:r>
            <a:r>
              <a:rPr lang="en-US" dirty="0">
                <a:hlinkClick r:id="rId2"/>
              </a:rPr>
              <a:t>FSU Academic Honor Policy</a:t>
            </a:r>
            <a:r>
              <a:rPr lang="en-US" dirty="0"/>
              <a:t>. Students should not discuss any of the questions with each other before or during the actual assignments, activities, quizzes, or exams without instructor approval.</a:t>
            </a:r>
          </a:p>
          <a:p>
            <a:r>
              <a:rPr lang="en-US" dirty="0"/>
              <a:t>To receive maximum points for questions, students need to follow the instructions carefully, follow word limits as instructed, and use spell and grammar checking. </a:t>
            </a:r>
          </a:p>
          <a:p>
            <a:r>
              <a:rPr lang="en-US" dirty="0"/>
              <a:t>To be successful in this course, students need to complete all required assignments and tests.</a:t>
            </a:r>
          </a:p>
        </p:txBody>
      </p:sp>
    </p:spTree>
    <p:extLst>
      <p:ext uri="{BB962C8B-B14F-4D97-AF65-F5344CB8AC3E}">
        <p14:creationId xmlns:p14="http://schemas.microsoft.com/office/powerpoint/2010/main" val="10546160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Recap</a:t>
            </a:r>
            <a:endParaRPr lang="en-US" dirty="0"/>
          </a:p>
        </p:txBody>
      </p:sp>
      <p:sp>
        <p:nvSpPr>
          <p:cNvPr id="3" name="Content Placeholder 2"/>
          <p:cNvSpPr>
            <a:spLocks noGrp="1"/>
          </p:cNvSpPr>
          <p:nvPr>
            <p:ph sz="quarter" idx="13"/>
          </p:nvPr>
        </p:nvSpPr>
        <p:spPr/>
        <p:txBody>
          <a:bodyPr>
            <a:normAutofit/>
          </a:bodyPr>
          <a:lstStyle/>
          <a:p>
            <a:r>
              <a:rPr lang="en-US" dirty="0"/>
              <a:t>What language we will be using in this class?</a:t>
            </a:r>
          </a:p>
          <a:p>
            <a:pPr marL="228600" lvl="1">
              <a:spcBef>
                <a:spcPts val="1000"/>
              </a:spcBef>
              <a:buFont typeface="Wingdings" panose="05000000000000000000" pitchFamily="2" charset="2"/>
              <a:buChar char="§"/>
            </a:pPr>
            <a:r>
              <a:rPr lang="en-US" sz="2400" dirty="0"/>
              <a:t>What you will be learning in this class?</a:t>
            </a:r>
          </a:p>
          <a:p>
            <a:pPr marL="228600" lvl="1">
              <a:spcBef>
                <a:spcPts val="1000"/>
              </a:spcBef>
              <a:buFont typeface="Wingdings" panose="05000000000000000000" pitchFamily="2" charset="2"/>
              <a:buChar char="§"/>
            </a:pPr>
            <a:r>
              <a:rPr lang="en-US" sz="2400" dirty="0"/>
              <a:t>This is course all about Python programming?</a:t>
            </a:r>
          </a:p>
          <a:p>
            <a:r>
              <a:rPr lang="en-US" dirty="0"/>
              <a:t>How many exams will there be?</a:t>
            </a:r>
          </a:p>
          <a:p>
            <a:r>
              <a:rPr lang="en-US" dirty="0"/>
              <a:t>(True or False) I will pass the class if I score 100% in programming assignments and 50% in the exams?</a:t>
            </a:r>
          </a:p>
          <a:p>
            <a:pPr marL="228600" lvl="1">
              <a:spcBef>
                <a:spcPts val="1000"/>
              </a:spcBef>
              <a:buFont typeface="Wingdings" panose="05000000000000000000" pitchFamily="2" charset="2"/>
              <a:buChar char="§"/>
            </a:pPr>
            <a:endParaRPr lang="en-US" dirty="0"/>
          </a:p>
        </p:txBody>
      </p:sp>
    </p:spTree>
    <p:extLst>
      <p:ext uri="{BB962C8B-B14F-4D97-AF65-F5344CB8AC3E}">
        <p14:creationId xmlns:p14="http://schemas.microsoft.com/office/powerpoint/2010/main" val="13699634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Recap</a:t>
            </a:r>
            <a:endParaRPr lang="en-US" dirty="0"/>
          </a:p>
        </p:txBody>
      </p:sp>
      <p:sp>
        <p:nvSpPr>
          <p:cNvPr id="3" name="Content Placeholder 2"/>
          <p:cNvSpPr>
            <a:spLocks noGrp="1"/>
          </p:cNvSpPr>
          <p:nvPr>
            <p:ph sz="quarter" idx="13"/>
          </p:nvPr>
        </p:nvSpPr>
        <p:spPr/>
        <p:txBody>
          <a:bodyPr>
            <a:normAutofit/>
          </a:bodyPr>
          <a:lstStyle/>
          <a:p>
            <a:r>
              <a:rPr lang="en-US" sz="2400" dirty="0"/>
              <a:t>How many partial points can you get in a programming assignment if your program generates error during execution on </a:t>
            </a:r>
            <a:r>
              <a:rPr lang="en-US" sz="2400" dirty="0" err="1"/>
              <a:t>linprog</a:t>
            </a:r>
            <a:r>
              <a:rPr lang="en-US" sz="2400" dirty="0"/>
              <a:t>?</a:t>
            </a:r>
            <a:endParaRPr lang="en-US" dirty="0"/>
          </a:p>
          <a:p>
            <a:r>
              <a:rPr lang="en-US" dirty="0"/>
              <a:t>When should you start your programming assignment?</a:t>
            </a:r>
          </a:p>
          <a:p>
            <a:r>
              <a:rPr lang="en-US" dirty="0"/>
              <a:t>Are you allowed to use ChatGPT in this class?</a:t>
            </a:r>
          </a:p>
          <a:p>
            <a:r>
              <a:rPr lang="en-US" dirty="0"/>
              <a:t>Can you seek help in </a:t>
            </a:r>
            <a:r>
              <a:rPr lang="en-US" dirty="0" err="1"/>
              <a:t>Chegg</a:t>
            </a:r>
            <a:r>
              <a:rPr lang="en-US" dirty="0"/>
              <a:t>?</a:t>
            </a:r>
          </a:p>
          <a:p>
            <a:r>
              <a:rPr lang="en-US" dirty="0"/>
              <a:t>What is the penalty for the first violation of the honor code?</a:t>
            </a:r>
          </a:p>
        </p:txBody>
      </p:sp>
    </p:spTree>
    <p:extLst>
      <p:ext uri="{BB962C8B-B14F-4D97-AF65-F5344CB8AC3E}">
        <p14:creationId xmlns:p14="http://schemas.microsoft.com/office/powerpoint/2010/main" val="33096399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Requirements</a:t>
            </a:r>
          </a:p>
        </p:txBody>
      </p:sp>
      <p:sp>
        <p:nvSpPr>
          <p:cNvPr id="3" name="Content Placeholder 2"/>
          <p:cNvSpPr>
            <a:spLocks noGrp="1"/>
          </p:cNvSpPr>
          <p:nvPr>
            <p:ph sz="quarter" idx="13"/>
          </p:nvPr>
        </p:nvSpPr>
        <p:spPr/>
        <p:txBody>
          <a:bodyPr>
            <a:normAutofit/>
          </a:bodyPr>
          <a:lstStyle/>
          <a:p>
            <a:r>
              <a:rPr lang="en-US" dirty="0"/>
              <a:t> Prerequisites</a:t>
            </a:r>
          </a:p>
          <a:p>
            <a:pPr lvl="1"/>
            <a:r>
              <a:rPr lang="en-US" dirty="0"/>
              <a:t>COP4530: Data Structures, Algorithms, and Generic Programming II</a:t>
            </a:r>
          </a:p>
          <a:p>
            <a:pPr lvl="1"/>
            <a:r>
              <a:rPr lang="en-US" dirty="0"/>
              <a:t>This also implies that you have a user level knowledge of UNIX: all of our programming assignments will be graded on the </a:t>
            </a:r>
            <a:r>
              <a:rPr lang="en-US" dirty="0" err="1"/>
              <a:t>linprog</a:t>
            </a:r>
            <a:r>
              <a:rPr lang="en-US" dirty="0"/>
              <a:t> servers. </a:t>
            </a:r>
          </a:p>
          <a:p>
            <a:pPr marL="0" indent="0">
              <a:buNone/>
            </a:pPr>
            <a:endParaRPr lang="en-US" dirty="0"/>
          </a:p>
          <a:p>
            <a:pPr lvl="1"/>
            <a:r>
              <a:rPr lang="en-US" dirty="0"/>
              <a:t>Ideally, COP4610 should be a pre-requisite or a co-requisite. Many concepts discussed in the class can be traced back to COP4610.</a:t>
            </a:r>
          </a:p>
        </p:txBody>
      </p:sp>
    </p:spTree>
    <p:extLst>
      <p:ext uri="{BB962C8B-B14F-4D97-AF65-F5344CB8AC3E}">
        <p14:creationId xmlns:p14="http://schemas.microsoft.com/office/powerpoint/2010/main" val="27731937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Website and Textbooks</a:t>
            </a:r>
          </a:p>
        </p:txBody>
      </p:sp>
      <p:sp>
        <p:nvSpPr>
          <p:cNvPr id="3" name="Content Placeholder 2"/>
          <p:cNvSpPr>
            <a:spLocks noGrp="1"/>
          </p:cNvSpPr>
          <p:nvPr>
            <p:ph sz="quarter" idx="13"/>
          </p:nvPr>
        </p:nvSpPr>
        <p:spPr/>
        <p:txBody>
          <a:bodyPr>
            <a:normAutofit/>
          </a:bodyPr>
          <a:lstStyle/>
          <a:p>
            <a:r>
              <a:rPr lang="en-US" dirty="0"/>
              <a:t> Course website: </a:t>
            </a:r>
            <a:r>
              <a:rPr lang="en-US" dirty="0">
                <a:hlinkClick r:id="rId2"/>
              </a:rPr>
              <a:t>https://canvas.fsu.edu</a:t>
            </a:r>
            <a:r>
              <a:rPr lang="en-US" dirty="0"/>
              <a:t> or   </a:t>
            </a:r>
          </a:p>
          <a:p>
            <a:pPr marL="0" indent="0">
              <a:buNone/>
            </a:pPr>
            <a:r>
              <a:rPr lang="en-US" dirty="0"/>
              <a:t>                           http://www.cs.fsu.edu/~xyuan/cop4521</a:t>
            </a:r>
          </a:p>
          <a:p>
            <a:r>
              <a:rPr lang="en-US" dirty="0"/>
              <a:t> Textbooks (optional):   </a:t>
            </a:r>
          </a:p>
          <a:p>
            <a:pPr lvl="1"/>
            <a:r>
              <a:rPr lang="en-US" i="1" dirty="0"/>
              <a:t>Network Security Essentials: Applications and Standards </a:t>
            </a:r>
            <a:r>
              <a:rPr lang="en-US" dirty="0"/>
              <a:t>(6th Edition) by William Stallings, 2017,   ISBN-13: 978013452733</a:t>
            </a:r>
          </a:p>
          <a:p>
            <a:pPr lvl="1"/>
            <a:r>
              <a:rPr lang="en-US" i="1" dirty="0"/>
              <a:t>Python Application Programming</a:t>
            </a:r>
            <a:r>
              <a:rPr lang="en-US" dirty="0"/>
              <a:t> by Piyush Kumar, Biswas Parajuli, ISBN-13:9780998169408</a:t>
            </a:r>
          </a:p>
          <a:p>
            <a:pPr lvl="1"/>
            <a:r>
              <a:rPr lang="en-US" i="1" dirty="0"/>
              <a:t>Sophomoric Parallelism and Concurrency </a:t>
            </a:r>
            <a:r>
              <a:rPr lang="en-US" dirty="0"/>
              <a:t>by D. Grossman, 2012 (Open Source Textbook)</a:t>
            </a:r>
          </a:p>
          <a:p>
            <a:pPr lvl="1"/>
            <a:endParaRPr lang="en-US" dirty="0"/>
          </a:p>
        </p:txBody>
      </p:sp>
    </p:spTree>
    <p:extLst>
      <p:ext uri="{BB962C8B-B14F-4D97-AF65-F5344CB8AC3E}">
        <p14:creationId xmlns:p14="http://schemas.microsoft.com/office/powerpoint/2010/main" val="1050275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Description</a:t>
            </a:r>
          </a:p>
        </p:txBody>
      </p:sp>
      <p:sp>
        <p:nvSpPr>
          <p:cNvPr id="3" name="Content Placeholder 2"/>
          <p:cNvSpPr>
            <a:spLocks noGrp="1"/>
          </p:cNvSpPr>
          <p:nvPr>
            <p:ph sz="quarter" idx="13"/>
          </p:nvPr>
        </p:nvSpPr>
        <p:spPr/>
        <p:txBody>
          <a:bodyPr>
            <a:normAutofit/>
          </a:bodyPr>
          <a:lstStyle/>
          <a:p>
            <a:r>
              <a:rPr lang="en-US" b="0" i="0" u="none" strike="noStrike" dirty="0">
                <a:solidFill>
                  <a:srgbClr val="000000"/>
                </a:solidFill>
                <a:effectLst/>
                <a:latin typeface="+mn-lt"/>
              </a:rPr>
              <a:t>Over the last decade, information management, security, parallel, and distributed computing have become essential parts of application development. </a:t>
            </a:r>
            <a:endParaRPr lang="en-US" dirty="0">
              <a:latin typeface="+mn-lt"/>
            </a:endParaRPr>
          </a:p>
          <a:p>
            <a:endParaRPr lang="en-US" dirty="0"/>
          </a:p>
          <a:p>
            <a:r>
              <a:rPr lang="en-US" dirty="0"/>
              <a:t>In this course students learn how to develop secure, parallel, and distributed applications using Python by properly applying related concepts and principles in  database/information management, networking, secure, parallel and distributed computing. </a:t>
            </a:r>
          </a:p>
        </p:txBody>
      </p:sp>
    </p:spTree>
    <p:extLst>
      <p:ext uri="{BB962C8B-B14F-4D97-AF65-F5344CB8AC3E}">
        <p14:creationId xmlns:p14="http://schemas.microsoft.com/office/powerpoint/2010/main" val="23328586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Description</a:t>
            </a:r>
          </a:p>
        </p:txBody>
      </p:sp>
      <p:sp>
        <p:nvSpPr>
          <p:cNvPr id="3" name="Content Placeholder 2"/>
          <p:cNvSpPr>
            <a:spLocks noGrp="1"/>
          </p:cNvSpPr>
          <p:nvPr>
            <p:ph sz="quarter" idx="13"/>
          </p:nvPr>
        </p:nvSpPr>
        <p:spPr/>
        <p:txBody>
          <a:bodyPr>
            <a:normAutofit/>
          </a:bodyPr>
          <a:lstStyle/>
          <a:p>
            <a:r>
              <a:rPr lang="en-US" dirty="0"/>
              <a:t>The course touches subjects in the following traditional courses:</a:t>
            </a:r>
          </a:p>
          <a:p>
            <a:pPr lvl="1"/>
            <a:r>
              <a:rPr lang="en-US" dirty="0"/>
              <a:t>Python Programming</a:t>
            </a:r>
          </a:p>
          <a:p>
            <a:pPr lvl="1"/>
            <a:r>
              <a:rPr lang="en-US" dirty="0"/>
              <a:t>Concurrent, Parallel, and Distributed Programming</a:t>
            </a:r>
          </a:p>
          <a:p>
            <a:pPr lvl="1"/>
            <a:r>
              <a:rPr lang="en-US" dirty="0"/>
              <a:t>Networking</a:t>
            </a:r>
          </a:p>
          <a:p>
            <a:pPr lvl="1"/>
            <a:r>
              <a:rPr lang="en-US" dirty="0"/>
              <a:t>Security</a:t>
            </a:r>
          </a:p>
          <a:p>
            <a:pPr lvl="1"/>
            <a:r>
              <a:rPr lang="en-US" dirty="0"/>
              <a:t>Database</a:t>
            </a:r>
          </a:p>
          <a:p>
            <a:pPr lvl="1"/>
            <a:endParaRPr lang="en-US" dirty="0"/>
          </a:p>
          <a:p>
            <a:r>
              <a:rPr lang="en-US" dirty="0"/>
              <a:t>The pace in this class is very fast. We will move to a completely new topic every 2-3 weeks throughout the semester. </a:t>
            </a:r>
          </a:p>
        </p:txBody>
      </p:sp>
    </p:spTree>
    <p:extLst>
      <p:ext uri="{BB962C8B-B14F-4D97-AF65-F5344CB8AC3E}">
        <p14:creationId xmlns:p14="http://schemas.microsoft.com/office/powerpoint/2010/main" val="15593081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Objectives</a:t>
            </a:r>
          </a:p>
        </p:txBody>
      </p:sp>
      <p:sp>
        <p:nvSpPr>
          <p:cNvPr id="3" name="Content Placeholder 2"/>
          <p:cNvSpPr>
            <a:spLocks noGrp="1"/>
          </p:cNvSpPr>
          <p:nvPr>
            <p:ph sz="quarter" idx="13"/>
          </p:nvPr>
        </p:nvSpPr>
        <p:spPr/>
        <p:txBody>
          <a:bodyPr>
            <a:normAutofit fontScale="85000" lnSpcReduction="20000"/>
          </a:bodyPr>
          <a:lstStyle/>
          <a:p>
            <a:r>
              <a:rPr lang="en-US" b="1" dirty="0"/>
              <a:t>CLO 1:</a:t>
            </a:r>
            <a:r>
              <a:rPr lang="en-US" dirty="0"/>
              <a:t> Develop multiuser applications using Python.</a:t>
            </a:r>
          </a:p>
          <a:p>
            <a:r>
              <a:rPr lang="en-US" b="1" dirty="0"/>
              <a:t>CLO 2: </a:t>
            </a:r>
            <a:r>
              <a:rPr lang="en-US" dirty="0"/>
              <a:t>Explain information management and security computing principles such as basic computer security concepts, fundamental security design, encryption, message authentication, malicious software and intruders, and infer how to apply these in general design questions.</a:t>
            </a:r>
          </a:p>
          <a:p>
            <a:r>
              <a:rPr lang="en-US" b="1" dirty="0"/>
              <a:t>CLO 3: </a:t>
            </a:r>
            <a:r>
              <a:rPr lang="en-US" dirty="0"/>
              <a:t>Build a software application that implements proper information management and security computing design principles using public and symmetric key cryptography, and role-based access control.</a:t>
            </a:r>
          </a:p>
          <a:p>
            <a:r>
              <a:rPr lang="en-US" b="1" dirty="0"/>
              <a:t>CLO 4: </a:t>
            </a:r>
            <a:r>
              <a:rPr lang="en-US" dirty="0"/>
              <a:t>Explain networking and communication, and parallel and distributed computing principles and infer how to apply these in general implementation questions.</a:t>
            </a:r>
          </a:p>
          <a:p>
            <a:r>
              <a:rPr lang="en-US" b="1" dirty="0"/>
              <a:t>CLO 5: </a:t>
            </a:r>
            <a:r>
              <a:rPr lang="en-US" dirty="0"/>
              <a:t>Properly implement networking protocols, parallel and distributed algorithms in applications.</a:t>
            </a:r>
          </a:p>
        </p:txBody>
      </p:sp>
    </p:spTree>
    <p:extLst>
      <p:ext uri="{BB962C8B-B14F-4D97-AF65-F5344CB8AC3E}">
        <p14:creationId xmlns:p14="http://schemas.microsoft.com/office/powerpoint/2010/main" val="17298932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1365" y="0"/>
            <a:ext cx="10364451" cy="1122819"/>
          </a:xfrm>
        </p:spPr>
        <p:txBody>
          <a:bodyPr/>
          <a:lstStyle/>
          <a:p>
            <a:r>
              <a:rPr lang="en-US" dirty="0"/>
              <a:t>Tentative schedule</a:t>
            </a:r>
          </a:p>
        </p:txBody>
      </p:sp>
      <p:graphicFrame>
        <p:nvGraphicFramePr>
          <p:cNvPr id="5" name="Table 4"/>
          <p:cNvGraphicFramePr>
            <a:graphicFrameLocks noGrp="1"/>
          </p:cNvGraphicFramePr>
          <p:nvPr>
            <p:extLst>
              <p:ext uri="{D42A27DB-BD31-4B8C-83A1-F6EECF244321}">
                <p14:modId xmlns:p14="http://schemas.microsoft.com/office/powerpoint/2010/main" val="3264630896"/>
              </p:ext>
            </p:extLst>
          </p:nvPr>
        </p:nvGraphicFramePr>
        <p:xfrm>
          <a:off x="1564167" y="964216"/>
          <a:ext cx="8128000" cy="5585440"/>
        </p:xfrm>
        <a:graphic>
          <a:graphicData uri="http://schemas.openxmlformats.org/drawingml/2006/table">
            <a:tbl>
              <a:tblPr firstRow="1" bandRow="1">
                <a:tableStyleId>{5C22544A-7EE6-4342-B048-85BDC9FD1C3A}</a:tableStyleId>
              </a:tblPr>
              <a:tblGrid>
                <a:gridCol w="1508642">
                  <a:extLst>
                    <a:ext uri="{9D8B030D-6E8A-4147-A177-3AD203B41FA5}">
                      <a16:colId xmlns:a16="http://schemas.microsoft.com/office/drawing/2014/main" val="572073819"/>
                    </a:ext>
                  </a:extLst>
                </a:gridCol>
                <a:gridCol w="6619358">
                  <a:extLst>
                    <a:ext uri="{9D8B030D-6E8A-4147-A177-3AD203B41FA5}">
                      <a16:colId xmlns:a16="http://schemas.microsoft.com/office/drawing/2014/main" val="2980281558"/>
                    </a:ext>
                  </a:extLst>
                </a:gridCol>
              </a:tblGrid>
              <a:tr h="349090">
                <a:tc>
                  <a:txBody>
                    <a:bodyPr/>
                    <a:lstStyle/>
                    <a:p>
                      <a:r>
                        <a:rPr lang="en-US" sz="1600" dirty="0"/>
                        <a:t>Week</a:t>
                      </a:r>
                      <a:r>
                        <a:rPr lang="en-US" sz="1600" baseline="0" dirty="0"/>
                        <a:t> 1</a:t>
                      </a:r>
                      <a:endParaRPr lang="en-US" sz="1600" dirty="0"/>
                    </a:p>
                  </a:txBody>
                  <a:tcPr/>
                </a:tc>
                <a:tc>
                  <a:txBody>
                    <a:bodyPr/>
                    <a:lstStyle/>
                    <a:p>
                      <a:r>
                        <a:rPr lang="en-US" sz="1600" dirty="0"/>
                        <a:t>Syllabus, Python Basics</a:t>
                      </a:r>
                    </a:p>
                  </a:txBody>
                  <a:tcPr/>
                </a:tc>
                <a:extLst>
                  <a:ext uri="{0D108BD9-81ED-4DB2-BD59-A6C34878D82A}">
                    <a16:rowId xmlns:a16="http://schemas.microsoft.com/office/drawing/2014/main" val="1656918865"/>
                  </a:ext>
                </a:extLst>
              </a:tr>
              <a:tr h="349090">
                <a:tc>
                  <a:txBody>
                    <a:bodyPr/>
                    <a:lstStyle/>
                    <a:p>
                      <a:r>
                        <a:rPr lang="en-US" sz="1600" dirty="0"/>
                        <a:t>Week 2</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Python Basics, programming assignment 1</a:t>
                      </a:r>
                    </a:p>
                  </a:txBody>
                  <a:tcPr/>
                </a:tc>
                <a:extLst>
                  <a:ext uri="{0D108BD9-81ED-4DB2-BD59-A6C34878D82A}">
                    <a16:rowId xmlns:a16="http://schemas.microsoft.com/office/drawing/2014/main" val="1730419684"/>
                  </a:ext>
                </a:extLst>
              </a:tr>
              <a:tr h="349090">
                <a:tc>
                  <a:txBody>
                    <a:bodyPr/>
                    <a:lstStyle/>
                    <a:p>
                      <a:r>
                        <a:rPr lang="en-US" sz="1600" dirty="0"/>
                        <a:t>Week</a:t>
                      </a:r>
                      <a:r>
                        <a:rPr lang="en-US" sz="1600" baseline="0" dirty="0"/>
                        <a:t> 3</a:t>
                      </a:r>
                      <a:endParaRPr lang="en-US" sz="1600" dirty="0"/>
                    </a:p>
                  </a:txBody>
                  <a:tcPr/>
                </a:tc>
                <a:tc>
                  <a:txBody>
                    <a:bodyPr/>
                    <a:lstStyle/>
                    <a:p>
                      <a:r>
                        <a:rPr lang="en-US" sz="1600" dirty="0"/>
                        <a:t>Python Basics, programming assignment 2</a:t>
                      </a:r>
                    </a:p>
                  </a:txBody>
                  <a:tcPr/>
                </a:tc>
                <a:extLst>
                  <a:ext uri="{0D108BD9-81ED-4DB2-BD59-A6C34878D82A}">
                    <a16:rowId xmlns:a16="http://schemas.microsoft.com/office/drawing/2014/main" val="2666552801"/>
                  </a:ext>
                </a:extLst>
              </a:tr>
              <a:tr h="349090">
                <a:tc>
                  <a:txBody>
                    <a:bodyPr/>
                    <a:lstStyle/>
                    <a:p>
                      <a:r>
                        <a:rPr lang="en-US" sz="1600" dirty="0"/>
                        <a:t>Week</a:t>
                      </a:r>
                      <a:r>
                        <a:rPr lang="en-US" sz="1600" baseline="0" dirty="0"/>
                        <a:t> 4</a:t>
                      </a:r>
                      <a:endParaRPr lang="en-US" sz="1600" dirty="0"/>
                    </a:p>
                  </a:txBody>
                  <a:tcPr/>
                </a:tc>
                <a:tc>
                  <a:txBody>
                    <a:bodyPr/>
                    <a:lstStyle/>
                    <a:p>
                      <a:r>
                        <a:rPr lang="en-US" sz="1600" dirty="0"/>
                        <a:t>Parallel Programming with Python</a:t>
                      </a:r>
                    </a:p>
                  </a:txBody>
                  <a:tcPr/>
                </a:tc>
                <a:extLst>
                  <a:ext uri="{0D108BD9-81ED-4DB2-BD59-A6C34878D82A}">
                    <a16:rowId xmlns:a16="http://schemas.microsoft.com/office/drawing/2014/main" val="2318721173"/>
                  </a:ext>
                </a:extLst>
              </a:tr>
              <a:tr h="349090">
                <a:tc>
                  <a:txBody>
                    <a:bodyPr/>
                    <a:lstStyle/>
                    <a:p>
                      <a:r>
                        <a:rPr lang="en-US" sz="1600" dirty="0"/>
                        <a:t>Week 5</a:t>
                      </a:r>
                    </a:p>
                  </a:txBody>
                  <a:tcPr/>
                </a:tc>
                <a:tc>
                  <a:txBody>
                    <a:bodyPr/>
                    <a:lstStyle/>
                    <a:p>
                      <a:r>
                        <a:rPr lang="en-US" sz="1600" dirty="0"/>
                        <a:t>Parallel Programming with Python, programming assignment 3</a:t>
                      </a:r>
                    </a:p>
                  </a:txBody>
                  <a:tcPr/>
                </a:tc>
                <a:extLst>
                  <a:ext uri="{0D108BD9-81ED-4DB2-BD59-A6C34878D82A}">
                    <a16:rowId xmlns:a16="http://schemas.microsoft.com/office/drawing/2014/main" val="2031208905"/>
                  </a:ext>
                </a:extLst>
              </a:tr>
              <a:tr h="349090">
                <a:tc>
                  <a:txBody>
                    <a:bodyPr/>
                    <a:lstStyle/>
                    <a:p>
                      <a:r>
                        <a:rPr lang="en-US" sz="1600" dirty="0"/>
                        <a:t>Week</a:t>
                      </a:r>
                      <a:r>
                        <a:rPr lang="en-US" sz="1600" baseline="0" dirty="0"/>
                        <a:t> 6</a:t>
                      </a:r>
                      <a:endParaRPr lang="en-US" sz="1600" dirty="0"/>
                    </a:p>
                  </a:txBody>
                  <a:tcPr/>
                </a:tc>
                <a:tc>
                  <a:txBody>
                    <a:bodyPr/>
                    <a:lstStyle/>
                    <a:p>
                      <a:r>
                        <a:rPr lang="en-US" sz="1600" dirty="0"/>
                        <a:t>Networking and Distributed Programming with Python</a:t>
                      </a:r>
                    </a:p>
                  </a:txBody>
                  <a:tcPr/>
                </a:tc>
                <a:extLst>
                  <a:ext uri="{0D108BD9-81ED-4DB2-BD59-A6C34878D82A}">
                    <a16:rowId xmlns:a16="http://schemas.microsoft.com/office/drawing/2014/main" val="78120287"/>
                  </a:ext>
                </a:extLst>
              </a:tr>
              <a:tr h="349090">
                <a:tc>
                  <a:txBody>
                    <a:bodyPr/>
                    <a:lstStyle/>
                    <a:p>
                      <a:r>
                        <a:rPr lang="en-US" sz="1600" dirty="0"/>
                        <a:t>Week</a:t>
                      </a:r>
                      <a:r>
                        <a:rPr lang="en-US" sz="1600" baseline="0" dirty="0"/>
                        <a:t> 7</a:t>
                      </a:r>
                      <a:endParaRPr lang="en-US" sz="1600" dirty="0"/>
                    </a:p>
                  </a:txBody>
                  <a:tcPr/>
                </a:tc>
                <a:tc>
                  <a:txBody>
                    <a:bodyPr/>
                    <a:lstStyle/>
                    <a:p>
                      <a:r>
                        <a:rPr lang="en-US" sz="1600" dirty="0"/>
                        <a:t>Networking and Distributed Programming with Python, programming assign. 4</a:t>
                      </a:r>
                    </a:p>
                  </a:txBody>
                  <a:tcPr/>
                </a:tc>
                <a:extLst>
                  <a:ext uri="{0D108BD9-81ED-4DB2-BD59-A6C34878D82A}">
                    <a16:rowId xmlns:a16="http://schemas.microsoft.com/office/drawing/2014/main" val="4146884313"/>
                  </a:ext>
                </a:extLst>
              </a:tr>
              <a:tr h="349090">
                <a:tc>
                  <a:txBody>
                    <a:bodyPr/>
                    <a:lstStyle/>
                    <a:p>
                      <a:r>
                        <a:rPr lang="en-US" sz="1600" dirty="0"/>
                        <a:t>Week 8</a:t>
                      </a:r>
                    </a:p>
                  </a:txBody>
                  <a:tcPr/>
                </a:tc>
                <a:tc>
                  <a:txBody>
                    <a:bodyPr/>
                    <a:lstStyle/>
                    <a:p>
                      <a:r>
                        <a:rPr lang="en-US" sz="1600" dirty="0"/>
                        <a:t>Midterm</a:t>
                      </a:r>
                    </a:p>
                  </a:txBody>
                  <a:tcPr/>
                </a:tc>
                <a:extLst>
                  <a:ext uri="{0D108BD9-81ED-4DB2-BD59-A6C34878D82A}">
                    <a16:rowId xmlns:a16="http://schemas.microsoft.com/office/drawing/2014/main" val="1354616273"/>
                  </a:ext>
                </a:extLst>
              </a:tr>
              <a:tr h="349090">
                <a:tc>
                  <a:txBody>
                    <a:bodyPr/>
                    <a:lstStyle/>
                    <a:p>
                      <a:r>
                        <a:rPr lang="en-US" sz="1600" dirty="0"/>
                        <a:t>Week 9</a:t>
                      </a:r>
                    </a:p>
                  </a:txBody>
                  <a:tcPr/>
                </a:tc>
                <a:tc>
                  <a:txBody>
                    <a:bodyPr/>
                    <a:lstStyle/>
                    <a:p>
                      <a:r>
                        <a:rPr lang="en-US" sz="1600" dirty="0"/>
                        <a:t>Database and Information Management</a:t>
                      </a:r>
                    </a:p>
                  </a:txBody>
                  <a:tcPr/>
                </a:tc>
                <a:extLst>
                  <a:ext uri="{0D108BD9-81ED-4DB2-BD59-A6C34878D82A}">
                    <a16:rowId xmlns:a16="http://schemas.microsoft.com/office/drawing/2014/main" val="2296922264"/>
                  </a:ext>
                </a:extLst>
              </a:tr>
              <a:tr h="349090">
                <a:tc>
                  <a:txBody>
                    <a:bodyPr/>
                    <a:lstStyle/>
                    <a:p>
                      <a:r>
                        <a:rPr lang="en-US" sz="1600" dirty="0"/>
                        <a:t>Week 10</a:t>
                      </a:r>
                    </a:p>
                  </a:txBody>
                  <a:tcPr/>
                </a:tc>
                <a:tc>
                  <a:txBody>
                    <a:bodyPr/>
                    <a:lstStyle/>
                    <a:p>
                      <a:r>
                        <a:rPr lang="en-US" sz="1600" dirty="0"/>
                        <a:t>Database and Information Management, programming assignment 5</a:t>
                      </a:r>
                    </a:p>
                  </a:txBody>
                  <a:tcPr/>
                </a:tc>
                <a:extLst>
                  <a:ext uri="{0D108BD9-81ED-4DB2-BD59-A6C34878D82A}">
                    <a16:rowId xmlns:a16="http://schemas.microsoft.com/office/drawing/2014/main" val="2486606276"/>
                  </a:ext>
                </a:extLst>
              </a:tr>
              <a:tr h="349090">
                <a:tc>
                  <a:txBody>
                    <a:bodyPr/>
                    <a:lstStyle/>
                    <a:p>
                      <a:r>
                        <a:rPr lang="en-US" sz="1600" dirty="0"/>
                        <a:t>Week 11</a:t>
                      </a:r>
                    </a:p>
                  </a:txBody>
                  <a:tcPr/>
                </a:tc>
                <a:tc>
                  <a:txBody>
                    <a:bodyPr/>
                    <a:lstStyle/>
                    <a:p>
                      <a:r>
                        <a:rPr lang="en-US" sz="1600" dirty="0"/>
                        <a:t>Security, </a:t>
                      </a:r>
                    </a:p>
                  </a:txBody>
                  <a:tcPr/>
                </a:tc>
                <a:extLst>
                  <a:ext uri="{0D108BD9-81ED-4DB2-BD59-A6C34878D82A}">
                    <a16:rowId xmlns:a16="http://schemas.microsoft.com/office/drawing/2014/main" val="507573572"/>
                  </a:ext>
                </a:extLst>
              </a:tr>
              <a:tr h="349090">
                <a:tc>
                  <a:txBody>
                    <a:bodyPr/>
                    <a:lstStyle/>
                    <a:p>
                      <a:r>
                        <a:rPr lang="en-US" sz="1600" dirty="0"/>
                        <a:t>Week 12</a:t>
                      </a:r>
                    </a:p>
                  </a:txBody>
                  <a:tcPr/>
                </a:tc>
                <a:tc>
                  <a:txBody>
                    <a:bodyPr/>
                    <a:lstStyle/>
                    <a:p>
                      <a:r>
                        <a:rPr lang="en-US" sz="1600" dirty="0"/>
                        <a:t>Security, programming assignment 6</a:t>
                      </a:r>
                    </a:p>
                  </a:txBody>
                  <a:tcPr/>
                </a:tc>
                <a:extLst>
                  <a:ext uri="{0D108BD9-81ED-4DB2-BD59-A6C34878D82A}">
                    <a16:rowId xmlns:a16="http://schemas.microsoft.com/office/drawing/2014/main" val="2502436212"/>
                  </a:ext>
                </a:extLst>
              </a:tr>
              <a:tr h="349090">
                <a:tc>
                  <a:txBody>
                    <a:bodyPr/>
                    <a:lstStyle/>
                    <a:p>
                      <a:r>
                        <a:rPr lang="en-US" sz="1600" dirty="0"/>
                        <a:t>Week 13</a:t>
                      </a:r>
                    </a:p>
                  </a:txBody>
                  <a:tcPr/>
                </a:tc>
                <a:tc>
                  <a:txBody>
                    <a:bodyPr/>
                    <a:lstStyle/>
                    <a:p>
                      <a:r>
                        <a:rPr lang="en-US" sz="1600" dirty="0"/>
                        <a:t>Security</a:t>
                      </a:r>
                    </a:p>
                  </a:txBody>
                  <a:tcPr/>
                </a:tc>
                <a:extLst>
                  <a:ext uri="{0D108BD9-81ED-4DB2-BD59-A6C34878D82A}">
                    <a16:rowId xmlns:a16="http://schemas.microsoft.com/office/drawing/2014/main" val="1771105363"/>
                  </a:ext>
                </a:extLst>
              </a:tr>
              <a:tr h="349090">
                <a:tc>
                  <a:txBody>
                    <a:bodyPr/>
                    <a:lstStyle/>
                    <a:p>
                      <a:r>
                        <a:rPr lang="en-US" sz="1600" dirty="0"/>
                        <a:t>Week 14</a:t>
                      </a:r>
                    </a:p>
                  </a:txBody>
                  <a:tcPr/>
                </a:tc>
                <a:tc>
                  <a:txBody>
                    <a:bodyPr/>
                    <a:lstStyle/>
                    <a:p>
                      <a:r>
                        <a:rPr lang="en-US" sz="1600" dirty="0"/>
                        <a:t>Security, programming assignment 7</a:t>
                      </a:r>
                    </a:p>
                  </a:txBody>
                  <a:tcPr/>
                </a:tc>
                <a:extLst>
                  <a:ext uri="{0D108BD9-81ED-4DB2-BD59-A6C34878D82A}">
                    <a16:rowId xmlns:a16="http://schemas.microsoft.com/office/drawing/2014/main" val="2460193361"/>
                  </a:ext>
                </a:extLst>
              </a:tr>
              <a:tr h="349090">
                <a:tc>
                  <a:txBody>
                    <a:bodyPr/>
                    <a:lstStyle/>
                    <a:p>
                      <a:r>
                        <a:rPr lang="en-US" sz="1600" dirty="0"/>
                        <a:t>Week 15</a:t>
                      </a:r>
                    </a:p>
                  </a:txBody>
                  <a:tcPr/>
                </a:tc>
                <a:tc>
                  <a:txBody>
                    <a:bodyPr/>
                    <a:lstStyle/>
                    <a:p>
                      <a:r>
                        <a:rPr lang="en-US" sz="1600" dirty="0"/>
                        <a:t>Security</a:t>
                      </a:r>
                    </a:p>
                  </a:txBody>
                  <a:tcPr/>
                </a:tc>
                <a:extLst>
                  <a:ext uri="{0D108BD9-81ED-4DB2-BD59-A6C34878D82A}">
                    <a16:rowId xmlns:a16="http://schemas.microsoft.com/office/drawing/2014/main" val="3874008531"/>
                  </a:ext>
                </a:extLst>
              </a:tr>
              <a:tr h="349090">
                <a:tc>
                  <a:txBody>
                    <a:bodyPr/>
                    <a:lstStyle/>
                    <a:p>
                      <a:r>
                        <a:rPr lang="en-US" sz="1600" dirty="0"/>
                        <a:t>Week 16</a:t>
                      </a:r>
                    </a:p>
                  </a:txBody>
                  <a:tcPr/>
                </a:tc>
                <a:tc>
                  <a:txBody>
                    <a:bodyPr/>
                    <a:lstStyle/>
                    <a:p>
                      <a:r>
                        <a:rPr lang="en-US" sz="1600" dirty="0"/>
                        <a:t>Exam week,  Final exam: </a:t>
                      </a:r>
                      <a:r>
                        <a:rPr lang="en-US" sz="1600" dirty="0">
                          <a:solidFill>
                            <a:srgbClr val="FF0000"/>
                          </a:solidFill>
                        </a:rPr>
                        <a:t>December 7 (Monday),</a:t>
                      </a:r>
                      <a:r>
                        <a:rPr lang="en-US" sz="1600" baseline="0" dirty="0">
                          <a:solidFill>
                            <a:srgbClr val="FF0000"/>
                          </a:solidFill>
                        </a:rPr>
                        <a:t> 5:30-7:30pm</a:t>
                      </a:r>
                      <a:endParaRPr lang="en-US" sz="1600" dirty="0">
                        <a:solidFill>
                          <a:srgbClr val="FF0000"/>
                        </a:solidFill>
                      </a:endParaRPr>
                    </a:p>
                  </a:txBody>
                  <a:tcPr/>
                </a:tc>
                <a:extLst>
                  <a:ext uri="{0D108BD9-81ED-4DB2-BD59-A6C34878D82A}">
                    <a16:rowId xmlns:a16="http://schemas.microsoft.com/office/drawing/2014/main" val="1295758018"/>
                  </a:ext>
                </a:extLst>
              </a:tr>
            </a:tbl>
          </a:graphicData>
        </a:graphic>
      </p:graphicFrame>
    </p:spTree>
    <p:extLst>
      <p:ext uri="{BB962C8B-B14F-4D97-AF65-F5344CB8AC3E}">
        <p14:creationId xmlns:p14="http://schemas.microsoft.com/office/powerpoint/2010/main" val="22702266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Grading policy</a:t>
            </a:r>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val="280534875"/>
              </p:ext>
            </p:extLst>
          </p:nvPr>
        </p:nvGraphicFramePr>
        <p:xfrm>
          <a:off x="913774" y="1622467"/>
          <a:ext cx="10363200" cy="2194560"/>
        </p:xfrm>
        <a:graphic>
          <a:graphicData uri="http://schemas.openxmlformats.org/drawingml/2006/table">
            <a:tbl>
              <a:tblPr firstRow="1" bandRow="1">
                <a:tableStyleId>{5C22544A-7EE6-4342-B048-85BDC9FD1C3A}</a:tableStyleId>
              </a:tblPr>
              <a:tblGrid>
                <a:gridCol w="5181600">
                  <a:extLst>
                    <a:ext uri="{9D8B030D-6E8A-4147-A177-3AD203B41FA5}">
                      <a16:colId xmlns:a16="http://schemas.microsoft.com/office/drawing/2014/main" val="1479126339"/>
                    </a:ext>
                  </a:extLst>
                </a:gridCol>
                <a:gridCol w="5181600">
                  <a:extLst>
                    <a:ext uri="{9D8B030D-6E8A-4147-A177-3AD203B41FA5}">
                      <a16:colId xmlns:a16="http://schemas.microsoft.com/office/drawing/2014/main" val="996442457"/>
                    </a:ext>
                  </a:extLst>
                </a:gridCol>
              </a:tblGrid>
              <a:tr h="370840">
                <a:tc>
                  <a:txBody>
                    <a:bodyPr/>
                    <a:lstStyle/>
                    <a:p>
                      <a:r>
                        <a:rPr lang="en-US" sz="2400" dirty="0"/>
                        <a:t>Programming assignments</a:t>
                      </a:r>
                    </a:p>
                  </a:txBody>
                  <a:tcPr/>
                </a:tc>
                <a:tc>
                  <a:txBody>
                    <a:bodyPr/>
                    <a:lstStyle/>
                    <a:p>
                      <a:r>
                        <a:rPr lang="en-US" dirty="0"/>
                        <a:t>40%</a:t>
                      </a:r>
                    </a:p>
                  </a:txBody>
                  <a:tcPr/>
                </a:tc>
                <a:extLst>
                  <a:ext uri="{0D108BD9-81ED-4DB2-BD59-A6C34878D82A}">
                    <a16:rowId xmlns:a16="http://schemas.microsoft.com/office/drawing/2014/main" val="3518764998"/>
                  </a:ext>
                </a:extLst>
              </a:tr>
              <a:tr h="370840">
                <a:tc>
                  <a:txBody>
                    <a:bodyPr/>
                    <a:lstStyle/>
                    <a:p>
                      <a:r>
                        <a:rPr lang="en-US" sz="2400" dirty="0"/>
                        <a:t>Midterm exam</a:t>
                      </a:r>
                    </a:p>
                  </a:txBody>
                  <a:tcPr/>
                </a:tc>
                <a:tc>
                  <a:txBody>
                    <a:bodyPr/>
                    <a:lstStyle/>
                    <a:p>
                      <a:r>
                        <a:rPr lang="en-US" dirty="0"/>
                        <a:t>20%</a:t>
                      </a:r>
                    </a:p>
                  </a:txBody>
                  <a:tcPr/>
                </a:tc>
                <a:extLst>
                  <a:ext uri="{0D108BD9-81ED-4DB2-BD59-A6C34878D82A}">
                    <a16:rowId xmlns:a16="http://schemas.microsoft.com/office/drawing/2014/main" val="917488365"/>
                  </a:ext>
                </a:extLst>
              </a:tr>
              <a:tr h="370840">
                <a:tc>
                  <a:txBody>
                    <a:bodyPr/>
                    <a:lstStyle/>
                    <a:p>
                      <a:r>
                        <a:rPr lang="en-US" sz="2400" dirty="0"/>
                        <a:t>Final exam</a:t>
                      </a:r>
                    </a:p>
                  </a:txBody>
                  <a:tcPr/>
                </a:tc>
                <a:tc>
                  <a:txBody>
                    <a:bodyPr/>
                    <a:lstStyle/>
                    <a:p>
                      <a:r>
                        <a:rPr lang="en-US" dirty="0"/>
                        <a:t>30%</a:t>
                      </a:r>
                    </a:p>
                  </a:txBody>
                  <a:tcPr/>
                </a:tc>
                <a:extLst>
                  <a:ext uri="{0D108BD9-81ED-4DB2-BD59-A6C34878D82A}">
                    <a16:rowId xmlns:a16="http://schemas.microsoft.com/office/drawing/2014/main" val="3215579422"/>
                  </a:ext>
                </a:extLst>
              </a:tr>
              <a:tr h="370840">
                <a:tc>
                  <a:txBody>
                    <a:bodyPr/>
                    <a:lstStyle/>
                    <a:p>
                      <a:r>
                        <a:rPr lang="en-US" sz="2400" baseline="0" dirty="0"/>
                        <a:t>Homework/Survey/Quizzes/Coding exercises</a:t>
                      </a:r>
                      <a:endParaRPr lang="en-US" sz="2400" dirty="0"/>
                    </a:p>
                  </a:txBody>
                  <a:tcPr/>
                </a:tc>
                <a:tc>
                  <a:txBody>
                    <a:bodyPr/>
                    <a:lstStyle/>
                    <a:p>
                      <a:r>
                        <a:rPr lang="en-US" dirty="0"/>
                        <a:t>10%</a:t>
                      </a:r>
                    </a:p>
                  </a:txBody>
                  <a:tcPr/>
                </a:tc>
                <a:extLst>
                  <a:ext uri="{0D108BD9-81ED-4DB2-BD59-A6C34878D82A}">
                    <a16:rowId xmlns:a16="http://schemas.microsoft.com/office/drawing/2014/main" val="2471106902"/>
                  </a:ext>
                </a:extLst>
              </a:tr>
            </a:tbl>
          </a:graphicData>
        </a:graphic>
      </p:graphicFrame>
      <p:sp>
        <p:nvSpPr>
          <p:cNvPr id="5" name="TextBox 4"/>
          <p:cNvSpPr txBox="1"/>
          <p:nvPr/>
        </p:nvSpPr>
        <p:spPr>
          <a:xfrm>
            <a:off x="842977" y="4301656"/>
            <a:ext cx="9501809" cy="1200329"/>
          </a:xfrm>
          <a:prstGeom prst="rect">
            <a:avLst/>
          </a:prstGeom>
          <a:noFill/>
        </p:spPr>
        <p:txBody>
          <a:bodyPr wrap="square" rtlCol="0">
            <a:spAutoFit/>
          </a:bodyPr>
          <a:lstStyle/>
          <a:p>
            <a:r>
              <a:rPr lang="en-US" sz="2400" b="1" dirty="0">
                <a:solidFill>
                  <a:srgbClr val="FF0000"/>
                </a:solidFill>
              </a:rPr>
              <a:t>To earn a C- or better, you must earn at least 60% in the exam component. </a:t>
            </a:r>
            <a:r>
              <a:rPr lang="en-US" sz="2400" dirty="0"/>
              <a:t>In other words, to have a C- or better grade, you must earn at least 30 points from midterm and final exams.</a:t>
            </a:r>
          </a:p>
        </p:txBody>
      </p:sp>
    </p:spTree>
    <p:extLst>
      <p:ext uri="{BB962C8B-B14F-4D97-AF65-F5344CB8AC3E}">
        <p14:creationId xmlns:p14="http://schemas.microsoft.com/office/powerpoint/2010/main" val="435627332"/>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docProps/app.xml><?xml version="1.0" encoding="utf-8"?>
<Properties xmlns="http://schemas.openxmlformats.org/officeDocument/2006/extended-properties" xmlns:vt="http://schemas.openxmlformats.org/officeDocument/2006/docPropsVTypes">
  <Template>TM04033925[[fn=Droplet]]</Template>
  <TotalTime>957</TotalTime>
  <Words>2791</Words>
  <Application>Microsoft Macintosh PowerPoint</Application>
  <PresentationFormat>Widescreen</PresentationFormat>
  <Paragraphs>196</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Courier New</vt:lpstr>
      <vt:lpstr>Tw Cen MT</vt:lpstr>
      <vt:lpstr>Wingdings</vt:lpstr>
      <vt:lpstr>Droplet</vt:lpstr>
      <vt:lpstr>COP4521 Syllabus, Fall 2024</vt:lpstr>
      <vt:lpstr>Acknowledgement</vt:lpstr>
      <vt:lpstr>Course Requirements</vt:lpstr>
      <vt:lpstr>Website and Textbooks</vt:lpstr>
      <vt:lpstr>Course Description</vt:lpstr>
      <vt:lpstr>Course Description</vt:lpstr>
      <vt:lpstr>Course Objectives</vt:lpstr>
      <vt:lpstr>Tentative schedule</vt:lpstr>
      <vt:lpstr>Grading policy</vt:lpstr>
      <vt:lpstr>Letter Grade Scale</vt:lpstr>
      <vt:lpstr>Incompletes</vt:lpstr>
      <vt:lpstr>Exams</vt:lpstr>
      <vt:lpstr>Programming Assignments</vt:lpstr>
      <vt:lpstr>ChatGPT, Copilot, etc</vt:lpstr>
      <vt:lpstr>Quizzes, homework, etc</vt:lpstr>
      <vt:lpstr>Excused Absence Policy</vt:lpstr>
      <vt:lpstr>Miscellaneous Policies</vt:lpstr>
      <vt:lpstr>Academic Honor Policy</vt:lpstr>
      <vt:lpstr>Academic Honor Policy</vt:lpstr>
      <vt:lpstr>Academic Honor Policy</vt:lpstr>
      <vt:lpstr>Academic Honor Policy</vt:lpstr>
      <vt:lpstr>Academic Honor Policy</vt:lpstr>
      <vt:lpstr>Academic Honor Policy</vt:lpstr>
      <vt:lpstr>Americans With Disabilities Act </vt:lpstr>
      <vt:lpstr>Americans With Disabilities Act</vt:lpstr>
      <vt:lpstr>Syllabus Changes</vt:lpstr>
      <vt:lpstr>Student Responsibility</vt:lpstr>
      <vt:lpstr>Recap</vt:lpstr>
      <vt:lpstr>Recap</vt:lpstr>
    </vt:vector>
  </TitlesOfParts>
  <Company>Florida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Surfing</dc:creator>
  <cp:lastModifiedBy>Microsoft Office User</cp:lastModifiedBy>
  <cp:revision>43</cp:revision>
  <dcterms:created xsi:type="dcterms:W3CDTF">2021-08-12T15:51:09Z</dcterms:created>
  <dcterms:modified xsi:type="dcterms:W3CDTF">2024-09-18T20:25:12Z</dcterms:modified>
</cp:coreProperties>
</file>