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96" r:id="rId3"/>
    <p:sldId id="297" r:id="rId4"/>
    <p:sldId id="300" r:id="rId5"/>
    <p:sldId id="301" r:id="rId6"/>
    <p:sldId id="302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24" r:id="rId18"/>
    <p:sldId id="314" r:id="rId19"/>
    <p:sldId id="315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7" r:id="rId28"/>
    <p:sldId id="330" r:id="rId29"/>
    <p:sldId id="328" r:id="rId30"/>
    <p:sldId id="329" r:id="rId31"/>
    <p:sldId id="331" r:id="rId32"/>
    <p:sldId id="332" r:id="rId33"/>
    <p:sldId id="335" r:id="rId34"/>
    <p:sldId id="333" r:id="rId35"/>
    <p:sldId id="338" r:id="rId36"/>
    <p:sldId id="334" r:id="rId37"/>
    <p:sldId id="336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6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7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2150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53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49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73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7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1800" cap="none"/>
            </a:lvl3pPr>
            <a:lvl4pPr marL="1600200" indent="-228600">
              <a:buFont typeface="Wingdings" panose="05000000000000000000" pitchFamily="2" charset="2"/>
              <a:buChar char="q"/>
              <a:defRPr sz="16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2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4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8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9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0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1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1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D705AB5-6DE8-4F0E-BC83-CF91202A505D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47B7FF9-FBC7-474F-BBC3-DB12D525F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stdtyp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509FB-E6DB-E250-534C-1D99F999A4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63DC4-6E94-371D-E523-625301094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4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088A-9B59-7C52-612E-53E223C8C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Interpreter – Interactive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8CA2A-11DD-A3CF-EDB7-D457327DCA7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566408"/>
            <a:ext cx="4660858" cy="42247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Let’s accomplish the same task (and more) in interactive mode.</a:t>
            </a:r>
          </a:p>
          <a:p>
            <a:r>
              <a:rPr lang="en-US" dirty="0"/>
              <a:t>Some options:</a:t>
            </a:r>
          </a:p>
          <a:p>
            <a:pPr marL="0" indent="0">
              <a:buNone/>
            </a:pPr>
            <a:r>
              <a:rPr lang="en-US" dirty="0"/>
              <a:t> 	-c : executes single command.</a:t>
            </a:r>
          </a:p>
          <a:p>
            <a:pPr marL="0" indent="0">
              <a:buNone/>
            </a:pPr>
            <a:r>
              <a:rPr lang="en-US" dirty="0"/>
              <a:t>	-O: use basic optimizations.</a:t>
            </a:r>
          </a:p>
          <a:p>
            <a:pPr marL="0" indent="0">
              <a:buNone/>
            </a:pPr>
            <a:r>
              <a:rPr lang="en-US" dirty="0"/>
              <a:t>	-d: debugging info</a:t>
            </a:r>
          </a:p>
          <a:p>
            <a:r>
              <a:rPr lang="en-US" dirty="0"/>
              <a:t>Use </a:t>
            </a:r>
            <a:r>
              <a:rPr lang="en-US" i="1" dirty="0"/>
              <a:t>exit() </a:t>
            </a:r>
            <a:r>
              <a:rPr lang="en-US" dirty="0"/>
              <a:t>or </a:t>
            </a:r>
            <a:r>
              <a:rPr lang="en-US" i="1" dirty="0"/>
              <a:t>quit() </a:t>
            </a:r>
            <a:r>
              <a:rPr lang="en-US" dirty="0"/>
              <a:t>to get out of Python.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3DB211-C747-30D9-9770-14445072A10C}"/>
              </a:ext>
            </a:extLst>
          </p:cNvPr>
          <p:cNvSpPr txBox="1"/>
          <p:nvPr/>
        </p:nvSpPr>
        <p:spPr>
          <a:xfrm>
            <a:off x="6204876" y="1415332"/>
            <a:ext cx="4986622" cy="4826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$ python3</a:t>
            </a:r>
            <a:endParaRPr lang="en-US" sz="1800" b="1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&gt;&gt;&gt; print ("Hello,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spc="-5" dirty="0">
                <a:latin typeface="Courier New"/>
                <a:cs typeface="Courier New"/>
              </a:rPr>
              <a:t>World!“)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Hello,</a:t>
            </a:r>
            <a:r>
              <a:rPr lang="en-US" sz="1800" b="1" spc="20" dirty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World!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&gt;&gt;&gt; </a:t>
            </a:r>
            <a:r>
              <a:rPr lang="en-US" sz="1800" b="1" spc="-5" dirty="0" err="1">
                <a:latin typeface="Courier New"/>
                <a:cs typeface="Courier New"/>
              </a:rPr>
              <a:t>hellostring</a:t>
            </a:r>
            <a:r>
              <a:rPr lang="en-US" sz="1800" b="1" spc="-5" dirty="0">
                <a:latin typeface="Courier New"/>
                <a:cs typeface="Courier New"/>
              </a:rPr>
              <a:t> = "Hello,  World!"</a:t>
            </a:r>
            <a:endParaRPr lang="en-US" sz="1800" b="1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&gt;&gt;&gt;</a:t>
            </a:r>
            <a:r>
              <a:rPr lang="en-US" sz="1800" b="1" spc="-125" dirty="0">
                <a:latin typeface="Courier New"/>
                <a:cs typeface="Courier New"/>
              </a:rPr>
              <a:t> </a:t>
            </a:r>
            <a:r>
              <a:rPr lang="en-US" sz="1800" b="1" spc="-5" dirty="0" err="1">
                <a:latin typeface="Courier New"/>
                <a:cs typeface="Courier New"/>
              </a:rPr>
              <a:t>hellostring</a:t>
            </a:r>
            <a:endParaRPr lang="en-US" sz="1800" b="1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'Hello,</a:t>
            </a:r>
            <a:r>
              <a:rPr lang="en-US" sz="1800" b="1" spc="-125" dirty="0">
                <a:latin typeface="Courier New"/>
                <a:cs typeface="Courier New"/>
              </a:rPr>
              <a:t> </a:t>
            </a:r>
            <a:r>
              <a:rPr lang="en-US" sz="1800" b="1" spc="-5" dirty="0">
                <a:latin typeface="Courier New"/>
                <a:cs typeface="Courier New"/>
              </a:rPr>
              <a:t>World!'</a:t>
            </a:r>
            <a:endParaRPr lang="en-US" sz="1800" b="1" dirty="0">
              <a:latin typeface="Courier New"/>
              <a:cs typeface="Courier New"/>
            </a:endParaRPr>
          </a:p>
          <a:p>
            <a:pPr marL="0" marR="2778125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&gt;&gt;&gt;</a:t>
            </a:r>
            <a:r>
              <a:rPr lang="en-US" sz="1800" b="1" spc="-160" dirty="0">
                <a:latin typeface="Courier New"/>
                <a:cs typeface="Courier New"/>
              </a:rPr>
              <a:t> </a:t>
            </a:r>
            <a:r>
              <a:rPr lang="en-US" sz="1800" b="1" spc="-5" dirty="0">
                <a:latin typeface="Courier New"/>
                <a:cs typeface="Courier New"/>
              </a:rPr>
              <a:t>2*5  </a:t>
            </a:r>
          </a:p>
          <a:p>
            <a:pPr marL="0" marR="2778125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10</a:t>
            </a:r>
            <a:endParaRPr lang="en-US" sz="1800" b="1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&gt;&gt;&gt;</a:t>
            </a:r>
            <a:r>
              <a:rPr lang="en-US" sz="1800" b="1" spc="-10" dirty="0">
                <a:latin typeface="Courier New"/>
                <a:cs typeface="Courier New"/>
              </a:rPr>
              <a:t> </a:t>
            </a:r>
            <a:r>
              <a:rPr lang="en-US" sz="1800" b="1" spc="-5" dirty="0" err="1">
                <a:latin typeface="Courier New"/>
                <a:cs typeface="Courier New"/>
              </a:rPr>
              <a:t>hellostring</a:t>
            </a:r>
            <a:r>
              <a:rPr lang="en-US" sz="1800" b="1" spc="-5" dirty="0">
                <a:latin typeface="Courier New"/>
                <a:cs typeface="Courier New"/>
              </a:rPr>
              <a:t> + “ “ + </a:t>
            </a:r>
            <a:r>
              <a:rPr lang="en-US" sz="1800" b="1" spc="-5" dirty="0" err="1">
                <a:latin typeface="Courier New"/>
                <a:cs typeface="Courier New"/>
              </a:rPr>
              <a:t>hellostring</a:t>
            </a:r>
            <a:endParaRPr lang="en-US" sz="1800" b="1" spc="-5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‘Hello, World! Hello, World!'</a:t>
            </a:r>
            <a:endParaRPr lang="en-US" sz="1800" b="1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&gt;&gt;&gt; for </a:t>
            </a:r>
            <a:r>
              <a:rPr lang="en-US" sz="1800" b="1" spc="-5" dirty="0" err="1">
                <a:latin typeface="Courier New"/>
                <a:cs typeface="Courier New"/>
              </a:rPr>
              <a:t>i</a:t>
            </a:r>
            <a:r>
              <a:rPr lang="en-US" sz="1800" b="1" spc="-5" dirty="0">
                <a:latin typeface="Courier New"/>
                <a:cs typeface="Courier New"/>
              </a:rPr>
              <a:t> in</a:t>
            </a:r>
            <a:r>
              <a:rPr lang="en-US" sz="1800" b="1" spc="45" dirty="0">
                <a:latin typeface="Courier New"/>
                <a:cs typeface="Courier New"/>
              </a:rPr>
              <a:t> </a:t>
            </a:r>
            <a:r>
              <a:rPr lang="en-US" sz="1800" b="1" spc="-5" dirty="0">
                <a:latin typeface="Courier New"/>
                <a:cs typeface="Courier New"/>
              </a:rPr>
              <a:t>range(0,3):</a:t>
            </a:r>
            <a:endParaRPr lang="en-US" sz="1800" b="1" dirty="0">
              <a:latin typeface="Courier New"/>
              <a:cs typeface="Courier New"/>
            </a:endParaRPr>
          </a:p>
          <a:p>
            <a:pPr marL="59055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print ("Hello,</a:t>
            </a:r>
            <a:r>
              <a:rPr lang="en-US" sz="1800" b="1" spc="-10" dirty="0">
                <a:latin typeface="Courier New"/>
                <a:cs typeface="Courier New"/>
              </a:rPr>
              <a:t> </a:t>
            </a:r>
            <a:r>
              <a:rPr lang="en-US" sz="1800" b="1" spc="-5" dirty="0">
                <a:latin typeface="Courier New"/>
                <a:cs typeface="Courier New"/>
              </a:rPr>
              <a:t>World!“)</a:t>
            </a:r>
            <a:endParaRPr lang="en-US" sz="1800" b="1" dirty="0">
              <a:latin typeface="Courier New"/>
              <a:cs typeface="Courier New"/>
            </a:endParaRPr>
          </a:p>
          <a:p>
            <a:pPr marL="0" marR="2030095" indent="0" algn="just">
              <a:lnSpc>
                <a:spcPct val="100000"/>
              </a:lnSpc>
              <a:spcBef>
                <a:spcPts val="1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Hello,</a:t>
            </a:r>
            <a:r>
              <a:rPr lang="en-US" sz="1800" b="1" spc="-80" dirty="0">
                <a:latin typeface="Courier New"/>
                <a:cs typeface="Courier New"/>
              </a:rPr>
              <a:t> </a:t>
            </a:r>
            <a:r>
              <a:rPr lang="en-US" sz="1800" b="1" spc="5" dirty="0">
                <a:latin typeface="Courier New"/>
                <a:cs typeface="Courier New"/>
              </a:rPr>
              <a:t>World!  </a:t>
            </a:r>
          </a:p>
          <a:p>
            <a:pPr marL="0" marR="2030095" indent="0" algn="just">
              <a:lnSpc>
                <a:spcPct val="100000"/>
              </a:lnSpc>
              <a:spcBef>
                <a:spcPts val="1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Hello,</a:t>
            </a:r>
            <a:r>
              <a:rPr lang="en-US" sz="1800" b="1" spc="-80" dirty="0">
                <a:latin typeface="Courier New"/>
                <a:cs typeface="Courier New"/>
              </a:rPr>
              <a:t> </a:t>
            </a:r>
            <a:r>
              <a:rPr lang="en-US" sz="1800" b="1" spc="5" dirty="0">
                <a:latin typeface="Courier New"/>
                <a:cs typeface="Courier New"/>
              </a:rPr>
              <a:t>World!  </a:t>
            </a:r>
          </a:p>
          <a:p>
            <a:pPr marL="0" marR="2030095" indent="0" algn="just">
              <a:lnSpc>
                <a:spcPct val="100000"/>
              </a:lnSpc>
              <a:spcBef>
                <a:spcPts val="10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Hello, </a:t>
            </a:r>
            <a:r>
              <a:rPr lang="en-US" sz="1800" b="1" dirty="0">
                <a:latin typeface="Courier New"/>
                <a:cs typeface="Courier New"/>
              </a:rPr>
              <a:t>World!</a:t>
            </a:r>
          </a:p>
          <a:p>
            <a:pPr marL="0" indent="0" algn="just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&gt;&gt;&gt;</a:t>
            </a:r>
            <a:r>
              <a:rPr lang="en-US" sz="1800" b="1" spc="-20" dirty="0">
                <a:latin typeface="Courier New"/>
                <a:cs typeface="Courier New"/>
              </a:rPr>
              <a:t> </a:t>
            </a:r>
            <a:r>
              <a:rPr lang="en-US" sz="1800" b="1" spc="-5" dirty="0">
                <a:latin typeface="Courier New"/>
                <a:cs typeface="Courier New"/>
              </a:rPr>
              <a:t>exit()</a:t>
            </a:r>
          </a:p>
          <a:p>
            <a:pPr marL="0" indent="0" algn="just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None/>
            </a:pPr>
            <a:r>
              <a:rPr lang="en-US" sz="1800" b="1" spc="-5" dirty="0">
                <a:latin typeface="Courier New"/>
                <a:cs typeface="Courier New"/>
              </a:rPr>
              <a:t>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97A1-6CEF-0B73-F469-8E8C855A1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C06FD-944D-D632-5E4D-B1CCAB8D1A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430879" cy="4224792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48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Single-line comments use ‘#’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48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48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Multi-line comments are enclosed with three double quotes (“””).</a:t>
            </a:r>
          </a:p>
          <a:p>
            <a:pPr marL="469900" lvl="1">
              <a:lnSpc>
                <a:spcPct val="100000"/>
              </a:lnSpc>
              <a:spcBef>
                <a:spcPts val="100"/>
              </a:spcBef>
              <a:tabLst>
                <a:tab pos="15748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Typically, multi-line comments are meant for documentation.</a:t>
            </a:r>
          </a:p>
          <a:p>
            <a:pPr marL="241300" lvl="1" indent="0">
              <a:lnSpc>
                <a:spcPct val="100000"/>
              </a:lnSpc>
              <a:spcBef>
                <a:spcPts val="100"/>
              </a:spcBef>
              <a:buNone/>
              <a:tabLst>
                <a:tab pos="157480" algn="l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48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Comments should express  information that cannot be  expressed in code – do not  restate code.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48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2">
            <a:extLst>
              <a:ext uri="{FF2B5EF4-FFF2-40B4-BE49-F238E27FC236}">
                <a16:creationId xmlns:a16="http://schemas.microsoft.com/office/drawing/2014/main" id="{3833CA4F-D4D2-1A2F-F7B6-EAE796F178A9}"/>
              </a:ext>
            </a:extLst>
          </p:cNvPr>
          <p:cNvSpPr txBox="1"/>
          <p:nvPr/>
        </p:nvSpPr>
        <p:spPr>
          <a:xfrm>
            <a:off x="6528934" y="1568711"/>
            <a:ext cx="4749291" cy="2564163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2000" i="1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here’s a comment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solidFill>
                  <a:srgbClr val="FF6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2000" b="1" dirty="0">
                <a:solidFill>
                  <a:srgbClr val="FF6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sz="20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000" dirty="0">
                <a:solidFill>
                  <a:srgbClr val="96CC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sz="20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000" dirty="0">
                <a:solidFill>
                  <a:srgbClr val="96CC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20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7080">
              <a:lnSpc>
                <a:spcPct val="100000"/>
              </a:lnSpc>
            </a:pPr>
            <a:r>
              <a:rPr sz="2000" b="1" dirty="0">
                <a:solidFill>
                  <a:srgbClr val="FF6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 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6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 </a:t>
            </a:r>
            <a:r>
              <a:rPr sz="20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myfunc</a:t>
            </a:r>
            <a:r>
              <a:rPr sz="20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7080">
              <a:lnSpc>
                <a:spcPct val="100000"/>
              </a:lnSpc>
              <a:spcBef>
                <a:spcPts val="155"/>
              </a:spcBef>
              <a:tabLst>
                <a:tab pos="3804920" algn="l"/>
              </a:tabLst>
            </a:pP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"""</a:t>
            </a: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</a:t>
            </a: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a comment about</a:t>
            </a: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7080">
              <a:lnSpc>
                <a:spcPct val="100000"/>
              </a:lnSpc>
              <a:spcBef>
                <a:spcPts val="65"/>
              </a:spcBef>
            </a:pPr>
            <a:r>
              <a:rPr sz="2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myfunc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</a:t>
            </a: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Type anything</a:t>
            </a:r>
          </a:p>
          <a:p>
            <a:pPr marL="767080">
              <a:lnSpc>
                <a:spcPct val="100000"/>
              </a:lnSpc>
              <a:spcBef>
                <a:spcPts val="65"/>
              </a:spcBef>
            </a:pP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"""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7080">
              <a:lnSpc>
                <a:spcPct val="100000"/>
              </a:lnSpc>
              <a:spcBef>
                <a:spcPts val="60"/>
              </a:spcBef>
            </a:pPr>
            <a:r>
              <a:rPr sz="2000" b="1" dirty="0">
                <a:solidFill>
                  <a:srgbClr val="FF6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 </a:t>
            </a:r>
            <a:r>
              <a:rPr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000" dirty="0">
                <a:solidFill>
                  <a:srgbClr val="63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"In a function!“)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77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69A3E-BEB6-24F5-AF7F-1D9806E9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DD795-6A4B-3C01-22B6-871B1D2D3DE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15748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Python is a strongly, dynamically typed language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157480" algn="l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>
              <a:lnSpc>
                <a:spcPts val="2600"/>
              </a:lnSpc>
              <a:spcBef>
                <a:spcPts val="5"/>
              </a:spcBef>
              <a:tabLst>
                <a:tab pos="15748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Strong Typing</a:t>
            </a:r>
          </a:p>
          <a:p>
            <a:pPr marL="730885" lvl="1" indent="-342900">
              <a:lnSpc>
                <a:spcPts val="2600"/>
              </a:lnSpc>
              <a:buSzPct val="95454"/>
              <a:tabLst>
                <a:tab pos="48895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revents mixing operations  between mismatched types.</a:t>
            </a:r>
          </a:p>
          <a:p>
            <a:pPr marL="730885" lvl="1" indent="-342900">
              <a:lnSpc>
                <a:spcPct val="100000"/>
              </a:lnSpc>
              <a:spcBef>
                <a:spcPts val="170"/>
              </a:spcBef>
              <a:buSzPct val="95454"/>
              <a:tabLst>
                <a:tab pos="5080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Explicit conversions required to mix types.</a:t>
            </a:r>
          </a:p>
          <a:p>
            <a:pPr marL="730885" lvl="1" indent="-342900">
              <a:lnSpc>
                <a:spcPct val="100000"/>
              </a:lnSpc>
              <a:buSzPct val="95454"/>
              <a:tabLst>
                <a:tab pos="5080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Example: 2 + ”four" </a:t>
            </a:r>
          </a:p>
          <a:p>
            <a:pPr marL="502285" lvl="1" indent="-342900">
              <a:lnSpc>
                <a:spcPct val="100000"/>
              </a:lnSpc>
              <a:buSzPct val="95454"/>
              <a:tabLst>
                <a:tab pos="508000" algn="l"/>
              </a:tabLs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15748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Dynamic Typing</a:t>
            </a:r>
          </a:p>
          <a:p>
            <a:pPr marL="730885" lvl="1" indent="-342900">
              <a:lnSpc>
                <a:spcPct val="100000"/>
              </a:lnSpc>
              <a:spcBef>
                <a:spcPts val="105"/>
              </a:spcBef>
              <a:buSzPct val="95454"/>
              <a:tabLst>
                <a:tab pos="5080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type checking at runtime.</a:t>
            </a:r>
          </a:p>
          <a:p>
            <a:pPr marL="730885" lvl="1" indent="-342900">
              <a:lnSpc>
                <a:spcPct val="100000"/>
              </a:lnSpc>
              <a:buSzPct val="95454"/>
              <a:tabLst>
                <a:tab pos="50800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need to declare a variable or give it a type before use.</a:t>
            </a:r>
          </a:p>
          <a:p>
            <a:pPr marL="730885" lvl="1" indent="-342900">
              <a:lnSpc>
                <a:spcPct val="100000"/>
              </a:lnSpc>
              <a:buSzPct val="95454"/>
              <a:tabLst>
                <a:tab pos="50800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See examples/lect1/type.cpp and examples/lect1/type.py to see difference between static and dynamic typing.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7985" lvl="1" indent="0">
              <a:lnSpc>
                <a:spcPct val="100000"/>
              </a:lnSpc>
              <a:buSzPct val="95454"/>
              <a:buNone/>
              <a:tabLst>
                <a:tab pos="508000" algn="l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875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1D1E-AF85-75EA-50EF-7D0DC4E70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FB977-1077-98B3-18F4-2B5945C7308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263525" algn="l"/>
                <a:tab pos="264160" algn="l"/>
              </a:tabLst>
            </a:pPr>
            <a:r>
              <a:rPr lang="en-US" sz="2400" dirty="0">
                <a:cs typeface="Arial" panose="020B0604020202020204" pitchFamily="34" charset="0"/>
              </a:rPr>
              <a:t>int</a:t>
            </a:r>
            <a:r>
              <a:rPr lang="en-US" sz="2400" spc="-5" dirty="0">
                <a:cs typeface="Arial" panose="020B0604020202020204" pitchFamily="34" charset="0"/>
              </a:rPr>
              <a:t>, </a:t>
            </a:r>
            <a:r>
              <a:rPr lang="en-US" sz="2400" dirty="0">
                <a:cs typeface="Arial" panose="020B0604020202020204" pitchFamily="34" charset="0"/>
              </a:rPr>
              <a:t>float </a:t>
            </a:r>
            <a:r>
              <a:rPr lang="en-US" sz="2400" spc="-5" dirty="0">
                <a:cs typeface="Arial" panose="020B0604020202020204" pitchFamily="34" charset="0"/>
              </a:rPr>
              <a:t>and</a:t>
            </a:r>
            <a:r>
              <a:rPr lang="en-US" sz="2400" spc="-280" dirty="0">
                <a:cs typeface="Arial" panose="020B0604020202020204" pitchFamily="34" charset="0"/>
              </a:rPr>
              <a:t> </a:t>
            </a:r>
            <a:r>
              <a:rPr lang="en-US" sz="2400" spc="-10" dirty="0">
                <a:cs typeface="Arial" panose="020B0604020202020204" pitchFamily="34" charset="0"/>
              </a:rPr>
              <a:t>complex</a:t>
            </a:r>
            <a:endParaRPr lang="en-US" sz="2400" dirty="0">
              <a:cs typeface="Arial" panose="020B0604020202020204" pitchFamily="34" charset="0"/>
            </a:endParaRPr>
          </a:p>
          <a:p>
            <a:pPr marL="355600" marR="469265" indent="-342900">
              <a:spcBef>
                <a:spcPts val="1110"/>
              </a:spcBef>
              <a:tabLst>
                <a:tab pos="263525" algn="l"/>
                <a:tab pos="264160" algn="l"/>
              </a:tabLst>
            </a:pPr>
            <a:r>
              <a:rPr lang="en-US" sz="2400" spc="-5" dirty="0">
                <a:cs typeface="Arial" panose="020B0604020202020204" pitchFamily="34" charset="0"/>
              </a:rPr>
              <a:t>Constructors: int(), float(),</a:t>
            </a:r>
            <a:r>
              <a:rPr lang="en-US" sz="2400" spc="-335" dirty="0">
                <a:cs typeface="Arial" panose="020B0604020202020204" pitchFamily="34" charset="0"/>
              </a:rPr>
              <a:t> </a:t>
            </a:r>
            <a:r>
              <a:rPr lang="en-US" sz="2400" spc="-5" dirty="0">
                <a:cs typeface="Arial" panose="020B0604020202020204" pitchFamily="34" charset="0"/>
              </a:rPr>
              <a:t>and  </a:t>
            </a:r>
            <a:r>
              <a:rPr lang="en-US" sz="2400" spc="-10" dirty="0">
                <a:cs typeface="Arial" panose="020B0604020202020204" pitchFamily="34" charset="0"/>
              </a:rPr>
              <a:t>complex()</a:t>
            </a:r>
            <a:endParaRPr lang="en-US" sz="2400" dirty="0">
              <a:cs typeface="Arial" panose="020B060402020202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620"/>
              </a:spcBef>
              <a:tabLst>
                <a:tab pos="263525" algn="l"/>
                <a:tab pos="264160" algn="l"/>
              </a:tabLst>
            </a:pPr>
            <a:r>
              <a:rPr lang="en-US" sz="2400" spc="-5" dirty="0">
                <a:cs typeface="Arial" panose="020B0604020202020204" pitchFamily="34" charset="0"/>
              </a:rPr>
              <a:t> int(), float()</a:t>
            </a:r>
            <a:r>
              <a:rPr lang="en-US" sz="2400" spc="-10" dirty="0">
                <a:cs typeface="Arial" panose="020B0604020202020204" pitchFamily="34" charset="0"/>
              </a:rPr>
              <a:t>, </a:t>
            </a:r>
            <a:r>
              <a:rPr lang="en-US" sz="2400" spc="-5" dirty="0">
                <a:cs typeface="Arial" panose="020B0604020202020204" pitchFamily="34" charset="0"/>
              </a:rPr>
              <a:t>support the</a:t>
            </a:r>
            <a:r>
              <a:rPr lang="en-US" sz="2400" spc="-265" dirty="0">
                <a:cs typeface="Arial" panose="020B0604020202020204" pitchFamily="34" charset="0"/>
              </a:rPr>
              <a:t> </a:t>
            </a:r>
            <a:r>
              <a:rPr lang="en-US" sz="2400" spc="-5" dirty="0">
                <a:cs typeface="Arial" panose="020B0604020202020204" pitchFamily="34" charset="0"/>
              </a:rPr>
              <a:t>typical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spc="-5" dirty="0">
                <a:cs typeface="Arial" panose="020B0604020202020204" pitchFamily="34" charset="0"/>
              </a:rPr>
              <a:t>numeric</a:t>
            </a:r>
            <a:r>
              <a:rPr lang="en-US" sz="2400" spc="25" dirty="0">
                <a:cs typeface="Arial" panose="020B0604020202020204" pitchFamily="34" charset="0"/>
              </a:rPr>
              <a:t> </a:t>
            </a:r>
            <a:r>
              <a:rPr lang="en-US" sz="2400" spc="-15" dirty="0">
                <a:cs typeface="Arial" panose="020B0604020202020204" pitchFamily="34" charset="0"/>
              </a:rPr>
              <a:t>operations</a:t>
            </a:r>
          </a:p>
          <a:p>
            <a:pPr marL="355600" indent="-342900">
              <a:lnSpc>
                <a:spcPct val="100000"/>
              </a:lnSpc>
              <a:spcBef>
                <a:spcPts val="1620"/>
              </a:spcBef>
              <a:tabLst>
                <a:tab pos="263525" algn="l"/>
                <a:tab pos="264160" algn="l"/>
              </a:tabLst>
            </a:pPr>
            <a:r>
              <a:rPr lang="en-US" sz="2400" spc="-25" dirty="0">
                <a:cs typeface="Arial" panose="020B0604020202020204" pitchFamily="34" charset="0"/>
              </a:rPr>
              <a:t>Mixed </a:t>
            </a:r>
            <a:r>
              <a:rPr lang="en-US" sz="2400" spc="-5" dirty="0">
                <a:cs typeface="Arial" panose="020B0604020202020204" pitchFamily="34" charset="0"/>
              </a:rPr>
              <a:t>arithmetic is supported, with the </a:t>
            </a:r>
            <a:r>
              <a:rPr lang="en-US" sz="2400" spc="-30" dirty="0">
                <a:cs typeface="Arial" panose="020B0604020202020204" pitchFamily="34" charset="0"/>
              </a:rPr>
              <a:t>“narrower” </a:t>
            </a:r>
            <a:r>
              <a:rPr lang="en-US" sz="2400" spc="-5" dirty="0">
                <a:cs typeface="Arial" panose="020B0604020202020204" pitchFamily="34" charset="0"/>
              </a:rPr>
              <a:t>type  </a:t>
            </a:r>
            <a:r>
              <a:rPr lang="en-US" sz="2400" spc="-10" dirty="0">
                <a:cs typeface="Arial" panose="020B0604020202020204" pitchFamily="34" charset="0"/>
              </a:rPr>
              <a:t>widened </a:t>
            </a:r>
            <a:r>
              <a:rPr lang="en-US" sz="2400" spc="-5" dirty="0">
                <a:cs typeface="Arial" panose="020B0604020202020204" pitchFamily="34" charset="0"/>
              </a:rPr>
              <a:t>to that of the </a:t>
            </a:r>
            <a:r>
              <a:rPr lang="en-US" sz="2400" spc="-30" dirty="0">
                <a:cs typeface="Arial" panose="020B0604020202020204" pitchFamily="34" charset="0"/>
              </a:rPr>
              <a:t>other. </a:t>
            </a:r>
            <a:r>
              <a:rPr lang="en-US" sz="2400" spc="5" dirty="0">
                <a:cs typeface="Arial" panose="020B0604020202020204" pitchFamily="34" charset="0"/>
              </a:rPr>
              <a:t>The </a:t>
            </a:r>
            <a:r>
              <a:rPr lang="en-US" sz="2400" spc="-5" dirty="0">
                <a:cs typeface="Arial" panose="020B0604020202020204" pitchFamily="34" charset="0"/>
              </a:rPr>
              <a:t>same </a:t>
            </a:r>
            <a:r>
              <a:rPr lang="en-US" sz="2400" spc="5" dirty="0">
                <a:cs typeface="Arial" panose="020B0604020202020204" pitchFamily="34" charset="0"/>
              </a:rPr>
              <a:t>rule </a:t>
            </a:r>
            <a:r>
              <a:rPr lang="en-US" sz="2400" spc="-5" dirty="0">
                <a:cs typeface="Arial" panose="020B0604020202020204" pitchFamily="34" charset="0"/>
              </a:rPr>
              <a:t>is used </a:t>
            </a:r>
            <a:r>
              <a:rPr lang="en-US" sz="2400" spc="5" dirty="0">
                <a:cs typeface="Arial" panose="020B0604020202020204" pitchFamily="34" charset="0"/>
              </a:rPr>
              <a:t>for</a:t>
            </a:r>
            <a:r>
              <a:rPr lang="en-US" sz="2400" spc="-150" dirty="0">
                <a:cs typeface="Arial" panose="020B0604020202020204" pitchFamily="34" charset="0"/>
              </a:rPr>
              <a:t> </a:t>
            </a:r>
            <a:r>
              <a:rPr lang="en-US" sz="2400" spc="-25" dirty="0">
                <a:cs typeface="Arial" panose="020B0604020202020204" pitchFamily="34" charset="0"/>
              </a:rPr>
              <a:t>mixed  </a:t>
            </a:r>
            <a:r>
              <a:rPr lang="en-US" sz="2400" dirty="0">
                <a:cs typeface="Arial" panose="020B0604020202020204" pitchFamily="34" charset="0"/>
              </a:rPr>
              <a:t>comparisons.</a:t>
            </a:r>
          </a:p>
          <a:p>
            <a:endParaRPr lang="en-US" dirty="0"/>
          </a:p>
          <a:p>
            <a:r>
              <a:rPr lang="en-US" dirty="0"/>
              <a:t>For more information: </a:t>
            </a:r>
            <a:r>
              <a:rPr lang="en-US" sz="2400" dirty="0">
                <a:hlinkClick r:id="rId2"/>
              </a:rPr>
              <a:t>https://docs.python.org/3/library/stdtypes.html</a:t>
            </a:r>
            <a:r>
              <a:rPr lang="en-US" sz="2400" spc="40" dirty="0">
                <a:cs typeface="Arial" panose="020B0604020202020204" pitchFamily="34" charset="0"/>
                <a:hlinkClick r:id="rId2"/>
              </a:rPr>
              <a:t> </a:t>
            </a:r>
            <a:endParaRPr lang="en-US" sz="2400" spc="40" dirty="0"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067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37567-F826-F111-6BE4-265ECE5A5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47B99-9702-1B65-8BDD-0B28A731BE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342647" cy="4224792"/>
          </a:xfrm>
        </p:spPr>
        <p:txBody>
          <a:bodyPr>
            <a:normAutofit lnSpcReduction="10000"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tabLst>
                <a:tab pos="263525" algn="l"/>
                <a:tab pos="26416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nt: equivalent to C++’s long </a:t>
            </a:r>
          </a:p>
          <a:p>
            <a:pPr marL="355600" indent="-342900">
              <a:lnSpc>
                <a:spcPct val="100000"/>
              </a:lnSpc>
              <a:spcBef>
                <a:spcPts val="1495"/>
              </a:spcBef>
              <a:tabLst>
                <a:tab pos="263525" algn="l"/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float: equivalent to C++’s doubles.</a:t>
            </a:r>
          </a:p>
          <a:p>
            <a:pPr marL="355600" indent="-342900">
              <a:lnSpc>
                <a:spcPct val="100000"/>
              </a:lnSpc>
              <a:spcBef>
                <a:spcPts val="1485"/>
              </a:spcBef>
              <a:tabLst>
                <a:tab pos="263525" algn="l"/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complex: complex numbers.</a:t>
            </a:r>
          </a:p>
          <a:p>
            <a:pPr marL="354965" marR="5080" indent="-342900" algn="just">
              <a:spcBef>
                <a:spcPts val="100"/>
              </a:spcBef>
              <a:tabLst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Supported operations include </a:t>
            </a:r>
          </a:p>
          <a:p>
            <a:pPr marL="812165" marR="5080" lvl="1" indent="-342900" algn="just">
              <a:spcBef>
                <a:spcPts val="100"/>
              </a:spcBef>
              <a:tabLst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constructors  (i.e. int(3)), </a:t>
            </a:r>
          </a:p>
          <a:p>
            <a:pPr marL="812165" marR="5080" lvl="1" indent="-342900" algn="just">
              <a:spcBef>
                <a:spcPts val="100"/>
              </a:spcBef>
              <a:tabLst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arithmetic, </a:t>
            </a:r>
          </a:p>
          <a:p>
            <a:pPr marL="812165" marR="5080" lvl="1" indent="-342900" algn="just">
              <a:spcBef>
                <a:spcPts val="100"/>
              </a:spcBef>
              <a:tabLst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negation, </a:t>
            </a:r>
          </a:p>
          <a:p>
            <a:pPr marL="812165" marR="5080" lvl="1" indent="-342900" algn="just">
              <a:spcBef>
                <a:spcPts val="100"/>
              </a:spcBef>
              <a:tabLst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modulus,  </a:t>
            </a:r>
          </a:p>
          <a:p>
            <a:pPr marL="812165" marR="5080" lvl="1" indent="-342900" algn="just">
              <a:spcBef>
                <a:spcPts val="100"/>
              </a:spcBef>
              <a:tabLst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absolute value, </a:t>
            </a:r>
          </a:p>
          <a:p>
            <a:pPr marL="812165" marR="5080" lvl="1" indent="-342900" algn="just">
              <a:spcBef>
                <a:spcPts val="100"/>
              </a:spcBef>
              <a:tabLst>
                <a:tab pos="26416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exponentiation,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BA25340-5FF5-E706-CC21-37A1B2A88C6E}"/>
              </a:ext>
            </a:extLst>
          </p:cNvPr>
          <p:cNvSpPr txBox="1">
            <a:spLocks/>
          </p:cNvSpPr>
          <p:nvPr/>
        </p:nvSpPr>
        <p:spPr>
          <a:xfrm>
            <a:off x="7114674" y="1545972"/>
            <a:ext cx="4323972" cy="42247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 cap="none" baseline="0">
                <a:solidFill>
                  <a:schemeClr val="tx1"/>
                </a:solidFill>
                <a:effectLst/>
                <a:latin typeface="+mj-lt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20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v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spc="-15" dirty="0">
                <a:latin typeface="Courier New"/>
                <a:cs typeface="Courier New"/>
              </a:rPr>
              <a:t>$python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spc="-5" dirty="0">
                <a:latin typeface="Courier New"/>
                <a:cs typeface="Courier New"/>
              </a:rPr>
              <a:t>&gt;&gt;&gt; </a:t>
            </a:r>
            <a:r>
              <a:rPr lang="en-US" sz="2400" dirty="0">
                <a:latin typeface="Courier New"/>
                <a:cs typeface="Courier New"/>
              </a:rPr>
              <a:t>3 </a:t>
            </a:r>
            <a:r>
              <a:rPr lang="en-US" sz="2400" b="1" dirty="0">
                <a:latin typeface="Courier New"/>
                <a:cs typeface="Courier New"/>
              </a:rPr>
              <a:t>+</a:t>
            </a:r>
            <a:r>
              <a:rPr lang="en-US" sz="2400" b="1" spc="-110" dirty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/>
                <a:cs typeface="Courier New"/>
              </a:rPr>
              <a:t>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spc="-5" dirty="0">
                <a:latin typeface="Courier New"/>
                <a:cs typeface="Courier New"/>
              </a:rPr>
              <a:t>&gt;&gt;&gt; </a:t>
            </a:r>
            <a:r>
              <a:rPr lang="en-US" sz="2400" dirty="0">
                <a:latin typeface="Courier New"/>
                <a:cs typeface="Courier New"/>
              </a:rPr>
              <a:t>18 </a:t>
            </a:r>
            <a:r>
              <a:rPr lang="en-US" sz="2400" b="1" dirty="0">
                <a:latin typeface="Courier New"/>
                <a:cs typeface="Courier New"/>
              </a:rPr>
              <a:t>%</a:t>
            </a:r>
            <a:r>
              <a:rPr lang="en-US" sz="2400" b="1" spc="-140" dirty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/>
                <a:cs typeface="Courier New"/>
              </a:rPr>
              <a:t>3</a:t>
            </a:r>
          </a:p>
          <a:p>
            <a:pPr marL="0" indent="0">
              <a:lnSpc>
                <a:spcPts val="1945"/>
              </a:lnSpc>
              <a:spcBef>
                <a:spcPts val="0"/>
              </a:spcBef>
              <a:buNone/>
            </a:pPr>
            <a:r>
              <a:rPr lang="en-US" sz="2400" b="1" spc="-5" dirty="0">
                <a:latin typeface="Courier New"/>
                <a:cs typeface="Courier New"/>
              </a:rPr>
              <a:t>&gt;&gt;&gt;</a:t>
            </a:r>
            <a:r>
              <a:rPr lang="en-US" sz="2400" b="1" spc="-100" dirty="0">
                <a:latin typeface="Courier New"/>
                <a:cs typeface="Courier New"/>
              </a:rPr>
              <a:t> </a:t>
            </a:r>
            <a:r>
              <a:rPr lang="en-US" sz="2400" spc="-15" dirty="0">
                <a:latin typeface="Courier New"/>
                <a:cs typeface="Courier New"/>
              </a:rPr>
              <a:t>abs</a:t>
            </a:r>
            <a:r>
              <a:rPr lang="en-US" sz="2400" b="1" spc="-15" dirty="0">
                <a:latin typeface="Courier New"/>
                <a:cs typeface="Courier New"/>
              </a:rPr>
              <a:t>(-</a:t>
            </a:r>
            <a:r>
              <a:rPr lang="en-US" sz="2400" spc="-15" dirty="0">
                <a:latin typeface="Courier New"/>
                <a:cs typeface="Courier New"/>
              </a:rPr>
              <a:t>7</a:t>
            </a:r>
            <a:r>
              <a:rPr lang="en-US" sz="2400" b="1" spc="-15" dirty="0">
                <a:latin typeface="Courier New"/>
                <a:cs typeface="Courier New"/>
              </a:rPr>
              <a:t>)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lnSpc>
                <a:spcPts val="1945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/>
                <a:cs typeface="Courier New"/>
              </a:rPr>
              <a:t>7</a:t>
            </a:r>
          </a:p>
          <a:p>
            <a:pPr marL="0" marR="504825" indent="0">
              <a:lnSpc>
                <a:spcPts val="1910"/>
              </a:lnSpc>
              <a:spcBef>
                <a:spcPts val="0"/>
              </a:spcBef>
              <a:buNone/>
            </a:pPr>
            <a:r>
              <a:rPr lang="en-US" sz="2400" b="1" spc="-5" dirty="0">
                <a:latin typeface="Courier New"/>
                <a:cs typeface="Courier New"/>
              </a:rPr>
              <a:t>&gt;&gt;&gt;</a:t>
            </a:r>
            <a:r>
              <a:rPr lang="en-US" sz="2400" b="1" spc="-155" dirty="0">
                <a:latin typeface="Courier New"/>
                <a:cs typeface="Courier New"/>
              </a:rPr>
              <a:t> </a:t>
            </a:r>
            <a:r>
              <a:rPr lang="en-US" sz="2400" spc="-10" dirty="0">
                <a:latin typeface="Courier New"/>
                <a:cs typeface="Courier New"/>
              </a:rPr>
              <a:t>float</a:t>
            </a:r>
            <a:r>
              <a:rPr lang="en-US" sz="2400" b="1" spc="-10" dirty="0">
                <a:latin typeface="Courier New"/>
                <a:cs typeface="Courier New"/>
              </a:rPr>
              <a:t>(</a:t>
            </a:r>
            <a:r>
              <a:rPr lang="en-US" sz="2400" spc="-10" dirty="0">
                <a:latin typeface="Courier New"/>
                <a:cs typeface="Courier New"/>
              </a:rPr>
              <a:t>9</a:t>
            </a:r>
            <a:r>
              <a:rPr lang="en-US" sz="2400" b="1" spc="-10" dirty="0">
                <a:latin typeface="Courier New"/>
                <a:cs typeface="Courier New"/>
              </a:rPr>
              <a:t>)  </a:t>
            </a:r>
          </a:p>
          <a:p>
            <a:pPr marL="0" marR="504825" indent="0">
              <a:lnSpc>
                <a:spcPts val="1910"/>
              </a:lnSpc>
              <a:spcBef>
                <a:spcPts val="0"/>
              </a:spcBef>
              <a:buNone/>
            </a:pPr>
            <a:r>
              <a:rPr lang="en-US" sz="2400" spc="-10" dirty="0">
                <a:latin typeface="Courier New"/>
                <a:cs typeface="Courier New"/>
              </a:rPr>
              <a:t>9.0</a:t>
            </a:r>
            <a:endParaRPr lang="en-US" sz="2400" dirty="0">
              <a:latin typeface="Courier New"/>
              <a:cs typeface="Courier New"/>
            </a:endParaRPr>
          </a:p>
          <a:p>
            <a:pPr marL="0" marR="508634" indent="0">
              <a:lnSpc>
                <a:spcPts val="1989"/>
              </a:lnSpc>
              <a:spcBef>
                <a:spcPts val="0"/>
              </a:spcBef>
              <a:buNone/>
            </a:pPr>
            <a:r>
              <a:rPr lang="en-US" sz="2400" b="1" spc="-5" dirty="0">
                <a:latin typeface="Courier New"/>
                <a:cs typeface="Courier New"/>
              </a:rPr>
              <a:t>&gt;&gt;&gt;</a:t>
            </a:r>
            <a:r>
              <a:rPr lang="en-US" sz="2400" b="1" spc="-170" dirty="0">
                <a:latin typeface="Courier New"/>
                <a:cs typeface="Courier New"/>
              </a:rPr>
              <a:t> </a:t>
            </a:r>
            <a:r>
              <a:rPr lang="en-US" sz="2400" spc="-10" dirty="0">
                <a:latin typeface="Courier New"/>
                <a:cs typeface="Courier New"/>
              </a:rPr>
              <a:t>int</a:t>
            </a:r>
            <a:r>
              <a:rPr lang="en-US" sz="2400" b="1" spc="-10" dirty="0">
                <a:latin typeface="Courier New"/>
                <a:cs typeface="Courier New"/>
              </a:rPr>
              <a:t>(</a:t>
            </a:r>
            <a:r>
              <a:rPr lang="en-US" sz="2400" spc="-10" dirty="0">
                <a:latin typeface="Courier New"/>
                <a:cs typeface="Courier New"/>
              </a:rPr>
              <a:t>5.3</a:t>
            </a:r>
            <a:r>
              <a:rPr lang="en-US" sz="2400" b="1" spc="-10" dirty="0">
                <a:latin typeface="Courier New"/>
                <a:cs typeface="Courier New"/>
              </a:rPr>
              <a:t>)  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</a:p>
          <a:p>
            <a:pPr marL="0" marR="508634" indent="0">
              <a:lnSpc>
                <a:spcPts val="1989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/>
                <a:cs typeface="Courier New"/>
              </a:rPr>
              <a:t>5</a:t>
            </a:r>
          </a:p>
          <a:p>
            <a:pPr marL="0" indent="0">
              <a:lnSpc>
                <a:spcPts val="1939"/>
              </a:lnSpc>
              <a:spcBef>
                <a:spcPts val="0"/>
              </a:spcBef>
              <a:buNone/>
            </a:pPr>
            <a:r>
              <a:rPr lang="en-US" sz="2400" b="1" spc="-5" dirty="0">
                <a:latin typeface="Courier New"/>
                <a:cs typeface="Courier New"/>
              </a:rPr>
              <a:t>&gt;&gt;&gt;</a:t>
            </a:r>
            <a:r>
              <a:rPr lang="en-US" sz="2400" b="1" spc="-95" dirty="0">
                <a:latin typeface="Courier New"/>
                <a:cs typeface="Courier New"/>
              </a:rPr>
              <a:t> </a:t>
            </a:r>
            <a:r>
              <a:rPr lang="en-US" sz="2400" spc="-15" dirty="0">
                <a:latin typeface="Courier New"/>
                <a:cs typeface="Courier New"/>
              </a:rPr>
              <a:t>complex</a:t>
            </a:r>
            <a:r>
              <a:rPr lang="en-US" sz="2400" b="1" spc="-15" dirty="0">
                <a:latin typeface="Courier New"/>
                <a:cs typeface="Courier New"/>
              </a:rPr>
              <a:t>(</a:t>
            </a:r>
            <a:r>
              <a:rPr lang="en-US" sz="2400" spc="-15" dirty="0">
                <a:latin typeface="Courier New"/>
                <a:cs typeface="Courier New"/>
              </a:rPr>
              <a:t>1</a:t>
            </a:r>
            <a:r>
              <a:rPr lang="en-US" sz="2400" b="1" spc="-15" dirty="0">
                <a:latin typeface="Courier New"/>
                <a:cs typeface="Courier New"/>
              </a:rPr>
              <a:t>,</a:t>
            </a:r>
            <a:r>
              <a:rPr lang="en-US" sz="2400" spc="-15" dirty="0">
                <a:latin typeface="Courier New"/>
                <a:cs typeface="Courier New"/>
              </a:rPr>
              <a:t>2</a:t>
            </a:r>
            <a:r>
              <a:rPr lang="en-US" sz="2400" b="1" spc="-15" dirty="0">
                <a:latin typeface="Courier New"/>
                <a:cs typeface="Courier New"/>
              </a:rPr>
              <a:t>)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lnSpc>
                <a:spcPts val="1950"/>
              </a:lnSpc>
              <a:spcBef>
                <a:spcPts val="0"/>
              </a:spcBef>
              <a:buNone/>
            </a:pPr>
            <a:r>
              <a:rPr lang="en-US" sz="2400" spc="-15" dirty="0">
                <a:latin typeface="Courier New"/>
                <a:cs typeface="Courier New"/>
              </a:rPr>
              <a:t>(1+2j)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lnSpc>
                <a:spcPts val="1950"/>
              </a:lnSpc>
              <a:spcBef>
                <a:spcPts val="0"/>
              </a:spcBef>
              <a:buNone/>
            </a:pPr>
            <a:r>
              <a:rPr lang="en-US" sz="2400" b="1" spc="-5" dirty="0">
                <a:latin typeface="Courier New"/>
                <a:cs typeface="Courier New"/>
              </a:rPr>
              <a:t>&gt;&gt;&gt; </a:t>
            </a:r>
            <a:r>
              <a:rPr lang="en-US" sz="2400" dirty="0">
                <a:latin typeface="Courier New"/>
                <a:cs typeface="Courier New"/>
              </a:rPr>
              <a:t>2 </a:t>
            </a:r>
            <a:r>
              <a:rPr lang="en-US" sz="2400" b="1" spc="-5" dirty="0">
                <a:latin typeface="Courier New"/>
                <a:cs typeface="Courier New"/>
              </a:rPr>
              <a:t>**</a:t>
            </a:r>
            <a:r>
              <a:rPr lang="en-US" sz="2400" b="1" spc="-125" dirty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spc="-10" dirty="0">
                <a:latin typeface="Courier New"/>
                <a:cs typeface="Courier New"/>
              </a:rPr>
              <a:t>256</a:t>
            </a:r>
            <a:endParaRPr lang="en-US" sz="2400" dirty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tabLst>
                <a:tab pos="263525" algn="l"/>
                <a:tab pos="26416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52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DC8BB-518E-3D6D-CE50-A96E7321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C1183-B06C-9722-8C5A-D16A5ECEF2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54965" marR="789940" indent="-342900">
              <a:lnSpc>
                <a:spcPct val="120100"/>
              </a:lnSpc>
              <a:spcBef>
                <a:spcPts val="1100"/>
              </a:spcBef>
              <a:tabLst>
                <a:tab pos="264160" algn="l"/>
                <a:tab pos="264795" algn="l"/>
              </a:tabLst>
            </a:pPr>
            <a:r>
              <a:rPr lang="en-US" dirty="0"/>
              <a:t>All sequence data types support arrays of objects but with varying limitations, each item has a particular index.</a:t>
            </a:r>
          </a:p>
          <a:p>
            <a:pPr marL="354965" marR="5080" indent="-342900">
              <a:spcBef>
                <a:spcPts val="1090"/>
              </a:spcBef>
              <a:tabLst>
                <a:tab pos="264160" algn="l"/>
                <a:tab pos="264795" algn="l"/>
                <a:tab pos="3348990" algn="l"/>
                <a:tab pos="5382260" algn="l"/>
              </a:tabLst>
            </a:pPr>
            <a:r>
              <a:rPr lang="en-US" dirty="0"/>
              <a:t>The most commonly used sequence data types are strings, lists, and tuples. </a:t>
            </a:r>
          </a:p>
          <a:p>
            <a:pPr marL="812165" marR="5080" lvl="1" indent="-342900">
              <a:spcBef>
                <a:spcPts val="1090"/>
              </a:spcBef>
              <a:tabLst>
                <a:tab pos="264160" algn="l"/>
                <a:tab pos="264795" algn="l"/>
                <a:tab pos="3348990" algn="l"/>
                <a:tab pos="5382260" algn="l"/>
              </a:tabLst>
            </a:pPr>
            <a:r>
              <a:rPr lang="en-US" dirty="0"/>
              <a:t>Others sequence data types include  Unicode strings, </a:t>
            </a:r>
            <a:r>
              <a:rPr lang="en-US" dirty="0" err="1"/>
              <a:t>bytearrays</a:t>
            </a:r>
            <a:r>
              <a:rPr lang="en-US" dirty="0"/>
              <a:t>, buffers,  and ranged objects.</a:t>
            </a:r>
          </a:p>
          <a:p>
            <a:pPr marL="812165" marR="5080" lvl="1" indent="-342900">
              <a:spcBef>
                <a:spcPts val="1090"/>
              </a:spcBef>
              <a:tabLst>
                <a:tab pos="264160" algn="l"/>
                <a:tab pos="264795" algn="l"/>
                <a:tab pos="3348990" algn="l"/>
                <a:tab pos="5382260" algn="l"/>
              </a:tabLst>
            </a:pPr>
            <a:r>
              <a:rPr lang="en-US" dirty="0"/>
              <a:t>The ranged data type finds common use in the construction of enumeration-controlled loops. </a:t>
            </a:r>
          </a:p>
          <a:p>
            <a:pPr marL="812165" marR="5080" lvl="1" indent="-342900">
              <a:spcBef>
                <a:spcPts val="1090"/>
              </a:spcBef>
              <a:tabLst>
                <a:tab pos="264160" algn="l"/>
                <a:tab pos="264795" algn="l"/>
                <a:tab pos="3348990" algn="l"/>
                <a:tab pos="5382260" algn="l"/>
              </a:tabLst>
            </a:pPr>
            <a:r>
              <a:rPr lang="en-US" dirty="0"/>
              <a:t>The others are used less commonly.</a:t>
            </a:r>
          </a:p>
        </p:txBody>
      </p:sp>
    </p:spTree>
    <p:extLst>
      <p:ext uri="{BB962C8B-B14F-4D97-AF65-F5344CB8AC3E}">
        <p14:creationId xmlns:p14="http://schemas.microsoft.com/office/powerpoint/2010/main" val="776222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87C-4FF1-243C-629D-167BF9F8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Types -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7A603-6706-EB94-91DD-44B3977332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55600" indent="-342900">
              <a:lnSpc>
                <a:spcPts val="244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lang="en-US" dirty="0"/>
              <a:t>Created by simply enclosing characters in either single- or double-quotes. It’s enough to simply assign the string to a variable.</a:t>
            </a:r>
          </a:p>
          <a:p>
            <a:pPr marL="812800" lvl="1" indent="-342900">
              <a:lnSpc>
                <a:spcPts val="244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endParaRPr lang="en-US" dirty="0"/>
          </a:p>
          <a:p>
            <a:pPr marL="812800" lvl="1" indent="-342900">
              <a:lnSpc>
                <a:spcPts val="244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lang="en-US" dirty="0" err="1"/>
              <a:t>aString</a:t>
            </a:r>
            <a:r>
              <a:rPr lang="en-US" dirty="0"/>
              <a:t> = ‘</a:t>
            </a:r>
            <a:r>
              <a:rPr lang="en-US" dirty="0" err="1"/>
              <a:t>strxng</a:t>
            </a:r>
            <a:r>
              <a:rPr lang="en-US" dirty="0"/>
              <a:t>’           or          </a:t>
            </a:r>
            <a:r>
              <a:rPr lang="en-US" dirty="0" err="1"/>
              <a:t>aString</a:t>
            </a:r>
            <a:r>
              <a:rPr lang="en-US" dirty="0"/>
              <a:t> = “</a:t>
            </a:r>
            <a:r>
              <a:rPr lang="en-US" dirty="0" err="1"/>
              <a:t>strxng</a:t>
            </a:r>
            <a:r>
              <a:rPr lang="en-US" dirty="0"/>
              <a:t>”</a:t>
            </a:r>
          </a:p>
          <a:p>
            <a:pPr marL="355600" marR="774700" indent="-342900">
              <a:lnSpc>
                <a:spcPct val="72900"/>
              </a:lnSpc>
              <a:spcBef>
                <a:spcPts val="1865"/>
              </a:spcBef>
              <a:tabLst>
                <a:tab pos="354965" algn="l"/>
                <a:tab pos="355600" algn="l"/>
              </a:tabLst>
            </a:pPr>
            <a:r>
              <a:rPr lang="en-US" dirty="0"/>
              <a:t>There are a tremendous amount of built-in string  methods.</a:t>
            </a:r>
          </a:p>
          <a:p>
            <a:pPr marL="812800" marR="774700" lvl="1" indent="-342900">
              <a:lnSpc>
                <a:spcPct val="72900"/>
              </a:lnSpc>
              <a:spcBef>
                <a:spcPts val="1865"/>
              </a:spcBef>
              <a:tabLst>
                <a:tab pos="354965" algn="l"/>
                <a:tab pos="355600" algn="l"/>
              </a:tabLst>
            </a:pPr>
            <a:r>
              <a:rPr lang="en-US" dirty="0"/>
              <a:t>str[</a:t>
            </a:r>
            <a:r>
              <a:rPr lang="en-US" dirty="0" err="1"/>
              <a:t>i:j</a:t>
            </a:r>
            <a:r>
              <a:rPr lang="en-US" dirty="0"/>
              <a:t>] is a substring from index </a:t>
            </a:r>
            <a:r>
              <a:rPr lang="en-US" dirty="0" err="1"/>
              <a:t>i</a:t>
            </a:r>
            <a:r>
              <a:rPr lang="en-US" dirty="0"/>
              <a:t> to index j (not included) </a:t>
            </a:r>
          </a:p>
          <a:p>
            <a:pPr marL="355600" indent="-342900">
              <a:lnSpc>
                <a:spcPct val="100000"/>
              </a:lnSpc>
              <a:spcBef>
                <a:spcPts val="1340"/>
              </a:spcBef>
              <a:tabLst>
                <a:tab pos="354965" algn="l"/>
                <a:tab pos="355600" algn="l"/>
              </a:tabLst>
            </a:pPr>
            <a:r>
              <a:rPr lang="en-US" b="1" dirty="0">
                <a:solidFill>
                  <a:srgbClr val="C00000"/>
                </a:solidFill>
              </a:rPr>
              <a:t>Strings in Python are immutable</a:t>
            </a:r>
            <a:r>
              <a:rPr lang="en-US" dirty="0"/>
              <a:t>.</a:t>
            </a:r>
          </a:p>
          <a:p>
            <a:pPr marL="812800" lvl="1" indent="-342900">
              <a:lnSpc>
                <a:spcPct val="100000"/>
              </a:lnSpc>
              <a:spcBef>
                <a:spcPts val="1340"/>
              </a:spcBef>
              <a:tabLst>
                <a:tab pos="354965" algn="l"/>
                <a:tab pos="355600" algn="l"/>
              </a:tabLst>
            </a:pPr>
            <a:r>
              <a:rPr lang="en-US" dirty="0"/>
              <a:t>How to change the ‘x’ to ‘</a:t>
            </a:r>
            <a:r>
              <a:rPr lang="en-US" dirty="0" err="1"/>
              <a:t>i</a:t>
            </a:r>
            <a:r>
              <a:rPr lang="en-US" dirty="0"/>
              <a:t>’ in </a:t>
            </a:r>
            <a:r>
              <a:rPr lang="en-US" dirty="0" err="1"/>
              <a:t>aString</a:t>
            </a:r>
            <a:r>
              <a:rPr lang="en-US" dirty="0"/>
              <a:t> above? </a:t>
            </a:r>
          </a:p>
        </p:txBody>
      </p:sp>
    </p:spTree>
    <p:extLst>
      <p:ext uri="{BB962C8B-B14F-4D97-AF65-F5344CB8AC3E}">
        <p14:creationId xmlns:p14="http://schemas.microsoft.com/office/powerpoint/2010/main" val="36721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87C-4FF1-243C-629D-167BF9F8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Types -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7A603-6706-EB94-91DD-44B3977332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1340"/>
              </a:spcBef>
              <a:tabLst>
                <a:tab pos="354965" algn="l"/>
                <a:tab pos="355600" algn="l"/>
              </a:tabLst>
            </a:pPr>
            <a:r>
              <a:rPr lang="en-US" b="1" dirty="0">
                <a:solidFill>
                  <a:srgbClr val="C00000"/>
                </a:solidFill>
              </a:rPr>
              <a:t>Strings are immutable</a:t>
            </a:r>
            <a:r>
              <a:rPr lang="en-US" dirty="0"/>
              <a:t>.</a:t>
            </a:r>
          </a:p>
          <a:p>
            <a:pPr marL="812800" lvl="1" indent="-342900">
              <a:lnSpc>
                <a:spcPct val="100000"/>
              </a:lnSpc>
              <a:spcBef>
                <a:spcPts val="1340"/>
              </a:spcBef>
              <a:tabLst>
                <a:tab pos="354965" algn="l"/>
                <a:tab pos="355600" algn="l"/>
              </a:tabLst>
            </a:pPr>
            <a:r>
              <a:rPr lang="en-US" dirty="0" err="1"/>
              <a:t>aString</a:t>
            </a:r>
            <a:r>
              <a:rPr lang="en-US" dirty="0"/>
              <a:t> = ‘</a:t>
            </a:r>
            <a:r>
              <a:rPr lang="en-US" dirty="0" err="1"/>
              <a:t>strxng</a:t>
            </a:r>
            <a:r>
              <a:rPr lang="en-US" dirty="0"/>
              <a:t>’</a:t>
            </a:r>
          </a:p>
          <a:p>
            <a:pPr marL="812800" lvl="1" indent="-342900">
              <a:lnSpc>
                <a:spcPct val="100000"/>
              </a:lnSpc>
              <a:spcBef>
                <a:spcPts val="1340"/>
              </a:spcBef>
              <a:tabLst>
                <a:tab pos="354965" algn="l"/>
                <a:tab pos="355600" algn="l"/>
              </a:tabLst>
            </a:pPr>
            <a:r>
              <a:rPr lang="en-US" dirty="0"/>
              <a:t>How to change the ‘x’ to ‘</a:t>
            </a:r>
            <a:r>
              <a:rPr lang="en-US" dirty="0" err="1"/>
              <a:t>i</a:t>
            </a:r>
            <a:r>
              <a:rPr lang="en-US" dirty="0"/>
              <a:t>’ in </a:t>
            </a:r>
            <a:r>
              <a:rPr lang="en-US" dirty="0" err="1"/>
              <a:t>aString</a:t>
            </a:r>
            <a:r>
              <a:rPr lang="en-US" dirty="0"/>
              <a:t> above? </a:t>
            </a:r>
            <a:r>
              <a:rPr lang="en-US" dirty="0" err="1"/>
              <a:t>aString</a:t>
            </a:r>
            <a:r>
              <a:rPr lang="en-US" dirty="0"/>
              <a:t>[3] = ‘</a:t>
            </a:r>
            <a:r>
              <a:rPr lang="en-US" dirty="0" err="1"/>
              <a:t>i</a:t>
            </a:r>
            <a:r>
              <a:rPr lang="en-US" dirty="0"/>
              <a:t>’?</a:t>
            </a:r>
          </a:p>
          <a:p>
            <a:pPr marL="1212850" lvl="2" indent="-285750">
              <a:lnSpc>
                <a:spcPct val="100000"/>
              </a:lnSpc>
              <a:spcBef>
                <a:spcPts val="1340"/>
              </a:spcBef>
              <a:tabLst>
                <a:tab pos="354965" algn="l"/>
                <a:tab pos="355600" algn="l"/>
              </a:tabLst>
            </a:pPr>
            <a:r>
              <a:rPr lang="en-US" dirty="0" err="1"/>
              <a:t>aString</a:t>
            </a:r>
            <a:r>
              <a:rPr lang="en-US" dirty="0"/>
              <a:t> = </a:t>
            </a:r>
            <a:r>
              <a:rPr lang="en-US" dirty="0" err="1"/>
              <a:t>aString</a:t>
            </a:r>
            <a:r>
              <a:rPr lang="en-US" dirty="0"/>
              <a:t>[0:3] + ‘x’ + </a:t>
            </a:r>
            <a:r>
              <a:rPr lang="en-US" dirty="0" err="1"/>
              <a:t>aString</a:t>
            </a:r>
            <a:r>
              <a:rPr lang="en-US" dirty="0"/>
              <a:t>[4:6] </a:t>
            </a:r>
          </a:p>
          <a:p>
            <a:pPr marL="355600" marR="774700" indent="-342900">
              <a:lnSpc>
                <a:spcPct val="72900"/>
              </a:lnSpc>
              <a:spcBef>
                <a:spcPts val="1865"/>
              </a:spcBef>
              <a:tabLst>
                <a:tab pos="354965" algn="l"/>
                <a:tab pos="355600" algn="l"/>
              </a:tabLst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57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87C-4FF1-243C-629D-167BF9F8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7A603-6706-EB94-91DD-44B3977332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3013613"/>
          </a:xfrm>
        </p:spPr>
        <p:txBody>
          <a:bodyPr>
            <a:normAutofit/>
          </a:bodyPr>
          <a:lstStyle/>
          <a:p>
            <a:pPr marL="355600" indent="-343535">
              <a:lnSpc>
                <a:spcPts val="2440"/>
              </a:lnSpc>
              <a:spcBef>
                <a:spcPts val="100"/>
              </a:spcBef>
              <a:buFont typeface="Arial"/>
              <a:buChar char="•"/>
              <a:tabLst>
                <a:tab pos="913765" algn="l"/>
                <a:tab pos="914400" algn="l"/>
              </a:tabLst>
            </a:pPr>
            <a:r>
              <a:rPr lang="en-US" dirty="0"/>
              <a:t>Python supports several escape sequences such as ‘\t’, ‘\n’, etc. </a:t>
            </a:r>
          </a:p>
          <a:p>
            <a:pPr marL="355600" indent="-343535">
              <a:lnSpc>
                <a:spcPts val="2440"/>
              </a:lnSpc>
              <a:spcBef>
                <a:spcPts val="100"/>
              </a:spcBef>
              <a:buFont typeface="Arial"/>
              <a:buChar char="•"/>
              <a:tabLst>
                <a:tab pos="913765" algn="l"/>
                <a:tab pos="914400" algn="l"/>
              </a:tabLst>
            </a:pPr>
            <a:endParaRPr lang="en-US" dirty="0"/>
          </a:p>
          <a:p>
            <a:pPr marL="355600" indent="-343535">
              <a:lnSpc>
                <a:spcPts val="2440"/>
              </a:lnSpc>
              <a:spcBef>
                <a:spcPts val="100"/>
              </a:spcBef>
              <a:buFont typeface="Arial"/>
              <a:buChar char="•"/>
              <a:tabLst>
                <a:tab pos="913765" algn="l"/>
                <a:tab pos="914400" algn="l"/>
              </a:tabLst>
            </a:pPr>
            <a:r>
              <a:rPr lang="en-US" dirty="0"/>
              <a:t>Placing ‘r’ before a string will yield its raw value (no escape sequence).</a:t>
            </a:r>
          </a:p>
          <a:p>
            <a:pPr marL="12700" indent="0">
              <a:lnSpc>
                <a:spcPct val="100000"/>
              </a:lnSpc>
              <a:spcBef>
                <a:spcPts val="40"/>
              </a:spcBef>
              <a:buNone/>
            </a:pPr>
            <a:endParaRPr lang="en-US" dirty="0"/>
          </a:p>
          <a:p>
            <a:pPr marL="355600" marR="862330" indent="-342900">
              <a:lnSpc>
                <a:spcPct val="69600"/>
              </a:lnSpc>
              <a:buFont typeface="Arial"/>
              <a:buChar char="•"/>
              <a:tabLst>
                <a:tab pos="913765" algn="l"/>
                <a:tab pos="914400" algn="l"/>
              </a:tabLst>
            </a:pPr>
            <a:r>
              <a:rPr lang="en-US" dirty="0"/>
              <a:t>Two string literals beside one another are automatically concatenated together.</a:t>
            </a:r>
          </a:p>
          <a:p>
            <a:pPr marL="3200400" lvl="7" indent="0">
              <a:lnSpc>
                <a:spcPct val="100000"/>
              </a:lnSpc>
              <a:buNone/>
            </a:pPr>
            <a:endParaRPr lang="en-US" sz="2000" baseline="1683" dirty="0">
              <a:latin typeface="Courier New"/>
              <a:cs typeface="Courier New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5928F-47D2-DF76-95D0-BB4B2A680167}"/>
              </a:ext>
            </a:extLst>
          </p:cNvPr>
          <p:cNvSpPr txBox="1"/>
          <p:nvPr/>
        </p:nvSpPr>
        <p:spPr>
          <a:xfrm>
            <a:off x="4018547" y="4819924"/>
            <a:ext cx="4481548" cy="1072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12700" marR="862330">
              <a:lnSpc>
                <a:spcPct val="69600"/>
              </a:lnSpc>
              <a:tabLst>
                <a:tab pos="913765" algn="l"/>
                <a:tab pos="914400" algn="l"/>
              </a:tabLst>
            </a:pPr>
            <a:r>
              <a:rPr lang="en-US" sz="2400" dirty="0"/>
              <a:t>print(“\</a:t>
            </a:r>
            <a:r>
              <a:rPr lang="en-US" sz="2400" dirty="0" err="1"/>
              <a:t>tHello</a:t>
            </a:r>
            <a:r>
              <a:rPr lang="en-US" sz="2400" dirty="0"/>
              <a:t>\n”)</a:t>
            </a:r>
          </a:p>
          <a:p>
            <a:pPr marL="12700" marR="862330">
              <a:lnSpc>
                <a:spcPct val="69600"/>
              </a:lnSpc>
              <a:tabLst>
                <a:tab pos="913765" algn="l"/>
                <a:tab pos="914400" algn="l"/>
              </a:tabLst>
            </a:pPr>
            <a:r>
              <a:rPr lang="en-US" sz="2400" dirty="0"/>
              <a:t>print(r“\</a:t>
            </a:r>
            <a:r>
              <a:rPr lang="en-US" sz="2400" dirty="0" err="1"/>
              <a:t>tHello</a:t>
            </a:r>
            <a:r>
              <a:rPr lang="en-US" sz="2400" dirty="0"/>
              <a:t>\n”)</a:t>
            </a:r>
          </a:p>
          <a:p>
            <a:pPr marL="12700" marR="862330">
              <a:lnSpc>
                <a:spcPct val="69600"/>
              </a:lnSpc>
              <a:tabLst>
                <a:tab pos="913765" algn="l"/>
                <a:tab pos="914400" algn="l"/>
              </a:tabLst>
            </a:pPr>
            <a:r>
              <a:rPr lang="en-US" sz="2400" dirty="0"/>
              <a:t>print(“Python is ” “so cool.”) </a:t>
            </a:r>
          </a:p>
          <a:p>
            <a:pPr marL="12700" marR="862330" indent="0">
              <a:lnSpc>
                <a:spcPct val="69600"/>
              </a:lnSpc>
              <a:buNone/>
              <a:tabLst>
                <a:tab pos="913765" algn="l"/>
                <a:tab pos="9144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09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87C-4FF1-243C-629D-167BF9F8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Types – Unicode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7A603-6706-EB94-91DD-44B3977332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566408"/>
            <a:ext cx="4925552" cy="4625845"/>
          </a:xfrm>
        </p:spPr>
        <p:txBody>
          <a:bodyPr>
            <a:normAutofit lnSpcReduction="10000"/>
          </a:bodyPr>
          <a:lstStyle/>
          <a:p>
            <a:pPr marL="355600" indent="-342900">
              <a:spcBef>
                <a:spcPts val="95"/>
              </a:spcBef>
              <a:tabLst>
                <a:tab pos="263525" algn="l"/>
                <a:tab pos="2641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Unicode strings store  and manipulate Unicode data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263525" algn="l"/>
                <a:tab pos="26416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>
              <a:spcBef>
                <a:spcPts val="95"/>
              </a:spcBef>
              <a:tabLst>
                <a:tab pos="263525" algn="l"/>
                <a:tab pos="2641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‘u’  create a normal string</a:t>
            </a:r>
          </a:p>
          <a:p>
            <a:pPr marL="355600" indent="-342900">
              <a:spcBef>
                <a:spcPts val="95"/>
              </a:spcBef>
              <a:tabLst>
                <a:tab pos="263525" algn="l"/>
                <a:tab pos="26416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>
              <a:spcBef>
                <a:spcPts val="95"/>
              </a:spcBef>
              <a:tabLst>
                <a:tab pos="263525" algn="l"/>
                <a:tab pos="2641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Unicode-Escape encoding for  special characters.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263525" algn="l"/>
                <a:tab pos="26416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263525" algn="l"/>
                <a:tab pos="2641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raw mode, use ‘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’ as a prefix.</a:t>
            </a:r>
          </a:p>
          <a:p>
            <a:pPr marL="355600" indent="-342900">
              <a:lnSpc>
                <a:spcPct val="100000"/>
              </a:lnSpc>
              <a:spcBef>
                <a:spcPts val="1485"/>
              </a:spcBef>
              <a:tabLst>
                <a:tab pos="263525" algn="l"/>
                <a:tab pos="2641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.encode() method translates to a regular string</a:t>
            </a:r>
          </a:p>
          <a:p>
            <a:pPr marL="3200400" lvl="7" indent="0">
              <a:lnSpc>
                <a:spcPct val="100000"/>
              </a:lnSpc>
              <a:buNone/>
            </a:pPr>
            <a:endParaRPr lang="en-US" sz="2000" baseline="1683" dirty="0">
              <a:latin typeface="Courier New"/>
              <a:cs typeface="Courier New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5928F-47D2-DF76-95D0-BB4B2A680167}"/>
              </a:ext>
            </a:extLst>
          </p:cNvPr>
          <p:cNvSpPr txBox="1"/>
          <p:nvPr/>
        </p:nvSpPr>
        <p:spPr>
          <a:xfrm>
            <a:off x="5999746" y="2456745"/>
            <a:ext cx="5582654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2700" marR="862330">
              <a:tabLst>
                <a:tab pos="913765" algn="l"/>
                <a:tab pos="914400" algn="l"/>
              </a:tabLs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myunicodestr1 =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</a:rPr>
              <a:t>u"Hi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 Class!"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myunicodestr2 =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</a:rPr>
              <a:t>u"Hi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\u0020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Class!"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(myunicodestr1, myunicodestr2)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newunicode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u'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\xe4\xf6\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</a:rPr>
              <a:t>xfc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newunicode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newstr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newunicode.encode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'utf-8'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newstr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newstr.decode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'utf-8'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703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74353-6AC2-50BB-76F9-4A6F72D3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85CA-38BC-4F1E-8152-F3D605D67C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400" dirty="0"/>
              <a:t>Development started in the 1980’s by Guido van Rossum.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Only became popular in the last 25 years or so.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Python is a general-purpose language.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Interpreted, very-high-level programming language.  Considered to be higher level than C++ or Java.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Supports a multitude of programming paradigms.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OOP, functional, procedural, logic, structured, etc.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Very comprehensive standard library including numeric modules, cryptographic services, OS interfaces, networking modules,  GUI support, development tools,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70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87C-4FF1-243C-629D-167BF9F8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Types –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7A603-6706-EB94-91DD-44B3977332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566408"/>
            <a:ext cx="3874793" cy="4625845"/>
          </a:xfrm>
        </p:spPr>
        <p:txBody>
          <a:bodyPr>
            <a:normAutofit fontScale="85000" lnSpcReduction="10000"/>
          </a:bodyPr>
          <a:lstStyle/>
          <a:p>
            <a:pPr marL="354965" indent="-342900">
              <a:lnSpc>
                <a:spcPct val="110000"/>
              </a:lnSpc>
              <a:tabLst>
                <a:tab pos="913765" algn="l"/>
                <a:tab pos="914400" algn="l"/>
              </a:tabLst>
            </a:pPr>
            <a:r>
              <a:rPr lang="en-US" sz="2400" dirty="0"/>
              <a:t>Lists are an incredibly useful compound data type</a:t>
            </a:r>
          </a:p>
          <a:p>
            <a:pPr marL="354965" marR="5080" indent="-342900">
              <a:lnSpc>
                <a:spcPct val="110000"/>
              </a:lnSpc>
              <a:tabLst>
                <a:tab pos="913765" algn="l"/>
                <a:tab pos="914400" algn="l"/>
              </a:tabLst>
            </a:pPr>
            <a:r>
              <a:rPr lang="en-US" sz="2400" dirty="0"/>
              <a:t>Lists can be initialized by the  constructor, or with a bracket  structure containing 0 or more  elements.</a:t>
            </a:r>
          </a:p>
          <a:p>
            <a:pPr marL="354965" marR="489584" indent="-342900">
              <a:lnSpc>
                <a:spcPct val="110000"/>
              </a:lnSpc>
              <a:tabLst>
                <a:tab pos="913765" algn="l"/>
                <a:tab pos="914400" algn="l"/>
              </a:tabLst>
            </a:pPr>
            <a:r>
              <a:rPr lang="en-US" sz="2400" dirty="0"/>
              <a:t>Lists are mutable – it is  possible to change their  contents. They contain the  additional mutable  operations.</a:t>
            </a:r>
          </a:p>
          <a:p>
            <a:pPr marL="354965" marR="76835" indent="-342900">
              <a:lnSpc>
                <a:spcPct val="110000"/>
              </a:lnSpc>
              <a:tabLst>
                <a:tab pos="913765" algn="l"/>
                <a:tab pos="914400" algn="l"/>
              </a:tabLst>
            </a:pPr>
            <a:r>
              <a:rPr lang="en-US" sz="2400" dirty="0"/>
              <a:t>Lists are nestable. Feel free to create lists of lists of lists…</a:t>
            </a:r>
          </a:p>
          <a:p>
            <a:pPr marL="3200400" lvl="7" indent="0">
              <a:lnSpc>
                <a:spcPct val="100000"/>
              </a:lnSpc>
              <a:buNone/>
            </a:pPr>
            <a:endParaRPr lang="en-US" sz="2000" baseline="1683" dirty="0">
              <a:latin typeface="Courier New"/>
              <a:cs typeface="Courier New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5928F-47D2-DF76-95D0-BB4B2A680167}"/>
              </a:ext>
            </a:extLst>
          </p:cNvPr>
          <p:cNvSpPr txBox="1"/>
          <p:nvPr/>
        </p:nvSpPr>
        <p:spPr>
          <a:xfrm>
            <a:off x="5590672" y="1663985"/>
            <a:ext cx="5582654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42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'apple'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</a:rPr>
              <a:t>u'unicode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 apple'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5234656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2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'banana'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3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 = [[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'item1'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'item2'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], [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'item3'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'item4'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]]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mylist.pop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())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mynewlist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[x*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2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for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x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in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range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0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)]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mynewlist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4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1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3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2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mylist.sort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9454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87C-4FF1-243C-629D-167BF9F8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7A603-6706-EB94-91DD-44B3977332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566408"/>
            <a:ext cx="3874793" cy="4625845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str: string, represented as a  sequence of 8-bit characters</a:t>
            </a:r>
          </a:p>
          <a:p>
            <a:r>
              <a:rPr lang="en-US" sz="2400" dirty="0" err="1"/>
              <a:t>unicode</a:t>
            </a:r>
            <a:r>
              <a:rPr lang="en-US" sz="2400" dirty="0"/>
              <a:t>: stores an abstract  sequence of code points.</a:t>
            </a:r>
          </a:p>
          <a:p>
            <a:r>
              <a:rPr lang="en-US" sz="2400" dirty="0"/>
              <a:t>list: a compound, mutable data  type that can hold items of  varying types.</a:t>
            </a:r>
          </a:p>
          <a:p>
            <a:r>
              <a:rPr lang="en-US" sz="2400" dirty="0"/>
              <a:t>tuple: a compound, immutable  data type that can hold items  of varying types. Comma  separated items surrounded  by parentheses.</a:t>
            </a:r>
          </a:p>
          <a:p>
            <a:r>
              <a:rPr lang="en-US" sz="2400" dirty="0"/>
              <a:t>a few more – we’ll cover them later.</a:t>
            </a:r>
          </a:p>
          <a:p>
            <a:pPr marL="3200400" lvl="7" indent="0">
              <a:lnSpc>
                <a:spcPct val="100000"/>
              </a:lnSpc>
              <a:buNone/>
            </a:pPr>
            <a:endParaRPr lang="en-US" sz="2000" baseline="1683" dirty="0">
              <a:latin typeface="Courier New"/>
              <a:cs typeface="Courier New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5928F-47D2-DF76-95D0-BB4B2A680167}"/>
              </a:ext>
            </a:extLst>
          </p:cNvPr>
          <p:cNvSpPr txBox="1"/>
          <p:nvPr/>
        </p:nvSpPr>
        <p:spPr>
          <a:xfrm>
            <a:off x="5462334" y="1992848"/>
            <a:ext cx="6216317" cy="347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[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"spam"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"eggs"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"toast"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</a:rPr>
              <a:t># List of strings!</a:t>
            </a:r>
            <a:b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"eggs"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in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</a:rPr>
              <a:t>len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))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mynewlist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[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"coffee"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"tea"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+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mynewlist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mytuple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tuple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mynewlist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mytuple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mytuple.index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"tea"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))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mylonglist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[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'spam'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'eggs'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'toast'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'coffee'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'tea'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mylonglist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[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2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: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4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])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4449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C7B5-808A-98FC-5E14-A9C60858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n-US" sz="3600" spc="-5" dirty="0">
                <a:solidFill>
                  <a:schemeClr val="tx1"/>
                </a:solidFill>
              </a:rPr>
              <a:t>COMMON</a:t>
            </a:r>
            <a:r>
              <a:rPr lang="en-US" sz="3600" spc="-140" dirty="0">
                <a:solidFill>
                  <a:schemeClr val="tx1"/>
                </a:solidFill>
              </a:rPr>
              <a:t> </a:t>
            </a:r>
            <a:r>
              <a:rPr lang="en-US" sz="3600" spc="-10" dirty="0">
                <a:solidFill>
                  <a:schemeClr val="tx1"/>
                </a:solidFill>
              </a:rPr>
              <a:t>SEQUENCE  </a:t>
            </a:r>
            <a:r>
              <a:rPr lang="en-US" sz="3600" spc="-5" dirty="0">
                <a:solidFill>
                  <a:schemeClr val="tx1"/>
                </a:solidFill>
              </a:rPr>
              <a:t>OPERATIONS </a:t>
            </a:r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021792C-C0A6-AC82-297E-05825E1AA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174650"/>
              </p:ext>
            </p:extLst>
          </p:nvPr>
        </p:nvGraphicFramePr>
        <p:xfrm>
          <a:off x="1998195" y="1520168"/>
          <a:ext cx="8532494" cy="4719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8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4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98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b="1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Operation</a:t>
                      </a:r>
                      <a:r>
                        <a:rPr lang="en-US" sz="2000" b="1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sz="2000" b="1" spc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</a:pPr>
                      <a:r>
                        <a:rPr sz="2000" b="1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Result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863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in 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True if an item of sis equal to x, else False.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213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not in 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False if an item of sis equal to x, elseTrue.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771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+ 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concatenation of s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t.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898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* n, n * 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shallow copies of s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concatenated.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770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s[i]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ith item of s,origin 0.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898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s[i:j]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Slice of s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from i to j.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770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s[i:j:k]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Slice of s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from i to j with step k.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898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len(s)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Length of s.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770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min(s)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Smallest item of s.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898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max(s)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Largest item of s.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834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s.index(x)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Index of the first occurrence of x in s.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834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s.count(x)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Total number of occurrences of x in s.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4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C7B5-808A-98FC-5E14-A9C60858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n-US" sz="3600" spc="-5" dirty="0">
                <a:solidFill>
                  <a:schemeClr val="tx1"/>
                </a:solidFill>
              </a:rPr>
              <a:t>COMMON</a:t>
            </a:r>
            <a:r>
              <a:rPr lang="en-US" sz="3600" spc="-140" dirty="0">
                <a:solidFill>
                  <a:schemeClr val="tx1"/>
                </a:solidFill>
              </a:rPr>
              <a:t> </a:t>
            </a:r>
            <a:r>
              <a:rPr lang="en-US" sz="3600" spc="-10" dirty="0">
                <a:solidFill>
                  <a:schemeClr val="tx1"/>
                </a:solidFill>
              </a:rPr>
              <a:t>SEQUENCE  </a:t>
            </a:r>
            <a:r>
              <a:rPr lang="en-US" sz="3600" spc="-5" dirty="0">
                <a:solidFill>
                  <a:schemeClr val="tx1"/>
                </a:solidFill>
              </a:rPr>
              <a:t>OPERATIONS </a:t>
            </a:r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2A6D350-D0C2-77EC-3428-50BA4CB5C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818266"/>
              </p:ext>
            </p:extLst>
          </p:nvPr>
        </p:nvGraphicFramePr>
        <p:xfrm>
          <a:off x="2359024" y="2923674"/>
          <a:ext cx="7473950" cy="2889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3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0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425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b="1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Operation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sz="2000" b="1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Result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02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s[i] = x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 i of sis replaced by x.</a:t>
                      </a:r>
                      <a:endParaRPr sz="2000" spc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32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s[i:j] = 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Slice of s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from i to j is replaced by the contents of t.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75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s[i:j]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Same as s[i:j] = [].</a:t>
                      </a:r>
                      <a:endParaRPr sz="2000" spc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32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s[i:j:k] = 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elements of s[i:j:k] are replaced by those of t.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s[i:j:k]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Removes the elements of s[i:j:k] from the list.</a:t>
                      </a:r>
                      <a:endParaRPr sz="2000" spc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375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s.append(x)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Add x to the end of s.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3">
            <a:extLst>
              <a:ext uri="{FF2B5EF4-FFF2-40B4-BE49-F238E27FC236}">
                <a16:creationId xmlns:a16="http://schemas.microsoft.com/office/drawing/2014/main" id="{DCD90F8A-87F8-A3AA-1329-3B5EB25C7C71}"/>
              </a:ext>
            </a:extLst>
          </p:cNvPr>
          <p:cNvSpPr txBox="1"/>
          <p:nvPr/>
        </p:nvSpPr>
        <p:spPr>
          <a:xfrm>
            <a:off x="1295399" y="1817238"/>
            <a:ext cx="790541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Mutable sequence types further support the following operations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2777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C7B5-808A-98FC-5E14-A9C60858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n-US" sz="3600" spc="-5" dirty="0">
                <a:solidFill>
                  <a:schemeClr val="tx1"/>
                </a:solidFill>
              </a:rPr>
              <a:t>COMMON</a:t>
            </a:r>
            <a:r>
              <a:rPr lang="en-US" sz="3600" spc="-140" dirty="0">
                <a:solidFill>
                  <a:schemeClr val="tx1"/>
                </a:solidFill>
              </a:rPr>
              <a:t> </a:t>
            </a:r>
            <a:r>
              <a:rPr lang="en-US" sz="3600" spc="-10" dirty="0">
                <a:solidFill>
                  <a:schemeClr val="tx1"/>
                </a:solidFill>
              </a:rPr>
              <a:t>SEQUENCE  </a:t>
            </a:r>
            <a:r>
              <a:rPr lang="en-US" sz="3600" spc="-5" dirty="0">
                <a:solidFill>
                  <a:schemeClr val="tx1"/>
                </a:solidFill>
              </a:rPr>
              <a:t>OPERATIONS </a:t>
            </a:r>
            <a:endParaRPr lang="en-US" dirty="0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DCD90F8A-87F8-A3AA-1329-3B5EB25C7C71}"/>
              </a:ext>
            </a:extLst>
          </p:cNvPr>
          <p:cNvSpPr txBox="1"/>
          <p:nvPr/>
        </p:nvSpPr>
        <p:spPr>
          <a:xfrm>
            <a:off x="1295399" y="1817238"/>
            <a:ext cx="790541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Mutable sequence types further support the following operations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4C3D2FC7-F5FA-0296-992D-49ADD46A4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905722"/>
              </p:ext>
            </p:extLst>
          </p:nvPr>
        </p:nvGraphicFramePr>
        <p:xfrm>
          <a:off x="2033269" y="2678752"/>
          <a:ext cx="8434205" cy="33228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53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s.extend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Appends the contents of x to s.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75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s.count(x)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tabLst>
                          <a:tab pos="2887345" algn="l"/>
                        </a:tabLst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Return number of i’s for which s[i] ==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75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s.index(x[, i[, j]])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Return smallest k suchthat s[k] == x and i &lt;= k &lt; j.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53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s.insert(i, x)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Insert x at position i.</a:t>
                      </a:r>
                      <a:endParaRPr sz="2000" spc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66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s.pop([i])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Same as x = s[i]; del s[i]; return x.</a:t>
                      </a:r>
                      <a:endParaRPr sz="2000" spc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53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s.remove(x)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Same as del s[s.index(x)].</a:t>
                      </a:r>
                      <a:endParaRPr sz="2000" spc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66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s.reverse()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Reverses the items of s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 place.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53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s.sort([cmp[, key[, reverse]]])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Sort the items of s</a:t>
                      </a:r>
                      <a:r>
                        <a:rPr lang="en-US"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 place.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084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87C-4FF1-243C-629D-167BF9F8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7A603-6706-EB94-91DD-44B3977332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566408"/>
            <a:ext cx="4243762" cy="4625845"/>
          </a:xfrm>
        </p:spPr>
        <p:txBody>
          <a:bodyPr>
            <a:norm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94444"/>
              <a:tabLst>
                <a:tab pos="263525" algn="l"/>
                <a:tab pos="264160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set: an unordered collection of unique objects</a:t>
            </a:r>
          </a:p>
          <a:p>
            <a:pPr marL="367030" marR="349250" indent="-342900">
              <a:lnSpc>
                <a:spcPts val="1900"/>
              </a:lnSpc>
              <a:spcBef>
                <a:spcPts val="1120"/>
              </a:spcBef>
              <a:buSzPct val="94444"/>
              <a:tabLst>
                <a:tab pos="156210" algn="l"/>
              </a:tabLst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frozenset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an immutable version of            set</a:t>
            </a:r>
          </a:p>
          <a:p>
            <a:pPr marL="367030" marR="349250" indent="-342900">
              <a:lnSpc>
                <a:spcPts val="1900"/>
              </a:lnSpc>
              <a:spcBef>
                <a:spcPts val="1120"/>
              </a:spcBef>
              <a:buSzPct val="94444"/>
              <a:tabLst>
                <a:tab pos="15621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 common operations: </a:t>
            </a:r>
          </a:p>
          <a:p>
            <a:pPr marL="824230" marR="349250" lvl="1" indent="-342900">
              <a:lnSpc>
                <a:spcPts val="1900"/>
              </a:lnSpc>
              <a:spcBef>
                <a:spcPts val="1120"/>
              </a:spcBef>
              <a:buSzPct val="94444"/>
              <a:tabLst>
                <a:tab pos="15621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Membership - obj in set</a:t>
            </a:r>
          </a:p>
          <a:p>
            <a:pPr marL="824230" marR="349250" lvl="1" indent="-342900">
              <a:lnSpc>
                <a:spcPts val="1900"/>
              </a:lnSpc>
              <a:spcBef>
                <a:spcPts val="1120"/>
              </a:spcBef>
              <a:buSzPct val="94444"/>
              <a:tabLst>
                <a:tab pos="15621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Union (|)</a:t>
            </a:r>
          </a:p>
          <a:p>
            <a:pPr marL="824230" marR="349250" lvl="1" indent="-342900">
              <a:lnSpc>
                <a:spcPts val="1900"/>
              </a:lnSpc>
              <a:spcBef>
                <a:spcPts val="1120"/>
              </a:spcBef>
              <a:buSzPct val="94444"/>
              <a:tabLst>
                <a:tab pos="15621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Intersection (&amp;)</a:t>
            </a:r>
          </a:p>
          <a:p>
            <a:pPr marL="824230" marR="349250" lvl="1" indent="-342900">
              <a:lnSpc>
                <a:spcPts val="1900"/>
              </a:lnSpc>
              <a:spcBef>
                <a:spcPts val="1120"/>
              </a:spcBef>
              <a:buSzPct val="94444"/>
              <a:tabLst>
                <a:tab pos="156210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Difference(-)</a:t>
            </a:r>
          </a:p>
          <a:p>
            <a:pPr marL="3200400" lvl="7" indent="0">
              <a:lnSpc>
                <a:spcPct val="100000"/>
              </a:lnSpc>
              <a:buNone/>
            </a:pPr>
            <a:endParaRPr lang="en-US" sz="2000" baseline="1683" dirty="0">
              <a:latin typeface="Courier New"/>
              <a:cs typeface="Courier New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5928F-47D2-DF76-95D0-BB4B2A680167}"/>
              </a:ext>
            </a:extLst>
          </p:cNvPr>
          <p:cNvSpPr txBox="1"/>
          <p:nvPr/>
        </p:nvSpPr>
        <p:spPr>
          <a:xfrm>
            <a:off x="5518482" y="1566408"/>
            <a:ext cx="6216317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basket = [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'apple'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'orange'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'apple'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'pear'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'orange'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fruit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set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(basket)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(fruit)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'orange'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in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fruit)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'crabgrass'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in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fruit)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set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'abracadabra'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b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set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</a:rPr>
              <a:t>alacazam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(a)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(a - b)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(a | b)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</a:rPr>
              <a:t>print(a &amp; b)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7597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B87C-4FF1-243C-629D-167BF9F8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7A603-6706-EB94-91DD-44B3977332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566408"/>
            <a:ext cx="3874793" cy="4625845"/>
          </a:xfrm>
        </p:spPr>
        <p:txBody>
          <a:bodyPr>
            <a:normAutofit/>
          </a:bodyPr>
          <a:lstStyle/>
          <a:p>
            <a:r>
              <a:rPr lang="en-US" dirty="0" err="1"/>
              <a:t>dict</a:t>
            </a:r>
            <a:r>
              <a:rPr lang="en-US" dirty="0"/>
              <a:t>: hash tables, maps a  set of keys to arbitrary  objects.</a:t>
            </a:r>
          </a:p>
          <a:p>
            <a:pPr marL="3200400" lvl="7" indent="0">
              <a:lnSpc>
                <a:spcPct val="100000"/>
              </a:lnSpc>
              <a:buNone/>
            </a:pPr>
            <a:endParaRPr lang="en-US" sz="2000" baseline="1683" dirty="0">
              <a:latin typeface="Courier New"/>
              <a:cs typeface="Courier New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5928F-47D2-DF76-95D0-BB4B2A680167}"/>
              </a:ext>
            </a:extLst>
          </p:cNvPr>
          <p:cNvSpPr txBox="1"/>
          <p:nvPr/>
        </p:nvSpPr>
        <p:spPr>
          <a:xfrm>
            <a:off x="5518482" y="1566408"/>
            <a:ext cx="6216317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gradebook 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</a:rPr>
              <a:t>dict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gradebook[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'Susan Student'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87.0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(gradebook)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gradebook[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'Peter Pupil'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94.0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gradebook.keys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())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gradebook.values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())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gradebook.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B200B2"/>
                </a:solidFill>
                <a:effectLst/>
              </a:rPr>
              <a:t>__contains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200B2"/>
                </a:solidFill>
                <a:effectLst/>
              </a:rPr>
              <a:t>__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'Tina Tenderfoot'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gradebook[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'Tina Tenderfoot'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99.9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gradebook.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B200B2"/>
                </a:solidFill>
                <a:effectLst/>
              </a:rPr>
              <a:t>__contains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200B2"/>
                </a:solidFill>
                <a:effectLst/>
              </a:rPr>
              <a:t>__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'Tina Tenderfoot'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(gradebook)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gradebook[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</a:rPr>
              <a:t>'Tina Tenderfoot'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 = [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99.9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</a:rPr>
              <a:t>95.7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]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(gradebook)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3894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3C38-9392-0695-3E90-AD4B04DF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3DF3A-8BE2-7B1D-9FBE-0982D5D94C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76200" marR="5080">
              <a:lnSpc>
                <a:spcPct val="200000"/>
              </a:lnSpc>
              <a:spcBef>
                <a:spcPts val="475"/>
              </a:spcBef>
            </a:pPr>
            <a:r>
              <a:rPr lang="en-US" dirty="0"/>
              <a:t>Input in Python is done with the input() function. It can take a string prompt as a parameter and returns a </a:t>
            </a:r>
            <a:r>
              <a:rPr lang="en-US" b="1" dirty="0"/>
              <a:t>string</a:t>
            </a:r>
            <a:r>
              <a:rPr lang="en-US" dirty="0"/>
              <a:t>. If we need to store the input as a different type, we would have to cast it.</a:t>
            </a:r>
          </a:p>
          <a:p>
            <a:pPr marL="76200" marR="5080">
              <a:lnSpc>
                <a:spcPct val="200000"/>
              </a:lnSpc>
              <a:spcBef>
                <a:spcPts val="475"/>
              </a:spcBef>
            </a:pPr>
            <a:r>
              <a:rPr lang="en-US" dirty="0" err="1"/>
              <a:t>Eg</a:t>
            </a:r>
            <a:r>
              <a:rPr lang="en-US" dirty="0"/>
              <a:t>: </a:t>
            </a:r>
          </a:p>
          <a:p>
            <a:pPr marL="0" marR="5080" indent="0">
              <a:lnSpc>
                <a:spcPct val="200000"/>
              </a:lnSpc>
              <a:spcBef>
                <a:spcPts val="475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(“enter a number: “))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62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A8AA-45CA-0EE5-AA4F-2C84A982F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C961F-C667-72CA-DAA5-38BCDF9AC1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Parallel assignment specifies multiple assignments in one statement</a:t>
            </a:r>
          </a:p>
          <a:p>
            <a:pPr lvl="1"/>
            <a:r>
              <a:rPr lang="en-US" i="1" dirty="0"/>
              <a:t>a, b = 100, 200</a:t>
            </a:r>
          </a:p>
          <a:p>
            <a:pPr lvl="1"/>
            <a:r>
              <a:rPr lang="en-US" i="1" dirty="0"/>
              <a:t>x, y = a, b</a:t>
            </a:r>
          </a:p>
          <a:p>
            <a:pPr lvl="1"/>
            <a:r>
              <a:rPr lang="en-US" i="1" dirty="0"/>
              <a:t>x, y, z = a, b, c</a:t>
            </a:r>
          </a:p>
          <a:p>
            <a:r>
              <a:rPr lang="en-US" i="1" dirty="0"/>
              <a:t>x, y, z, = a, b, c </a:t>
            </a:r>
            <a:r>
              <a:rPr lang="en-US" dirty="0"/>
              <a:t>is semantically equivalent to </a:t>
            </a:r>
          </a:p>
          <a:p>
            <a:pPr marL="457200" lvl="1" indent="0">
              <a:buNone/>
            </a:pPr>
            <a:r>
              <a:rPr lang="en-US" i="1" dirty="0" err="1"/>
              <a:t>tmp</a:t>
            </a:r>
            <a:r>
              <a:rPr lang="en-US" i="1" dirty="0"/>
              <a:t> = (a, b, c)</a:t>
            </a:r>
          </a:p>
          <a:p>
            <a:pPr marL="457200" lvl="1" indent="0">
              <a:buNone/>
            </a:pPr>
            <a:r>
              <a:rPr lang="en-US" i="1" dirty="0"/>
              <a:t>x = </a:t>
            </a:r>
            <a:r>
              <a:rPr lang="en-US" i="1" dirty="0" err="1"/>
              <a:t>tmp</a:t>
            </a:r>
            <a:r>
              <a:rPr lang="en-US" i="1" dirty="0"/>
              <a:t>[0]</a:t>
            </a:r>
          </a:p>
          <a:p>
            <a:pPr marL="457200" lvl="1" indent="0">
              <a:buNone/>
            </a:pPr>
            <a:r>
              <a:rPr lang="en-US" i="1" dirty="0"/>
              <a:t>y = </a:t>
            </a:r>
            <a:r>
              <a:rPr lang="en-US" i="1" dirty="0" err="1"/>
              <a:t>tmp</a:t>
            </a:r>
            <a:r>
              <a:rPr lang="en-US" i="1" dirty="0"/>
              <a:t> [1]</a:t>
            </a:r>
          </a:p>
          <a:p>
            <a:pPr marL="457200" lvl="1" indent="0">
              <a:buNone/>
            </a:pPr>
            <a:r>
              <a:rPr lang="en-US" i="1" dirty="0"/>
              <a:t>z = </a:t>
            </a:r>
            <a:r>
              <a:rPr lang="en-US" i="1" dirty="0" err="1"/>
              <a:t>tmp</a:t>
            </a:r>
            <a:r>
              <a:rPr lang="en-US" i="1" dirty="0"/>
              <a:t>[2]</a:t>
            </a:r>
          </a:p>
          <a:p>
            <a:r>
              <a:rPr lang="en-US" dirty="0"/>
              <a:t>Exercise: Swap the values of x, y.</a:t>
            </a:r>
          </a:p>
        </p:txBody>
      </p:sp>
    </p:spTree>
    <p:extLst>
      <p:ext uri="{BB962C8B-B14F-4D97-AF65-F5344CB8AC3E}">
        <p14:creationId xmlns:p14="http://schemas.microsoft.com/office/powerpoint/2010/main" val="2044132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3C38-9392-0695-3E90-AD4B04DF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Expressions and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3DF3A-8BE2-7B1D-9FBE-0982D5D94C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561676"/>
          </a:xfrm>
        </p:spPr>
        <p:txBody>
          <a:bodyPr>
            <a:normAutofit/>
          </a:bodyPr>
          <a:lstStyle/>
          <a:p>
            <a:r>
              <a:rPr lang="en-US" dirty="0"/>
              <a:t>Values: True, False</a:t>
            </a:r>
          </a:p>
          <a:p>
            <a:pPr lvl="1"/>
            <a:r>
              <a:rPr lang="en-US" dirty="0"/>
              <a:t>Any non-zero is True; zero is False</a:t>
            </a:r>
          </a:p>
          <a:p>
            <a:r>
              <a:rPr lang="en-US" dirty="0"/>
              <a:t>Comparison operators are the same as those in C++</a:t>
            </a:r>
          </a:p>
          <a:p>
            <a:pPr lvl="1"/>
            <a:r>
              <a:rPr lang="en-US" dirty="0"/>
              <a:t>&gt;, &gt;=, &lt;, &lt;=, ==, !=</a:t>
            </a:r>
          </a:p>
          <a:p>
            <a:r>
              <a:rPr lang="en-US" dirty="0"/>
              <a:t>Logical operators use words:</a:t>
            </a:r>
          </a:p>
          <a:p>
            <a:pPr lvl="1"/>
            <a:r>
              <a:rPr lang="en-US" b="1" dirty="0"/>
              <a:t>and</a:t>
            </a:r>
            <a:r>
              <a:rPr lang="en-US" dirty="0"/>
              <a:t> (&amp;&amp; in C++), </a:t>
            </a:r>
            <a:r>
              <a:rPr lang="en-US" b="1" dirty="0"/>
              <a:t>or</a:t>
            </a:r>
            <a:r>
              <a:rPr lang="en-US" dirty="0"/>
              <a:t> (|| in C++), and </a:t>
            </a:r>
            <a:r>
              <a:rPr lang="en-US" b="1" dirty="0"/>
              <a:t>not</a:t>
            </a:r>
            <a:r>
              <a:rPr lang="en-US" dirty="0"/>
              <a:t> (! In C++)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i="1" dirty="0"/>
              <a:t>(100 &gt; 200 ) or ((300 == 200) and not (400 == 20))</a:t>
            </a:r>
          </a:p>
          <a:p>
            <a:pPr lvl="1"/>
            <a:r>
              <a:rPr lang="en-US" i="1" dirty="0"/>
              <a:t>not (100 &gt; 200)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23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8FC45-4AD0-F71F-7840-8C9F3A90F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D530-0BDC-FA9D-56DF-19640780DF4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Easy to learn.</a:t>
            </a:r>
          </a:p>
          <a:p>
            <a:r>
              <a:rPr lang="en-US" dirty="0"/>
              <a:t>Supports quick development.</a:t>
            </a:r>
          </a:p>
          <a:p>
            <a:r>
              <a:rPr lang="en-US" dirty="0"/>
              <a:t>Cross-platform.</a:t>
            </a:r>
          </a:p>
          <a:p>
            <a:r>
              <a:rPr lang="en-US" dirty="0"/>
              <a:t>Open Source.</a:t>
            </a:r>
          </a:p>
          <a:p>
            <a:r>
              <a:rPr lang="en-US" dirty="0"/>
              <a:t>Extensible.</a:t>
            </a:r>
          </a:p>
          <a:p>
            <a:r>
              <a:rPr lang="en-US" dirty="0"/>
              <a:t>Embeddable.</a:t>
            </a:r>
          </a:p>
          <a:p>
            <a:r>
              <a:rPr lang="en-US" dirty="0"/>
              <a:t>Useful for a wide variety of applications.</a:t>
            </a:r>
          </a:p>
        </p:txBody>
      </p:sp>
    </p:spTree>
    <p:extLst>
      <p:ext uri="{BB962C8B-B14F-4D97-AF65-F5344CB8AC3E}">
        <p14:creationId xmlns:p14="http://schemas.microsoft.com/office/powerpoint/2010/main" val="688893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069A-D611-A588-D776-328364F1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while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5E587-1B35-8807-E81F-250B84C50AB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061910" cy="4707932"/>
          </a:xfrm>
        </p:spPr>
        <p:txBody>
          <a:bodyPr>
            <a:normAutofit fontScale="77500" lnSpcReduction="20000"/>
          </a:bodyPr>
          <a:lstStyle/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400" dirty="0"/>
              <a:t>While loops have the following  general structure.</a:t>
            </a: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endParaRPr lang="en-US" sz="2400" dirty="0"/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400" b="1" spc="10" dirty="0">
                <a:latin typeface="Courier New"/>
                <a:cs typeface="Courier New"/>
              </a:rPr>
              <a:t>while</a:t>
            </a:r>
            <a:r>
              <a:rPr lang="en-US" sz="2400" b="1" spc="-30" dirty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expression</a:t>
            </a:r>
            <a:r>
              <a:rPr lang="en-US" sz="2400" b="1" dirty="0">
                <a:latin typeface="Courier New"/>
                <a:cs typeface="Courier New"/>
              </a:rPr>
              <a:t>:</a:t>
            </a: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400" b="1" spc="15" dirty="0">
                <a:latin typeface="Courier New"/>
                <a:cs typeface="Courier New"/>
              </a:rPr>
              <a:t>    </a:t>
            </a:r>
            <a:r>
              <a:rPr lang="en-US" sz="2400" spc="15" dirty="0">
                <a:latin typeface="Courier New"/>
                <a:cs typeface="Courier New"/>
              </a:rPr>
              <a:t>s</a:t>
            </a:r>
            <a:r>
              <a:rPr lang="en-US" sz="2400" dirty="0">
                <a:latin typeface="Courier New"/>
                <a:cs typeface="Courier New"/>
              </a:rPr>
              <a:t>tat</a:t>
            </a:r>
            <a:r>
              <a:rPr lang="en-US" sz="2400" spc="15" dirty="0">
                <a:latin typeface="Courier New"/>
                <a:cs typeface="Courier New"/>
              </a:rPr>
              <a:t>em</a:t>
            </a:r>
            <a:r>
              <a:rPr lang="en-US" sz="2400" dirty="0">
                <a:latin typeface="Courier New"/>
                <a:cs typeface="Courier New"/>
              </a:rPr>
              <a:t>e</a:t>
            </a:r>
            <a:r>
              <a:rPr lang="en-US" sz="2400" spc="-10" dirty="0">
                <a:latin typeface="Courier New"/>
                <a:cs typeface="Courier New"/>
              </a:rPr>
              <a:t>n</a:t>
            </a:r>
            <a:r>
              <a:rPr lang="en-US" sz="2400" spc="15" dirty="0">
                <a:latin typeface="Courier New"/>
                <a:cs typeface="Courier New"/>
              </a:rPr>
              <a:t>t</a:t>
            </a:r>
            <a:r>
              <a:rPr lang="en-US" sz="2400" dirty="0">
                <a:latin typeface="Courier New"/>
                <a:cs typeface="Courier New"/>
              </a:rPr>
              <a:t>s</a:t>
            </a:r>
          </a:p>
          <a:p>
            <a:r>
              <a:rPr lang="en-US" sz="2400" dirty="0"/>
              <a:t>Here, statements refers to one or  more lines of Python code.</a:t>
            </a:r>
          </a:p>
          <a:p>
            <a:r>
              <a:rPr lang="en-US" sz="2400" dirty="0"/>
              <a:t>The conditional expression may  be any expression, where any  non-zero value is true.</a:t>
            </a:r>
          </a:p>
          <a:p>
            <a:r>
              <a:rPr lang="en-US" sz="2400" dirty="0"/>
              <a:t>The loop iterates while the  expression is true.</a:t>
            </a:r>
          </a:p>
          <a:p>
            <a:r>
              <a:rPr lang="en-US" sz="2400" dirty="0"/>
              <a:t>Note: All the statements  indented by the same amount  after a programming construct  are considered to be part of a  single block of code.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EB013-B2BA-89ED-67EA-40415C4A9D70}"/>
              </a:ext>
            </a:extLst>
          </p:cNvPr>
          <p:cNvSpPr txBox="1"/>
          <p:nvPr/>
        </p:nvSpPr>
        <p:spPr>
          <a:xfrm>
            <a:off x="7018424" y="1560690"/>
            <a:ext cx="2911640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err="1">
                <a:solidFill>
                  <a:srgbClr val="000000"/>
                </a:solidFill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While (</a:t>
            </a:r>
            <a:r>
              <a:rPr lang="en-US" altLang="en-US" dirty="0" err="1">
                <a:solidFill>
                  <a:srgbClr val="000000"/>
                </a:solidFill>
              </a:rPr>
              <a:t>i</a:t>
            </a:r>
            <a:r>
              <a:rPr lang="en-US" altLang="en-US" dirty="0">
                <a:solidFill>
                  <a:srgbClr val="000000"/>
                </a:solidFill>
              </a:rPr>
              <a:t> &lt; 4):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     print(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    i = </a:t>
            </a:r>
            <a:r>
              <a:rPr lang="en-US" altLang="en-US" dirty="0" err="1">
                <a:solidFill>
                  <a:srgbClr val="000000"/>
                </a:solidFill>
              </a:rPr>
              <a:t>i</a:t>
            </a:r>
            <a:r>
              <a:rPr lang="en-US" altLang="en-US" dirty="0">
                <a:solidFill>
                  <a:srgbClr val="000000"/>
                </a:solidFill>
              </a:rPr>
              <a:t> + 1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Flag = </a:t>
            </a:r>
            <a:r>
              <a:rPr lang="en-US" altLang="en-US" dirty="0">
                <a:solidFill>
                  <a:srgbClr val="000000"/>
                </a:solidFill>
              </a:rPr>
              <a:t>True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While flag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&lt; 6: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    print(flag, </a:t>
            </a:r>
            <a:r>
              <a:rPr lang="en-US" altLang="en-US" dirty="0" err="1">
                <a:solidFill>
                  <a:srgbClr val="000000"/>
                </a:solidFill>
              </a:rPr>
              <a:t>i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=i+1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----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Output: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True4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True5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9024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408B4-2C8C-A765-60A5-1CBC2D34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Whitespace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B93B-4356-36B5-F9FF-1EC2B687BC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4885447" cy="46338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Other languages such as C++, java use {} or () to identify blocks of code. Whitespace does not matter in those languages</a:t>
            </a:r>
          </a:p>
          <a:p>
            <a:endParaRPr lang="en-US" dirty="0"/>
          </a:p>
          <a:p>
            <a:r>
              <a:rPr lang="en-US" dirty="0"/>
              <a:t>Python uses indentation to denote code blocks – </a:t>
            </a:r>
            <a:r>
              <a:rPr lang="en-US" dirty="0">
                <a:solidFill>
                  <a:srgbClr val="C00000"/>
                </a:solidFill>
              </a:rPr>
              <a:t>same code blocks MUST have the same indentation </a:t>
            </a:r>
            <a:r>
              <a:rPr lang="en-US" dirty="0"/>
              <a:t>-- whitespace is significant in Python. </a:t>
            </a:r>
          </a:p>
          <a:p>
            <a:pPr lvl="1"/>
            <a:r>
              <a:rPr lang="en-US" dirty="0"/>
              <a:t>See lect1/whitespace.py for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D7852E-27C0-4145-DDB0-FC0AEB0FB288}"/>
              </a:ext>
            </a:extLst>
          </p:cNvPr>
          <p:cNvSpPr txBox="1"/>
          <p:nvPr/>
        </p:nvSpPr>
        <p:spPr>
          <a:xfrm>
            <a:off x="6519230" y="2213811"/>
            <a:ext cx="4758995" cy="2095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95"/>
              </a:spcBef>
              <a:buNone/>
            </a:pPr>
            <a:r>
              <a:rPr lang="en-US" sz="1800" i="1" dirty="0">
                <a:latin typeface="Courier New"/>
                <a:cs typeface="Courier New"/>
              </a:rPr>
              <a:t># </a:t>
            </a:r>
            <a:r>
              <a:rPr lang="en-US" sz="1800" i="1" spc="10" dirty="0">
                <a:latin typeface="Courier New"/>
                <a:cs typeface="Courier New"/>
              </a:rPr>
              <a:t>here’s </a:t>
            </a:r>
            <a:r>
              <a:rPr lang="en-US" sz="1800" i="1" dirty="0">
                <a:latin typeface="Courier New"/>
                <a:cs typeface="Courier New"/>
              </a:rPr>
              <a:t>a</a:t>
            </a:r>
            <a:r>
              <a:rPr lang="en-US" sz="1800" i="1" spc="25" dirty="0">
                <a:latin typeface="Courier New"/>
                <a:cs typeface="Courier New"/>
              </a:rPr>
              <a:t> </a:t>
            </a:r>
            <a:r>
              <a:rPr lang="en-US" sz="1800" i="1" spc="10" dirty="0">
                <a:latin typeface="Courier New"/>
                <a:cs typeface="Courier New"/>
              </a:rPr>
              <a:t>comment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95"/>
              </a:spcBef>
              <a:buNone/>
            </a:pPr>
            <a:r>
              <a:rPr lang="en-US" sz="1800" b="1" spc="10" dirty="0">
                <a:latin typeface="Courier New"/>
                <a:cs typeface="Courier New"/>
              </a:rPr>
              <a:t>for </a:t>
            </a:r>
            <a:r>
              <a:rPr lang="en-US" sz="1800" dirty="0" err="1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b="1" spc="10" dirty="0">
                <a:latin typeface="Courier New"/>
                <a:cs typeface="Courier New"/>
              </a:rPr>
              <a:t>in</a:t>
            </a:r>
            <a:r>
              <a:rPr lang="en-US" sz="1800" b="1" spc="75" dirty="0">
                <a:latin typeface="Courier New"/>
                <a:cs typeface="Courier New"/>
              </a:rPr>
              <a:t> </a:t>
            </a:r>
            <a:r>
              <a:rPr lang="en-US" sz="1800" dirty="0">
                <a:latin typeface="Courier New"/>
                <a:cs typeface="Courier New"/>
              </a:rPr>
              <a:t>range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dirty="0">
                <a:latin typeface="Courier New"/>
                <a:cs typeface="Courier New"/>
              </a:rPr>
              <a:t>0</a:t>
            </a:r>
            <a:r>
              <a:rPr lang="en-US" sz="1800" b="1" dirty="0">
                <a:latin typeface="Courier New"/>
                <a:cs typeface="Courier New"/>
              </a:rPr>
              <a:t>,</a:t>
            </a:r>
            <a:r>
              <a:rPr lang="en-US" sz="1800" dirty="0">
                <a:latin typeface="Courier New"/>
                <a:cs typeface="Courier New"/>
              </a:rPr>
              <a:t>3</a:t>
            </a:r>
            <a:r>
              <a:rPr lang="en-US" sz="1800" b="1" dirty="0">
                <a:latin typeface="Courier New"/>
                <a:cs typeface="Courier New"/>
              </a:rPr>
              <a:t>):</a:t>
            </a:r>
            <a:endParaRPr lang="en-US" sz="1800" dirty="0">
              <a:latin typeface="Courier New"/>
              <a:cs typeface="Courier New"/>
            </a:endParaRPr>
          </a:p>
          <a:p>
            <a:pPr marL="538480" indent="0">
              <a:lnSpc>
                <a:spcPct val="100000"/>
              </a:lnSpc>
              <a:buNone/>
            </a:pPr>
            <a:r>
              <a:rPr lang="en-US" sz="1800" b="1" spc="10" dirty="0">
                <a:latin typeface="Courier New"/>
                <a:cs typeface="Courier New"/>
              </a:rPr>
              <a:t>print</a:t>
            </a:r>
            <a:r>
              <a:rPr lang="en-US" sz="1800" b="1" spc="40" dirty="0">
                <a:latin typeface="Courier New"/>
                <a:cs typeface="Courier New"/>
              </a:rPr>
              <a:t> </a:t>
            </a:r>
            <a:r>
              <a:rPr lang="en-US" sz="1800" spc="15" dirty="0">
                <a:latin typeface="Courier New"/>
                <a:cs typeface="Courier New"/>
              </a:rPr>
              <a:t>(</a:t>
            </a:r>
            <a:r>
              <a:rPr lang="en-US" sz="1800" spc="15" dirty="0" err="1">
                <a:latin typeface="Courier New"/>
                <a:cs typeface="Courier New"/>
              </a:rPr>
              <a:t>i</a:t>
            </a:r>
            <a:r>
              <a:rPr lang="en-US" sz="1800" spc="15" dirty="0">
                <a:latin typeface="Courier New"/>
                <a:cs typeface="Courier New"/>
              </a:rPr>
              <a:t>)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b="1" spc="10" dirty="0">
                <a:latin typeface="Courier New"/>
                <a:cs typeface="Courier New"/>
              </a:rPr>
              <a:t>def</a:t>
            </a:r>
            <a:r>
              <a:rPr lang="en-US" sz="1800" b="1" spc="25" dirty="0">
                <a:latin typeface="Courier New"/>
                <a:cs typeface="Courier New"/>
              </a:rPr>
              <a:t> </a:t>
            </a:r>
            <a:r>
              <a:rPr lang="en-US" sz="1800" spc="5" dirty="0" err="1">
                <a:latin typeface="Courier New"/>
                <a:cs typeface="Courier New"/>
              </a:rPr>
              <a:t>myfunc</a:t>
            </a:r>
            <a:r>
              <a:rPr lang="en-US" sz="1800" b="1" spc="5" dirty="0">
                <a:latin typeface="Courier New"/>
                <a:cs typeface="Courier New"/>
              </a:rPr>
              <a:t>():</a:t>
            </a:r>
            <a:endParaRPr lang="en-US" sz="1800" dirty="0">
              <a:latin typeface="Courier New"/>
              <a:cs typeface="Courier New"/>
            </a:endParaRPr>
          </a:p>
          <a:p>
            <a:pPr marL="538480" indent="0">
              <a:lnSpc>
                <a:spcPct val="100000"/>
              </a:lnSpc>
              <a:spcBef>
                <a:spcPts val="155"/>
              </a:spcBef>
              <a:buNone/>
              <a:tabLst>
                <a:tab pos="3804920" algn="l"/>
              </a:tabLst>
            </a:pPr>
            <a:r>
              <a:rPr lang="en-US" sz="1800" spc="10" dirty="0">
                <a:latin typeface="Courier New"/>
                <a:cs typeface="Courier New"/>
              </a:rPr>
              <a:t>"""h</a:t>
            </a:r>
            <a:r>
              <a:rPr lang="en-US" sz="1800" spc="-5" dirty="0">
                <a:latin typeface="Courier New"/>
                <a:cs typeface="Courier New"/>
              </a:rPr>
              <a:t>e</a:t>
            </a:r>
            <a:r>
              <a:rPr lang="en-US" sz="1800" spc="15" dirty="0">
                <a:latin typeface="Courier New"/>
                <a:cs typeface="Courier New"/>
              </a:rPr>
              <a:t>r</a:t>
            </a:r>
            <a:r>
              <a:rPr lang="en-US" sz="1800" spc="10" dirty="0">
                <a:latin typeface="Courier New"/>
                <a:cs typeface="Courier New"/>
              </a:rPr>
              <a:t>e’</a:t>
            </a:r>
            <a:r>
              <a:rPr lang="en-US" sz="1800" dirty="0">
                <a:latin typeface="Courier New"/>
                <a:cs typeface="Courier New"/>
              </a:rPr>
              <a:t>s</a:t>
            </a:r>
            <a:r>
              <a:rPr lang="en-US" sz="1800" spc="30" dirty="0">
                <a:latin typeface="Courier New"/>
                <a:cs typeface="Courier New"/>
              </a:rPr>
              <a:t> </a:t>
            </a:r>
            <a:r>
              <a:rPr lang="en-US" sz="1800" dirty="0">
                <a:latin typeface="Courier New"/>
                <a:cs typeface="Courier New"/>
              </a:rPr>
              <a:t>a</a:t>
            </a:r>
            <a:r>
              <a:rPr lang="en-US" sz="1800" spc="45" dirty="0">
                <a:latin typeface="Courier New"/>
                <a:cs typeface="Courier New"/>
              </a:rPr>
              <a:t> </a:t>
            </a:r>
            <a:r>
              <a:rPr lang="en-US" sz="1800" spc="-5" dirty="0">
                <a:latin typeface="Courier New"/>
                <a:cs typeface="Courier New"/>
              </a:rPr>
              <a:t>c</a:t>
            </a:r>
            <a:r>
              <a:rPr lang="en-US" sz="1800" spc="15" dirty="0">
                <a:latin typeface="Courier New"/>
                <a:cs typeface="Courier New"/>
              </a:rPr>
              <a:t>o</a:t>
            </a:r>
            <a:r>
              <a:rPr lang="en-US" sz="1800" spc="10" dirty="0">
                <a:latin typeface="Courier New"/>
                <a:cs typeface="Courier New"/>
              </a:rPr>
              <a:t>mme</a:t>
            </a:r>
            <a:r>
              <a:rPr lang="en-US" sz="1800" spc="-5" dirty="0">
                <a:latin typeface="Courier New"/>
                <a:cs typeface="Courier New"/>
              </a:rPr>
              <a:t>n</a:t>
            </a:r>
            <a:r>
              <a:rPr lang="en-US" sz="1800" dirty="0">
                <a:latin typeface="Courier New"/>
                <a:cs typeface="Courier New"/>
              </a:rPr>
              <a:t>t</a:t>
            </a:r>
            <a:r>
              <a:rPr lang="en-US" sz="1800" spc="30" dirty="0">
                <a:latin typeface="Courier New"/>
                <a:cs typeface="Courier New"/>
              </a:rPr>
              <a:t> </a:t>
            </a:r>
            <a:r>
              <a:rPr lang="en-US" sz="1800" spc="10" dirty="0">
                <a:latin typeface="Courier New"/>
                <a:cs typeface="Courier New"/>
              </a:rPr>
              <a:t>a</a:t>
            </a:r>
            <a:r>
              <a:rPr lang="en-US" sz="1800" spc="-5" dirty="0">
                <a:latin typeface="Courier New"/>
                <a:cs typeface="Courier New"/>
              </a:rPr>
              <a:t>b</a:t>
            </a:r>
            <a:r>
              <a:rPr lang="en-US" sz="1800" spc="15" dirty="0">
                <a:latin typeface="Courier New"/>
                <a:cs typeface="Courier New"/>
              </a:rPr>
              <a:t>o</a:t>
            </a:r>
            <a:r>
              <a:rPr lang="en-US" sz="1800" spc="10" dirty="0">
                <a:latin typeface="Courier New"/>
                <a:cs typeface="Courier New"/>
              </a:rPr>
              <a:t>u</a:t>
            </a:r>
            <a:r>
              <a:rPr lang="en-US" sz="1800" dirty="0">
                <a:latin typeface="Courier New"/>
                <a:cs typeface="Courier New"/>
              </a:rPr>
              <a:t>t	</a:t>
            </a:r>
            <a:r>
              <a:rPr lang="en-US" sz="1800" spc="15" dirty="0">
                <a:latin typeface="Courier New"/>
                <a:cs typeface="Courier New"/>
              </a:rPr>
              <a:t>the</a:t>
            </a:r>
            <a:endParaRPr lang="en-US" sz="1800" dirty="0">
              <a:latin typeface="Courier New"/>
              <a:cs typeface="Courier New"/>
            </a:endParaRPr>
          </a:p>
          <a:p>
            <a:pPr marL="538480" indent="0">
              <a:lnSpc>
                <a:spcPct val="100000"/>
              </a:lnSpc>
              <a:spcBef>
                <a:spcPts val="65"/>
              </a:spcBef>
              <a:buNone/>
            </a:pPr>
            <a:r>
              <a:rPr lang="en-US" sz="1800" spc="10" dirty="0" err="1">
                <a:latin typeface="Courier New"/>
                <a:cs typeface="Courier New"/>
              </a:rPr>
              <a:t>myfunc</a:t>
            </a:r>
            <a:r>
              <a:rPr lang="en-US" sz="1800" spc="20" dirty="0">
                <a:latin typeface="Courier New"/>
                <a:cs typeface="Courier New"/>
              </a:rPr>
              <a:t> </a:t>
            </a:r>
            <a:r>
              <a:rPr lang="en-US" sz="1800" spc="10" dirty="0">
                <a:latin typeface="Courier New"/>
                <a:cs typeface="Courier New"/>
              </a:rPr>
              <a:t>function"""</a:t>
            </a:r>
            <a:endParaRPr lang="en-US" sz="1800" dirty="0">
              <a:latin typeface="Courier New"/>
              <a:cs typeface="Courier New"/>
            </a:endParaRPr>
          </a:p>
          <a:p>
            <a:pPr marL="538480" indent="0">
              <a:lnSpc>
                <a:spcPct val="100000"/>
              </a:lnSpc>
              <a:spcBef>
                <a:spcPts val="60"/>
              </a:spcBef>
              <a:buNone/>
            </a:pPr>
            <a:r>
              <a:rPr lang="en-US" sz="1800" b="1" spc="10" dirty="0">
                <a:latin typeface="Courier New"/>
                <a:cs typeface="Courier New"/>
              </a:rPr>
              <a:t>print </a:t>
            </a:r>
            <a:r>
              <a:rPr lang="en-US" sz="1800" spc="5" dirty="0">
                <a:latin typeface="Courier New"/>
                <a:cs typeface="Courier New"/>
              </a:rPr>
              <a:t>("In </a:t>
            </a:r>
            <a:r>
              <a:rPr lang="en-US" sz="1800" dirty="0">
                <a:latin typeface="Courier New"/>
                <a:cs typeface="Courier New"/>
              </a:rPr>
              <a:t>a</a:t>
            </a:r>
            <a:r>
              <a:rPr lang="en-US" sz="1800" spc="60" dirty="0">
                <a:latin typeface="Courier New"/>
                <a:cs typeface="Courier New"/>
              </a:rPr>
              <a:t> </a:t>
            </a:r>
            <a:r>
              <a:rPr lang="en-US" sz="1800" spc="10" dirty="0">
                <a:latin typeface="Courier New"/>
                <a:cs typeface="Courier New"/>
              </a:rPr>
              <a:t>function!“)</a:t>
            </a:r>
          </a:p>
        </p:txBody>
      </p:sp>
    </p:spTree>
    <p:extLst>
      <p:ext uri="{BB962C8B-B14F-4D97-AF65-F5344CB8AC3E}">
        <p14:creationId xmlns:p14="http://schemas.microsoft.com/office/powerpoint/2010/main" val="35197972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6BFE-C41F-4779-E713-48B744DA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- 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5F282-0FCC-2B86-0E5B-AB13EF5AC3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045868" cy="4224792"/>
          </a:xfrm>
        </p:spPr>
        <p:txBody>
          <a:bodyPr>
            <a:normAutofit lnSpcReduction="10000"/>
          </a:bodyPr>
          <a:lstStyle/>
          <a:p>
            <a:pPr marL="0" marR="508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/>
              <a:t>The if statement has the  following general form:</a:t>
            </a:r>
          </a:p>
          <a:p>
            <a:pPr marL="0" marR="508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marR="5080" indent="0">
              <a:lnSpc>
                <a:spcPct val="100000"/>
              </a:lnSpc>
              <a:spcBef>
                <a:spcPts val="475"/>
              </a:spcBef>
              <a:buNone/>
            </a:pPr>
            <a:r>
              <a:rPr lang="en-US" sz="2800" b="1" spc="10" dirty="0">
                <a:latin typeface="Courier New"/>
                <a:cs typeface="Courier New"/>
              </a:rPr>
              <a:t>if</a:t>
            </a:r>
            <a:r>
              <a:rPr lang="en-US" sz="2800" b="1" spc="-110" dirty="0">
                <a:latin typeface="Courier New"/>
                <a:cs typeface="Courier New"/>
              </a:rPr>
              <a:t> </a:t>
            </a:r>
            <a:r>
              <a:rPr lang="en-US" sz="2800" spc="10" dirty="0">
                <a:latin typeface="Courier New"/>
                <a:cs typeface="Courier New"/>
              </a:rPr>
              <a:t>expression</a:t>
            </a:r>
            <a:r>
              <a:rPr lang="en-US" sz="2800" b="1" spc="10" dirty="0">
                <a:latin typeface="Courier New"/>
                <a:cs typeface="Courier New"/>
              </a:rPr>
              <a:t>:</a:t>
            </a:r>
          </a:p>
          <a:p>
            <a:pPr marL="0" marR="5080" indent="0">
              <a:lnSpc>
                <a:spcPct val="100000"/>
              </a:lnSpc>
              <a:spcBef>
                <a:spcPts val="475"/>
              </a:spcBef>
              <a:buNone/>
            </a:pPr>
            <a:r>
              <a:rPr lang="en-US" sz="2800" dirty="0">
                <a:latin typeface="Courier New"/>
                <a:cs typeface="Courier New"/>
              </a:rPr>
              <a:t>    s</a:t>
            </a:r>
            <a:r>
              <a:rPr lang="en-US" sz="2800" spc="15" dirty="0">
                <a:latin typeface="Courier New"/>
                <a:cs typeface="Courier New"/>
              </a:rPr>
              <a:t>t</a:t>
            </a:r>
            <a:r>
              <a:rPr lang="en-US" sz="2800" dirty="0">
                <a:latin typeface="Courier New"/>
                <a:cs typeface="Courier New"/>
              </a:rPr>
              <a:t>a</a:t>
            </a:r>
            <a:r>
              <a:rPr lang="en-US" sz="2800" spc="-10" dirty="0">
                <a:latin typeface="Courier New"/>
                <a:cs typeface="Courier New"/>
              </a:rPr>
              <a:t>t</a:t>
            </a:r>
            <a:r>
              <a:rPr lang="en-US" sz="2800" spc="15" dirty="0">
                <a:latin typeface="Courier New"/>
                <a:cs typeface="Courier New"/>
              </a:rPr>
              <a:t>e</a:t>
            </a:r>
            <a:r>
              <a:rPr lang="en-US" sz="2800" spc="10" dirty="0">
                <a:latin typeface="Courier New"/>
                <a:cs typeface="Courier New"/>
              </a:rPr>
              <a:t>m</a:t>
            </a:r>
            <a:r>
              <a:rPr lang="en-US" sz="2800" spc="-5" dirty="0">
                <a:latin typeface="Courier New"/>
                <a:cs typeface="Courier New"/>
              </a:rPr>
              <a:t>e</a:t>
            </a:r>
            <a:r>
              <a:rPr lang="en-US" sz="2800" spc="5" dirty="0">
                <a:latin typeface="Courier New"/>
                <a:cs typeface="Courier New"/>
              </a:rPr>
              <a:t>n</a:t>
            </a:r>
            <a:r>
              <a:rPr lang="en-US" sz="2800" dirty="0">
                <a:latin typeface="Courier New"/>
                <a:cs typeface="Courier New"/>
              </a:rPr>
              <a:t>ts</a:t>
            </a:r>
          </a:p>
          <a:p>
            <a:pPr marL="0" marR="5080" indent="0">
              <a:lnSpc>
                <a:spcPct val="100000"/>
              </a:lnSpc>
              <a:spcBef>
                <a:spcPts val="475"/>
              </a:spcBef>
              <a:buNone/>
            </a:pPr>
            <a:endParaRPr lang="en-US" sz="2800" dirty="0">
              <a:latin typeface="Courier New"/>
              <a:cs typeface="Courier New"/>
            </a:endParaRPr>
          </a:p>
          <a:p>
            <a:r>
              <a:rPr lang="en-US" sz="2400" dirty="0"/>
              <a:t>If the </a:t>
            </a:r>
            <a:r>
              <a:rPr lang="en-US" sz="2400" dirty="0" err="1"/>
              <a:t>boolean</a:t>
            </a:r>
            <a:r>
              <a:rPr lang="en-US" sz="2400" dirty="0"/>
              <a:t> expression  evaluates to True, the statements are executed.</a:t>
            </a:r>
          </a:p>
          <a:p>
            <a:r>
              <a:rPr lang="en-US" sz="2400" dirty="0"/>
              <a:t>Otherwise, they are skipped entirely.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B89585-2A52-CEE2-E7B8-63BC1EEDCACF}"/>
              </a:ext>
            </a:extLst>
          </p:cNvPr>
          <p:cNvSpPr txBox="1"/>
          <p:nvPr/>
        </p:nvSpPr>
        <p:spPr>
          <a:xfrm>
            <a:off x="7058530" y="1997839"/>
            <a:ext cx="291164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= 100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b = 0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 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print(‘a is True’)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 not b: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print(‘b is False)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 a and b: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print(‘a and b is True’)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 a or b: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print(‘a or b is True’)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1909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6BFE-C41F-4779-E713-48B744DA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- 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5F282-0FCC-2B86-0E5B-AB13EF5AC3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045868" cy="4224792"/>
          </a:xfrm>
        </p:spPr>
        <p:txBody>
          <a:bodyPr>
            <a:normAutofit/>
          </a:bodyPr>
          <a:lstStyle/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400" dirty="0"/>
              <a:t>You can also pair an else  with an if statement.</a:t>
            </a: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endParaRPr lang="en-US" sz="2400" dirty="0"/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800" b="1" spc="10" dirty="0">
                <a:latin typeface="Courier New"/>
                <a:cs typeface="Courier New"/>
              </a:rPr>
              <a:t>if</a:t>
            </a:r>
            <a:r>
              <a:rPr lang="en-US" sz="2800" b="1" spc="-135" dirty="0">
                <a:latin typeface="Courier New"/>
                <a:cs typeface="Courier New"/>
              </a:rPr>
              <a:t> </a:t>
            </a:r>
            <a:r>
              <a:rPr lang="en-US" sz="2800" spc="10" dirty="0">
                <a:latin typeface="Courier New"/>
                <a:cs typeface="Courier New"/>
              </a:rPr>
              <a:t>expression</a:t>
            </a:r>
            <a:r>
              <a:rPr lang="en-US" sz="2800" b="1" spc="10" dirty="0">
                <a:latin typeface="Courier New"/>
                <a:cs typeface="Courier New"/>
              </a:rPr>
              <a:t>:</a:t>
            </a: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800" b="1" spc="10" dirty="0">
                <a:latin typeface="Courier New"/>
                <a:cs typeface="Courier New"/>
              </a:rPr>
              <a:t>    </a:t>
            </a:r>
            <a:r>
              <a:rPr lang="en-US" sz="2800" dirty="0">
                <a:latin typeface="Courier New"/>
                <a:cs typeface="Courier New"/>
              </a:rPr>
              <a:t>s</a:t>
            </a:r>
            <a:r>
              <a:rPr lang="en-US" sz="2800" spc="15" dirty="0">
                <a:latin typeface="Courier New"/>
                <a:cs typeface="Courier New"/>
              </a:rPr>
              <a:t>t</a:t>
            </a:r>
            <a:r>
              <a:rPr lang="en-US" sz="2800" dirty="0">
                <a:latin typeface="Courier New"/>
                <a:cs typeface="Courier New"/>
              </a:rPr>
              <a:t>a</a:t>
            </a:r>
            <a:r>
              <a:rPr lang="en-US" sz="2800" spc="-10" dirty="0">
                <a:latin typeface="Courier New"/>
                <a:cs typeface="Courier New"/>
              </a:rPr>
              <a:t>t</a:t>
            </a:r>
            <a:r>
              <a:rPr lang="en-US" sz="2800" spc="15" dirty="0">
                <a:latin typeface="Courier New"/>
                <a:cs typeface="Courier New"/>
              </a:rPr>
              <a:t>e</a:t>
            </a:r>
            <a:r>
              <a:rPr lang="en-US" sz="2800" dirty="0">
                <a:latin typeface="Courier New"/>
                <a:cs typeface="Courier New"/>
              </a:rPr>
              <a:t>me</a:t>
            </a:r>
            <a:r>
              <a:rPr lang="en-US" sz="2800" spc="15" dirty="0">
                <a:latin typeface="Courier New"/>
                <a:cs typeface="Courier New"/>
              </a:rPr>
              <a:t>n</a:t>
            </a:r>
            <a:r>
              <a:rPr lang="en-US" sz="2800" dirty="0">
                <a:latin typeface="Courier New"/>
                <a:cs typeface="Courier New"/>
              </a:rPr>
              <a:t>ts</a:t>
            </a: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800" b="1" spc="10" dirty="0">
                <a:latin typeface="Courier New"/>
                <a:cs typeface="Courier New"/>
              </a:rPr>
              <a:t>else:</a:t>
            </a: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800" b="1" spc="10" dirty="0">
                <a:latin typeface="Courier New"/>
                <a:cs typeface="Courier New"/>
              </a:rPr>
              <a:t>    </a:t>
            </a:r>
            <a:r>
              <a:rPr lang="en-US" sz="2800" dirty="0">
                <a:latin typeface="Courier New"/>
                <a:cs typeface="Courier New"/>
              </a:rPr>
              <a:t>statements</a:t>
            </a: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endParaRPr lang="en-US" sz="2800" dirty="0">
              <a:solidFill>
                <a:srgbClr val="FFFFFF"/>
              </a:solidFill>
              <a:latin typeface="Courier New"/>
              <a:cs typeface="Courier New"/>
            </a:endParaRP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400" dirty="0"/>
              <a:t>The </a:t>
            </a:r>
            <a:r>
              <a:rPr lang="en-US" sz="2400" b="1" dirty="0" err="1"/>
              <a:t>elif</a:t>
            </a:r>
            <a:r>
              <a:rPr lang="en-US" sz="2400" dirty="0"/>
              <a:t> keyword can be  used to specify an else if  statement.</a:t>
            </a:r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endParaRPr lang="en-US" sz="2400" dirty="0"/>
          </a:p>
          <a:p>
            <a:pPr marL="12700" marR="5080" indent="0">
              <a:lnSpc>
                <a:spcPts val="1989"/>
              </a:lnSpc>
              <a:spcBef>
                <a:spcPts val="305"/>
              </a:spcBef>
              <a:buNone/>
            </a:pPr>
            <a:r>
              <a:rPr lang="en-US" sz="2400" dirty="0"/>
              <a:t>Furthermore, if statements  may be nested within each  other.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B89585-2A52-CEE2-E7B8-63BC1EEDCACF}"/>
              </a:ext>
            </a:extLst>
          </p:cNvPr>
          <p:cNvSpPr txBox="1"/>
          <p:nvPr/>
        </p:nvSpPr>
        <p:spPr>
          <a:xfrm>
            <a:off x="6713625" y="2021902"/>
            <a:ext cx="4130838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err="1">
                <a:solidFill>
                  <a:srgbClr val="000000"/>
                </a:solidFill>
              </a:rPr>
              <a:t>a,b,c</a:t>
            </a:r>
            <a:r>
              <a:rPr lang="en-US" altLang="en-US" dirty="0">
                <a:solidFill>
                  <a:srgbClr val="000000"/>
                </a:solidFill>
              </a:rPr>
              <a:t> = 10, 0,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 a &gt; b: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if a &gt; c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       print(‘a is the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greatest</a:t>
            </a:r>
            <a:r>
              <a:rPr lang="en-US" altLang="en-US" dirty="0">
                <a:solidFill>
                  <a:srgbClr val="000000"/>
                </a:solidFill>
              </a:rPr>
              <a:t>’)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 else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      print(‘c is the greatest’)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print(‘a is True’)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err="1">
                <a:solidFill>
                  <a:srgbClr val="000000"/>
                </a:solidFill>
              </a:rPr>
              <a:t>elif</a:t>
            </a:r>
            <a:r>
              <a:rPr lang="en-US" altLang="en-US" dirty="0">
                <a:solidFill>
                  <a:srgbClr val="000000"/>
                </a:solidFill>
              </a:rPr>
              <a:t> b &gt; c: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print(‘b is the greatest’)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Else: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</a:rPr>
              <a:t>    print(‘c is the greatest’) </a:t>
            </a:r>
          </a:p>
        </p:txBody>
      </p:sp>
    </p:spTree>
    <p:extLst>
      <p:ext uri="{BB962C8B-B14F-4D97-AF65-F5344CB8AC3E}">
        <p14:creationId xmlns:p14="http://schemas.microsoft.com/office/powerpoint/2010/main" val="38271564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07DD3-441F-6A10-9AE5-AC34911E5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99216-71DF-B30C-F549-139D3AEB177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76200">
              <a:lnSpc>
                <a:spcPct val="100000"/>
              </a:lnSpc>
              <a:spcBef>
                <a:spcPts val="1205"/>
              </a:spcBef>
            </a:pPr>
            <a:r>
              <a:rPr lang="en-US" sz="2400" dirty="0"/>
              <a:t>The for loop has the following general form.</a:t>
            </a:r>
          </a:p>
          <a:p>
            <a:pPr marL="0" indent="0">
              <a:lnSpc>
                <a:spcPct val="100000"/>
              </a:lnSpc>
              <a:spcBef>
                <a:spcPts val="1205"/>
              </a:spcBef>
              <a:buNone/>
            </a:pPr>
            <a:r>
              <a:rPr lang="en-US" sz="2000" b="1" spc="5" dirty="0">
                <a:latin typeface="Courier New"/>
                <a:cs typeface="Courier New"/>
              </a:rPr>
              <a:t>for </a:t>
            </a:r>
            <a:r>
              <a:rPr lang="en-US" sz="2000" spc="5" dirty="0">
                <a:latin typeface="Courier New"/>
                <a:cs typeface="Courier New"/>
              </a:rPr>
              <a:t>var </a:t>
            </a:r>
            <a:r>
              <a:rPr lang="en-US" sz="2000" b="1" spc="5" dirty="0">
                <a:latin typeface="Courier New"/>
                <a:cs typeface="Courier New"/>
              </a:rPr>
              <a:t>in</a:t>
            </a:r>
            <a:r>
              <a:rPr lang="en-US" sz="2000" b="1" spc="-70" dirty="0">
                <a:latin typeface="Courier New"/>
                <a:cs typeface="Courier New"/>
              </a:rPr>
              <a:t> </a:t>
            </a:r>
            <a:r>
              <a:rPr lang="en-US" sz="2000" dirty="0">
                <a:latin typeface="Courier New"/>
                <a:cs typeface="Courier New"/>
              </a:rPr>
              <a:t>sequence</a:t>
            </a:r>
            <a:r>
              <a:rPr lang="en-US" sz="2000" b="1" dirty="0">
                <a:latin typeface="Courier New"/>
                <a:cs typeface="Courier New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1205"/>
              </a:spcBef>
              <a:buNone/>
            </a:pPr>
            <a:r>
              <a:rPr lang="en-US" sz="2000" b="1" spc="-10" dirty="0">
                <a:latin typeface="Courier New"/>
                <a:cs typeface="Courier New"/>
              </a:rPr>
              <a:t>    </a:t>
            </a:r>
            <a:r>
              <a:rPr lang="en-US" sz="2000" spc="-10" dirty="0">
                <a:latin typeface="Courier New"/>
                <a:cs typeface="Courier New"/>
              </a:rPr>
              <a:t>statements</a:t>
            </a:r>
            <a:endParaRPr lang="en-US" sz="2000" dirty="0">
              <a:latin typeface="Courier New"/>
              <a:cs typeface="Courier New"/>
            </a:endParaRPr>
          </a:p>
          <a:p>
            <a:pPr marL="0" indent="0">
              <a:lnSpc>
                <a:spcPct val="100000"/>
              </a:lnSpc>
              <a:spcBef>
                <a:spcPts val="15"/>
              </a:spcBef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812165" lvl="1" indent="-342900">
              <a:lnSpc>
                <a:spcPts val="2750"/>
              </a:lnSpc>
              <a:tabLst>
                <a:tab pos="299085" algn="l"/>
                <a:tab pos="299720" algn="l"/>
                <a:tab pos="6680834" algn="l"/>
              </a:tabLst>
            </a:pPr>
            <a:r>
              <a:rPr lang="en-US" dirty="0"/>
              <a:t>If a sequence contains an expression list, it is evaluated first.</a:t>
            </a:r>
          </a:p>
          <a:p>
            <a:pPr marL="812165" marR="5080" lvl="1" indent="-342900">
              <a:lnSpc>
                <a:spcPts val="2620"/>
              </a:lnSpc>
              <a:spcBef>
                <a:spcPts val="175"/>
              </a:spcBef>
              <a:tabLst>
                <a:tab pos="299085" algn="l"/>
                <a:tab pos="299720" algn="l"/>
                <a:tab pos="1612265" algn="l"/>
                <a:tab pos="3903979" algn="l"/>
              </a:tabLst>
            </a:pPr>
            <a:r>
              <a:rPr lang="en-US" dirty="0"/>
              <a:t>Then, the first item in the sequence is assigned to the iterating variable var.</a:t>
            </a:r>
          </a:p>
          <a:p>
            <a:pPr marL="812165" marR="5080" lvl="1" indent="-342900">
              <a:lnSpc>
                <a:spcPts val="2620"/>
              </a:lnSpc>
              <a:spcBef>
                <a:spcPts val="175"/>
              </a:spcBef>
              <a:tabLst>
                <a:tab pos="299085" algn="l"/>
                <a:tab pos="299720" algn="l"/>
                <a:tab pos="1612265" algn="l"/>
                <a:tab pos="3903979" algn="l"/>
              </a:tabLst>
            </a:pPr>
            <a:r>
              <a:rPr lang="en-US" dirty="0"/>
              <a:t>Next, the statements are executed.</a:t>
            </a:r>
          </a:p>
          <a:p>
            <a:pPr marL="812165" marR="1224915" lvl="1" indent="-342900">
              <a:lnSpc>
                <a:spcPct val="91000"/>
              </a:lnSpc>
              <a:spcBef>
                <a:spcPts val="130"/>
              </a:spcBef>
              <a:tabLst>
                <a:tab pos="299085" algn="l"/>
                <a:tab pos="299720" algn="l"/>
                <a:tab pos="1137285" algn="l"/>
                <a:tab pos="5948680" algn="l"/>
                <a:tab pos="7355840" algn="l"/>
              </a:tabLst>
            </a:pPr>
            <a:r>
              <a:rPr lang="en-US" dirty="0"/>
              <a:t>Each item in the sequence is assigned to var, and the  statements are executed until the entire sequence is  exhausted.</a:t>
            </a:r>
          </a:p>
          <a:p>
            <a:pPr marL="812165" marR="1224915" lvl="1" indent="-342900">
              <a:lnSpc>
                <a:spcPct val="91000"/>
              </a:lnSpc>
              <a:spcBef>
                <a:spcPts val="130"/>
              </a:spcBef>
              <a:tabLst>
                <a:tab pos="299085" algn="l"/>
                <a:tab pos="299720" algn="l"/>
                <a:tab pos="1137285" algn="l"/>
                <a:tab pos="5948680" algn="l"/>
                <a:tab pos="7355840" algn="l"/>
              </a:tabLst>
            </a:pPr>
            <a:r>
              <a:rPr lang="en-US" dirty="0"/>
              <a:t>For loops may be nested with other control flow tools such as while loops and if statements.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8261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07DD3-441F-6A10-9AE5-AC34911E5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99216-71DF-B30C-F549-139D3AEB177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has a handy function for creating a range of integers, typically used in for loops.</a:t>
            </a:r>
          </a:p>
          <a:p>
            <a:r>
              <a:rPr lang="en-US" dirty="0"/>
              <a:t>This function is range() </a:t>
            </a:r>
          </a:p>
          <a:p>
            <a:r>
              <a:rPr lang="en-US" dirty="0"/>
              <a:t>It creates a sequence of integers, either statically or as they are needed (depending on the length)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For I in range(0, 100):</a:t>
            </a:r>
          </a:p>
          <a:p>
            <a:pPr marL="0" indent="0">
              <a:buNone/>
            </a:pPr>
            <a:r>
              <a:rPr lang="en-US" i="1" dirty="0"/>
              <a:t>    print(</a:t>
            </a:r>
            <a:r>
              <a:rPr lang="en-US" i="1" dirty="0" err="1"/>
              <a:t>i</a:t>
            </a:r>
            <a:r>
              <a:rPr lang="en-US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2897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4CB9-79AA-ADD6-B21D-99824427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Manipulating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93AD9-C74A-0FF3-B505-996B140AFA4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There are four statements provided for manipulating loop structures.</a:t>
            </a:r>
          </a:p>
          <a:p>
            <a:r>
              <a:rPr lang="en-US" dirty="0"/>
              <a:t>These are </a:t>
            </a:r>
            <a:r>
              <a:rPr lang="en-US" sz="2000" b="1" spc="10" dirty="0">
                <a:solidFill>
                  <a:srgbClr val="FF6300"/>
                </a:solidFill>
                <a:latin typeface="Courier New"/>
                <a:cs typeface="Courier New"/>
              </a:rPr>
              <a:t>break</a:t>
            </a:r>
            <a:r>
              <a:rPr lang="en-US" dirty="0"/>
              <a:t>, </a:t>
            </a:r>
            <a:r>
              <a:rPr lang="en-US" sz="2000" b="1" spc="10" dirty="0">
                <a:solidFill>
                  <a:srgbClr val="FF6300"/>
                </a:solidFill>
                <a:latin typeface="Courier New"/>
                <a:cs typeface="Courier New"/>
              </a:rPr>
              <a:t>continue</a:t>
            </a:r>
            <a:r>
              <a:rPr lang="en-US" dirty="0"/>
              <a:t>, </a:t>
            </a:r>
            <a:r>
              <a:rPr lang="en-US" sz="2000" b="1" spc="10" dirty="0">
                <a:solidFill>
                  <a:srgbClr val="FF6300"/>
                </a:solidFill>
                <a:latin typeface="Courier New"/>
                <a:cs typeface="Courier New"/>
              </a:rPr>
              <a:t>pass</a:t>
            </a:r>
            <a:r>
              <a:rPr lang="en-US" dirty="0"/>
              <a:t>,  and </a:t>
            </a:r>
            <a:r>
              <a:rPr lang="en-US" sz="2000" b="1" spc="10" dirty="0">
                <a:solidFill>
                  <a:srgbClr val="FF6300"/>
                </a:solidFill>
                <a:latin typeface="Courier New"/>
                <a:cs typeface="Courier New"/>
              </a:rPr>
              <a:t>else</a:t>
            </a:r>
            <a:r>
              <a:rPr lang="en-US" dirty="0"/>
              <a:t>.</a:t>
            </a:r>
          </a:p>
          <a:p>
            <a:r>
              <a:rPr lang="en-US" sz="2000" b="1" spc="10" dirty="0">
                <a:solidFill>
                  <a:srgbClr val="FF6300"/>
                </a:solidFill>
                <a:latin typeface="Courier New"/>
                <a:cs typeface="Courier New"/>
              </a:rPr>
              <a:t>break</a:t>
            </a:r>
            <a:r>
              <a:rPr lang="en-US" dirty="0"/>
              <a:t>: terminates the current loop.</a:t>
            </a:r>
          </a:p>
          <a:p>
            <a:r>
              <a:rPr lang="en-US" sz="2000" b="1" spc="10" dirty="0">
                <a:solidFill>
                  <a:srgbClr val="FF6300"/>
                </a:solidFill>
                <a:latin typeface="Courier New"/>
                <a:cs typeface="Courier New"/>
              </a:rPr>
              <a:t>continue</a:t>
            </a:r>
            <a:r>
              <a:rPr lang="en-US" dirty="0"/>
              <a:t>: immediately begin the next iteration of the loop.</a:t>
            </a:r>
          </a:p>
          <a:p>
            <a:r>
              <a:rPr lang="en-US" sz="2000" b="1" spc="10" dirty="0">
                <a:solidFill>
                  <a:srgbClr val="FF6300"/>
                </a:solidFill>
                <a:latin typeface="Courier New"/>
                <a:cs typeface="Courier New"/>
              </a:rPr>
              <a:t>pass</a:t>
            </a:r>
            <a:r>
              <a:rPr lang="en-US" dirty="0"/>
              <a:t>: do nothing. Use when a  statement is required syntactically.</a:t>
            </a:r>
          </a:p>
          <a:p>
            <a:r>
              <a:rPr lang="en-US" sz="2000" b="1" spc="10" dirty="0">
                <a:solidFill>
                  <a:srgbClr val="FF6300"/>
                </a:solidFill>
                <a:latin typeface="Courier New"/>
                <a:cs typeface="Courier New"/>
              </a:rPr>
              <a:t>else</a:t>
            </a:r>
            <a:r>
              <a:rPr lang="en-US" dirty="0"/>
              <a:t>: represents a set of statements that should execute when a loop terminates.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059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78410-FA19-4581-242E-896824C68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Write a Python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E70EB-EAEB-4359-74C9-2E70F2D731A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program is from Project Euler (by </a:t>
            </a:r>
            <a:r>
              <a:rPr lang="en-US" dirty="0" err="1"/>
              <a:t>Sharanya</a:t>
            </a:r>
            <a:r>
              <a:rPr lang="en-US" dirty="0"/>
              <a:t>).</a:t>
            </a:r>
          </a:p>
          <a:p>
            <a:r>
              <a:rPr lang="en-US" dirty="0"/>
              <a:t>Each new term in the Fibonacci sequence is generated by adding the previous two terms. By starting with 1 and 2, the first 10 terms will be 1, 2, 3, 5, 8, 13, 21, 34, 55, 89, ...</a:t>
            </a:r>
          </a:p>
          <a:p>
            <a:r>
              <a:rPr lang="en-US" dirty="0"/>
              <a:t>By considering the terms in the Fibonacci sequence whose values do not exceed a user inputted value N, find the sum of the even-valued terms.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3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AA747-719F-1458-35A8-E6E21592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E7F5B-A6E0-17B3-BAA5-E8AB34133FF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Before you can begin, you need to have an environment to run Python programs (and write Python programs).</a:t>
            </a:r>
          </a:p>
          <a:p>
            <a:r>
              <a:rPr lang="en-US" dirty="0"/>
              <a:t>In this class, we are going to use Python3 on </a:t>
            </a:r>
            <a:r>
              <a:rPr lang="en-US" dirty="0" err="1"/>
              <a:t>linprog</a:t>
            </a:r>
            <a:r>
              <a:rPr lang="en-US" dirty="0"/>
              <a:t> as our environment - all programming assignments will be graded in this environment. </a:t>
            </a:r>
          </a:p>
          <a:p>
            <a:pPr lvl="1"/>
            <a:r>
              <a:rPr lang="en-US" dirty="0"/>
              <a:t>On </a:t>
            </a:r>
            <a:r>
              <a:rPr lang="en-US" dirty="0" err="1"/>
              <a:t>linprog</a:t>
            </a:r>
            <a:r>
              <a:rPr lang="en-US" dirty="0"/>
              <a:t>, command ‘python3’ can run Python programs or give an interactive Python environment. The Python version is 3.12.3. </a:t>
            </a:r>
          </a:p>
          <a:p>
            <a:r>
              <a:rPr lang="en-US" dirty="0"/>
              <a:t>If you choose another Python environment or IDE as your development and testing environment, you must setup your python environment with Python 3.12.3 to avoid version related problems.</a:t>
            </a:r>
          </a:p>
          <a:p>
            <a:pPr lvl="1"/>
            <a:r>
              <a:rPr lang="en-US" dirty="0"/>
              <a:t>On all platforms, you can install a Linux virtual machine and Python 3.12.3 to emulate </a:t>
            </a:r>
            <a:r>
              <a:rPr lang="en-US" dirty="0" err="1"/>
              <a:t>linprog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you are going to have your own development environment other than </a:t>
            </a:r>
            <a:r>
              <a:rPr lang="en-US" dirty="0" err="1"/>
              <a:t>linprog</a:t>
            </a:r>
            <a:r>
              <a:rPr lang="en-US" dirty="0"/>
              <a:t>, please do it now (Do not put this off until your first assignment is due!).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5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AA747-719F-1458-35A8-E6E21592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E7F5B-A6E0-17B3-BAA5-E8AB34133FF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Besides the environment to run Python program, you also need a tool to write Python programs. </a:t>
            </a:r>
          </a:p>
          <a:p>
            <a:pPr lvl="1"/>
            <a:r>
              <a:rPr lang="en-US" dirty="0"/>
              <a:t>Any program that allows you to create text files can do the job.</a:t>
            </a:r>
          </a:p>
          <a:p>
            <a:pPr lvl="2"/>
            <a:r>
              <a:rPr lang="en-US" dirty="0"/>
              <a:t>Notepad++ on window; Editor on Mac; Vim, Emacs, Pico on Linux machines. </a:t>
            </a:r>
          </a:p>
          <a:p>
            <a:pPr lvl="2"/>
            <a:r>
              <a:rPr lang="en-US" dirty="0"/>
              <a:t>By this time, you should already have your favorite text editor or IDE.  </a:t>
            </a:r>
          </a:p>
          <a:p>
            <a:r>
              <a:rPr lang="en-US" dirty="0"/>
              <a:t>There are also IDEs for Python available such as </a:t>
            </a:r>
            <a:r>
              <a:rPr lang="en-US" dirty="0" err="1"/>
              <a:t>Pycharm</a:t>
            </a:r>
            <a:r>
              <a:rPr lang="en-US" dirty="0"/>
              <a:t> that you can try. </a:t>
            </a:r>
          </a:p>
          <a:p>
            <a:r>
              <a:rPr lang="en-US" dirty="0"/>
              <a:t>As long as you can create and test Python programs, whatever you use to do it is OK. </a:t>
            </a:r>
            <a:r>
              <a:rPr lang="en-US" b="1" dirty="0">
                <a:solidFill>
                  <a:srgbClr val="C00000"/>
                </a:solidFill>
              </a:rPr>
              <a:t>But it is important that your final submissions are tested on </a:t>
            </a:r>
            <a:r>
              <a:rPr lang="en-US" b="1" dirty="0" err="1">
                <a:solidFill>
                  <a:srgbClr val="C00000"/>
                </a:solidFill>
              </a:rPr>
              <a:t>linprog</a:t>
            </a:r>
            <a:r>
              <a:rPr lang="en-US" b="1" dirty="0">
                <a:solidFill>
                  <a:srgbClr val="C00000"/>
                </a:solidFill>
              </a:rPr>
              <a:t> using the ‘python3’ command before they are submitted.</a:t>
            </a:r>
          </a:p>
        </p:txBody>
      </p:sp>
    </p:spTree>
    <p:extLst>
      <p:ext uri="{BB962C8B-B14F-4D97-AF65-F5344CB8AC3E}">
        <p14:creationId xmlns:p14="http://schemas.microsoft.com/office/powerpoint/2010/main" val="148470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Interpreter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standard implementation of Python is interpreted.</a:t>
            </a:r>
          </a:p>
          <a:p>
            <a:r>
              <a:rPr lang="en-US" dirty="0"/>
              <a:t>The interpreter translates Python code into bytecode, and  this bytecode is executed by the Python VM (similar to Java).</a:t>
            </a:r>
          </a:p>
          <a:p>
            <a:r>
              <a:rPr lang="en-US" dirty="0"/>
              <a:t>Main differences between interpreted languages and compiled language:</a:t>
            </a:r>
          </a:p>
          <a:p>
            <a:pPr lvl="1"/>
            <a:r>
              <a:rPr lang="en-US" dirty="0"/>
              <a:t>The timing when the source code is converted into the executable format: interpreted - during execution .vs. compiled – before execution.</a:t>
            </a:r>
          </a:p>
          <a:p>
            <a:pPr lvl="1"/>
            <a:r>
              <a:rPr lang="en-US" dirty="0"/>
              <a:t>How the source code is converted: interpreted - done every time the code is executed .vs. compiled – done once.  </a:t>
            </a:r>
          </a:p>
          <a:p>
            <a:r>
              <a:rPr lang="en-US" dirty="0"/>
              <a:t>Interpreted languages incur significant (time) overheads in program execution, but are more flexible and programmer friendly.</a:t>
            </a:r>
          </a:p>
          <a:p>
            <a:pPr lvl="1"/>
            <a:r>
              <a:rPr lang="en-US" dirty="0"/>
              <a:t>Example: If there is an error in execution, Python will tell you which line causes the error.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2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Interpreter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Two modes: </a:t>
            </a:r>
          </a:p>
          <a:p>
            <a:pPr lvl="1"/>
            <a:r>
              <a:rPr lang="en-US" b="1" dirty="0"/>
              <a:t>Normal mode</a:t>
            </a:r>
            <a:r>
              <a:rPr lang="en-US" dirty="0"/>
              <a:t>: Python files (.</a:t>
            </a:r>
            <a:r>
              <a:rPr lang="en-US" dirty="0" err="1"/>
              <a:t>py</a:t>
            </a:r>
            <a:r>
              <a:rPr lang="en-US" dirty="0"/>
              <a:t>) are provided to the  interpreter for execution.</a:t>
            </a:r>
          </a:p>
          <a:p>
            <a:pPr lvl="1"/>
            <a:r>
              <a:rPr lang="en-US" b="1" dirty="0"/>
              <a:t>Interactive mode</a:t>
            </a:r>
            <a:r>
              <a:rPr lang="en-US" dirty="0"/>
              <a:t>: read-eval-print loop (REPL) executes  statements piecewise.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1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Interpreter – Normal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Let us write the first Python program.</a:t>
            </a:r>
          </a:p>
          <a:p>
            <a:r>
              <a:rPr lang="en-US" dirty="0"/>
              <a:t>Create a file called helloworld.py with the following content</a:t>
            </a:r>
          </a:p>
          <a:p>
            <a:pPr marL="457200" lvl="1" indent="0">
              <a:buNone/>
            </a:pPr>
            <a:r>
              <a:rPr lang="en-US" dirty="0"/>
              <a:t>print(“Hello World!”)</a:t>
            </a:r>
          </a:p>
          <a:p>
            <a:r>
              <a:rPr lang="en-US" dirty="0"/>
              <a:t>Try command (in the </a:t>
            </a:r>
            <a:r>
              <a:rPr lang="en-US" dirty="0" err="1"/>
              <a:t>linprog</a:t>
            </a:r>
            <a:r>
              <a:rPr lang="en-US" dirty="0"/>
              <a:t> terminal) and see the output:  </a:t>
            </a:r>
          </a:p>
          <a:p>
            <a:pPr marL="457200" lvl="1" indent="0">
              <a:buNone/>
            </a:pPr>
            <a:r>
              <a:rPr lang="en-US" dirty="0"/>
              <a:t>&lt;linprog3:706&gt; python3 helloworld.py</a:t>
            </a:r>
          </a:p>
        </p:txBody>
      </p:sp>
    </p:spTree>
    <p:extLst>
      <p:ext uri="{BB962C8B-B14F-4D97-AF65-F5344CB8AC3E}">
        <p14:creationId xmlns:p14="http://schemas.microsoft.com/office/powerpoint/2010/main" val="2969553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12BC-7BEE-D705-8DBF-53553855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Interpreter – Normal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B199-70A3-40C5-3EC2-D850DC5795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83368"/>
            <a:ext cx="10363826" cy="514951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You can also include a #! string in the beginning of the .</a:t>
            </a:r>
            <a:r>
              <a:rPr lang="en-US" dirty="0" err="1"/>
              <a:t>py</a:t>
            </a:r>
            <a:r>
              <a:rPr lang="en-US" dirty="0"/>
              <a:t> file to make it an executable (to run directly). Change helloworld.py with the following content, and add the execution permission to the file </a:t>
            </a:r>
          </a:p>
          <a:p>
            <a:pPr marL="457200" lvl="1" indent="0">
              <a:buNone/>
            </a:pPr>
            <a:r>
              <a:rPr lang="en-US" i="1" dirty="0"/>
              <a:t>#!/usr/bin/env python3</a:t>
            </a:r>
          </a:p>
          <a:p>
            <a:pPr marL="457200" lvl="1" indent="0">
              <a:buNone/>
            </a:pPr>
            <a:r>
              <a:rPr lang="en-US" i="1" dirty="0"/>
              <a:t>print(“Hello World!”)</a:t>
            </a:r>
          </a:p>
          <a:p>
            <a:pPr marL="457200" lvl="1" indent="0">
              <a:buNone/>
            </a:pPr>
            <a:r>
              <a:rPr lang="en-US" dirty="0"/>
              <a:t>Or </a:t>
            </a:r>
          </a:p>
          <a:p>
            <a:pPr marL="457200" lvl="1" indent="0">
              <a:buNone/>
            </a:pPr>
            <a:r>
              <a:rPr lang="en-US" i="1" dirty="0"/>
              <a:t>#!/usr/bin/python3</a:t>
            </a:r>
          </a:p>
          <a:p>
            <a:pPr marL="457200" lvl="1" indent="0">
              <a:buNone/>
            </a:pPr>
            <a:r>
              <a:rPr lang="en-US" i="1" dirty="0"/>
              <a:t>print(“Hello World!”)</a:t>
            </a:r>
            <a:endParaRPr lang="en-US" dirty="0"/>
          </a:p>
          <a:p>
            <a:r>
              <a:rPr lang="en-US" dirty="0"/>
              <a:t>After that, try and see the output:  </a:t>
            </a:r>
          </a:p>
          <a:p>
            <a:pPr marL="457200" lvl="1" indent="0">
              <a:buNone/>
            </a:pPr>
            <a:r>
              <a:rPr lang="en-US" dirty="0"/>
              <a:t>&lt;linprog3:706&gt; </a:t>
            </a:r>
            <a:r>
              <a:rPr lang="en-US" dirty="0" err="1"/>
              <a:t>chmod</a:t>
            </a:r>
            <a:r>
              <a:rPr lang="en-US" dirty="0"/>
              <a:t> +x helloworld.py</a:t>
            </a:r>
          </a:p>
          <a:p>
            <a:pPr marL="457200" lvl="1" indent="0">
              <a:buNone/>
            </a:pPr>
            <a:r>
              <a:rPr lang="en-US" dirty="0"/>
              <a:t>&lt;linprog3:706&gt; ./helloworld.py</a:t>
            </a:r>
          </a:p>
          <a:p>
            <a:r>
              <a:rPr lang="en-US" dirty="0"/>
              <a:t>Note: the she-bang line (</a:t>
            </a:r>
            <a:r>
              <a:rPr lang="en-US" i="1" dirty="0"/>
              <a:t>#!/usr/bin/env python3) </a:t>
            </a:r>
            <a:r>
              <a:rPr lang="en-US" dirty="0"/>
              <a:t> is system-dependent! It basically specifies the path to python3, which can be install in different path in different systems. The example works on </a:t>
            </a:r>
            <a:r>
              <a:rPr lang="en-US" dirty="0" err="1"/>
              <a:t>linprog</a:t>
            </a:r>
            <a:r>
              <a:rPr lang="en-US" dirty="0"/>
              <a:t>, but may not work on other systems.</a:t>
            </a:r>
          </a:p>
        </p:txBody>
      </p:sp>
    </p:spTree>
    <p:extLst>
      <p:ext uri="{BB962C8B-B14F-4D97-AF65-F5344CB8AC3E}">
        <p14:creationId xmlns:p14="http://schemas.microsoft.com/office/powerpoint/2010/main" val="2677031386"/>
      </p:ext>
    </p:extLst>
  </p:cSld>
  <p:clrMapOvr>
    <a:masterClrMapping/>
  </p:clrMapOvr>
</p:sld>
</file>

<file path=ppt/theme/theme1.xml><?xml version="1.0" encoding="utf-8"?>
<a:theme xmlns:a="http://schemas.openxmlformats.org/drawingml/2006/main" name="myCOP4521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OP4521" id="{AC88A369-B436-4B59-A1A3-9406AB6A38E2}" vid="{44AA63C9-C980-4552-9100-70E8BCF60E8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myCOP4521</Template>
  <TotalTime>2463</TotalTime>
  <Words>3575</Words>
  <Application>Microsoft Macintosh PowerPoint</Application>
  <PresentationFormat>Widescreen</PresentationFormat>
  <Paragraphs>398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Courier New</vt:lpstr>
      <vt:lpstr>Tw Cen MT</vt:lpstr>
      <vt:lpstr>Wingdings</vt:lpstr>
      <vt:lpstr>myCOP4521</vt:lpstr>
      <vt:lpstr>Introduction to Python</vt:lpstr>
      <vt:lpstr>About python</vt:lpstr>
      <vt:lpstr>Notable features</vt:lpstr>
      <vt:lpstr>Getting started</vt:lpstr>
      <vt:lpstr>Getting started</vt:lpstr>
      <vt:lpstr>Python Interpreter</vt:lpstr>
      <vt:lpstr>Python Interpreter</vt:lpstr>
      <vt:lpstr>Python Interpreter – Normal mode</vt:lpstr>
      <vt:lpstr>Python Interpreter – Normal mode</vt:lpstr>
      <vt:lpstr>Python Interpreter – Interactive Mode</vt:lpstr>
      <vt:lpstr>Comments</vt:lpstr>
      <vt:lpstr>Python typing</vt:lpstr>
      <vt:lpstr>Numeric Types</vt:lpstr>
      <vt:lpstr>Numeric Types</vt:lpstr>
      <vt:lpstr>Sequence Data Types</vt:lpstr>
      <vt:lpstr>Sequence Types - Strings</vt:lpstr>
      <vt:lpstr>Sequence Types - Strings</vt:lpstr>
      <vt:lpstr>Strings</vt:lpstr>
      <vt:lpstr>Sequence Types – Unicode Strings</vt:lpstr>
      <vt:lpstr>Sequence Types – Lists</vt:lpstr>
      <vt:lpstr>Sequence Data Types</vt:lpstr>
      <vt:lpstr>COMMON SEQUENCE  OPERATIONS </vt:lpstr>
      <vt:lpstr>COMMON SEQUENCE  OPERATIONS </vt:lpstr>
      <vt:lpstr>COMMON SEQUENCE  OPERATIONS </vt:lpstr>
      <vt:lpstr>Set</vt:lpstr>
      <vt:lpstr>Dict</vt:lpstr>
      <vt:lpstr>Keyboard Input</vt:lpstr>
      <vt:lpstr>Parallel Assignment</vt:lpstr>
      <vt:lpstr>Logical Expressions and Operators</vt:lpstr>
      <vt:lpstr>Control flow – while loop</vt:lpstr>
      <vt:lpstr>Whitespace in Python</vt:lpstr>
      <vt:lpstr>Control flow - if</vt:lpstr>
      <vt:lpstr>Control flow - if</vt:lpstr>
      <vt:lpstr>Control flow – for loop</vt:lpstr>
      <vt:lpstr>Control flow – for loop</vt:lpstr>
      <vt:lpstr>Control Flow Manipulating Statements</vt:lpstr>
      <vt:lpstr>Let’s Write a Python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</dc:title>
  <dc:creator>Sharanya Jayaraman</dc:creator>
  <cp:lastModifiedBy>Microsoft Office User</cp:lastModifiedBy>
  <cp:revision>9</cp:revision>
  <dcterms:created xsi:type="dcterms:W3CDTF">2024-01-10T16:54:40Z</dcterms:created>
  <dcterms:modified xsi:type="dcterms:W3CDTF">2024-08-28T18:58:41Z</dcterms:modified>
</cp:coreProperties>
</file>