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59" r:id="rId2"/>
    <p:sldId id="348" r:id="rId3"/>
    <p:sldId id="362" r:id="rId4"/>
    <p:sldId id="364" r:id="rId5"/>
    <p:sldId id="365" r:id="rId6"/>
    <p:sldId id="366" r:id="rId7"/>
    <p:sldId id="367" r:id="rId8"/>
    <p:sldId id="335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56" r:id="rId17"/>
    <p:sldId id="375" r:id="rId18"/>
    <p:sldId id="316" r:id="rId19"/>
    <p:sldId id="324" r:id="rId20"/>
    <p:sldId id="376" r:id="rId21"/>
    <p:sldId id="363" r:id="rId22"/>
    <p:sldId id="3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1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2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3" y="392927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292513"/>
            <a:ext cx="10364451" cy="1122819"/>
          </a:xfrm>
        </p:spPr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1566408"/>
            <a:ext cx="10363826" cy="422479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280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2400" cap="none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q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Aaaa</a:t>
            </a:r>
            <a:endParaRPr lang="en-US" dirty="0"/>
          </a:p>
          <a:p>
            <a:pPr lvl="1"/>
            <a:r>
              <a:rPr lang="en-US" dirty="0" err="1"/>
              <a:t>Saaaa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Optimizing for single thread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Use matrix multiply as a working example to show methods to optimize </a:t>
            </a:r>
            <a:r>
              <a:rPr lang="en-US" b="1" dirty="0"/>
              <a:t>single thread </a:t>
            </a:r>
            <a:r>
              <a:rPr lang="en-US" dirty="0"/>
              <a:t>performance</a:t>
            </a:r>
          </a:p>
          <a:p>
            <a:pPr lvl="1"/>
            <a:r>
              <a:rPr lang="en-US" dirty="0"/>
              <a:t>Architecture features</a:t>
            </a:r>
          </a:p>
          <a:p>
            <a:pPr lvl="1"/>
            <a:r>
              <a:rPr lang="en-US" dirty="0"/>
              <a:t>Loop restructuring techniques</a:t>
            </a:r>
          </a:p>
          <a:p>
            <a:pPr lvl="1"/>
            <a:r>
              <a:rPr lang="en-US" dirty="0"/>
              <a:t>Same principles extend to optimizing parallel programs</a:t>
            </a:r>
          </a:p>
        </p:txBody>
      </p:sp>
    </p:spTree>
    <p:extLst>
      <p:ext uri="{BB962C8B-B14F-4D97-AF65-F5344CB8AC3E}">
        <p14:creationId xmlns:p14="http://schemas.microsoft.com/office/powerpoint/2010/main" val="2261145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A7842-2B50-ED76-85B3-D570BE62A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70E3-A767-30FF-9EAF-5EB3A4D55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Loop tiling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0D9C7-ACA9-07F9-8A91-93D58510EC8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2359047"/>
          </a:xfrm>
        </p:spPr>
        <p:txBody>
          <a:bodyPr/>
          <a:lstStyle/>
          <a:p>
            <a:r>
              <a:rPr lang="en-US" altLang="en-US" dirty="0"/>
              <a:t>Replacing a single loop into two loops.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dirty="0"/>
              <a:t>for(I=0; I&lt;n; I++) … </a:t>
            </a:r>
            <a:r>
              <a:rPr lang="en-US" altLang="en-US" dirty="0">
                <a:sym typeface="Wingdings" panose="05000000000000000000" pitchFamily="2" charset="2"/>
              </a:rPr>
              <a:t> for(I=0; I&lt;n; I+=t) for (ii=I, ii &lt; min(</a:t>
            </a:r>
            <a:r>
              <a:rPr lang="en-US" altLang="en-US" dirty="0" err="1">
                <a:sym typeface="Wingdings" panose="05000000000000000000" pitchFamily="2" charset="2"/>
              </a:rPr>
              <a:t>I+t,n</a:t>
            </a:r>
            <a:r>
              <a:rPr lang="en-US" altLang="en-US" dirty="0">
                <a:sym typeface="Wingdings" panose="05000000000000000000" pitchFamily="2" charset="2"/>
              </a:rPr>
              <a:t>); ii++) …</a:t>
            </a:r>
            <a:endParaRPr lang="en-US" altLang="en-US" dirty="0"/>
          </a:p>
          <a:p>
            <a:pPr lvl="2"/>
            <a:r>
              <a:rPr lang="en-US" altLang="en-US" sz="2400" dirty="0"/>
              <a:t>T is call tile size;</a:t>
            </a:r>
          </a:p>
          <a:p>
            <a:r>
              <a:rPr lang="en-US" altLang="en-US" dirty="0"/>
              <a:t>N-deep nest can be changed into n+1-deep to 2n-deep nest.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816086-5B95-EA27-CCA0-125BF67B8593}"/>
              </a:ext>
            </a:extLst>
          </p:cNvPr>
          <p:cNvSpPr txBox="1"/>
          <p:nvPr/>
        </p:nvSpPr>
        <p:spPr>
          <a:xfrm>
            <a:off x="1124527" y="3953164"/>
            <a:ext cx="3097579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for (</a:t>
            </a:r>
            <a:r>
              <a:rPr lang="en-US" sz="2400" dirty="0" err="1"/>
              <a:t>i</a:t>
            </a:r>
            <a:r>
              <a:rPr lang="en-US" sz="2400" dirty="0"/>
              <a:t>=0; </a:t>
            </a:r>
            <a:r>
              <a:rPr lang="en-US" sz="2400" dirty="0" err="1"/>
              <a:t>i</a:t>
            </a:r>
            <a:r>
              <a:rPr lang="en-US" sz="2400" dirty="0"/>
              <a:t>&lt;n; </a:t>
            </a:r>
            <a:r>
              <a:rPr lang="en-US" sz="2400" dirty="0" err="1"/>
              <a:t>i</a:t>
            </a:r>
            <a:r>
              <a:rPr lang="en-US" sz="2400" dirty="0"/>
              <a:t>++)</a:t>
            </a:r>
          </a:p>
          <a:p>
            <a:pPr>
              <a:defRPr/>
            </a:pPr>
            <a:r>
              <a:rPr lang="en-US" sz="2400" dirty="0"/>
              <a:t>   for (j=0; j&lt;n; j++)</a:t>
            </a:r>
          </a:p>
          <a:p>
            <a:pPr>
              <a:defRPr/>
            </a:pPr>
            <a:r>
              <a:rPr lang="en-US" sz="2400" dirty="0"/>
              <a:t>      for (k=0; j&lt;n; k++)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9D7C2B-91F9-D11E-A1BC-51BD5AD081C9}"/>
              </a:ext>
            </a:extLst>
          </p:cNvPr>
          <p:cNvSpPr txBox="1"/>
          <p:nvPr/>
        </p:nvSpPr>
        <p:spPr>
          <a:xfrm>
            <a:off x="5575141" y="3953164"/>
            <a:ext cx="5702459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For (</a:t>
            </a:r>
            <a:r>
              <a:rPr lang="en-US" sz="2400" dirty="0" err="1"/>
              <a:t>i</a:t>
            </a:r>
            <a:r>
              <a:rPr lang="en-US" sz="2400" dirty="0"/>
              <a:t>=0; </a:t>
            </a:r>
            <a:r>
              <a:rPr lang="en-US" sz="2400" dirty="0" err="1"/>
              <a:t>i</a:t>
            </a:r>
            <a:r>
              <a:rPr lang="en-US" sz="2400" dirty="0"/>
              <a:t>&lt;n; </a:t>
            </a:r>
            <a:r>
              <a:rPr lang="en-US" sz="2400" dirty="0" err="1"/>
              <a:t>i</a:t>
            </a:r>
            <a:r>
              <a:rPr lang="en-US" sz="2400" dirty="0"/>
              <a:t>+=t)</a:t>
            </a:r>
          </a:p>
          <a:p>
            <a:pPr>
              <a:defRPr/>
            </a:pPr>
            <a:r>
              <a:rPr lang="en-US" sz="2400" dirty="0"/>
              <a:t>    for (ii=</a:t>
            </a:r>
            <a:r>
              <a:rPr lang="en-US" sz="2400" dirty="0" err="1"/>
              <a:t>i</a:t>
            </a:r>
            <a:r>
              <a:rPr lang="en-US" sz="2400" dirty="0"/>
              <a:t>; ii&lt;min(</a:t>
            </a:r>
            <a:r>
              <a:rPr lang="en-US" sz="2400" dirty="0" err="1"/>
              <a:t>i+t</a:t>
            </a:r>
            <a:r>
              <a:rPr lang="en-US" sz="2400" dirty="0"/>
              <a:t>, n); ii++)</a:t>
            </a:r>
          </a:p>
          <a:p>
            <a:pPr>
              <a:defRPr/>
            </a:pPr>
            <a:r>
              <a:rPr lang="en-US" sz="2400" dirty="0"/>
              <a:t>       for (j=0; j&lt;n; j+=t)</a:t>
            </a:r>
          </a:p>
          <a:p>
            <a:pPr>
              <a:defRPr/>
            </a:pPr>
            <a:r>
              <a:rPr lang="en-US" sz="2400" dirty="0"/>
              <a:t>          for (</a:t>
            </a:r>
            <a:r>
              <a:rPr lang="en-US" sz="2400" dirty="0" err="1"/>
              <a:t>jj</a:t>
            </a:r>
            <a:r>
              <a:rPr lang="en-US" sz="2400" dirty="0"/>
              <a:t>=j; </a:t>
            </a:r>
            <a:r>
              <a:rPr lang="en-US" sz="2400" dirty="0" err="1"/>
              <a:t>jj</a:t>
            </a:r>
            <a:r>
              <a:rPr lang="en-US" sz="2400" dirty="0"/>
              <a:t> &lt; min(</a:t>
            </a:r>
            <a:r>
              <a:rPr lang="en-US" sz="2400" dirty="0" err="1"/>
              <a:t>j+t</a:t>
            </a:r>
            <a:r>
              <a:rPr lang="en-US" sz="2400" dirty="0"/>
              <a:t>, n); </a:t>
            </a:r>
            <a:r>
              <a:rPr lang="en-US" sz="2400" dirty="0" err="1"/>
              <a:t>jj</a:t>
            </a:r>
            <a:r>
              <a:rPr lang="en-US" sz="2400" dirty="0"/>
              <a:t>++)</a:t>
            </a:r>
          </a:p>
          <a:p>
            <a:pPr>
              <a:defRPr/>
            </a:pPr>
            <a:r>
              <a:rPr lang="en-US" sz="2400" dirty="0"/>
              <a:t>             for (k=0; j&lt;n; k+=t)</a:t>
            </a:r>
          </a:p>
          <a:p>
            <a:pPr>
              <a:defRPr/>
            </a:pPr>
            <a:r>
              <a:rPr lang="en-US" sz="2400" dirty="0"/>
              <a:t>                for (</a:t>
            </a:r>
            <a:r>
              <a:rPr lang="en-US" sz="2400" dirty="0" err="1"/>
              <a:t>kk</a:t>
            </a:r>
            <a:r>
              <a:rPr lang="en-US" sz="2400" dirty="0"/>
              <a:t> = k; </a:t>
            </a:r>
            <a:r>
              <a:rPr lang="en-US" sz="2400" dirty="0" err="1"/>
              <a:t>kk</a:t>
            </a:r>
            <a:r>
              <a:rPr lang="en-US" sz="2400" dirty="0"/>
              <a:t>&lt;min(</a:t>
            </a:r>
            <a:r>
              <a:rPr lang="en-US" sz="2400" dirty="0" err="1"/>
              <a:t>k+t</a:t>
            </a:r>
            <a:r>
              <a:rPr lang="en-US" sz="2400" dirty="0"/>
              <a:t>, n); </a:t>
            </a:r>
            <a:r>
              <a:rPr lang="en-US" sz="2400" dirty="0" err="1"/>
              <a:t>kk</a:t>
            </a:r>
            <a:r>
              <a:rPr lang="en-US" sz="2400" dirty="0"/>
              <a:t>++)</a:t>
            </a: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38CF12E9-BA0D-D5BB-9E6E-9EA55334DF98}"/>
              </a:ext>
            </a:extLst>
          </p:cNvPr>
          <p:cNvSpPr/>
          <p:nvPr/>
        </p:nvSpPr>
        <p:spPr>
          <a:xfrm>
            <a:off x="4455278" y="4382355"/>
            <a:ext cx="886691" cy="3419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04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C68E4-F840-AEE4-383A-08C78ACEB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07A1E-C582-3314-B3C0-29BC1A491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Loop exchange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CC5AB-22AF-3CFF-582D-C6852E908A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2359047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When using with loop exchange, loop tiling create inner loops with smaller memory trace – great for temporal locality.</a:t>
            </a:r>
          </a:p>
          <a:p>
            <a:r>
              <a:rPr lang="en-US" altLang="en-US" dirty="0"/>
              <a:t>Loop tiling + loop exchange is one of the most important techniques to optimize for locality</a:t>
            </a:r>
          </a:p>
          <a:p>
            <a:pPr lvl="1"/>
            <a:r>
              <a:rPr lang="en-US" altLang="en-US" dirty="0"/>
              <a:t>Reduce the size of the working set and change the memory reference pattern.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36DE0-F658-BC57-8386-C4209F14C66B}"/>
              </a:ext>
            </a:extLst>
          </p:cNvPr>
          <p:cNvSpPr txBox="1"/>
          <p:nvPr/>
        </p:nvSpPr>
        <p:spPr>
          <a:xfrm>
            <a:off x="208500" y="3908630"/>
            <a:ext cx="5702459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For (</a:t>
            </a:r>
            <a:r>
              <a:rPr lang="en-US" sz="2400" dirty="0" err="1"/>
              <a:t>i</a:t>
            </a:r>
            <a:r>
              <a:rPr lang="en-US" sz="2400" dirty="0"/>
              <a:t>=0; </a:t>
            </a:r>
            <a:r>
              <a:rPr lang="en-US" sz="2400" dirty="0" err="1"/>
              <a:t>i</a:t>
            </a:r>
            <a:r>
              <a:rPr lang="en-US" sz="2400" dirty="0"/>
              <a:t>&lt;n; </a:t>
            </a:r>
            <a:r>
              <a:rPr lang="en-US" sz="2400" dirty="0" err="1"/>
              <a:t>i</a:t>
            </a:r>
            <a:r>
              <a:rPr lang="en-US" sz="2400" dirty="0"/>
              <a:t>+=t)</a:t>
            </a:r>
          </a:p>
          <a:p>
            <a:pPr>
              <a:defRPr/>
            </a:pPr>
            <a:r>
              <a:rPr lang="en-US" sz="2400" dirty="0"/>
              <a:t>    for (ii=I; ii&lt;min(</a:t>
            </a:r>
            <a:r>
              <a:rPr lang="en-US" sz="2400" dirty="0" err="1"/>
              <a:t>i+t</a:t>
            </a:r>
            <a:r>
              <a:rPr lang="en-US" sz="2400" dirty="0"/>
              <a:t>, n); ii++)</a:t>
            </a:r>
          </a:p>
          <a:p>
            <a:pPr>
              <a:defRPr/>
            </a:pPr>
            <a:r>
              <a:rPr lang="en-US" sz="2400" dirty="0"/>
              <a:t>       for (j=0; j&lt;n; j+=t)</a:t>
            </a:r>
          </a:p>
          <a:p>
            <a:pPr>
              <a:defRPr/>
            </a:pPr>
            <a:r>
              <a:rPr lang="en-US" sz="2400" dirty="0"/>
              <a:t>          for (</a:t>
            </a:r>
            <a:r>
              <a:rPr lang="en-US" sz="2400" dirty="0" err="1"/>
              <a:t>jj</a:t>
            </a:r>
            <a:r>
              <a:rPr lang="en-US" sz="2400" dirty="0"/>
              <a:t>=j; </a:t>
            </a:r>
            <a:r>
              <a:rPr lang="en-US" sz="2400" dirty="0" err="1"/>
              <a:t>jj</a:t>
            </a:r>
            <a:r>
              <a:rPr lang="en-US" sz="2400" dirty="0"/>
              <a:t> &lt; min(</a:t>
            </a:r>
            <a:r>
              <a:rPr lang="en-US" sz="2400" dirty="0" err="1"/>
              <a:t>j+t</a:t>
            </a:r>
            <a:r>
              <a:rPr lang="en-US" sz="2400" dirty="0"/>
              <a:t>, n); </a:t>
            </a:r>
            <a:r>
              <a:rPr lang="en-US" sz="2400" dirty="0" err="1"/>
              <a:t>jj</a:t>
            </a:r>
            <a:r>
              <a:rPr lang="en-US" sz="2400" dirty="0"/>
              <a:t>++)</a:t>
            </a:r>
          </a:p>
          <a:p>
            <a:pPr>
              <a:defRPr/>
            </a:pPr>
            <a:r>
              <a:rPr lang="en-US" sz="2400" dirty="0"/>
              <a:t>             for (k=0; j&lt;n; k+=t)</a:t>
            </a:r>
          </a:p>
          <a:p>
            <a:pPr>
              <a:defRPr/>
            </a:pPr>
            <a:r>
              <a:rPr lang="en-US" sz="2400" dirty="0"/>
              <a:t>                for (</a:t>
            </a:r>
            <a:r>
              <a:rPr lang="en-US" sz="2400" dirty="0" err="1"/>
              <a:t>kk</a:t>
            </a:r>
            <a:r>
              <a:rPr lang="en-US" sz="2400" dirty="0"/>
              <a:t> = k; </a:t>
            </a:r>
            <a:r>
              <a:rPr lang="en-US" sz="2400" dirty="0" err="1"/>
              <a:t>kk</a:t>
            </a:r>
            <a:r>
              <a:rPr lang="en-US" sz="2400" dirty="0"/>
              <a:t>&lt;min(</a:t>
            </a:r>
            <a:r>
              <a:rPr lang="en-US" sz="2400" dirty="0" err="1"/>
              <a:t>k+t</a:t>
            </a:r>
            <a:r>
              <a:rPr lang="en-US" sz="2400" dirty="0"/>
              <a:t>, n); </a:t>
            </a:r>
            <a:r>
              <a:rPr lang="en-US" sz="2400" dirty="0" err="1"/>
              <a:t>kk</a:t>
            </a:r>
            <a:r>
              <a:rPr lang="en-US" sz="2400" dirty="0"/>
              <a:t>++)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629C32-FA60-8523-CB01-94C731BB20F2}"/>
              </a:ext>
            </a:extLst>
          </p:cNvPr>
          <p:cNvSpPr txBox="1"/>
          <p:nvPr/>
        </p:nvSpPr>
        <p:spPr>
          <a:xfrm>
            <a:off x="6280415" y="3908630"/>
            <a:ext cx="5702459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For (</a:t>
            </a:r>
            <a:r>
              <a:rPr lang="en-US" sz="2400" dirty="0" err="1"/>
              <a:t>i</a:t>
            </a:r>
            <a:r>
              <a:rPr lang="en-US" sz="2400" dirty="0"/>
              <a:t>=0; </a:t>
            </a:r>
            <a:r>
              <a:rPr lang="en-US" sz="2400" dirty="0" err="1"/>
              <a:t>i</a:t>
            </a:r>
            <a:r>
              <a:rPr lang="en-US" sz="2400" dirty="0"/>
              <a:t>&lt;n; </a:t>
            </a:r>
            <a:r>
              <a:rPr lang="en-US" sz="2400" dirty="0" err="1"/>
              <a:t>i</a:t>
            </a:r>
            <a:r>
              <a:rPr lang="en-US" sz="2400" dirty="0"/>
              <a:t>+=t)</a:t>
            </a:r>
          </a:p>
          <a:p>
            <a:pPr>
              <a:defRPr/>
            </a:pPr>
            <a:r>
              <a:rPr lang="en-US" sz="2400" dirty="0"/>
              <a:t>    for (j=0; j&lt;n; j+=t)</a:t>
            </a:r>
          </a:p>
          <a:p>
            <a:pPr>
              <a:defRPr/>
            </a:pPr>
            <a:r>
              <a:rPr lang="en-US" sz="2400" dirty="0"/>
              <a:t>        for (k=0; k&lt;n; k+=t)</a:t>
            </a:r>
          </a:p>
          <a:p>
            <a:pPr>
              <a:defRPr/>
            </a:pPr>
            <a:r>
              <a:rPr lang="en-US" sz="2400" dirty="0"/>
              <a:t>           for (ii=I; ii&lt;min(</a:t>
            </a:r>
            <a:r>
              <a:rPr lang="en-US" sz="2400" dirty="0" err="1"/>
              <a:t>i+t</a:t>
            </a:r>
            <a:r>
              <a:rPr lang="en-US" sz="2400" dirty="0"/>
              <a:t>, n); ii++)</a:t>
            </a:r>
          </a:p>
          <a:p>
            <a:pPr>
              <a:defRPr/>
            </a:pPr>
            <a:r>
              <a:rPr lang="en-US" sz="2400" dirty="0"/>
              <a:t>              for (</a:t>
            </a:r>
            <a:r>
              <a:rPr lang="en-US" sz="2400" dirty="0" err="1"/>
              <a:t>jj</a:t>
            </a:r>
            <a:r>
              <a:rPr lang="en-US" sz="2400" dirty="0"/>
              <a:t>=j; </a:t>
            </a:r>
            <a:r>
              <a:rPr lang="en-US" sz="2400" dirty="0" err="1"/>
              <a:t>jj</a:t>
            </a:r>
            <a:r>
              <a:rPr lang="en-US" sz="2400" dirty="0"/>
              <a:t> &lt; min(</a:t>
            </a:r>
            <a:r>
              <a:rPr lang="en-US" sz="2400" dirty="0" err="1"/>
              <a:t>j+t</a:t>
            </a:r>
            <a:r>
              <a:rPr lang="en-US" sz="2400" dirty="0"/>
              <a:t>, n); </a:t>
            </a:r>
            <a:r>
              <a:rPr lang="en-US" sz="2400" dirty="0" err="1"/>
              <a:t>jj</a:t>
            </a:r>
            <a:r>
              <a:rPr lang="en-US" sz="2400" dirty="0"/>
              <a:t>++)</a:t>
            </a:r>
          </a:p>
          <a:p>
            <a:pPr>
              <a:defRPr/>
            </a:pPr>
            <a:r>
              <a:rPr lang="en-US" sz="2400" dirty="0"/>
              <a:t>                for (</a:t>
            </a:r>
            <a:r>
              <a:rPr lang="en-US" sz="2400" dirty="0" err="1"/>
              <a:t>kk</a:t>
            </a:r>
            <a:r>
              <a:rPr lang="en-US" sz="2400" dirty="0"/>
              <a:t> = k; </a:t>
            </a:r>
            <a:r>
              <a:rPr lang="en-US" sz="2400" dirty="0" err="1"/>
              <a:t>kk</a:t>
            </a:r>
            <a:r>
              <a:rPr lang="en-US" sz="2400" dirty="0"/>
              <a:t>&lt;min(</a:t>
            </a:r>
            <a:r>
              <a:rPr lang="en-US" sz="2400" dirty="0" err="1"/>
              <a:t>k+t</a:t>
            </a:r>
            <a:r>
              <a:rPr lang="en-US" sz="2400" dirty="0"/>
              <a:t>, n); </a:t>
            </a:r>
            <a:r>
              <a:rPr lang="en-US" sz="2400" dirty="0" err="1"/>
              <a:t>kk</a:t>
            </a:r>
            <a:r>
              <a:rPr lang="en-US" sz="2400" dirty="0"/>
              <a:t>++)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016FE5-DB47-8393-ECD8-0C150085B940}"/>
              </a:ext>
            </a:extLst>
          </p:cNvPr>
          <p:cNvSpPr/>
          <p:nvPr/>
        </p:nvSpPr>
        <p:spPr>
          <a:xfrm>
            <a:off x="7213600" y="5062792"/>
            <a:ext cx="4673600" cy="107015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70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5E811-8524-78D2-4C3D-115F00D3A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51EE6-5C09-03C5-4018-90DEB099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temporal locality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8F5CD-5F34-3146-1DE7-4BDB35A1474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49267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2600" dirty="0"/>
              <a:t>See my_mm4() routine, run with ‘./</a:t>
            </a:r>
            <a:r>
              <a:rPr lang="en-US" sz="2600" dirty="0" err="1"/>
              <a:t>a.out</a:t>
            </a:r>
            <a:r>
              <a:rPr lang="en-US" sz="2600" dirty="0"/>
              <a:t> 1024 2 4’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sz="2600" dirty="0"/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for (j=1; j&lt;=N; j+=t)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for(k=1; k&lt;=N; k+=t)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for(I=1; </a:t>
            </a:r>
            <a:r>
              <a:rPr lang="en-US" dirty="0" err="1"/>
              <a:t>i</a:t>
            </a:r>
            <a:r>
              <a:rPr lang="en-US" dirty="0"/>
              <a:t>&lt;=N; </a:t>
            </a:r>
            <a:r>
              <a:rPr lang="en-US" dirty="0" err="1"/>
              <a:t>i</a:t>
            </a:r>
            <a:r>
              <a:rPr lang="en-US" dirty="0"/>
              <a:t>+=t) 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    for (ii=I; ii&lt;=min(I+t-1, N); ii++)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        for (</a:t>
            </a:r>
            <a:r>
              <a:rPr lang="en-US" dirty="0" err="1"/>
              <a:t>jj</a:t>
            </a:r>
            <a:r>
              <a:rPr lang="en-US" dirty="0"/>
              <a:t> = j; </a:t>
            </a:r>
            <a:r>
              <a:rPr lang="en-US" dirty="0" err="1"/>
              <a:t>jj</a:t>
            </a:r>
            <a:r>
              <a:rPr lang="en-US" dirty="0"/>
              <a:t>&lt;=min(j+t-1,N);</a:t>
            </a:r>
            <a:r>
              <a:rPr lang="en-US" dirty="0" err="1"/>
              <a:t>jj</a:t>
            </a:r>
            <a:r>
              <a:rPr lang="en-US" dirty="0"/>
              <a:t>++) {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             t = c(ii, </a:t>
            </a:r>
            <a:r>
              <a:rPr lang="en-US" dirty="0" err="1"/>
              <a:t>jj</a:t>
            </a:r>
            <a:r>
              <a:rPr lang="en-US" dirty="0"/>
              <a:t>);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             for(</a:t>
            </a:r>
            <a:r>
              <a:rPr lang="en-US" dirty="0" err="1"/>
              <a:t>kk</a:t>
            </a:r>
            <a:r>
              <a:rPr lang="en-US" dirty="0"/>
              <a:t>=k; </a:t>
            </a:r>
            <a:r>
              <a:rPr lang="en-US" dirty="0" err="1"/>
              <a:t>kk</a:t>
            </a:r>
            <a:r>
              <a:rPr lang="en-US" dirty="0"/>
              <a:t> &lt;=min(k+t-1, N); </a:t>
            </a:r>
            <a:r>
              <a:rPr lang="en-US" dirty="0" err="1"/>
              <a:t>kk</a:t>
            </a:r>
            <a:r>
              <a:rPr lang="en-US" dirty="0"/>
              <a:t>++)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                  t = t + A(</a:t>
            </a:r>
            <a:r>
              <a:rPr lang="en-US" dirty="0" err="1"/>
              <a:t>kk</a:t>
            </a:r>
            <a:r>
              <a:rPr lang="en-US" dirty="0"/>
              <a:t>, ii)*B(</a:t>
            </a:r>
            <a:r>
              <a:rPr lang="en-US" dirty="0" err="1"/>
              <a:t>kk</a:t>
            </a:r>
            <a:r>
              <a:rPr lang="en-US" dirty="0"/>
              <a:t>, </a:t>
            </a:r>
            <a:r>
              <a:rPr lang="en-US" dirty="0" err="1"/>
              <a:t>jj</a:t>
            </a:r>
            <a:r>
              <a:rPr lang="en-US" dirty="0"/>
              <a:t>)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             c(ii, </a:t>
            </a:r>
            <a:r>
              <a:rPr lang="en-US" dirty="0" err="1"/>
              <a:t>jj</a:t>
            </a:r>
            <a:r>
              <a:rPr lang="en-US" dirty="0"/>
              <a:t>) = t</a:t>
            </a:r>
          </a:p>
          <a:p>
            <a:pPr lvl="3">
              <a:lnSpc>
                <a:spcPct val="90000"/>
              </a:lnSpc>
              <a:buNone/>
              <a:defRPr/>
            </a:pPr>
            <a:r>
              <a:rPr lang="en-US" dirty="0"/>
              <a:t>                     }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endParaRPr lang="en-US" sz="2600" dirty="0"/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endParaRPr lang="en-US" sz="2600" dirty="0"/>
          </a:p>
          <a:p>
            <a:endParaRPr lang="en-US" alt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69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17870-828C-710B-6517-94090210D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98021-AC1C-5642-96E7-7BA682663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Reducing branch instructions: Loop unrolling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E1524-4F6F-8ADC-B613-7F3AB52E6EB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85164" y="1566408"/>
            <a:ext cx="5292436" cy="4224792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dirty="0"/>
              <a:t>Reduce control overheads.</a:t>
            </a:r>
          </a:p>
          <a:p>
            <a:pPr>
              <a:buFontTx/>
              <a:buChar char="•"/>
            </a:pPr>
            <a:r>
              <a:rPr lang="en-US" altLang="en-US" dirty="0"/>
              <a:t>Increase chance for instruction scheduling.</a:t>
            </a:r>
          </a:p>
          <a:p>
            <a:pPr>
              <a:buFontTx/>
              <a:buChar char="•"/>
            </a:pPr>
            <a:r>
              <a:rPr lang="en-US" altLang="en-US" dirty="0"/>
              <a:t>Large body may require more resources (register).</a:t>
            </a:r>
          </a:p>
          <a:p>
            <a:pPr>
              <a:buFontTx/>
              <a:buChar char="•"/>
            </a:pPr>
            <a:r>
              <a:rPr lang="en-US" altLang="en-US" dirty="0"/>
              <a:t> This can be very effective!!!!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27A837A-3FBA-3C13-0FC8-F6AFC3DCC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774" y="1934585"/>
            <a:ext cx="4177747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for 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=0;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&lt;100;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++) a(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) = 1.0;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8F5E18AD-2206-1A6E-346B-C026AD154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774" y="3004128"/>
            <a:ext cx="3175869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for 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=0;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&lt;100;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+=4) {</a:t>
            </a:r>
          </a:p>
          <a:p>
            <a:pPr eaLnBrk="1" hangingPunct="1"/>
            <a:r>
              <a:rPr lang="en-US" altLang="en-US" sz="2400" dirty="0"/>
              <a:t>    a(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) = 1.0;</a:t>
            </a:r>
          </a:p>
          <a:p>
            <a:pPr eaLnBrk="1" hangingPunct="1"/>
            <a:r>
              <a:rPr lang="en-US" altLang="en-US" sz="2400" dirty="0"/>
              <a:t>    a(i+1) = 1.0;</a:t>
            </a:r>
          </a:p>
          <a:p>
            <a:pPr eaLnBrk="1" hangingPunct="1"/>
            <a:r>
              <a:rPr lang="en-US" altLang="en-US" sz="2400" dirty="0"/>
              <a:t>    a(i+2) = 1.0;</a:t>
            </a:r>
          </a:p>
          <a:p>
            <a:pPr eaLnBrk="1" hangingPunct="1"/>
            <a:r>
              <a:rPr lang="en-US" altLang="en-US" sz="2400" dirty="0"/>
              <a:t>    a(i+3) = 1.0;</a:t>
            </a:r>
          </a:p>
          <a:p>
            <a:pPr eaLnBrk="1" hangingPunct="1"/>
            <a:r>
              <a:rPr lang="en-US" altLang="en-US" sz="2400" dirty="0"/>
              <a:t>}</a:t>
            </a:r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F34983FE-4320-76AB-5E51-C92C3DEE533B}"/>
              </a:ext>
            </a:extLst>
          </p:cNvPr>
          <p:cNvSpPr/>
          <p:nvPr/>
        </p:nvSpPr>
        <p:spPr>
          <a:xfrm>
            <a:off x="2501708" y="2558473"/>
            <a:ext cx="315383" cy="341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51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8E84-6D8B-4824-AADA-3F94D9E24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6E774-0FE7-ABED-25EA-00B43D049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unrolling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2A0DD-FF7D-27E6-793F-5F5E7D6CA9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492675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600" dirty="0"/>
              <a:t>See my_mm5() routing and run ‘./</a:t>
            </a:r>
            <a:r>
              <a:rPr lang="en-US" sz="3600" dirty="0" err="1"/>
              <a:t>a.out</a:t>
            </a:r>
            <a:r>
              <a:rPr lang="en-US" sz="3600" dirty="0"/>
              <a:t> 1024 2 5’</a:t>
            </a:r>
            <a:endParaRPr lang="en-US" dirty="0"/>
          </a:p>
          <a:p>
            <a:pPr>
              <a:lnSpc>
                <a:spcPct val="90000"/>
              </a:lnSpc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for (j=1; j&lt;=N; j+=t)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for(k=1; k&lt;=N; k+=t)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for(I=1; </a:t>
            </a:r>
            <a:r>
              <a:rPr lang="en-US" dirty="0" err="1"/>
              <a:t>i</a:t>
            </a:r>
            <a:r>
              <a:rPr lang="en-US" dirty="0"/>
              <a:t>&lt;=N; </a:t>
            </a:r>
            <a:r>
              <a:rPr lang="en-US" dirty="0" err="1"/>
              <a:t>i</a:t>
            </a:r>
            <a:r>
              <a:rPr lang="en-US" dirty="0"/>
              <a:t>+=t)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for (ii=I; ii&lt;=min(I+t-1, N); ii++)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for (</a:t>
            </a:r>
            <a:r>
              <a:rPr lang="en-US" dirty="0" err="1"/>
              <a:t>jj</a:t>
            </a:r>
            <a:r>
              <a:rPr lang="en-US" dirty="0"/>
              <a:t> = j; </a:t>
            </a:r>
            <a:r>
              <a:rPr lang="en-US" dirty="0" err="1"/>
              <a:t>jj</a:t>
            </a:r>
            <a:r>
              <a:rPr lang="en-US" dirty="0"/>
              <a:t>&lt;=min(j+t-1,N);</a:t>
            </a:r>
            <a:r>
              <a:rPr lang="en-US" dirty="0" err="1"/>
              <a:t>jj</a:t>
            </a:r>
            <a:r>
              <a:rPr lang="en-US" dirty="0"/>
              <a:t>++) {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     t = c(ii, </a:t>
            </a:r>
            <a:r>
              <a:rPr lang="en-US" dirty="0" err="1"/>
              <a:t>jj</a:t>
            </a:r>
            <a:r>
              <a:rPr lang="en-US" dirty="0"/>
              <a:t>);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     t = t + A(</a:t>
            </a:r>
            <a:r>
              <a:rPr lang="en-US" dirty="0" err="1"/>
              <a:t>kk</a:t>
            </a:r>
            <a:r>
              <a:rPr lang="en-US" dirty="0"/>
              <a:t>, ii) * B(</a:t>
            </a:r>
            <a:r>
              <a:rPr lang="en-US" dirty="0" err="1"/>
              <a:t>kk</a:t>
            </a:r>
            <a:r>
              <a:rPr lang="en-US" dirty="0"/>
              <a:t>, </a:t>
            </a:r>
            <a:r>
              <a:rPr lang="en-US" dirty="0" err="1"/>
              <a:t>jj</a:t>
            </a:r>
            <a:r>
              <a:rPr lang="en-US" dirty="0"/>
              <a:t>);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     t = t + A(kk+1, ii) * B(kk+1, </a:t>
            </a:r>
            <a:r>
              <a:rPr lang="en-US" dirty="0" err="1"/>
              <a:t>jj</a:t>
            </a:r>
            <a:r>
              <a:rPr lang="en-US" dirty="0"/>
              <a:t>);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     ……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     t = t + A(kk+15, ii) * B(</a:t>
            </a:r>
            <a:r>
              <a:rPr lang="en-US" dirty="0" err="1"/>
              <a:t>kk</a:t>
            </a:r>
            <a:r>
              <a:rPr lang="en-US" dirty="0"/>
              <a:t> + 15, </a:t>
            </a:r>
            <a:r>
              <a:rPr lang="en-US" dirty="0" err="1"/>
              <a:t>jj</a:t>
            </a:r>
            <a:r>
              <a:rPr lang="en-US" dirty="0"/>
              <a:t>);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     c(ii, </a:t>
            </a:r>
            <a:r>
              <a:rPr lang="en-US" dirty="0" err="1"/>
              <a:t>jj</a:t>
            </a:r>
            <a:r>
              <a:rPr lang="en-US" dirty="0"/>
              <a:t>) = t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                     }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endParaRPr lang="en-US" sz="2600" dirty="0"/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endParaRPr lang="en-US" sz="2600" dirty="0"/>
          </a:p>
          <a:p>
            <a:endParaRPr lang="en-US" altLang="en-US" sz="2000" dirty="0"/>
          </a:p>
          <a:p>
            <a:endParaRPr lang="en-US" dirty="0"/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EBC14083-C273-303C-5B41-F8A905E10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3564" y="3290804"/>
            <a:ext cx="2209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This assumes the loop can be nicely unrolled, you need to take care of the boundary condition.</a:t>
            </a:r>
          </a:p>
        </p:txBody>
      </p:sp>
    </p:spTree>
    <p:extLst>
      <p:ext uri="{BB962C8B-B14F-4D97-AF65-F5344CB8AC3E}">
        <p14:creationId xmlns:p14="http://schemas.microsoft.com/office/powerpoint/2010/main" val="3746825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EA196-1978-6892-95F2-52F44B55D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31A1A-8C33-6B5D-0CBE-CF3765A29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4E40A-9123-A849-B4C8-28AFA79E27D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4926756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/>
              <a:t>See my_mm6() routine and run ‘./</a:t>
            </a:r>
            <a:r>
              <a:rPr lang="en-US" dirty="0" err="1"/>
              <a:t>a.out</a:t>
            </a:r>
            <a:r>
              <a:rPr lang="en-US" dirty="0"/>
              <a:t> 1024 2 6’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/>
              <a:t>‘+’ would have to wait on the results of ‘*’ in a typical processor.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/>
              <a:t>‘*’ is often deeply pipelined: feed the pipeline with many ‘*’ operation.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/>
              <a:t>Effective for older machine, no longer effective on the current </a:t>
            </a:r>
            <a:r>
              <a:rPr lang="en-US" dirty="0" err="1"/>
              <a:t>linprog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for (j=1; j&lt;=N; j+=t)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for(k=1; k&lt;=N; k+=t)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for(I=1; </a:t>
            </a:r>
            <a:r>
              <a:rPr lang="en-US" sz="2200" dirty="0" err="1"/>
              <a:t>i</a:t>
            </a:r>
            <a:r>
              <a:rPr lang="en-US" sz="2200" dirty="0"/>
              <a:t>&lt;=N; </a:t>
            </a:r>
            <a:r>
              <a:rPr lang="en-US" sz="2200" dirty="0" err="1"/>
              <a:t>i</a:t>
            </a:r>
            <a:r>
              <a:rPr lang="en-US" sz="2200" dirty="0"/>
              <a:t>+=t)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for (ii=I; ii&lt;=min(I+t-1, N); ii++)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    for (</a:t>
            </a:r>
            <a:r>
              <a:rPr lang="en-US" sz="2200" dirty="0" err="1"/>
              <a:t>jj</a:t>
            </a:r>
            <a:r>
              <a:rPr lang="en-US" sz="2200" dirty="0"/>
              <a:t> = j; </a:t>
            </a:r>
            <a:r>
              <a:rPr lang="en-US" sz="2200" dirty="0" err="1"/>
              <a:t>jj</a:t>
            </a:r>
            <a:r>
              <a:rPr lang="en-US" sz="2200" dirty="0"/>
              <a:t>&lt;=min(j+t-1,N);</a:t>
            </a:r>
            <a:r>
              <a:rPr lang="en-US" sz="2200" dirty="0" err="1"/>
              <a:t>jj</a:t>
            </a:r>
            <a:r>
              <a:rPr lang="en-US" sz="2200" dirty="0"/>
              <a:t>++) {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         t0 = A(</a:t>
            </a:r>
            <a:r>
              <a:rPr lang="en-US" sz="2200" dirty="0" err="1"/>
              <a:t>kk</a:t>
            </a:r>
            <a:r>
              <a:rPr lang="en-US" sz="2200" dirty="0"/>
              <a:t>, ii) * B(</a:t>
            </a:r>
            <a:r>
              <a:rPr lang="en-US" sz="2200" dirty="0" err="1"/>
              <a:t>kk</a:t>
            </a:r>
            <a:r>
              <a:rPr lang="en-US" sz="2200" dirty="0"/>
              <a:t>, </a:t>
            </a:r>
            <a:r>
              <a:rPr lang="en-US" sz="2200" dirty="0" err="1"/>
              <a:t>jj</a:t>
            </a:r>
            <a:r>
              <a:rPr lang="en-US" sz="2200" dirty="0"/>
              <a:t>);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         t1 = A(kk+1, ii) * B(kk+1, </a:t>
            </a:r>
            <a:r>
              <a:rPr lang="en-US" sz="2200" dirty="0" err="1"/>
              <a:t>jj</a:t>
            </a:r>
            <a:r>
              <a:rPr lang="en-US" sz="2200" dirty="0"/>
              <a:t>);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         ……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         t15 = A(kk+15, ii) * B(</a:t>
            </a:r>
            <a:r>
              <a:rPr lang="en-US" sz="2200" dirty="0" err="1"/>
              <a:t>kk</a:t>
            </a:r>
            <a:r>
              <a:rPr lang="en-US" sz="2200" dirty="0"/>
              <a:t> + 15, </a:t>
            </a:r>
            <a:r>
              <a:rPr lang="en-US" sz="2200" dirty="0" err="1"/>
              <a:t>jj</a:t>
            </a:r>
            <a:r>
              <a:rPr lang="en-US" sz="2200" dirty="0"/>
              <a:t>);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         c(ii, </a:t>
            </a:r>
            <a:r>
              <a:rPr lang="en-US" sz="2200" dirty="0" err="1"/>
              <a:t>jj</a:t>
            </a:r>
            <a:r>
              <a:rPr lang="en-US" sz="2200" dirty="0"/>
              <a:t>) = c(ii, </a:t>
            </a:r>
            <a:r>
              <a:rPr lang="en-US" sz="2200" dirty="0" err="1"/>
              <a:t>jj</a:t>
            </a:r>
            <a:r>
              <a:rPr lang="en-US" sz="2200" dirty="0"/>
              <a:t>) + t0 + t1 + … + t15;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200" dirty="0"/>
              <a:t>                     }</a:t>
            </a:r>
            <a:endParaRPr lang="en-US" dirty="0"/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endParaRPr lang="en-US" sz="2600" dirty="0"/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endParaRPr lang="en-US" sz="2600" dirty="0"/>
          </a:p>
          <a:p>
            <a:endParaRPr lang="en-US" alt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896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architectural SIMD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61308" y="1753785"/>
            <a:ext cx="10363826" cy="4655488"/>
          </a:xfrm>
        </p:spPr>
        <p:txBody>
          <a:bodyPr>
            <a:normAutofit/>
          </a:bodyPr>
          <a:lstStyle/>
          <a:p>
            <a:r>
              <a:rPr lang="en-US" dirty="0"/>
              <a:t>Both current AMD and Intel’s x86 processors have ISA and microarchitecture support SIMD (single instruction multiple data) operations.</a:t>
            </a:r>
          </a:p>
          <a:p>
            <a:pPr lvl="1"/>
            <a:r>
              <a:rPr lang="en-US" dirty="0"/>
              <a:t>An arithmetic operation (e.g. add, </a:t>
            </a:r>
            <a:r>
              <a:rPr lang="en-US" dirty="0" err="1"/>
              <a:t>mult</a:t>
            </a:r>
            <a:r>
              <a:rPr lang="en-US" dirty="0"/>
              <a:t>) can apply to two vectors of operands (instead of two operands)</a:t>
            </a:r>
          </a:p>
          <a:p>
            <a:pPr lvl="1"/>
            <a:r>
              <a:rPr lang="en-US" dirty="0"/>
              <a:t>For example, SSE2 supports add/</a:t>
            </a:r>
            <a:r>
              <a:rPr lang="en-US" dirty="0" err="1"/>
              <a:t>mult</a:t>
            </a:r>
            <a:r>
              <a:rPr lang="en-US" dirty="0"/>
              <a:t> on two pairs of operands in one instruction, using it may result in a speedup of up to 2 in theory.</a:t>
            </a:r>
          </a:p>
          <a:p>
            <a:r>
              <a:rPr lang="en-US" dirty="0"/>
              <a:t>Exploiting SIMD support can further improve the single thread performance.</a:t>
            </a:r>
          </a:p>
        </p:txBody>
      </p:sp>
    </p:spTree>
    <p:extLst>
      <p:ext uri="{BB962C8B-B14F-4D97-AF65-F5344CB8AC3E}">
        <p14:creationId xmlns:p14="http://schemas.microsoft.com/office/powerpoint/2010/main" val="1384384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5BBD8-C2CA-B050-BFF5-13B69CED6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C760A-861C-8DF0-2507-9369AE589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x86 architecture SIMD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73C64-48C1-1341-C559-B065BB47834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61308" y="1753785"/>
            <a:ext cx="10363826" cy="4655488"/>
          </a:xfrm>
        </p:spPr>
        <p:txBody>
          <a:bodyPr>
            <a:normAutofit/>
          </a:bodyPr>
          <a:lstStyle/>
          <a:p>
            <a:r>
              <a:rPr lang="en-US" dirty="0"/>
              <a:t>x86 SIMD support</a:t>
            </a:r>
          </a:p>
          <a:p>
            <a:pPr lvl="1"/>
            <a:r>
              <a:rPr lang="en-US" dirty="0"/>
              <a:t>Intel: MMX, SSE (Streaming SIMD extensions), SSE2, SSE3, SSE4, AVX (Advanced Vector Extensions), AVX2, AVX512</a:t>
            </a:r>
          </a:p>
          <a:p>
            <a:pPr lvl="2"/>
            <a:r>
              <a:rPr lang="en-US" dirty="0"/>
              <a:t>See the flag field in /</a:t>
            </a:r>
            <a:r>
              <a:rPr lang="en-US" dirty="0" err="1"/>
              <a:t>proc</a:t>
            </a:r>
            <a:r>
              <a:rPr lang="en-US" dirty="0"/>
              <a:t>/</a:t>
            </a:r>
            <a:r>
              <a:rPr lang="en-US" dirty="0" err="1"/>
              <a:t>cpuinfo</a:t>
            </a:r>
            <a:endParaRPr lang="en-US" dirty="0"/>
          </a:p>
          <a:p>
            <a:pPr lvl="1"/>
            <a:r>
              <a:rPr lang="en-US" dirty="0"/>
              <a:t>AMD CPU supports most, but a bit behind. No AVX512 yet?</a:t>
            </a:r>
          </a:p>
          <a:p>
            <a:r>
              <a:rPr lang="en-US" dirty="0"/>
              <a:t>Micro architecture support</a:t>
            </a:r>
          </a:p>
          <a:p>
            <a:pPr lvl="1"/>
            <a:r>
              <a:rPr lang="en-US" dirty="0"/>
              <a:t>Many functional units</a:t>
            </a:r>
          </a:p>
          <a:p>
            <a:pPr lvl="1"/>
            <a:r>
              <a:rPr lang="en-US" dirty="0"/>
              <a:t>64-bit, 128-bit, 256-bit, 512-bit </a:t>
            </a:r>
            <a:r>
              <a:rPr lang="en-US" dirty="0">
                <a:solidFill>
                  <a:srgbClr val="FF0000"/>
                </a:solidFill>
              </a:rPr>
              <a:t>vector registers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270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SIMD 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61308" y="1753785"/>
            <a:ext cx="10363826" cy="465548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MMX (1997)</a:t>
            </a:r>
          </a:p>
          <a:p>
            <a:pPr lvl="1"/>
            <a:r>
              <a:rPr lang="en-US" dirty="0"/>
              <a:t> 64-bit vector operations</a:t>
            </a:r>
          </a:p>
          <a:p>
            <a:pPr lvl="1"/>
            <a:r>
              <a:rPr lang="en-US" dirty="0"/>
              <a:t> Data types: 8-, 16-, 32-bit integers</a:t>
            </a:r>
          </a:p>
          <a:p>
            <a:r>
              <a:rPr lang="en-US" dirty="0"/>
              <a:t>SSE (Streaming SIMD Extensions, 1999)</a:t>
            </a:r>
          </a:p>
          <a:p>
            <a:pPr lvl="1"/>
            <a:r>
              <a:rPr lang="en-US" dirty="0"/>
              <a:t> 128-bit vector operations</a:t>
            </a:r>
          </a:p>
          <a:p>
            <a:pPr lvl="1"/>
            <a:r>
              <a:rPr lang="en-US" dirty="0"/>
              <a:t> Data types</a:t>
            </a:r>
          </a:p>
          <a:p>
            <a:pPr lvl="2"/>
            <a:r>
              <a:rPr lang="en-US" dirty="0"/>
              <a:t> 8-, 16-, 32-, 64-bit integers</a:t>
            </a:r>
          </a:p>
          <a:p>
            <a:pPr lvl="2"/>
            <a:r>
              <a:rPr lang="en-US" dirty="0"/>
              <a:t>32- and 64-bit floats</a:t>
            </a:r>
          </a:p>
          <a:p>
            <a:r>
              <a:rPr lang="en-US" dirty="0"/>
              <a:t>AVX (Advanced Vector </a:t>
            </a:r>
            <a:r>
              <a:rPr lang="en-US" dirty="0" err="1"/>
              <a:t>eXtensions</a:t>
            </a:r>
            <a:r>
              <a:rPr lang="en-US" dirty="0"/>
              <a:t>, 2011)</a:t>
            </a:r>
          </a:p>
          <a:p>
            <a:pPr lvl="1"/>
            <a:r>
              <a:rPr lang="en-US" dirty="0"/>
              <a:t> 256-bit vector operations</a:t>
            </a:r>
          </a:p>
          <a:p>
            <a:r>
              <a:rPr lang="en-US" dirty="0"/>
              <a:t>AVX-512(2016)</a:t>
            </a:r>
          </a:p>
          <a:p>
            <a:pPr lvl="1"/>
            <a:r>
              <a:rPr lang="en-US" dirty="0"/>
              <a:t>512-bit vector operations</a:t>
            </a:r>
          </a:p>
          <a:p>
            <a:pPr lvl="2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522" y="2079702"/>
            <a:ext cx="4343400" cy="3107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86493" y="5613587"/>
            <a:ext cx="1858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</a:t>
            </a:r>
            <a:r>
              <a:rPr lang="en-US" dirty="0" err="1"/>
              <a:t>Klimovitski</a:t>
            </a:r>
            <a:r>
              <a:rPr lang="en-US" dirty="0"/>
              <a:t> 2001]</a:t>
            </a:r>
          </a:p>
        </p:txBody>
      </p:sp>
    </p:spTree>
    <p:extLst>
      <p:ext uri="{BB962C8B-B14F-4D97-AF65-F5344CB8AC3E}">
        <p14:creationId xmlns:p14="http://schemas.microsoft.com/office/powerpoint/2010/main" val="3642552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SIMD instructions in C/C++: SIMD intrinsics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33236"/>
            <a:ext cx="10363826" cy="4257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 Header files to access SEE </a:t>
            </a:r>
            <a:r>
              <a:rPr lang="en-US" dirty="0" err="1"/>
              <a:t>intrinsics</a:t>
            </a:r>
            <a:endParaRPr lang="en-US" dirty="0"/>
          </a:p>
          <a:p>
            <a:pPr lvl="1"/>
            <a:r>
              <a:rPr lang="en-US" dirty="0"/>
              <a:t>#include &lt;</a:t>
            </a:r>
            <a:r>
              <a:rPr lang="en-US" dirty="0" err="1"/>
              <a:t>mmintrin.h</a:t>
            </a:r>
            <a:r>
              <a:rPr lang="en-US" dirty="0"/>
              <a:t>&gt;    // MMX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xmmintrin.h</a:t>
            </a:r>
            <a:r>
              <a:rPr lang="en-US" dirty="0"/>
              <a:t>&gt;  // SSE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emmintrin.h</a:t>
            </a:r>
            <a:r>
              <a:rPr lang="en-US" dirty="0"/>
              <a:t>&gt;  //SSE2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pmmintrin.h</a:t>
            </a:r>
            <a:r>
              <a:rPr lang="en-US" dirty="0"/>
              <a:t>&gt; //SSE3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tmmintrin.h</a:t>
            </a:r>
            <a:r>
              <a:rPr lang="en-US" dirty="0"/>
              <a:t>&gt;  //SSSE3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smmintrin.h</a:t>
            </a:r>
            <a:r>
              <a:rPr lang="en-US" dirty="0"/>
              <a:t>&gt; // SSE4.1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immintrin.h</a:t>
            </a:r>
            <a:r>
              <a:rPr lang="en-US" dirty="0"/>
              <a:t>&gt; // AVX, AVX2</a:t>
            </a:r>
          </a:p>
          <a:p>
            <a:r>
              <a:rPr lang="en-US" dirty="0"/>
              <a:t>Not all extensions are supported by all processors. Check /</a:t>
            </a:r>
            <a:r>
              <a:rPr lang="en-US" dirty="0" err="1"/>
              <a:t>proc</a:t>
            </a:r>
            <a:r>
              <a:rPr lang="en-US" dirty="0"/>
              <a:t>/</a:t>
            </a:r>
            <a:r>
              <a:rPr lang="en-US" dirty="0" err="1"/>
              <a:t>cpuinfo</a:t>
            </a:r>
            <a:r>
              <a:rPr lang="en-US" dirty="0"/>
              <a:t> to see what are supported. </a:t>
            </a:r>
          </a:p>
          <a:p>
            <a:r>
              <a:rPr lang="en-US" dirty="0"/>
              <a:t>When compile, use  –</a:t>
            </a:r>
            <a:r>
              <a:rPr lang="en-US" dirty="0" err="1"/>
              <a:t>msse</a:t>
            </a:r>
            <a:r>
              <a:rPr lang="en-US" dirty="0"/>
              <a:t>, -mmmx, -msse2, -</a:t>
            </a:r>
            <a:r>
              <a:rPr lang="en-US" dirty="0" err="1"/>
              <a:t>mavx</a:t>
            </a:r>
            <a:r>
              <a:rPr lang="en-US" dirty="0"/>
              <a:t> (machine dependent code)</a:t>
            </a:r>
          </a:p>
          <a:p>
            <a:pPr lvl="1"/>
            <a:r>
              <a:rPr lang="en-US" dirty="0"/>
              <a:t>Some are default in </a:t>
            </a:r>
            <a:r>
              <a:rPr lang="en-US" dirty="0" err="1"/>
              <a:t>gcc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3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7"/>
            <a:ext cx="10363826" cy="4714319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200" dirty="0"/>
              <a:t>Optimizing matrix multiply:</a:t>
            </a:r>
          </a:p>
          <a:p>
            <a:pPr lvl="2">
              <a:spcBef>
                <a:spcPts val="600"/>
              </a:spcBef>
              <a:buNone/>
              <a:defRPr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=1; </a:t>
            </a:r>
            <a:r>
              <a:rPr lang="en-US" dirty="0" err="1"/>
              <a:t>i</a:t>
            </a:r>
            <a:r>
              <a:rPr lang="en-US" dirty="0"/>
              <a:t>&lt;=N;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lvl="2">
              <a:spcBef>
                <a:spcPts val="600"/>
              </a:spcBef>
              <a:buNone/>
              <a:defRPr/>
            </a:pPr>
            <a:r>
              <a:rPr lang="en-US" dirty="0"/>
              <a:t>    for (j=1; j&lt;=N; </a:t>
            </a:r>
            <a:r>
              <a:rPr lang="en-US" dirty="0" err="1"/>
              <a:t>j++</a:t>
            </a:r>
            <a:r>
              <a:rPr lang="en-US" dirty="0"/>
              <a:t>)</a:t>
            </a:r>
          </a:p>
          <a:p>
            <a:pPr lvl="2">
              <a:spcBef>
                <a:spcPts val="600"/>
              </a:spcBef>
              <a:buNone/>
              <a:defRPr/>
            </a:pPr>
            <a:r>
              <a:rPr lang="en-US" dirty="0"/>
              <a:t>        for(k=1; k&lt;=N; k++)</a:t>
            </a:r>
          </a:p>
          <a:p>
            <a:pPr lvl="2">
              <a:spcBef>
                <a:spcPts val="600"/>
              </a:spcBef>
              <a:buNone/>
              <a:defRPr/>
            </a:pPr>
            <a:r>
              <a:rPr lang="en-US" dirty="0"/>
              <a:t>            c(</a:t>
            </a:r>
            <a:r>
              <a:rPr lang="en-US" dirty="0" err="1"/>
              <a:t>i</a:t>
            </a:r>
            <a:r>
              <a:rPr lang="en-US" dirty="0"/>
              <a:t>, j) = c(</a:t>
            </a:r>
            <a:r>
              <a:rPr lang="en-US" dirty="0" err="1"/>
              <a:t>i</a:t>
            </a:r>
            <a:r>
              <a:rPr lang="en-US" dirty="0"/>
              <a:t>, j) + A(</a:t>
            </a:r>
            <a:r>
              <a:rPr lang="en-US" dirty="0" err="1"/>
              <a:t>i</a:t>
            </a:r>
            <a:r>
              <a:rPr lang="en-US" dirty="0"/>
              <a:t>, k)*B(k, j)</a:t>
            </a:r>
          </a:p>
          <a:p>
            <a:r>
              <a:rPr lang="en-US" sz="2000" dirty="0"/>
              <a:t>See the </a:t>
            </a:r>
            <a:r>
              <a:rPr lang="en-US" sz="2000" dirty="0" err="1"/>
              <a:t>naïve_mm</a:t>
            </a:r>
            <a:r>
              <a:rPr lang="en-US" sz="2000" dirty="0"/>
              <a:t>() routine in </a:t>
            </a:r>
            <a:r>
              <a:rPr lang="en-US" sz="2000" dirty="0" err="1"/>
              <a:t>my_mm.c</a:t>
            </a:r>
            <a:endParaRPr lang="en-US" sz="2000" dirty="0"/>
          </a:p>
          <a:p>
            <a:pPr lvl="1"/>
            <a:r>
              <a:rPr lang="en-US" sz="1600" dirty="0"/>
              <a:t>The loop body, c(</a:t>
            </a:r>
            <a:r>
              <a:rPr lang="en-US" sz="1600" dirty="0" err="1"/>
              <a:t>i</a:t>
            </a:r>
            <a:r>
              <a:rPr lang="en-US" sz="1600" dirty="0"/>
              <a:t>, j) = c(</a:t>
            </a:r>
            <a:r>
              <a:rPr lang="en-US" sz="1600" dirty="0" err="1"/>
              <a:t>i</a:t>
            </a:r>
            <a:r>
              <a:rPr lang="en-US" sz="1600" dirty="0"/>
              <a:t>, j) + A(</a:t>
            </a:r>
            <a:r>
              <a:rPr lang="en-US" sz="1600" dirty="0" err="1"/>
              <a:t>i</a:t>
            </a:r>
            <a:r>
              <a:rPr lang="en-US" sz="1600" dirty="0"/>
              <a:t>, k)*B(k, j), can be executed in any order, allow many loop optimization techniques to be applied. </a:t>
            </a:r>
          </a:p>
          <a:p>
            <a:r>
              <a:rPr lang="en-US" sz="2000" dirty="0"/>
              <a:t>First try: rely on compiler to improve the performance (turn on –O3 flag in </a:t>
            </a:r>
            <a:r>
              <a:rPr lang="en-US" sz="2000" dirty="0" err="1"/>
              <a:t>gcc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See the performance improvement with ‘./</a:t>
            </a:r>
            <a:r>
              <a:rPr lang="en-US" sz="1600" dirty="0" err="1"/>
              <a:t>a.out</a:t>
            </a:r>
            <a:r>
              <a:rPr lang="en-US" sz="1600" dirty="0"/>
              <a:t> 1024 2 0’  (run 1024x1024 matrix multiply two times using </a:t>
            </a:r>
            <a:r>
              <a:rPr lang="en-US" sz="1600" dirty="0" err="1"/>
              <a:t>naïve_mm</a:t>
            </a:r>
            <a:r>
              <a:rPr lang="en-US" sz="1600" dirty="0"/>
              <a:t>() </a:t>
            </a:r>
          </a:p>
          <a:p>
            <a:pPr lvl="1"/>
            <a:r>
              <a:rPr lang="en-US" sz="1600" dirty="0"/>
              <a:t>Can we go further?</a:t>
            </a:r>
          </a:p>
        </p:txBody>
      </p:sp>
    </p:spTree>
    <p:extLst>
      <p:ext uri="{BB962C8B-B14F-4D97-AF65-F5344CB8AC3E}">
        <p14:creationId xmlns:p14="http://schemas.microsoft.com/office/powerpoint/2010/main" val="1465737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example intrinsic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15332"/>
            <a:ext cx="10363826" cy="437586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See Intel </a:t>
            </a:r>
            <a:r>
              <a:rPr lang="en-US" dirty="0" err="1"/>
              <a:t>Intrinsics</a:t>
            </a:r>
            <a:r>
              <a:rPr lang="en-US" dirty="0"/>
              <a:t> guide for more details</a:t>
            </a:r>
          </a:p>
          <a:p>
            <a:r>
              <a:rPr lang="en-US" dirty="0"/>
              <a:t>Data movement and initialization</a:t>
            </a:r>
          </a:p>
          <a:p>
            <a:pPr lvl="1"/>
            <a:r>
              <a:rPr lang="en-US" dirty="0"/>
              <a:t>__m128d _</a:t>
            </a:r>
            <a:r>
              <a:rPr lang="en-US" dirty="0" err="1"/>
              <a:t>mm_loadu_pd</a:t>
            </a:r>
            <a:r>
              <a:rPr lang="en-US" dirty="0"/>
              <a:t> (double </a:t>
            </a:r>
            <a:r>
              <a:rPr lang="en-US" dirty="0" err="1"/>
              <a:t>const</a:t>
            </a:r>
            <a:r>
              <a:rPr lang="en-US" dirty="0"/>
              <a:t>* </a:t>
            </a:r>
            <a:r>
              <a:rPr lang="en-US" dirty="0" err="1"/>
              <a:t>mem_addr</a:t>
            </a:r>
            <a:r>
              <a:rPr lang="en-US" dirty="0"/>
              <a:t>): (SSE) load unaligned packed double-precision floating point</a:t>
            </a:r>
          </a:p>
          <a:p>
            <a:pPr lvl="1"/>
            <a:r>
              <a:rPr lang="nn-NO" dirty="0"/>
              <a:t>__m256i _mm256_load_si256 (__m256i const * mem_addr)</a:t>
            </a:r>
            <a:r>
              <a:rPr lang="en-US" dirty="0"/>
              <a:t>: (AVX) Load 256-bits of integer data from memory into </a:t>
            </a:r>
            <a:r>
              <a:rPr lang="en-US" dirty="0" err="1"/>
              <a:t>dst</a:t>
            </a:r>
            <a:r>
              <a:rPr lang="en-US" dirty="0"/>
              <a:t>. </a:t>
            </a:r>
            <a:r>
              <a:rPr lang="en-US" dirty="0" err="1"/>
              <a:t>mem_addr</a:t>
            </a:r>
            <a:r>
              <a:rPr lang="en-US" dirty="0"/>
              <a:t> must be aligned on a 32-byte boundary or a general-protection exception may be generated.</a:t>
            </a:r>
          </a:p>
          <a:p>
            <a:r>
              <a:rPr lang="en-US" dirty="0"/>
              <a:t>Arithmetic intrinsics</a:t>
            </a:r>
          </a:p>
          <a:p>
            <a:pPr lvl="1"/>
            <a:r>
              <a:rPr lang="en-US" dirty="0"/>
              <a:t>__m256d _mm256_add_pd (__m256d a, __m256d b): (AVX) Add packed double-precision (64-bit) floating-point elements in a and b, and store the results in </a:t>
            </a:r>
            <a:r>
              <a:rPr lang="en-US" dirty="0" err="1"/>
              <a:t>dst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558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 with SSE2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48937"/>
            <a:ext cx="10363826" cy="5062653"/>
          </a:xfrm>
        </p:spPr>
        <p:txBody>
          <a:bodyPr>
            <a:normAutofit/>
          </a:bodyPr>
          <a:lstStyle/>
          <a:p>
            <a:r>
              <a:rPr lang="en-US" dirty="0"/>
              <a:t>See my_mm_sse1() in </a:t>
            </a:r>
            <a:r>
              <a:rPr lang="en-US" dirty="0" err="1"/>
              <a:t>my_mm_sse.c</a:t>
            </a:r>
            <a:r>
              <a:rPr lang="en-US" dirty="0"/>
              <a:t> for an SSE2 implementation of my_mm6() routine.</a:t>
            </a:r>
          </a:p>
          <a:p>
            <a:r>
              <a:rPr lang="en-US" dirty="0"/>
              <a:t> To compare the performance,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gcc</a:t>
            </a:r>
            <a:r>
              <a:rPr lang="en-US" dirty="0"/>
              <a:t> –O3 </a:t>
            </a:r>
            <a:r>
              <a:rPr lang="en-US" dirty="0" err="1"/>
              <a:t>my_mm.c</a:t>
            </a:r>
            <a:r>
              <a:rPr lang="en-US" dirty="0"/>
              <a:t>’ to get </a:t>
            </a:r>
            <a:r>
              <a:rPr lang="en-US" dirty="0" err="1"/>
              <a:t>a.out</a:t>
            </a:r>
            <a:r>
              <a:rPr lang="en-US" dirty="0"/>
              <a:t> and ‘</a:t>
            </a:r>
            <a:r>
              <a:rPr lang="en-US" dirty="0" err="1"/>
              <a:t>gcc</a:t>
            </a:r>
            <a:r>
              <a:rPr lang="en-US" dirty="0"/>
              <a:t> –O3 –msse2 –o </a:t>
            </a:r>
            <a:r>
              <a:rPr lang="en-US" dirty="0" err="1"/>
              <a:t>sse</a:t>
            </a:r>
            <a:r>
              <a:rPr lang="en-US" dirty="0"/>
              <a:t> </a:t>
            </a:r>
            <a:r>
              <a:rPr lang="en-US" dirty="0" err="1"/>
              <a:t>my_mm_sse.c</a:t>
            </a:r>
            <a:r>
              <a:rPr lang="en-US" dirty="0"/>
              <a:t>’ to get </a:t>
            </a:r>
            <a:r>
              <a:rPr lang="en-US" dirty="0" err="1"/>
              <a:t>sse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run ‘./</a:t>
            </a:r>
            <a:r>
              <a:rPr lang="en-US" dirty="0" err="1"/>
              <a:t>a.out</a:t>
            </a:r>
            <a:r>
              <a:rPr lang="en-US" dirty="0"/>
              <a:t> 1024 2 6’ and ./</a:t>
            </a:r>
            <a:r>
              <a:rPr lang="en-US" dirty="0" err="1"/>
              <a:t>sse</a:t>
            </a:r>
            <a:r>
              <a:rPr lang="en-US" dirty="0"/>
              <a:t> 1024 2 8’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6299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09F86-2635-253A-C7A7-B0F363CD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C1CEF-6356-A972-AAEE-994E12B5CBA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numerical program, how the source program is written can significantly affect the performance.</a:t>
            </a:r>
          </a:p>
          <a:p>
            <a:r>
              <a:rPr lang="en-US" dirty="0"/>
              <a:t>Single thread optimization techniques in general take architectural features into consideration:</a:t>
            </a:r>
          </a:p>
          <a:p>
            <a:pPr lvl="1"/>
            <a:r>
              <a:rPr lang="en-US" dirty="0"/>
              <a:t>Caching</a:t>
            </a:r>
          </a:p>
          <a:p>
            <a:pPr lvl="1"/>
            <a:r>
              <a:rPr lang="en-US" dirty="0"/>
              <a:t>Superscalar</a:t>
            </a:r>
          </a:p>
          <a:p>
            <a:pPr lvl="1"/>
            <a:r>
              <a:rPr lang="en-US" dirty="0"/>
              <a:t>SIMD</a:t>
            </a:r>
          </a:p>
        </p:txBody>
      </p:sp>
    </p:spTree>
    <p:extLst>
      <p:ext uri="{BB962C8B-B14F-4D97-AF65-F5344CB8AC3E}">
        <p14:creationId xmlns:p14="http://schemas.microsoft.com/office/powerpoint/2010/main" val="417380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33107-3AF5-8E3E-79E5-E5526E627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ABB1A-F770-CCBE-E4E1-435FFF64B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Cache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3333-267A-1B9A-B5CB-1DF2C23D3C0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7"/>
            <a:ext cx="10363826" cy="4714319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Cache performance</a:t>
            </a:r>
          </a:p>
          <a:p>
            <a:pPr lvl="1">
              <a:defRPr/>
            </a:pPr>
            <a:r>
              <a:rPr lang="en-US" dirty="0"/>
              <a:t>Cache is designed to support spatial locality: when a memory location is accessed, its nearby memory is likely accessed efficiently</a:t>
            </a:r>
          </a:p>
          <a:p>
            <a:pPr lvl="1">
              <a:defRPr/>
            </a:pPr>
            <a:r>
              <a:rPr lang="en-US" dirty="0"/>
              <a:t>Cache is designed to support temporal locality: when a memory location is accessed, repeated access in the near future is likely efficient.</a:t>
            </a:r>
          </a:p>
          <a:p>
            <a:pPr>
              <a:defRPr/>
            </a:pPr>
            <a:r>
              <a:rPr lang="en-US" dirty="0"/>
              <a:t> Cache performance is closely related to the memory access pattern in the innermost loop.</a:t>
            </a:r>
          </a:p>
          <a:p>
            <a:pPr lvl="1">
              <a:defRPr/>
            </a:pPr>
            <a:r>
              <a:rPr lang="en-US" dirty="0"/>
              <a:t>Access pattern is affected by the memory storage scheme</a:t>
            </a:r>
          </a:p>
          <a:p>
            <a:pPr lvl="1">
              <a:defRPr/>
            </a:pPr>
            <a:r>
              <a:rPr lang="en-US" dirty="0"/>
              <a:t>C compiler by default </a:t>
            </a:r>
          </a:p>
          <a:p>
            <a:pPr lvl="2">
              <a:defRPr/>
            </a:pPr>
            <a:r>
              <a:rPr lang="en-US" dirty="0"/>
              <a:t>Stores a one dimensional array continuously</a:t>
            </a:r>
          </a:p>
          <a:p>
            <a:pPr lvl="2">
              <a:defRPr/>
            </a:pPr>
            <a:r>
              <a:rPr lang="en-US" dirty="0"/>
              <a:t>Stores a multiple dimensional array using the row-major order </a:t>
            </a:r>
          </a:p>
          <a:p>
            <a:pPr marL="457200" lvl="1" indent="0">
              <a:buNone/>
              <a:defRPr/>
            </a:pPr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1273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33107-3AF5-8E3E-79E5-E5526E627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ABB1A-F770-CCBE-E4E1-435FFF64B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Row-major order and column-major order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0B53AE-B9C5-297A-63D3-A1BEBDEB06F7}"/>
              </a:ext>
            </a:extLst>
          </p:cNvPr>
          <p:cNvSpPr txBox="1"/>
          <p:nvPr/>
        </p:nvSpPr>
        <p:spPr>
          <a:xfrm>
            <a:off x="6263986" y="1415332"/>
            <a:ext cx="18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Row-major order: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71DF72-6927-7D63-CCC2-ACE61F8ABDD6}"/>
                  </a:ext>
                </a:extLst>
              </p:cNvPr>
              <p:cNvSpPr txBox="1"/>
              <p:nvPr/>
            </p:nvSpPr>
            <p:spPr>
              <a:xfrm>
                <a:off x="1245139" y="2019577"/>
                <a:ext cx="4012637" cy="11607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[1]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[0][2]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[3]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[0]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[1]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[2]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[3]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[0]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[1]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[2]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[3]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[0]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[1]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[2]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[3]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71DF72-6927-7D63-CCC2-ACE61F8ABD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139" y="2019577"/>
                <a:ext cx="4012637" cy="1160767"/>
              </a:xfrm>
              <a:prstGeom prst="rect">
                <a:avLst/>
              </a:prstGeom>
              <a:blipFill>
                <a:blip r:embed="rId2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2107809-ED71-72EA-E154-98849185B742}"/>
              </a:ext>
            </a:extLst>
          </p:cNvPr>
          <p:cNvSpPr txBox="1"/>
          <p:nvPr/>
        </p:nvSpPr>
        <p:spPr>
          <a:xfrm>
            <a:off x="6767680" y="2293620"/>
            <a:ext cx="82747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A[0][0]</a:t>
            </a:r>
          </a:p>
          <a:p>
            <a:r>
              <a:rPr lang="en-US" dirty="0"/>
              <a:t>A[0][1]</a:t>
            </a:r>
          </a:p>
          <a:p>
            <a:r>
              <a:rPr lang="en-US" dirty="0"/>
              <a:t>A[0][2]</a:t>
            </a:r>
          </a:p>
          <a:p>
            <a:r>
              <a:rPr lang="en-US" dirty="0"/>
              <a:t>A[0][3]</a:t>
            </a:r>
          </a:p>
          <a:p>
            <a:r>
              <a:rPr lang="en-US" dirty="0"/>
              <a:t>A[1][0]</a:t>
            </a:r>
          </a:p>
          <a:p>
            <a:r>
              <a:rPr lang="en-US" dirty="0"/>
              <a:t>A[1][1]</a:t>
            </a:r>
          </a:p>
          <a:p>
            <a:r>
              <a:rPr lang="en-US" dirty="0"/>
              <a:t>A[1][2]</a:t>
            </a:r>
          </a:p>
          <a:p>
            <a:r>
              <a:rPr lang="en-US" dirty="0"/>
              <a:t>A[1][3]</a:t>
            </a:r>
          </a:p>
          <a:p>
            <a:r>
              <a:rPr lang="en-US" dirty="0"/>
              <a:t>A[2][0]</a:t>
            </a:r>
          </a:p>
          <a:p>
            <a:r>
              <a:rPr lang="en-US" dirty="0"/>
              <a:t>A[2][1]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9BFB3EF-9BBA-7059-F702-56C0CF3F4D6C}"/>
              </a:ext>
            </a:extLst>
          </p:cNvPr>
          <p:cNvCxnSpPr/>
          <p:nvPr/>
        </p:nvCxnSpPr>
        <p:spPr>
          <a:xfrm>
            <a:off x="6770451" y="259996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BD0D1E-28C4-1151-1622-3EF3390895A4}"/>
              </a:ext>
            </a:extLst>
          </p:cNvPr>
          <p:cNvCxnSpPr/>
          <p:nvPr/>
        </p:nvCxnSpPr>
        <p:spPr>
          <a:xfrm>
            <a:off x="6768300" y="2904192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9BE5791-3072-0B01-507C-A022FF545FDA}"/>
              </a:ext>
            </a:extLst>
          </p:cNvPr>
          <p:cNvCxnSpPr/>
          <p:nvPr/>
        </p:nvCxnSpPr>
        <p:spPr>
          <a:xfrm>
            <a:off x="6768300" y="318626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8CBB82F-0E69-4A62-F4AA-F00DCC14AF66}"/>
              </a:ext>
            </a:extLst>
          </p:cNvPr>
          <p:cNvCxnSpPr/>
          <p:nvPr/>
        </p:nvCxnSpPr>
        <p:spPr>
          <a:xfrm>
            <a:off x="6768300" y="3441403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0C6D762-9B3F-9947-4FBD-ACA32E999E06}"/>
              </a:ext>
            </a:extLst>
          </p:cNvPr>
          <p:cNvCxnSpPr/>
          <p:nvPr/>
        </p:nvCxnSpPr>
        <p:spPr>
          <a:xfrm>
            <a:off x="6768300" y="374458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4F4DFC-BB7E-3714-A3F7-8387DDCDCBD2}"/>
              </a:ext>
            </a:extLst>
          </p:cNvPr>
          <p:cNvCxnSpPr/>
          <p:nvPr/>
        </p:nvCxnSpPr>
        <p:spPr>
          <a:xfrm>
            <a:off x="6768300" y="3996933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C06C4B0-6E74-FF20-BF19-8D2B0B52501C}"/>
              </a:ext>
            </a:extLst>
          </p:cNvPr>
          <p:cNvCxnSpPr/>
          <p:nvPr/>
        </p:nvCxnSpPr>
        <p:spPr>
          <a:xfrm>
            <a:off x="6768300" y="427636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F0561A0-B551-9E67-79E7-D03E3011B969}"/>
              </a:ext>
            </a:extLst>
          </p:cNvPr>
          <p:cNvCxnSpPr/>
          <p:nvPr/>
        </p:nvCxnSpPr>
        <p:spPr>
          <a:xfrm>
            <a:off x="6768300" y="4570865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77A8A4-C346-9ABF-4EEB-F14722BBABBF}"/>
              </a:ext>
            </a:extLst>
          </p:cNvPr>
          <p:cNvCxnSpPr/>
          <p:nvPr/>
        </p:nvCxnSpPr>
        <p:spPr>
          <a:xfrm>
            <a:off x="6768300" y="481138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72D837E-7189-3408-500A-8A9413B02DAA}"/>
              </a:ext>
            </a:extLst>
          </p:cNvPr>
          <p:cNvCxnSpPr/>
          <p:nvPr/>
        </p:nvCxnSpPr>
        <p:spPr>
          <a:xfrm>
            <a:off x="6768300" y="5129152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BD27841-1276-F028-E0EE-FD1D1375B263}"/>
              </a:ext>
            </a:extLst>
          </p:cNvPr>
          <p:cNvSpPr txBox="1"/>
          <p:nvPr/>
        </p:nvSpPr>
        <p:spPr>
          <a:xfrm>
            <a:off x="8994216" y="1439449"/>
            <a:ext cx="21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Column-major order: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719B17B-0160-BEFD-B63B-25513D5E2FC4}"/>
              </a:ext>
            </a:extLst>
          </p:cNvPr>
          <p:cNvSpPr txBox="1"/>
          <p:nvPr/>
        </p:nvSpPr>
        <p:spPr>
          <a:xfrm>
            <a:off x="9497910" y="2317737"/>
            <a:ext cx="82747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A[0][0]</a:t>
            </a:r>
          </a:p>
          <a:p>
            <a:r>
              <a:rPr lang="en-US" dirty="0"/>
              <a:t>A[1][0]</a:t>
            </a:r>
          </a:p>
          <a:p>
            <a:r>
              <a:rPr lang="en-US" dirty="0"/>
              <a:t>A[2][0]</a:t>
            </a:r>
          </a:p>
          <a:p>
            <a:r>
              <a:rPr lang="en-US" dirty="0"/>
              <a:t>A[3][0]</a:t>
            </a:r>
          </a:p>
          <a:p>
            <a:r>
              <a:rPr lang="en-US" dirty="0"/>
              <a:t>A[0][1]</a:t>
            </a:r>
          </a:p>
          <a:p>
            <a:r>
              <a:rPr lang="en-US" dirty="0"/>
              <a:t>A[1][1]</a:t>
            </a:r>
          </a:p>
          <a:p>
            <a:r>
              <a:rPr lang="en-US" dirty="0"/>
              <a:t>A[2][1]</a:t>
            </a:r>
          </a:p>
          <a:p>
            <a:r>
              <a:rPr lang="en-US" dirty="0"/>
              <a:t>A[3][1]</a:t>
            </a:r>
          </a:p>
          <a:p>
            <a:r>
              <a:rPr lang="en-US" dirty="0"/>
              <a:t>A[0][2]</a:t>
            </a:r>
          </a:p>
          <a:p>
            <a:r>
              <a:rPr lang="en-US" dirty="0"/>
              <a:t>A[1][2]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9FE4B59-CF2F-455C-0AA6-FD5C156E08DA}"/>
              </a:ext>
            </a:extLst>
          </p:cNvPr>
          <p:cNvCxnSpPr/>
          <p:nvPr/>
        </p:nvCxnSpPr>
        <p:spPr>
          <a:xfrm>
            <a:off x="9500681" y="262407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7FB387F-C9C4-0A49-CFB8-318776BE9150}"/>
              </a:ext>
            </a:extLst>
          </p:cNvPr>
          <p:cNvCxnSpPr/>
          <p:nvPr/>
        </p:nvCxnSpPr>
        <p:spPr>
          <a:xfrm>
            <a:off x="9498530" y="2928309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7D61D7F-485F-2709-36A1-EAAC700A0B40}"/>
              </a:ext>
            </a:extLst>
          </p:cNvPr>
          <p:cNvCxnSpPr/>
          <p:nvPr/>
        </p:nvCxnSpPr>
        <p:spPr>
          <a:xfrm>
            <a:off x="9498530" y="321037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46BDBFA-E47F-82EA-2E0B-413106B607DB}"/>
              </a:ext>
            </a:extLst>
          </p:cNvPr>
          <p:cNvCxnSpPr/>
          <p:nvPr/>
        </p:nvCxnSpPr>
        <p:spPr>
          <a:xfrm>
            <a:off x="9498530" y="346552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B9073EB-7D1E-1BCA-629B-65795AFEFE0B}"/>
              </a:ext>
            </a:extLst>
          </p:cNvPr>
          <p:cNvCxnSpPr/>
          <p:nvPr/>
        </p:nvCxnSpPr>
        <p:spPr>
          <a:xfrm>
            <a:off x="9498530" y="376869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A6021FA-DF7D-0E63-DB99-80957D24FA2C}"/>
              </a:ext>
            </a:extLst>
          </p:cNvPr>
          <p:cNvCxnSpPr/>
          <p:nvPr/>
        </p:nvCxnSpPr>
        <p:spPr>
          <a:xfrm>
            <a:off x="9498530" y="402105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A62287A-A945-4C03-D75B-BD9C46CE883E}"/>
              </a:ext>
            </a:extLst>
          </p:cNvPr>
          <p:cNvCxnSpPr/>
          <p:nvPr/>
        </p:nvCxnSpPr>
        <p:spPr>
          <a:xfrm>
            <a:off x="9498530" y="430047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1FC1C-E313-25DA-2468-498C18D2D479}"/>
              </a:ext>
            </a:extLst>
          </p:cNvPr>
          <p:cNvCxnSpPr/>
          <p:nvPr/>
        </p:nvCxnSpPr>
        <p:spPr>
          <a:xfrm>
            <a:off x="9498530" y="4594982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2E83DE4-E929-C252-6159-292236B1FA53}"/>
              </a:ext>
            </a:extLst>
          </p:cNvPr>
          <p:cNvCxnSpPr/>
          <p:nvPr/>
        </p:nvCxnSpPr>
        <p:spPr>
          <a:xfrm>
            <a:off x="9498530" y="483549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BE03D03-24E5-94FA-8B9D-B297E728DFC5}"/>
              </a:ext>
            </a:extLst>
          </p:cNvPr>
          <p:cNvCxnSpPr/>
          <p:nvPr/>
        </p:nvCxnSpPr>
        <p:spPr>
          <a:xfrm>
            <a:off x="9498530" y="5153269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24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178B8-BAB4-1B56-AE49-48E071566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9991-561F-36F7-3BB4-A0DF1F51E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pattern in the innermost loop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9CA4B4-802E-E3F1-8B53-3C6797364FF5}"/>
              </a:ext>
            </a:extLst>
          </p:cNvPr>
          <p:cNvSpPr txBox="1"/>
          <p:nvPr/>
        </p:nvSpPr>
        <p:spPr>
          <a:xfrm>
            <a:off x="6627065" y="1400942"/>
            <a:ext cx="968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array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D92B97-70C3-7C95-CCCE-7DB4D911B600}"/>
              </a:ext>
            </a:extLst>
          </p:cNvPr>
          <p:cNvSpPr txBox="1"/>
          <p:nvPr/>
        </p:nvSpPr>
        <p:spPr>
          <a:xfrm>
            <a:off x="6767680" y="2293620"/>
            <a:ext cx="82747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A[0][0]</a:t>
            </a:r>
          </a:p>
          <a:p>
            <a:r>
              <a:rPr lang="en-US" dirty="0"/>
              <a:t>A[0][1]</a:t>
            </a:r>
          </a:p>
          <a:p>
            <a:r>
              <a:rPr lang="en-US" dirty="0"/>
              <a:t>A[0][2]</a:t>
            </a:r>
          </a:p>
          <a:p>
            <a:r>
              <a:rPr lang="en-US" dirty="0"/>
              <a:t>A[0][3]</a:t>
            </a:r>
          </a:p>
          <a:p>
            <a:r>
              <a:rPr lang="en-US" dirty="0"/>
              <a:t>A[1][0]</a:t>
            </a:r>
          </a:p>
          <a:p>
            <a:r>
              <a:rPr lang="en-US" dirty="0"/>
              <a:t>A[1][1]</a:t>
            </a:r>
          </a:p>
          <a:p>
            <a:r>
              <a:rPr lang="en-US" dirty="0"/>
              <a:t>A[1][2]</a:t>
            </a:r>
          </a:p>
          <a:p>
            <a:r>
              <a:rPr lang="en-US" dirty="0"/>
              <a:t>A[1][3]</a:t>
            </a:r>
          </a:p>
          <a:p>
            <a:r>
              <a:rPr lang="en-US" dirty="0"/>
              <a:t>A[2][0]</a:t>
            </a:r>
          </a:p>
          <a:p>
            <a:r>
              <a:rPr lang="en-US" dirty="0"/>
              <a:t>A[2][1]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C0DC47-3918-BACE-CFAA-0C3D7EE6EA8D}"/>
              </a:ext>
            </a:extLst>
          </p:cNvPr>
          <p:cNvCxnSpPr/>
          <p:nvPr/>
        </p:nvCxnSpPr>
        <p:spPr>
          <a:xfrm>
            <a:off x="6770451" y="259996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9407FF-4334-C899-6953-E7EA4E3B3F8E}"/>
              </a:ext>
            </a:extLst>
          </p:cNvPr>
          <p:cNvCxnSpPr/>
          <p:nvPr/>
        </p:nvCxnSpPr>
        <p:spPr>
          <a:xfrm>
            <a:off x="6768300" y="2904192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06D32B-62CF-5D9A-30BD-12D34907515B}"/>
              </a:ext>
            </a:extLst>
          </p:cNvPr>
          <p:cNvCxnSpPr/>
          <p:nvPr/>
        </p:nvCxnSpPr>
        <p:spPr>
          <a:xfrm>
            <a:off x="6768300" y="318626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EDE55B2-B754-D191-4567-0866F1AC4EEB}"/>
              </a:ext>
            </a:extLst>
          </p:cNvPr>
          <p:cNvCxnSpPr/>
          <p:nvPr/>
        </p:nvCxnSpPr>
        <p:spPr>
          <a:xfrm>
            <a:off x="6768300" y="3441403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8A3378F-E1C2-1560-6F38-646DD33D8693}"/>
              </a:ext>
            </a:extLst>
          </p:cNvPr>
          <p:cNvCxnSpPr/>
          <p:nvPr/>
        </p:nvCxnSpPr>
        <p:spPr>
          <a:xfrm>
            <a:off x="6768300" y="374458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408097B-C08D-D2AD-27B4-9D637AF2441A}"/>
              </a:ext>
            </a:extLst>
          </p:cNvPr>
          <p:cNvCxnSpPr/>
          <p:nvPr/>
        </p:nvCxnSpPr>
        <p:spPr>
          <a:xfrm>
            <a:off x="6768300" y="3996933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5119B98-A8D6-CA18-8A65-F7D53A555F66}"/>
              </a:ext>
            </a:extLst>
          </p:cNvPr>
          <p:cNvCxnSpPr/>
          <p:nvPr/>
        </p:nvCxnSpPr>
        <p:spPr>
          <a:xfrm>
            <a:off x="6768300" y="427636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CBD51AC-0B1B-2297-E4C1-D90333FC3630}"/>
              </a:ext>
            </a:extLst>
          </p:cNvPr>
          <p:cNvCxnSpPr/>
          <p:nvPr/>
        </p:nvCxnSpPr>
        <p:spPr>
          <a:xfrm>
            <a:off x="6768300" y="4570865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3587434-4A57-1C40-9A8F-174D0A3B79DC}"/>
              </a:ext>
            </a:extLst>
          </p:cNvPr>
          <p:cNvCxnSpPr/>
          <p:nvPr/>
        </p:nvCxnSpPr>
        <p:spPr>
          <a:xfrm>
            <a:off x="6768300" y="481138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DE02985-AA85-2422-BEE3-B0D15A4513E9}"/>
              </a:ext>
            </a:extLst>
          </p:cNvPr>
          <p:cNvCxnSpPr/>
          <p:nvPr/>
        </p:nvCxnSpPr>
        <p:spPr>
          <a:xfrm>
            <a:off x="6768300" y="5129152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CCF9CAF-9D14-372C-B87F-6D573B0C41E7}"/>
              </a:ext>
            </a:extLst>
          </p:cNvPr>
          <p:cNvSpPr txBox="1"/>
          <p:nvPr/>
        </p:nvSpPr>
        <p:spPr>
          <a:xfrm>
            <a:off x="9294498" y="1400942"/>
            <a:ext cx="944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array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C414C8-2E8D-DEC9-6C61-6FABF5AD2B59}"/>
              </a:ext>
            </a:extLst>
          </p:cNvPr>
          <p:cNvSpPr txBox="1"/>
          <p:nvPr/>
        </p:nvSpPr>
        <p:spPr>
          <a:xfrm>
            <a:off x="719528" y="2143719"/>
            <a:ext cx="5836149" cy="41395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2000" dirty="0"/>
              <a:t>Innermost loop</a:t>
            </a:r>
          </a:p>
          <a:p>
            <a:pPr lvl="2">
              <a:spcBef>
                <a:spcPts val="600"/>
              </a:spcBef>
              <a:buNone/>
              <a:defRPr/>
            </a:pPr>
            <a:r>
              <a:rPr lang="en-US" sz="2000" dirty="0"/>
              <a:t>for(k=1; k&lt;=N; k++)</a:t>
            </a:r>
          </a:p>
          <a:p>
            <a:pPr lvl="2">
              <a:spcBef>
                <a:spcPts val="600"/>
              </a:spcBef>
              <a:buNone/>
              <a:defRPr/>
            </a:pPr>
            <a:r>
              <a:rPr lang="en-US" sz="2000" dirty="0"/>
              <a:t>            c(</a:t>
            </a:r>
            <a:r>
              <a:rPr lang="en-US" sz="2000" dirty="0" err="1"/>
              <a:t>i</a:t>
            </a:r>
            <a:r>
              <a:rPr lang="en-US" sz="2000" dirty="0"/>
              <a:t>, j) = c(</a:t>
            </a:r>
            <a:r>
              <a:rPr lang="en-US" sz="2000" dirty="0" err="1"/>
              <a:t>i</a:t>
            </a:r>
            <a:r>
              <a:rPr lang="en-US" sz="2000" dirty="0"/>
              <a:t>, j) + A(</a:t>
            </a:r>
            <a:r>
              <a:rPr lang="en-US" sz="2000" dirty="0" err="1"/>
              <a:t>i</a:t>
            </a:r>
            <a:r>
              <a:rPr lang="en-US" sz="2000" dirty="0"/>
              <a:t>, k)*B(k, j)</a:t>
            </a:r>
          </a:p>
          <a:p>
            <a:pPr lvl="2">
              <a:spcBef>
                <a:spcPts val="600"/>
              </a:spcBef>
              <a:buNone/>
              <a:defRPr/>
            </a:pP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Let </a:t>
            </a:r>
            <a:r>
              <a:rPr lang="en-US" sz="2000" dirty="0" err="1"/>
              <a:t>i</a:t>
            </a:r>
            <a:r>
              <a:rPr lang="en-US" sz="2000" dirty="0"/>
              <a:t>=1, j=0. 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Array A’s access pattern: A[1][0], A[1][1], A[1][2], …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Array B’s access pattern: B[0][0], B[1][0], B[2][0], …</a:t>
            </a:r>
          </a:p>
          <a:p>
            <a:pPr>
              <a:spcBef>
                <a:spcPts val="600"/>
              </a:spcBef>
              <a:defRPr/>
            </a:pP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Access of A is continuous and has great spatial locality.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Access of B is </a:t>
            </a:r>
            <a:r>
              <a:rPr lang="en-US" sz="2000" dirty="0" err="1"/>
              <a:t>strided</a:t>
            </a:r>
            <a:r>
              <a:rPr lang="en-US" sz="2000" dirty="0"/>
              <a:t> and does not have spatial locality.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C16E1B-3181-3AF8-DA3F-5B26735EF6E8}"/>
              </a:ext>
            </a:extLst>
          </p:cNvPr>
          <p:cNvSpPr txBox="1"/>
          <p:nvPr/>
        </p:nvSpPr>
        <p:spPr>
          <a:xfrm>
            <a:off x="9294498" y="2317737"/>
            <a:ext cx="82747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B[0][0]</a:t>
            </a:r>
          </a:p>
          <a:p>
            <a:r>
              <a:rPr lang="en-US" dirty="0"/>
              <a:t>B[0][1]</a:t>
            </a:r>
          </a:p>
          <a:p>
            <a:r>
              <a:rPr lang="en-US" dirty="0"/>
              <a:t>B[0][2]</a:t>
            </a:r>
          </a:p>
          <a:p>
            <a:r>
              <a:rPr lang="en-US" dirty="0"/>
              <a:t>B[0][3]</a:t>
            </a:r>
          </a:p>
          <a:p>
            <a:r>
              <a:rPr lang="en-US" dirty="0"/>
              <a:t>B[1][0]</a:t>
            </a:r>
          </a:p>
          <a:p>
            <a:r>
              <a:rPr lang="en-US" dirty="0"/>
              <a:t>B[1][1]</a:t>
            </a:r>
          </a:p>
          <a:p>
            <a:r>
              <a:rPr lang="en-US" dirty="0"/>
              <a:t>B[1][2]</a:t>
            </a:r>
          </a:p>
          <a:p>
            <a:r>
              <a:rPr lang="en-US" dirty="0"/>
              <a:t>B[1][3]</a:t>
            </a:r>
          </a:p>
          <a:p>
            <a:r>
              <a:rPr lang="en-US" dirty="0"/>
              <a:t>B[2][0]</a:t>
            </a:r>
          </a:p>
          <a:p>
            <a:r>
              <a:rPr lang="en-US" dirty="0"/>
              <a:t>B[2][1]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6BEB20-0D3F-D9F4-1806-8861F16BF0F6}"/>
              </a:ext>
            </a:extLst>
          </p:cNvPr>
          <p:cNvCxnSpPr/>
          <p:nvPr/>
        </p:nvCxnSpPr>
        <p:spPr>
          <a:xfrm>
            <a:off x="9297269" y="262407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755697-3F36-F626-2A7F-4EE86A734DF9}"/>
              </a:ext>
            </a:extLst>
          </p:cNvPr>
          <p:cNvCxnSpPr/>
          <p:nvPr/>
        </p:nvCxnSpPr>
        <p:spPr>
          <a:xfrm>
            <a:off x="9295118" y="2928309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AE0809-0BC1-9AEE-9E0D-834AE9478F27}"/>
              </a:ext>
            </a:extLst>
          </p:cNvPr>
          <p:cNvCxnSpPr/>
          <p:nvPr/>
        </p:nvCxnSpPr>
        <p:spPr>
          <a:xfrm>
            <a:off x="9295118" y="321037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9ADB9C-2928-C2B4-497A-070C83A174D5}"/>
              </a:ext>
            </a:extLst>
          </p:cNvPr>
          <p:cNvCxnSpPr/>
          <p:nvPr/>
        </p:nvCxnSpPr>
        <p:spPr>
          <a:xfrm>
            <a:off x="9295118" y="346552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5621640-C118-A59A-0D24-4ACAC1545C82}"/>
              </a:ext>
            </a:extLst>
          </p:cNvPr>
          <p:cNvCxnSpPr/>
          <p:nvPr/>
        </p:nvCxnSpPr>
        <p:spPr>
          <a:xfrm>
            <a:off x="9295118" y="376869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B1CE285-A572-CFC0-7B6B-60EC4F6BB0D4}"/>
              </a:ext>
            </a:extLst>
          </p:cNvPr>
          <p:cNvCxnSpPr/>
          <p:nvPr/>
        </p:nvCxnSpPr>
        <p:spPr>
          <a:xfrm>
            <a:off x="9295118" y="402105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70D9914-1B88-4D3D-BCCB-B0DB89B4DE48}"/>
              </a:ext>
            </a:extLst>
          </p:cNvPr>
          <p:cNvCxnSpPr/>
          <p:nvPr/>
        </p:nvCxnSpPr>
        <p:spPr>
          <a:xfrm>
            <a:off x="9295118" y="430047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B7F0845-38E4-6795-D4BC-66C9F5B5230C}"/>
              </a:ext>
            </a:extLst>
          </p:cNvPr>
          <p:cNvCxnSpPr/>
          <p:nvPr/>
        </p:nvCxnSpPr>
        <p:spPr>
          <a:xfrm>
            <a:off x="9295118" y="4594982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F886B9A-5527-8E18-264B-E57997679555}"/>
              </a:ext>
            </a:extLst>
          </p:cNvPr>
          <p:cNvCxnSpPr/>
          <p:nvPr/>
        </p:nvCxnSpPr>
        <p:spPr>
          <a:xfrm>
            <a:off x="9295118" y="483549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53B1E4-ABD2-6A2B-35E0-7A36CD6BB620}"/>
              </a:ext>
            </a:extLst>
          </p:cNvPr>
          <p:cNvCxnSpPr/>
          <p:nvPr/>
        </p:nvCxnSpPr>
        <p:spPr>
          <a:xfrm>
            <a:off x="9295118" y="5153269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row: Curved Left 42">
            <a:extLst>
              <a:ext uri="{FF2B5EF4-FFF2-40B4-BE49-F238E27FC236}">
                <a16:creationId xmlns:a16="http://schemas.microsoft.com/office/drawing/2014/main" id="{19BD2AF6-F0B2-E5D8-58AC-6940FE8E66CE}"/>
              </a:ext>
            </a:extLst>
          </p:cNvPr>
          <p:cNvSpPr/>
          <p:nvPr/>
        </p:nvSpPr>
        <p:spPr>
          <a:xfrm>
            <a:off x="7607467" y="3501530"/>
            <a:ext cx="139774" cy="269810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Arrow: Curved Left 43">
            <a:extLst>
              <a:ext uri="{FF2B5EF4-FFF2-40B4-BE49-F238E27FC236}">
                <a16:creationId xmlns:a16="http://schemas.microsoft.com/office/drawing/2014/main" id="{E76278E2-D543-6793-2F73-B03A48A9095D}"/>
              </a:ext>
            </a:extLst>
          </p:cNvPr>
          <p:cNvSpPr/>
          <p:nvPr/>
        </p:nvSpPr>
        <p:spPr>
          <a:xfrm>
            <a:off x="7607467" y="3862028"/>
            <a:ext cx="139774" cy="269810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Arrow: Curved Left 44">
            <a:extLst>
              <a:ext uri="{FF2B5EF4-FFF2-40B4-BE49-F238E27FC236}">
                <a16:creationId xmlns:a16="http://schemas.microsoft.com/office/drawing/2014/main" id="{275A568C-A5BE-2C58-FB9D-148EBFA2E8D0}"/>
              </a:ext>
            </a:extLst>
          </p:cNvPr>
          <p:cNvSpPr/>
          <p:nvPr/>
        </p:nvSpPr>
        <p:spPr>
          <a:xfrm>
            <a:off x="7624847" y="4222526"/>
            <a:ext cx="139774" cy="269810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Arrow: Curved Right 45">
            <a:extLst>
              <a:ext uri="{FF2B5EF4-FFF2-40B4-BE49-F238E27FC236}">
                <a16:creationId xmlns:a16="http://schemas.microsoft.com/office/drawing/2014/main" id="{77BAEF5E-29F7-3965-4B94-DED0C1D98DC8}"/>
              </a:ext>
            </a:extLst>
          </p:cNvPr>
          <p:cNvSpPr/>
          <p:nvPr/>
        </p:nvSpPr>
        <p:spPr>
          <a:xfrm>
            <a:off x="9024079" y="2435902"/>
            <a:ext cx="270419" cy="118422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Arrow: Curved Right 46">
            <a:extLst>
              <a:ext uri="{FF2B5EF4-FFF2-40B4-BE49-F238E27FC236}">
                <a16:creationId xmlns:a16="http://schemas.microsoft.com/office/drawing/2014/main" id="{A5A03445-8E47-A14C-D52D-DBF03B7A0561}"/>
              </a:ext>
            </a:extLst>
          </p:cNvPr>
          <p:cNvSpPr/>
          <p:nvPr/>
        </p:nvSpPr>
        <p:spPr>
          <a:xfrm>
            <a:off x="9009198" y="3653700"/>
            <a:ext cx="270419" cy="118422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Arrow: Curved Right 47">
            <a:extLst>
              <a:ext uri="{FF2B5EF4-FFF2-40B4-BE49-F238E27FC236}">
                <a16:creationId xmlns:a16="http://schemas.microsoft.com/office/drawing/2014/main" id="{0C719E5E-E66F-09A8-BD89-9C3028A2F808}"/>
              </a:ext>
            </a:extLst>
          </p:cNvPr>
          <p:cNvSpPr/>
          <p:nvPr/>
        </p:nvSpPr>
        <p:spPr>
          <a:xfrm>
            <a:off x="8977365" y="4811381"/>
            <a:ext cx="270419" cy="118422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691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11853-6F17-4513-A105-2DCE18725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320CE-EC97-6265-FDFA-24D7FD551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the access to the B array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E52F4-DFFF-A2A7-342C-92FA7270CEE4}"/>
              </a:ext>
            </a:extLst>
          </p:cNvPr>
          <p:cNvSpPr txBox="1"/>
          <p:nvPr/>
        </p:nvSpPr>
        <p:spPr>
          <a:xfrm>
            <a:off x="2101153" y="1610680"/>
            <a:ext cx="968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array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5D90D2-802C-EDEB-1DA5-962EA6323958}"/>
              </a:ext>
            </a:extLst>
          </p:cNvPr>
          <p:cNvSpPr txBox="1"/>
          <p:nvPr/>
        </p:nvSpPr>
        <p:spPr>
          <a:xfrm>
            <a:off x="2241768" y="2503358"/>
            <a:ext cx="82747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A[0][0]</a:t>
            </a:r>
          </a:p>
          <a:p>
            <a:r>
              <a:rPr lang="en-US" dirty="0"/>
              <a:t>A[0][1]</a:t>
            </a:r>
          </a:p>
          <a:p>
            <a:r>
              <a:rPr lang="en-US" dirty="0"/>
              <a:t>A[0][2]</a:t>
            </a:r>
          </a:p>
          <a:p>
            <a:r>
              <a:rPr lang="en-US" dirty="0"/>
              <a:t>A[0][3]</a:t>
            </a:r>
          </a:p>
          <a:p>
            <a:r>
              <a:rPr lang="en-US" dirty="0"/>
              <a:t>A[1][0]</a:t>
            </a:r>
          </a:p>
          <a:p>
            <a:r>
              <a:rPr lang="en-US" dirty="0"/>
              <a:t>A[1][1]</a:t>
            </a:r>
          </a:p>
          <a:p>
            <a:r>
              <a:rPr lang="en-US" dirty="0"/>
              <a:t>A[1][2]</a:t>
            </a:r>
          </a:p>
          <a:p>
            <a:r>
              <a:rPr lang="en-US" dirty="0"/>
              <a:t>A[1][3]</a:t>
            </a:r>
          </a:p>
          <a:p>
            <a:r>
              <a:rPr lang="en-US" dirty="0"/>
              <a:t>A[2][0]</a:t>
            </a:r>
          </a:p>
          <a:p>
            <a:r>
              <a:rPr lang="en-US" dirty="0"/>
              <a:t>A[2][1]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44890E3-500F-4429-338F-BCF9CD059128}"/>
              </a:ext>
            </a:extLst>
          </p:cNvPr>
          <p:cNvCxnSpPr/>
          <p:nvPr/>
        </p:nvCxnSpPr>
        <p:spPr>
          <a:xfrm>
            <a:off x="2244539" y="280969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C00796-725C-1394-AA2A-819CD782DC00}"/>
              </a:ext>
            </a:extLst>
          </p:cNvPr>
          <p:cNvCxnSpPr/>
          <p:nvPr/>
        </p:nvCxnSpPr>
        <p:spPr>
          <a:xfrm>
            <a:off x="2242388" y="311393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FD493A-6CEC-3EA0-9763-B365665FFEC3}"/>
              </a:ext>
            </a:extLst>
          </p:cNvPr>
          <p:cNvCxnSpPr/>
          <p:nvPr/>
        </p:nvCxnSpPr>
        <p:spPr>
          <a:xfrm>
            <a:off x="2242388" y="3395999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257C3B-E4A9-6777-0242-1D19A0AB5BD5}"/>
              </a:ext>
            </a:extLst>
          </p:cNvPr>
          <p:cNvCxnSpPr/>
          <p:nvPr/>
        </p:nvCxnSpPr>
        <p:spPr>
          <a:xfrm>
            <a:off x="2242388" y="365114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2E23FB-A459-17BD-36CB-A662D4352D23}"/>
              </a:ext>
            </a:extLst>
          </p:cNvPr>
          <p:cNvCxnSpPr/>
          <p:nvPr/>
        </p:nvCxnSpPr>
        <p:spPr>
          <a:xfrm>
            <a:off x="2242388" y="3954319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FD4A0DD-131A-7EB3-91B8-1B4139B84032}"/>
              </a:ext>
            </a:extLst>
          </p:cNvPr>
          <p:cNvCxnSpPr/>
          <p:nvPr/>
        </p:nvCxnSpPr>
        <p:spPr>
          <a:xfrm>
            <a:off x="2242388" y="4206671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9AFE9DE-4528-AB44-AFDA-DB976BA3E8B1}"/>
              </a:ext>
            </a:extLst>
          </p:cNvPr>
          <p:cNvCxnSpPr/>
          <p:nvPr/>
        </p:nvCxnSpPr>
        <p:spPr>
          <a:xfrm>
            <a:off x="2242388" y="448609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A419115-76C5-D44F-1832-97BB00F50A27}"/>
              </a:ext>
            </a:extLst>
          </p:cNvPr>
          <p:cNvCxnSpPr/>
          <p:nvPr/>
        </p:nvCxnSpPr>
        <p:spPr>
          <a:xfrm>
            <a:off x="2242388" y="4780603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419A8F8-77F3-6963-A726-0487E320C9DB}"/>
              </a:ext>
            </a:extLst>
          </p:cNvPr>
          <p:cNvCxnSpPr/>
          <p:nvPr/>
        </p:nvCxnSpPr>
        <p:spPr>
          <a:xfrm>
            <a:off x="2242388" y="5021119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179D078-03C5-AE90-9F51-58906482D4F0}"/>
              </a:ext>
            </a:extLst>
          </p:cNvPr>
          <p:cNvCxnSpPr/>
          <p:nvPr/>
        </p:nvCxnSpPr>
        <p:spPr>
          <a:xfrm>
            <a:off x="2242388" y="533889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A2667C8-6BEC-C60B-61D8-32AE92D416B5}"/>
              </a:ext>
            </a:extLst>
          </p:cNvPr>
          <p:cNvSpPr txBox="1"/>
          <p:nvPr/>
        </p:nvSpPr>
        <p:spPr>
          <a:xfrm>
            <a:off x="4451926" y="1610680"/>
            <a:ext cx="944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array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EAEE05-9852-3260-0F23-9009C5195235}"/>
              </a:ext>
            </a:extLst>
          </p:cNvPr>
          <p:cNvSpPr txBox="1"/>
          <p:nvPr/>
        </p:nvSpPr>
        <p:spPr>
          <a:xfrm>
            <a:off x="8214610" y="3199842"/>
            <a:ext cx="34777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dirty="0"/>
              <a:t>Make a copy of B</a:t>
            </a:r>
          </a:p>
          <a:p>
            <a:pPr>
              <a:defRPr/>
            </a:pPr>
            <a:r>
              <a:rPr lang="en-US" sz="2000" dirty="0"/>
              <a:t>Array that use column-major order.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AA3F9D-F7D2-3F57-3E66-13F69B5A9A6C}"/>
              </a:ext>
            </a:extLst>
          </p:cNvPr>
          <p:cNvSpPr txBox="1"/>
          <p:nvPr/>
        </p:nvSpPr>
        <p:spPr>
          <a:xfrm>
            <a:off x="4451926" y="2527475"/>
            <a:ext cx="82747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B[0][0]</a:t>
            </a:r>
          </a:p>
          <a:p>
            <a:r>
              <a:rPr lang="en-US" dirty="0"/>
              <a:t>B[0][1]</a:t>
            </a:r>
          </a:p>
          <a:p>
            <a:r>
              <a:rPr lang="en-US" dirty="0"/>
              <a:t>B[0][2]</a:t>
            </a:r>
          </a:p>
          <a:p>
            <a:r>
              <a:rPr lang="en-US" dirty="0"/>
              <a:t>B[0][3]</a:t>
            </a:r>
          </a:p>
          <a:p>
            <a:r>
              <a:rPr lang="en-US" dirty="0"/>
              <a:t>B[1][0]</a:t>
            </a:r>
          </a:p>
          <a:p>
            <a:r>
              <a:rPr lang="en-US" dirty="0"/>
              <a:t>B[1][1]</a:t>
            </a:r>
          </a:p>
          <a:p>
            <a:r>
              <a:rPr lang="en-US" dirty="0"/>
              <a:t>B[1][2]</a:t>
            </a:r>
          </a:p>
          <a:p>
            <a:r>
              <a:rPr lang="en-US" dirty="0"/>
              <a:t>B[1][3]</a:t>
            </a:r>
          </a:p>
          <a:p>
            <a:r>
              <a:rPr lang="en-US" dirty="0"/>
              <a:t>B[2][0]</a:t>
            </a:r>
          </a:p>
          <a:p>
            <a:r>
              <a:rPr lang="en-US" dirty="0"/>
              <a:t>B[2][1]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4FD333-984B-4105-25D6-C5FF52C34CB7}"/>
              </a:ext>
            </a:extLst>
          </p:cNvPr>
          <p:cNvCxnSpPr/>
          <p:nvPr/>
        </p:nvCxnSpPr>
        <p:spPr>
          <a:xfrm>
            <a:off x="4454697" y="2833815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E7D7029-7C5D-7FB7-D914-1F774E21377D}"/>
              </a:ext>
            </a:extLst>
          </p:cNvPr>
          <p:cNvCxnSpPr/>
          <p:nvPr/>
        </p:nvCxnSpPr>
        <p:spPr>
          <a:xfrm>
            <a:off x="4452546" y="313804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CB493B-B9B5-6B71-8EB5-A39A096166B8}"/>
              </a:ext>
            </a:extLst>
          </p:cNvPr>
          <p:cNvCxnSpPr/>
          <p:nvPr/>
        </p:nvCxnSpPr>
        <p:spPr>
          <a:xfrm>
            <a:off x="4452546" y="3420116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4E13A4-430A-75A2-790A-00DF3150D4BF}"/>
              </a:ext>
            </a:extLst>
          </p:cNvPr>
          <p:cNvCxnSpPr/>
          <p:nvPr/>
        </p:nvCxnSpPr>
        <p:spPr>
          <a:xfrm>
            <a:off x="4452546" y="367525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EE84B3C-BABE-C484-0EEB-33C18597B3C8}"/>
              </a:ext>
            </a:extLst>
          </p:cNvPr>
          <p:cNvCxnSpPr/>
          <p:nvPr/>
        </p:nvCxnSpPr>
        <p:spPr>
          <a:xfrm>
            <a:off x="4452546" y="3978436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8443F5A-DFEB-3A22-7227-3B890119BDE8}"/>
              </a:ext>
            </a:extLst>
          </p:cNvPr>
          <p:cNvCxnSpPr/>
          <p:nvPr/>
        </p:nvCxnSpPr>
        <p:spPr>
          <a:xfrm>
            <a:off x="4452546" y="423078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5EDED53-65A9-0831-BC04-4BB420342384}"/>
              </a:ext>
            </a:extLst>
          </p:cNvPr>
          <p:cNvCxnSpPr/>
          <p:nvPr/>
        </p:nvCxnSpPr>
        <p:spPr>
          <a:xfrm>
            <a:off x="4452546" y="4510215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B05619D-64DB-3169-506E-0268139B754F}"/>
              </a:ext>
            </a:extLst>
          </p:cNvPr>
          <p:cNvCxnSpPr/>
          <p:nvPr/>
        </p:nvCxnSpPr>
        <p:spPr>
          <a:xfrm>
            <a:off x="4452546" y="480472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8D0713D-E541-CF4D-D767-E5265BD1D298}"/>
              </a:ext>
            </a:extLst>
          </p:cNvPr>
          <p:cNvCxnSpPr/>
          <p:nvPr/>
        </p:nvCxnSpPr>
        <p:spPr>
          <a:xfrm>
            <a:off x="4452546" y="5045236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8DCA14F-A9BD-D578-4A8B-9D5BF7C90D12}"/>
              </a:ext>
            </a:extLst>
          </p:cNvPr>
          <p:cNvCxnSpPr/>
          <p:nvPr/>
        </p:nvCxnSpPr>
        <p:spPr>
          <a:xfrm>
            <a:off x="4452546" y="536300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row: Curved Left 42">
            <a:extLst>
              <a:ext uri="{FF2B5EF4-FFF2-40B4-BE49-F238E27FC236}">
                <a16:creationId xmlns:a16="http://schemas.microsoft.com/office/drawing/2014/main" id="{B3D4C9B1-6F52-D028-D0B6-701801FD9168}"/>
              </a:ext>
            </a:extLst>
          </p:cNvPr>
          <p:cNvSpPr/>
          <p:nvPr/>
        </p:nvSpPr>
        <p:spPr>
          <a:xfrm>
            <a:off x="3081555" y="3711268"/>
            <a:ext cx="139774" cy="269810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Arrow: Curved Left 43">
            <a:extLst>
              <a:ext uri="{FF2B5EF4-FFF2-40B4-BE49-F238E27FC236}">
                <a16:creationId xmlns:a16="http://schemas.microsoft.com/office/drawing/2014/main" id="{CB1F53B3-F357-8AC9-0522-C48583C1ECE7}"/>
              </a:ext>
            </a:extLst>
          </p:cNvPr>
          <p:cNvSpPr/>
          <p:nvPr/>
        </p:nvSpPr>
        <p:spPr>
          <a:xfrm>
            <a:off x="3081555" y="4071766"/>
            <a:ext cx="139774" cy="269810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Arrow: Curved Left 44">
            <a:extLst>
              <a:ext uri="{FF2B5EF4-FFF2-40B4-BE49-F238E27FC236}">
                <a16:creationId xmlns:a16="http://schemas.microsoft.com/office/drawing/2014/main" id="{C6B5C1C0-0A4F-F522-6643-1A61D5594CA8}"/>
              </a:ext>
            </a:extLst>
          </p:cNvPr>
          <p:cNvSpPr/>
          <p:nvPr/>
        </p:nvSpPr>
        <p:spPr>
          <a:xfrm>
            <a:off x="3098935" y="4432264"/>
            <a:ext cx="139774" cy="269810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Arrow: Curved Right 45">
            <a:extLst>
              <a:ext uri="{FF2B5EF4-FFF2-40B4-BE49-F238E27FC236}">
                <a16:creationId xmlns:a16="http://schemas.microsoft.com/office/drawing/2014/main" id="{DA1A0A3B-235F-FED8-1180-1AE3A29A4640}"/>
              </a:ext>
            </a:extLst>
          </p:cNvPr>
          <p:cNvSpPr/>
          <p:nvPr/>
        </p:nvSpPr>
        <p:spPr>
          <a:xfrm>
            <a:off x="4181507" y="2645640"/>
            <a:ext cx="270419" cy="118422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Arrow: Curved Right 46">
            <a:extLst>
              <a:ext uri="{FF2B5EF4-FFF2-40B4-BE49-F238E27FC236}">
                <a16:creationId xmlns:a16="http://schemas.microsoft.com/office/drawing/2014/main" id="{1BD4925C-473A-2B07-150C-83D9C89CEF3A}"/>
              </a:ext>
            </a:extLst>
          </p:cNvPr>
          <p:cNvSpPr/>
          <p:nvPr/>
        </p:nvSpPr>
        <p:spPr>
          <a:xfrm>
            <a:off x="4166626" y="3863438"/>
            <a:ext cx="270419" cy="118422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Arrow: Curved Right 47">
            <a:extLst>
              <a:ext uri="{FF2B5EF4-FFF2-40B4-BE49-F238E27FC236}">
                <a16:creationId xmlns:a16="http://schemas.microsoft.com/office/drawing/2014/main" id="{92219DEB-B8DB-7173-C193-25E11D28B83A}"/>
              </a:ext>
            </a:extLst>
          </p:cNvPr>
          <p:cNvSpPr/>
          <p:nvPr/>
        </p:nvSpPr>
        <p:spPr>
          <a:xfrm>
            <a:off x="4134793" y="5021119"/>
            <a:ext cx="270419" cy="118422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776A678-4B0D-AFC4-1701-691CE40071F2}"/>
              </a:ext>
            </a:extLst>
          </p:cNvPr>
          <p:cNvSpPr txBox="1"/>
          <p:nvPr/>
        </p:nvSpPr>
        <p:spPr>
          <a:xfrm>
            <a:off x="7002752" y="1610680"/>
            <a:ext cx="1059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 array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B21CA5-9166-3412-FC26-C49A0BF8474D}"/>
              </a:ext>
            </a:extLst>
          </p:cNvPr>
          <p:cNvSpPr txBox="1"/>
          <p:nvPr/>
        </p:nvSpPr>
        <p:spPr>
          <a:xfrm>
            <a:off x="7002752" y="2527475"/>
            <a:ext cx="803425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B[0][0]</a:t>
            </a:r>
          </a:p>
          <a:p>
            <a:r>
              <a:rPr lang="en-US" dirty="0"/>
              <a:t>B[1][0]</a:t>
            </a:r>
          </a:p>
          <a:p>
            <a:r>
              <a:rPr lang="en-US" dirty="0"/>
              <a:t>B[2][0]</a:t>
            </a:r>
          </a:p>
          <a:p>
            <a:r>
              <a:rPr lang="en-US" dirty="0"/>
              <a:t>B[3][0]</a:t>
            </a:r>
          </a:p>
          <a:p>
            <a:r>
              <a:rPr lang="en-US" dirty="0"/>
              <a:t>B[0][1]</a:t>
            </a:r>
          </a:p>
          <a:p>
            <a:r>
              <a:rPr lang="en-US" dirty="0"/>
              <a:t>B[1][1]</a:t>
            </a:r>
          </a:p>
          <a:p>
            <a:r>
              <a:rPr lang="en-US" dirty="0"/>
              <a:t>B[2][1]</a:t>
            </a:r>
          </a:p>
          <a:p>
            <a:r>
              <a:rPr lang="en-US" dirty="0"/>
              <a:t>B[3][1]</a:t>
            </a:r>
          </a:p>
          <a:p>
            <a:r>
              <a:rPr lang="en-US" dirty="0"/>
              <a:t>B[0][2]</a:t>
            </a:r>
          </a:p>
          <a:p>
            <a:r>
              <a:rPr lang="en-US" dirty="0"/>
              <a:t>B[1][2]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FA4782C-7BB2-53D7-BED5-B889F84AC313}"/>
              </a:ext>
            </a:extLst>
          </p:cNvPr>
          <p:cNvCxnSpPr/>
          <p:nvPr/>
        </p:nvCxnSpPr>
        <p:spPr>
          <a:xfrm>
            <a:off x="7005523" y="2833815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7A90F92-A380-8209-E4AE-DEBCC0DE9093}"/>
              </a:ext>
            </a:extLst>
          </p:cNvPr>
          <p:cNvCxnSpPr/>
          <p:nvPr/>
        </p:nvCxnSpPr>
        <p:spPr>
          <a:xfrm>
            <a:off x="7003372" y="313804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1A031CA-4A28-8B31-98A1-65874E216865}"/>
              </a:ext>
            </a:extLst>
          </p:cNvPr>
          <p:cNvCxnSpPr/>
          <p:nvPr/>
        </p:nvCxnSpPr>
        <p:spPr>
          <a:xfrm>
            <a:off x="7003372" y="3420116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CF9915B-69B3-045B-4006-5EE4C2113936}"/>
              </a:ext>
            </a:extLst>
          </p:cNvPr>
          <p:cNvCxnSpPr/>
          <p:nvPr/>
        </p:nvCxnSpPr>
        <p:spPr>
          <a:xfrm>
            <a:off x="7003372" y="367525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79AC73C-C1BC-8447-D6D1-75F308A0DF82}"/>
              </a:ext>
            </a:extLst>
          </p:cNvPr>
          <p:cNvCxnSpPr/>
          <p:nvPr/>
        </p:nvCxnSpPr>
        <p:spPr>
          <a:xfrm>
            <a:off x="7003372" y="3978436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F114FF5-E9CD-9BF5-6E95-824500A7EB80}"/>
              </a:ext>
            </a:extLst>
          </p:cNvPr>
          <p:cNvCxnSpPr/>
          <p:nvPr/>
        </p:nvCxnSpPr>
        <p:spPr>
          <a:xfrm>
            <a:off x="7003372" y="4230788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316D356-6E44-3319-0B02-B420EB36036B}"/>
              </a:ext>
            </a:extLst>
          </p:cNvPr>
          <p:cNvCxnSpPr/>
          <p:nvPr/>
        </p:nvCxnSpPr>
        <p:spPr>
          <a:xfrm>
            <a:off x="7003372" y="4510215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BCA619C-C9D9-46A4-CE4E-B3694C71614C}"/>
              </a:ext>
            </a:extLst>
          </p:cNvPr>
          <p:cNvCxnSpPr/>
          <p:nvPr/>
        </p:nvCxnSpPr>
        <p:spPr>
          <a:xfrm>
            <a:off x="7003372" y="4804720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2DA8424-C967-2E4A-CCCC-6315ED8C6997}"/>
              </a:ext>
            </a:extLst>
          </p:cNvPr>
          <p:cNvCxnSpPr/>
          <p:nvPr/>
        </p:nvCxnSpPr>
        <p:spPr>
          <a:xfrm>
            <a:off x="7003372" y="5045236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78A9E82-AAE4-591F-2C8C-9720D079559D}"/>
              </a:ext>
            </a:extLst>
          </p:cNvPr>
          <p:cNvCxnSpPr/>
          <p:nvPr/>
        </p:nvCxnSpPr>
        <p:spPr>
          <a:xfrm>
            <a:off x="7003372" y="5363007"/>
            <a:ext cx="826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BED054E2-6795-92A4-3F94-94D382A0CE4E}"/>
              </a:ext>
            </a:extLst>
          </p:cNvPr>
          <p:cNvSpPr/>
          <p:nvPr/>
        </p:nvSpPr>
        <p:spPr>
          <a:xfrm>
            <a:off x="5741233" y="3829862"/>
            <a:ext cx="607102" cy="65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row: Curved Right 50">
            <a:extLst>
              <a:ext uri="{FF2B5EF4-FFF2-40B4-BE49-F238E27FC236}">
                <a16:creationId xmlns:a16="http://schemas.microsoft.com/office/drawing/2014/main" id="{890EB187-1B0F-67C3-093D-B8BE13BF2D37}"/>
              </a:ext>
            </a:extLst>
          </p:cNvPr>
          <p:cNvSpPr/>
          <p:nvPr/>
        </p:nvSpPr>
        <p:spPr>
          <a:xfrm>
            <a:off x="6887981" y="2585804"/>
            <a:ext cx="114771" cy="311726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Arrow: Curved Right 51">
            <a:extLst>
              <a:ext uri="{FF2B5EF4-FFF2-40B4-BE49-F238E27FC236}">
                <a16:creationId xmlns:a16="http://schemas.microsoft.com/office/drawing/2014/main" id="{A401A24C-CFDC-68A2-C113-5068966B3246}"/>
              </a:ext>
            </a:extLst>
          </p:cNvPr>
          <p:cNvSpPr/>
          <p:nvPr/>
        </p:nvSpPr>
        <p:spPr>
          <a:xfrm>
            <a:off x="6875643" y="2955859"/>
            <a:ext cx="114771" cy="311726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Arrow: Curved Right 52">
            <a:extLst>
              <a:ext uri="{FF2B5EF4-FFF2-40B4-BE49-F238E27FC236}">
                <a16:creationId xmlns:a16="http://schemas.microsoft.com/office/drawing/2014/main" id="{FF836B8C-E290-93D3-188E-A98C8E9C546F}"/>
              </a:ext>
            </a:extLst>
          </p:cNvPr>
          <p:cNvSpPr/>
          <p:nvPr/>
        </p:nvSpPr>
        <p:spPr>
          <a:xfrm>
            <a:off x="6887671" y="3313720"/>
            <a:ext cx="114771" cy="311726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023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D322F-4F48-3DB0-57AF-6BE02EF96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22830-EC85-A1F3-F4F7-CEA264CF6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FEA84-F230-8DC1-D550-F278C3279A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2266683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/>
              <a:t> Improve spatial locality in the inner loop, references to both A and B have a stride 1.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/>
              <a:t>Transpose Array B before go into this operation  (</a:t>
            </a:r>
            <a:r>
              <a:rPr lang="en-US" dirty="0">
                <a:solidFill>
                  <a:srgbClr val="C00000"/>
                </a:solidFill>
              </a:rPr>
              <a:t>assuming row-major storage</a:t>
            </a:r>
            <a:r>
              <a:rPr lang="en-US" dirty="0"/>
              <a:t>).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/>
              <a:t>See my_mm1() routine, and run with ‘./</a:t>
            </a:r>
            <a:r>
              <a:rPr lang="en-US" dirty="0" err="1"/>
              <a:t>a.out</a:t>
            </a:r>
            <a:r>
              <a:rPr lang="en-US" dirty="0"/>
              <a:t> 1024 2 1’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F8752B-20E5-B598-99FF-E5EA2FB4C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055" y="4133272"/>
            <a:ext cx="4788619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Transpose b  /* for all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, j, w(</a:t>
            </a:r>
            <a:r>
              <a:rPr lang="en-US" altLang="en-US" sz="2000" dirty="0" err="1"/>
              <a:t>i</a:t>
            </a:r>
            <a:r>
              <a:rPr lang="en-US" altLang="en-US" sz="2000" dirty="0"/>
              <a:t>, j) = b(j,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) */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/>
              <a:t>For (</a:t>
            </a:r>
            <a:r>
              <a:rPr lang="en-US" altLang="en-US" dirty="0" err="1"/>
              <a:t>i</a:t>
            </a:r>
            <a:r>
              <a:rPr lang="en-US" altLang="en-US" dirty="0"/>
              <a:t>=1; </a:t>
            </a:r>
            <a:r>
              <a:rPr lang="en-US" altLang="en-US" dirty="0" err="1"/>
              <a:t>i</a:t>
            </a:r>
            <a:r>
              <a:rPr lang="en-US" altLang="en-US" dirty="0"/>
              <a:t>&lt;=N; </a:t>
            </a:r>
            <a:r>
              <a:rPr lang="en-US" altLang="en-US" dirty="0" err="1"/>
              <a:t>i</a:t>
            </a:r>
            <a:r>
              <a:rPr lang="en-US" altLang="en-US" dirty="0"/>
              <a:t>++)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/>
              <a:t>    for (j=1; j&lt;=N; </a:t>
            </a:r>
            <a:r>
              <a:rPr lang="en-US" altLang="en-US" dirty="0" err="1"/>
              <a:t>j++</a:t>
            </a:r>
            <a:r>
              <a:rPr lang="en-US" altLang="en-US" dirty="0"/>
              <a:t>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/>
              <a:t>        for(k=1; k&lt;=N; k++)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/>
              <a:t>            c(</a:t>
            </a:r>
            <a:r>
              <a:rPr lang="en-US" altLang="en-US" dirty="0" err="1"/>
              <a:t>i</a:t>
            </a:r>
            <a:r>
              <a:rPr lang="en-US" altLang="en-US" dirty="0"/>
              <a:t>, j) = c(</a:t>
            </a:r>
            <a:r>
              <a:rPr lang="en-US" altLang="en-US" dirty="0" err="1"/>
              <a:t>i</a:t>
            </a:r>
            <a:r>
              <a:rPr lang="en-US" altLang="en-US" dirty="0"/>
              <a:t>, j) + a(</a:t>
            </a:r>
            <a:r>
              <a:rPr lang="en-US" altLang="en-US" dirty="0" err="1"/>
              <a:t>i</a:t>
            </a:r>
            <a:r>
              <a:rPr lang="en-US" altLang="en-US" dirty="0"/>
              <a:t>, k)*</a:t>
            </a:r>
            <a:r>
              <a:rPr lang="en-US" altLang="en-US" dirty="0">
                <a:solidFill>
                  <a:srgbClr val="FF0000"/>
                </a:solidFill>
              </a:rPr>
              <a:t>w(j, k)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84837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Scalar replacement of array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428510" y="1566408"/>
            <a:ext cx="4849090" cy="4224792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Scalar replacement allows registers to be allocated to the scalar, which reduces memory references.</a:t>
            </a:r>
          </a:p>
          <a:p>
            <a:pPr lvl="1"/>
            <a:r>
              <a:rPr lang="en-US" altLang="en-US" dirty="0"/>
              <a:t> Registers are almost never allocated to array elements.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See my_mm2() routine</a:t>
            </a:r>
          </a:p>
          <a:p>
            <a:r>
              <a:rPr lang="en-US" altLang="en-US" dirty="0"/>
              <a:t>Try ‘./</a:t>
            </a:r>
            <a:r>
              <a:rPr lang="en-US" altLang="en-US" dirty="0" err="1"/>
              <a:t>a.out</a:t>
            </a:r>
            <a:r>
              <a:rPr lang="en-US" altLang="en-US" dirty="0"/>
              <a:t> 1024 2 2’</a:t>
            </a:r>
          </a:p>
          <a:p>
            <a:endParaRPr lang="en-US" alt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3774" y="1415332"/>
            <a:ext cx="5081840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for 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=0;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&lt;N;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++)</a:t>
            </a:r>
          </a:p>
          <a:p>
            <a:pPr eaLnBrk="1" hangingPunct="1"/>
            <a:r>
              <a:rPr lang="en-US" altLang="en-US" sz="2400" dirty="0"/>
              <a:t>    for(j=0; j&lt;N; </a:t>
            </a:r>
            <a:r>
              <a:rPr lang="en-US" altLang="en-US" sz="2400" dirty="0" err="1"/>
              <a:t>j++</a:t>
            </a:r>
            <a:r>
              <a:rPr lang="en-US" altLang="en-US" sz="2400" dirty="0"/>
              <a:t>) </a:t>
            </a:r>
          </a:p>
          <a:p>
            <a:pPr eaLnBrk="1" hangingPunct="1"/>
            <a:r>
              <a:rPr lang="en-US" altLang="en-US" sz="2400" dirty="0"/>
              <a:t>        for (k=0; k&lt;N; k++)</a:t>
            </a:r>
          </a:p>
          <a:p>
            <a:pPr eaLnBrk="1" hangingPunct="1"/>
            <a:r>
              <a:rPr lang="en-US" altLang="en-US" sz="2400" dirty="0"/>
              <a:t>            c(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, j) = c(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, j) + a(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, k)* b(k, j);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3774" y="3678804"/>
            <a:ext cx="4225837" cy="26776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for 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=0;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&lt;N;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++)</a:t>
            </a:r>
          </a:p>
          <a:p>
            <a:pPr eaLnBrk="1" hangingPunct="1"/>
            <a:r>
              <a:rPr lang="en-US" altLang="en-US" sz="2400" dirty="0"/>
              <a:t>    for(j=0; j&lt;N; </a:t>
            </a:r>
            <a:r>
              <a:rPr lang="en-US" altLang="en-US" sz="2400" dirty="0" err="1"/>
              <a:t>j++</a:t>
            </a:r>
            <a:r>
              <a:rPr lang="en-US" altLang="en-US" sz="2400" dirty="0"/>
              <a:t>)  {</a:t>
            </a:r>
          </a:p>
          <a:p>
            <a:pPr eaLnBrk="1" hangingPunct="1"/>
            <a:r>
              <a:rPr lang="en-US" altLang="en-US" sz="2400" dirty="0"/>
              <a:t>        </a:t>
            </a:r>
            <a:r>
              <a:rPr lang="en-US" altLang="en-US" sz="2400" dirty="0" err="1"/>
              <a:t>ct</a:t>
            </a:r>
            <a:r>
              <a:rPr lang="en-US" altLang="en-US" sz="2400" dirty="0"/>
              <a:t> = c(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, j)</a:t>
            </a:r>
          </a:p>
          <a:p>
            <a:pPr eaLnBrk="1" hangingPunct="1"/>
            <a:r>
              <a:rPr lang="en-US" altLang="en-US" sz="2400" dirty="0"/>
              <a:t>        for (k=0; k&lt;N; k++) </a:t>
            </a:r>
          </a:p>
          <a:p>
            <a:pPr eaLnBrk="1" hangingPunct="1"/>
            <a:r>
              <a:rPr lang="en-US" altLang="en-US" sz="2400" dirty="0"/>
              <a:t>            </a:t>
            </a:r>
            <a:r>
              <a:rPr lang="en-US" altLang="en-US" sz="2400" dirty="0" err="1"/>
              <a:t>ct</a:t>
            </a:r>
            <a:r>
              <a:rPr lang="en-US" altLang="en-US" sz="2400" dirty="0"/>
              <a:t> = </a:t>
            </a:r>
            <a:r>
              <a:rPr lang="en-US" altLang="en-US" sz="2400" dirty="0" err="1"/>
              <a:t>ct</a:t>
            </a:r>
            <a:r>
              <a:rPr lang="en-US" altLang="en-US" sz="2400" dirty="0"/>
              <a:t> + a(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, k)* b(k, j);</a:t>
            </a:r>
          </a:p>
          <a:p>
            <a:pPr eaLnBrk="1" hangingPunct="1"/>
            <a:r>
              <a:rPr lang="en-US" altLang="en-US" sz="2400" dirty="0"/>
              <a:t>        c(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, j) = </a:t>
            </a:r>
            <a:r>
              <a:rPr lang="en-US" altLang="en-US" sz="2400" dirty="0" err="1"/>
              <a:t>ct</a:t>
            </a:r>
            <a:r>
              <a:rPr lang="en-US" altLang="en-US" sz="2400" dirty="0"/>
              <a:t>;</a:t>
            </a:r>
          </a:p>
          <a:p>
            <a:pPr eaLnBrk="1" hangingPunct="1"/>
            <a:r>
              <a:rPr lang="en-US" altLang="en-US" sz="2400" dirty="0"/>
              <a:t>      }</a:t>
            </a:r>
          </a:p>
        </p:txBody>
      </p:sp>
      <p:sp>
        <p:nvSpPr>
          <p:cNvPr id="6" name="Down Arrow 5"/>
          <p:cNvSpPr/>
          <p:nvPr/>
        </p:nvSpPr>
        <p:spPr>
          <a:xfrm>
            <a:off x="3026692" y="3112655"/>
            <a:ext cx="621672" cy="4341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21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52CB4-ED2E-AECA-584E-14C8AAF89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9CE44-E5AF-4AB4-4562-F0E89DE06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temporal locality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27422-FAA6-BC35-C9D4-33970647AA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49267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000" dirty="0"/>
              <a:t>Each item in A and B is used N times – there are opportunities for temporal locality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000" dirty="0"/>
              <a:t>In the innermost loop, each item in A and B is used once – the current code structure has poor temporal locality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2600" dirty="0"/>
              <a:t>Inner loops memory footprint is too large:</a:t>
            </a:r>
          </a:p>
          <a:p>
            <a:pPr lvl="2">
              <a:lnSpc>
                <a:spcPct val="90000"/>
              </a:lnSpc>
              <a:buFont typeface="Arial" charset="0"/>
              <a:buChar char="–"/>
              <a:defRPr/>
            </a:pPr>
            <a:r>
              <a:rPr lang="en-US" sz="2200" dirty="0"/>
              <a:t>A(1..N, </a:t>
            </a:r>
            <a:r>
              <a:rPr lang="en-US" sz="2200" dirty="0" err="1"/>
              <a:t>i</a:t>
            </a:r>
            <a:r>
              <a:rPr lang="en-US" sz="2200" dirty="0"/>
              <a:t>), B(1..N, j)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3000" dirty="0"/>
              <a:t>Technique to improve temporal locality: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  <a:defRPr/>
            </a:pPr>
            <a:r>
              <a:rPr lang="en-US" sz="2200" dirty="0"/>
              <a:t>Loop tiling + loop interchange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9131995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11807</TotalTime>
  <Words>3085</Words>
  <Application>Microsoft Office PowerPoint</Application>
  <PresentationFormat>Widescreen</PresentationFormat>
  <Paragraphs>311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Courier New</vt:lpstr>
      <vt:lpstr>Tw Cen MT</vt:lpstr>
      <vt:lpstr>Wingdings</vt:lpstr>
      <vt:lpstr>Droplet</vt:lpstr>
      <vt:lpstr>Optimizing for single thread performance</vt:lpstr>
      <vt:lpstr>Matrix multiplication</vt:lpstr>
      <vt:lpstr>Improve Cache Performance</vt:lpstr>
      <vt:lpstr>Row-major order and column-major order</vt:lpstr>
      <vt:lpstr>Access pattern in the innermost loop</vt:lpstr>
      <vt:lpstr>Fix the access to the B array  </vt:lpstr>
      <vt:lpstr>The code</vt:lpstr>
      <vt:lpstr>Scalar replacement of array elements</vt:lpstr>
      <vt:lpstr>Improving temporal locality </vt:lpstr>
      <vt:lpstr>Loop tiling</vt:lpstr>
      <vt:lpstr>Loop exchange</vt:lpstr>
      <vt:lpstr>Improve temporal locality</vt:lpstr>
      <vt:lpstr>Reducing branch instructions: Loop unrolling</vt:lpstr>
      <vt:lpstr>Loop unrolling</vt:lpstr>
      <vt:lpstr>Instruction scheduling</vt:lpstr>
      <vt:lpstr>Exploiting architectural SIMD support</vt:lpstr>
      <vt:lpstr>x86 architecture SIMD support</vt:lpstr>
      <vt:lpstr>Intel’s SIMD extensions</vt:lpstr>
      <vt:lpstr>Using SIMD instructions in C/C++: SIMD intrinsics</vt:lpstr>
      <vt:lpstr>Some example intrinsic routines</vt:lpstr>
      <vt:lpstr>Matrix multiplication with SSE2</vt:lpstr>
      <vt:lpstr>Conclusion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Surfing</dc:creator>
  <cp:lastModifiedBy>Xin Yuan</cp:lastModifiedBy>
  <cp:revision>213</cp:revision>
  <dcterms:created xsi:type="dcterms:W3CDTF">2021-08-12T15:51:09Z</dcterms:created>
  <dcterms:modified xsi:type="dcterms:W3CDTF">2025-12-02T15:29:28Z</dcterms:modified>
</cp:coreProperties>
</file>