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80" r:id="rId5"/>
  </p:sldMasterIdLst>
  <p:notesMasterIdLst>
    <p:notesMasterId r:id="rId56"/>
  </p:notesMasterIdLst>
  <p:handoutMasterIdLst>
    <p:handoutMasterId r:id="rId57"/>
  </p:handoutMasterIdLst>
  <p:sldIdLst>
    <p:sldId id="474" r:id="rId6"/>
    <p:sldId id="401" r:id="rId7"/>
    <p:sldId id="475" r:id="rId8"/>
    <p:sldId id="428" r:id="rId9"/>
    <p:sldId id="429" r:id="rId10"/>
    <p:sldId id="430" r:id="rId11"/>
    <p:sldId id="427" r:id="rId12"/>
    <p:sldId id="472" r:id="rId13"/>
    <p:sldId id="473" r:id="rId14"/>
    <p:sldId id="476" r:id="rId15"/>
    <p:sldId id="380" r:id="rId16"/>
    <p:sldId id="384" r:id="rId17"/>
    <p:sldId id="381" r:id="rId18"/>
    <p:sldId id="431" r:id="rId19"/>
    <p:sldId id="385" r:id="rId20"/>
    <p:sldId id="432" r:id="rId21"/>
    <p:sldId id="382" r:id="rId22"/>
    <p:sldId id="471" r:id="rId23"/>
    <p:sldId id="436" r:id="rId24"/>
    <p:sldId id="400" r:id="rId25"/>
    <p:sldId id="399" r:id="rId26"/>
    <p:sldId id="470" r:id="rId27"/>
    <p:sldId id="434" r:id="rId28"/>
    <p:sldId id="388" r:id="rId29"/>
    <p:sldId id="390" r:id="rId30"/>
    <p:sldId id="392" r:id="rId31"/>
    <p:sldId id="393" r:id="rId32"/>
    <p:sldId id="435" r:id="rId33"/>
    <p:sldId id="397" r:id="rId34"/>
    <p:sldId id="398" r:id="rId35"/>
    <p:sldId id="437" r:id="rId36"/>
    <p:sldId id="438" r:id="rId37"/>
    <p:sldId id="403" r:id="rId38"/>
    <p:sldId id="467" r:id="rId39"/>
    <p:sldId id="468" r:id="rId40"/>
    <p:sldId id="404" r:id="rId41"/>
    <p:sldId id="469" r:id="rId42"/>
    <p:sldId id="406" r:id="rId43"/>
    <p:sldId id="292" r:id="rId44"/>
    <p:sldId id="278" r:id="rId45"/>
    <p:sldId id="279" r:id="rId46"/>
    <p:sldId id="280" r:id="rId47"/>
    <p:sldId id="281" r:id="rId48"/>
    <p:sldId id="262" r:id="rId49"/>
    <p:sldId id="263" r:id="rId50"/>
    <p:sldId id="266" r:id="rId51"/>
    <p:sldId id="267" r:id="rId52"/>
    <p:sldId id="268" r:id="rId53"/>
    <p:sldId id="273" r:id="rId54"/>
    <p:sldId id="375" r:id="rId55"/>
  </p:sldIdLst>
  <p:sldSz cx="9144000" cy="6858000" type="screen4x3"/>
  <p:notesSz cx="6858000" cy="9144000"/>
  <p:embeddedFontLs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userDrawn="1">
          <p15:clr>
            <a:srgbClr val="A4A3A4"/>
          </p15:clr>
        </p15:guide>
        <p15:guide id="2" pos="3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9" autoAdjust="0"/>
    <p:restoredTop sz="86395" autoAdjust="0"/>
  </p:normalViewPr>
  <p:slideViewPr>
    <p:cSldViewPr snapToGrid="0" snapToObjects="1">
      <p:cViewPr varScale="1">
        <p:scale>
          <a:sx n="96" d="100"/>
          <a:sy n="96" d="100"/>
        </p:scale>
        <p:origin x="1334" y="77"/>
      </p:cViewPr>
      <p:guideLst>
        <p:guide orient="horz" pos="4176"/>
        <p:guide pos="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1) </a:t>
            </a:r>
            <a:r>
              <a:rPr lang="en-US" sz="1200" b="0" i="0" u="none" strike="noStrike" kern="1200" cap="none" dirty="0" err="1">
                <a:solidFill>
                  <a:schemeClr val="dk1"/>
                </a:solidFill>
                <a:effectLst/>
                <a:latin typeface="Arial" panose="020B0604020202020204" pitchFamily="34" charset="0"/>
                <a:ea typeface="Arial"/>
                <a:cs typeface="Arial" panose="020B0604020202020204" pitchFamily="34" charset="0"/>
                <a:sym typeface="Arial"/>
              </a:rPr>
              <a:t>MathType</a:t>
            </a:r>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 Plugin</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2) Math Player (free versions available)</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3) NVDA Reader (free versions available)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application-specific security mechanisms for a number of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areas, including electronic mail (S/MIME, PGP), client/server (Kerberos), Web access</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Sockets Layer), and others. However, users have security concerns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cut across protocol layers. For example, an enterprise can run a secure, private IP</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by disallowing links to untrusted sites, encrypting packets that leave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premises, and authenticating packets that enter the premises. By implementing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at the IP level, an organization can ensure secure networking not only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 that have security mechanisms but also for the many security-ignorant</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IP-level security encompasses three functional areas: authentication,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key management. The authentication mechanism assures that a received</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packet was, in fact, transmitted by the party identified as the source in the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In addition, this mechanism assures that the packet has not been altered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transit. The confidentiality facility enables communicating nodes to encrypt messages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prevent eavesdropping by third parties. The key management facility is concerned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secure exchange of keys.</a:t>
            </a:r>
            <a:endParaRPr lang="en-US" dirty="0">
              <a:latin typeface="Arial" pitchFamily="-84" charset="0"/>
              <a:ea typeface="ＭＳ Ｐゴシック" pitchFamily="-84" charset="-128"/>
              <a:cs typeface="ＭＳ Ｐゴシック" pitchFamily="-84" charset="-128"/>
            </a:endParaRPr>
          </a:p>
          <a:p>
            <a:endParaRPr lang="en-US" dirty="0">
              <a:latin typeface="Arial" pitchFamily="-1" charset="0"/>
              <a:ea typeface="ＭＳ Ｐゴシック" pitchFamily="-1" charset="-128"/>
              <a:cs typeface="ＭＳ Ｐゴシック" pitchFamily="-1"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We begin this chapter with an overview of IP security (IPsec) and an introduction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IPsec architecture. We then look at each of the three functional areas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detail. Appendix D reviews Internet protocols.</a:t>
            </a:r>
            <a:endParaRPr lang="en-US" dirty="0">
              <a:latin typeface="Arial" pitchFamily="-1" charset="0"/>
              <a:ea typeface="ＭＳ Ｐゴシック" pitchFamily="-1" charset="-128"/>
              <a:cs typeface="ＭＳ Ｐゴシック" pitchFamily="-1" charset="-128"/>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96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D31A3-9C17-43E1-C113-29DECEF20A8A}"/>
            </a:ext>
          </a:extLst>
        </p:cNvPr>
        <p:cNvGrpSpPr/>
        <p:nvPr/>
      </p:nvGrpSpPr>
      <p:grpSpPr>
        <a:xfrm>
          <a:off x="0" y="0"/>
          <a:ext cx="0" cy="0"/>
          <a:chOff x="0" y="0"/>
          <a:chExt cx="0" cy="0"/>
        </a:xfrm>
      </p:grpSpPr>
      <p:sp>
        <p:nvSpPr>
          <p:cNvPr id="19458" name="Rectangle 1031">
            <a:extLst>
              <a:ext uri="{FF2B5EF4-FFF2-40B4-BE49-F238E27FC236}">
                <a16:creationId xmlns:a16="http://schemas.microsoft.com/office/drawing/2014/main" id="{CF2DD80E-DB2A-5C4C-C26B-1007876AB16E}"/>
              </a:ext>
            </a:extLst>
          </p:cNvPr>
          <p:cNvSpPr>
            <a:spLocks noGrp="1" noChangeArrowheads="1"/>
          </p:cNvSpPr>
          <p:nvPr>
            <p:ph type="sldNum" sz="quarter" idx="5"/>
          </p:nvPr>
        </p:nvSpPr>
        <p:spPr>
          <a:noFill/>
        </p:spPr>
        <p:txBody>
          <a:bodyPr/>
          <a:lstStyle/>
          <a:p>
            <a:fld id="{DF39B3F8-D7DB-5449-A5DE-1C27C6453A9E}" type="slidenum">
              <a:rPr lang="en-AU">
                <a:latin typeface="Arial" pitchFamily="-84" charset="0"/>
              </a:rPr>
              <a:pPr/>
              <a:t>10</a:t>
            </a:fld>
            <a:endParaRPr lang="en-AU" dirty="0">
              <a:latin typeface="Arial" pitchFamily="-84" charset="0"/>
            </a:endParaRPr>
          </a:p>
        </p:txBody>
      </p:sp>
      <p:sp>
        <p:nvSpPr>
          <p:cNvPr id="19459" name="Rectangle 1026">
            <a:extLst>
              <a:ext uri="{FF2B5EF4-FFF2-40B4-BE49-F238E27FC236}">
                <a16:creationId xmlns:a16="http://schemas.microsoft.com/office/drawing/2014/main" id="{04E04006-C274-EA54-6266-159A8C3D2827}"/>
              </a:ext>
            </a:extLst>
          </p:cNvPr>
          <p:cNvSpPr>
            <a:spLocks noGrp="1" noRot="1" noChangeAspect="1" noChangeArrowheads="1" noTextEdit="1"/>
          </p:cNvSpPr>
          <p:nvPr>
            <p:ph type="sldImg"/>
          </p:nvPr>
        </p:nvSpPr>
        <p:spPr>
          <a:ln/>
        </p:spPr>
      </p:sp>
      <p:sp>
        <p:nvSpPr>
          <p:cNvPr id="19460" name="Rectangle 1027">
            <a:extLst>
              <a:ext uri="{FF2B5EF4-FFF2-40B4-BE49-F238E27FC236}">
                <a16:creationId xmlns:a16="http://schemas.microsoft.com/office/drawing/2014/main" id="{2594DB13-C585-B8DA-9F77-4EBEC139042E}"/>
              </a:ext>
            </a:extLst>
          </p:cNvPr>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23677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0EF0AB1-EEEF-964C-8313-42A527649E4C}" type="slidenum">
              <a:rPr lang="en-AU">
                <a:latin typeface="Arial" pitchFamily="-84" charset="0"/>
              </a:rPr>
              <a:pPr/>
              <a:t>11</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Intruder attacks range from the benign to the serious. At the benign end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scale, there are many people who simply wish to explore internets and see what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out there. At the serious end are individuals who are attempting to read privileged</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perform unauthorized modifications to data, or disrupt the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[GRAN04] lists the following examples of intrusion: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Performing a remote root compromise of an e-mail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Defacing a Web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Guessing and cracking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Copying a database containing credit card numbers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Viewing sensitive data, including payroll records and medical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authorization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Running a packet sniffer on a workstation to capture usernames and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 permission error on an anonymous FTP server to distribute pirated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 and music files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Dialing into an unsecured modem and gaining internal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Posing as an executive, calling the help desk, resetting the executive’s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and learning the new password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an unattended, logged-in workstation without permission</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14396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0EF0AB1-EEEF-964C-8313-42A527649E4C}" type="slidenum">
              <a:rPr lang="en-AU">
                <a:latin typeface="Arial" pitchFamily="-84" charset="0"/>
              </a:rPr>
              <a:pPr/>
              <a:t>12</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Intruder attacks range from the benign to the serious. At the benign end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scale, there are many people who simply wish to explore internets and see what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out there. At the serious end are individuals who are attempting to read privileged</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perform unauthorized modifications to data, or disrupt the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[GRAN04] lists the following examples of intrusion: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Performing a remote root compromise of an e-mail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Defacing a Web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Guessing and cracking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Copying a database containing credit card numbers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Viewing sensitive data, including payroll records and medical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authorization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Running a packet sniffer on a workstation to capture usernames and passwords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 permission error on an anonymous FTP server to distribute pirated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 and music files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Dialing into an unsecured modem and gaining internal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Posing as an executive, calling the help desk, resetting the executive’s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password, and learning the new password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Using an unattended, logged-in workstation without permission</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3969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D5E6BF-924A-4742-A6A3-4383A321DBFD}" type="slidenum">
              <a:rPr lang="en-AU">
                <a:latin typeface="Arial" pitchFamily="-84" charset="0"/>
              </a:rPr>
              <a:pPr/>
              <a:t>13</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Traditionally, those who hack into computers do so for the thrill</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it or for status. The hacking community is a strong meritocracy in which status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determined by level of competence. Thus, attackers often look for targets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opportunity and then share the information with others. A typical example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break-in at a large financial institution reported in [RADC04]. The intruder took</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of the fact that the corporate network was running unprotected services,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of which were not even needed. In this case, the key to the break-in was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pcAnywhere application. The manufacturer, Symantec, advertises this program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 remote control solution that enables secure connection to remote devices. But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had an easy time gaining access to pcAnywhere; the administrator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three-letter username and password for the program. In this case, there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intrusion detection system on the 700-node corporate network. The intruder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only discovered when a vice-president walked into her office and saw the cursor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moving files around on her Windows workstation.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Benign intruders might be tolerable, although they do consume resources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slow performance for legitimate users. However, there is no way in advance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 whether an intruder will be benign or malign. Consequently, even for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no particularly sensitive resources, there is a motivation to control this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systems (IDSs) and intrusion prevention systems (IPSs)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designed to counter this type of hacker threat. In addition to using such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can consider restricting remote logons to specific IP addresses and/or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virtual private network technology.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results of the growing awareness of the intruder problem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establishment of a number of computer emergency response teams (CERTs).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cooperative ventures collect information about system vulnerabilities and disseminate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systems managers. Hackers also routinely read CERT reports.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important for system administrators to quickly insert all software patches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discovered vulnerabilities. Unfortunately, given the complexity of many IT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rate at which patches are released, this is increasingly difficult to achieve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automated updating. Even then, there are problems caused by incompatibilities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resulting from the updated software. Hence the need for multiple layers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managing security threats to IT systems.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55897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D5E6BF-924A-4742-A6A3-4383A321DBFD}" type="slidenum">
              <a:rPr lang="en-AU">
                <a:latin typeface="Arial" pitchFamily="-84" charset="0"/>
              </a:rPr>
              <a:pPr/>
              <a:t>14</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Traditionally, those who hack into computers do so for the thrill</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it or for status. The hacking community is a strong meritocracy in which status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determined by level of competence. Thus, attackers often look for targets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opportunity and then share the information with others. A typical example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break-in at a large financial institution reported in [RADC04]. The intruder took</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of the fact that the corporate network was running unprotected services,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of which were not even needed. In this case, the key to the break-in was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pcAnywhere application. The manufacturer, Symantec, advertises this program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 remote control solution that enables secure connection to remote devices. But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had an easy time gaining access to pcAnywhere; the administrator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three-letter username and password for the program. In this case, there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intrusion detection system on the 700-node corporate network. The intruder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only discovered when a vice-president walked into her office and saw the cursor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moving files around on her Windows workstation.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Benign intruders might be tolerable, although they do consume resources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slow performance for legitimate users. However, there is no way in advance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 whether an intruder will be benign or malign. Consequently, even for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no particularly sensitive resources, there is a motivation to control this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systems (IDSs) and intrusion prevention systems (IPSs)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designed to counter this type of hacker threat. In addition to using such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can consider restricting remote logons to specific IP addresses and/or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virtual private network technology.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results of the growing awareness of the intruder problem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establishment of a number of computer emergency response teams (CERTs).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cooperative ventures collect information about system vulnerabilities and disseminate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systems managers. Hackers also routinely read CERT reports.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important for system administrators to quickly insert all software patches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discovered vulnerabilities. Unfortunately, given the complexity of many IT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rate at which patches are released, this is increasingly difficult to achieve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automated updating. Even then, there are problems caused by incompatibilities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resulting from the updated software. Hence the need for multiple layers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managing security threats to IT systems.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12333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D5E6BF-924A-4742-A6A3-4383A321DBFD}" type="slidenum">
              <a:rPr lang="en-AU">
                <a:latin typeface="Arial" pitchFamily="-84" charset="0"/>
              </a:rPr>
              <a:pPr/>
              <a:t>15</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Traditionally, those who hack into computers do so for the thrill</a:t>
            </a:r>
          </a:p>
          <a:p>
            <a:r>
              <a:rPr lang="en-US" sz="1200" kern="1200" baseline="0" dirty="0">
                <a:solidFill>
                  <a:schemeClr val="tx1"/>
                </a:solidFill>
                <a:latin typeface="Arial" pitchFamily="-107" charset="0"/>
                <a:ea typeface="ＭＳ Ｐゴシック" pitchFamily="-107" charset="-128"/>
                <a:cs typeface="ＭＳ Ｐゴシック" pitchFamily="-107" charset="-128"/>
              </a:rPr>
              <a:t>of it or for status. The hacking community is a strong meritocracy in which status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determined by level of competence. Thus, attackers often look for targets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opportunity and then share the information with others. A typical example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break-in at a large financial institution reported in [RADC04]. The intruder took</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of the fact that the corporate network was running unprotected services,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of which were not even needed. In this case, the key to the break-in was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pcAnywhere application. The manufacturer, Symantec, advertises this program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 remote control solution that enables secure connection to remote devices. But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 had an easy time gaining access to pcAnywhere; the administrator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same three-letter username and password for the program. In this case, there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intrusion detection system on the 700-node corporate network. The intruder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only discovered when a vice-president walked into her office and saw the cursor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moving files around on her Windows workstation.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Benign intruders might be tolerable, although they do consume resources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slow performance for legitimate users. However, there is no way in advance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 whether an intruder will be benign or malign. Consequently, even for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no particularly sensitive resources, there is a motivation to control this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systems (IDSs) and intrusion prevention systems (IPSs)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designed to counter this type of hacker threat. In addition to using such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can consider restricting remote logons to specific IP addresses and/or</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virtual private network technology.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results of the growing awareness of the intruder problem has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establishment of a number of computer emergency response teams (CERTs).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cooperative ventures collect information about system vulnerabilities and disseminate</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systems managers. Hackers also routinely read CERT reports. Thus,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is important for system administrators to quickly insert all software patches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discovered vulnerabilities. Unfortunately, given the complexity of many IT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rate at which patches are released, this is increasingly difficult to achieve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without automated updating. Even then, there are problems caused by incompatibilities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resulting from the updated software. Hence the need for multiple layers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managing security threats to IT systems.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391171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4CF9918-4C28-0742-890E-E32E989FD7A5}" type="slidenum">
              <a:rPr lang="en-AU">
                <a:latin typeface="Arial" pitchFamily="-84" charset="0"/>
              </a:rPr>
              <a:pPr/>
              <a:t>16</a:t>
            </a:fld>
            <a:endParaRPr lang="en-AU" dirty="0">
              <a:latin typeface="Arial" pitchFamily="-8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Traditional machine-executable virus code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prepended or postpended to some executable program, or it can be embedded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program in some other fashion. The key to its operation is that the infected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invoked, will first execute the virus code and then execute the original</a:t>
            </a:r>
          </a:p>
          <a:p>
            <a:r>
              <a:rPr lang="en-US" sz="1200" kern="1200" baseline="0" dirty="0">
                <a:solidFill>
                  <a:schemeClr val="tx1"/>
                </a:solidFill>
                <a:latin typeface="Arial" pitchFamily="-107" charset="0"/>
                <a:ea typeface="ＭＳ Ｐゴシック" pitchFamily="-107" charset="-128"/>
                <a:cs typeface="ＭＳ Ｐゴシック" pitchFamily="-107" charset="-128"/>
              </a:rPr>
              <a:t>code of the program.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very general depiction of virus structure is shown in Figure 10.1a. In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case, the virus code, V, is prepended to infected programs, and it is assumed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entry point to the program, when invoked, is the first line of the program.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infected program begins with the virus code and works as follows.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first line of code labels the program, which then begins execution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main action block of the virus. The second line is a special marker that is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virus to determine whether or not a potential victim program has already</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infected with this virus. When the program is invoked, control is immediately</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transferred to the main virus program. The virus program may first seek</a:t>
            </a:r>
          </a:p>
          <a:p>
            <a:r>
              <a:rPr lang="en-US" sz="1200" kern="1200" baseline="0" dirty="0">
                <a:solidFill>
                  <a:schemeClr val="tx1"/>
                </a:solidFill>
                <a:latin typeface="Arial" pitchFamily="-107" charset="0"/>
                <a:ea typeface="ＭＳ Ｐゴシック" pitchFamily="-107" charset="-128"/>
                <a:cs typeface="ＭＳ Ｐゴシック" pitchFamily="-107" charset="-128"/>
              </a:rPr>
              <a:t> out uninfected executable files and infect them. Next, the virus may execute its</a:t>
            </a:r>
          </a:p>
          <a:p>
            <a:r>
              <a:rPr lang="en-US" sz="1200" kern="1200" baseline="0" dirty="0">
                <a:solidFill>
                  <a:schemeClr val="tx1"/>
                </a:solidFill>
                <a:latin typeface="Arial" pitchFamily="-107" charset="0"/>
                <a:ea typeface="ＭＳ Ｐゴシック" pitchFamily="-107" charset="-128"/>
                <a:cs typeface="ＭＳ Ｐゴシック" pitchFamily="-107" charset="-128"/>
              </a:rPr>
              <a:t>payload if the required trigger conditions, if any, are met. Finally, the virus</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transfers control to the original program. If the infection phase of the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is reasonably rapid, a user is unlikely to notice any difference between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execution of an infected and an uninfected program.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virus such as the one just described is easily detected because an infected version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program is longer than the corresponding uninfected one. A way to thwart</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 simple means of detecting a virus is to compress the executable file so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both the infected and uninfected versions are of identical length. Figure 10.1b shows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general terms the logic required. The key lines in this virus are labeled with times,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Figure 10.2 illustrates the operation.</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29365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17</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87518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18</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205037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E3E2C0-DBAE-124E-9CEA-224CB8F1C99C}" type="slidenum">
              <a:rPr lang="en-AU">
                <a:latin typeface="Arial" pitchFamily="-84" charset="0"/>
              </a:rPr>
              <a:pPr/>
              <a:t>19</a:t>
            </a:fld>
            <a:endParaRPr lang="en-AU" dirty="0">
              <a:latin typeface="Arial" pitchFamily="-8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Insider attacks are among the most difficult to detect and prevent.</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Employees already have access and knowledge about the structure and content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corporate databases. Insider attacks can be motivated by revenge or simply a feeling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entitlement. An example of the former is the case of Kenneth Patterson, fired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his position as data communications manager for American Eagle Outfitters.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Patterson disabled the company’s ability to process credit card purchases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five days of the holiday season of 2002. As for a sense of entitlement, there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always been many employees who felt entitled to take extra office supplies for home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but this now extends to corporate data. An example is that of a vice-president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sales for a stock analysis firm who quit to go to a competitor. Before she left, she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copied the customer database to take with her. The offender reported feeling no</a:t>
            </a:r>
          </a:p>
          <a:p>
            <a:r>
              <a:rPr lang="en-US" sz="1200" kern="1200" baseline="0" dirty="0">
                <a:solidFill>
                  <a:schemeClr val="tx1"/>
                </a:solidFill>
                <a:latin typeface="Arial" pitchFamily="-107" charset="0"/>
                <a:ea typeface="ＭＳ Ｐゴシック" pitchFamily="-107" charset="-128"/>
                <a:cs typeface="ＭＳ Ｐゴシック" pitchFamily="-107" charset="-128"/>
              </a:rPr>
              <a:t>animus toward her former employee; she simply wanted the data because it would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useful to her.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IDS and IPS facilities can be useful in countering insider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more direct approaches are of higher priority. Examples include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Enforce least privilege, only allowing access to the resources employees need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do their job.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Set logs to see what users access and what commands they are entering.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Protect sensitive resources with strong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delete employee’s computer and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make a mirror image of employee’s hard drive before reissuing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That evidence might be needed if your company information turns up</a:t>
            </a:r>
          </a:p>
          <a:p>
            <a:r>
              <a:rPr lang="en-US" sz="1200" kern="1200" baseline="0" dirty="0">
                <a:solidFill>
                  <a:schemeClr val="tx1"/>
                </a:solidFill>
                <a:latin typeface="Arial" pitchFamily="-107" charset="0"/>
                <a:ea typeface="ＭＳ Ｐゴシック" pitchFamily="-107" charset="-128"/>
                <a:cs typeface="ＭＳ Ｐゴシック" pitchFamily="-107" charset="-128"/>
              </a:rPr>
              <a:t>at a competitor.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section, we look at the techniques used for intrusion. Then we examine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to detect intrusion.</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0510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2</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055019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E3E2C0-DBAE-124E-9CEA-224CB8F1C99C}" type="slidenum">
              <a:rPr lang="en-AU">
                <a:latin typeface="Arial" pitchFamily="-84" charset="0"/>
              </a:rPr>
              <a:pPr/>
              <a:t>20</a:t>
            </a:fld>
            <a:endParaRPr lang="en-AU" dirty="0">
              <a:latin typeface="Arial" pitchFamily="-8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Insider attacks are among the most difficult to detect and prevent.</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Employees already have access and knowledge about the structure and content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corporate databases. Insider attacks can be motivated by revenge or simply a feeling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entitlement. An example of the former is the case of Kenneth Patterson, fired</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his position as data communications manager for American Eagle Outfitters.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Patterson disabled the company’s ability to process credit card purchases during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five days of the holiday season of 2002. As for a sense of entitlement, there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always been many employees who felt entitled to take extra office supplies for home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but this now extends to corporate data. An example is that of a vice-president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sales for a stock analysis firm who quit to go to a competitor. Before she left, she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copied the customer database to take with her. The offender reported feeling no</a:t>
            </a:r>
          </a:p>
          <a:p>
            <a:r>
              <a:rPr lang="en-US" sz="1200" kern="1200" baseline="0" dirty="0">
                <a:solidFill>
                  <a:schemeClr val="tx1"/>
                </a:solidFill>
                <a:latin typeface="Arial" pitchFamily="-107" charset="0"/>
                <a:ea typeface="ＭＳ Ｐゴシック" pitchFamily="-107" charset="-128"/>
                <a:cs typeface="ＭＳ Ｐゴシック" pitchFamily="-107" charset="-128"/>
              </a:rPr>
              <a:t>animus toward her former employee; she simply wanted the data because it would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useful to her.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IDS and IPS facilities can be useful in countering insider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more direct approaches are of higher priority. Examples include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Enforce least privilege, only allowing access to the resources employees need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do their job.</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Set logs to see what users access and what commands they are entering.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Protect sensitive resources with strong authentication.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delete employee’s computer and network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Upon termination, make a mirror image of employee’s hard drive before reissuing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That evidence might be needed if your company information turns up</a:t>
            </a:r>
          </a:p>
          <a:p>
            <a:r>
              <a:rPr lang="en-US" sz="1200" kern="1200" baseline="0" dirty="0">
                <a:solidFill>
                  <a:schemeClr val="tx1"/>
                </a:solidFill>
                <a:latin typeface="Arial" pitchFamily="-107" charset="0"/>
                <a:ea typeface="ＭＳ Ｐゴシック" pitchFamily="-107" charset="-128"/>
                <a:cs typeface="ＭＳ Ｐゴシック" pitchFamily="-107" charset="-128"/>
              </a:rPr>
              <a:t>at a competitor.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section, we look at the techniques used for intrusion. Then we examine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to detect intrusion.</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54927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B164BDF7-69DE-004C-9EA1-441ECADEDEF8}" type="slidenum">
              <a:rPr lang="en-AU">
                <a:latin typeface="Arial" pitchFamily="-84" charset="0"/>
              </a:rPr>
              <a:pPr/>
              <a:t>21</a:t>
            </a:fld>
            <a:endParaRPr lang="en-AU" dirty="0">
              <a:latin typeface="Arial" pitchFamily="-84"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objective of the intruder is to gain access to a system or to increase the range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privileges accessible on a system. Most initial attacks use system or software vulnerabilities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allow a user to execute code that opens a backdoor into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the intruder attempts to acquire information that should have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protected. In some cases, this information is in the form of a user password.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knowledge of some other user’s password, an intruder can log in to a system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exercise all the privileges accorded to the legitimate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a system must maintain a file that associates a password with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authorized user. If such a file is stored with no protection, then it is an easy matter</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gain access to it and learn passwords. The password file can be protected in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two ways: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One-way function:  The system stores only the value of a function based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password. When the user presents a password, the system transforms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password and compares it with the stored value. In practice,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performs a one-way transformation (not reversible), in which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used to generate a key for the one-way function and in which a fixed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output is produced.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Access control:  Access to the password file is limited to one or a very few</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532885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B164BDF7-69DE-004C-9EA1-441ECADEDEF8}" type="slidenum">
              <a:rPr lang="en-AU">
                <a:latin typeface="Arial" pitchFamily="-84" charset="0"/>
              </a:rPr>
              <a:pPr/>
              <a:t>22</a:t>
            </a:fld>
            <a:endParaRPr lang="en-AU" dirty="0">
              <a:latin typeface="Arial" pitchFamily="-84"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objective of the intruder is to gain access to a system or to increase the range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privileges accessible on a system. Most initial attacks use system or software vulnerabilities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allow a user to execute code that opens a backdoor into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the intruder attempts to acquire information that should have been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protected. In some cases, this information is in the form of a user password.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knowledge of some other user’s password, an intruder can log in to a system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exercise all the privileges accorded to the legitimate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a system must maintain a file that associates a password with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authorized user. If such a file is stored with no protection, then it is an easy matter</a:t>
            </a:r>
          </a:p>
          <a:p>
            <a:r>
              <a:rPr lang="en-US" sz="1200" kern="1200" baseline="0" dirty="0">
                <a:solidFill>
                  <a:schemeClr val="tx1"/>
                </a:solidFill>
                <a:latin typeface="Arial" pitchFamily="-107" charset="0"/>
                <a:ea typeface="ＭＳ Ｐゴシック" pitchFamily="-107" charset="-128"/>
                <a:cs typeface="ＭＳ Ｐゴシック" pitchFamily="-107" charset="-128"/>
              </a:rPr>
              <a:t> to gain access to it and learn passwords. The password file can be protected in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two ways: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One-way function:  The system stores only the value of a function based on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password. When the user presents a password, the system transforms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password and compares it with the stored value. In practice,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performs a one-way transformation (not reversible), in which the password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used to generate a key for the one-way function and in which a fixed length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output is produced.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Access control:  Access to the password file is limited to one or a very few</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43089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23</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97265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9A0AEF-553E-8D4C-86EC-1070AB8A43A7}" type="slidenum">
              <a:rPr lang="en-AU">
                <a:latin typeface="Arial" pitchFamily="-84" charset="0"/>
              </a:rPr>
              <a:pPr/>
              <a:t>24</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Organized groups of hackers have become a widespread and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threat to Internet-based systems. These groups can be in the employ of a corporation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government but often are loosely affiliated gangs of hackers. Typically, these gangs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young, often Eastern European, Russian, or southeast Asian hackers who do</a:t>
            </a:r>
          </a:p>
          <a:p>
            <a:r>
              <a:rPr lang="en-US" sz="1200" kern="1200" baseline="0" dirty="0">
                <a:solidFill>
                  <a:schemeClr val="tx1"/>
                </a:solidFill>
                <a:latin typeface="Arial" pitchFamily="-107" charset="0"/>
                <a:ea typeface="ＭＳ Ｐゴシック" pitchFamily="-107" charset="-128"/>
                <a:cs typeface="ＭＳ Ｐゴシック" pitchFamily="-107" charset="-128"/>
              </a:rPr>
              <a:t>business on the Web [ANTE06]. They meet in underground forums with names like</a:t>
            </a:r>
          </a:p>
          <a:p>
            <a:r>
              <a:rPr lang="en-US" sz="1200" kern="1200" baseline="0" dirty="0">
                <a:solidFill>
                  <a:schemeClr val="tx1"/>
                </a:solidFill>
                <a:latin typeface="Arial" pitchFamily="-107" charset="0"/>
                <a:ea typeface="ＭＳ Ｐゴシック" pitchFamily="-107" charset="-128"/>
                <a:cs typeface="ＭＳ Ｐゴシック" pitchFamily="-107" charset="-128"/>
              </a:rPr>
              <a:t>DarkMarket.org and theftservices.com to trade tips and data and coordinate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common target is a credit card file at an e-commerce server. Attackers attempt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gain root access. The card numbers are used by organized crime gangs to purchase</a:t>
            </a:r>
          </a:p>
          <a:p>
            <a:r>
              <a:rPr lang="en-US" sz="1200" kern="1200" baseline="0" dirty="0">
                <a:solidFill>
                  <a:schemeClr val="tx1"/>
                </a:solidFill>
                <a:latin typeface="Arial" pitchFamily="-107" charset="0"/>
                <a:ea typeface="ＭＳ Ｐゴシック" pitchFamily="-107" charset="-128"/>
                <a:cs typeface="ＭＳ Ｐゴシック" pitchFamily="-107" charset="-128"/>
              </a:rPr>
              <a:t>expensive items and are then posted to carder sites, where others can access and use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account numbers; this obscures usage patterns and complicates investigation.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Whereas traditional hackers look for targets of opportunity, criminal hackers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usually have specific targets, or at least classes of targets in mind. Once a site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penetrated, the attacker acts quickly, scooping up as much valuable information as</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possible and exiting.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IDSs and IPSs can also be used for these types of attackers, but may be less</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 because of the quick in-and-out nature of the attack. For e-commerce</a:t>
            </a:r>
          </a:p>
          <a:p>
            <a:r>
              <a:rPr lang="en-US" sz="1200" kern="1200" baseline="0" dirty="0">
                <a:solidFill>
                  <a:schemeClr val="tx1"/>
                </a:solidFill>
                <a:latin typeface="Arial" pitchFamily="-107" charset="0"/>
                <a:ea typeface="ＭＳ Ｐゴシック" pitchFamily="-107" charset="-128"/>
                <a:cs typeface="ＭＳ Ｐゴシック" pitchFamily="-107" charset="-128"/>
              </a:rPr>
              <a:t>sites, database encryption should be used for sensitive customer information, especially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credit cards. For hosted e-commerce sites (provided by an outsider service),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e-commerce organization should make use of a dedicated server (not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support multiple customers) and closely monitor the provider’s security services.</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955776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625ACF38-6F26-A24B-BE4F-F25C992024F8}" type="slidenum">
              <a:rPr lang="en-AU">
                <a:latin typeface="Arial" pitchFamily="-84" charset="0"/>
              </a:rPr>
              <a:pPr/>
              <a:t>25</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Inevitably, the best intrusion prevention system will fail. A system’s second line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defense is intrusion detection, and this has been the focus of much research in</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recent years. This interest is motivated by a number of considerations, including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an intrusion is detected quickly enough, the intruder can be identified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ejected from the system before any damage is done or any data are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Even if the detection is not sufficiently timely to preempt the intruder,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sooner that the intrusion is detected, the less the amount of damage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more quickly that recovery can be achieved.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An effective intrusion detection system can serve as a deterrent, so acting to</a:t>
            </a:r>
          </a:p>
          <a:p>
            <a:r>
              <a:rPr lang="en-US" sz="1200" kern="1200" baseline="0" dirty="0">
                <a:solidFill>
                  <a:schemeClr val="tx1"/>
                </a:solidFill>
                <a:latin typeface="Arial" pitchFamily="-107" charset="0"/>
                <a:ea typeface="ＭＳ Ｐゴシック" pitchFamily="-107" charset="-128"/>
                <a:cs typeface="ＭＳ Ｐゴシック" pitchFamily="-107" charset="-128"/>
              </a:rPr>
              <a:t>prevent intrusions.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Intrusion detection enables the collection of information about intrusion techniques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can be used to strengthen the intrusion prevention facility.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detection is based on the assumption that the behavior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intruder differs from that of a legitimate user in ways that can be quantified.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course, we cannot expect that there will be a crisp, exact distinction between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 by an intruder and the normal use of resources by an authorized user.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we must expect that there will be some overlap.</a:t>
            </a:r>
            <a:endParaRPr lang="en-US" dirty="0">
              <a:latin typeface="Arial" pitchFamily="-84" charset="0"/>
            </a:endParaRPr>
          </a:p>
        </p:txBody>
      </p:sp>
    </p:spTree>
    <p:extLst>
      <p:ext uri="{BB962C8B-B14F-4D97-AF65-F5344CB8AC3E}">
        <p14:creationId xmlns:p14="http://schemas.microsoft.com/office/powerpoint/2010/main" val="2519435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3E6B9716-458D-4542-9043-A90817A09097}" type="slidenum">
              <a:rPr lang="en-AU">
                <a:latin typeface="Arial" pitchFamily="-84" charset="0"/>
              </a:rPr>
              <a:pPr/>
              <a:t>26</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xfrm>
            <a:off x="515938" y="4343400"/>
            <a:ext cx="5822950" cy="4497388"/>
          </a:xfrm>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[PORR92] identifies the following approaches to intrusion detection: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Statistical anomaly detection: Involves the collection of data relating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of legitimate users over a period of time. Then statistical tests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applied to observed behavior to determine with a high level of confidence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whether that behavior is not legitimate user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 Threshold detection: This approach involves defining thresholds, independent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user, for the frequency of occurrence of various events.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b. Profile based: A profile of the activity of each user is developed and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detect changes in the behavior of individual accounts.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 essence, anomaly approaches attempt to define normal, or expected,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whereas signature-based approaches attempt to define proper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In terms of the types of attackers listed earlier, statistical anomaly detection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effective against masqueraders, who are unlikely to mimic the behavior patterns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accounts they appropriate. On the other hand, such techniques may be unable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deal with misfeasors. For such attacks, rule-based approaches may be able to recognize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events and sequences that, in context, reveal penetration. In practice, a system may exhibit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combination of both approaches to be effective against a broad range of attacks.</a:t>
            </a:r>
            <a:endParaRPr lang="en-US" b="0"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901436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3E6B9716-458D-4542-9043-A90817A09097}" type="slidenum">
              <a:rPr lang="en-AU">
                <a:latin typeface="Arial" pitchFamily="-84" charset="0"/>
              </a:rPr>
              <a:pPr/>
              <a:t>27</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xfrm>
            <a:off x="515938" y="4343400"/>
            <a:ext cx="5822950" cy="4497388"/>
          </a:xfrm>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[PORR92] identifies the following approaches to intrusion detection: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Statistical anomaly detection: Involves the collection of data relating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of legitimate users over a period of time. Then statistical tests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applied to observed behavior to determine with a high level of confidence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whether that behavior is not legitimate user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 Threshold detection: This approach involves defining thresholds, independent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user, for the frequency of occurrence of various events.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b. Profile based: A profile of the activity of each user is developed and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detect changes in the behavior of individual accounts.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 essence, anomaly approaches attempt to define normal, or expected,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whereas signature-based approaches attempt to define proper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In terms of the types of attackers listed earlier, statistical anomaly detection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effective against masqueraders, who are unlikely to mimic the behavior patterns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accounts they appropriate. On the other hand, such techniques may be unable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deal with misfeasors. For such attacks, rule-based approaches may be able to recognize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events and sequences that, in context, reveal penetration. In practice, a system may exhibit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combination of both approaches to be effective against a broad range of attacks.</a:t>
            </a:r>
            <a:endParaRPr lang="en-US" b="0"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92278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3E6B9716-458D-4542-9043-A90817A09097}" type="slidenum">
              <a:rPr lang="en-AU">
                <a:latin typeface="Arial" pitchFamily="-84" charset="0"/>
              </a:rPr>
              <a:pPr/>
              <a:t>28</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xfrm>
            <a:off x="515938" y="4343400"/>
            <a:ext cx="5822950" cy="4497388"/>
          </a:xfrm>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[PORR92] identifies the following approaches to intrusion detection: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Statistical anomaly detection: Involves the collection of data relating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of legitimate users over a period of time. Then statistical tests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applied to observed behavior to determine with a high level of confidence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whether that behavior is not legitimate user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 Threshold detection: This approach involves defining thresholds, independent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user, for the frequency of occurrence of various events.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b. Profile based: A profile of the activity of each user is developed and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detect changes in the behavior of individual accounts.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 essence, anomaly approaches attempt to define normal, or expected,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behavior, whereas signature-based approaches attempt to define proper behavior.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In terms of the types of attackers listed earlier, statistical anomaly detection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effective against masqueraders, who are unlikely to mimic the behavior patterns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accounts they appropriate. On the other hand, such techniques may be unable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deal with misfeasors. For such attacks, rule-based approaches may be able to recognize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events and sequences that, in context, reveal penetration. In practice, a system may exhibit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combination of both approaches to be effective against a broad range of attacks.</a:t>
            </a:r>
            <a:endParaRPr lang="en-US" b="0"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447229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29</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58180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F402-0CC8-6278-36D0-CCA27CDB824E}"/>
            </a:ext>
          </a:extLst>
        </p:cNvPr>
        <p:cNvGrpSpPr/>
        <p:nvPr/>
      </p:nvGrpSpPr>
      <p:grpSpPr>
        <a:xfrm>
          <a:off x="0" y="0"/>
          <a:ext cx="0" cy="0"/>
          <a:chOff x="0" y="0"/>
          <a:chExt cx="0" cy="0"/>
        </a:xfrm>
      </p:grpSpPr>
      <p:sp>
        <p:nvSpPr>
          <p:cNvPr id="19458" name="Rectangle 1031">
            <a:extLst>
              <a:ext uri="{FF2B5EF4-FFF2-40B4-BE49-F238E27FC236}">
                <a16:creationId xmlns:a16="http://schemas.microsoft.com/office/drawing/2014/main" id="{D4AA7F42-81F6-5B08-D04A-032231136244}"/>
              </a:ext>
            </a:extLst>
          </p:cNvPr>
          <p:cNvSpPr>
            <a:spLocks noGrp="1" noChangeArrowheads="1"/>
          </p:cNvSpPr>
          <p:nvPr>
            <p:ph type="sldNum" sz="quarter" idx="5"/>
          </p:nvPr>
        </p:nvSpPr>
        <p:spPr>
          <a:noFill/>
        </p:spPr>
        <p:txBody>
          <a:bodyPr/>
          <a:lstStyle/>
          <a:p>
            <a:fld id="{DF39B3F8-D7DB-5449-A5DE-1C27C6453A9E}" type="slidenum">
              <a:rPr lang="en-AU">
                <a:latin typeface="Arial" pitchFamily="-84" charset="0"/>
              </a:rPr>
              <a:pPr/>
              <a:t>3</a:t>
            </a:fld>
            <a:endParaRPr lang="en-AU" dirty="0">
              <a:latin typeface="Arial" pitchFamily="-84" charset="0"/>
            </a:endParaRPr>
          </a:p>
        </p:txBody>
      </p:sp>
      <p:sp>
        <p:nvSpPr>
          <p:cNvPr id="19459" name="Rectangle 1026">
            <a:extLst>
              <a:ext uri="{FF2B5EF4-FFF2-40B4-BE49-F238E27FC236}">
                <a16:creationId xmlns:a16="http://schemas.microsoft.com/office/drawing/2014/main" id="{9895EE3C-4CFF-04FE-5439-86E446017FC3}"/>
              </a:ext>
            </a:extLst>
          </p:cNvPr>
          <p:cNvSpPr>
            <a:spLocks noGrp="1" noRot="1" noChangeAspect="1" noChangeArrowheads="1" noTextEdit="1"/>
          </p:cNvSpPr>
          <p:nvPr>
            <p:ph type="sldImg"/>
          </p:nvPr>
        </p:nvSpPr>
        <p:spPr>
          <a:ln/>
        </p:spPr>
      </p:sp>
      <p:sp>
        <p:nvSpPr>
          <p:cNvPr id="19460" name="Rectangle 1027">
            <a:extLst>
              <a:ext uri="{FF2B5EF4-FFF2-40B4-BE49-F238E27FC236}">
                <a16:creationId xmlns:a16="http://schemas.microsoft.com/office/drawing/2014/main" id="{219E75AA-85F4-69EB-17A7-C9EFF57B77B6}"/>
              </a:ext>
            </a:extLst>
          </p:cNvPr>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231290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30</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676632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31</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545504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F7C852-19C2-F648-BF75-4D1675163AC6}" type="slidenum">
              <a:rPr lang="en-AU">
                <a:latin typeface="Arial" pitchFamily="-84" charset="0"/>
              </a:rPr>
              <a:pPr/>
              <a:t>32</a:t>
            </a:fld>
            <a:endParaRPr lang="en-AU" dirty="0">
              <a:latin typeface="Arial" pitchFamily="-84"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fundamental tool for intrusion detection is the audit record. Some record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ongoing activity by users must be maintained as input to an intrusion detection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Basically, two plans are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Native audit records:  Virtually all multiuser operating systems include</a:t>
            </a:r>
          </a:p>
          <a:p>
            <a:r>
              <a:rPr lang="en-US" sz="1200" kern="1200" baseline="0" dirty="0">
                <a:solidFill>
                  <a:schemeClr val="tx1"/>
                </a:solidFill>
                <a:latin typeface="Arial" pitchFamily="-107" charset="0"/>
                <a:ea typeface="ＭＳ Ｐゴシック" pitchFamily="-107" charset="-128"/>
                <a:cs typeface="ＭＳ Ｐゴシック" pitchFamily="-107" charset="-128"/>
              </a:rPr>
              <a:t>accounting software that collects information on user activity. The 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using this information is that no additional collection software is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disadvantage is that the native audit records may not contain the needed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or may not contain it in a convenient 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Detection-specific audit records:  A collection facility can be implemented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generates audit records containing only that information required by the intrusion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detection system. One advantage of such an approach is that it could</a:t>
            </a:r>
          </a:p>
          <a:p>
            <a:r>
              <a:rPr lang="en-US" sz="1200" kern="1200" baseline="0" dirty="0">
                <a:solidFill>
                  <a:schemeClr val="tx1"/>
                </a:solidFill>
                <a:latin typeface="Arial" pitchFamily="-107" charset="0"/>
                <a:ea typeface="ＭＳ Ｐゴシック" pitchFamily="-107" charset="-128"/>
                <a:cs typeface="ＭＳ Ｐゴシック" pitchFamily="-107" charset="-128"/>
              </a:rPr>
              <a:t>be made vendor independent and ported to a variety of systems. The disadvantage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the extra overhead involved in having, in effect, two accounting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packages running on a machine.</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511582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E42FB73-CD34-5A43-9E5E-06042E2FE13B}" type="slidenum">
              <a:rPr lang="en-AU">
                <a:latin typeface="Arial" pitchFamily="-84" charset="0"/>
              </a:rPr>
              <a:pPr/>
              <a:t>33</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Rule-based techniques detect intrusion by observing events in the system and applying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rules that lead to a decision regarding whether a given pattern of activity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or is not suspicious. In very general terms, we can characterize all approaches as</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focusing on either anomaly detection or penetration identification, although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overlap in these approaches.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Rule-based anomaly detection is similar in terms of its approach and strengths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statistical anomaly detection. With the rule-based approach, historical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analyzed to identify usage patterns and to automatically generate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describe those patterns. Rules may represent past behavior patterns of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programs, privileges, time slots, terminals, and so on. Current behavior is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observed, and each transaction is matched against the set of rules to determine if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conforms to any historically observed pattern of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statistical anomaly detection, rule-based anomaly detection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 knowledge of security vulnerabilities within the system. Rather, the scheme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based on observing past behavior and, in effect, assuming that the future will be</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 the past. In order for this approach to be effective, a rather large database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will be needed.</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639432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E42FB73-CD34-5A43-9E5E-06042E2FE13B}" type="slidenum">
              <a:rPr lang="en-AU">
                <a:latin typeface="Arial" pitchFamily="-84" charset="0"/>
              </a:rPr>
              <a:pPr/>
              <a:t>36</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Rule-based techniques detect intrusion by observing events in the system and applying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rules that lead to a decision regarding whether a given pattern of activity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or is not suspicious. In very general terms, we can characterize all approaches as</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focusing on either anomaly detection or penetration identification, although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overlap in these approaches.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Rule-based anomaly detection is similar in terms of its approach and strengths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statistical anomaly detection. With the rule-based approach, historical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analyzed to identify usage patterns and to automatically generate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describe those patterns. Rules may represent past behavior patterns of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programs, privileges, time slots, terminals, and so on. Current behavior is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observed, and each transaction is matched against the set of rules to determine if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conforms to any historically observed pattern of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statistical anomaly detection, rule-based anomaly detection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 knowledge of security vulnerabilities within the system. Rather, the scheme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based on observing past behavior and, in effect, assuming that the future will be</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 the past. In order for this approach to be effective, a rather large database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will be needed.</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56075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3E42FB73-CD34-5A43-9E5E-06042E2FE13B}" type="slidenum">
              <a:rPr lang="en-AU">
                <a:latin typeface="Arial" pitchFamily="-84" charset="0"/>
              </a:rPr>
              <a:pPr/>
              <a:t>37</a:t>
            </a:fld>
            <a:endParaRPr lang="en-AU" dirty="0">
              <a:latin typeface="Arial"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Rule-based techniques detect intrusion by observing events in the system and applying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rules that lead to a decision regarding whether a given pattern of activity</a:t>
            </a:r>
          </a:p>
          <a:p>
            <a:r>
              <a:rPr lang="en-US" sz="1200" kern="1200" baseline="0" dirty="0">
                <a:solidFill>
                  <a:schemeClr val="tx1"/>
                </a:solidFill>
                <a:latin typeface="Arial" pitchFamily="-107" charset="0"/>
                <a:ea typeface="ＭＳ Ｐゴシック" pitchFamily="-107" charset="-128"/>
                <a:cs typeface="ＭＳ Ｐゴシック" pitchFamily="-107" charset="-128"/>
              </a:rPr>
              <a:t>is or is not suspicious. In very general terms, we can characterize all approaches as</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focusing on either anomaly detection or penetration identification, although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overlap in these approaches.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Rule-based anomaly detection is similar in terms of its approach and strengths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statistical anomaly detection. With the rule-based approach, historical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records are analyzed to identify usage patterns and to automatically generate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describe those patterns. Rules may represent past behavior patterns of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programs, privileges, time slots, terminals, and so on. Current behavior is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observed, and each transaction is matched against the set of rules to determine if 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conforms to any historically observed pattern of behavior.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statistical anomaly detection, rule-based anomaly detection does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 knowledge of security vulnerabilities within the system. Rather, the scheme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based on observing past behavior and, in effect, assuming that the future will be</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 the past. In order for this approach to be effective, a rather large database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rules will be needed.</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986182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C8E5144C-D427-704F-87E5-8CEB1C24598F}" type="slidenum">
              <a:rPr lang="en-AU">
                <a:latin typeface="Arial" pitchFamily="-84" charset="0"/>
              </a:rPr>
              <a:pPr/>
              <a:t>38</a:t>
            </a:fld>
            <a:endParaRPr lang="en-AU" dirty="0">
              <a:latin typeface="Arial" pitchFamily="-8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To be of practical use, an intrusion detection system should detect a substantial</a:t>
            </a:r>
          </a:p>
          <a:p>
            <a:r>
              <a:rPr lang="en-US" sz="1200" kern="1200" baseline="0" dirty="0">
                <a:solidFill>
                  <a:schemeClr val="tx1"/>
                </a:solidFill>
                <a:latin typeface="Arial" pitchFamily="-107" charset="0"/>
                <a:ea typeface="ＭＳ Ｐゴシック" pitchFamily="-107" charset="-128"/>
                <a:cs typeface="ＭＳ Ｐゴシック" pitchFamily="-107" charset="-128"/>
              </a:rPr>
              <a:t>percentage of intrusions while keeping the false alarm rate at an acceptable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level. If only a modest percentage of actual intrusions are detected,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provides a false sense of security. On the other hand, if the system frequently</a:t>
            </a:r>
          </a:p>
          <a:p>
            <a:r>
              <a:rPr lang="en-US" sz="1200" kern="1200" baseline="0" dirty="0">
                <a:solidFill>
                  <a:schemeClr val="tx1"/>
                </a:solidFill>
                <a:latin typeface="Arial" pitchFamily="-107" charset="0"/>
                <a:ea typeface="ＭＳ Ｐゴシック" pitchFamily="-107" charset="-128"/>
                <a:cs typeface="ＭＳ Ｐゴシック" pitchFamily="-107" charset="-128"/>
              </a:rPr>
              <a:t>triggers an alert when there is no intrusion (a false alarm), then either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managers will begin to ignore the alarms or much time will be wasted analyzing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false alarms.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Unfortunately, because of the nature of the probabilities involved, it is very difficult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meet the standard of high rate of detections with a low rate of false alarms.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general, if the actual numbers of intrusions is low compared to the number of</a:t>
            </a:r>
          </a:p>
          <a:p>
            <a:r>
              <a:rPr lang="en-US" sz="1200" kern="1200" baseline="0" dirty="0">
                <a:solidFill>
                  <a:schemeClr val="tx1"/>
                </a:solidFill>
                <a:latin typeface="Arial" pitchFamily="-107" charset="0"/>
                <a:ea typeface="ＭＳ Ｐゴシック" pitchFamily="-107" charset="-128"/>
                <a:cs typeface="ＭＳ Ｐゴシック" pitchFamily="-107" charset="-128"/>
              </a:rPr>
              <a:t>legitimate uses of a system, then the false alarm rate will be high unless the test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extremely discriminating. This is an example of a phenomenon known as the base rate</a:t>
            </a:r>
          </a:p>
          <a:p>
            <a:r>
              <a:rPr lang="en-US" sz="1200" kern="1200" baseline="0" dirty="0">
                <a:solidFill>
                  <a:schemeClr val="tx1"/>
                </a:solidFill>
                <a:latin typeface="Arial" pitchFamily="-107" charset="0"/>
                <a:ea typeface="ＭＳ Ｐゴシック" pitchFamily="-107" charset="-128"/>
                <a:cs typeface="ＭＳ Ｐゴシック" pitchFamily="-107" charset="-128"/>
              </a:rPr>
              <a:t>fallacy . A study of existing intrusion detection systems, reported in [AXEL00],</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indicated that current systems have not overcome the problem of the base-rate fallacy.</a:t>
            </a:r>
          </a:p>
          <a:p>
            <a:r>
              <a:rPr lang="en-US" sz="1200" kern="1200" baseline="0" dirty="0">
                <a:solidFill>
                  <a:schemeClr val="tx1"/>
                </a:solidFill>
                <a:latin typeface="Arial" pitchFamily="-107" charset="0"/>
                <a:ea typeface="ＭＳ Ｐゴシック" pitchFamily="-107" charset="-128"/>
                <a:cs typeface="ＭＳ Ｐゴシック" pitchFamily="-107" charset="-128"/>
              </a:rPr>
              <a:t>See Appendix J for a brief background on the mathematics of this problem.</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275205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1) </a:t>
            </a:r>
            <a:r>
              <a:rPr lang="en-US" sz="1200" b="0" i="0" u="none" strike="noStrike" kern="1200" cap="none" dirty="0" err="1">
                <a:solidFill>
                  <a:schemeClr val="dk1"/>
                </a:solidFill>
                <a:effectLst/>
                <a:latin typeface="Arial" panose="020B0604020202020204" pitchFamily="34" charset="0"/>
                <a:ea typeface="Arial"/>
                <a:cs typeface="Arial" panose="020B0604020202020204" pitchFamily="34" charset="0"/>
                <a:sym typeface="Arial"/>
              </a:rPr>
              <a:t>MathType</a:t>
            </a:r>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 Plugin</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2) Math Player (free versions available)</a:t>
            </a:r>
          </a:p>
          <a:p>
            <a:r>
              <a:rPr lang="en-US" sz="1200" b="0" i="0" u="none" strike="noStrike" kern="1200" cap="none" dirty="0">
                <a:solidFill>
                  <a:schemeClr val="dk1"/>
                </a:solidFill>
                <a:effectLst/>
                <a:latin typeface="Arial" panose="020B0604020202020204" pitchFamily="34" charset="0"/>
                <a:ea typeface="Arial"/>
                <a:cs typeface="Arial" panose="020B0604020202020204" pitchFamily="34" charset="0"/>
                <a:sym typeface="Arial"/>
              </a:rPr>
              <a:t>3) NVDA Reader (free versions available)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application-specific security mechanisms for a number of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areas, including electronic mail (S/MIME, PGP), client/server (Kerberos), Web access</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Sockets Layer), and others. However, users have security concerns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cut across protocol layers. For example, an enterprise can run a secure, private IP</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by disallowing links to untrusted sites, encrypting packets that leave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premises, and authenticating packets that enter the premises. By implementing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at the IP level, an organization can ensure secure networking not only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 that have security mechanisms but also for the many security-ignorant</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IP-level security encompasses three functional areas: authentication,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key management. The authentication mechanism assures that a received</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packet was, in fact, transmitted by the party identified as the source in the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In addition, this mechanism assures that the packet has not been altered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transit. The confidentiality facility enables communicating nodes to encrypt messages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prevent eavesdropping by third parties. The key management facility is concerned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the secure exchange of keys.</a:t>
            </a:r>
            <a:endParaRPr lang="en-US" dirty="0">
              <a:latin typeface="Arial" pitchFamily="-84" charset="0"/>
              <a:ea typeface="ＭＳ Ｐゴシック" pitchFamily="-84" charset="-128"/>
              <a:cs typeface="ＭＳ Ｐゴシック" pitchFamily="-84" charset="-128"/>
            </a:endParaRPr>
          </a:p>
          <a:p>
            <a:endParaRPr lang="en-US" dirty="0">
              <a:latin typeface="Arial" pitchFamily="-1" charset="0"/>
              <a:ea typeface="ＭＳ Ｐゴシック" pitchFamily="-1" charset="-128"/>
              <a:cs typeface="ＭＳ Ｐゴシック" pitchFamily="-1"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We begin this chapter with an overview of IP security (IPsec) and an introduction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IPsec architecture. We then look at each of the three functional areas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detail. Appendix D reviews Internet protocols.</a:t>
            </a:r>
            <a:endParaRPr lang="en-US" dirty="0">
              <a:latin typeface="Arial" pitchFamily="-1" charset="0"/>
              <a:ea typeface="ＭＳ Ｐゴシック" pitchFamily="-1" charset="-128"/>
              <a:cs typeface="ＭＳ Ｐゴシック" pitchFamily="-1" charset="-128"/>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4360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Information systems in corporations, government agencies, and other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undergone a steady evolution. The following are notable developments: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Centralized data processing system, with a central mainframe supporting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of directly connected terminals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Local area networks (LANs) interconnecting PCs and terminals to each 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mainframe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Premises network, consisting of a number of LANs, interconnecting PCs,</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servers, and perhaps a mainframe or two</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Enterprise-wide network, consisting of multiple, geographically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premises networks interconnected by a private wide area network (WAN)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Internet connectivity, in which the various premises networks all hook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and may or may not also be connected by a private WAN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connectivity is no longer optional for organizations. The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services available are essential to the organization. Moreover, individual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within the organization want and need Internet access, and if this is not provided via</a:t>
            </a:r>
          </a:p>
          <a:p>
            <a:r>
              <a:rPr lang="en-US" sz="1200" kern="1200" baseline="0" dirty="0">
                <a:solidFill>
                  <a:schemeClr val="tx1"/>
                </a:solidFill>
                <a:latin typeface="Arial" pitchFamily="-107" charset="0"/>
                <a:ea typeface="ＭＳ Ｐゴシック" pitchFamily="-107" charset="-128"/>
                <a:cs typeface="ＭＳ Ｐゴシック" pitchFamily="-107" charset="-128"/>
              </a:rPr>
              <a:t>their LAN, they will use dial-up capability from their PC to an Internet service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(ISP). However, while Internet access provides benefits to the organization, it</a:t>
            </a:r>
          </a:p>
          <a:p>
            <a:r>
              <a:rPr lang="en-US" sz="1200" kern="1200" baseline="0" dirty="0">
                <a:solidFill>
                  <a:schemeClr val="tx1"/>
                </a:solidFill>
                <a:latin typeface="Arial" pitchFamily="-107" charset="0"/>
                <a:ea typeface="ＭＳ Ｐゴシック" pitchFamily="-107" charset="-128"/>
                <a:cs typeface="ＭＳ Ｐゴシック" pitchFamily="-107" charset="-128"/>
              </a:rPr>
              <a:t>enables the outside world to reach and interact with local network assets. This creates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threat to the organization. While it is possible to equip each workstation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on the premises network with strong security features, such as intrusion protection,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may not be sufficient and in some cases is not cost-effective. Consider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 network with hundreds or even thousands of systems, running various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such as different versions of UNIX and Windows. When a security flaw</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discovered, each potentially affected system must be upgraded to fix that flaw.</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requires </a:t>
            </a:r>
            <a:r>
              <a:rPr lang="en-US" sz="1200" kern="1200" baseline="0" dirty="0" err="1">
                <a:solidFill>
                  <a:schemeClr val="tx1"/>
                </a:solidFill>
                <a:latin typeface="Arial" pitchFamily="-107" charset="0"/>
                <a:ea typeface="ＭＳ Ｐゴシック" pitchFamily="-107" charset="-128"/>
                <a:cs typeface="ＭＳ Ｐゴシック" pitchFamily="-107" charset="-128"/>
              </a:rPr>
              <a:t>scaleable</a:t>
            </a:r>
            <a:r>
              <a:rPr lang="en-US" sz="1200" kern="1200" baseline="0" dirty="0">
                <a:solidFill>
                  <a:schemeClr val="tx1"/>
                </a:solidFill>
                <a:latin typeface="Arial" pitchFamily="-107" charset="0"/>
                <a:ea typeface="ＭＳ Ｐゴシック" pitchFamily="-107" charset="-128"/>
                <a:cs typeface="ＭＳ Ｐゴシック" pitchFamily="-107" charset="-128"/>
              </a:rPr>
              <a:t> configuration management and aggressive patching to function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effectively. While difficult, this is possible and is necessary if only host-based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is used. A widely accepted alternative or at least complement to host-based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services is the firewall. The firewall is inserted between the premises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Internet to establish a controlled link and to erect an outer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wall or perimeter. The aim of this perimeter is to protect the premises network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Internet-based attacks and to provide a single choke point where security and auditing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be imposed. The firewall may be a single computer system or a set of two 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systems that cooperate to perform the firewall function.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firewall, then, provides an additional layer of defense, insulating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internal systems from external networks. This follows the classic military doctrine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depth,” which is just as applicable to IT security.</a:t>
            </a:r>
            <a:endParaRPr lang="en-US"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2444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Information systems in corporations, government agencies, and other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undergone a steady evolution. The following are notable developments: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Centralized data processing system, with a central mainframe supporting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of directly connected terminals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Local area networks (LANs) interconnecting PCs and terminals to each 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mainframe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Premises network, consisting of a number of LANs, interconnecting PCs,</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servers, and perhaps a mainframe or two</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Enterprise-wide network, consisting of multiple, geographically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premises networks interconnected by a private wide area network (WAN)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Internet connectivity, in which the various premises networks all hook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and may or may not also be connected by a private WAN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connectivity is no longer optional for organizations. The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services available are essential to the organization. Moreover, individual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within the organization want and need Internet access, and if this is not provided via</a:t>
            </a:r>
          </a:p>
          <a:p>
            <a:r>
              <a:rPr lang="en-US" sz="1200" kern="1200" baseline="0" dirty="0">
                <a:solidFill>
                  <a:schemeClr val="tx1"/>
                </a:solidFill>
                <a:latin typeface="Arial" pitchFamily="-107" charset="0"/>
                <a:ea typeface="ＭＳ Ｐゴシック" pitchFamily="-107" charset="-128"/>
                <a:cs typeface="ＭＳ Ｐゴシック" pitchFamily="-107" charset="-128"/>
              </a:rPr>
              <a:t>their LAN, they will use dial-up capability from their PC to an Internet service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(ISP). However, while Internet access provides benefits to the organization, it</a:t>
            </a:r>
          </a:p>
          <a:p>
            <a:r>
              <a:rPr lang="en-US" sz="1200" kern="1200" baseline="0" dirty="0">
                <a:solidFill>
                  <a:schemeClr val="tx1"/>
                </a:solidFill>
                <a:latin typeface="Arial" pitchFamily="-107" charset="0"/>
                <a:ea typeface="ＭＳ Ｐゴシック" pitchFamily="-107" charset="-128"/>
                <a:cs typeface="ＭＳ Ｐゴシック" pitchFamily="-107" charset="-128"/>
              </a:rPr>
              <a:t>enables the outside world to reach and interact with local network assets. This creates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threat to the organization. While it is possible to equip each workstation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on the premises network with strong security features, such as intrusion protection,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may not be sufficient and in some cases is not cost-effective. Consider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 network with hundreds or even thousands of systems, running various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such as different versions of UNIX and Windows. When a security flaw</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discovered, each potentially affected system must be upgraded to fix that flaw.</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requires </a:t>
            </a:r>
            <a:r>
              <a:rPr lang="en-US" sz="1200" kern="1200" baseline="0" dirty="0" err="1">
                <a:solidFill>
                  <a:schemeClr val="tx1"/>
                </a:solidFill>
                <a:latin typeface="Arial" pitchFamily="-107" charset="0"/>
                <a:ea typeface="ＭＳ Ｐゴシック" pitchFamily="-107" charset="-128"/>
                <a:cs typeface="ＭＳ Ｐゴシック" pitchFamily="-107" charset="-128"/>
              </a:rPr>
              <a:t>scaleable</a:t>
            </a:r>
            <a:r>
              <a:rPr lang="en-US" sz="1200" kern="1200" baseline="0" dirty="0">
                <a:solidFill>
                  <a:schemeClr val="tx1"/>
                </a:solidFill>
                <a:latin typeface="Arial" pitchFamily="-107" charset="0"/>
                <a:ea typeface="ＭＳ Ｐゴシック" pitchFamily="-107" charset="-128"/>
                <a:cs typeface="ＭＳ Ｐゴシック" pitchFamily="-107" charset="-128"/>
              </a:rPr>
              <a:t> configuration management and aggressive patching to function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effectively. While difficult, this is possible and is necessary if only host-based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is used. A widely accepted alternative or at least complement to host-based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services is the firewall. The firewall is inserted between the premises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Internet to establish a controlled link and to erect an outer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wall or perimeter. The aim of this perimeter is to protect the premises network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Internet-based attacks and to provide a single choke point where security and auditing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be imposed. The firewall may be a single computer system or a set of two 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systems that cooperate to perform the firewall function.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firewall, then, provides an additional layer of defense, insulating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internal systems from external networks. This follows the classic military doctrine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depth,” which is just as applicable to IT security.</a:t>
            </a:r>
            <a:endParaRPr lang="en-US" dirty="0">
              <a:latin typeface="Arial" pitchFamily="-84" charset="0"/>
              <a:ea typeface="ＭＳ Ｐゴシック" pitchFamily="-84" charset="-128"/>
              <a:cs typeface="ＭＳ Ｐゴシック" pitchFamily="-84" charset="-128"/>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158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4</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1601138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[BELL94] lists the following design goals for a firewall: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All traffic from inside to outside, and vice versa, must pass through the firewall.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is achieved by physically blocking all access to the local network</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except via the firewall. Various configurations are possible, as explained later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this chapter.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Only authorized traffic, as defined by the local security policy, will be allowed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pass. Various types of firewalls are used, which implement various types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policies, as explained later in this chapter.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The firewall itself is immune to penetration. This implies the use of a hardened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system with a secured operating system. Trusted computer systems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suitable for hosting a firewall and often required in government applications.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critical component in the planning and implementation of a firewall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specifying a suitable access policy. This lists the types of traffic authorized to pass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the firewall, including address ranges, protocols, applications, and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types. This policy should be developed from the organization’s information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risk assessment and policy. This policy should be developed from a broad specification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which traffic types the organization needs to support. It is then refined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detail the filter elements we discuss next, which can then be implemented within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appropriate firewall topology.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SP 800-41-1 (Guidelines on Firewalls and Firewall Policy , September 2009)</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lists a range of characteristics that a firewall access policy could use to filter traffic,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including: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IP Address and Protocol Values:  Controls access based on the source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destination addresses and port numbers, direction of flow being inbound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outbound, and other network and transport layer characteristics. This type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filtering is used by packet filter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stateful</a:t>
            </a:r>
            <a:r>
              <a:rPr lang="en-US" sz="1200" b="0" kern="1200" baseline="0" dirty="0">
                <a:solidFill>
                  <a:schemeClr val="tx1"/>
                </a:solidFill>
                <a:latin typeface="Arial" pitchFamily="-107" charset="0"/>
                <a:ea typeface="ＭＳ Ｐゴシック" pitchFamily="-107" charset="-128"/>
                <a:cs typeface="ＭＳ Ｐゴシック" pitchFamily="-107" charset="-128"/>
              </a:rPr>
              <a:t> inspection firewalls. It is typically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to limit access to specific services.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Application Protocol: Controls access on the basis of authorized application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data. This type of filtering is used by an application-level gateway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relays and monitors the exchange of information for specific application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protocols, for example, checking SMTP e-mail for spam, or HTPP Web</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requests to authorized sites only.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User Identity: Controls access based on the users identity, typically for inside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users who identify themselves using some form of secure authentication technology,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such as </a:t>
            </a:r>
            <a:r>
              <a:rPr lang="en-US" sz="1200" b="0" kern="1200" baseline="0" dirty="0" err="1">
                <a:solidFill>
                  <a:schemeClr val="tx1"/>
                </a:solidFill>
                <a:latin typeface="Arial" pitchFamily="-107" charset="0"/>
                <a:ea typeface="ＭＳ Ｐゴシック" pitchFamily="-107" charset="-128"/>
                <a:cs typeface="ＭＳ Ｐゴシック" pitchFamily="-107" charset="-128"/>
              </a:rPr>
              <a:t>IPSec</a:t>
            </a:r>
            <a:r>
              <a:rPr lang="en-US" sz="1200" b="0" kern="1200" baseline="0" dirty="0">
                <a:solidFill>
                  <a:schemeClr val="tx1"/>
                </a:solidFill>
                <a:latin typeface="Arial" pitchFamily="-107" charset="0"/>
                <a:ea typeface="ＭＳ Ｐゴシック" pitchFamily="-107" charset="-128"/>
                <a:cs typeface="ＭＳ Ｐゴシック" pitchFamily="-107" charset="-128"/>
              </a:rPr>
              <a:t> (Chapter 9).</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Network Activity: Controls access based on considerations such as the time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request, for example, only in business hours; rate of </a:t>
            </a:r>
            <a:r>
              <a:rPr lang="en-US" sz="1200" kern="1200" baseline="0" dirty="0">
                <a:solidFill>
                  <a:schemeClr val="tx1"/>
                </a:solidFill>
                <a:latin typeface="Arial" pitchFamily="-107" charset="0"/>
                <a:ea typeface="ＭＳ Ｐゴシック" pitchFamily="-107" charset="-128"/>
                <a:cs typeface="ＭＳ Ｐゴシック" pitchFamily="-107" charset="-128"/>
              </a:rPr>
              <a:t> requests, for example,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detect scanning attempts; or other activity patterns.</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0875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[BELL94] lists the following design goals for a firewall: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All traffic from inside to outside, and vice versa, must pass through the firewall.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is achieved by physically blocking all access to the local network</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except via the firewall. Various configurations are possible, as explained later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this chapter.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Only authorized traffic, as defined by the local security policy, will be allowed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pass. Various types of firewalls are used, which implement various types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policies, as explained later in this chapter.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The firewall itself is immune to penetration. This implies the use of a hardened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system with a secured operating system. Trusted computer systems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suitable for hosting a firewall and often required in government applications.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critical component in the planning and implementation of a firewall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specifying a suitable access policy. This lists the types of traffic authorized to pass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the firewall, including address ranges, protocols, applications, and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types. This policy should be developed from the organization’s information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risk assessment and policy. This policy should be developed from a broad specification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which traffic types the organization needs to support. It is then refined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detail the filter elements we discuss next, which can then be implemented within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appropriate firewall topology.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SP 800-41-1 (Guidelines on Firewalls and Firewall Policy , September 2009)</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lists a range of characteristics that a firewall access policy could use to filter traffic,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including: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IP Address and Protocol Values:  Controls access based on the source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destination addresses and port numbers, direction of flow being inbound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outbound, and other network and transport layer characteristics. This type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filtering is used by packet filter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stateful</a:t>
            </a:r>
            <a:r>
              <a:rPr lang="en-US" sz="1200" b="0" kern="1200" baseline="0" dirty="0">
                <a:solidFill>
                  <a:schemeClr val="tx1"/>
                </a:solidFill>
                <a:latin typeface="Arial" pitchFamily="-107" charset="0"/>
                <a:ea typeface="ＭＳ Ｐゴシック" pitchFamily="-107" charset="-128"/>
                <a:cs typeface="ＭＳ Ｐゴシック" pitchFamily="-107" charset="-128"/>
              </a:rPr>
              <a:t> inspection firewalls. It is typically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to limit access to specific services.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Application Protocol: Controls access on the basis of authorized application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data. This type of filtering is used by an application-level gateway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relays and monitors the exchange of information for specific application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protocols, for example, checking SMTP e-mail for spam, or HTPP Web</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requests to authorized sites only.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User Identity: Controls access based on the users identity, typically for inside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users who identify themselves using some form of secure authentication technology,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such as </a:t>
            </a:r>
            <a:r>
              <a:rPr lang="en-US" sz="1200" b="0" kern="1200" baseline="0" dirty="0" err="1">
                <a:solidFill>
                  <a:schemeClr val="tx1"/>
                </a:solidFill>
                <a:latin typeface="Arial" pitchFamily="-107" charset="0"/>
                <a:ea typeface="ＭＳ Ｐゴシック" pitchFamily="-107" charset="-128"/>
                <a:cs typeface="ＭＳ Ｐゴシック" pitchFamily="-107" charset="-128"/>
              </a:rPr>
              <a:t>IPSec</a:t>
            </a:r>
            <a:r>
              <a:rPr lang="en-US" sz="1200" b="0" kern="1200" baseline="0" dirty="0">
                <a:solidFill>
                  <a:schemeClr val="tx1"/>
                </a:solidFill>
                <a:latin typeface="Arial" pitchFamily="-107" charset="0"/>
                <a:ea typeface="ＭＳ Ｐゴシック" pitchFamily="-107" charset="-128"/>
                <a:cs typeface="ＭＳ Ｐゴシック" pitchFamily="-107" charset="-128"/>
              </a:rPr>
              <a:t> (Chapter 9).</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Network Activity: Controls access based on considerations such as the time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request, for example, only in business hours; rate of </a:t>
            </a:r>
            <a:r>
              <a:rPr lang="en-US" sz="1200" kern="1200" baseline="0" dirty="0">
                <a:solidFill>
                  <a:schemeClr val="tx1"/>
                </a:solidFill>
                <a:latin typeface="Arial" pitchFamily="-107" charset="0"/>
                <a:ea typeface="ＭＳ Ｐゴシック" pitchFamily="-107" charset="-128"/>
                <a:cs typeface="ＭＳ Ｐゴシック" pitchFamily="-107" charset="-128"/>
              </a:rPr>
              <a:t> requests, for example,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detect scanning attempts; or other activity patterns.</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2214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6C8802A-C613-A14B-9029-8BEA9D1F5137}" type="slidenum">
              <a:rPr lang="en-AU">
                <a:latin typeface="Arial" pitchFamily="-84" charset="0"/>
              </a:rPr>
              <a:pPr/>
              <a:t>44</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packet filtering firewall applies a set of rules to each incoming and outgoing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IP packet and then forwards or discards the packet (Figure 12.1b).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typically configured to filter packets going in both directions (from and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internal network). Filtering rules are based on information contained 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packet: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Source IP address:  The IP address of the system that originated the IP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(e.g., 192.178.1.1)</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Destination IP address:  The IP address of the system the IP packet is trying 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reach (e.g., 192.168.1.2)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Source and destination transport-level address:  The transport-level (e.g.,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or UDP) port number, which defines applications such as SNMP or TELNET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IP protocol field:  Defines the transport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Interface:  For a firewall with three or more ports, which interface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the packet came from or which interface of the firewall the packet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destined for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packet filter is typically set up as a list of rules based on matches to fields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IP or TCP header. If there is a match to one of the rules, that rule is invoked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determine whether to forward or discard the packet. If there is no match to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 then a default action is taken. Two default policies are possible: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Default  discard:  That which is not expressly permitted is prohibited.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Default  forward:  That which is not expressly prohibited is permitted.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default discard policy is more conservative. Initially, everything is</a:t>
            </a:r>
          </a:p>
          <a:p>
            <a:r>
              <a:rPr lang="en-US" sz="1200" kern="1200" baseline="0" dirty="0">
                <a:solidFill>
                  <a:schemeClr val="tx1"/>
                </a:solidFill>
                <a:latin typeface="Arial" pitchFamily="-107" charset="0"/>
                <a:ea typeface="ＭＳ Ｐゴシック" pitchFamily="-107" charset="-128"/>
                <a:cs typeface="ＭＳ Ｐゴシック" pitchFamily="-107" charset="-128"/>
              </a:rPr>
              <a:t>blocked, and services must be added on a case-by-case basis. This policy is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visible to users, who are more likely to see the firewall as a hindrance. However,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is the policy likely to be preferred by businesses and government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visibility to users diminishes as rules are created. The default forward</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 increases ease of use for end users but provides reduced security;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administrator must, in essence, react to each new security threat as it</a:t>
            </a:r>
          </a:p>
          <a:p>
            <a:r>
              <a:rPr lang="en-US" sz="1200" kern="1200" baseline="0" dirty="0">
                <a:solidFill>
                  <a:schemeClr val="tx1"/>
                </a:solidFill>
                <a:latin typeface="Arial" pitchFamily="-107" charset="0"/>
                <a:ea typeface="ＭＳ Ｐゴシック" pitchFamily="-107" charset="-128"/>
                <a:cs typeface="ＭＳ Ｐゴシック" pitchFamily="-107" charset="-128"/>
              </a:rPr>
              <a:t>becomes known. This policy may be used by generally more open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universities.</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80801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12.1 is a simplified example of a ruleset for SMTP traffic. The goal is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 inbound and outbound e-mail traffic but to block all other traffic. The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applied top to bottom to each packet.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Inbound mail from an external source is allowed (port 25 is for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 This rule is intended to allow a response to an inbound SMTP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C. Outbound mail to an external source is allowed.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 This rule is intended to allow a response to an inbound SMTP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 This is an explicit statement of the default policy. All </a:t>
            </a:r>
            <a:r>
              <a:rPr lang="en-US" sz="1200" kern="1200" baseline="0" dirty="0" err="1">
                <a:solidFill>
                  <a:schemeClr val="tx1"/>
                </a:solidFill>
                <a:latin typeface="Arial" pitchFamily="-107" charset="0"/>
                <a:ea typeface="ＭＳ Ｐゴシック" pitchFamily="-107" charset="-128"/>
                <a:cs typeface="ＭＳ Ｐゴシック" pitchFamily="-107" charset="-128"/>
              </a:rPr>
              <a:t>rulesets</a:t>
            </a:r>
            <a:r>
              <a:rPr lang="en-US" sz="1200" kern="1200" baseline="0" dirty="0">
                <a:solidFill>
                  <a:schemeClr val="tx1"/>
                </a:solidFill>
                <a:latin typeface="Arial" pitchFamily="-107" charset="0"/>
                <a:ea typeface="ＭＳ Ｐゴシック" pitchFamily="-107" charset="-128"/>
                <a:cs typeface="ＭＳ Ｐゴシック" pitchFamily="-107" charset="-128"/>
              </a:rPr>
              <a:t> include this rule</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implicitly as the last rule.</a:t>
            </a:r>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45</a:t>
            </a:fld>
            <a:endParaRPr lang="en-AU" dirty="0"/>
          </a:p>
        </p:txBody>
      </p:sp>
    </p:spTree>
    <p:extLst>
      <p:ext uri="{BB962C8B-B14F-4D97-AF65-F5344CB8AC3E}">
        <p14:creationId xmlns:p14="http://schemas.microsoft.com/office/powerpoint/2010/main" val="429990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83697E-F47C-DE44-A075-D1C14E30FD5F}" type="slidenum">
              <a:rPr lang="en-AU">
                <a:latin typeface="Arial" pitchFamily="-84" charset="0"/>
              </a:rPr>
              <a:pPr/>
              <a:t>46</a:t>
            </a:fld>
            <a:endParaRPr lang="en-AU" dirty="0">
              <a:latin typeface="Arial" pitchFamily="-8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stateful inspection packet firewall tightens up the rules for TCP traffic by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creating a directory of outbound TCP connections, as shown in Table 12.2.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entry for each currently established connection. The packet filter will now allow</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traffic to high-numbered ports only for those packets that fit the profile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entries in this directory.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stateful packet inspection firewall reviews the same packet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a packet filtering firewall, but also records information about TCP connections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12.1c). Some stateful firewalls also keep track of TCP sequence numbers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prevent attacks that depend on the sequence number, such as session hijacking.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even inspect limited amounts of application data for some well-known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like FTP, IM and SIPS commands, in order to identify and track related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connections.</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23101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3A0B03-FA72-D647-94AF-E56AC8ED69F9}" type="slidenum">
              <a:rPr lang="en-AU">
                <a:latin typeface="Arial" pitchFamily="-84" charset="0"/>
              </a:rPr>
              <a:pPr/>
              <a:t>47</a:t>
            </a:fld>
            <a:endParaRPr lang="en-AU" dirty="0">
              <a:latin typeface="Arial" pitchFamily="-8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application-level gateway, also called an application proxy , acts as a relay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application-level traffic (Figure 12.1d). The user contacts the gateway using a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IP application, such as Telnet or FTP, and the gateway asks the user for the name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remote host to be accessed. When the user responds and provides a valid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ID and authentication information, the gateway contacts the application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remote host and relays TCP segments containing the application data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two endpoints. If the gateway does not implement the proxy code for a 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the service is not supported and cannot be forwarded across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gateway can be configured to support only specific features of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that the network administrator considers acceptable while denying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features.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Application-level gateways tend to be more secure than packet filters.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trying to deal with the numerous possible combinations that are to be allowed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forbidden at the TCP and IP level, the application-level gateway need only</a:t>
            </a:r>
          </a:p>
          <a:p>
            <a:r>
              <a:rPr lang="en-US" sz="1200" kern="1200" baseline="0" dirty="0">
                <a:solidFill>
                  <a:schemeClr val="tx1"/>
                </a:solidFill>
                <a:latin typeface="Arial" pitchFamily="-107" charset="0"/>
                <a:ea typeface="ＭＳ Ｐゴシック" pitchFamily="-107" charset="-128"/>
                <a:cs typeface="ＭＳ Ｐゴシック" pitchFamily="-107" charset="-128"/>
              </a:rPr>
              <a:t>scrutinize a few allowable applications. In addition, it is easy to log and audit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traffic at the application level.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prime disadvantage of this type of gateway is the additional processing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overhead on each connection. In effect, there are two spliced connections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end users, with the gateway at the splice point, and the gateway must examine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forward all traffic in both directions.</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30417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540BB56-4D96-3748-B8B6-C48479CFAAFD}" type="slidenum">
              <a:rPr lang="en-AU">
                <a:latin typeface="Arial" pitchFamily="-84" charset="0"/>
              </a:rPr>
              <a:pPr/>
              <a:t>48</a:t>
            </a:fld>
            <a:endParaRPr lang="en-AU" dirty="0">
              <a:latin typeface="Arial" pitchFamily="-84"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fourth type of firewall is the circuit-level gateway or circuit-level proxy</a:t>
            </a:r>
          </a:p>
          <a:p>
            <a:r>
              <a:rPr lang="en-US" sz="1200" kern="1200" baseline="0" dirty="0">
                <a:solidFill>
                  <a:schemeClr val="tx1"/>
                </a:solidFill>
                <a:latin typeface="Arial" pitchFamily="-107" charset="0"/>
                <a:ea typeface="ＭＳ Ｐゴシック" pitchFamily="-107" charset="-128"/>
                <a:cs typeface="ＭＳ Ｐゴシック" pitchFamily="-107" charset="-128"/>
              </a:rPr>
              <a:t> (Figure 12.1e). This can be a stand-alone system or it can be a specialized function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performed by an application-level gateway for certain applications. As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application gateway, a circuit-level gateway does not permit an end-to-end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rather, the gateway sets up two TCP connections, one between itself</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 TCP user on an inner host and one between itself and a TCP user on an outside</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 Once the two connections are established, the gateway typically relays</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segments from one connection to the other without examining the contents.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security function consists of determining which connections will be allowed.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typical use of circuit-level gateways is a situation in which the system administrator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trusts the internal users. The gateway can be configured to support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application-level or proxy service on inbound connections and circuit-level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outbound connections. In this configuration, the gateway can incur the processing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overhead of examining incoming application data for forbidden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does not incur that overhead on outgoing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 example of a circuit-level gateway implementation is the SOCKS package</a:t>
            </a:r>
          </a:p>
          <a:p>
            <a:r>
              <a:rPr lang="en-US" sz="1200" kern="1200" baseline="0" dirty="0">
                <a:solidFill>
                  <a:schemeClr val="tx1"/>
                </a:solidFill>
                <a:latin typeface="Arial" pitchFamily="-107" charset="0"/>
                <a:ea typeface="ＭＳ Ｐゴシック" pitchFamily="-107" charset="-128"/>
                <a:cs typeface="ＭＳ Ｐゴシック" pitchFamily="-107" charset="-128"/>
              </a:rPr>
              <a:t>[KOBL92]; version 5 of SOCKS is specified in RFC 1928. The RFC defines SOCKS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following fashion: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protocol described here is designed to provide a framework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client-server applications in both the TCP and UDP domains to conveniently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securely use the services of a network firewall.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is conceptually a “shim-layer” between the application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transport layer, and as such does not provide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gateway services, such as forwarding of ICMP messages.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SOCKS consists of the following components: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SOCKS server, which often runs on a UNIX-based firewall. SOCKS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also implemented on Windows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SOCKS client library, which runs on internal hosts protected by the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SOCKS-ified versions of several standard client programs such as FTP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TELNET. The implementation of the SOCKS protocol typically involves</a:t>
            </a:r>
          </a:p>
          <a:p>
            <a:r>
              <a:rPr lang="en-US" sz="1200" kern="1200" baseline="0" dirty="0">
                <a:solidFill>
                  <a:schemeClr val="tx1"/>
                </a:solidFill>
                <a:latin typeface="Arial" pitchFamily="-107" charset="0"/>
                <a:ea typeface="ＭＳ Ｐゴシック" pitchFamily="-107" charset="-128"/>
                <a:cs typeface="ＭＳ Ｐゴシック" pitchFamily="-107" charset="-128"/>
              </a:rPr>
              <a:t>either the recompilation or relinking of TCP-based client applications 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of alternate dynamically loaded libraries, to use the appropriate encapsulation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routines in the SOCKS library.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a TCP-based client wishes to establish a connection to an object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reachable only via a firewall (such determination is left up to the implementation),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it must open a TCP connection to the appropriate SOCKS port on the SOCKS</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system. The SOCKS service is located on TCP port 1080. If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succeeds, the client enters a negotiation for the authentication method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used, authenticates with the chosen method, and then sends a relay request.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SOCKS server evaluates the request and either establishes the appropriate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denies it. UDP exchanges are handled in a similar fashion. In essence, a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is opened to authenticate a user to send and receive UDP segments,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UDP segments are forwarded as long as the TCP connection is open.</a:t>
            </a:r>
            <a:endParaRPr lang="en-US"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115386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today’s distributed computing environment, the virtual private network  (VPN)</a:t>
            </a:r>
          </a:p>
          <a:p>
            <a:r>
              <a:rPr lang="en-US" sz="1200" kern="1200" baseline="0" dirty="0">
                <a:solidFill>
                  <a:schemeClr val="tx1"/>
                </a:solidFill>
                <a:latin typeface="Arial" pitchFamily="-107" charset="0"/>
                <a:ea typeface="ＭＳ Ｐゴシック" pitchFamily="-107" charset="-128"/>
                <a:cs typeface="ＭＳ Ｐゴシック" pitchFamily="-107" charset="-128"/>
              </a:rPr>
              <a:t>offers an attractive solution to network managers. In essence, a VPN consists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computers that interconnect by means of a relatively unsecure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that make use of encryption and special protocols to provide security. At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corporate site, workstations, servers, and databases are linked by one or more local</a:t>
            </a:r>
          </a:p>
          <a:p>
            <a:r>
              <a:rPr lang="en-US" sz="1200" kern="1200" baseline="0" dirty="0">
                <a:solidFill>
                  <a:schemeClr val="tx1"/>
                </a:solidFill>
                <a:latin typeface="Arial" pitchFamily="-107" charset="0"/>
                <a:ea typeface="ＭＳ Ｐゴシック" pitchFamily="-107" charset="-128"/>
                <a:cs typeface="ＭＳ Ｐゴシック" pitchFamily="-107" charset="-128"/>
              </a:rPr>
              <a:t>area networks (LANs). The Internet or some other public network can be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interconnect sites, providing a cost savings over the use of a private network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offloading the wide area network management task to the public network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same public network provides an access path for telecommuters and 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mobile employees to log on to corporate systems from remote sites.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But the manager faces a fundamental requirement: security. Use of a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exposes corporate traffic to eavesdropping and provides an entry point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unauthorized users. To counter this problem, a VPN is needed. In essence, a VPN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uses encryption and authentication in the lower protocol layers to provide a secure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through an otherwise insecure network, typically the Internet. VPNs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generally cheaper than real private networks using private lines but rely on having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same encryption and authentication system at both ends. The encryption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performed by firewall software or possibly by routers. The most common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 used for this purpose is at the IP level and is known as IPsec.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12.3 (Compare Figure 9.1) is a typical scenario of IPSec usage.  An</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 maintains LANs at dispersed locations. Nonsecure IP traffic is conducted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each LAN. For traffic off site, through some sort of private or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WAN, IPSec protocols are used. These protocols operate in networking devices,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a router or firewall, that connect each LAN to the outside world. The IPSec</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networking device will typically encrypt and compress all traffic going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WAN and decrypt and uncompress traffic coming from the WAN;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also be provided. These operations are transparent to workstations and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LAN. Secure transmission is also possible with individual users who dial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WAN. Such user workstations must implement the IPSec protocols to provide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They must also implement high levels of host security, as they are directly</a:t>
            </a:r>
          </a:p>
          <a:p>
            <a:r>
              <a:rPr lang="en-US" sz="1200" kern="1200" baseline="0" dirty="0">
                <a:solidFill>
                  <a:schemeClr val="tx1"/>
                </a:solidFill>
                <a:latin typeface="Arial" pitchFamily="-107" charset="0"/>
                <a:ea typeface="ＭＳ Ｐゴシック" pitchFamily="-107" charset="-128"/>
                <a:cs typeface="ＭＳ Ｐゴシック" pitchFamily="-107" charset="-128"/>
              </a:rPr>
              <a:t> connected to the wider Internet. This makes them an attractive target for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attempting to access the corporate network.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logical means of implementing an IPSec is in a firewall, as shown in</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12.3. If IPSec is implemented in a separate box behind (internal to)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then VPN traffic passing through the firewall in both directions is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case, the firewall is unable to perform its filtering function or other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functions, such as access control, logging, or scanning for viruses. IPSec could be</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implemented in the boundary router, outside the firewall. However, this device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likely to be less secure than the firewall and thus less desirable as an IPSec platform.</a:t>
            </a:r>
            <a:endParaRPr lang="en-US" dirty="0">
              <a:latin typeface="Arial" pitchFamily="-84" charset="0"/>
              <a:ea typeface="ＭＳ Ｐゴシック" pitchFamily="-84" charset="-128"/>
              <a:cs typeface="ＭＳ Ｐゴシック" pitchFamily="-84" charset="-128"/>
            </a:endParaRPr>
          </a:p>
        </p:txBody>
      </p:sp>
      <p:sp>
        <p:nvSpPr>
          <p:cNvPr id="62468" name="Slide Number Placeholder 3"/>
          <p:cNvSpPr>
            <a:spLocks noGrp="1"/>
          </p:cNvSpPr>
          <p:nvPr>
            <p:ph type="sldNum" sz="quarter" idx="5"/>
          </p:nvPr>
        </p:nvSpPr>
        <p:spPr>
          <a:noFill/>
        </p:spPr>
        <p:txBody>
          <a:bodyPr/>
          <a:lstStyle/>
          <a:p>
            <a:fld id="{B5521A98-9A89-DA48-B182-986A50717123}" type="slidenum">
              <a:rPr lang="en-AU" smtClean="0">
                <a:latin typeface="Arial" pitchFamily="-84" charset="0"/>
              </a:rPr>
              <a:pPr/>
              <a:t>49</a:t>
            </a:fld>
            <a:endParaRPr lang="en-AU" dirty="0">
              <a:latin typeface="Arial" pitchFamily="-84" charset="0"/>
            </a:endParaRPr>
          </a:p>
        </p:txBody>
      </p:sp>
    </p:spTree>
    <p:extLst>
      <p:ext uri="{BB962C8B-B14F-4D97-AF65-F5344CB8AC3E}">
        <p14:creationId xmlns:p14="http://schemas.microsoft.com/office/powerpoint/2010/main" val="1531430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t>50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87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5</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90369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DF39B3F8-D7DB-5449-A5DE-1C27C6453A9E}" type="slidenum">
              <a:rPr lang="en-AU">
                <a:latin typeface="Arial" pitchFamily="-84" charset="0"/>
              </a:rPr>
              <a:pPr/>
              <a:t>6</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One of the two most publicized threats to security is the intruder (the other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viruses), often referred to as a hacker or cracker. In an important early study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intrusion, Anderson [ANDE80] identified three classes of intruders: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Masquerader:  An individual who is not authorized to use the computer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penetrates a system’s access controls to exploit a legitimate user’s account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Misfeasor:  A legitimate user who accesses data, programs, or resources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such access is not authorized, or who is authorized for such access but</a:t>
            </a:r>
          </a:p>
          <a:p>
            <a:r>
              <a:rPr lang="en-US" sz="1200" kern="1200" baseline="0" dirty="0">
                <a:solidFill>
                  <a:schemeClr val="tx1"/>
                </a:solidFill>
                <a:latin typeface="Arial" pitchFamily="-107" charset="0"/>
                <a:ea typeface="ＭＳ Ｐゴシック" pitchFamily="-107" charset="-128"/>
                <a:cs typeface="ＭＳ Ｐゴシック" pitchFamily="-107" charset="-128"/>
              </a:rPr>
              <a:t>misuses his or her privileges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Clandestine user:  An individual who seizes supervisory control of the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uses this control to evade auditing and access controls or to suppress audit</a:t>
            </a:r>
          </a:p>
          <a:p>
            <a:r>
              <a:rPr lang="en-US" sz="1200" kern="1200" baseline="0" dirty="0">
                <a:solidFill>
                  <a:schemeClr val="tx1"/>
                </a:solidFill>
                <a:latin typeface="Arial" pitchFamily="-107" charset="0"/>
                <a:ea typeface="ＭＳ Ｐゴシック" pitchFamily="-107" charset="-128"/>
                <a:cs typeface="ＭＳ Ｐゴシック" pitchFamily="-107" charset="-128"/>
              </a:rPr>
              <a:t>collection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masquerader is likely to be an outsider, the misfeasor generally is an insider,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clandestine user can be either an outsider or an insider.</a:t>
            </a:r>
            <a:endParaRPr lang="en-US" dirty="0">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52246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27B185-AD4A-5540-8B30-851C3A4AC8F7}" type="slidenum">
              <a:rPr lang="en-AU">
                <a:latin typeface="Arial" pitchFamily="-84" charset="0"/>
              </a:rPr>
              <a:pPr/>
              <a:t>7</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i="0" u="none" strike="noStrike" kern="1200" cap="none" dirty="0">
                <a:solidFill>
                  <a:schemeClr val="dk1"/>
                </a:solidFill>
                <a:latin typeface="Arial"/>
                <a:ea typeface="Arial"/>
                <a:cs typeface="Arial"/>
                <a:sym typeface="Arial"/>
              </a:rPr>
              <a:t>(This table can be found on page 323 in the textbook.)</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terminology in this area presents problems because of a lack of universal agreement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all of the terms and because some of the categories overlap. Table 10.1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useful guide to some of the terms in use.</a:t>
            </a:r>
            <a:endParaRPr lang="en-AU"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73090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27B185-AD4A-5540-8B30-851C3A4AC8F7}" type="slidenum">
              <a:rPr lang="en-AU">
                <a:latin typeface="Arial" pitchFamily="-84" charset="0"/>
              </a:rPr>
              <a:pPr/>
              <a:t>8</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i="0" u="none" strike="noStrike" kern="1200" cap="none" dirty="0">
                <a:solidFill>
                  <a:schemeClr val="dk1"/>
                </a:solidFill>
                <a:latin typeface="Arial"/>
                <a:ea typeface="Arial"/>
                <a:cs typeface="Arial"/>
                <a:sym typeface="Arial"/>
              </a:rPr>
              <a:t>(This table can be found on page 323 in the textbook.)</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terminology in this area presents problems because of a lack of universal agreement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all of the terms and because some of the categories overlap. Table 10.1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useful guide to some of the terms in use.</a:t>
            </a:r>
            <a:endParaRPr lang="en-AU"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23519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E27B185-AD4A-5540-8B30-851C3A4AC8F7}" type="slidenum">
              <a:rPr lang="en-AU">
                <a:latin typeface="Arial" pitchFamily="-84" charset="0"/>
              </a:rPr>
              <a:pPr/>
              <a:t>9</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i="0" u="none" strike="noStrike" kern="1200" cap="none" dirty="0">
                <a:solidFill>
                  <a:schemeClr val="dk1"/>
                </a:solidFill>
                <a:latin typeface="Arial"/>
                <a:ea typeface="Arial"/>
                <a:cs typeface="Arial"/>
                <a:sym typeface="Arial"/>
              </a:rPr>
              <a:t>(This table can be found on page 323 in the textbook.)</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terminology in this area presents problems because of a lack of universal agreement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on all of the terms and because some of the categories overlap. Table 10.1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useful guide to some of the terms in use.</a:t>
            </a:r>
            <a:endParaRPr lang="en-AU" dirty="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0734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1699952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84" userDrawn="1">
          <p15:clr>
            <a:srgbClr val="FBAE40"/>
          </p15:clr>
        </p15:guide>
        <p15:guide id="2" orient="horz" pos="42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19456"/>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81" y="6481194"/>
            <a:ext cx="918000" cy="279915"/>
          </a:xfrm>
          <a:prstGeom prst="rect">
            <a:avLst/>
          </a:prstGeom>
        </p:spPr>
      </p:pic>
      <p:sp>
        <p:nvSpPr>
          <p:cNvPr id="12" name="TextBox 11"/>
          <p:cNvSpPr txBox="1"/>
          <p:nvPr userDrawn="1"/>
        </p:nvSpPr>
        <p:spPr>
          <a:xfrm>
            <a:off x="1981200" y="645789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27280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4200"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ctr"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Text Placeholder 2"/>
          <p:cNvSpPr>
            <a:spLocks noGrp="1"/>
          </p:cNvSpPr>
          <p:nvPr>
            <p:ph type="body" sz="quarter" idx="13" hasCustomPrompt="1"/>
          </p:nvPr>
        </p:nvSpPr>
        <p:spPr>
          <a:xfrm>
            <a:off x="1914525" y="6381719"/>
            <a:ext cx="6851650" cy="27824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200">
                <a:latin typeface="Verdana" panose="020B0604030504040204" pitchFamily="34" charset="0"/>
                <a:ea typeface="Verdana" panose="020B0604030504040204" pitchFamily="34" charset="0"/>
                <a:cs typeface="Verdana" panose="020B0604030504040204" pitchFamily="34" charset="0"/>
              </a:defRPr>
            </a:lvl1pPr>
            <a:lvl2pPr algn="r">
              <a:defRPr sz="1200">
                <a:latin typeface="Verdana" panose="020B0604030504040204" pitchFamily="34" charset="0"/>
                <a:ea typeface="Verdana" panose="020B0604030504040204" pitchFamily="34" charset="0"/>
                <a:cs typeface="Verdana" panose="020B0604030504040204" pitchFamily="34" charset="0"/>
              </a:defRPr>
            </a:lvl2pPr>
            <a:lvl3pPr algn="r">
              <a:defRPr sz="1200">
                <a:latin typeface="Verdana" panose="020B0604030504040204" pitchFamily="34" charset="0"/>
                <a:ea typeface="Verdana" panose="020B0604030504040204" pitchFamily="34" charset="0"/>
                <a:cs typeface="Verdana" panose="020B0604030504040204" pitchFamily="34" charset="0"/>
              </a:defRPr>
            </a:lvl3pPr>
            <a:lvl4pPr algn="r">
              <a:defRPr sz="1200">
                <a:latin typeface="Verdana" panose="020B0604030504040204" pitchFamily="34" charset="0"/>
                <a:ea typeface="Verdana" panose="020B0604030504040204" pitchFamily="34" charset="0"/>
                <a:cs typeface="Verdana" panose="020B0604030504040204" pitchFamily="34" charset="0"/>
              </a:defRPr>
            </a:lvl4pPr>
            <a:lvl5pPr algn="r">
              <a:defRPr sz="1200">
                <a:latin typeface="Verdana" panose="020B0604030504040204" pitchFamily="34" charset="0"/>
                <a:ea typeface="Verdana" panose="020B0604030504040204" pitchFamily="34" charset="0"/>
                <a:cs typeface="Verdana" panose="020B0604030504040204" pitchFamily="34" charset="0"/>
              </a:defRPr>
            </a:lvl5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29754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5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8" name="Shape 16"/>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sym typeface="Arial"/>
              </a:rPr>
              <a:t>Copyright © 2017 Pearson Education, Inc. All Rights Reserved</a:t>
            </a:r>
          </a:p>
        </p:txBody>
      </p:sp>
    </p:spTree>
    <p:extLst>
      <p:ext uri="{BB962C8B-B14F-4D97-AF65-F5344CB8AC3E}">
        <p14:creationId xmlns:p14="http://schemas.microsoft.com/office/powerpoint/2010/main" val="1143020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ctr"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Text Placeholder 2"/>
          <p:cNvSpPr>
            <a:spLocks noGrp="1"/>
          </p:cNvSpPr>
          <p:nvPr>
            <p:ph type="body" sz="quarter" idx="13" hasCustomPrompt="1"/>
          </p:nvPr>
        </p:nvSpPr>
        <p:spPr>
          <a:xfrm>
            <a:off x="1914525" y="6381719"/>
            <a:ext cx="6851650" cy="27824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200">
                <a:latin typeface="Verdana" panose="020B0604030504040204" pitchFamily="34" charset="0"/>
                <a:ea typeface="Verdana" panose="020B0604030504040204" pitchFamily="34" charset="0"/>
                <a:cs typeface="Verdana" panose="020B0604030504040204" pitchFamily="34" charset="0"/>
              </a:defRPr>
            </a:lvl1pPr>
            <a:lvl2pPr algn="r">
              <a:defRPr sz="1200">
                <a:latin typeface="Verdana" panose="020B0604030504040204" pitchFamily="34" charset="0"/>
                <a:ea typeface="Verdana" panose="020B0604030504040204" pitchFamily="34" charset="0"/>
                <a:cs typeface="Verdana" panose="020B0604030504040204" pitchFamily="34" charset="0"/>
              </a:defRPr>
            </a:lvl2pPr>
            <a:lvl3pPr algn="r">
              <a:defRPr sz="1200">
                <a:latin typeface="Verdana" panose="020B0604030504040204" pitchFamily="34" charset="0"/>
                <a:ea typeface="Verdana" panose="020B0604030504040204" pitchFamily="34" charset="0"/>
                <a:cs typeface="Verdana" panose="020B0604030504040204" pitchFamily="34" charset="0"/>
              </a:defRPr>
            </a:lvl3pPr>
            <a:lvl4pPr algn="r">
              <a:defRPr sz="1200">
                <a:latin typeface="Verdana" panose="020B0604030504040204" pitchFamily="34" charset="0"/>
                <a:ea typeface="Verdana" panose="020B0604030504040204" pitchFamily="34" charset="0"/>
                <a:cs typeface="Verdana" panose="020B0604030504040204" pitchFamily="34" charset="0"/>
              </a:defRPr>
            </a:lvl4pPr>
            <a:lvl5pPr algn="r">
              <a:defRPr sz="1200">
                <a:latin typeface="Verdana" panose="020B0604030504040204" pitchFamily="34" charset="0"/>
                <a:ea typeface="Verdana" panose="020B0604030504040204" pitchFamily="34" charset="0"/>
                <a:cs typeface="Verdana" panose="020B0604030504040204" pitchFamily="34" charset="0"/>
              </a:defRPr>
            </a:lvl5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411684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pic>
        <p:nvPicPr>
          <p:cNvPr id="9" name="Picture 8"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1200" y="6477000"/>
            <a:ext cx="918000" cy="279915"/>
          </a:xfrm>
          <a:prstGeom prst="rect">
            <a:avLst/>
          </a:prstGeom>
        </p:spPr>
      </p:pic>
      <p:sp>
        <p:nvSpPr>
          <p:cNvPr id="6" name="TextBox 5"/>
          <p:cNvSpPr txBox="1"/>
          <p:nvPr userDrawn="1"/>
        </p:nvSpPr>
        <p:spPr>
          <a:xfrm>
            <a:off x="1981200" y="645789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6135816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87"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76284705"/>
      </p:ext>
    </p:extLst>
  </p:cSld>
  <p:clrMap bg1="lt1" tx1="dk1" bg2="dk2" tx2="lt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1"/>
          <p:cNvSpPr txBox="1">
            <a:spLocks noGrp="1"/>
          </p:cNvSpPr>
          <p:nvPr>
            <p:ph type="title"/>
          </p:nvPr>
        </p:nvSpPr>
        <p:spPr>
          <a:xfrm>
            <a:off x="457200" y="215371"/>
            <a:ext cx="8229600" cy="1080028"/>
          </a:xfrm>
        </p:spPr>
        <p:txBody>
          <a:bodyPr/>
          <a:lstStyle/>
          <a:p>
            <a:pPr lvl="0"/>
            <a:r>
              <a:rPr lang="en-US" dirty="0"/>
              <a:t>Network Security Essentials: Applications and Standards</a:t>
            </a:r>
            <a:endParaRPr lang="en-US" dirty="0">
              <a:sym typeface="Times New Roman"/>
            </a:endParaRPr>
          </a:p>
        </p:txBody>
      </p:sp>
      <p:sp>
        <p:nvSpPr>
          <p:cNvPr id="196" name="Text Placeholder 2"/>
          <p:cNvSpPr txBox="1">
            <a:spLocks noGrp="1"/>
          </p:cNvSpPr>
          <p:nvPr>
            <p:ph type="body" idx="1"/>
          </p:nvPr>
        </p:nvSpPr>
        <p:spPr>
          <a:xfrm>
            <a:off x="457200" y="1344644"/>
            <a:ext cx="8229600" cy="356164"/>
          </a:xfrm>
        </p:spPr>
        <p:txBody>
          <a:bodyPr/>
          <a:lstStyle/>
          <a:p>
            <a:r>
              <a:rPr lang="en-US" dirty="0"/>
              <a:t>Sixth Edition</a:t>
            </a:r>
            <a:endParaRPr lang="en-IN" dirty="0"/>
          </a:p>
        </p:txBody>
      </p:sp>
      <p:sp>
        <p:nvSpPr>
          <p:cNvPr id="198" name="Text Placeholder 3"/>
          <p:cNvSpPr txBox="1">
            <a:spLocks noGrp="1"/>
          </p:cNvSpPr>
          <p:nvPr>
            <p:ph type="body" idx="2"/>
          </p:nvPr>
        </p:nvSpPr>
        <p:spPr>
          <a:xfrm>
            <a:off x="5029200" y="1750052"/>
            <a:ext cx="3657600" cy="1450345"/>
          </a:xfrm>
        </p:spPr>
        <p:txBody>
          <a:bodyPr/>
          <a:lstStyle/>
          <a:p>
            <a:pPr lvl="0"/>
            <a:r>
              <a:rPr lang="en-US" dirty="0">
                <a:sym typeface="Arial"/>
              </a:rPr>
              <a:t>Chapter 10</a:t>
            </a:r>
          </a:p>
        </p:txBody>
      </p:sp>
      <p:sp>
        <p:nvSpPr>
          <p:cNvPr id="199" name="Text Placeholder 4"/>
          <p:cNvSpPr txBox="1">
            <a:spLocks noGrp="1"/>
          </p:cNvSpPr>
          <p:nvPr>
            <p:ph type="body" idx="3"/>
          </p:nvPr>
        </p:nvSpPr>
        <p:spPr/>
        <p:txBody>
          <a:bodyPr/>
          <a:lstStyle/>
          <a:p>
            <a:pPr lvl="0">
              <a:spcBef>
                <a:spcPts val="600"/>
              </a:spcBef>
              <a:buClrTx/>
            </a:pPr>
            <a:r>
              <a:rPr lang="en-US" dirty="0">
                <a:solidFill>
                  <a:srgbClr val="E5E5D3">
                    <a:lumMod val="10000"/>
                  </a:srgbClr>
                </a:solidFill>
                <a:effectLst>
                  <a:outerShdw blurRad="63500" dir="2700000" algn="tl" rotWithShape="0">
                    <a:prstClr val="white">
                      <a:alpha val="40000"/>
                    </a:prstClr>
                  </a:outerShdw>
                </a:effectLst>
              </a:rPr>
              <a:t>Malicious Software</a:t>
            </a:r>
          </a:p>
        </p:txBody>
      </p:sp>
      <p:pic>
        <p:nvPicPr>
          <p:cNvPr id="197" name="Picture 5">
            <a:extLst>
              <a:ext uri="{C183D7F6-B498-43B3-948B-1728B52AA6E4}">
                <adec:decorative xmlns:adec="http://schemas.microsoft.com/office/drawing/2017/decorative" val="1"/>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755577" y="1750053"/>
            <a:ext cx="3528391" cy="4428339"/>
          </a:xfrm>
          <a:prstGeom prst="rect">
            <a:avLst/>
          </a:prstGeom>
        </p:spPr>
      </p:pic>
      <p:sp>
        <p:nvSpPr>
          <p:cNvPr id="2" name="Text Placeholder 6">
            <a:extLst>
              <a:ext uri="{C183D7F6-B498-43B3-948B-1728B52AA6E4}">
                <adec:decorative xmlns:adec="http://schemas.microsoft.com/office/drawing/2017/decorative" val="1"/>
              </a:ext>
            </a:extLst>
          </p:cNvPr>
          <p:cNvSpPr>
            <a:spLocks noGrp="1"/>
          </p:cNvSpPr>
          <p:nvPr>
            <p:ph type="body" sz="quarter" idx="13"/>
          </p:nvPr>
        </p:nvSpPr>
        <p:spPr/>
        <p:txBody>
          <a:bodyPr/>
          <a:lstStyle/>
          <a:p>
            <a:r>
              <a:rPr lang="en-US" altLang="en-US" dirty="0">
                <a:cs typeface="Arial" panose="020B0604020202020204" pitchFamily="34" charset="0"/>
              </a:rPr>
              <a:t>Copyright © 2017 Pearson Education, Inc. All Rights Reserved</a:t>
            </a:r>
          </a:p>
        </p:txBody>
      </p:sp>
    </p:spTree>
    <p:extLst>
      <p:ext uri="{BB962C8B-B14F-4D97-AF65-F5344CB8AC3E}">
        <p14:creationId xmlns:p14="http://schemas.microsoft.com/office/powerpoint/2010/main" val="2929811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8A95-6B98-2B7C-E3A9-F904F0E09B84}"/>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39B69E5E-35D9-2BDA-6303-54D5A8D3D252}"/>
              </a:ext>
            </a:extLst>
          </p:cNvPr>
          <p:cNvSpPr>
            <a:spLocks noGrp="1" noChangeArrowheads="1"/>
          </p:cNvSpPr>
          <p:nvPr>
            <p:ph type="title"/>
          </p:nvPr>
        </p:nvSpPr>
        <p:spPr/>
        <p:txBody>
          <a:bodyPr/>
          <a:lstStyle/>
          <a:p>
            <a:r>
              <a:rPr lang="en-AU" sz="3600" dirty="0">
                <a:solidFill>
                  <a:schemeClr val="bg2"/>
                </a:solidFill>
              </a:rPr>
              <a:t>Blended attack</a:t>
            </a:r>
            <a:endParaRPr lang="en-AU" dirty="0">
              <a:solidFill>
                <a:schemeClr val="bg2"/>
              </a:solidFill>
            </a:endParaRPr>
          </a:p>
        </p:txBody>
      </p:sp>
      <p:sp>
        <p:nvSpPr>
          <p:cNvPr id="46083" name="Content Placeholder 2">
            <a:extLst>
              <a:ext uri="{FF2B5EF4-FFF2-40B4-BE49-F238E27FC236}">
                <a16:creationId xmlns:a16="http://schemas.microsoft.com/office/drawing/2014/main" id="{7B128E22-F0C3-65C0-E313-3FCE4591BD21}"/>
              </a:ext>
            </a:extLst>
          </p:cNvPr>
          <p:cNvSpPr>
            <a:spLocks noGrp="1" noChangeArrowheads="1"/>
          </p:cNvSpPr>
          <p:nvPr>
            <p:ph idx="1"/>
          </p:nvPr>
        </p:nvSpPr>
        <p:spPr/>
        <p:txBody>
          <a:bodyPr>
            <a:noAutofit/>
          </a:bodyPr>
          <a:lstStyle/>
          <a:p>
            <a:pPr lvl="1">
              <a:buClr>
                <a:schemeClr val="bg2"/>
              </a:buClr>
            </a:pPr>
            <a:endParaRPr lang="en-AU" sz="2300" dirty="0">
              <a:solidFill>
                <a:schemeClr val="tx2">
                  <a:lumMod val="10000"/>
                </a:schemeClr>
              </a:solidFill>
            </a:endParaRPr>
          </a:p>
          <a:p>
            <a:pPr marL="0" indent="0">
              <a:buNone/>
            </a:pPr>
            <a:r>
              <a:rPr lang="en-AU" sz="2300" dirty="0">
                <a:solidFill>
                  <a:schemeClr val="tx2">
                    <a:lumMod val="10000"/>
                  </a:schemeClr>
                </a:solidFill>
              </a:rPr>
              <a:t>	</a:t>
            </a:r>
          </a:p>
          <a:p>
            <a:pPr lvl="1">
              <a:buClr>
                <a:schemeClr val="bg2"/>
              </a:buClr>
            </a:pPr>
            <a:r>
              <a:rPr lang="en-AU" sz="2300" dirty="0">
                <a:solidFill>
                  <a:schemeClr val="tx2">
                    <a:lumMod val="10000"/>
                  </a:schemeClr>
                </a:solidFill>
              </a:rPr>
              <a:t>Uses multiple methods of infection or propagation to maximize the speed of contagion and the severity of the attack</a:t>
            </a:r>
          </a:p>
        </p:txBody>
      </p:sp>
    </p:spTree>
    <p:extLst>
      <p:ext uri="{BB962C8B-B14F-4D97-AF65-F5344CB8AC3E}">
        <p14:creationId xmlns:p14="http://schemas.microsoft.com/office/powerpoint/2010/main" val="287979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noChangeArrowheads="1"/>
          </p:cNvSpPr>
          <p:nvPr>
            <p:ph type="title"/>
          </p:nvPr>
        </p:nvSpPr>
        <p:spPr/>
        <p:txBody>
          <a:bodyPr/>
          <a:lstStyle/>
          <a:p>
            <a:r>
              <a:rPr lang="en-US" dirty="0"/>
              <a:t>Attack Kits</a:t>
            </a:r>
            <a:endParaRPr lang="en-US" sz="2000" b="0" dirty="0"/>
          </a:p>
        </p:txBody>
      </p:sp>
      <p:sp>
        <p:nvSpPr>
          <p:cNvPr id="208899" name="Content Placeholder 2"/>
          <p:cNvSpPr>
            <a:spLocks noGrp="1" noChangeArrowheads="1"/>
          </p:cNvSpPr>
          <p:nvPr>
            <p:ph idx="1"/>
          </p:nvPr>
        </p:nvSpPr>
        <p:spPr/>
        <p:txBody>
          <a:bodyPr>
            <a:noAutofit/>
          </a:bodyPr>
          <a:lstStyle/>
          <a:p>
            <a:r>
              <a:rPr lang="en-AU" dirty="0">
                <a:solidFill>
                  <a:schemeClr val="tx2">
                    <a:lumMod val="10000"/>
                  </a:schemeClr>
                </a:solidFill>
              </a:rPr>
              <a:t>Initially the development and deployment of malware required considerable technical skill by software authors</a:t>
            </a:r>
          </a:p>
          <a:p>
            <a:r>
              <a:rPr lang="en-AU" dirty="0">
                <a:solidFill>
                  <a:schemeClr val="tx2">
                    <a:lumMod val="10000"/>
                  </a:schemeClr>
                </a:solidFill>
              </a:rPr>
              <a:t>This changed with the development of virus-creation toolkits in the early 1990s and more general attack kits in the 2000s</a:t>
            </a:r>
          </a:p>
          <a:p>
            <a:pPr lvl="1">
              <a:buClr>
                <a:schemeClr val="bg2"/>
              </a:buClr>
            </a:pPr>
            <a:r>
              <a:rPr lang="en-AU" sz="2000" dirty="0">
                <a:solidFill>
                  <a:schemeClr val="tx2">
                    <a:lumMod val="10000"/>
                  </a:schemeClr>
                </a:solidFill>
              </a:rPr>
              <a:t>These toolkits are often known as </a:t>
            </a:r>
            <a:r>
              <a:rPr lang="en-AU" sz="2000" b="1" dirty="0" err="1">
                <a:solidFill>
                  <a:schemeClr val="tx2">
                    <a:lumMod val="10000"/>
                  </a:schemeClr>
                </a:solidFill>
              </a:rPr>
              <a:t>crimeware</a:t>
            </a:r>
            <a:endParaRPr lang="en-AU" sz="2000" b="1" dirty="0">
              <a:solidFill>
                <a:schemeClr val="tx2">
                  <a:lumMod val="10000"/>
                </a:schemeClr>
              </a:solidFill>
            </a:endParaRPr>
          </a:p>
          <a:p>
            <a:pPr lvl="1">
              <a:buClr>
                <a:schemeClr val="bg2"/>
              </a:buClr>
            </a:pPr>
            <a:r>
              <a:rPr lang="en-AU" sz="2000" dirty="0">
                <a:solidFill>
                  <a:schemeClr val="tx2">
                    <a:lumMod val="10000"/>
                  </a:schemeClr>
                </a:solidFill>
              </a:rPr>
              <a:t>Include a variety of propagation mechanisms and payload modules that even novices can combine, select, and deploy</a:t>
            </a:r>
          </a:p>
          <a:p>
            <a:pPr lvl="1">
              <a:buClr>
                <a:schemeClr val="bg2"/>
              </a:buClr>
            </a:pPr>
            <a:r>
              <a:rPr lang="en-AU" sz="2000" dirty="0">
                <a:solidFill>
                  <a:schemeClr val="tx2">
                    <a:lumMod val="10000"/>
                  </a:schemeClr>
                </a:solidFill>
              </a:rPr>
              <a:t>Can easily be customized with the latest discovered vulnerabilities in order to exploit the window of opportunity between the publication of a weakness and the deployment of patches to close it</a:t>
            </a:r>
          </a:p>
          <a:p>
            <a:pPr lvl="1">
              <a:buClr>
                <a:schemeClr val="bg2"/>
              </a:buClr>
            </a:pPr>
            <a:r>
              <a:rPr lang="en-AU" sz="2000" dirty="0">
                <a:solidFill>
                  <a:schemeClr val="tx2">
                    <a:lumMod val="10000"/>
                  </a:schemeClr>
                </a:solidFill>
              </a:rPr>
              <a:t>These kits greatly enlarged the population of attackers able to deploy malware</a:t>
            </a:r>
          </a:p>
        </p:txBody>
      </p:sp>
    </p:spTree>
    <p:extLst>
      <p:ext uri="{BB962C8B-B14F-4D97-AF65-F5344CB8AC3E}">
        <p14:creationId xmlns:p14="http://schemas.microsoft.com/office/powerpoint/2010/main" val="3060976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noChangeArrowheads="1"/>
          </p:cNvSpPr>
          <p:nvPr>
            <p:ph type="title"/>
          </p:nvPr>
        </p:nvSpPr>
        <p:spPr/>
        <p:txBody>
          <a:bodyPr/>
          <a:lstStyle/>
          <a:p>
            <a:r>
              <a:rPr lang="en-US" dirty="0"/>
              <a:t>Attack Sources</a:t>
            </a:r>
            <a:endParaRPr lang="en-US" sz="2000" b="0" dirty="0"/>
          </a:p>
        </p:txBody>
      </p:sp>
      <p:sp>
        <p:nvSpPr>
          <p:cNvPr id="208899" name="Content Placeholder 2"/>
          <p:cNvSpPr>
            <a:spLocks noGrp="1" noChangeArrowheads="1"/>
          </p:cNvSpPr>
          <p:nvPr>
            <p:ph idx="1"/>
          </p:nvPr>
        </p:nvSpPr>
        <p:spPr/>
        <p:txBody>
          <a:bodyPr>
            <a:noAutofit/>
          </a:bodyPr>
          <a:lstStyle/>
          <a:p>
            <a:r>
              <a:rPr lang="en-US" sz="2300" dirty="0">
                <a:solidFill>
                  <a:schemeClr val="tx2">
                    <a:lumMod val="10000"/>
                  </a:schemeClr>
                </a:solidFill>
              </a:rPr>
              <a:t>Another significant malware development over the last couple of decades is the change from attackers being individuals to more organized and dangerous attack sources</a:t>
            </a:r>
          </a:p>
          <a:p>
            <a:pPr lvl="1">
              <a:buClr>
                <a:schemeClr val="bg2"/>
              </a:buClr>
            </a:pPr>
            <a:r>
              <a:rPr lang="en-US" sz="2300" dirty="0">
                <a:solidFill>
                  <a:schemeClr val="tx2">
                    <a:lumMod val="10000"/>
                  </a:schemeClr>
                </a:solidFill>
              </a:rPr>
              <a:t>These include politically motivated attackers, criminals, organized crime, organizations that sell their services to companies and nations, and national government agencies</a:t>
            </a:r>
          </a:p>
          <a:p>
            <a:r>
              <a:rPr lang="en-US" sz="2300" dirty="0">
                <a:solidFill>
                  <a:schemeClr val="tx2">
                    <a:lumMod val="10000"/>
                  </a:schemeClr>
                </a:solidFill>
              </a:rPr>
              <a:t>This has significantly changed the resources available and motivation behind the rise of malware leading to development of a large underground economy involving the sale of attack kits, access to compromised hosts, and to stolen information</a:t>
            </a:r>
          </a:p>
        </p:txBody>
      </p:sp>
    </p:spTree>
    <p:extLst>
      <p:ext uri="{BB962C8B-B14F-4D97-AF65-F5344CB8AC3E}">
        <p14:creationId xmlns:p14="http://schemas.microsoft.com/office/powerpoint/2010/main" val="2086192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noChangeArrowheads="1"/>
          </p:cNvSpPr>
          <p:nvPr>
            <p:ph type="title"/>
          </p:nvPr>
        </p:nvSpPr>
        <p:spPr/>
        <p:txBody>
          <a:bodyPr/>
          <a:lstStyle/>
          <a:p>
            <a:r>
              <a:rPr lang="en-US" dirty="0"/>
              <a:t>Advanced Persistent Threat (A</a:t>
            </a:r>
            <a:r>
              <a:rPr lang="en-US" sz="100" dirty="0"/>
              <a:t> </a:t>
            </a:r>
            <a:r>
              <a:rPr lang="en-US" dirty="0"/>
              <a:t>P</a:t>
            </a:r>
            <a:r>
              <a:rPr lang="en-US" sz="100" dirty="0"/>
              <a:t> </a:t>
            </a:r>
            <a:r>
              <a:rPr lang="en-US" dirty="0"/>
              <a:t>T) </a:t>
            </a:r>
            <a:r>
              <a:rPr lang="en-US" sz="2000" b="0" dirty="0"/>
              <a:t>(1 of 2)</a:t>
            </a:r>
          </a:p>
        </p:txBody>
      </p:sp>
      <p:sp>
        <p:nvSpPr>
          <p:cNvPr id="210947" name="Content Placeholder 2"/>
          <p:cNvSpPr>
            <a:spLocks noGrp="1" noChangeArrowheads="1"/>
          </p:cNvSpPr>
          <p:nvPr>
            <p:ph idx="1"/>
          </p:nvPr>
        </p:nvSpPr>
        <p:spPr/>
        <p:txBody>
          <a:bodyPr>
            <a:noAutofit/>
          </a:bodyPr>
          <a:lstStyle/>
          <a:p>
            <a:r>
              <a:rPr lang="en-US" sz="2400" dirty="0"/>
              <a:t>Have risen to prominence in recent years</a:t>
            </a:r>
          </a:p>
          <a:p>
            <a:r>
              <a:rPr lang="en-US" sz="2400" dirty="0"/>
              <a:t>A well-resourced, persistent application of a wide variety of intrusion technologies and malware to selected targets, usually business or political</a:t>
            </a:r>
          </a:p>
          <a:p>
            <a:r>
              <a:rPr lang="en-US" sz="2400" dirty="0"/>
              <a:t>APTs differ from other types of attack by their careful target selection, and persistent, often stealthy, intrusion efforts over extended periods</a:t>
            </a:r>
          </a:p>
          <a:p>
            <a:pPr lvl="1">
              <a:buClr>
                <a:schemeClr val="bg2"/>
              </a:buClr>
            </a:pPr>
            <a:r>
              <a:rPr lang="en-US" sz="2400" dirty="0"/>
              <a:t>Stuxnet is a well-known example</a:t>
            </a:r>
          </a:p>
        </p:txBody>
      </p:sp>
    </p:spTree>
    <p:extLst>
      <p:ext uri="{BB962C8B-B14F-4D97-AF65-F5344CB8AC3E}">
        <p14:creationId xmlns:p14="http://schemas.microsoft.com/office/powerpoint/2010/main" val="2080124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noChangeArrowheads="1"/>
          </p:cNvSpPr>
          <p:nvPr>
            <p:ph type="title"/>
          </p:nvPr>
        </p:nvSpPr>
        <p:spPr/>
        <p:txBody>
          <a:bodyPr/>
          <a:lstStyle/>
          <a:p>
            <a:r>
              <a:rPr lang="en-US" dirty="0"/>
              <a:t>Advanced Persistent Threat (A</a:t>
            </a:r>
            <a:r>
              <a:rPr lang="en-US" sz="100" dirty="0"/>
              <a:t> </a:t>
            </a:r>
            <a:r>
              <a:rPr lang="en-US" dirty="0"/>
              <a:t>P</a:t>
            </a:r>
            <a:r>
              <a:rPr lang="en-US" sz="100" dirty="0"/>
              <a:t> </a:t>
            </a:r>
            <a:r>
              <a:rPr lang="en-US" dirty="0"/>
              <a:t>T) </a:t>
            </a:r>
            <a:r>
              <a:rPr lang="en-US" sz="2000" b="0" dirty="0"/>
              <a:t>(2 of 2)</a:t>
            </a:r>
          </a:p>
        </p:txBody>
      </p:sp>
      <p:sp>
        <p:nvSpPr>
          <p:cNvPr id="210947" name="Content Placeholder 2"/>
          <p:cNvSpPr>
            <a:spLocks noGrp="1" noChangeArrowheads="1"/>
          </p:cNvSpPr>
          <p:nvPr>
            <p:ph idx="1"/>
          </p:nvPr>
        </p:nvSpPr>
        <p:spPr/>
        <p:txBody>
          <a:bodyPr>
            <a:noAutofit/>
          </a:bodyPr>
          <a:lstStyle/>
          <a:p>
            <a:pPr lvl="1">
              <a:buClr>
                <a:schemeClr val="bg2"/>
              </a:buClr>
            </a:pPr>
            <a:r>
              <a:rPr lang="en-US" sz="2300" dirty="0"/>
              <a:t>Advanced</a:t>
            </a:r>
          </a:p>
          <a:p>
            <a:pPr lvl="2">
              <a:buClr>
                <a:schemeClr val="bg2"/>
              </a:buClr>
            </a:pPr>
            <a:r>
              <a:rPr lang="en-US" sz="2300" dirty="0"/>
              <a:t>The individual components may not necessarily be technically advanced, but are carefully selected to suit the chosen</a:t>
            </a:r>
          </a:p>
          <a:p>
            <a:pPr lvl="1">
              <a:buClr>
                <a:schemeClr val="bg2"/>
              </a:buClr>
            </a:pPr>
            <a:r>
              <a:rPr lang="en-US" sz="2300" dirty="0"/>
              <a:t>Persistent</a:t>
            </a:r>
          </a:p>
          <a:p>
            <a:pPr lvl="2">
              <a:buClr>
                <a:schemeClr val="bg2"/>
              </a:buClr>
            </a:pPr>
            <a:r>
              <a:rPr lang="en-US" sz="2300" dirty="0"/>
              <a:t>Determined application of the attacks over an extended period against the chosen target in order to maximize the chance of success</a:t>
            </a:r>
          </a:p>
          <a:p>
            <a:pPr lvl="1">
              <a:buClr>
                <a:schemeClr val="bg2"/>
              </a:buClr>
            </a:pPr>
            <a:r>
              <a:rPr lang="en-US" sz="2300" dirty="0"/>
              <a:t>Threats </a:t>
            </a:r>
          </a:p>
          <a:p>
            <a:pPr lvl="2">
              <a:buClr>
                <a:schemeClr val="bg2"/>
              </a:buClr>
            </a:pPr>
            <a:r>
              <a:rPr lang="en-US" sz="2300" dirty="0"/>
              <a:t>Threats to the selected targets as a result of the organized, capable, and well-funded attackers intent to compromise the specifically chosen targets</a:t>
            </a:r>
          </a:p>
        </p:txBody>
      </p:sp>
    </p:spTree>
    <p:extLst>
      <p:ext uri="{BB962C8B-B14F-4D97-AF65-F5344CB8AC3E}">
        <p14:creationId xmlns:p14="http://schemas.microsoft.com/office/powerpoint/2010/main" val="3610587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noChangeArrowheads="1"/>
          </p:cNvSpPr>
          <p:nvPr>
            <p:ph type="title"/>
          </p:nvPr>
        </p:nvSpPr>
        <p:spPr/>
        <p:txBody>
          <a:bodyPr/>
          <a:lstStyle/>
          <a:p>
            <a:r>
              <a:rPr lang="en-US" dirty="0"/>
              <a:t>Viruses</a:t>
            </a:r>
            <a:endParaRPr lang="en-US" sz="2000" b="0" dirty="0"/>
          </a:p>
        </p:txBody>
      </p:sp>
      <p:pic>
        <p:nvPicPr>
          <p:cNvPr id="5" name="Picture 2" descr="Decorative Image"/>
          <p:cNvPicPr>
            <a:picLocks noChangeAspect="1"/>
          </p:cNvPicPr>
          <p:nvPr/>
        </p:nvPicPr>
        <p:blipFill>
          <a:blip r:embed="rId3"/>
          <a:stretch>
            <a:fillRect/>
          </a:stretch>
        </p:blipFill>
        <p:spPr>
          <a:xfrm rot="20683631">
            <a:off x="7114535" y="220408"/>
            <a:ext cx="1317347" cy="1215299"/>
          </a:xfrm>
          <a:prstGeom prst="rect">
            <a:avLst/>
          </a:prstGeom>
        </p:spPr>
      </p:pic>
      <p:sp>
        <p:nvSpPr>
          <p:cNvPr id="210947" name="Content Placeholder 3"/>
          <p:cNvSpPr>
            <a:spLocks noGrp="1" noChangeArrowheads="1"/>
          </p:cNvSpPr>
          <p:nvPr>
            <p:ph idx="1"/>
          </p:nvPr>
        </p:nvSpPr>
        <p:spPr/>
        <p:txBody>
          <a:bodyPr>
            <a:noAutofit/>
          </a:bodyPr>
          <a:lstStyle/>
          <a:p>
            <a:r>
              <a:rPr lang="en-US" sz="2400" dirty="0">
                <a:solidFill>
                  <a:schemeClr val="tx2">
                    <a:lumMod val="10000"/>
                  </a:schemeClr>
                </a:solidFill>
              </a:rPr>
              <a:t>Parasitic software fragments that attach themselves to some existing executable content</a:t>
            </a:r>
          </a:p>
          <a:p>
            <a:r>
              <a:rPr lang="en-US" sz="2400" dirty="0">
                <a:solidFill>
                  <a:schemeClr val="tx2">
                    <a:lumMod val="10000"/>
                  </a:schemeClr>
                </a:solidFill>
              </a:rPr>
              <a:t>Can “infect” other programs or any type of executable content and modify them</a:t>
            </a:r>
          </a:p>
          <a:p>
            <a:r>
              <a:rPr lang="en-US" sz="2400" dirty="0">
                <a:solidFill>
                  <a:schemeClr val="tx2">
                    <a:lumMod val="10000"/>
                  </a:schemeClr>
                </a:solidFill>
              </a:rPr>
              <a:t>The modification includes injecting the original code with a routine to make copies of the virus code, which can then go on to infect other content</a:t>
            </a:r>
          </a:p>
          <a:p>
            <a:r>
              <a:rPr lang="en-US" sz="2400" dirty="0">
                <a:solidFill>
                  <a:schemeClr val="tx2">
                    <a:lumMod val="10000"/>
                  </a:schemeClr>
                </a:solidFill>
              </a:rPr>
              <a:t> One reason viruses dominated the malware scene in earlier years was the lack of user authentication and access controls on personal computer systems</a:t>
            </a:r>
          </a:p>
        </p:txBody>
      </p:sp>
    </p:spTree>
    <p:extLst>
      <p:ext uri="{BB962C8B-B14F-4D97-AF65-F5344CB8AC3E}">
        <p14:creationId xmlns:p14="http://schemas.microsoft.com/office/powerpoint/2010/main" val="385301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Figure 10.1 Example Virus Logic</a:t>
            </a:r>
          </a:p>
        </p:txBody>
      </p:sp>
      <p:pic>
        <p:nvPicPr>
          <p:cNvPr id="4" name="Picture 3" descr="A close-up of a computer code&#10;&#10;Description automatically generated">
            <a:extLst>
              <a:ext uri="{FF2B5EF4-FFF2-40B4-BE49-F238E27FC236}">
                <a16:creationId xmlns:a16="http://schemas.microsoft.com/office/drawing/2014/main" id="{DAA59A96-5444-7D21-810A-D59BEC488A06}"/>
              </a:ext>
            </a:extLst>
          </p:cNvPr>
          <p:cNvPicPr>
            <a:picLocks noChangeAspect="1"/>
          </p:cNvPicPr>
          <p:nvPr/>
        </p:nvPicPr>
        <p:blipFill>
          <a:blip r:embed="rId3"/>
          <a:stretch>
            <a:fillRect/>
          </a:stretch>
        </p:blipFill>
        <p:spPr>
          <a:xfrm>
            <a:off x="1335819" y="1453085"/>
            <a:ext cx="6750657" cy="4594930"/>
          </a:xfrm>
          <a:prstGeom prst="rect">
            <a:avLst/>
          </a:prstGeom>
        </p:spPr>
      </p:pic>
    </p:spTree>
    <p:extLst>
      <p:ext uri="{BB962C8B-B14F-4D97-AF65-F5344CB8AC3E}">
        <p14:creationId xmlns:p14="http://schemas.microsoft.com/office/powerpoint/2010/main" val="327607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noChangeArrowheads="1"/>
          </p:cNvSpPr>
          <p:nvPr>
            <p:ph type="title"/>
          </p:nvPr>
        </p:nvSpPr>
        <p:spPr/>
        <p:txBody>
          <a:bodyPr/>
          <a:lstStyle/>
          <a:p>
            <a:r>
              <a:rPr lang="en-US" dirty="0"/>
              <a:t>Virus Structure </a:t>
            </a:r>
            <a:r>
              <a:rPr lang="en-US" sz="2000" b="0" dirty="0"/>
              <a:t>(1 of 2)</a:t>
            </a:r>
            <a:endParaRPr lang="en-US" dirty="0"/>
          </a:p>
        </p:txBody>
      </p:sp>
      <p:sp>
        <p:nvSpPr>
          <p:cNvPr id="10" name="Content Placeholder 2"/>
          <p:cNvSpPr>
            <a:spLocks noGrp="1"/>
          </p:cNvSpPr>
          <p:nvPr>
            <p:ph idx="1"/>
          </p:nvPr>
        </p:nvSpPr>
        <p:spPr>
          <a:xfrm>
            <a:off x="457200" y="1600200"/>
            <a:ext cx="8229600" cy="4627345"/>
          </a:xfrm>
        </p:spPr>
        <p:txBody>
          <a:bodyPr/>
          <a:lstStyle/>
          <a:p>
            <a:r>
              <a:rPr lang="en-US" sz="2400" dirty="0">
                <a:solidFill>
                  <a:schemeClr val="tx2">
                    <a:lumMod val="10000"/>
                  </a:schemeClr>
                </a:solidFill>
              </a:rPr>
              <a:t>A computer virus and many contemporary types of malware includes one or more variants of each of these components:</a:t>
            </a:r>
          </a:p>
          <a:p>
            <a:pPr marL="0" indent="-29718">
              <a:buNone/>
            </a:pPr>
            <a:r>
              <a:rPr lang="en-US" sz="2400" b="1" dirty="0"/>
              <a:t>Infection mechanism</a:t>
            </a:r>
          </a:p>
          <a:p>
            <a:r>
              <a:rPr lang="en-US" sz="2400" dirty="0">
                <a:solidFill>
                  <a:schemeClr val="tx2">
                    <a:lumMod val="10000"/>
                  </a:schemeClr>
                </a:solidFill>
              </a:rPr>
              <a:t>The means by which a virus spreads or propagates, enabling it to replicate</a:t>
            </a:r>
          </a:p>
          <a:p>
            <a:r>
              <a:rPr lang="en-US" sz="2400" dirty="0">
                <a:solidFill>
                  <a:schemeClr val="tx2">
                    <a:lumMod val="10000"/>
                  </a:schemeClr>
                </a:solidFill>
              </a:rPr>
              <a:t>Also referred to as the </a:t>
            </a:r>
            <a:r>
              <a:rPr lang="en-US" sz="2400" b="1" dirty="0">
                <a:solidFill>
                  <a:schemeClr val="tx2">
                    <a:lumMod val="10000"/>
                  </a:schemeClr>
                </a:solidFill>
              </a:rPr>
              <a:t>infection vector</a:t>
            </a:r>
          </a:p>
          <a:p>
            <a:pPr marL="0" indent="0">
              <a:buNone/>
            </a:pPr>
            <a:r>
              <a:rPr lang="en-US" sz="2400" b="1" dirty="0"/>
              <a:t>Trigger</a:t>
            </a:r>
          </a:p>
          <a:p>
            <a:r>
              <a:rPr lang="en-US" sz="2400" dirty="0">
                <a:solidFill>
                  <a:schemeClr val="tx2">
                    <a:lumMod val="10000"/>
                  </a:schemeClr>
                </a:solidFill>
              </a:rPr>
              <a:t>The event or condition that determines when the payload is activated or delivered</a:t>
            </a:r>
          </a:p>
        </p:txBody>
      </p:sp>
    </p:spTree>
    <p:extLst>
      <p:ext uri="{BB962C8B-B14F-4D97-AF65-F5344CB8AC3E}">
        <p14:creationId xmlns:p14="http://schemas.microsoft.com/office/powerpoint/2010/main" val="256513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noChangeArrowheads="1"/>
          </p:cNvSpPr>
          <p:nvPr>
            <p:ph type="title"/>
          </p:nvPr>
        </p:nvSpPr>
        <p:spPr/>
        <p:txBody>
          <a:bodyPr/>
          <a:lstStyle/>
          <a:p>
            <a:r>
              <a:rPr lang="en-US" dirty="0"/>
              <a:t>Virus Structure </a:t>
            </a:r>
            <a:r>
              <a:rPr lang="en-US" sz="2000" b="0" dirty="0"/>
              <a:t>(2 of 2)</a:t>
            </a:r>
            <a:endParaRPr lang="en-US" dirty="0"/>
          </a:p>
        </p:txBody>
      </p:sp>
      <p:sp>
        <p:nvSpPr>
          <p:cNvPr id="10" name="Content Placeholder 2"/>
          <p:cNvSpPr>
            <a:spLocks noGrp="1"/>
          </p:cNvSpPr>
          <p:nvPr>
            <p:ph idx="1"/>
          </p:nvPr>
        </p:nvSpPr>
        <p:spPr>
          <a:xfrm>
            <a:off x="457200" y="1600200"/>
            <a:ext cx="8229600" cy="4627345"/>
          </a:xfrm>
        </p:spPr>
        <p:txBody>
          <a:bodyPr/>
          <a:lstStyle/>
          <a:p>
            <a:r>
              <a:rPr lang="en-US" sz="2400" dirty="0">
                <a:solidFill>
                  <a:schemeClr val="tx2">
                    <a:lumMod val="10000"/>
                  </a:schemeClr>
                </a:solidFill>
              </a:rPr>
              <a:t>Sometimes known as a </a:t>
            </a:r>
            <a:r>
              <a:rPr lang="en-US" sz="2400" b="1" dirty="0">
                <a:solidFill>
                  <a:schemeClr val="tx2">
                    <a:lumMod val="10000"/>
                  </a:schemeClr>
                </a:solidFill>
              </a:rPr>
              <a:t>logic bomb</a:t>
            </a:r>
          </a:p>
          <a:p>
            <a:pPr marL="0" indent="0">
              <a:buNone/>
            </a:pPr>
            <a:r>
              <a:rPr lang="en-US" sz="2400" b="1" dirty="0"/>
              <a:t>Payload</a:t>
            </a:r>
            <a:r>
              <a:rPr lang="en-US" sz="2400" dirty="0">
                <a:solidFill>
                  <a:schemeClr val="tx2">
                    <a:lumMod val="10000"/>
                  </a:schemeClr>
                </a:solidFill>
              </a:rPr>
              <a:t> </a:t>
            </a:r>
          </a:p>
          <a:p>
            <a:r>
              <a:rPr lang="en-US" sz="2400" dirty="0">
                <a:solidFill>
                  <a:schemeClr val="tx2">
                    <a:lumMod val="10000"/>
                  </a:schemeClr>
                </a:solidFill>
              </a:rPr>
              <a:t>What the virus does, besides spreading</a:t>
            </a:r>
          </a:p>
          <a:p>
            <a:r>
              <a:rPr lang="en-US" sz="2400" dirty="0">
                <a:solidFill>
                  <a:schemeClr val="tx2">
                    <a:lumMod val="10000"/>
                  </a:schemeClr>
                </a:solidFill>
              </a:rPr>
              <a:t>May involve damage or benign but noticeable activity</a:t>
            </a:r>
          </a:p>
        </p:txBody>
      </p:sp>
    </p:spTree>
    <p:extLst>
      <p:ext uri="{BB962C8B-B14F-4D97-AF65-F5344CB8AC3E}">
        <p14:creationId xmlns:p14="http://schemas.microsoft.com/office/powerpoint/2010/main" val="3571697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noChangeArrowheads="1"/>
          </p:cNvSpPr>
          <p:nvPr>
            <p:ph type="title"/>
          </p:nvPr>
        </p:nvSpPr>
        <p:spPr/>
        <p:txBody>
          <a:bodyPr/>
          <a:lstStyle/>
          <a:p>
            <a:r>
              <a:rPr lang="en-US" dirty="0"/>
              <a:t>Virus Phases </a:t>
            </a:r>
            <a:r>
              <a:rPr lang="en-US" sz="2000" b="0" dirty="0"/>
              <a:t>(1 of 2)</a:t>
            </a:r>
          </a:p>
        </p:txBody>
      </p:sp>
      <p:sp>
        <p:nvSpPr>
          <p:cNvPr id="217091" name="Content Placeholder 2"/>
          <p:cNvSpPr>
            <a:spLocks noGrp="1" noChangeArrowheads="1"/>
          </p:cNvSpPr>
          <p:nvPr>
            <p:ph idx="1"/>
          </p:nvPr>
        </p:nvSpPr>
        <p:spPr/>
        <p:txBody>
          <a:bodyPr>
            <a:noAutofit/>
          </a:bodyPr>
          <a:lstStyle/>
          <a:p>
            <a:r>
              <a:rPr lang="en-US" sz="2400" dirty="0">
                <a:solidFill>
                  <a:schemeClr val="tx2">
                    <a:lumMod val="10000"/>
                  </a:schemeClr>
                </a:solidFill>
              </a:rPr>
              <a:t>During its lifetime, a typical virus goes through the following four phases:</a:t>
            </a:r>
          </a:p>
          <a:p>
            <a:pPr marL="429768" indent="-429768">
              <a:buFont typeface="+mj-lt"/>
              <a:buAutoNum type="arabicPeriod"/>
            </a:pPr>
            <a:r>
              <a:rPr lang="en-US" sz="2400" dirty="0"/>
              <a:t>Dormant phase</a:t>
            </a:r>
          </a:p>
          <a:p>
            <a:pPr lvl="1"/>
            <a:r>
              <a:rPr lang="en-US" sz="2400" dirty="0"/>
              <a:t>The virus is idle</a:t>
            </a:r>
          </a:p>
          <a:p>
            <a:pPr lvl="1"/>
            <a:r>
              <a:rPr lang="en-US" sz="2400" dirty="0"/>
              <a:t>Will eventually be activated by some event</a:t>
            </a:r>
          </a:p>
          <a:p>
            <a:pPr lvl="1"/>
            <a:r>
              <a:rPr lang="en-US" sz="2400" dirty="0"/>
              <a:t>Not all viruses have this stage</a:t>
            </a:r>
          </a:p>
          <a:p>
            <a:pPr marL="429768" indent="-429768">
              <a:buFont typeface="+mj-lt"/>
              <a:buAutoNum type="arabicPeriod"/>
            </a:pPr>
            <a:r>
              <a:rPr lang="en-US" sz="2400" dirty="0"/>
              <a:t>Propagation phase</a:t>
            </a:r>
          </a:p>
          <a:p>
            <a:pPr lvl="1"/>
            <a:r>
              <a:rPr lang="en-US" sz="2400" dirty="0"/>
              <a:t>The virus places a copy of itself onto other programs or into certain system areas on the disk</a:t>
            </a:r>
          </a:p>
        </p:txBody>
      </p:sp>
    </p:spTree>
    <p:extLst>
      <p:ext uri="{BB962C8B-B14F-4D97-AF65-F5344CB8AC3E}">
        <p14:creationId xmlns:p14="http://schemas.microsoft.com/office/powerpoint/2010/main" val="114471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US" dirty="0"/>
              <a:t>Malicious software - malware</a:t>
            </a:r>
            <a:endParaRPr lang="en-AU" sz="2000" b="0" dirty="0"/>
          </a:p>
        </p:txBody>
      </p:sp>
      <p:sp>
        <p:nvSpPr>
          <p:cNvPr id="46083" name="Content Placeholder 2"/>
          <p:cNvSpPr>
            <a:spLocks noGrp="1" noChangeArrowheads="1"/>
          </p:cNvSpPr>
          <p:nvPr>
            <p:ph idx="1"/>
          </p:nvPr>
        </p:nvSpPr>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SP 800-83 (</a:t>
            </a:r>
            <a:r>
              <a:rPr kumimoji="0" lang="en-US" altLang="en-US" sz="2400" b="0" i="1" u="none" strike="noStrike" cap="none" normalizeH="0" baseline="0" dirty="0">
                <a:ln>
                  <a:noFill/>
                </a:ln>
                <a:solidFill>
                  <a:schemeClr val="tx1"/>
                </a:solidFill>
                <a:effectLst/>
                <a:latin typeface="Arial" panose="020B0604020202020204" pitchFamily="34" charset="0"/>
              </a:rPr>
              <a:t>Guide to Malware Incident Prevention and Handling for Desktops and Laptops</a:t>
            </a:r>
            <a:r>
              <a:rPr kumimoji="0" lang="en-US" altLang="en-US" sz="2400" b="0" i="0" u="none" strike="noStrike" cap="none" normalizeH="0" baseline="0" dirty="0">
                <a:ln>
                  <a:noFill/>
                </a:ln>
                <a:solidFill>
                  <a:schemeClr val="tx1"/>
                </a:solidFill>
                <a:effectLst/>
                <a:latin typeface="Arial" panose="020B0604020202020204" pitchFamily="34" charset="0"/>
              </a:rPr>
              <a:t>, July 2013) definition: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A program that is covertly inserted into another program with the intent to destroy data, run destructive or intrusive programs, or otherwise compromise the confidentiality, integrity, or availability of the victim’s data, applications, or operating system.</a:t>
            </a:r>
          </a:p>
        </p:txBody>
      </p:sp>
    </p:spTree>
    <p:extLst>
      <p:ext uri="{BB962C8B-B14F-4D97-AF65-F5344CB8AC3E}">
        <p14:creationId xmlns:p14="http://schemas.microsoft.com/office/powerpoint/2010/main" val="3999663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noChangeArrowheads="1"/>
          </p:cNvSpPr>
          <p:nvPr>
            <p:ph type="title"/>
          </p:nvPr>
        </p:nvSpPr>
        <p:spPr/>
        <p:txBody>
          <a:bodyPr/>
          <a:lstStyle/>
          <a:p>
            <a:r>
              <a:rPr lang="en-US" dirty="0"/>
              <a:t>Virus Phases </a:t>
            </a:r>
            <a:r>
              <a:rPr lang="en-US" sz="2000" b="0" dirty="0"/>
              <a:t>(2 of 2)</a:t>
            </a:r>
          </a:p>
        </p:txBody>
      </p:sp>
      <p:sp>
        <p:nvSpPr>
          <p:cNvPr id="217091" name="Content Placeholder 2"/>
          <p:cNvSpPr>
            <a:spLocks noGrp="1" noChangeArrowheads="1"/>
          </p:cNvSpPr>
          <p:nvPr>
            <p:ph idx="1"/>
          </p:nvPr>
        </p:nvSpPr>
        <p:spPr/>
        <p:txBody>
          <a:bodyPr>
            <a:noAutofit/>
          </a:bodyPr>
          <a:lstStyle/>
          <a:p>
            <a:pPr marL="457200" indent="-457200">
              <a:buFont typeface="+mj-lt"/>
              <a:buAutoNum type="arabicPeriod" startAt="3"/>
            </a:pPr>
            <a:r>
              <a:rPr lang="en-US" sz="2400" dirty="0"/>
              <a:t>Triggering phase</a:t>
            </a:r>
          </a:p>
          <a:p>
            <a:pPr lvl="1"/>
            <a:r>
              <a:rPr lang="en-US" sz="2400" dirty="0"/>
              <a:t>The virus is activated to perform the function for which it was intended</a:t>
            </a:r>
          </a:p>
          <a:p>
            <a:pPr lvl="1"/>
            <a:r>
              <a:rPr lang="en-US" sz="2400" dirty="0"/>
              <a:t>Can be caused by a variety of system events</a:t>
            </a:r>
          </a:p>
          <a:p>
            <a:pPr marL="429768" indent="-429768">
              <a:buFont typeface="+mj-lt"/>
              <a:buAutoNum type="arabicPeriod" startAt="3"/>
            </a:pPr>
            <a:r>
              <a:rPr lang="en-US" sz="2400" dirty="0"/>
              <a:t>Execution phase </a:t>
            </a:r>
          </a:p>
          <a:p>
            <a:pPr lvl="1"/>
            <a:r>
              <a:rPr lang="en-US" sz="2400" dirty="0"/>
              <a:t>The function is performed</a:t>
            </a:r>
          </a:p>
        </p:txBody>
      </p:sp>
    </p:spTree>
    <p:extLst>
      <p:ext uri="{BB962C8B-B14F-4D97-AF65-F5344CB8AC3E}">
        <p14:creationId xmlns:p14="http://schemas.microsoft.com/office/powerpoint/2010/main" val="2917054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p:txBody>
          <a:bodyPr/>
          <a:lstStyle/>
          <a:p>
            <a:r>
              <a:rPr lang="en-US" dirty="0"/>
              <a:t>Virus Classification By Target </a:t>
            </a:r>
            <a:r>
              <a:rPr lang="en-US" sz="2000" b="0" dirty="0"/>
              <a:t>(1 of 2)</a:t>
            </a:r>
            <a:endParaRPr lang="en-AU" dirty="0"/>
          </a:p>
        </p:txBody>
      </p:sp>
      <p:sp>
        <p:nvSpPr>
          <p:cNvPr id="48131" name="Content Placeholder 2"/>
          <p:cNvSpPr>
            <a:spLocks noGrp="1" noChangeArrowheads="1"/>
          </p:cNvSpPr>
          <p:nvPr>
            <p:ph idx="1"/>
          </p:nvPr>
        </p:nvSpPr>
        <p:spPr/>
        <p:txBody>
          <a:bodyPr>
            <a:noAutofit/>
          </a:bodyPr>
          <a:lstStyle/>
          <a:p>
            <a:r>
              <a:rPr lang="en-US" sz="2400" dirty="0">
                <a:solidFill>
                  <a:schemeClr val="tx2">
                    <a:lumMod val="10000"/>
                  </a:schemeClr>
                </a:solidFill>
              </a:rPr>
              <a:t>Includes the following categories:</a:t>
            </a:r>
          </a:p>
          <a:p>
            <a:pPr marL="0" indent="0">
              <a:buNone/>
            </a:pPr>
            <a:r>
              <a:rPr lang="en-US" sz="2400" b="1" dirty="0"/>
              <a:t>Boot sector infector</a:t>
            </a:r>
          </a:p>
          <a:p>
            <a:r>
              <a:rPr lang="en-US" sz="2400" dirty="0">
                <a:solidFill>
                  <a:schemeClr val="tx2">
                    <a:lumMod val="10000"/>
                  </a:schemeClr>
                </a:solidFill>
              </a:rPr>
              <a:t>Infects a master boot record or boot record and spreads when a system is booted from the disk containing the virus</a:t>
            </a:r>
          </a:p>
          <a:p>
            <a:pPr marL="0" indent="0">
              <a:buNone/>
            </a:pPr>
            <a:r>
              <a:rPr lang="en-US" sz="2400" b="1" dirty="0"/>
              <a:t>File infector</a:t>
            </a:r>
          </a:p>
          <a:p>
            <a:r>
              <a:rPr lang="en-US" sz="2400" dirty="0">
                <a:solidFill>
                  <a:schemeClr val="tx2">
                    <a:lumMod val="10000"/>
                  </a:schemeClr>
                </a:solidFill>
              </a:rPr>
              <a:t>Infects files that the operating system or shell consider to be executable</a:t>
            </a:r>
          </a:p>
        </p:txBody>
      </p:sp>
    </p:spTree>
    <p:extLst>
      <p:ext uri="{BB962C8B-B14F-4D97-AF65-F5344CB8AC3E}">
        <p14:creationId xmlns:p14="http://schemas.microsoft.com/office/powerpoint/2010/main" val="4285323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p:txBody>
          <a:bodyPr/>
          <a:lstStyle/>
          <a:p>
            <a:r>
              <a:rPr lang="en-US" dirty="0"/>
              <a:t>Virus Classification By Target </a:t>
            </a:r>
            <a:r>
              <a:rPr lang="en-US" sz="2000" b="0" dirty="0"/>
              <a:t>(2 of 2)</a:t>
            </a:r>
            <a:endParaRPr lang="en-AU" dirty="0"/>
          </a:p>
        </p:txBody>
      </p:sp>
      <p:sp>
        <p:nvSpPr>
          <p:cNvPr id="48131" name="Content Placeholder 2"/>
          <p:cNvSpPr>
            <a:spLocks noGrp="1" noChangeArrowheads="1"/>
          </p:cNvSpPr>
          <p:nvPr>
            <p:ph idx="1"/>
          </p:nvPr>
        </p:nvSpPr>
        <p:spPr/>
        <p:txBody>
          <a:bodyPr>
            <a:noAutofit/>
          </a:bodyPr>
          <a:lstStyle/>
          <a:p>
            <a:pPr marL="0" indent="0">
              <a:buNone/>
            </a:pPr>
            <a:r>
              <a:rPr lang="en-US" sz="2400" b="1" dirty="0"/>
              <a:t>Macro virus</a:t>
            </a:r>
          </a:p>
          <a:p>
            <a:r>
              <a:rPr lang="en-US" sz="2400" dirty="0">
                <a:solidFill>
                  <a:schemeClr val="tx2">
                    <a:lumMod val="10000"/>
                  </a:schemeClr>
                </a:solidFill>
              </a:rPr>
              <a:t>Infects files with macro or scripting code that is interpreted by an application</a:t>
            </a:r>
          </a:p>
          <a:p>
            <a:pPr marL="0" indent="0">
              <a:buNone/>
            </a:pPr>
            <a:r>
              <a:rPr lang="en-US" sz="2400" b="1" dirty="0"/>
              <a:t>Multipartite virus</a:t>
            </a:r>
          </a:p>
          <a:p>
            <a:r>
              <a:rPr lang="en-US" sz="2400" dirty="0">
                <a:solidFill>
                  <a:schemeClr val="tx2">
                    <a:lumMod val="10000"/>
                  </a:schemeClr>
                </a:solidFill>
              </a:rPr>
              <a:t>Infects files in multiple ways</a:t>
            </a:r>
          </a:p>
        </p:txBody>
      </p:sp>
    </p:spTree>
    <p:extLst>
      <p:ext uri="{BB962C8B-B14F-4D97-AF65-F5344CB8AC3E}">
        <p14:creationId xmlns:p14="http://schemas.microsoft.com/office/powerpoint/2010/main" val="32679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noChangeArrowheads="1"/>
          </p:cNvSpPr>
          <p:nvPr>
            <p:ph type="title"/>
          </p:nvPr>
        </p:nvSpPr>
        <p:spPr/>
        <p:txBody>
          <a:bodyPr/>
          <a:lstStyle/>
          <a:p>
            <a:r>
              <a:rPr lang="en-US" dirty="0"/>
              <a:t>Virus Classification by Concealment Strategy </a:t>
            </a:r>
            <a:r>
              <a:rPr lang="en-US" sz="2000" b="0" dirty="0"/>
              <a:t>(1 of 2)</a:t>
            </a:r>
          </a:p>
        </p:txBody>
      </p:sp>
      <p:sp>
        <p:nvSpPr>
          <p:cNvPr id="10" name="Content Placeholder 2"/>
          <p:cNvSpPr>
            <a:spLocks noGrp="1"/>
          </p:cNvSpPr>
          <p:nvPr>
            <p:ph idx="1"/>
          </p:nvPr>
        </p:nvSpPr>
        <p:spPr/>
        <p:txBody>
          <a:bodyPr/>
          <a:lstStyle/>
          <a:p>
            <a:r>
              <a:rPr lang="en-US" sz="2400" dirty="0">
                <a:solidFill>
                  <a:schemeClr val="tx2">
                    <a:lumMod val="10000"/>
                  </a:schemeClr>
                </a:solidFill>
              </a:rPr>
              <a:t>Includes the following categories:</a:t>
            </a:r>
          </a:p>
          <a:p>
            <a:pPr lvl="1">
              <a:buClr>
                <a:schemeClr val="bg2"/>
              </a:buClr>
            </a:pPr>
            <a:r>
              <a:rPr lang="en-US" sz="2400" dirty="0">
                <a:solidFill>
                  <a:schemeClr val="tx2">
                    <a:lumMod val="10000"/>
                  </a:schemeClr>
                </a:solidFill>
              </a:rPr>
              <a:t>Encrypted virus</a:t>
            </a:r>
          </a:p>
          <a:p>
            <a:pPr lvl="2"/>
            <a:r>
              <a:rPr lang="en-US" sz="2400" dirty="0">
                <a:solidFill>
                  <a:schemeClr val="tx2">
                    <a:lumMod val="10000"/>
                  </a:schemeClr>
                </a:solidFill>
              </a:rPr>
              <a:t>Portion of the virus creates a random encryption key and encrypts the remainder of the virus</a:t>
            </a:r>
          </a:p>
          <a:p>
            <a:pPr lvl="2"/>
            <a:r>
              <a:rPr lang="en-US" sz="2400" dirty="0">
                <a:solidFill>
                  <a:schemeClr val="tx2">
                    <a:lumMod val="10000"/>
                  </a:schemeClr>
                </a:solidFill>
              </a:rPr>
              <a:t>When an infected program is invoked, the virus uses the stored random key to decrypt the virus</a:t>
            </a:r>
          </a:p>
          <a:p>
            <a:pPr lvl="2"/>
            <a:r>
              <a:rPr lang="en-US" sz="2400" dirty="0">
                <a:solidFill>
                  <a:schemeClr val="tx2">
                    <a:lumMod val="10000"/>
                  </a:schemeClr>
                </a:solidFill>
              </a:rPr>
              <a:t>When the virus replicates, a different random key is selected</a:t>
            </a:r>
          </a:p>
          <a:p>
            <a:pPr lvl="2"/>
            <a:r>
              <a:rPr lang="en-US" sz="2400" dirty="0">
                <a:solidFill>
                  <a:schemeClr val="tx2">
                    <a:lumMod val="10000"/>
                  </a:schemeClr>
                </a:solidFill>
              </a:rPr>
              <a:t>Because the bulk of the virus is encrypted with a different key for each instance, there is no constant bit pattern to observe</a:t>
            </a:r>
          </a:p>
        </p:txBody>
      </p:sp>
    </p:spTree>
    <p:extLst>
      <p:ext uri="{BB962C8B-B14F-4D97-AF65-F5344CB8AC3E}">
        <p14:creationId xmlns:p14="http://schemas.microsoft.com/office/powerpoint/2010/main" val="3487245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noChangeArrowheads="1"/>
          </p:cNvSpPr>
          <p:nvPr>
            <p:ph type="title"/>
          </p:nvPr>
        </p:nvSpPr>
        <p:spPr/>
        <p:txBody>
          <a:bodyPr/>
          <a:lstStyle/>
          <a:p>
            <a:r>
              <a:rPr lang="en-US" dirty="0"/>
              <a:t>Virus Classification by Concealment Strategy </a:t>
            </a:r>
            <a:r>
              <a:rPr lang="en-US" sz="2000" b="0" dirty="0"/>
              <a:t>(2 of 2)</a:t>
            </a:r>
          </a:p>
        </p:txBody>
      </p:sp>
      <p:sp>
        <p:nvSpPr>
          <p:cNvPr id="10" name="Content Placeholder 2"/>
          <p:cNvSpPr>
            <a:spLocks noGrp="1"/>
          </p:cNvSpPr>
          <p:nvPr>
            <p:ph idx="1"/>
          </p:nvPr>
        </p:nvSpPr>
        <p:spPr/>
        <p:txBody>
          <a:bodyPr/>
          <a:lstStyle/>
          <a:p>
            <a:pPr lvl="1">
              <a:buClr>
                <a:schemeClr val="bg2"/>
              </a:buClr>
            </a:pPr>
            <a:r>
              <a:rPr lang="en-US" sz="2000" dirty="0">
                <a:solidFill>
                  <a:schemeClr val="tx2">
                    <a:lumMod val="10000"/>
                  </a:schemeClr>
                </a:solidFill>
              </a:rPr>
              <a:t>Stealth virus</a:t>
            </a:r>
          </a:p>
          <a:p>
            <a:pPr lvl="2"/>
            <a:r>
              <a:rPr lang="en-US" sz="2000" dirty="0">
                <a:solidFill>
                  <a:schemeClr val="tx2">
                    <a:lumMod val="10000"/>
                  </a:schemeClr>
                </a:solidFill>
              </a:rPr>
              <a:t>A form of virus explicitly designed to hide itself from detection by antivirus software</a:t>
            </a:r>
          </a:p>
          <a:p>
            <a:pPr lvl="2"/>
            <a:r>
              <a:rPr lang="en-US" sz="2000" dirty="0">
                <a:solidFill>
                  <a:schemeClr val="tx2">
                    <a:lumMod val="10000"/>
                  </a:schemeClr>
                </a:solidFill>
              </a:rPr>
              <a:t>The entire virus, not just a payload is hidden</a:t>
            </a:r>
          </a:p>
          <a:p>
            <a:pPr lvl="1">
              <a:buClr>
                <a:schemeClr val="bg2"/>
              </a:buClr>
            </a:pPr>
            <a:r>
              <a:rPr lang="en-US" sz="2000" dirty="0">
                <a:solidFill>
                  <a:schemeClr val="tx2">
                    <a:lumMod val="10000"/>
                  </a:schemeClr>
                </a:solidFill>
              </a:rPr>
              <a:t>Polymorphic virus</a:t>
            </a:r>
          </a:p>
          <a:p>
            <a:pPr lvl="2"/>
            <a:r>
              <a:rPr lang="en-US" sz="2000" dirty="0">
                <a:solidFill>
                  <a:schemeClr val="tx2">
                    <a:lumMod val="10000"/>
                  </a:schemeClr>
                </a:solidFill>
              </a:rPr>
              <a:t>A virus that mutates with every infection, making detection by the “signature” of the virus impossible</a:t>
            </a:r>
          </a:p>
          <a:p>
            <a:pPr lvl="1">
              <a:buClr>
                <a:schemeClr val="bg2"/>
              </a:buClr>
            </a:pPr>
            <a:r>
              <a:rPr lang="en-US" sz="2000" dirty="0">
                <a:solidFill>
                  <a:schemeClr val="tx2">
                    <a:lumMod val="10000"/>
                  </a:schemeClr>
                </a:solidFill>
              </a:rPr>
              <a:t>Metamorphic virus</a:t>
            </a:r>
          </a:p>
          <a:p>
            <a:pPr lvl="2"/>
            <a:r>
              <a:rPr lang="en-US" sz="2000" dirty="0">
                <a:solidFill>
                  <a:schemeClr val="tx2">
                    <a:lumMod val="10000"/>
                  </a:schemeClr>
                </a:solidFill>
              </a:rPr>
              <a:t>Mutates with every infection</a:t>
            </a:r>
          </a:p>
          <a:p>
            <a:pPr lvl="2"/>
            <a:r>
              <a:rPr lang="en-US" sz="2000" dirty="0">
                <a:solidFill>
                  <a:schemeClr val="tx2">
                    <a:lumMod val="10000"/>
                  </a:schemeClr>
                </a:solidFill>
              </a:rPr>
              <a:t>Rewrites itself completely at each iteration, increasing the difficulty of detection</a:t>
            </a:r>
          </a:p>
          <a:p>
            <a:pPr lvl="2"/>
            <a:r>
              <a:rPr lang="en-US" sz="2000" dirty="0">
                <a:solidFill>
                  <a:schemeClr val="tx2">
                    <a:lumMod val="10000"/>
                  </a:schemeClr>
                </a:solidFill>
              </a:rPr>
              <a:t>May change their behavior as well as their appearance</a:t>
            </a:r>
          </a:p>
        </p:txBody>
      </p:sp>
    </p:spTree>
    <p:extLst>
      <p:ext uri="{BB962C8B-B14F-4D97-AF65-F5344CB8AC3E}">
        <p14:creationId xmlns:p14="http://schemas.microsoft.com/office/powerpoint/2010/main" val="614492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r>
              <a:rPr lang="en-US" dirty="0"/>
              <a:t>Worms</a:t>
            </a:r>
            <a:endParaRPr lang="en-AU" dirty="0"/>
          </a:p>
        </p:txBody>
      </p:sp>
      <p:pic>
        <p:nvPicPr>
          <p:cNvPr id="5" name="Picture 2" descr="Decorative Image"/>
          <p:cNvPicPr>
            <a:picLocks noChangeAspect="1"/>
          </p:cNvPicPr>
          <p:nvPr/>
        </p:nvPicPr>
        <p:blipFill>
          <a:blip r:embed="rId3"/>
          <a:stretch>
            <a:fillRect/>
          </a:stretch>
        </p:blipFill>
        <p:spPr>
          <a:xfrm>
            <a:off x="7637172" y="215372"/>
            <a:ext cx="1049628" cy="1225881"/>
          </a:xfrm>
          <a:prstGeom prst="rect">
            <a:avLst/>
          </a:prstGeom>
        </p:spPr>
      </p:pic>
      <p:sp>
        <p:nvSpPr>
          <p:cNvPr id="54275" name="Content Placeholder 3"/>
          <p:cNvSpPr>
            <a:spLocks noGrp="1" noChangeArrowheads="1"/>
          </p:cNvSpPr>
          <p:nvPr>
            <p:ph idx="1"/>
          </p:nvPr>
        </p:nvSpPr>
        <p:spPr/>
        <p:txBody>
          <a:bodyPr/>
          <a:lstStyle/>
          <a:p>
            <a:r>
              <a:rPr lang="en-US" sz="2400" dirty="0">
                <a:solidFill>
                  <a:schemeClr val="tx2">
                    <a:lumMod val="10000"/>
                  </a:schemeClr>
                </a:solidFill>
              </a:rPr>
              <a:t>A program that actively seeks out more machines to infect</a:t>
            </a:r>
          </a:p>
          <a:p>
            <a:pPr marL="740664" lvl="1" indent="-283464">
              <a:buClr>
                <a:schemeClr val="bg2"/>
              </a:buClr>
              <a:buFont typeface="Arial" panose="020B0604020202020204" pitchFamily="34" charset="0"/>
              <a:buChar char="−"/>
            </a:pPr>
            <a:r>
              <a:rPr lang="en-US" sz="2400" dirty="0">
                <a:solidFill>
                  <a:schemeClr val="tx2">
                    <a:lumMod val="10000"/>
                  </a:schemeClr>
                </a:solidFill>
              </a:rPr>
              <a:t>Upon activation, the worm may replicate and propagate again</a:t>
            </a:r>
          </a:p>
          <a:p>
            <a:pPr marL="256032" lvl="1" indent="-256032">
              <a:spcBef>
                <a:spcPts val="1500"/>
              </a:spcBef>
              <a:buClr>
                <a:schemeClr val="bg2"/>
              </a:buClr>
              <a:buFont typeface="Arial" panose="020B0604020202020204" pitchFamily="34" charset="0"/>
              <a:buChar char="•"/>
            </a:pPr>
            <a:r>
              <a:rPr lang="en-US" sz="2400" dirty="0">
                <a:solidFill>
                  <a:schemeClr val="tx2">
                    <a:lumMod val="10000"/>
                  </a:schemeClr>
                </a:solidFill>
              </a:rPr>
              <a:t>To replicate itself, a worm uses some means to access remote systems:</a:t>
            </a:r>
          </a:p>
          <a:p>
            <a:pPr marL="740664" lvl="2" indent="-283464">
              <a:buClr>
                <a:schemeClr val="bg2"/>
              </a:buClr>
              <a:buFont typeface="Arial" panose="020B0604020202020204" pitchFamily="34" charset="0"/>
              <a:buChar char="−"/>
            </a:pPr>
            <a:r>
              <a:rPr lang="en-US" sz="2400" dirty="0">
                <a:solidFill>
                  <a:schemeClr val="tx2">
                    <a:lumMod val="10000"/>
                  </a:schemeClr>
                </a:solidFill>
              </a:rPr>
              <a:t>Electronic mail or instant messenger facility</a:t>
            </a:r>
          </a:p>
          <a:p>
            <a:pPr marL="740664" lvl="2" indent="-283464">
              <a:buClr>
                <a:schemeClr val="bg2"/>
              </a:buClr>
              <a:buFont typeface="Arial" panose="020B0604020202020204" pitchFamily="34" charset="0"/>
              <a:buChar char="−"/>
            </a:pPr>
            <a:r>
              <a:rPr lang="en-US" sz="2400" dirty="0">
                <a:solidFill>
                  <a:schemeClr val="tx2">
                    <a:lumMod val="10000"/>
                  </a:schemeClr>
                </a:solidFill>
              </a:rPr>
              <a:t>File sharing</a:t>
            </a:r>
          </a:p>
          <a:p>
            <a:pPr marL="740664" lvl="2" indent="-283464">
              <a:buClr>
                <a:schemeClr val="bg2"/>
              </a:buClr>
              <a:buFont typeface="Arial" panose="020B0604020202020204" pitchFamily="34" charset="0"/>
              <a:buChar char="−"/>
            </a:pPr>
            <a:r>
              <a:rPr lang="en-US" sz="2400" dirty="0">
                <a:solidFill>
                  <a:schemeClr val="tx2">
                    <a:lumMod val="10000"/>
                  </a:schemeClr>
                </a:solidFill>
              </a:rPr>
              <a:t>Remote execution capability</a:t>
            </a:r>
          </a:p>
          <a:p>
            <a:pPr marL="740664" lvl="2" indent="-283464">
              <a:buClr>
                <a:schemeClr val="bg2"/>
              </a:buClr>
              <a:buFont typeface="Arial" panose="020B0604020202020204" pitchFamily="34" charset="0"/>
              <a:buChar char="−"/>
            </a:pPr>
            <a:r>
              <a:rPr lang="en-US" sz="2400" dirty="0">
                <a:solidFill>
                  <a:schemeClr val="tx2">
                    <a:lumMod val="10000"/>
                  </a:schemeClr>
                </a:solidFill>
              </a:rPr>
              <a:t>Remote file access or transfer capability</a:t>
            </a:r>
          </a:p>
          <a:p>
            <a:pPr marL="740664" lvl="2" indent="-283464">
              <a:buClr>
                <a:schemeClr val="bg2"/>
              </a:buClr>
              <a:buFont typeface="Arial" panose="020B0604020202020204" pitchFamily="34" charset="0"/>
              <a:buChar char="−"/>
            </a:pPr>
            <a:r>
              <a:rPr lang="en-US" sz="2400" dirty="0">
                <a:solidFill>
                  <a:schemeClr val="tx2">
                    <a:lumMod val="10000"/>
                  </a:schemeClr>
                </a:solidFill>
              </a:rPr>
              <a:t>Remote login capability</a:t>
            </a:r>
          </a:p>
        </p:txBody>
      </p:sp>
    </p:spTree>
    <p:extLst>
      <p:ext uri="{BB962C8B-B14F-4D97-AF65-F5344CB8AC3E}">
        <p14:creationId xmlns:p14="http://schemas.microsoft.com/office/powerpoint/2010/main" val="3923474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lstStyle/>
          <a:p>
            <a:r>
              <a:rPr lang="en-US" dirty="0"/>
              <a:t>Worm Phases</a:t>
            </a:r>
            <a:endParaRPr lang="en-AU" dirty="0"/>
          </a:p>
        </p:txBody>
      </p:sp>
      <p:sp>
        <p:nvSpPr>
          <p:cNvPr id="55299" name="Content Placeholder 2"/>
          <p:cNvSpPr>
            <a:spLocks noGrp="1" noChangeArrowheads="1"/>
          </p:cNvSpPr>
          <p:nvPr>
            <p:ph idx="1"/>
          </p:nvPr>
        </p:nvSpPr>
        <p:spPr/>
        <p:txBody>
          <a:bodyPr>
            <a:noAutofit/>
          </a:bodyPr>
          <a:lstStyle/>
          <a:p>
            <a:r>
              <a:rPr lang="en-US" dirty="0">
                <a:solidFill>
                  <a:schemeClr val="tx2">
                    <a:lumMod val="10000"/>
                  </a:schemeClr>
                </a:solidFill>
              </a:rPr>
              <a:t>A worm typically uses the same phases as a computer virus:</a:t>
            </a:r>
          </a:p>
          <a:p>
            <a:pPr lvl="1">
              <a:buClr>
                <a:schemeClr val="bg2"/>
              </a:buClr>
            </a:pPr>
            <a:r>
              <a:rPr lang="en-US" sz="2000" dirty="0">
                <a:solidFill>
                  <a:schemeClr val="tx2">
                    <a:lumMod val="10000"/>
                  </a:schemeClr>
                </a:solidFill>
              </a:rPr>
              <a:t>Dormant</a:t>
            </a:r>
          </a:p>
          <a:p>
            <a:pPr lvl="1">
              <a:buClr>
                <a:schemeClr val="bg2"/>
              </a:buClr>
            </a:pPr>
            <a:r>
              <a:rPr lang="en-US" sz="2000" dirty="0">
                <a:solidFill>
                  <a:schemeClr val="tx2">
                    <a:lumMod val="10000"/>
                  </a:schemeClr>
                </a:solidFill>
              </a:rPr>
              <a:t>Propagation</a:t>
            </a:r>
          </a:p>
          <a:p>
            <a:pPr lvl="1">
              <a:buClr>
                <a:schemeClr val="bg2"/>
              </a:buClr>
            </a:pPr>
            <a:r>
              <a:rPr lang="en-US" sz="2000" dirty="0">
                <a:solidFill>
                  <a:schemeClr val="tx2">
                    <a:lumMod val="10000"/>
                  </a:schemeClr>
                </a:solidFill>
              </a:rPr>
              <a:t>Triggering</a:t>
            </a:r>
          </a:p>
          <a:p>
            <a:pPr lvl="1">
              <a:buClr>
                <a:schemeClr val="bg2"/>
              </a:buClr>
            </a:pPr>
            <a:r>
              <a:rPr lang="en-US" sz="2000" dirty="0">
                <a:solidFill>
                  <a:schemeClr val="tx2">
                    <a:lumMod val="10000"/>
                  </a:schemeClr>
                </a:solidFill>
              </a:rPr>
              <a:t>Execution</a:t>
            </a:r>
          </a:p>
          <a:p>
            <a:r>
              <a:rPr lang="en-US" dirty="0">
                <a:solidFill>
                  <a:schemeClr val="tx2">
                    <a:lumMod val="10000"/>
                  </a:schemeClr>
                </a:solidFill>
              </a:rPr>
              <a:t>The propagation phase generally performs the following functions:</a:t>
            </a:r>
          </a:p>
          <a:p>
            <a:pPr lvl="1">
              <a:buClr>
                <a:schemeClr val="bg2"/>
              </a:buClr>
            </a:pPr>
            <a:r>
              <a:rPr lang="en-US" sz="2000" dirty="0">
                <a:solidFill>
                  <a:schemeClr val="tx2">
                    <a:lumMod val="10000"/>
                  </a:schemeClr>
                </a:solidFill>
              </a:rPr>
              <a:t>Search for appropriate access mechanisms to other systems to infect by examining host tables, address books, buddy lists, trusted peers, and other similar repositories of remote system access details</a:t>
            </a:r>
          </a:p>
          <a:p>
            <a:pPr lvl="1">
              <a:buClr>
                <a:schemeClr val="bg2"/>
              </a:buClr>
            </a:pPr>
            <a:r>
              <a:rPr lang="en-US" sz="2000" dirty="0">
                <a:solidFill>
                  <a:schemeClr val="tx2">
                    <a:lumMod val="10000"/>
                  </a:schemeClr>
                </a:solidFill>
              </a:rPr>
              <a:t>Use the access mechanisms found to transfer a copy of itself to the remote system and cause the copy to be run</a:t>
            </a:r>
          </a:p>
        </p:txBody>
      </p:sp>
    </p:spTree>
    <p:extLst>
      <p:ext uri="{BB962C8B-B14F-4D97-AF65-F5344CB8AC3E}">
        <p14:creationId xmlns:p14="http://schemas.microsoft.com/office/powerpoint/2010/main" val="241354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lstStyle/>
          <a:p>
            <a:r>
              <a:rPr lang="en-US" dirty="0"/>
              <a:t>Target Discovery </a:t>
            </a:r>
            <a:r>
              <a:rPr lang="en-US" sz="2000" b="0" dirty="0"/>
              <a:t>(1 of 2)</a:t>
            </a:r>
            <a:endParaRPr lang="en-AU" sz="2000" b="0" dirty="0"/>
          </a:p>
        </p:txBody>
      </p:sp>
      <p:sp>
        <p:nvSpPr>
          <p:cNvPr id="55299" name="Content Placeholder 2"/>
          <p:cNvSpPr>
            <a:spLocks noGrp="1" noChangeArrowheads="1"/>
          </p:cNvSpPr>
          <p:nvPr>
            <p:ph idx="1"/>
          </p:nvPr>
        </p:nvSpPr>
        <p:spPr/>
        <p:txBody>
          <a:bodyPr>
            <a:noAutofit/>
          </a:bodyPr>
          <a:lstStyle/>
          <a:p>
            <a:r>
              <a:rPr lang="en-US" sz="1800" dirty="0">
                <a:solidFill>
                  <a:schemeClr val="tx2">
                    <a:lumMod val="10000"/>
                  </a:schemeClr>
                </a:solidFill>
              </a:rPr>
              <a:t>Scanning/fingerprinting</a:t>
            </a:r>
          </a:p>
          <a:p>
            <a:pPr lvl="1">
              <a:buClr>
                <a:schemeClr val="bg2"/>
              </a:buClr>
            </a:pPr>
            <a:r>
              <a:rPr lang="en-US" dirty="0">
                <a:solidFill>
                  <a:schemeClr val="tx2">
                    <a:lumMod val="10000"/>
                  </a:schemeClr>
                </a:solidFill>
              </a:rPr>
              <a:t>The function in the propagation phase for a network worm to search for other systems to infect</a:t>
            </a:r>
          </a:p>
          <a:p>
            <a:r>
              <a:rPr lang="en-US" sz="1800" dirty="0">
                <a:solidFill>
                  <a:schemeClr val="tx2">
                    <a:lumMod val="10000"/>
                  </a:schemeClr>
                </a:solidFill>
              </a:rPr>
              <a:t>Worm network scanning strategies:</a:t>
            </a:r>
          </a:p>
          <a:p>
            <a:pPr lvl="1">
              <a:buClr>
                <a:schemeClr val="bg2"/>
              </a:buClr>
            </a:pPr>
            <a:r>
              <a:rPr lang="en-US" dirty="0">
                <a:solidFill>
                  <a:schemeClr val="tx2">
                    <a:lumMod val="10000"/>
                  </a:schemeClr>
                </a:solidFill>
              </a:rPr>
              <a:t>Random</a:t>
            </a:r>
          </a:p>
          <a:p>
            <a:pPr lvl="2"/>
            <a:r>
              <a:rPr lang="en-US" sz="1800" dirty="0">
                <a:solidFill>
                  <a:schemeClr val="tx2">
                    <a:lumMod val="10000"/>
                  </a:schemeClr>
                </a:solidFill>
              </a:rPr>
              <a:t>Each compromised host probes random addresses in the IP address space, using a different seed</a:t>
            </a:r>
          </a:p>
          <a:p>
            <a:pPr lvl="2"/>
            <a:r>
              <a:rPr lang="en-US" sz="1800" dirty="0">
                <a:solidFill>
                  <a:schemeClr val="tx2">
                    <a:lumMod val="10000"/>
                  </a:schemeClr>
                </a:solidFill>
              </a:rPr>
              <a:t>Produces a high volume of Internet traffic, which may cause generalized disruption even before the actual attack is lunched</a:t>
            </a:r>
          </a:p>
          <a:p>
            <a:pPr lvl="1">
              <a:buClr>
                <a:schemeClr val="bg2"/>
              </a:buClr>
            </a:pPr>
            <a:r>
              <a:rPr lang="en-US" dirty="0">
                <a:solidFill>
                  <a:schemeClr val="tx2">
                    <a:lumMod val="10000"/>
                  </a:schemeClr>
                </a:solidFill>
              </a:rPr>
              <a:t>Hit list</a:t>
            </a:r>
          </a:p>
          <a:p>
            <a:pPr lvl="2"/>
            <a:r>
              <a:rPr lang="en-US" sz="1800" dirty="0">
                <a:solidFill>
                  <a:schemeClr val="tx2">
                    <a:lumMod val="10000"/>
                  </a:schemeClr>
                </a:solidFill>
              </a:rPr>
              <a:t>The attacker first compiles a long list of potential vulnerable machines</a:t>
            </a:r>
          </a:p>
          <a:p>
            <a:pPr lvl="2"/>
            <a:r>
              <a:rPr lang="en-US" sz="1800" dirty="0">
                <a:solidFill>
                  <a:schemeClr val="tx2">
                    <a:lumMod val="10000"/>
                  </a:schemeClr>
                </a:solidFill>
              </a:rPr>
              <a:t>Once the list is compiled, the attacker begins infecting machines on the list</a:t>
            </a:r>
          </a:p>
        </p:txBody>
      </p:sp>
    </p:spTree>
    <p:extLst>
      <p:ext uri="{BB962C8B-B14F-4D97-AF65-F5344CB8AC3E}">
        <p14:creationId xmlns:p14="http://schemas.microsoft.com/office/powerpoint/2010/main" val="3201226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lstStyle/>
          <a:p>
            <a:r>
              <a:rPr lang="en-US" dirty="0"/>
              <a:t>Target Discovery </a:t>
            </a:r>
            <a:r>
              <a:rPr lang="en-US" sz="2000" b="0" dirty="0"/>
              <a:t>(2 of 2)</a:t>
            </a:r>
            <a:endParaRPr lang="en-AU" sz="2000" b="0" dirty="0"/>
          </a:p>
        </p:txBody>
      </p:sp>
      <p:sp>
        <p:nvSpPr>
          <p:cNvPr id="55299" name="Content Placeholder 2"/>
          <p:cNvSpPr>
            <a:spLocks noGrp="1" noChangeArrowheads="1"/>
          </p:cNvSpPr>
          <p:nvPr>
            <p:ph idx="1"/>
          </p:nvPr>
        </p:nvSpPr>
        <p:spPr/>
        <p:txBody>
          <a:bodyPr>
            <a:noAutofit/>
          </a:bodyPr>
          <a:lstStyle/>
          <a:p>
            <a:pPr lvl="2"/>
            <a:r>
              <a:rPr lang="en-US" sz="2000" dirty="0">
                <a:solidFill>
                  <a:schemeClr val="tx2">
                    <a:lumMod val="10000"/>
                  </a:schemeClr>
                </a:solidFill>
              </a:rPr>
              <a:t>Each infected machine is provided with a portion of the list to scan</a:t>
            </a:r>
          </a:p>
          <a:p>
            <a:pPr lvl="2"/>
            <a:r>
              <a:rPr lang="en-US" sz="2000" dirty="0">
                <a:solidFill>
                  <a:schemeClr val="tx2">
                    <a:lumMod val="10000"/>
                  </a:schemeClr>
                </a:solidFill>
              </a:rPr>
              <a:t>This results in a very short scanning period, which may make it difficult to detect that infection is taking place</a:t>
            </a:r>
          </a:p>
          <a:p>
            <a:pPr lvl="1">
              <a:buClr>
                <a:schemeClr val="bg2"/>
              </a:buClr>
            </a:pPr>
            <a:r>
              <a:rPr lang="en-US" sz="2000" dirty="0">
                <a:solidFill>
                  <a:schemeClr val="tx2">
                    <a:lumMod val="10000"/>
                  </a:schemeClr>
                </a:solidFill>
              </a:rPr>
              <a:t>Topological</a:t>
            </a:r>
          </a:p>
          <a:p>
            <a:pPr lvl="2"/>
            <a:r>
              <a:rPr lang="en-US" sz="2000" dirty="0">
                <a:solidFill>
                  <a:schemeClr val="tx2">
                    <a:lumMod val="10000"/>
                  </a:schemeClr>
                </a:solidFill>
              </a:rPr>
              <a:t>Uses information contained on an infected victim machine to find more hosts to scan</a:t>
            </a:r>
          </a:p>
          <a:p>
            <a:pPr lvl="1">
              <a:buClr>
                <a:schemeClr val="bg2"/>
              </a:buClr>
            </a:pPr>
            <a:r>
              <a:rPr lang="en-US" sz="2000" dirty="0">
                <a:solidFill>
                  <a:schemeClr val="tx2">
                    <a:lumMod val="10000"/>
                  </a:schemeClr>
                </a:solidFill>
              </a:rPr>
              <a:t>Local subnet </a:t>
            </a:r>
          </a:p>
          <a:p>
            <a:pPr lvl="2"/>
            <a:r>
              <a:rPr lang="en-US" sz="2000" dirty="0">
                <a:solidFill>
                  <a:schemeClr val="tx2">
                    <a:lumMod val="10000"/>
                  </a:schemeClr>
                </a:solidFill>
              </a:rPr>
              <a:t>If a host is infected behind a firewall, that host then looks for targets in its own local network</a:t>
            </a:r>
          </a:p>
          <a:p>
            <a:pPr lvl="2"/>
            <a:r>
              <a:rPr lang="en-US" sz="2000" dirty="0">
                <a:solidFill>
                  <a:schemeClr val="tx2">
                    <a:lumMod val="10000"/>
                  </a:schemeClr>
                </a:solidFill>
              </a:rPr>
              <a:t>The host uses the subnet address structure to find other hosts that would otherwise be protected by the firewall</a:t>
            </a:r>
          </a:p>
        </p:txBody>
      </p:sp>
    </p:spTree>
    <p:extLst>
      <p:ext uri="{BB962C8B-B14F-4D97-AF65-F5344CB8AC3E}">
        <p14:creationId xmlns:p14="http://schemas.microsoft.com/office/powerpoint/2010/main" val="1909336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dirty="0"/>
              <a:t>The Morris Worm</a:t>
            </a:r>
            <a:endParaRPr lang="en-AU" sz="2000" b="0" dirty="0"/>
          </a:p>
        </p:txBody>
      </p:sp>
      <p:sp>
        <p:nvSpPr>
          <p:cNvPr id="56323" name="Content Placeholder 2"/>
          <p:cNvSpPr>
            <a:spLocks noGrp="1" noChangeArrowheads="1"/>
          </p:cNvSpPr>
          <p:nvPr>
            <p:ph idx="1"/>
          </p:nvPr>
        </p:nvSpPr>
        <p:spPr/>
        <p:txBody>
          <a:bodyPr>
            <a:noAutofit/>
          </a:bodyPr>
          <a:lstStyle/>
          <a:p>
            <a:r>
              <a:rPr lang="en-US" dirty="0">
                <a:solidFill>
                  <a:schemeClr val="tx2">
                    <a:lumMod val="10000"/>
                  </a:schemeClr>
                </a:solidFill>
              </a:rPr>
              <a:t>Released onto the Internet by Robert Morris in 1988</a:t>
            </a:r>
          </a:p>
          <a:p>
            <a:r>
              <a:rPr lang="en-US" dirty="0">
                <a:solidFill>
                  <a:schemeClr val="tx2">
                    <a:lumMod val="10000"/>
                  </a:schemeClr>
                </a:solidFill>
              </a:rPr>
              <a:t>Designed to spread on U</a:t>
            </a:r>
            <a:r>
              <a:rPr lang="en-US" sz="100" dirty="0">
                <a:solidFill>
                  <a:schemeClr val="tx2">
                    <a:lumMod val="10000"/>
                  </a:schemeClr>
                </a:solidFill>
              </a:rPr>
              <a:t> </a:t>
            </a:r>
            <a:r>
              <a:rPr lang="en-US" dirty="0">
                <a:solidFill>
                  <a:schemeClr val="tx2">
                    <a:lumMod val="10000"/>
                  </a:schemeClr>
                </a:solidFill>
              </a:rPr>
              <a:t>N</a:t>
            </a:r>
            <a:r>
              <a:rPr lang="en-US" sz="100" dirty="0">
                <a:solidFill>
                  <a:schemeClr val="tx2">
                    <a:lumMod val="10000"/>
                  </a:schemeClr>
                </a:solidFill>
              </a:rPr>
              <a:t> </a:t>
            </a:r>
            <a:r>
              <a:rPr lang="en-US" dirty="0">
                <a:solidFill>
                  <a:schemeClr val="tx2">
                    <a:lumMod val="10000"/>
                  </a:schemeClr>
                </a:solidFill>
              </a:rPr>
              <a:t>I</a:t>
            </a:r>
            <a:r>
              <a:rPr lang="en-US" sz="100" dirty="0">
                <a:solidFill>
                  <a:schemeClr val="tx2">
                    <a:lumMod val="10000"/>
                  </a:schemeClr>
                </a:solidFill>
              </a:rPr>
              <a:t> </a:t>
            </a:r>
            <a:r>
              <a:rPr lang="en-US" dirty="0">
                <a:solidFill>
                  <a:schemeClr val="tx2">
                    <a:lumMod val="10000"/>
                  </a:schemeClr>
                </a:solidFill>
              </a:rPr>
              <a:t>X systems and used a number of different techniques for propagation</a:t>
            </a:r>
          </a:p>
          <a:p>
            <a:r>
              <a:rPr lang="en-US" dirty="0">
                <a:solidFill>
                  <a:schemeClr val="tx2">
                    <a:lumMod val="10000"/>
                  </a:schemeClr>
                </a:solidFill>
              </a:rPr>
              <a:t>When a copy began execution its first task was to discover other hosts known to this host that would allow entry from this host</a:t>
            </a:r>
          </a:p>
          <a:p>
            <a:r>
              <a:rPr lang="en-US" dirty="0">
                <a:solidFill>
                  <a:schemeClr val="tx2">
                    <a:lumMod val="10000"/>
                  </a:schemeClr>
                </a:solidFill>
              </a:rPr>
              <a:t>For each discovered host, the worm tried a number of methods for gaining access:</a:t>
            </a:r>
          </a:p>
          <a:p>
            <a:pPr lvl="1">
              <a:buClr>
                <a:schemeClr val="bg2"/>
              </a:buClr>
            </a:pPr>
            <a:r>
              <a:rPr lang="en-US" sz="2000" dirty="0">
                <a:solidFill>
                  <a:schemeClr val="tx2">
                    <a:lumMod val="10000"/>
                  </a:schemeClr>
                </a:solidFill>
              </a:rPr>
              <a:t>It attempted to log on to a remote host as a legitimate user</a:t>
            </a:r>
          </a:p>
          <a:p>
            <a:pPr lvl="1">
              <a:buClr>
                <a:schemeClr val="bg2"/>
              </a:buClr>
            </a:pPr>
            <a:r>
              <a:rPr lang="en-US" sz="2000" dirty="0">
                <a:solidFill>
                  <a:schemeClr val="tx2">
                    <a:lumMod val="10000"/>
                  </a:schemeClr>
                </a:solidFill>
              </a:rPr>
              <a:t>It exploited a bug in the U</a:t>
            </a:r>
            <a:r>
              <a:rPr lang="en-US" sz="100" dirty="0">
                <a:solidFill>
                  <a:schemeClr val="tx2">
                    <a:lumMod val="10000"/>
                  </a:schemeClr>
                </a:solidFill>
              </a:rPr>
              <a:t> </a:t>
            </a:r>
            <a:r>
              <a:rPr lang="en-US" sz="2000" dirty="0">
                <a:solidFill>
                  <a:schemeClr val="tx2">
                    <a:lumMod val="10000"/>
                  </a:schemeClr>
                </a:solidFill>
              </a:rPr>
              <a:t>N</a:t>
            </a:r>
            <a:r>
              <a:rPr lang="en-US" sz="100" dirty="0">
                <a:solidFill>
                  <a:schemeClr val="tx2">
                    <a:lumMod val="10000"/>
                  </a:schemeClr>
                </a:solidFill>
              </a:rPr>
              <a:t> </a:t>
            </a:r>
            <a:r>
              <a:rPr lang="en-US" sz="2000" dirty="0">
                <a:solidFill>
                  <a:schemeClr val="tx2">
                    <a:lumMod val="10000"/>
                  </a:schemeClr>
                </a:solidFill>
              </a:rPr>
              <a:t>I</a:t>
            </a:r>
            <a:r>
              <a:rPr lang="en-US" sz="100" dirty="0">
                <a:solidFill>
                  <a:schemeClr val="tx2">
                    <a:lumMod val="10000"/>
                  </a:schemeClr>
                </a:solidFill>
              </a:rPr>
              <a:t> </a:t>
            </a:r>
            <a:r>
              <a:rPr lang="en-US" sz="2000" dirty="0">
                <a:solidFill>
                  <a:schemeClr val="tx2">
                    <a:lumMod val="10000"/>
                  </a:schemeClr>
                </a:solidFill>
              </a:rPr>
              <a:t>X finger protocol, which reports the whereabouts of a remote user</a:t>
            </a:r>
          </a:p>
          <a:p>
            <a:pPr lvl="1">
              <a:buClr>
                <a:schemeClr val="bg2"/>
              </a:buClr>
            </a:pPr>
            <a:r>
              <a:rPr lang="en-US" sz="2000" dirty="0">
                <a:solidFill>
                  <a:schemeClr val="tx2">
                    <a:lumMod val="10000"/>
                  </a:schemeClr>
                </a:solidFill>
              </a:rPr>
              <a:t>It exploited a trapdoor in the debug option of the remote process that receives and sends mail</a:t>
            </a:r>
          </a:p>
        </p:txBody>
      </p:sp>
    </p:spTree>
    <p:extLst>
      <p:ext uri="{BB962C8B-B14F-4D97-AF65-F5344CB8AC3E}">
        <p14:creationId xmlns:p14="http://schemas.microsoft.com/office/powerpoint/2010/main" val="4231504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B318B-A976-5F9D-A46F-A33E910D6977}"/>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8DAE9502-C909-DE9D-8B3A-A2671F09C2CA}"/>
              </a:ext>
            </a:extLst>
          </p:cNvPr>
          <p:cNvSpPr>
            <a:spLocks noGrp="1" noChangeArrowheads="1"/>
          </p:cNvSpPr>
          <p:nvPr>
            <p:ph type="title"/>
          </p:nvPr>
        </p:nvSpPr>
        <p:spPr/>
        <p:txBody>
          <a:bodyPr/>
          <a:lstStyle/>
          <a:p>
            <a:r>
              <a:rPr lang="en-US" dirty="0"/>
              <a:t>A Broad Classification of Malware</a:t>
            </a:r>
            <a:endParaRPr lang="en-AU" sz="2000" b="0" dirty="0"/>
          </a:p>
        </p:txBody>
      </p:sp>
      <p:sp>
        <p:nvSpPr>
          <p:cNvPr id="46083" name="Content Placeholder 2">
            <a:extLst>
              <a:ext uri="{FF2B5EF4-FFF2-40B4-BE49-F238E27FC236}">
                <a16:creationId xmlns:a16="http://schemas.microsoft.com/office/drawing/2014/main" id="{DBB88685-F246-48FE-675D-4DF12E4577EC}"/>
              </a:ext>
            </a:extLst>
          </p:cNvPr>
          <p:cNvSpPr>
            <a:spLocks noGrp="1" noChangeArrowheads="1"/>
          </p:cNvSpPr>
          <p:nvPr>
            <p:ph idx="1"/>
          </p:nvPr>
        </p:nvSpPr>
        <p:spPr/>
        <p:txBody>
          <a:bodyPr>
            <a:noAutofit/>
          </a:bodyPr>
          <a:lstStyle/>
          <a:p>
            <a:pPr marL="0" indent="0">
              <a:buNone/>
            </a:pPr>
            <a:r>
              <a:rPr lang="en-US" sz="2400" dirty="0">
                <a:solidFill>
                  <a:schemeClr val="tx2">
                    <a:lumMod val="10000"/>
                  </a:schemeClr>
                </a:solidFill>
              </a:rPr>
              <a:t>Two broad categories:</a:t>
            </a:r>
          </a:p>
          <a:p>
            <a:pPr marL="829818" lvl="2" indent="-429768">
              <a:spcBef>
                <a:spcPts val="1500"/>
              </a:spcBef>
              <a:buFont typeface="+mj-lt"/>
              <a:buAutoNum type="arabicPeriod"/>
            </a:pPr>
            <a:r>
              <a:rPr lang="en-US" sz="2200" dirty="0"/>
              <a:t>Based first on how it spreads or propagates to reach the desired targets</a:t>
            </a:r>
          </a:p>
          <a:p>
            <a:pPr marL="829818" lvl="2" indent="-429768">
              <a:spcBef>
                <a:spcPts val="1500"/>
              </a:spcBef>
              <a:buFont typeface="+mj-lt"/>
              <a:buAutoNum type="arabicPeriod"/>
            </a:pPr>
            <a:r>
              <a:rPr lang="en-US" sz="2200" dirty="0"/>
              <a:t>Then on the actions or payloads it performs once a target is reached</a:t>
            </a:r>
          </a:p>
        </p:txBody>
      </p:sp>
    </p:spTree>
    <p:extLst>
      <p:ext uri="{BB962C8B-B14F-4D97-AF65-F5344CB8AC3E}">
        <p14:creationId xmlns:p14="http://schemas.microsoft.com/office/powerpoint/2010/main" val="379428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dirty="0"/>
              <a:t>Worm Technology </a:t>
            </a:r>
            <a:r>
              <a:rPr lang="en-US" sz="2000" b="0" dirty="0"/>
              <a:t>(1 of 3)</a:t>
            </a:r>
            <a:endParaRPr lang="en-AU" sz="2000" b="0" dirty="0"/>
          </a:p>
        </p:txBody>
      </p:sp>
      <p:pic>
        <p:nvPicPr>
          <p:cNvPr id="6" name="Picture 2" descr="Decorative Image"/>
          <p:cNvPicPr>
            <a:picLocks noChangeAspect="1"/>
          </p:cNvPicPr>
          <p:nvPr/>
        </p:nvPicPr>
        <p:blipFill>
          <a:blip r:embed="rId3"/>
          <a:stretch>
            <a:fillRect/>
          </a:stretch>
        </p:blipFill>
        <p:spPr>
          <a:xfrm>
            <a:off x="7372493" y="215372"/>
            <a:ext cx="972995" cy="1136380"/>
          </a:xfrm>
          <a:prstGeom prst="rect">
            <a:avLst/>
          </a:prstGeom>
        </p:spPr>
      </p:pic>
      <p:sp>
        <p:nvSpPr>
          <p:cNvPr id="56323" name="Content Placeholder 3"/>
          <p:cNvSpPr>
            <a:spLocks noGrp="1" noChangeArrowheads="1"/>
          </p:cNvSpPr>
          <p:nvPr>
            <p:ph idx="1"/>
          </p:nvPr>
        </p:nvSpPr>
        <p:spPr/>
        <p:txBody>
          <a:bodyPr>
            <a:noAutofit/>
          </a:bodyPr>
          <a:lstStyle/>
          <a:p>
            <a:pPr marL="0" lvl="0" indent="0">
              <a:buNone/>
            </a:pPr>
            <a:r>
              <a:rPr lang="en-US" sz="2200" b="1" dirty="0"/>
              <a:t>Multiplatform</a:t>
            </a:r>
          </a:p>
          <a:p>
            <a:r>
              <a:rPr lang="en-US" sz="2200" dirty="0"/>
              <a:t>Newer worms can attack a variety of platforms</a:t>
            </a:r>
          </a:p>
          <a:p>
            <a:pPr marL="0" lvl="0" indent="0">
              <a:buNone/>
            </a:pPr>
            <a:r>
              <a:rPr lang="en-US" sz="2200" b="1" dirty="0"/>
              <a:t>Multi-exploit</a:t>
            </a:r>
          </a:p>
          <a:p>
            <a:r>
              <a:rPr lang="en-US" sz="2200" dirty="0"/>
              <a:t>New worms penetrate systems in a variety of ways, using exploits against Web servers, browsers, e-mail, file sharing, and other network-based applications, or via shared media</a:t>
            </a:r>
          </a:p>
          <a:p>
            <a:pPr marL="0" lvl="0" indent="0">
              <a:buNone/>
            </a:pPr>
            <a:r>
              <a:rPr lang="en-US" sz="2200" b="1" dirty="0"/>
              <a:t>Ultrafast spreading</a:t>
            </a:r>
          </a:p>
          <a:p>
            <a:r>
              <a:rPr lang="en-US" sz="2200" dirty="0"/>
              <a:t>Exploit various techniques to optimize the rate of spread of a worm to maximize its likelihood of locating as many vulnerable machines as possible in a short time period</a:t>
            </a:r>
          </a:p>
        </p:txBody>
      </p:sp>
    </p:spTree>
    <p:extLst>
      <p:ext uri="{BB962C8B-B14F-4D97-AF65-F5344CB8AC3E}">
        <p14:creationId xmlns:p14="http://schemas.microsoft.com/office/powerpoint/2010/main" val="2068192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dirty="0"/>
              <a:t>Worm Technology </a:t>
            </a:r>
            <a:r>
              <a:rPr lang="en-US" sz="2000" b="0" dirty="0"/>
              <a:t>(2 of 3)</a:t>
            </a:r>
            <a:endParaRPr lang="en-AU" sz="2000" b="0" dirty="0"/>
          </a:p>
        </p:txBody>
      </p:sp>
      <p:sp>
        <p:nvSpPr>
          <p:cNvPr id="56323" name="Content Placeholder 2"/>
          <p:cNvSpPr>
            <a:spLocks noGrp="1" noChangeArrowheads="1"/>
          </p:cNvSpPr>
          <p:nvPr>
            <p:ph idx="1"/>
          </p:nvPr>
        </p:nvSpPr>
        <p:spPr/>
        <p:txBody>
          <a:bodyPr>
            <a:noAutofit/>
          </a:bodyPr>
          <a:lstStyle/>
          <a:p>
            <a:pPr marL="0" lvl="0" indent="0">
              <a:buNone/>
            </a:pPr>
            <a:r>
              <a:rPr lang="en-US" b="1" dirty="0"/>
              <a:t>Polymorphic</a:t>
            </a:r>
          </a:p>
          <a:p>
            <a:r>
              <a:rPr lang="en-US" dirty="0"/>
              <a:t>To evade detection, skip past filters, and foil real-time analysis, each copy of the worm has new code generated on the fly using functionally equivalent instructions and encryption techniques</a:t>
            </a:r>
          </a:p>
          <a:p>
            <a:pPr marL="0" lvl="0" indent="0">
              <a:buNone/>
            </a:pPr>
            <a:r>
              <a:rPr lang="en-US" b="1" dirty="0"/>
              <a:t>Metamorphic</a:t>
            </a:r>
          </a:p>
          <a:p>
            <a:r>
              <a:rPr lang="en-US" dirty="0"/>
              <a:t>In addition to changing their appearance, metamorphic worms have a repertoire of behavior patterns that are unleashed at different stages of propagation</a:t>
            </a:r>
          </a:p>
          <a:p>
            <a:pPr marL="0" lvl="0" indent="0">
              <a:buNone/>
            </a:pPr>
            <a:r>
              <a:rPr lang="en-US" b="1" dirty="0"/>
              <a:t>Transport vehicles</a:t>
            </a:r>
          </a:p>
          <a:p>
            <a:r>
              <a:rPr lang="en-US" dirty="0"/>
              <a:t>Because worms can rapidly compromise a large number of systems, they are ideal for spreading a wide variety of malicious payloads</a:t>
            </a:r>
          </a:p>
        </p:txBody>
      </p:sp>
    </p:spTree>
    <p:extLst>
      <p:ext uri="{BB962C8B-B14F-4D97-AF65-F5344CB8AC3E}">
        <p14:creationId xmlns:p14="http://schemas.microsoft.com/office/powerpoint/2010/main" val="194964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dirty="0"/>
              <a:t>Worm Technology </a:t>
            </a:r>
            <a:r>
              <a:rPr lang="en-US" sz="2000" b="0" dirty="0"/>
              <a:t>(3 of 3)</a:t>
            </a:r>
            <a:endParaRPr lang="en-AU" sz="2000" b="0" dirty="0"/>
          </a:p>
        </p:txBody>
      </p:sp>
      <p:sp>
        <p:nvSpPr>
          <p:cNvPr id="56323" name="Content Placeholder 2"/>
          <p:cNvSpPr>
            <a:spLocks noGrp="1" noChangeArrowheads="1"/>
          </p:cNvSpPr>
          <p:nvPr>
            <p:ph idx="1"/>
          </p:nvPr>
        </p:nvSpPr>
        <p:spPr/>
        <p:txBody>
          <a:bodyPr>
            <a:noAutofit/>
          </a:bodyPr>
          <a:lstStyle/>
          <a:p>
            <a:pPr marL="0" lvl="0" indent="0">
              <a:buNone/>
            </a:pPr>
            <a:r>
              <a:rPr lang="en-US" sz="2400" b="1" dirty="0"/>
              <a:t>Zero-day exploit</a:t>
            </a:r>
          </a:p>
          <a:p>
            <a:r>
              <a:rPr lang="en-US" sz="2400" dirty="0"/>
              <a:t>To achieve maximum surprise and distribution, a worm should exploit an unknown vulnerability that is only discovered by the general network community when the worm is launched </a:t>
            </a:r>
          </a:p>
        </p:txBody>
      </p:sp>
    </p:spTree>
    <p:extLst>
      <p:ext uri="{BB962C8B-B14F-4D97-AF65-F5344CB8AC3E}">
        <p14:creationId xmlns:p14="http://schemas.microsoft.com/office/powerpoint/2010/main" val="407684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p:txBody>
          <a:bodyPr/>
          <a:lstStyle/>
          <a:p>
            <a:r>
              <a:rPr lang="en-US" dirty="0"/>
              <a:t>Distributed Denial of Service Attacks (D</a:t>
            </a:r>
            <a:r>
              <a:rPr lang="en-US" sz="100" dirty="0"/>
              <a:t> </a:t>
            </a:r>
            <a:r>
              <a:rPr lang="en-US" dirty="0" err="1"/>
              <a:t>D</a:t>
            </a:r>
            <a:r>
              <a:rPr lang="en-US" sz="100" dirty="0"/>
              <a:t> </a:t>
            </a:r>
            <a:r>
              <a:rPr lang="en-US" dirty="0"/>
              <a:t>o</a:t>
            </a:r>
            <a:r>
              <a:rPr lang="en-US" sz="100" dirty="0"/>
              <a:t> </a:t>
            </a:r>
            <a:r>
              <a:rPr lang="en-US" dirty="0"/>
              <a:t>S)</a:t>
            </a:r>
            <a:endParaRPr lang="en-AU" sz="2000" b="0" dirty="0"/>
          </a:p>
        </p:txBody>
      </p:sp>
      <p:sp>
        <p:nvSpPr>
          <p:cNvPr id="60419" name="Content Placeholder 2"/>
          <p:cNvSpPr>
            <a:spLocks noGrp="1" noChangeArrowheads="1"/>
          </p:cNvSpPr>
          <p:nvPr>
            <p:ph idx="1"/>
          </p:nvPr>
        </p:nvSpPr>
        <p:spPr/>
        <p:txBody>
          <a:bodyPr>
            <a:normAutofit/>
          </a:bodyPr>
          <a:lstStyle/>
          <a:p>
            <a:r>
              <a:rPr lang="en-US" sz="2400" dirty="0">
                <a:solidFill>
                  <a:schemeClr val="tx2">
                    <a:lumMod val="10000"/>
                  </a:schemeClr>
                </a:solidFill>
              </a:rPr>
              <a:t>Attacks that make computer systems inaccessible by flooding servers, networks, or even end-user systems with useless traffic so that legitimate users can no longer gain access to those resources</a:t>
            </a:r>
            <a:endParaRPr lang="en-AU" sz="2400" dirty="0">
              <a:solidFill>
                <a:schemeClr val="tx2">
                  <a:lumMod val="10000"/>
                </a:schemeClr>
              </a:solidFill>
            </a:endParaRPr>
          </a:p>
          <a:p>
            <a:r>
              <a:rPr lang="en-AU" sz="2400" dirty="0">
                <a:solidFill>
                  <a:schemeClr val="tx2">
                    <a:lumMod val="10000"/>
                  </a:schemeClr>
                </a:solidFill>
              </a:rPr>
              <a:t>One way to classify </a:t>
            </a:r>
            <a:r>
              <a:rPr lang="en-AU" sz="2400" dirty="0" err="1">
                <a:solidFill>
                  <a:schemeClr val="tx2">
                    <a:lumMod val="10000"/>
                  </a:schemeClr>
                </a:solidFill>
              </a:rPr>
              <a:t>DDoS</a:t>
            </a:r>
            <a:r>
              <a:rPr lang="en-AU" sz="2400" dirty="0">
                <a:solidFill>
                  <a:schemeClr val="tx2">
                    <a:lumMod val="10000"/>
                  </a:schemeClr>
                </a:solidFill>
              </a:rPr>
              <a:t> attacks is in terms of the type of resources that is consumed</a:t>
            </a:r>
          </a:p>
          <a:p>
            <a:r>
              <a:rPr lang="en-AU" sz="2400" dirty="0">
                <a:solidFill>
                  <a:schemeClr val="tx2">
                    <a:lumMod val="10000"/>
                  </a:schemeClr>
                </a:solidFill>
              </a:rPr>
              <a:t>The resource consumed is either an internal host resource on the target system or data transmission capacity in the local network to which the target is attacked</a:t>
            </a:r>
          </a:p>
        </p:txBody>
      </p:sp>
    </p:spTree>
    <p:extLst>
      <p:ext uri="{BB962C8B-B14F-4D97-AF65-F5344CB8AC3E}">
        <p14:creationId xmlns:p14="http://schemas.microsoft.com/office/powerpoint/2010/main" val="2254671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Figure 10.5 Examples of Simple D</a:t>
            </a:r>
            <a:r>
              <a:rPr lang="en-US" sz="100" dirty="0"/>
              <a:t> </a:t>
            </a:r>
            <a:r>
              <a:rPr lang="en-US" dirty="0" err="1"/>
              <a:t>D</a:t>
            </a:r>
            <a:r>
              <a:rPr lang="en-US" sz="100" dirty="0"/>
              <a:t> </a:t>
            </a:r>
            <a:r>
              <a:rPr lang="en-US" dirty="0"/>
              <a:t>o</a:t>
            </a:r>
            <a:r>
              <a:rPr lang="en-US" sz="100" dirty="0"/>
              <a:t> </a:t>
            </a:r>
            <a:r>
              <a:rPr lang="en-US" dirty="0"/>
              <a:t>S Attacks</a:t>
            </a:r>
            <a:endParaRPr lang="en-US" sz="1600" dirty="0"/>
          </a:p>
        </p:txBody>
      </p:sp>
      <p:pic>
        <p:nvPicPr>
          <p:cNvPr id="7" name="Picture 2" descr="Flow charts for different D D o S attacks. Chart a: distributed S Y N flood attack. The attack has three stages. 1, the attack machine sends requests through multiple parallel slave servers. 2, The slave servers generate S Y B packets, which then travel to the target Web server via the internet. 3, The target Web server sends S Y N slash A C K packets back into the internet. Chart b: distributed I C M I P attack. 1, The attack machine sends instructions through slave servers to reflector machines in step 2, which then send packets to the target router in step 3."/>
          <p:cNvPicPr>
            <a:picLocks noChangeAspect="1"/>
          </p:cNvPicPr>
          <p:nvPr/>
        </p:nvPicPr>
        <p:blipFill rotWithShape="1">
          <a:blip r:embed="rId2"/>
          <a:srcRect l="4458" t="19902" r="4636" b="22499"/>
          <a:stretch/>
        </p:blipFill>
        <p:spPr>
          <a:xfrm>
            <a:off x="1535229" y="1375854"/>
            <a:ext cx="6073541" cy="4980066"/>
          </a:xfrm>
          <a:prstGeom prst="rect">
            <a:avLst/>
          </a:prstGeom>
        </p:spPr>
      </p:pic>
    </p:spTree>
    <p:extLst>
      <p:ext uri="{BB962C8B-B14F-4D97-AF65-F5344CB8AC3E}">
        <p14:creationId xmlns:p14="http://schemas.microsoft.com/office/powerpoint/2010/main" val="1552496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Figure 10.6 Types of Flooding-Based D</a:t>
            </a:r>
            <a:r>
              <a:rPr lang="en-US" sz="100" dirty="0"/>
              <a:t> </a:t>
            </a:r>
            <a:r>
              <a:rPr lang="en-US" dirty="0" err="1"/>
              <a:t>D</a:t>
            </a:r>
            <a:r>
              <a:rPr lang="en-US" sz="100" dirty="0"/>
              <a:t> </a:t>
            </a:r>
            <a:r>
              <a:rPr lang="en-US" dirty="0"/>
              <a:t>o</a:t>
            </a:r>
            <a:r>
              <a:rPr lang="en-US" sz="100" dirty="0"/>
              <a:t> </a:t>
            </a:r>
            <a:r>
              <a:rPr lang="en-US" dirty="0"/>
              <a:t>S Attacks</a:t>
            </a:r>
            <a:endParaRPr lang="en-US" sz="1600" dirty="0"/>
          </a:p>
        </p:txBody>
      </p:sp>
      <p:pic>
        <p:nvPicPr>
          <p:cNvPr id="6" name="Picture 2" descr="Flow charts for D D o S attacks. Chart a: direct D D o S attack. The attacker sends packets to multiple master zombies. Each master zombie sends packets to multiple slave zombies, and each slave zombie sends a packet to the victim. Chart b: reflector D D o S attack. A series of reflector machines are inserted into network a, between the slave zombies and the victim."/>
          <p:cNvPicPr>
            <a:picLocks noChangeAspect="1"/>
          </p:cNvPicPr>
          <p:nvPr/>
        </p:nvPicPr>
        <p:blipFill rotWithShape="1">
          <a:blip r:embed="rId2"/>
          <a:srcRect l="9125" t="2447" r="8529" b="10470"/>
          <a:stretch/>
        </p:blipFill>
        <p:spPr>
          <a:xfrm>
            <a:off x="2704698" y="1479951"/>
            <a:ext cx="3593071" cy="4917320"/>
          </a:xfrm>
          <a:prstGeom prst="rect">
            <a:avLst/>
          </a:prstGeom>
        </p:spPr>
      </p:pic>
    </p:spTree>
    <p:extLst>
      <p:ext uri="{BB962C8B-B14F-4D97-AF65-F5344CB8AC3E}">
        <p14:creationId xmlns:p14="http://schemas.microsoft.com/office/powerpoint/2010/main" val="3865622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p:txBody>
          <a:bodyPr/>
          <a:lstStyle/>
          <a:p>
            <a:r>
              <a:rPr lang="en-US" dirty="0"/>
              <a:t>Constructing the Attack Network </a:t>
            </a:r>
            <a:r>
              <a:rPr lang="en-US" sz="2000" b="0" dirty="0"/>
              <a:t>(1 of 2)</a:t>
            </a:r>
            <a:endParaRPr lang="en-AU" dirty="0"/>
          </a:p>
        </p:txBody>
      </p:sp>
      <p:sp>
        <p:nvSpPr>
          <p:cNvPr id="60419" name="Content Placeholder 2"/>
          <p:cNvSpPr>
            <a:spLocks noGrp="1" noChangeArrowheads="1"/>
          </p:cNvSpPr>
          <p:nvPr>
            <p:ph idx="1"/>
          </p:nvPr>
        </p:nvSpPr>
        <p:spPr/>
        <p:txBody>
          <a:bodyPr>
            <a:noAutofit/>
          </a:bodyPr>
          <a:lstStyle/>
          <a:p>
            <a:r>
              <a:rPr lang="en-AU" dirty="0">
                <a:solidFill>
                  <a:schemeClr val="tx2">
                    <a:lumMod val="10000"/>
                  </a:schemeClr>
                </a:solidFill>
              </a:rPr>
              <a:t>The first step in a </a:t>
            </a:r>
            <a:r>
              <a:rPr lang="en-AU" dirty="0" err="1">
                <a:solidFill>
                  <a:schemeClr val="tx2">
                    <a:lumMod val="10000"/>
                  </a:schemeClr>
                </a:solidFill>
              </a:rPr>
              <a:t>DDoS</a:t>
            </a:r>
            <a:r>
              <a:rPr lang="en-AU" dirty="0">
                <a:solidFill>
                  <a:schemeClr val="tx2">
                    <a:lumMod val="10000"/>
                  </a:schemeClr>
                </a:solidFill>
              </a:rPr>
              <a:t> attack is for the attacker to infect a number of machines with zombie software that will ultimately be used to carry out the attack</a:t>
            </a:r>
          </a:p>
          <a:p>
            <a:r>
              <a:rPr lang="en-AU" dirty="0">
                <a:solidFill>
                  <a:schemeClr val="tx2">
                    <a:lumMod val="10000"/>
                  </a:schemeClr>
                </a:solidFill>
              </a:rPr>
              <a:t>Essential ingredients:</a:t>
            </a:r>
          </a:p>
          <a:p>
            <a:pPr lvl="1">
              <a:buClr>
                <a:schemeClr val="bg2"/>
              </a:buClr>
            </a:pPr>
            <a:r>
              <a:rPr lang="en-AU" sz="2000" dirty="0">
                <a:solidFill>
                  <a:schemeClr val="tx2">
                    <a:lumMod val="10000"/>
                  </a:schemeClr>
                </a:solidFill>
              </a:rPr>
              <a:t>Software that </a:t>
            </a:r>
            <a:r>
              <a:rPr lang="en-AU" sz="2000" b="1" dirty="0">
                <a:solidFill>
                  <a:schemeClr val="tx2">
                    <a:lumMod val="10000"/>
                  </a:schemeClr>
                </a:solidFill>
              </a:rPr>
              <a:t>can</a:t>
            </a:r>
            <a:r>
              <a:rPr lang="en-AU" sz="2000" dirty="0">
                <a:solidFill>
                  <a:schemeClr val="tx2">
                    <a:lumMod val="10000"/>
                  </a:schemeClr>
                </a:solidFill>
              </a:rPr>
              <a:t> carry out the </a:t>
            </a:r>
            <a:r>
              <a:rPr lang="en-AU" sz="2000" dirty="0" err="1">
                <a:solidFill>
                  <a:schemeClr val="tx2">
                    <a:lumMod val="10000"/>
                  </a:schemeClr>
                </a:solidFill>
              </a:rPr>
              <a:t>DDoS</a:t>
            </a:r>
            <a:r>
              <a:rPr lang="en-AU" sz="2000" dirty="0">
                <a:solidFill>
                  <a:schemeClr val="tx2">
                    <a:lumMod val="10000"/>
                  </a:schemeClr>
                </a:solidFill>
              </a:rPr>
              <a:t> attack</a:t>
            </a:r>
          </a:p>
          <a:p>
            <a:pPr lvl="1">
              <a:buClr>
                <a:schemeClr val="bg2"/>
              </a:buClr>
            </a:pPr>
            <a:r>
              <a:rPr lang="en-AU" sz="2000" dirty="0">
                <a:solidFill>
                  <a:schemeClr val="tx2">
                    <a:lumMod val="10000"/>
                  </a:schemeClr>
                </a:solidFill>
              </a:rPr>
              <a:t>A vulnerability in a large number of systems</a:t>
            </a:r>
          </a:p>
          <a:p>
            <a:pPr lvl="1">
              <a:buClr>
                <a:schemeClr val="bg2"/>
              </a:buClr>
            </a:pPr>
            <a:r>
              <a:rPr lang="en-AU" sz="2000" dirty="0">
                <a:solidFill>
                  <a:schemeClr val="tx2">
                    <a:lumMod val="10000"/>
                  </a:schemeClr>
                </a:solidFill>
              </a:rPr>
              <a:t>A strategy for locating vulnerable machines </a:t>
            </a:r>
            <a:r>
              <a:rPr lang="en-AU" sz="2000" b="1" dirty="0">
                <a:solidFill>
                  <a:schemeClr val="tx2">
                    <a:lumMod val="10000"/>
                  </a:schemeClr>
                </a:solidFill>
              </a:rPr>
              <a:t>(scanning)</a:t>
            </a:r>
          </a:p>
          <a:p>
            <a:r>
              <a:rPr lang="en-AU" dirty="0">
                <a:solidFill>
                  <a:schemeClr val="tx2">
                    <a:lumMod val="10000"/>
                  </a:schemeClr>
                </a:solidFill>
              </a:rPr>
              <a:t>Scanning strategies:</a:t>
            </a:r>
          </a:p>
          <a:p>
            <a:pPr lvl="1">
              <a:buClr>
                <a:schemeClr val="bg2"/>
              </a:buClr>
            </a:pPr>
            <a:r>
              <a:rPr lang="en-AU" sz="2000" dirty="0">
                <a:solidFill>
                  <a:schemeClr val="tx2">
                    <a:lumMod val="10000"/>
                  </a:schemeClr>
                </a:solidFill>
              </a:rPr>
              <a:t>Random</a:t>
            </a:r>
          </a:p>
          <a:p>
            <a:pPr lvl="2"/>
            <a:r>
              <a:rPr lang="en-AU" sz="2000" dirty="0">
                <a:solidFill>
                  <a:schemeClr val="tx2">
                    <a:lumMod val="10000"/>
                  </a:schemeClr>
                </a:solidFill>
              </a:rPr>
              <a:t>Each compromised host probes random addresses in the IP address space, using a different seed</a:t>
            </a:r>
          </a:p>
        </p:txBody>
      </p:sp>
    </p:spTree>
    <p:extLst>
      <p:ext uri="{BB962C8B-B14F-4D97-AF65-F5344CB8AC3E}">
        <p14:creationId xmlns:p14="http://schemas.microsoft.com/office/powerpoint/2010/main" val="2811620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p:txBody>
          <a:bodyPr/>
          <a:lstStyle/>
          <a:p>
            <a:r>
              <a:rPr lang="en-US" dirty="0"/>
              <a:t>Constructing the Attack Network </a:t>
            </a:r>
            <a:r>
              <a:rPr lang="en-US" sz="2000" b="0" dirty="0"/>
              <a:t>(2 of 2)</a:t>
            </a:r>
            <a:endParaRPr lang="en-AU" dirty="0"/>
          </a:p>
        </p:txBody>
      </p:sp>
      <p:sp>
        <p:nvSpPr>
          <p:cNvPr id="60419" name="Content Placeholder 2"/>
          <p:cNvSpPr>
            <a:spLocks noGrp="1" noChangeArrowheads="1"/>
          </p:cNvSpPr>
          <p:nvPr>
            <p:ph idx="1"/>
          </p:nvPr>
        </p:nvSpPr>
        <p:spPr>
          <a:xfrm>
            <a:off x="457200" y="1600200"/>
            <a:ext cx="8229600" cy="4704806"/>
          </a:xfrm>
        </p:spPr>
        <p:txBody>
          <a:bodyPr>
            <a:noAutofit/>
          </a:bodyPr>
          <a:lstStyle/>
          <a:p>
            <a:pPr lvl="1">
              <a:buClr>
                <a:schemeClr val="bg2"/>
              </a:buClr>
            </a:pPr>
            <a:r>
              <a:rPr lang="en-AU" sz="2400" dirty="0">
                <a:solidFill>
                  <a:schemeClr val="tx2">
                    <a:lumMod val="10000"/>
                  </a:schemeClr>
                </a:solidFill>
              </a:rPr>
              <a:t>Hit list</a:t>
            </a:r>
          </a:p>
          <a:p>
            <a:pPr lvl="2"/>
            <a:r>
              <a:rPr lang="en-AU" sz="2400" dirty="0">
                <a:solidFill>
                  <a:schemeClr val="tx2">
                    <a:lumMod val="10000"/>
                  </a:schemeClr>
                </a:solidFill>
              </a:rPr>
              <a:t>The attacker first compiles a long list of potential vulnerable machines</a:t>
            </a:r>
          </a:p>
          <a:p>
            <a:pPr lvl="1">
              <a:buClr>
                <a:schemeClr val="bg2"/>
              </a:buClr>
            </a:pPr>
            <a:r>
              <a:rPr lang="en-AU" sz="2400" dirty="0">
                <a:solidFill>
                  <a:schemeClr val="tx2">
                    <a:lumMod val="10000"/>
                  </a:schemeClr>
                </a:solidFill>
              </a:rPr>
              <a:t>Topological</a:t>
            </a:r>
          </a:p>
          <a:p>
            <a:pPr lvl="2"/>
            <a:r>
              <a:rPr lang="en-AU" sz="2400" dirty="0">
                <a:solidFill>
                  <a:schemeClr val="tx2">
                    <a:lumMod val="10000"/>
                  </a:schemeClr>
                </a:solidFill>
              </a:rPr>
              <a:t>This method uses information contained on an infected victim machine to find more hosts to scan</a:t>
            </a:r>
          </a:p>
          <a:p>
            <a:pPr lvl="1">
              <a:buClr>
                <a:schemeClr val="bg2"/>
              </a:buClr>
            </a:pPr>
            <a:r>
              <a:rPr lang="en-AU" sz="2400" dirty="0">
                <a:solidFill>
                  <a:schemeClr val="tx2">
                    <a:lumMod val="10000"/>
                  </a:schemeClr>
                </a:solidFill>
              </a:rPr>
              <a:t>Local subnet</a:t>
            </a:r>
          </a:p>
          <a:p>
            <a:pPr lvl="2"/>
            <a:r>
              <a:rPr lang="en-AU" sz="2400" dirty="0">
                <a:solidFill>
                  <a:schemeClr val="tx2">
                    <a:lumMod val="10000"/>
                  </a:schemeClr>
                </a:solidFill>
              </a:rPr>
              <a:t>If a host is infected behind a firewall, that host then looks for targets in its own local network</a:t>
            </a:r>
          </a:p>
        </p:txBody>
      </p:sp>
    </p:spTree>
    <p:extLst>
      <p:ext uri="{BB962C8B-B14F-4D97-AF65-F5344CB8AC3E}">
        <p14:creationId xmlns:p14="http://schemas.microsoft.com/office/powerpoint/2010/main" val="1446624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p:txBody>
          <a:bodyPr/>
          <a:lstStyle/>
          <a:p>
            <a:r>
              <a:rPr lang="en-US" dirty="0"/>
              <a:t>D</a:t>
            </a:r>
            <a:r>
              <a:rPr lang="en-US" sz="100" dirty="0"/>
              <a:t> </a:t>
            </a:r>
            <a:r>
              <a:rPr lang="en-US" dirty="0" err="1"/>
              <a:t>D</a:t>
            </a:r>
            <a:r>
              <a:rPr lang="en-US" sz="100" dirty="0"/>
              <a:t> </a:t>
            </a:r>
            <a:r>
              <a:rPr lang="en-US" dirty="0"/>
              <a:t>o</a:t>
            </a:r>
            <a:r>
              <a:rPr lang="en-US" sz="100" dirty="0"/>
              <a:t> </a:t>
            </a:r>
            <a:r>
              <a:rPr lang="en-US" dirty="0"/>
              <a:t>S Countermeasures</a:t>
            </a:r>
            <a:endParaRPr lang="en-AU" sz="2000" b="0" dirty="0"/>
          </a:p>
        </p:txBody>
      </p:sp>
      <p:sp>
        <p:nvSpPr>
          <p:cNvPr id="62467" name="Content Placeholder 2"/>
          <p:cNvSpPr>
            <a:spLocks noGrp="1" noChangeArrowheads="1"/>
          </p:cNvSpPr>
          <p:nvPr>
            <p:ph idx="1"/>
          </p:nvPr>
        </p:nvSpPr>
        <p:spPr/>
        <p:txBody>
          <a:bodyPr>
            <a:noAutofit/>
          </a:bodyPr>
          <a:lstStyle/>
          <a:p>
            <a:r>
              <a:rPr lang="en-AU" sz="2200" dirty="0">
                <a:solidFill>
                  <a:schemeClr val="tx2">
                    <a:lumMod val="10000"/>
                  </a:schemeClr>
                </a:solidFill>
              </a:rPr>
              <a:t>In general, there are three lines of </a:t>
            </a:r>
            <a:r>
              <a:rPr lang="en-AU" sz="2200" dirty="0" err="1">
                <a:solidFill>
                  <a:schemeClr val="tx2">
                    <a:lumMod val="10000"/>
                  </a:schemeClr>
                </a:solidFill>
              </a:rPr>
              <a:t>defense</a:t>
            </a:r>
            <a:r>
              <a:rPr lang="en-AU" sz="2200" dirty="0">
                <a:solidFill>
                  <a:schemeClr val="tx2">
                    <a:lumMod val="10000"/>
                  </a:schemeClr>
                </a:solidFill>
              </a:rPr>
              <a:t> against </a:t>
            </a:r>
            <a:r>
              <a:rPr lang="en-AU" sz="2200" dirty="0" err="1">
                <a:solidFill>
                  <a:schemeClr val="tx2">
                    <a:lumMod val="10000"/>
                  </a:schemeClr>
                </a:solidFill>
              </a:rPr>
              <a:t>DDoS</a:t>
            </a:r>
            <a:r>
              <a:rPr lang="en-AU" sz="2200" dirty="0">
                <a:solidFill>
                  <a:schemeClr val="tx2">
                    <a:lumMod val="10000"/>
                  </a:schemeClr>
                </a:solidFill>
              </a:rPr>
              <a:t> attacks:</a:t>
            </a:r>
          </a:p>
          <a:p>
            <a:pPr lvl="1"/>
            <a:r>
              <a:rPr lang="en-AU" sz="2200" dirty="0">
                <a:solidFill>
                  <a:schemeClr val="tx2">
                    <a:lumMod val="10000"/>
                  </a:schemeClr>
                </a:solidFill>
              </a:rPr>
              <a:t>Attack prevention and </a:t>
            </a:r>
            <a:r>
              <a:rPr lang="en-AU" sz="2200" dirty="0" err="1">
                <a:solidFill>
                  <a:schemeClr val="tx2">
                    <a:lumMod val="10000"/>
                  </a:schemeClr>
                </a:solidFill>
              </a:rPr>
              <a:t>preemption</a:t>
            </a:r>
            <a:r>
              <a:rPr lang="en-AU" sz="2200" dirty="0">
                <a:solidFill>
                  <a:schemeClr val="tx2">
                    <a:lumMod val="10000"/>
                  </a:schemeClr>
                </a:solidFill>
              </a:rPr>
              <a:t> (before the attack)</a:t>
            </a:r>
            <a:endParaRPr lang="en-US" sz="2200" dirty="0"/>
          </a:p>
          <a:p>
            <a:pPr lvl="2"/>
            <a:r>
              <a:rPr lang="en-AU" sz="2200" dirty="0">
                <a:solidFill>
                  <a:schemeClr val="tx2">
                    <a:lumMod val="10000"/>
                  </a:schemeClr>
                </a:solidFill>
              </a:rPr>
              <a:t>These mechanisms enable the victim to endure attack attempts without denying service to legitimate clients</a:t>
            </a:r>
          </a:p>
          <a:p>
            <a:pPr lvl="1"/>
            <a:r>
              <a:rPr lang="en-AU" sz="2200" dirty="0">
                <a:solidFill>
                  <a:schemeClr val="tx2">
                    <a:lumMod val="10000"/>
                  </a:schemeClr>
                </a:solidFill>
              </a:rPr>
              <a:t>Attack detection and filtering (during the attack)</a:t>
            </a:r>
          </a:p>
          <a:p>
            <a:pPr lvl="2"/>
            <a:r>
              <a:rPr lang="en-AU" sz="2200" dirty="0">
                <a:solidFill>
                  <a:schemeClr val="tx2">
                    <a:lumMod val="10000"/>
                  </a:schemeClr>
                </a:solidFill>
              </a:rPr>
              <a:t>These mechanisms attempt to detect the attack as it begins and respond immediately</a:t>
            </a:r>
          </a:p>
          <a:p>
            <a:pPr lvl="1"/>
            <a:r>
              <a:rPr lang="en-AU" sz="2200" dirty="0">
                <a:solidFill>
                  <a:schemeClr val="tx2">
                    <a:lumMod val="10000"/>
                  </a:schemeClr>
                </a:solidFill>
              </a:rPr>
              <a:t>Attack source </a:t>
            </a:r>
            <a:r>
              <a:rPr lang="en-AU" sz="2200" dirty="0" err="1">
                <a:solidFill>
                  <a:schemeClr val="tx2">
                    <a:lumMod val="10000"/>
                  </a:schemeClr>
                </a:solidFill>
              </a:rPr>
              <a:t>traceback</a:t>
            </a:r>
            <a:r>
              <a:rPr lang="en-AU" sz="2200" dirty="0">
                <a:solidFill>
                  <a:schemeClr val="tx2">
                    <a:lumMod val="10000"/>
                  </a:schemeClr>
                </a:solidFill>
              </a:rPr>
              <a:t> and identification (during and after the attack)</a:t>
            </a:r>
          </a:p>
          <a:p>
            <a:pPr lvl="2"/>
            <a:r>
              <a:rPr lang="en-AU" sz="2200" dirty="0">
                <a:solidFill>
                  <a:schemeClr val="tx2">
                    <a:lumMod val="10000"/>
                  </a:schemeClr>
                </a:solidFill>
              </a:rPr>
              <a:t>This is an attempt to identify the source of the attack as a first step in preventing future attacks</a:t>
            </a:r>
          </a:p>
        </p:txBody>
      </p:sp>
    </p:spTree>
    <p:extLst>
      <p:ext uri="{BB962C8B-B14F-4D97-AF65-F5344CB8AC3E}">
        <p14:creationId xmlns:p14="http://schemas.microsoft.com/office/powerpoint/2010/main" val="2863417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1"/>
          <p:cNvSpPr txBox="1">
            <a:spLocks noGrp="1"/>
          </p:cNvSpPr>
          <p:nvPr>
            <p:ph type="title"/>
          </p:nvPr>
        </p:nvSpPr>
        <p:spPr>
          <a:xfrm>
            <a:off x="457200" y="215371"/>
            <a:ext cx="8229600" cy="1080028"/>
          </a:xfrm>
        </p:spPr>
        <p:txBody>
          <a:bodyPr/>
          <a:lstStyle/>
          <a:p>
            <a:pPr lvl="0"/>
            <a:r>
              <a:rPr lang="en-US" dirty="0"/>
              <a:t>Network Security Essentials: Applications and Standards</a:t>
            </a:r>
            <a:endParaRPr lang="en-US" dirty="0">
              <a:sym typeface="Times New Roman"/>
            </a:endParaRPr>
          </a:p>
        </p:txBody>
      </p:sp>
      <p:sp>
        <p:nvSpPr>
          <p:cNvPr id="196" name="Text Placeholder 2"/>
          <p:cNvSpPr txBox="1">
            <a:spLocks noGrp="1"/>
          </p:cNvSpPr>
          <p:nvPr>
            <p:ph type="body" idx="1"/>
          </p:nvPr>
        </p:nvSpPr>
        <p:spPr>
          <a:xfrm>
            <a:off x="457200" y="1344644"/>
            <a:ext cx="8229600" cy="356164"/>
          </a:xfrm>
        </p:spPr>
        <p:txBody>
          <a:bodyPr/>
          <a:lstStyle/>
          <a:p>
            <a:r>
              <a:rPr lang="en-US" dirty="0"/>
              <a:t>Sixth Edition</a:t>
            </a:r>
            <a:endParaRPr lang="en-IN" dirty="0"/>
          </a:p>
        </p:txBody>
      </p:sp>
      <p:sp>
        <p:nvSpPr>
          <p:cNvPr id="198" name="Text Placeholder 3"/>
          <p:cNvSpPr txBox="1">
            <a:spLocks noGrp="1"/>
          </p:cNvSpPr>
          <p:nvPr>
            <p:ph type="body" idx="2"/>
          </p:nvPr>
        </p:nvSpPr>
        <p:spPr>
          <a:xfrm>
            <a:off x="5029200" y="1750052"/>
            <a:ext cx="3657600" cy="1450345"/>
          </a:xfrm>
        </p:spPr>
        <p:txBody>
          <a:bodyPr/>
          <a:lstStyle/>
          <a:p>
            <a:pPr lvl="0"/>
            <a:r>
              <a:rPr lang="en-US" dirty="0">
                <a:sym typeface="Arial"/>
              </a:rPr>
              <a:t>Chapter 12</a:t>
            </a:r>
          </a:p>
        </p:txBody>
      </p:sp>
      <p:sp>
        <p:nvSpPr>
          <p:cNvPr id="199" name="Text Placeholder 4"/>
          <p:cNvSpPr txBox="1">
            <a:spLocks noGrp="1"/>
          </p:cNvSpPr>
          <p:nvPr>
            <p:ph type="body" idx="3"/>
          </p:nvPr>
        </p:nvSpPr>
        <p:spPr/>
        <p:txBody>
          <a:bodyPr/>
          <a:lstStyle/>
          <a:p>
            <a:pPr eaLnBrk="1" hangingPunct="1"/>
            <a:r>
              <a:rPr lang="en-US" dirty="0">
                <a:solidFill>
                  <a:schemeClr val="tx2">
                    <a:lumMod val="10000"/>
                  </a:schemeClr>
                </a:solidFill>
              </a:rPr>
              <a:t>Firewalls</a:t>
            </a:r>
          </a:p>
        </p:txBody>
      </p:sp>
      <p:pic>
        <p:nvPicPr>
          <p:cNvPr id="197" name="Picture 5" descr="Front Cover: Network Security Essentials: Applications and Standards  Sixth Edition by Stallings."/>
          <p:cNvPicPr preferRelativeResize="0"/>
          <p:nvPr/>
        </p:nvPicPr>
        <p:blipFill>
          <a:blip r:embed="rId3">
            <a:extLst>
              <a:ext uri="{28A0092B-C50C-407E-A947-70E740481C1C}">
                <a14:useLocalDpi xmlns:a14="http://schemas.microsoft.com/office/drawing/2010/main" val="0"/>
              </a:ext>
            </a:extLst>
          </a:blip>
          <a:stretch>
            <a:fillRect/>
          </a:stretch>
        </p:blipFill>
        <p:spPr>
          <a:xfrm>
            <a:off x="755577" y="1750053"/>
            <a:ext cx="3528391" cy="4428339"/>
          </a:xfrm>
          <a:prstGeom prst="rect">
            <a:avLst/>
          </a:prstGeom>
        </p:spPr>
      </p:pic>
      <p:sp>
        <p:nvSpPr>
          <p:cNvPr id="2" name="Text Placeholder 6"/>
          <p:cNvSpPr>
            <a:spLocks noGrp="1"/>
          </p:cNvSpPr>
          <p:nvPr>
            <p:ph type="body" sz="quarter" idx="13"/>
          </p:nvPr>
        </p:nvSpPr>
        <p:spPr/>
        <p:txBody>
          <a:bodyPr/>
          <a:lstStyle/>
          <a:p>
            <a:r>
              <a:rPr lang="en-US" altLang="en-US" dirty="0">
                <a:cs typeface="Arial" panose="020B0604020202020204" pitchFamily="34" charset="0"/>
              </a:rPr>
              <a:t>Copyright © 2017 Pearson Education, Inc. All Rights Reserved</a:t>
            </a:r>
          </a:p>
        </p:txBody>
      </p:sp>
    </p:spTree>
    <p:extLst>
      <p:ext uri="{BB962C8B-B14F-4D97-AF65-F5344CB8AC3E}">
        <p14:creationId xmlns:p14="http://schemas.microsoft.com/office/powerpoint/2010/main" val="187352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US" dirty="0"/>
              <a:t>Malware </a:t>
            </a:r>
            <a:r>
              <a:rPr lang="en-US" sz="3600" dirty="0">
                <a:solidFill>
                  <a:schemeClr val="bg2"/>
                </a:solidFill>
              </a:rPr>
              <a:t>Propagation mechanisms</a:t>
            </a:r>
            <a:endParaRPr lang="en-AU" dirty="0">
              <a:solidFill>
                <a:schemeClr val="bg2"/>
              </a:solidFill>
            </a:endParaRPr>
          </a:p>
        </p:txBody>
      </p:sp>
      <p:sp>
        <p:nvSpPr>
          <p:cNvPr id="46083" name="Content Placeholder 2"/>
          <p:cNvSpPr>
            <a:spLocks noGrp="1" noChangeArrowheads="1"/>
          </p:cNvSpPr>
          <p:nvPr>
            <p:ph idx="1"/>
          </p:nvPr>
        </p:nvSpPr>
        <p:spPr/>
        <p:txBody>
          <a:bodyPr>
            <a:noAutofit/>
          </a:bodyPr>
          <a:lstStyle/>
          <a:p>
            <a:pPr lvl="1">
              <a:buClr>
                <a:schemeClr val="bg2"/>
              </a:buClr>
            </a:pPr>
            <a:endParaRPr lang="en-US" sz="2400" dirty="0">
              <a:solidFill>
                <a:schemeClr val="tx2">
                  <a:lumMod val="10000"/>
                </a:schemeClr>
              </a:solidFill>
            </a:endParaRPr>
          </a:p>
          <a:p>
            <a:pPr lvl="1">
              <a:buClr>
                <a:schemeClr val="bg2"/>
              </a:buClr>
            </a:pPr>
            <a:r>
              <a:rPr lang="en-US" sz="2400" dirty="0">
                <a:solidFill>
                  <a:schemeClr val="tx2">
                    <a:lumMod val="10000"/>
                  </a:schemeClr>
                </a:solidFill>
              </a:rPr>
              <a:t>Include infection of existing executable or interpreted content by viruses that is subsequently spread to other system</a:t>
            </a:r>
          </a:p>
          <a:p>
            <a:pPr lvl="1">
              <a:buClr>
                <a:schemeClr val="bg2"/>
              </a:buClr>
            </a:pPr>
            <a:r>
              <a:rPr lang="en-US" sz="2400" dirty="0">
                <a:solidFill>
                  <a:schemeClr val="tx2">
                    <a:lumMod val="10000"/>
                  </a:schemeClr>
                </a:solidFill>
              </a:rPr>
              <a:t>Exploit of software vulnerabilities either locally or over a network by worms or drive-by-downloads to allow the malware to replicate</a:t>
            </a:r>
          </a:p>
          <a:p>
            <a:pPr lvl="1">
              <a:buClr>
                <a:schemeClr val="bg2"/>
              </a:buClr>
            </a:pPr>
            <a:r>
              <a:rPr lang="en-US" sz="2400" dirty="0">
                <a:solidFill>
                  <a:schemeClr val="tx2">
                    <a:lumMod val="10000"/>
                  </a:schemeClr>
                </a:solidFill>
              </a:rPr>
              <a:t>Social engineering attacks that convince users to bypass security mechanisms to install trojans or to respond to phishing attacks</a:t>
            </a:r>
          </a:p>
        </p:txBody>
      </p:sp>
    </p:spTree>
    <p:extLst>
      <p:ext uri="{BB962C8B-B14F-4D97-AF65-F5344CB8AC3E}">
        <p14:creationId xmlns:p14="http://schemas.microsoft.com/office/powerpoint/2010/main" val="3684191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The Need for firewalls </a:t>
            </a:r>
            <a:r>
              <a:rPr lang="en-US" sz="2000" b="0" dirty="0"/>
              <a:t>(1 of 2)</a:t>
            </a:r>
            <a:endParaRPr lang="en-US" b="0" dirty="0"/>
          </a:p>
        </p:txBody>
      </p:sp>
      <p:sp>
        <p:nvSpPr>
          <p:cNvPr id="5" name="Content Placeholder 2"/>
          <p:cNvSpPr>
            <a:spLocks noGrp="1"/>
          </p:cNvSpPr>
          <p:nvPr>
            <p:ph type="body" idx="1"/>
          </p:nvPr>
        </p:nvSpPr>
        <p:spPr/>
        <p:txBody>
          <a:bodyPr/>
          <a:lstStyle/>
          <a:p>
            <a:r>
              <a:rPr lang="en-US" sz="2200" dirty="0"/>
              <a:t>Internet connectivity is no longer optional for organizations</a:t>
            </a:r>
          </a:p>
          <a:p>
            <a:pPr lvl="1"/>
            <a:r>
              <a:rPr lang="en-US" sz="2200" dirty="0"/>
              <a:t>Individual users within the organization want and need Internet access</a:t>
            </a:r>
          </a:p>
          <a:p>
            <a:r>
              <a:rPr lang="en-US" sz="2200" dirty="0"/>
              <a:t>While Internet access provides benefits to the organization, it enables the outside world to reach and interact with local network assets</a:t>
            </a:r>
          </a:p>
          <a:p>
            <a:pPr lvl="1"/>
            <a:r>
              <a:rPr lang="en-US" sz="2200" dirty="0"/>
              <a:t>This creates a threat to the organization</a:t>
            </a:r>
          </a:p>
          <a:p>
            <a:pPr lvl="1"/>
            <a:r>
              <a:rPr lang="en-US" sz="2200" dirty="0"/>
              <a:t>While it is possible to equip each workstation and server on the premises network with strong security features, this may not be sufficient and in some cases is not cost-effective</a:t>
            </a:r>
          </a:p>
        </p:txBody>
      </p:sp>
    </p:spTree>
    <p:extLst>
      <p:ext uri="{BB962C8B-B14F-4D97-AF65-F5344CB8AC3E}">
        <p14:creationId xmlns:p14="http://schemas.microsoft.com/office/powerpoint/2010/main" val="3197807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The Need for firewalls </a:t>
            </a:r>
            <a:r>
              <a:rPr lang="en-US" sz="2000" b="0" dirty="0"/>
              <a:t>(2 of 2)</a:t>
            </a:r>
            <a:endParaRPr lang="en-US" dirty="0"/>
          </a:p>
        </p:txBody>
      </p:sp>
      <p:sp>
        <p:nvSpPr>
          <p:cNvPr id="5" name="Content Placeholder 2"/>
          <p:cNvSpPr>
            <a:spLocks noGrp="1"/>
          </p:cNvSpPr>
          <p:nvPr>
            <p:ph type="body" idx="1"/>
          </p:nvPr>
        </p:nvSpPr>
        <p:spPr>
          <a:xfrm>
            <a:off x="457200" y="1600200"/>
            <a:ext cx="8229600" cy="4867977"/>
          </a:xfrm>
        </p:spPr>
        <p:txBody>
          <a:bodyPr/>
          <a:lstStyle/>
          <a:p>
            <a:r>
              <a:rPr lang="en-US" sz="2200" dirty="0"/>
              <a:t>Firewall</a:t>
            </a:r>
          </a:p>
          <a:p>
            <a:pPr lvl="1"/>
            <a:r>
              <a:rPr lang="en-US" sz="2200" dirty="0"/>
              <a:t>An alternative, or at least complement, to host-based security services</a:t>
            </a:r>
          </a:p>
          <a:p>
            <a:pPr lvl="1"/>
            <a:r>
              <a:rPr lang="en-US" sz="2200" dirty="0"/>
              <a:t>Is inserted between the premises network and the Internet to establish a controlled link and to erect an outer security wall or perimeter</a:t>
            </a:r>
          </a:p>
          <a:p>
            <a:pPr lvl="1"/>
            <a:r>
              <a:rPr lang="en-US" sz="2200" dirty="0"/>
              <a:t>The aim of this perimeter is to protect the premises network from Internet-based attacks and to provide a single choke point where security and auditing can be imposed</a:t>
            </a:r>
          </a:p>
          <a:p>
            <a:pPr lvl="1"/>
            <a:r>
              <a:rPr lang="en-US" sz="2200" dirty="0"/>
              <a:t>May be a single computer system or a set of two or more systems that cooperate to perform the firewall function</a:t>
            </a:r>
          </a:p>
        </p:txBody>
      </p:sp>
    </p:spTree>
    <p:extLst>
      <p:ext uri="{BB962C8B-B14F-4D97-AF65-F5344CB8AC3E}">
        <p14:creationId xmlns:p14="http://schemas.microsoft.com/office/powerpoint/2010/main" val="262053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Firewall characteristics </a:t>
            </a:r>
            <a:r>
              <a:rPr lang="en-US" sz="2000" b="0" dirty="0"/>
              <a:t>(1 of 2)</a:t>
            </a:r>
            <a:endParaRPr lang="en-US" dirty="0"/>
          </a:p>
        </p:txBody>
      </p:sp>
      <p:sp>
        <p:nvSpPr>
          <p:cNvPr id="3" name="Content Placeholder 2"/>
          <p:cNvSpPr>
            <a:spLocks noGrp="1"/>
          </p:cNvSpPr>
          <p:nvPr>
            <p:ph type="body" idx="1"/>
          </p:nvPr>
        </p:nvSpPr>
        <p:spPr/>
        <p:txBody>
          <a:bodyPr/>
          <a:lstStyle/>
          <a:p>
            <a:r>
              <a:rPr lang="en-AU" sz="2000" dirty="0">
                <a:solidFill>
                  <a:schemeClr val="tx2">
                    <a:lumMod val="10000"/>
                  </a:schemeClr>
                </a:solidFill>
              </a:rPr>
              <a:t>Design goals for a firewall:</a:t>
            </a:r>
          </a:p>
          <a:p>
            <a:pPr lvl="1"/>
            <a:r>
              <a:rPr lang="en-AU" sz="2000" dirty="0">
                <a:solidFill>
                  <a:schemeClr val="tx2">
                    <a:lumMod val="10000"/>
                  </a:schemeClr>
                </a:solidFill>
              </a:rPr>
              <a:t>All traffic from inside to outside, and vice versa, must pass through the firewall</a:t>
            </a:r>
          </a:p>
          <a:p>
            <a:pPr lvl="1"/>
            <a:r>
              <a:rPr lang="en-AU" sz="2000" dirty="0">
                <a:solidFill>
                  <a:schemeClr val="tx2">
                    <a:lumMod val="10000"/>
                  </a:schemeClr>
                </a:solidFill>
              </a:rPr>
              <a:t>Only authorized traffic, as defined by the local security policy, will be allowed to pass</a:t>
            </a:r>
          </a:p>
          <a:p>
            <a:pPr lvl="1"/>
            <a:r>
              <a:rPr lang="en-AU" sz="2000" dirty="0">
                <a:solidFill>
                  <a:schemeClr val="tx2">
                    <a:lumMod val="10000"/>
                  </a:schemeClr>
                </a:solidFill>
              </a:rPr>
              <a:t>The firewall itself is immune to penetration</a:t>
            </a:r>
          </a:p>
          <a:p>
            <a:r>
              <a:rPr lang="en-AU" sz="2000" dirty="0">
                <a:solidFill>
                  <a:schemeClr val="tx2">
                    <a:lumMod val="10000"/>
                  </a:schemeClr>
                </a:solidFill>
              </a:rPr>
              <a:t>Characteristics that a firewall access policy could use to filter traffic:</a:t>
            </a:r>
          </a:p>
          <a:p>
            <a:pPr marL="432" indent="0">
              <a:buNone/>
            </a:pPr>
            <a:r>
              <a:rPr lang="en-AU" sz="2000" b="1" dirty="0">
                <a:solidFill>
                  <a:schemeClr val="tx1"/>
                </a:solidFill>
              </a:rPr>
              <a:t>I</a:t>
            </a:r>
            <a:r>
              <a:rPr lang="en-AU" sz="100" b="1" dirty="0">
                <a:solidFill>
                  <a:schemeClr val="tx1"/>
                </a:solidFill>
              </a:rPr>
              <a:t> </a:t>
            </a:r>
            <a:r>
              <a:rPr lang="en-AU" sz="2000" b="1" dirty="0">
                <a:solidFill>
                  <a:schemeClr val="tx1"/>
                </a:solidFill>
              </a:rPr>
              <a:t>P Address and Protocol Values</a:t>
            </a:r>
            <a:endParaRPr lang="en-US" sz="2000" b="1" dirty="0">
              <a:solidFill>
                <a:schemeClr val="tx1"/>
              </a:solidFill>
            </a:endParaRPr>
          </a:p>
          <a:p>
            <a:r>
              <a:rPr lang="en-US" sz="2000" dirty="0">
                <a:solidFill>
                  <a:schemeClr val="tx2">
                    <a:lumMod val="10000"/>
                  </a:schemeClr>
                </a:solidFill>
              </a:rPr>
              <a:t>Controls access based on the source or destination addresses and port numbers, direction of flow being inbound or outbound, and other network and transport layer characteristics</a:t>
            </a:r>
          </a:p>
        </p:txBody>
      </p:sp>
    </p:spTree>
    <p:extLst>
      <p:ext uri="{BB962C8B-B14F-4D97-AF65-F5344CB8AC3E}">
        <p14:creationId xmlns:p14="http://schemas.microsoft.com/office/powerpoint/2010/main" val="1405896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Firewall characteristics </a:t>
            </a:r>
            <a:r>
              <a:rPr lang="en-US" sz="2000" b="0" dirty="0"/>
              <a:t>(2 of 2)</a:t>
            </a:r>
            <a:endParaRPr lang="en-US" dirty="0"/>
          </a:p>
        </p:txBody>
      </p:sp>
      <p:sp>
        <p:nvSpPr>
          <p:cNvPr id="3" name="Content Placeholder 2"/>
          <p:cNvSpPr>
            <a:spLocks noGrp="1"/>
          </p:cNvSpPr>
          <p:nvPr>
            <p:ph type="body" idx="1"/>
          </p:nvPr>
        </p:nvSpPr>
        <p:spPr/>
        <p:txBody>
          <a:bodyPr/>
          <a:lstStyle/>
          <a:p>
            <a:pPr marL="457200" lvl="1" indent="-457200">
              <a:buNone/>
            </a:pPr>
            <a:r>
              <a:rPr lang="en-AU" sz="2000" b="1" dirty="0">
                <a:solidFill>
                  <a:schemeClr val="tx1"/>
                </a:solidFill>
              </a:rPr>
              <a:t>Application Protocol</a:t>
            </a:r>
          </a:p>
          <a:p>
            <a:r>
              <a:rPr lang="en-AU" sz="2000" dirty="0">
                <a:solidFill>
                  <a:schemeClr val="tx2">
                    <a:lumMod val="10000"/>
                  </a:schemeClr>
                </a:solidFill>
              </a:rPr>
              <a:t>Controls access on the basis of authorized application protocol data</a:t>
            </a:r>
          </a:p>
          <a:p>
            <a:pPr marL="432" indent="0">
              <a:buNone/>
            </a:pPr>
            <a:r>
              <a:rPr lang="en-AU" sz="2000" b="1" dirty="0">
                <a:solidFill>
                  <a:schemeClr val="tx1"/>
                </a:solidFill>
              </a:rPr>
              <a:t>User Identity</a:t>
            </a:r>
          </a:p>
          <a:p>
            <a:r>
              <a:rPr lang="en-US" sz="2000" dirty="0"/>
              <a:t>Controls access based on the user’s identity, typically for inside users who identify themselves using some form of secure authentication technology, such as I</a:t>
            </a:r>
            <a:r>
              <a:rPr lang="en-US" sz="100" dirty="0"/>
              <a:t> </a:t>
            </a:r>
            <a:r>
              <a:rPr lang="en-US" sz="2000" dirty="0"/>
              <a:t>P</a:t>
            </a:r>
            <a:r>
              <a:rPr lang="en-US" sz="100" dirty="0"/>
              <a:t> </a:t>
            </a:r>
            <a:r>
              <a:rPr lang="en-US" sz="2000" dirty="0"/>
              <a:t>Sec</a:t>
            </a:r>
          </a:p>
          <a:p>
            <a:pPr marL="432" indent="0">
              <a:buNone/>
            </a:pPr>
            <a:r>
              <a:rPr lang="en-US" sz="2000" b="1" dirty="0"/>
              <a:t>Network Activity</a:t>
            </a:r>
          </a:p>
          <a:p>
            <a:r>
              <a:rPr lang="en-US" sz="2000" dirty="0"/>
              <a:t>Controls access based on considerations such as the time or request</a:t>
            </a:r>
          </a:p>
        </p:txBody>
      </p:sp>
    </p:spTree>
    <p:extLst>
      <p:ext uri="{BB962C8B-B14F-4D97-AF65-F5344CB8AC3E}">
        <p14:creationId xmlns:p14="http://schemas.microsoft.com/office/powerpoint/2010/main" val="475960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Figure 12.1 Types of Firewalls</a:t>
            </a:r>
          </a:p>
        </p:txBody>
      </p:sp>
      <p:pic>
        <p:nvPicPr>
          <p:cNvPr id="8" name="Picture 2" descr="Diagrams illustrating types of firewalls. Diagram a. General model. The fire wall separates the protected internal network, or the enterprise network, from the untrusted external network, the internet. Diagram b. Packet filtering fire wall. The wall provides end to end transport connection for applications, the internet, network access, and physical. Diagram c. Stateful inspection fire wall. The wall provides end to end transport connection, with state info provided. Diagram d. Application proxy fire wall. The wall has inward and outward facing functions, with the only through wall communication occurring between applications. Diagram e. Circuit-level proxy fire wall. The wall has inward and outward facing functions, with the only through wall communication occurring at the transport level."/>
          <p:cNvPicPr>
            <a:picLocks noChangeAspect="1"/>
          </p:cNvPicPr>
          <p:nvPr/>
        </p:nvPicPr>
        <p:blipFill>
          <a:blip r:embed="rId3"/>
          <a:stretch>
            <a:fillRect/>
          </a:stretch>
        </p:blipFill>
        <p:spPr>
          <a:xfrm>
            <a:off x="2501731" y="1453740"/>
            <a:ext cx="3793114" cy="4517690"/>
          </a:xfrm>
          <a:prstGeom prst="rect">
            <a:avLst/>
          </a:prstGeom>
        </p:spPr>
      </p:pic>
    </p:spTree>
    <p:extLst>
      <p:ext uri="{BB962C8B-B14F-4D97-AF65-F5344CB8AC3E}">
        <p14:creationId xmlns:p14="http://schemas.microsoft.com/office/powerpoint/2010/main" val="4073787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12.1 Packet-Filtering Example</a:t>
            </a:r>
          </a:p>
        </p:txBody>
      </p:sp>
      <p:graphicFrame>
        <p:nvGraphicFramePr>
          <p:cNvPr id="3" name="Table 2"/>
          <p:cNvGraphicFramePr>
            <a:graphicFrameLocks noGrp="1"/>
          </p:cNvGraphicFramePr>
          <p:nvPr/>
        </p:nvGraphicFramePr>
        <p:xfrm>
          <a:off x="457201" y="1589037"/>
          <a:ext cx="8229599" cy="3116395"/>
        </p:xfrm>
        <a:graphic>
          <a:graphicData uri="http://schemas.openxmlformats.org/drawingml/2006/table">
            <a:tbl>
              <a:tblPr firstRow="1" bandRow="1">
                <a:tableStyleId>{2D5ABB26-0587-4C30-8999-92F81FD0307C}</a:tableStyleId>
              </a:tblPr>
              <a:tblGrid>
                <a:gridCol w="820838">
                  <a:extLst>
                    <a:ext uri="{9D8B030D-6E8A-4147-A177-3AD203B41FA5}">
                      <a16:colId xmlns:a16="http://schemas.microsoft.com/office/drawing/2014/main" val="735427795"/>
                    </a:ext>
                  </a:extLst>
                </a:gridCol>
                <a:gridCol w="1423483">
                  <a:extLst>
                    <a:ext uri="{9D8B030D-6E8A-4147-A177-3AD203B41FA5}">
                      <a16:colId xmlns:a16="http://schemas.microsoft.com/office/drawing/2014/main" val="1472928688"/>
                    </a:ext>
                  </a:extLst>
                </a:gridCol>
                <a:gridCol w="1273713">
                  <a:extLst>
                    <a:ext uri="{9D8B030D-6E8A-4147-A177-3AD203B41FA5}">
                      <a16:colId xmlns:a16="http://schemas.microsoft.com/office/drawing/2014/main" val="274442273"/>
                    </a:ext>
                  </a:extLst>
                </a:gridCol>
                <a:gridCol w="1270534">
                  <a:extLst>
                    <a:ext uri="{9D8B030D-6E8A-4147-A177-3AD203B41FA5}">
                      <a16:colId xmlns:a16="http://schemas.microsoft.com/office/drawing/2014/main" val="1674111425"/>
                    </a:ext>
                  </a:extLst>
                </a:gridCol>
                <a:gridCol w="1328287">
                  <a:extLst>
                    <a:ext uri="{9D8B030D-6E8A-4147-A177-3AD203B41FA5}">
                      <a16:colId xmlns:a16="http://schemas.microsoft.com/office/drawing/2014/main" val="3348399921"/>
                    </a:ext>
                  </a:extLst>
                </a:gridCol>
                <a:gridCol w="1020278">
                  <a:extLst>
                    <a:ext uri="{9D8B030D-6E8A-4147-A177-3AD203B41FA5}">
                      <a16:colId xmlns:a16="http://schemas.microsoft.com/office/drawing/2014/main" val="2859572420"/>
                    </a:ext>
                  </a:extLst>
                </a:gridCol>
                <a:gridCol w="1092466">
                  <a:extLst>
                    <a:ext uri="{9D8B030D-6E8A-4147-A177-3AD203B41FA5}">
                      <a16:colId xmlns:a16="http://schemas.microsoft.com/office/drawing/2014/main" val="2271005419"/>
                    </a:ext>
                  </a:extLst>
                </a:gridCol>
              </a:tblGrid>
              <a:tr h="657941">
                <a:tc>
                  <a:txBody>
                    <a:bodyPr/>
                    <a:lstStyle/>
                    <a:p>
                      <a:pPr algn="ctr"/>
                      <a:r>
                        <a:rPr lang="en-US" sz="2200" b="1" dirty="0"/>
                        <a:t>Rule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Direction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err="1"/>
                        <a:t>Src</a:t>
                      </a:r>
                      <a:r>
                        <a:rPr lang="en-US" sz="2200" b="1" dirty="0"/>
                        <a:t>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err="1"/>
                        <a:t>Dest</a:t>
                      </a:r>
                      <a:r>
                        <a:rPr lang="en-US" sz="2200" b="1" baseline="0" dirty="0"/>
                        <a:t> address</a:t>
                      </a: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err="1"/>
                        <a:t>Dest</a:t>
                      </a:r>
                      <a:r>
                        <a:rPr lang="en-US" sz="2200" b="1" dirty="0"/>
                        <a:t> 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186743"/>
                  </a:ext>
                </a:extLst>
              </a:tr>
              <a:tr h="470879">
                <a:tc>
                  <a:txBody>
                    <a:bodyPr/>
                    <a:lstStyle/>
                    <a:p>
                      <a:r>
                        <a:rPr lang="en-US" sz="22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Internal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T</a:t>
                      </a:r>
                      <a:r>
                        <a:rPr lang="en-US" sz="100" dirty="0"/>
                        <a:t> </a:t>
                      </a:r>
                      <a:r>
                        <a:rPr lang="en-US" sz="2200" dirty="0"/>
                        <a:t>C</a:t>
                      </a:r>
                      <a:r>
                        <a:rPr lang="en-US" sz="100" dirty="0"/>
                        <a:t> </a:t>
                      </a:r>
                      <a:r>
                        <a:rPr lang="en-US" sz="22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Permit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915058"/>
                  </a:ext>
                </a:extLst>
              </a:tr>
              <a:tr h="470879">
                <a:tc>
                  <a:txBody>
                    <a:bodyPr/>
                    <a:lstStyle/>
                    <a:p>
                      <a:r>
                        <a:rPr lang="en-US" sz="22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T</a:t>
                      </a:r>
                      <a:r>
                        <a:rPr lang="en-US" sz="100" dirty="0"/>
                        <a:t> </a:t>
                      </a:r>
                      <a:r>
                        <a:rPr lang="en-US" sz="2200" dirty="0"/>
                        <a:t>C</a:t>
                      </a:r>
                      <a:r>
                        <a:rPr lang="en-US" sz="100" dirty="0"/>
                        <a:t> </a:t>
                      </a:r>
                      <a:r>
                        <a:rPr lang="en-US" sz="22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&gt;1023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Permit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3501"/>
                  </a:ext>
                </a:extLst>
              </a:tr>
              <a:tr h="470879">
                <a:tc>
                  <a:txBody>
                    <a:bodyPr/>
                    <a:lstStyle/>
                    <a:p>
                      <a:r>
                        <a:rPr lang="en-US" sz="22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T</a:t>
                      </a:r>
                      <a:r>
                        <a:rPr lang="en-US" sz="100" dirty="0"/>
                        <a:t> </a:t>
                      </a:r>
                      <a:r>
                        <a:rPr lang="en-US" sz="2200" dirty="0"/>
                        <a:t>C</a:t>
                      </a:r>
                      <a:r>
                        <a:rPr lang="en-US" sz="100" dirty="0"/>
                        <a:t> </a:t>
                      </a:r>
                      <a:r>
                        <a:rPr lang="en-US" sz="22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Permit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778676"/>
                  </a:ext>
                </a:extLst>
              </a:tr>
              <a:tr h="470879">
                <a:tc>
                  <a:txBody>
                    <a:bodyPr/>
                    <a:lstStyle/>
                    <a:p>
                      <a:r>
                        <a:rPr lang="en-US" sz="22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T</a:t>
                      </a:r>
                      <a:r>
                        <a:rPr lang="en-US" sz="100" dirty="0"/>
                        <a:t> </a:t>
                      </a:r>
                      <a:r>
                        <a:rPr lang="en-US" sz="2200" dirty="0"/>
                        <a:t>C</a:t>
                      </a:r>
                      <a:r>
                        <a:rPr lang="en-US" sz="100" dirty="0"/>
                        <a:t> </a:t>
                      </a:r>
                      <a:r>
                        <a:rPr lang="en-US" sz="22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&gt;1023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Permit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514046"/>
                  </a:ext>
                </a:extLst>
              </a:tr>
              <a:tr h="470879">
                <a:tc>
                  <a:txBody>
                    <a:bodyPr/>
                    <a:lstStyle/>
                    <a:p>
                      <a:r>
                        <a:rPr lang="en-US" sz="2200"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Deny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409257"/>
                  </a:ext>
                </a:extLst>
              </a:tr>
            </a:tbl>
          </a:graphicData>
        </a:graphic>
      </p:graphicFrame>
      <p:sp>
        <p:nvSpPr>
          <p:cNvPr id="4" name="TextBox 3">
            <a:extLst>
              <a:ext uri="{FF2B5EF4-FFF2-40B4-BE49-F238E27FC236}">
                <a16:creationId xmlns:a16="http://schemas.microsoft.com/office/drawing/2014/main" id="{129089EA-1BDE-FFA8-C915-E3AD6F53C4D2}"/>
              </a:ext>
            </a:extLst>
          </p:cNvPr>
          <p:cNvSpPr txBox="1"/>
          <p:nvPr/>
        </p:nvSpPr>
        <p:spPr>
          <a:xfrm>
            <a:off x="457200" y="5253061"/>
            <a:ext cx="8467383" cy="400110"/>
          </a:xfrm>
          <a:prstGeom prst="rect">
            <a:avLst/>
          </a:prstGeom>
          <a:noFill/>
        </p:spPr>
        <p:txBody>
          <a:bodyPr wrap="none" rtlCol="0">
            <a:spAutoFit/>
          </a:bodyPr>
          <a:lstStyle/>
          <a:p>
            <a:r>
              <a:rPr lang="en-US" sz="2000" dirty="0"/>
              <a:t>Effective against: IP spoofing, source routing attack, tiny fragment attack</a:t>
            </a:r>
          </a:p>
        </p:txBody>
      </p:sp>
    </p:spTree>
    <p:extLst>
      <p:ext uri="{BB962C8B-B14F-4D97-AF65-F5344CB8AC3E}">
        <p14:creationId xmlns:p14="http://schemas.microsoft.com/office/powerpoint/2010/main" val="350601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12.2 Example </a:t>
            </a:r>
            <a:r>
              <a:rPr lang="en-US" dirty="0" err="1"/>
              <a:t>Stateful</a:t>
            </a:r>
            <a:r>
              <a:rPr lang="en-US" dirty="0"/>
              <a:t> Firewall Connection State Table [S</a:t>
            </a:r>
            <a:r>
              <a:rPr lang="en-US" sz="100" dirty="0"/>
              <a:t> </a:t>
            </a:r>
            <a:r>
              <a:rPr lang="en-US" dirty="0"/>
              <a:t>C</a:t>
            </a:r>
            <a:r>
              <a:rPr lang="en-US" sz="100" dirty="0"/>
              <a:t> </a:t>
            </a:r>
            <a:r>
              <a:rPr lang="en-US" dirty="0"/>
              <a:t>A</a:t>
            </a:r>
            <a:r>
              <a:rPr lang="en-US" sz="100" dirty="0"/>
              <a:t> </a:t>
            </a:r>
            <a:r>
              <a:rPr lang="en-US" dirty="0"/>
              <a:t>R</a:t>
            </a:r>
            <a:r>
              <a:rPr lang="en-US" sz="100" dirty="0"/>
              <a:t> </a:t>
            </a:r>
            <a:r>
              <a:rPr lang="en-US" dirty="0"/>
              <a:t>09b]</a:t>
            </a:r>
          </a:p>
        </p:txBody>
      </p:sp>
      <p:graphicFrame>
        <p:nvGraphicFramePr>
          <p:cNvPr id="3" name="Table 2"/>
          <p:cNvGraphicFramePr>
            <a:graphicFrameLocks noGrp="1"/>
          </p:cNvGraphicFramePr>
          <p:nvPr/>
        </p:nvGraphicFramePr>
        <p:xfrm>
          <a:off x="457200" y="1615660"/>
          <a:ext cx="8229600" cy="4267200"/>
        </p:xfrm>
        <a:graphic>
          <a:graphicData uri="http://schemas.openxmlformats.org/drawingml/2006/table">
            <a:tbl>
              <a:tblPr firstRow="1" bandRow="1">
                <a:tableStyleId>{2D5ABB26-0587-4C30-8999-92F81FD0307C}</a:tableStyleId>
              </a:tblPr>
              <a:tblGrid>
                <a:gridCol w="2082064">
                  <a:extLst>
                    <a:ext uri="{9D8B030D-6E8A-4147-A177-3AD203B41FA5}">
                      <a16:colId xmlns:a16="http://schemas.microsoft.com/office/drawing/2014/main" val="740496448"/>
                    </a:ext>
                  </a:extLst>
                </a:gridCol>
                <a:gridCol w="1209776">
                  <a:extLst>
                    <a:ext uri="{9D8B030D-6E8A-4147-A177-3AD203B41FA5}">
                      <a16:colId xmlns:a16="http://schemas.microsoft.com/office/drawing/2014/main" val="815708833"/>
                    </a:ext>
                  </a:extLst>
                </a:gridCol>
                <a:gridCol w="1819174">
                  <a:extLst>
                    <a:ext uri="{9D8B030D-6E8A-4147-A177-3AD203B41FA5}">
                      <a16:colId xmlns:a16="http://schemas.microsoft.com/office/drawing/2014/main" val="1138162431"/>
                    </a:ext>
                  </a:extLst>
                </a:gridCol>
                <a:gridCol w="1611630">
                  <a:extLst>
                    <a:ext uri="{9D8B030D-6E8A-4147-A177-3AD203B41FA5}">
                      <a16:colId xmlns:a16="http://schemas.microsoft.com/office/drawing/2014/main" val="2224973233"/>
                    </a:ext>
                  </a:extLst>
                </a:gridCol>
                <a:gridCol w="1506956">
                  <a:extLst>
                    <a:ext uri="{9D8B030D-6E8A-4147-A177-3AD203B41FA5}">
                      <a16:colId xmlns:a16="http://schemas.microsoft.com/office/drawing/2014/main" val="391841645"/>
                    </a:ext>
                  </a:extLst>
                </a:gridCol>
              </a:tblGrid>
              <a:tr h="370840">
                <a:tc>
                  <a:txBody>
                    <a:bodyPr/>
                    <a:lstStyle/>
                    <a:p>
                      <a:pPr algn="ctr"/>
                      <a:r>
                        <a:rPr lang="en-US" sz="2000" b="1" dirty="0"/>
                        <a:t>Source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t>Source 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t>Destination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t>Destination 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t>Connection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9595525"/>
                  </a:ext>
                </a:extLst>
              </a:tr>
              <a:tr h="370840">
                <a:tc>
                  <a:txBody>
                    <a:bodyPr/>
                    <a:lstStyle/>
                    <a:p>
                      <a:r>
                        <a:rPr lang="en-US" sz="2000" dirty="0"/>
                        <a:t>192.168.1.100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210.22.88.29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16587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192.168.1.102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216.32.42.123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47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192.168.1.101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1033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173.66.32.122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24020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192.168.1.106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177.231.32.12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536192"/>
                  </a:ext>
                </a:extLst>
              </a:tr>
              <a:tr h="370840">
                <a:tc>
                  <a:txBody>
                    <a:bodyPr/>
                    <a:lstStyle/>
                    <a:p>
                      <a:r>
                        <a:rPr lang="en-US" sz="2000" dirty="0"/>
                        <a:t>223.43.21.231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192.168.1.6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9355361"/>
                  </a:ext>
                </a:extLst>
              </a:tr>
              <a:tr h="370840">
                <a:tc>
                  <a:txBody>
                    <a:bodyPr/>
                    <a:lstStyle/>
                    <a:p>
                      <a:r>
                        <a:rPr lang="en-US" sz="2000" dirty="0"/>
                        <a:t>2122.22.123.32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2112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192.168.1.6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490183"/>
                  </a:ext>
                </a:extLst>
              </a:tr>
              <a:tr h="370840">
                <a:tc>
                  <a:txBody>
                    <a:bodyPr/>
                    <a:lstStyle/>
                    <a:p>
                      <a:r>
                        <a:rPr lang="en-US" sz="2000" dirty="0"/>
                        <a:t>210.922.212.18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3321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192.168.1.6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52432"/>
                  </a:ext>
                </a:extLst>
              </a:tr>
              <a:tr h="370840">
                <a:tc>
                  <a:txBody>
                    <a:bodyPr/>
                    <a:lstStyle/>
                    <a:p>
                      <a:r>
                        <a:rPr lang="en-US" sz="2000" dirty="0"/>
                        <a:t>24.102.32.23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192.168.1.6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540795"/>
                  </a:ext>
                </a:extLst>
              </a:tr>
              <a:tr h="370840">
                <a:tc>
                  <a:txBody>
                    <a:bodyPr/>
                    <a:lstStyle/>
                    <a:p>
                      <a:r>
                        <a:rPr lang="en-US" sz="2000" dirty="0"/>
                        <a:t>223.21.22.12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1046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192.168.1.6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Established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3803867"/>
                  </a:ext>
                </a:extLst>
              </a:tr>
            </a:tbl>
          </a:graphicData>
        </a:graphic>
      </p:graphicFrame>
    </p:spTree>
    <p:extLst>
      <p:ext uri="{BB962C8B-B14F-4D97-AF65-F5344CB8AC3E}">
        <p14:creationId xmlns:p14="http://schemas.microsoft.com/office/powerpoint/2010/main" val="1814177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lstStyle/>
          <a:p>
            <a:r>
              <a:rPr lang="en-AU" dirty="0"/>
              <a:t>Application Level Gateway</a:t>
            </a:r>
          </a:p>
        </p:txBody>
      </p:sp>
      <p:sp>
        <p:nvSpPr>
          <p:cNvPr id="55299" name="Content Placeholder 2"/>
          <p:cNvSpPr>
            <a:spLocks noGrp="1" noChangeArrowheads="1"/>
          </p:cNvSpPr>
          <p:nvPr>
            <p:ph type="body" idx="1"/>
          </p:nvPr>
        </p:nvSpPr>
        <p:spPr/>
        <p:txBody>
          <a:bodyPr>
            <a:noAutofit/>
          </a:bodyPr>
          <a:lstStyle/>
          <a:p>
            <a:r>
              <a:rPr lang="en-AU" sz="2000" dirty="0">
                <a:solidFill>
                  <a:schemeClr val="tx2">
                    <a:lumMod val="10000"/>
                  </a:schemeClr>
                </a:solidFill>
              </a:rPr>
              <a:t>Also called an </a:t>
            </a:r>
            <a:r>
              <a:rPr lang="en-AU" sz="2000" b="1" dirty="0">
                <a:solidFill>
                  <a:schemeClr val="tx2">
                    <a:lumMod val="10000"/>
                  </a:schemeClr>
                </a:solidFill>
              </a:rPr>
              <a:t>application proxy</a:t>
            </a:r>
          </a:p>
          <a:p>
            <a:r>
              <a:rPr lang="en-AU" sz="2000" dirty="0">
                <a:solidFill>
                  <a:schemeClr val="tx2">
                    <a:lumMod val="10000"/>
                  </a:schemeClr>
                </a:solidFill>
              </a:rPr>
              <a:t>Acts as a relay of application-level traffic</a:t>
            </a:r>
          </a:p>
          <a:p>
            <a:r>
              <a:rPr lang="en-AU" sz="2000" dirty="0">
                <a:solidFill>
                  <a:schemeClr val="tx2">
                    <a:lumMod val="10000"/>
                  </a:schemeClr>
                </a:solidFill>
              </a:rPr>
              <a:t>If the gateway does not implement the proxy code for a specific application, the service is not supported and cannot be forwarded across the firewall</a:t>
            </a:r>
          </a:p>
          <a:p>
            <a:r>
              <a:rPr lang="en-AU" sz="2000" dirty="0">
                <a:solidFill>
                  <a:schemeClr val="tx2">
                    <a:lumMod val="10000"/>
                  </a:schemeClr>
                </a:solidFill>
              </a:rPr>
              <a:t>The gateway can be configured to support only specific features of an application that the network administrator considers acceptable while denying all other features</a:t>
            </a:r>
          </a:p>
          <a:p>
            <a:r>
              <a:rPr lang="en-AU" sz="2000" dirty="0">
                <a:solidFill>
                  <a:schemeClr val="tx2">
                    <a:lumMod val="10000"/>
                  </a:schemeClr>
                </a:solidFill>
              </a:rPr>
              <a:t>Tend to be more secure than packet filters</a:t>
            </a:r>
          </a:p>
          <a:p>
            <a:r>
              <a:rPr lang="en-AU" sz="2000" dirty="0">
                <a:solidFill>
                  <a:schemeClr val="tx2">
                    <a:lumMod val="10000"/>
                  </a:schemeClr>
                </a:solidFill>
              </a:rPr>
              <a:t>Disadvantage:</a:t>
            </a:r>
          </a:p>
          <a:p>
            <a:pPr lvl="1"/>
            <a:r>
              <a:rPr lang="en-AU" sz="2000" dirty="0">
                <a:solidFill>
                  <a:schemeClr val="tx2">
                    <a:lumMod val="10000"/>
                  </a:schemeClr>
                </a:solidFill>
              </a:rPr>
              <a:t>The additional processing overhead on each connection</a:t>
            </a:r>
          </a:p>
        </p:txBody>
      </p:sp>
    </p:spTree>
    <p:extLst>
      <p:ext uri="{BB962C8B-B14F-4D97-AF65-F5344CB8AC3E}">
        <p14:creationId xmlns:p14="http://schemas.microsoft.com/office/powerpoint/2010/main" val="3585877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p:txBody>
          <a:bodyPr/>
          <a:lstStyle/>
          <a:p>
            <a:r>
              <a:rPr lang="en-AU" dirty="0"/>
              <a:t>Circuit-Level Gateway</a:t>
            </a:r>
          </a:p>
        </p:txBody>
      </p:sp>
      <p:sp>
        <p:nvSpPr>
          <p:cNvPr id="58371" name="Content Placeholder 2"/>
          <p:cNvSpPr>
            <a:spLocks noGrp="1" noChangeArrowheads="1"/>
          </p:cNvSpPr>
          <p:nvPr>
            <p:ph type="body" idx="1"/>
          </p:nvPr>
        </p:nvSpPr>
        <p:spPr/>
        <p:txBody>
          <a:bodyPr>
            <a:noAutofit/>
          </a:bodyPr>
          <a:lstStyle/>
          <a:p>
            <a:r>
              <a:rPr lang="en-AU" sz="1800" dirty="0">
                <a:solidFill>
                  <a:schemeClr val="tx2">
                    <a:lumMod val="10000"/>
                  </a:schemeClr>
                </a:solidFill>
              </a:rPr>
              <a:t>Also called </a:t>
            </a:r>
            <a:r>
              <a:rPr lang="en-AU" sz="1800" b="1" dirty="0">
                <a:solidFill>
                  <a:schemeClr val="tx2">
                    <a:lumMod val="10000"/>
                  </a:schemeClr>
                </a:solidFill>
              </a:rPr>
              <a:t>circuit-level proxy</a:t>
            </a:r>
          </a:p>
          <a:p>
            <a:r>
              <a:rPr lang="en-AU" sz="1800" dirty="0">
                <a:solidFill>
                  <a:schemeClr val="tx2">
                    <a:lumMod val="10000"/>
                  </a:schemeClr>
                </a:solidFill>
              </a:rPr>
              <a:t>Can be a stand-alone system or it can be a specialized function performed by an application-level gateway for certain applications</a:t>
            </a:r>
          </a:p>
          <a:p>
            <a:r>
              <a:rPr lang="en-AU" sz="1800" dirty="0">
                <a:solidFill>
                  <a:schemeClr val="tx2">
                    <a:lumMod val="10000"/>
                  </a:schemeClr>
                </a:solidFill>
              </a:rPr>
              <a:t>Does not permit an end-to-end T</a:t>
            </a:r>
            <a:r>
              <a:rPr lang="en-AU" sz="100" dirty="0">
                <a:solidFill>
                  <a:schemeClr val="tx2">
                    <a:lumMod val="10000"/>
                  </a:schemeClr>
                </a:solidFill>
              </a:rPr>
              <a:t> </a:t>
            </a:r>
            <a:r>
              <a:rPr lang="en-AU" sz="1800" dirty="0">
                <a:solidFill>
                  <a:schemeClr val="tx2">
                    <a:lumMod val="10000"/>
                  </a:schemeClr>
                </a:solidFill>
              </a:rPr>
              <a:t>C</a:t>
            </a:r>
            <a:r>
              <a:rPr lang="en-AU" sz="100" dirty="0">
                <a:solidFill>
                  <a:schemeClr val="tx2">
                    <a:lumMod val="10000"/>
                  </a:schemeClr>
                </a:solidFill>
              </a:rPr>
              <a:t> </a:t>
            </a:r>
            <a:r>
              <a:rPr lang="en-AU" sz="1800" dirty="0">
                <a:solidFill>
                  <a:schemeClr val="tx2">
                    <a:lumMod val="10000"/>
                  </a:schemeClr>
                </a:solidFill>
              </a:rPr>
              <a:t>P connection</a:t>
            </a:r>
          </a:p>
          <a:p>
            <a:r>
              <a:rPr lang="en-AU" sz="1800" dirty="0">
                <a:solidFill>
                  <a:schemeClr val="tx2">
                    <a:lumMod val="10000"/>
                  </a:schemeClr>
                </a:solidFill>
              </a:rPr>
              <a:t>The security function consists of determining which connections will be allowed</a:t>
            </a:r>
          </a:p>
          <a:p>
            <a:r>
              <a:rPr lang="en-AU" sz="1800" dirty="0">
                <a:solidFill>
                  <a:schemeClr val="tx2">
                    <a:lumMod val="10000"/>
                  </a:schemeClr>
                </a:solidFill>
              </a:rPr>
              <a:t>Typical use is a situation in which the system administrator trusts the internal users</a:t>
            </a:r>
          </a:p>
          <a:p>
            <a:r>
              <a:rPr lang="en-AU" sz="1800" dirty="0">
                <a:solidFill>
                  <a:schemeClr val="tx2">
                    <a:lumMod val="10000"/>
                  </a:schemeClr>
                </a:solidFill>
              </a:rPr>
              <a:t>Can be configured to support application-level or proxy service on inbound connections and circuit-level functions for outbound connections</a:t>
            </a:r>
          </a:p>
          <a:p>
            <a:r>
              <a:rPr lang="en-AU" sz="1800" dirty="0">
                <a:solidFill>
                  <a:schemeClr val="tx2">
                    <a:lumMod val="10000"/>
                  </a:schemeClr>
                </a:solidFill>
              </a:rPr>
              <a:t>Example of implementation is the S</a:t>
            </a:r>
            <a:r>
              <a:rPr lang="en-AU" sz="100" dirty="0">
                <a:solidFill>
                  <a:schemeClr val="tx2">
                    <a:lumMod val="10000"/>
                  </a:schemeClr>
                </a:solidFill>
              </a:rPr>
              <a:t> </a:t>
            </a:r>
            <a:r>
              <a:rPr lang="en-AU" sz="1800" dirty="0">
                <a:solidFill>
                  <a:schemeClr val="tx2">
                    <a:lumMod val="10000"/>
                  </a:schemeClr>
                </a:solidFill>
              </a:rPr>
              <a:t>O</a:t>
            </a:r>
            <a:r>
              <a:rPr lang="en-AU" sz="100" dirty="0">
                <a:solidFill>
                  <a:schemeClr val="tx2">
                    <a:lumMod val="10000"/>
                  </a:schemeClr>
                </a:solidFill>
              </a:rPr>
              <a:t> </a:t>
            </a:r>
            <a:r>
              <a:rPr lang="en-AU" sz="1800" dirty="0">
                <a:solidFill>
                  <a:schemeClr val="tx2">
                    <a:lumMod val="10000"/>
                  </a:schemeClr>
                </a:solidFill>
              </a:rPr>
              <a:t>C</a:t>
            </a:r>
            <a:r>
              <a:rPr lang="en-AU" sz="100" dirty="0">
                <a:solidFill>
                  <a:schemeClr val="tx2">
                    <a:lumMod val="10000"/>
                  </a:schemeClr>
                </a:solidFill>
              </a:rPr>
              <a:t> </a:t>
            </a:r>
            <a:r>
              <a:rPr lang="en-AU" sz="1800" dirty="0">
                <a:solidFill>
                  <a:schemeClr val="tx2">
                    <a:lumMod val="10000"/>
                  </a:schemeClr>
                </a:solidFill>
              </a:rPr>
              <a:t>K</a:t>
            </a:r>
            <a:r>
              <a:rPr lang="en-AU" sz="100" dirty="0">
                <a:solidFill>
                  <a:schemeClr val="tx2">
                    <a:lumMod val="10000"/>
                  </a:schemeClr>
                </a:solidFill>
              </a:rPr>
              <a:t> </a:t>
            </a:r>
            <a:r>
              <a:rPr lang="en-AU" sz="1800" dirty="0">
                <a:solidFill>
                  <a:schemeClr val="tx2">
                    <a:lumMod val="10000"/>
                  </a:schemeClr>
                </a:solidFill>
              </a:rPr>
              <a:t>S package</a:t>
            </a:r>
          </a:p>
        </p:txBody>
      </p:sp>
    </p:spTree>
    <p:extLst>
      <p:ext uri="{BB962C8B-B14F-4D97-AF65-F5344CB8AC3E}">
        <p14:creationId xmlns:p14="http://schemas.microsoft.com/office/powerpoint/2010/main" val="56675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12.3 A V</a:t>
            </a:r>
            <a:r>
              <a:rPr lang="en-US" sz="100" dirty="0"/>
              <a:t> </a:t>
            </a:r>
            <a:r>
              <a:rPr lang="en-US" dirty="0"/>
              <a:t>P</a:t>
            </a:r>
            <a:r>
              <a:rPr lang="en-US" sz="100" dirty="0"/>
              <a:t> </a:t>
            </a:r>
            <a:r>
              <a:rPr lang="en-US" dirty="0"/>
              <a:t>N Security Scenario</a:t>
            </a:r>
          </a:p>
        </p:txBody>
      </p:sp>
      <p:pic>
        <p:nvPicPr>
          <p:cNvPr id="8" name="Picture 2" descr="A diagram of a network V P N security scenario. The user system with I P S e c sends the I P header, I P S e c header, and secure I P payload to the public internet or private network, which then sends the I P header, I P S e c header, and secure I P payload to the fire wall with I P S e c. The I P header and I P payload then travel to the Ethernet switch, which is connected to work stations and internal servers."/>
          <p:cNvPicPr>
            <a:picLocks noChangeAspect="1"/>
          </p:cNvPicPr>
          <p:nvPr/>
        </p:nvPicPr>
        <p:blipFill rotWithShape="1">
          <a:blip r:embed="rId3"/>
          <a:srcRect b="23020"/>
          <a:stretch/>
        </p:blipFill>
        <p:spPr>
          <a:xfrm>
            <a:off x="1142703" y="1464991"/>
            <a:ext cx="6858594" cy="4721290"/>
          </a:xfrm>
          <a:prstGeom prst="rect">
            <a:avLst/>
          </a:prstGeom>
        </p:spPr>
      </p:pic>
    </p:spTree>
    <p:extLst>
      <p:ext uri="{BB962C8B-B14F-4D97-AF65-F5344CB8AC3E}">
        <p14:creationId xmlns:p14="http://schemas.microsoft.com/office/powerpoint/2010/main" val="11623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US" dirty="0"/>
              <a:t>A Broad Classification of Malware</a:t>
            </a:r>
            <a:endParaRPr lang="en-AU" dirty="0"/>
          </a:p>
        </p:txBody>
      </p:sp>
      <p:sp>
        <p:nvSpPr>
          <p:cNvPr id="46083" name="Content Placeholder 2"/>
          <p:cNvSpPr>
            <a:spLocks noGrp="1" noChangeArrowheads="1"/>
          </p:cNvSpPr>
          <p:nvPr>
            <p:ph idx="1"/>
          </p:nvPr>
        </p:nvSpPr>
        <p:spPr>
          <a:xfrm>
            <a:off x="762000" y="1600200"/>
            <a:ext cx="7583488" cy="4297363"/>
          </a:xfrm>
        </p:spPr>
        <p:txBody>
          <a:bodyPr>
            <a:noAutofit/>
          </a:bodyPr>
          <a:lstStyle/>
          <a:p>
            <a:r>
              <a:rPr lang="en-AU" sz="2400" dirty="0">
                <a:solidFill>
                  <a:schemeClr val="tx2">
                    <a:lumMod val="10000"/>
                  </a:schemeClr>
                </a:solidFill>
              </a:rPr>
              <a:t>Another distinction used was:</a:t>
            </a:r>
          </a:p>
          <a:p>
            <a:pPr lvl="1">
              <a:buClr>
                <a:schemeClr val="bg2"/>
              </a:buClr>
            </a:pPr>
            <a:r>
              <a:rPr lang="en-AU" sz="2400" dirty="0">
                <a:solidFill>
                  <a:schemeClr val="tx2">
                    <a:lumMod val="10000"/>
                  </a:schemeClr>
                </a:solidFill>
              </a:rPr>
              <a:t>Malware that does not replicate, such as </a:t>
            </a:r>
            <a:r>
              <a:rPr lang="en-AU" sz="2400" dirty="0" err="1">
                <a:solidFill>
                  <a:schemeClr val="tx2">
                    <a:lumMod val="10000"/>
                  </a:schemeClr>
                </a:solidFill>
              </a:rPr>
              <a:t>trojans</a:t>
            </a:r>
            <a:r>
              <a:rPr lang="en-AU" sz="2400" dirty="0">
                <a:solidFill>
                  <a:schemeClr val="tx2">
                    <a:lumMod val="10000"/>
                  </a:schemeClr>
                </a:solidFill>
              </a:rPr>
              <a:t> and spam e-mail</a:t>
            </a:r>
          </a:p>
          <a:p>
            <a:pPr lvl="1">
              <a:buClr>
                <a:schemeClr val="bg2"/>
              </a:buClr>
            </a:pPr>
            <a:r>
              <a:rPr lang="en-AU" sz="2400" dirty="0">
                <a:solidFill>
                  <a:schemeClr val="tx2">
                    <a:lumMod val="10000"/>
                  </a:schemeClr>
                </a:solidFill>
              </a:rPr>
              <a:t>Malware that does, including viruses and worms</a:t>
            </a:r>
          </a:p>
        </p:txBody>
      </p:sp>
    </p:spTree>
    <p:extLst>
      <p:ext uri="{BB962C8B-B14F-4D97-AF65-F5344CB8AC3E}">
        <p14:creationId xmlns:p14="http://schemas.microsoft.com/office/powerpoint/2010/main" val="47113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alphaModFix/>
          </a:blip>
          <a:stretch>
            <a:fillRect/>
          </a:stretch>
        </p:blipFill>
        <p:spPr>
          <a:xfrm>
            <a:off x="715650" y="2299079"/>
            <a:ext cx="7419975" cy="2466975"/>
          </a:xfrm>
          <a:prstGeom prst="rect">
            <a:avLst/>
          </a:prstGeom>
          <a:noFill/>
          <a:ln>
            <a:noFill/>
          </a:ln>
        </p:spPr>
      </p:pic>
    </p:spTree>
    <p:extLst>
      <p:ext uri="{BB962C8B-B14F-4D97-AF65-F5344CB8AC3E}">
        <p14:creationId xmlns:p14="http://schemas.microsoft.com/office/powerpoint/2010/main" val="1065502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AU" sz="3600" dirty="0">
                <a:solidFill>
                  <a:schemeClr val="bg2"/>
                </a:solidFill>
              </a:rPr>
              <a:t>Examples of Payload actions performed by malware</a:t>
            </a:r>
            <a:endParaRPr lang="en-AU" dirty="0">
              <a:solidFill>
                <a:schemeClr val="bg2"/>
              </a:solidFill>
            </a:endParaRPr>
          </a:p>
        </p:txBody>
      </p:sp>
      <p:sp>
        <p:nvSpPr>
          <p:cNvPr id="46083" name="Content Placeholder 2"/>
          <p:cNvSpPr>
            <a:spLocks noGrp="1" noChangeArrowheads="1"/>
          </p:cNvSpPr>
          <p:nvPr>
            <p:ph idx="1"/>
          </p:nvPr>
        </p:nvSpPr>
        <p:spPr/>
        <p:txBody>
          <a:bodyPr>
            <a:noAutofit/>
          </a:bodyPr>
          <a:lstStyle/>
          <a:p>
            <a:pPr lvl="1">
              <a:buClr>
                <a:schemeClr val="bg2"/>
              </a:buClr>
            </a:pPr>
            <a:r>
              <a:rPr lang="en-AU" sz="2400" dirty="0">
                <a:solidFill>
                  <a:schemeClr val="tx2">
                    <a:lumMod val="10000"/>
                  </a:schemeClr>
                </a:solidFill>
              </a:rPr>
              <a:t>Corruption of system or data files</a:t>
            </a:r>
          </a:p>
          <a:p>
            <a:pPr lvl="1">
              <a:buClr>
                <a:schemeClr val="bg2"/>
              </a:buClr>
            </a:pPr>
            <a:r>
              <a:rPr lang="en-AU" sz="2300" dirty="0">
                <a:solidFill>
                  <a:schemeClr val="tx2">
                    <a:lumMod val="10000"/>
                  </a:schemeClr>
                </a:solidFill>
              </a:rPr>
              <a:t>Theft of service in order to make the system a zombie agent of attack as part of a botnet</a:t>
            </a:r>
          </a:p>
          <a:p>
            <a:pPr lvl="1">
              <a:buClr>
                <a:schemeClr val="bg2"/>
              </a:buClr>
            </a:pPr>
            <a:r>
              <a:rPr lang="en-AU" sz="2300" dirty="0">
                <a:solidFill>
                  <a:schemeClr val="tx2">
                    <a:lumMod val="10000"/>
                  </a:schemeClr>
                </a:solidFill>
              </a:rPr>
              <a:t>Theft of information from the system, especially of logins, passwords, or other personal details by keylogging or spyware programs</a:t>
            </a:r>
          </a:p>
          <a:p>
            <a:pPr lvl="1">
              <a:buClr>
                <a:schemeClr val="bg2"/>
              </a:buClr>
            </a:pPr>
            <a:r>
              <a:rPr lang="en-AU" sz="2300" dirty="0">
                <a:solidFill>
                  <a:schemeClr val="tx2">
                    <a:lumMod val="10000"/>
                  </a:schemeClr>
                </a:solidFill>
              </a:rPr>
              <a:t>Stealthing where the malware hides its presence on the system from attempts to detect and block it.</a:t>
            </a:r>
          </a:p>
        </p:txBody>
      </p:sp>
    </p:spTree>
    <p:extLst>
      <p:ext uri="{BB962C8B-B14F-4D97-AF65-F5344CB8AC3E}">
        <p14:creationId xmlns:p14="http://schemas.microsoft.com/office/powerpoint/2010/main" val="223234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Table 10.1 Terminology for Malicious Software </a:t>
            </a:r>
            <a:r>
              <a:rPr lang="en-US" sz="2000" b="0" dirty="0"/>
              <a:t>(1 of 3)</a:t>
            </a:r>
          </a:p>
        </p:txBody>
      </p:sp>
      <p:graphicFrame>
        <p:nvGraphicFramePr>
          <p:cNvPr id="3" name="Table 2"/>
          <p:cNvGraphicFramePr>
            <a:graphicFrameLocks noGrp="1"/>
          </p:cNvGraphicFramePr>
          <p:nvPr>
            <p:extLst>
              <p:ext uri="{D42A27DB-BD31-4B8C-83A1-F6EECF244321}">
                <p14:modId xmlns:p14="http://schemas.microsoft.com/office/powerpoint/2010/main" val="3101979485"/>
              </p:ext>
            </p:extLst>
          </p:nvPr>
        </p:nvGraphicFramePr>
        <p:xfrm>
          <a:off x="387626" y="1590948"/>
          <a:ext cx="8368748" cy="4656543"/>
        </p:xfrm>
        <a:graphic>
          <a:graphicData uri="http://schemas.openxmlformats.org/drawingml/2006/table">
            <a:tbl>
              <a:tblPr firstRow="1" bandRow="1">
                <a:tableStyleId>{2D5ABB26-0587-4C30-8999-92F81FD0307C}</a:tableStyleId>
              </a:tblPr>
              <a:tblGrid>
                <a:gridCol w="1699591">
                  <a:extLst>
                    <a:ext uri="{9D8B030D-6E8A-4147-A177-3AD203B41FA5}">
                      <a16:colId xmlns:a16="http://schemas.microsoft.com/office/drawing/2014/main" val="1560715836"/>
                    </a:ext>
                  </a:extLst>
                </a:gridCol>
                <a:gridCol w="6669157">
                  <a:extLst>
                    <a:ext uri="{9D8B030D-6E8A-4147-A177-3AD203B41FA5}">
                      <a16:colId xmlns:a16="http://schemas.microsoft.com/office/drawing/2014/main" val="2717451318"/>
                    </a:ext>
                  </a:extLst>
                </a:gridCol>
              </a:tblGrid>
              <a:tr h="389343">
                <a:tc>
                  <a:txBody>
                    <a:bodyPr/>
                    <a:lstStyle/>
                    <a:p>
                      <a:pPr algn="ctr"/>
                      <a:r>
                        <a:rPr lang="en-US" sz="1400" b="1" dirty="0"/>
                        <a:t>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613101"/>
                  </a:ext>
                </a:extLst>
              </a:tr>
              <a:tr h="683393">
                <a:tc>
                  <a:txBody>
                    <a:bodyPr/>
                    <a:lstStyle/>
                    <a:p>
                      <a:r>
                        <a:rPr lang="en-US" sz="1400" dirty="0"/>
                        <a:t>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Malware that, when executed, tries to replicate itself into other executable code;</a:t>
                      </a:r>
                      <a:r>
                        <a:rPr lang="en-US" sz="1400" baseline="0" dirty="0"/>
                        <a:t> when it succeeds the code is said to be infected. When the infected cod is executed, the virus also executes.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215697"/>
                  </a:ext>
                </a:extLst>
              </a:tr>
              <a:tr h="394750">
                <a:tc>
                  <a:txBody>
                    <a:bodyPr/>
                    <a:lstStyle/>
                    <a:p>
                      <a:r>
                        <a:rPr lang="en-US" sz="1400" dirty="0"/>
                        <a:t>Worm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 computer program the can run independently and can propagate a complete working version of itself onto other hosts on a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857555"/>
                  </a:ext>
                </a:extLst>
              </a:tr>
              <a:tr h="394750">
                <a:tc>
                  <a:txBody>
                    <a:bodyPr/>
                    <a:lstStyle/>
                    <a:p>
                      <a:r>
                        <a:rPr lang="en-US" sz="1400" dirty="0"/>
                        <a:t>Logic bomb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 program inserted into software by an intruder. A logic bomb lies dormant until a predefined condition is met ; the</a:t>
                      </a:r>
                      <a:r>
                        <a:rPr lang="en-US" sz="1400" baseline="0" dirty="0"/>
                        <a:t> program then triggers an unauthorized act.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083455"/>
                  </a:ext>
                </a:extLst>
              </a:tr>
              <a:tr h="394750">
                <a:tc>
                  <a:txBody>
                    <a:bodyPr/>
                    <a:lstStyle/>
                    <a:p>
                      <a:r>
                        <a:rPr lang="en-US" sz="1400" dirty="0"/>
                        <a:t>Trojan horse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 computer program that appears to have a useful function, but also has a hidden and</a:t>
                      </a:r>
                      <a:r>
                        <a:rPr lang="en-US" sz="1400" baseline="0" dirty="0"/>
                        <a:t> potentially malicious function that evades security mechanisms, sometimes by exploiting legitimate authorizations of a system </a:t>
                      </a:r>
                      <a:r>
                        <a:rPr lang="en-US" sz="1400" baseline="0" dirty="0" err="1"/>
                        <a:t>entitity</a:t>
                      </a:r>
                      <a:r>
                        <a:rPr lang="en-US" sz="1400" baseline="0" dirty="0"/>
                        <a:t> that invokes the Trojan horse program.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486879"/>
                  </a:ext>
                </a:extLst>
              </a:tr>
              <a:tr h="465395">
                <a:tc>
                  <a:txBody>
                    <a:bodyPr/>
                    <a:lstStyle/>
                    <a:p>
                      <a:r>
                        <a:rPr lang="en-US" sz="1400" dirty="0"/>
                        <a:t>Backdoor (trapdoor)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Any</a:t>
                      </a:r>
                      <a:r>
                        <a:rPr lang="en-US" sz="1400" baseline="0" dirty="0"/>
                        <a:t> mechanisms that bypasses a normal security check; it may allow unauthorized access to functionality.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74202"/>
                  </a:ext>
                </a:extLst>
              </a:tr>
              <a:tr h="671223">
                <a:tc>
                  <a:txBody>
                    <a:bodyPr/>
                    <a:lstStyle/>
                    <a:p>
                      <a:r>
                        <a:rPr lang="en-US" sz="1400" dirty="0"/>
                        <a:t>Mobile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Software(e.g.,</a:t>
                      </a:r>
                      <a:r>
                        <a:rPr lang="en-US" sz="1400" baseline="0" dirty="0"/>
                        <a:t> script, macro, or other portable instruction) that can be shipped unchanged to a heterogeneous collection of platforms and execute with identical semantics.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853151"/>
                  </a:ext>
                </a:extLst>
              </a:tr>
              <a:tr h="277633">
                <a:tc>
                  <a:txBody>
                    <a:bodyPr/>
                    <a:lstStyle/>
                    <a:p>
                      <a:r>
                        <a:rPr lang="en-US" sz="1400" dirty="0"/>
                        <a:t>Exploits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Code specific to a single vulnerability</a:t>
                      </a:r>
                      <a:r>
                        <a:rPr lang="en-US" sz="1400" baseline="0" dirty="0"/>
                        <a:t> or set of vulnerabilities.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72987"/>
                  </a:ext>
                </a:extLst>
              </a:tr>
            </a:tbl>
          </a:graphicData>
        </a:graphic>
      </p:graphicFrame>
    </p:spTree>
    <p:extLst>
      <p:ext uri="{BB962C8B-B14F-4D97-AF65-F5344CB8AC3E}">
        <p14:creationId xmlns:p14="http://schemas.microsoft.com/office/powerpoint/2010/main" val="176699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Table 10.1 Terminology for Malicious Software </a:t>
            </a:r>
            <a:r>
              <a:rPr lang="en-US" sz="2000" b="0" dirty="0"/>
              <a:t>(2 of 3)</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61809954"/>
              </p:ext>
            </p:extLst>
          </p:nvPr>
        </p:nvGraphicFramePr>
        <p:xfrm>
          <a:off x="387626" y="1660521"/>
          <a:ext cx="8368748" cy="4245973"/>
        </p:xfrm>
        <a:graphic>
          <a:graphicData uri="http://schemas.openxmlformats.org/drawingml/2006/table">
            <a:tbl>
              <a:tblPr firstRow="1" bandRow="1">
                <a:tableStyleId>{2D5ABB26-0587-4C30-8999-92F81FD0307C}</a:tableStyleId>
              </a:tblPr>
              <a:tblGrid>
                <a:gridCol w="1699591">
                  <a:extLst>
                    <a:ext uri="{9D8B030D-6E8A-4147-A177-3AD203B41FA5}">
                      <a16:colId xmlns:a16="http://schemas.microsoft.com/office/drawing/2014/main" val="1560715836"/>
                    </a:ext>
                  </a:extLst>
                </a:gridCol>
                <a:gridCol w="6669157">
                  <a:extLst>
                    <a:ext uri="{9D8B030D-6E8A-4147-A177-3AD203B41FA5}">
                      <a16:colId xmlns:a16="http://schemas.microsoft.com/office/drawing/2014/main" val="2717451318"/>
                    </a:ext>
                  </a:extLst>
                </a:gridCol>
              </a:tblGrid>
              <a:tr h="389343">
                <a:tc>
                  <a:txBody>
                    <a:bodyPr/>
                    <a:lstStyle/>
                    <a:p>
                      <a:pPr algn="ctr"/>
                      <a:r>
                        <a:rPr lang="en-US" sz="1400" b="1" dirty="0"/>
                        <a:t>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613101"/>
                  </a:ext>
                </a:extLst>
              </a:tr>
              <a:tr h="544248">
                <a:tc>
                  <a:txBody>
                    <a:bodyPr/>
                    <a:lstStyle/>
                    <a:p>
                      <a:r>
                        <a:rPr lang="en-US" sz="1400" dirty="0"/>
                        <a:t>Downloaders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Program that installs other items on a machine that is under attack. Usually, a downloader is sent in an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215697"/>
                  </a:ext>
                </a:extLst>
              </a:tr>
              <a:tr h="394750">
                <a:tc>
                  <a:txBody>
                    <a:bodyPr/>
                    <a:lstStyle/>
                    <a:p>
                      <a:r>
                        <a:rPr lang="en-US" sz="1400" dirty="0"/>
                        <a:t>Auto-rooter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Malicious hacker tools used to break</a:t>
                      </a:r>
                      <a:r>
                        <a:rPr lang="en-US" sz="1400" baseline="0" dirty="0"/>
                        <a:t> into new machines remotely.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857555"/>
                  </a:ext>
                </a:extLst>
              </a:tr>
              <a:tr h="394750">
                <a:tc>
                  <a:txBody>
                    <a:bodyPr/>
                    <a:lstStyle/>
                    <a:p>
                      <a:r>
                        <a:rPr lang="en-US" sz="1400" dirty="0"/>
                        <a:t>Kit (virus 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Set of tools for generating new viruses automatically.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083455"/>
                  </a:ext>
                </a:extLst>
              </a:tr>
              <a:tr h="394750">
                <a:tc>
                  <a:txBody>
                    <a:bodyPr/>
                    <a:lstStyle/>
                    <a:p>
                      <a:r>
                        <a:rPr lang="en-US" sz="1400" dirty="0"/>
                        <a:t>Spammer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Used to send large volumes of unwanted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486879"/>
                  </a:ext>
                </a:extLst>
              </a:tr>
              <a:tr h="465395">
                <a:tc>
                  <a:txBody>
                    <a:bodyPr/>
                    <a:lstStyle/>
                    <a:p>
                      <a:r>
                        <a:rPr lang="en-US" sz="1400" dirty="0"/>
                        <a:t>Flooders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Used to attack networked computer systems with a large</a:t>
                      </a:r>
                      <a:r>
                        <a:rPr lang="en-US" sz="1400" baseline="0" dirty="0"/>
                        <a:t> volume of traffic to carry out a denial-of-service (</a:t>
                      </a:r>
                      <a:r>
                        <a:rPr lang="en-US" sz="1400" baseline="0" dirty="0" err="1"/>
                        <a:t>DoS</a:t>
                      </a:r>
                      <a:r>
                        <a:rPr lang="en-US" sz="1400" baseline="0" dirty="0"/>
                        <a:t>) attack.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374202"/>
                  </a:ext>
                </a:extLst>
              </a:tr>
              <a:tr h="326832">
                <a:tc>
                  <a:txBody>
                    <a:bodyPr/>
                    <a:lstStyle/>
                    <a:p>
                      <a:r>
                        <a:rPr lang="en-US" sz="1400" dirty="0"/>
                        <a:t>Keyloggers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Captures keystrokes</a:t>
                      </a:r>
                      <a:r>
                        <a:rPr lang="en-US" sz="1400" baseline="0" dirty="0"/>
                        <a:t> on a compromised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5853151"/>
                  </a:ext>
                </a:extLst>
              </a:tr>
              <a:tr h="277633">
                <a:tc>
                  <a:txBody>
                    <a:bodyPr/>
                    <a:lstStyle/>
                    <a:p>
                      <a:r>
                        <a:rPr lang="en-US" sz="1400" dirty="0"/>
                        <a:t>Rootkit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Set of hacker tools used after attacker has broken into a computer system and gained root level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72987"/>
                  </a:ext>
                </a:extLst>
              </a:tr>
              <a:tr h="277633">
                <a:tc>
                  <a:txBody>
                    <a:bodyPr/>
                    <a:lstStyle/>
                    <a:p>
                      <a:r>
                        <a:rPr lang="en-US" sz="1400" dirty="0"/>
                        <a:t>Zombie, bot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Program activated on an infected machine that is activated to launch attacks on other machines.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504366"/>
                  </a:ext>
                </a:extLst>
              </a:tr>
            </a:tbl>
          </a:graphicData>
        </a:graphic>
      </p:graphicFrame>
    </p:spTree>
    <p:extLst>
      <p:ext uri="{BB962C8B-B14F-4D97-AF65-F5344CB8AC3E}">
        <p14:creationId xmlns:p14="http://schemas.microsoft.com/office/powerpoint/2010/main" val="489295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Table 10.1 Terminology for Malicious Software </a:t>
            </a:r>
            <a:r>
              <a:rPr lang="en-US" sz="2000" b="0" dirty="0"/>
              <a:t>(3 of 3)</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50177354"/>
              </p:ext>
            </p:extLst>
          </p:nvPr>
        </p:nvGraphicFramePr>
        <p:xfrm>
          <a:off x="387626" y="2217112"/>
          <a:ext cx="8368748" cy="1669503"/>
        </p:xfrm>
        <a:graphic>
          <a:graphicData uri="http://schemas.openxmlformats.org/drawingml/2006/table">
            <a:tbl>
              <a:tblPr firstRow="1" bandRow="1">
                <a:tableStyleId>{2D5ABB26-0587-4C30-8999-92F81FD0307C}</a:tableStyleId>
              </a:tblPr>
              <a:tblGrid>
                <a:gridCol w="1699591">
                  <a:extLst>
                    <a:ext uri="{9D8B030D-6E8A-4147-A177-3AD203B41FA5}">
                      <a16:colId xmlns:a16="http://schemas.microsoft.com/office/drawing/2014/main" val="1560715836"/>
                    </a:ext>
                  </a:extLst>
                </a:gridCol>
                <a:gridCol w="6669157">
                  <a:extLst>
                    <a:ext uri="{9D8B030D-6E8A-4147-A177-3AD203B41FA5}">
                      <a16:colId xmlns:a16="http://schemas.microsoft.com/office/drawing/2014/main" val="2717451318"/>
                    </a:ext>
                  </a:extLst>
                </a:gridCol>
              </a:tblGrid>
              <a:tr h="389343">
                <a:tc>
                  <a:txBody>
                    <a:bodyPr/>
                    <a:lstStyle/>
                    <a:p>
                      <a:pPr algn="ctr"/>
                      <a:r>
                        <a:rPr lang="en-US" sz="1800" b="1" dirty="0"/>
                        <a:t>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613101"/>
                  </a:ext>
                </a:extLst>
              </a:tr>
              <a:tr h="544248">
                <a:tc>
                  <a:txBody>
                    <a:bodyPr/>
                    <a:lstStyle/>
                    <a:p>
                      <a:r>
                        <a:rPr lang="en-US" sz="1800" dirty="0"/>
                        <a:t>Spyware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Software that collects information from</a:t>
                      </a:r>
                      <a:r>
                        <a:rPr lang="en-US" sz="1800" baseline="0" dirty="0"/>
                        <a:t> a computer and transmits it to another system.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215697"/>
                  </a:ext>
                </a:extLst>
              </a:tr>
              <a:tr h="394750">
                <a:tc>
                  <a:txBody>
                    <a:bodyPr/>
                    <a:lstStyle/>
                    <a:p>
                      <a:r>
                        <a:rPr lang="en-US" sz="1800" dirty="0"/>
                        <a:t>Adware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aseline="0" dirty="0"/>
                        <a:t>Advertising that is integrated into software. It can result in pop-up ads or redirection of a browser to a commercial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857555"/>
                  </a:ext>
                </a:extLst>
              </a:tr>
            </a:tbl>
          </a:graphicData>
        </a:graphic>
      </p:graphicFrame>
    </p:spTree>
    <p:extLst>
      <p:ext uri="{BB962C8B-B14F-4D97-AF65-F5344CB8AC3E}">
        <p14:creationId xmlns:p14="http://schemas.microsoft.com/office/powerpoint/2010/main" val="2368243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4F4933ACCA1D499DD9E6536031753F" ma:contentTypeVersion="0" ma:contentTypeDescription="Create a new document." ma:contentTypeScope="" ma:versionID="f6e0b48212c743127a9bbfd65621b9c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14B23-2288-4522-9771-B3AA6C22B18C}">
  <ds:schemaRef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84A4F9F-9580-4AB6-8399-D8B2B3B5795B}">
  <ds:schemaRefs>
    <ds:schemaRef ds:uri="http://schemas.microsoft.com/sharepoint/v3/contenttype/forms"/>
  </ds:schemaRefs>
</ds:datastoreItem>
</file>

<file path=customXml/itemProps3.xml><?xml version="1.0" encoding="utf-8"?>
<ds:datastoreItem xmlns:ds="http://schemas.openxmlformats.org/officeDocument/2006/customXml" ds:itemID="{45C7F256-2384-4E97-8D41-D8C3FEAFF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9667</TotalTime>
  <Words>15618</Words>
  <Application>Microsoft Office PowerPoint</Application>
  <PresentationFormat>On-screen Show (4:3)</PresentationFormat>
  <Paragraphs>1575</Paragraphs>
  <Slides>50</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Times New Roman</vt:lpstr>
      <vt:lpstr>Verdana</vt:lpstr>
      <vt:lpstr>Arial</vt:lpstr>
      <vt:lpstr>Noto Sans Symbols</vt:lpstr>
      <vt:lpstr>Wingdings</vt:lpstr>
      <vt:lpstr>1_508 Lecture</vt:lpstr>
      <vt:lpstr>508 Lecture</vt:lpstr>
      <vt:lpstr>Network Security Essentials: Applications and Standards</vt:lpstr>
      <vt:lpstr>Malicious software - malware</vt:lpstr>
      <vt:lpstr>A Broad Classification of Malware</vt:lpstr>
      <vt:lpstr>Malware Propagation mechanisms</vt:lpstr>
      <vt:lpstr>A Broad Classification of Malware</vt:lpstr>
      <vt:lpstr>Examples of Payload actions performed by malware</vt:lpstr>
      <vt:lpstr>Table 10.1 Terminology for Malicious Software (1 of 3)</vt:lpstr>
      <vt:lpstr>Table 10.1 Terminology for Malicious Software (2 of 3)</vt:lpstr>
      <vt:lpstr>Table 10.1 Terminology for Malicious Software (3 of 3)</vt:lpstr>
      <vt:lpstr>Blended attack</vt:lpstr>
      <vt:lpstr>Attack Kits</vt:lpstr>
      <vt:lpstr>Attack Sources</vt:lpstr>
      <vt:lpstr>Advanced Persistent Threat (A P T) (1 of 2)</vt:lpstr>
      <vt:lpstr>Advanced Persistent Threat (A P T) (2 of 2)</vt:lpstr>
      <vt:lpstr>Viruses</vt:lpstr>
      <vt:lpstr>Figure 10.1 Example Virus Logic</vt:lpstr>
      <vt:lpstr>Virus Structure (1 of 2)</vt:lpstr>
      <vt:lpstr>Virus Structure (2 of 2)</vt:lpstr>
      <vt:lpstr>Virus Phases (1 of 2)</vt:lpstr>
      <vt:lpstr>Virus Phases (2 of 2)</vt:lpstr>
      <vt:lpstr>Virus Classification By Target (1 of 2)</vt:lpstr>
      <vt:lpstr>Virus Classification By Target (2 of 2)</vt:lpstr>
      <vt:lpstr>Virus Classification by Concealment Strategy (1 of 2)</vt:lpstr>
      <vt:lpstr>Virus Classification by Concealment Strategy (2 of 2)</vt:lpstr>
      <vt:lpstr>Worms</vt:lpstr>
      <vt:lpstr>Worm Phases</vt:lpstr>
      <vt:lpstr>Target Discovery (1 of 2)</vt:lpstr>
      <vt:lpstr>Target Discovery (2 of 2)</vt:lpstr>
      <vt:lpstr>The Morris Worm</vt:lpstr>
      <vt:lpstr>Worm Technology (1 of 3)</vt:lpstr>
      <vt:lpstr>Worm Technology (2 of 3)</vt:lpstr>
      <vt:lpstr>Worm Technology (3 of 3)</vt:lpstr>
      <vt:lpstr>Distributed Denial of Service Attacks (D D o S)</vt:lpstr>
      <vt:lpstr>Figure 10.5 Examples of Simple D D o S Attacks</vt:lpstr>
      <vt:lpstr>Figure 10.6 Types of Flooding-Based D D o S Attacks</vt:lpstr>
      <vt:lpstr>Constructing the Attack Network (1 of 2)</vt:lpstr>
      <vt:lpstr>Constructing the Attack Network (2 of 2)</vt:lpstr>
      <vt:lpstr>D D o S Countermeasures</vt:lpstr>
      <vt:lpstr>Network Security Essentials: Applications and Standards</vt:lpstr>
      <vt:lpstr>The Need for firewalls (1 of 2)</vt:lpstr>
      <vt:lpstr>The Need for firewalls (2 of 2)</vt:lpstr>
      <vt:lpstr>Firewall characteristics (1 of 2)</vt:lpstr>
      <vt:lpstr>Firewall characteristics (2 of 2)</vt:lpstr>
      <vt:lpstr>Figure 12.1 Types of Firewalls</vt:lpstr>
      <vt:lpstr>Table 12.1 Packet-Filtering Example</vt:lpstr>
      <vt:lpstr>Table 12.2 Example Stateful Firewall Connection State Table [S C A R 09b]</vt:lpstr>
      <vt:lpstr>Application Level Gateway</vt:lpstr>
      <vt:lpstr>Circuit-Level Gateway</vt:lpstr>
      <vt:lpstr>Figure 12.3 A V P N Security Scenario</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Essentials: Applications and Standards, 6e</dc:title>
  <dc:subject>Engineering Computer Science</dc:subject>
  <dc:creator>Stallings</dc:creator>
  <cp:keywords>Engineering Computer Science</cp:keywords>
  <cp:lastModifiedBy>Xin Yuan</cp:lastModifiedBy>
  <cp:revision>202</cp:revision>
  <dcterms:modified xsi:type="dcterms:W3CDTF">2024-12-02T14:49:24Z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0x010100964F4933ACCA1D499DD9E6536031753F</vt:lpwstr>
  </property>
</Properties>
</file>