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0" r:id="rId3"/>
    <p:sldId id="440" r:id="rId4"/>
    <p:sldId id="441" r:id="rId5"/>
    <p:sldId id="442" r:id="rId6"/>
    <p:sldId id="444" r:id="rId7"/>
    <p:sldId id="446" r:id="rId8"/>
    <p:sldId id="447" r:id="rId9"/>
    <p:sldId id="44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6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4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46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4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4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57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4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4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BCDDCC-9CA4-4D0E-A840-8DDDAE711D3B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lask-session.readthedocs.io/en/lates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911D4-D6A7-4A0B-BEE1-E70A474DD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448" y="1085174"/>
            <a:ext cx="9001462" cy="2387600"/>
          </a:xfrm>
        </p:spPr>
        <p:txBody>
          <a:bodyPr/>
          <a:lstStyle/>
          <a:p>
            <a:r>
              <a:rPr lang="en-US" dirty="0"/>
              <a:t>Lecture 5 Flask Session Variables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0600F-7128-4FD0-8491-7259B416A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4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Flask session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3"/>
            <a:ext cx="10363826" cy="4276928"/>
          </a:xfrm>
        </p:spPr>
        <p:txBody>
          <a:bodyPr>
            <a:normAutofit/>
          </a:bodyPr>
          <a:lstStyle/>
          <a:p>
            <a:r>
              <a:rPr lang="en-US" sz="2400" dirty="0"/>
              <a:t>Flask is a web application framework written in Python.</a:t>
            </a:r>
          </a:p>
          <a:p>
            <a:pPr lvl="1"/>
            <a:r>
              <a:rPr lang="en-US" dirty="0"/>
              <a:t>Web applications interact with the HTTP protocol</a:t>
            </a:r>
          </a:p>
          <a:p>
            <a:r>
              <a:rPr lang="en-US" dirty="0"/>
              <a:t>HTTP protocol is stateless: each request has no knowledge of the previous request.</a:t>
            </a:r>
          </a:p>
          <a:p>
            <a:pPr lvl="1"/>
            <a:r>
              <a:rPr lang="en-US" dirty="0"/>
              <a:t>For some websites to work, the concept of session (store user information across multiple requests) need to be there (e.g. authenticated user or not, items in shopping cart)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2B565E-C85E-C9FA-3EEC-B4137838BAE8}"/>
              </a:ext>
            </a:extLst>
          </p:cNvPr>
          <p:cNvSpPr txBox="1"/>
          <p:nvPr/>
        </p:nvSpPr>
        <p:spPr>
          <a:xfrm>
            <a:off x="3112169" y="3794459"/>
            <a:ext cx="142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 browser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F50A26-DD4A-6D94-6BC3-93744BA36B0A}"/>
              </a:ext>
            </a:extLst>
          </p:cNvPr>
          <p:cNvSpPr txBox="1"/>
          <p:nvPr/>
        </p:nvSpPr>
        <p:spPr>
          <a:xfrm>
            <a:off x="2393735" y="4374700"/>
            <a:ext cx="28661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http://www.flowerstore.com/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F6809-BEBE-AC9F-7189-6E36D6869F10}"/>
              </a:ext>
            </a:extLst>
          </p:cNvPr>
          <p:cNvSpPr txBox="1"/>
          <p:nvPr/>
        </p:nvSpPr>
        <p:spPr>
          <a:xfrm>
            <a:off x="2393735" y="5477008"/>
            <a:ext cx="37446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http://www.flowerstore.com/add_item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7CACA1-F895-C17D-2B11-ABD79EB1801B}"/>
              </a:ext>
            </a:extLst>
          </p:cNvPr>
          <p:cNvSpPr txBox="1"/>
          <p:nvPr/>
        </p:nvSpPr>
        <p:spPr>
          <a:xfrm>
            <a:off x="8316652" y="3794459"/>
            <a:ext cx="164089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Flowerstore.com</a:t>
            </a:r>
          </a:p>
          <a:p>
            <a:r>
              <a:rPr lang="en-US" dirty="0"/>
              <a:t>Server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0419018-40A3-78C3-E804-9FAEB70DFE93}"/>
              </a:ext>
            </a:extLst>
          </p:cNvPr>
          <p:cNvCxnSpPr/>
          <p:nvPr/>
        </p:nvCxnSpPr>
        <p:spPr>
          <a:xfrm>
            <a:off x="5259904" y="4374700"/>
            <a:ext cx="2976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CFFE629-F0CA-075E-621C-9288CDCD3B22}"/>
              </a:ext>
            </a:extLst>
          </p:cNvPr>
          <p:cNvCxnSpPr/>
          <p:nvPr/>
        </p:nvCxnSpPr>
        <p:spPr>
          <a:xfrm flipH="1" flipV="1">
            <a:off x="5325979" y="4676775"/>
            <a:ext cx="2990673" cy="67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1A5724E-2141-C21F-D20A-7ADF68D4E4B0}"/>
              </a:ext>
            </a:extLst>
          </p:cNvPr>
          <p:cNvCxnSpPr/>
          <p:nvPr/>
        </p:nvCxnSpPr>
        <p:spPr>
          <a:xfrm>
            <a:off x="6138350" y="5535027"/>
            <a:ext cx="21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4620FBF-6753-FA34-D5EA-D247D1B60F78}"/>
              </a:ext>
            </a:extLst>
          </p:cNvPr>
          <p:cNvCxnSpPr>
            <a:endCxn id="10" idx="3"/>
          </p:cNvCxnSpPr>
          <p:nvPr/>
        </p:nvCxnSpPr>
        <p:spPr>
          <a:xfrm flipH="1">
            <a:off x="6138350" y="5661674"/>
            <a:ext cx="21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70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3132C1-A2A9-0AF9-4FEC-1C0ED7A675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AE16D-DC9F-D37C-ECE8-CED1C2C4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Flask session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964F4-9DE3-09A8-D01D-8E83BAA0CC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3"/>
            <a:ext cx="10363826" cy="4276928"/>
          </a:xfrm>
        </p:spPr>
        <p:txBody>
          <a:bodyPr>
            <a:normAutofit/>
          </a:bodyPr>
          <a:lstStyle/>
          <a:p>
            <a:r>
              <a:rPr lang="en-US" dirty="0"/>
              <a:t>Flask session allows you can store information specific to a user for the duration of a session across multiple requests.</a:t>
            </a:r>
          </a:p>
          <a:p>
            <a:pPr lvl="1"/>
            <a:r>
              <a:rPr lang="en-US" dirty="0"/>
              <a:t>Mechanism: sessions are stored as client-side cookies</a:t>
            </a:r>
          </a:p>
          <a:p>
            <a:pPr lvl="1"/>
            <a:r>
              <a:rPr lang="en-US" dirty="0"/>
              <a:t>Browser cookies are small chunks of data stored on your computer by the web browser, with the original intent being to remember stateful information when browsing different websites.</a:t>
            </a:r>
          </a:p>
          <a:p>
            <a:pPr lvl="1"/>
            <a:r>
              <a:rPr lang="en-US" dirty="0"/>
              <a:t>In a website with login, a session can be between user login and user logout.</a:t>
            </a:r>
          </a:p>
          <a:p>
            <a:r>
              <a:rPr lang="en-US" dirty="0"/>
              <a:t>Flask session document: </a:t>
            </a:r>
            <a:r>
              <a:rPr lang="en-US" dirty="0">
                <a:hlinkClick r:id="rId2"/>
              </a:rPr>
              <a:t>https://flask-session.readthedocs.io/en/latest/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6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3132C1-A2A9-0AF9-4FEC-1C0ED7A675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AE16D-DC9F-D37C-ECE8-CED1C2C4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Flask session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964F4-9DE3-09A8-D01D-8E83BAA0CC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2"/>
            <a:ext cx="10363826" cy="48930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Set the app </a:t>
            </a:r>
            <a:r>
              <a:rPr lang="en-US" dirty="0" err="1"/>
              <a:t>secret_key</a:t>
            </a:r>
            <a:endParaRPr lang="en-US" dirty="0"/>
          </a:p>
          <a:p>
            <a:pPr marL="457200" lvl="1" indent="0">
              <a:buNone/>
            </a:pPr>
            <a:r>
              <a:rPr lang="en-US" i="1" dirty="0">
                <a:solidFill>
                  <a:srgbClr val="408080"/>
                </a:solidFill>
                <a:effectLst/>
              </a:rPr>
              <a:t># NOTE: The secret key is used to cryptographically-sign the cookies used for storing</a:t>
            </a:r>
            <a:r>
              <a:rPr lang="en-US" dirty="0"/>
              <a:t> </a:t>
            </a:r>
            <a:r>
              <a:rPr lang="en-US" i="1" dirty="0">
                <a:solidFill>
                  <a:srgbClr val="408080"/>
                </a:solidFill>
                <a:effectLst/>
              </a:rPr>
              <a:t># the session data.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 err="1">
                <a:effectLst/>
              </a:rPr>
              <a:t>app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secret_key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BA2121"/>
                </a:solidFill>
                <a:effectLst/>
              </a:rPr>
              <a:t>'BAD_SECRET_KEY’</a:t>
            </a:r>
          </a:p>
          <a:p>
            <a:r>
              <a:rPr lang="en-US" dirty="0"/>
              <a:t>Setting the value of a session variable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408080"/>
                </a:solidFill>
                <a:effectLst/>
              </a:rPr>
              <a:t># Save the form data to the session object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session[</a:t>
            </a:r>
            <a:r>
              <a:rPr lang="en-US" dirty="0">
                <a:solidFill>
                  <a:srgbClr val="BA2121"/>
                </a:solidFill>
                <a:effectLst/>
              </a:rPr>
              <a:t>‘name'</a:t>
            </a:r>
            <a:r>
              <a:rPr lang="en-US" dirty="0">
                <a:effectLst/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request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form</a:t>
            </a:r>
            <a:r>
              <a:rPr lang="en-US" dirty="0">
                <a:effectLst/>
              </a:rPr>
              <a:t>[</a:t>
            </a:r>
            <a:r>
              <a:rPr lang="en-US" dirty="0">
                <a:solidFill>
                  <a:srgbClr val="BA2121"/>
                </a:solidFill>
                <a:effectLst/>
              </a:rPr>
              <a:t>‘username’</a:t>
            </a:r>
            <a:r>
              <a:rPr lang="en-US" dirty="0">
                <a:effectLst/>
              </a:rPr>
              <a:t>]</a:t>
            </a:r>
          </a:p>
          <a:p>
            <a:pPr marL="457200" lvl="1" indent="0">
              <a:buNone/>
            </a:pPr>
            <a:r>
              <a:rPr lang="en-US" dirty="0"/>
              <a:t>session[‘</a:t>
            </a:r>
            <a:r>
              <a:rPr lang="en-US" dirty="0" err="1"/>
              <a:t>logged_in</a:t>
            </a:r>
            <a:r>
              <a:rPr lang="en-US" dirty="0"/>
              <a:t>’] = True</a:t>
            </a:r>
          </a:p>
          <a:p>
            <a:r>
              <a:rPr lang="en-US" dirty="0"/>
              <a:t>Accessing a session variable</a:t>
            </a:r>
          </a:p>
          <a:p>
            <a:pPr lvl="1"/>
            <a:r>
              <a:rPr lang="en-US" dirty="0"/>
              <a:t>if not </a:t>
            </a:r>
            <a:r>
              <a:rPr lang="en-US" dirty="0" err="1"/>
              <a:t>session.get</a:t>
            </a:r>
            <a:r>
              <a:rPr lang="en-US" dirty="0"/>
              <a:t>('</a:t>
            </a:r>
            <a:r>
              <a:rPr lang="en-US" dirty="0" err="1"/>
              <a:t>logged_in</a:t>
            </a:r>
            <a:r>
              <a:rPr lang="en-US" dirty="0"/>
              <a:t>’):</a:t>
            </a:r>
          </a:p>
          <a:p>
            <a:pPr lvl="1"/>
            <a:r>
              <a:rPr lang="en-US" dirty="0"/>
              <a:t>If not session[‘</a:t>
            </a:r>
            <a:r>
              <a:rPr lang="en-US" dirty="0" err="1"/>
              <a:t>logged_in</a:t>
            </a:r>
            <a:r>
              <a:rPr lang="en-US" dirty="0"/>
              <a:t>’]: </a:t>
            </a:r>
          </a:p>
        </p:txBody>
      </p:sp>
    </p:spTree>
    <p:extLst>
      <p:ext uri="{BB962C8B-B14F-4D97-AF65-F5344CB8AC3E}">
        <p14:creationId xmlns:p14="http://schemas.microsoft.com/office/powerpoint/2010/main" val="733358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2AF0E-2FB3-9240-9EBB-85FAF6651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F511-09FD-296A-AF57-2AB76FC0B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Example of Flask session and a website with role based access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05903-3CD3-1E8D-1F76-4D92ED375A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2"/>
            <a:ext cx="10363826" cy="4893013"/>
          </a:xfrm>
        </p:spPr>
        <p:txBody>
          <a:bodyPr>
            <a:normAutofit/>
          </a:bodyPr>
          <a:lstStyle/>
          <a:p>
            <a:r>
              <a:rPr lang="en-US" dirty="0"/>
              <a:t>lect16/ExampleCrapsRoleBasedAccessControl.zip</a:t>
            </a:r>
          </a:p>
          <a:p>
            <a:pPr lvl="1"/>
            <a:r>
              <a:rPr lang="en-US" dirty="0"/>
              <a:t>To run the website on </a:t>
            </a:r>
            <a:r>
              <a:rPr lang="en-US" dirty="0">
                <a:hlinkClick r:id="rId2"/>
              </a:rPr>
              <a:t>http://127.0.0.1/</a:t>
            </a:r>
            <a:r>
              <a:rPr lang="en-US" dirty="0"/>
              <a:t> : After unzip the file, ‘python3 setup.py’ and then ‘python3 newPlayer.py’</a:t>
            </a:r>
          </a:p>
          <a:p>
            <a:pPr lvl="1"/>
            <a:r>
              <a:rPr lang="en-US" dirty="0"/>
              <a:t>Setup.py creates three users all with password ‘test123’: Princess Diana (admin, </a:t>
            </a:r>
            <a:r>
              <a:rPr lang="en-US" dirty="0" err="1"/>
              <a:t>UserLevel</a:t>
            </a:r>
            <a:r>
              <a:rPr lang="en-US" dirty="0"/>
              <a:t> = 1), Henry </a:t>
            </a:r>
            <a:r>
              <a:rPr lang="en-US" dirty="0" err="1"/>
              <a:t>Thorgood</a:t>
            </a:r>
            <a:r>
              <a:rPr lang="en-US" dirty="0"/>
              <a:t> (regular user, </a:t>
            </a:r>
            <a:r>
              <a:rPr lang="en-US" dirty="0" err="1"/>
              <a:t>UserLevel</a:t>
            </a:r>
            <a:r>
              <a:rPr lang="en-US" dirty="0"/>
              <a:t> = 2), and Tina Fairchild (regular user, </a:t>
            </a:r>
            <a:r>
              <a:rPr lang="en-US" dirty="0" err="1"/>
              <a:t>UserLevel</a:t>
            </a:r>
            <a:r>
              <a:rPr lang="en-US" dirty="0"/>
              <a:t> = 2).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173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D2574-1C42-DDAF-34B1-098B4A166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5FF33-7EE3-614A-0673-45C4EC010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Create and maintain sessions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671A6-4D08-6159-640C-3FF98400396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2"/>
            <a:ext cx="10363826" cy="5291165"/>
          </a:xfrm>
        </p:spPr>
        <p:txBody>
          <a:bodyPr>
            <a:normAutofit/>
          </a:bodyPr>
          <a:lstStyle/>
          <a:p>
            <a:r>
              <a:rPr lang="en-US" dirty="0"/>
              <a:t>See lect16/ExampleCrapsRoleBasedAccessControl.zip for example of session variables and a website with role based access control.</a:t>
            </a:r>
          </a:p>
          <a:p>
            <a:pPr lvl="1"/>
            <a:r>
              <a:rPr lang="en-US" dirty="0"/>
              <a:t>Create a session between login and logout (See newPlayer.py).</a:t>
            </a:r>
          </a:p>
          <a:p>
            <a:pPr lvl="1"/>
            <a:r>
              <a:rPr lang="en-US" dirty="0"/>
              <a:t>At login, set the session variables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At logout,. Reset the session variables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994E72-A527-01FA-4B8C-8C2E15F49399}"/>
              </a:ext>
            </a:extLst>
          </p:cNvPr>
          <p:cNvSpPr txBox="1"/>
          <p:nvPr/>
        </p:nvSpPr>
        <p:spPr>
          <a:xfrm>
            <a:off x="6095686" y="2782024"/>
            <a:ext cx="474846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session['</a:t>
            </a:r>
            <a:r>
              <a:rPr lang="en-US" dirty="0" err="1"/>
              <a:t>logged_in</a:t>
            </a:r>
            <a:r>
              <a:rPr lang="en-US" dirty="0"/>
              <a:t>'] = True</a:t>
            </a:r>
          </a:p>
          <a:p>
            <a:r>
              <a:rPr lang="en-US" dirty="0"/>
              <a:t>session['name'] = nm</a:t>
            </a:r>
          </a:p>
          <a:p>
            <a:r>
              <a:rPr lang="en-US" dirty="0"/>
              <a:t>if (int(row['</a:t>
            </a:r>
            <a:r>
              <a:rPr lang="en-US" dirty="0" err="1"/>
              <a:t>UserLevel</a:t>
            </a:r>
            <a:r>
              <a:rPr lang="en-US" dirty="0"/>
              <a:t>'])==1):</a:t>
            </a:r>
          </a:p>
          <a:p>
            <a:r>
              <a:rPr lang="en-US" dirty="0"/>
              <a:t>   session['admin'] = True</a:t>
            </a:r>
          </a:p>
          <a:p>
            <a:r>
              <a:rPr lang="en-US" dirty="0"/>
              <a:t>else:</a:t>
            </a:r>
          </a:p>
          <a:p>
            <a:r>
              <a:rPr lang="en-US" dirty="0"/>
              <a:t>   session['admin'] = False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28879-2371-2405-F196-31258EE62C61}"/>
              </a:ext>
            </a:extLst>
          </p:cNvPr>
          <p:cNvSpPr txBox="1"/>
          <p:nvPr/>
        </p:nvSpPr>
        <p:spPr>
          <a:xfrm>
            <a:off x="6095686" y="4781893"/>
            <a:ext cx="474846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session['</a:t>
            </a:r>
            <a:r>
              <a:rPr lang="en-US" dirty="0" err="1"/>
              <a:t>logged_in</a:t>
            </a:r>
            <a:r>
              <a:rPr lang="en-US" dirty="0"/>
              <a:t>'] = False</a:t>
            </a:r>
          </a:p>
          <a:p>
            <a:r>
              <a:rPr lang="en-US" dirty="0"/>
              <a:t> session['admin'] = False</a:t>
            </a:r>
          </a:p>
          <a:p>
            <a:r>
              <a:rPr lang="en-US" dirty="0"/>
              <a:t> session['name'] = ""</a:t>
            </a:r>
          </a:p>
        </p:txBody>
      </p:sp>
    </p:spTree>
    <p:extLst>
      <p:ext uri="{BB962C8B-B14F-4D97-AF65-F5344CB8AC3E}">
        <p14:creationId xmlns:p14="http://schemas.microsoft.com/office/powerpoint/2010/main" val="370395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95DCC-1AFF-F121-5299-E406DC32B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BDF5F-3D96-66FE-EE9D-7B691F77A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Role based access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BEEB2-21F4-81F7-BAB5-835430CDE6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2"/>
            <a:ext cx="10363826" cy="22228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function for each page checks whether the user is logged in and whether the user is an admin, and acts accordingly.  </a:t>
            </a:r>
          </a:p>
          <a:p>
            <a:r>
              <a:rPr lang="en-US" dirty="0"/>
              <a:t>Display proper links (function) for each role after user login – see the code for home page.</a:t>
            </a:r>
          </a:p>
          <a:p>
            <a:r>
              <a:rPr lang="en-US" dirty="0"/>
              <a:t>Both Flask python code and html template code can be used to realize such functionality.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417DC2-EBAA-F230-FE74-E5713A108FD7}"/>
              </a:ext>
            </a:extLst>
          </p:cNvPr>
          <p:cNvSpPr txBox="1"/>
          <p:nvPr/>
        </p:nvSpPr>
        <p:spPr>
          <a:xfrm>
            <a:off x="6216315" y="3769896"/>
            <a:ext cx="5815263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{% if session['</a:t>
            </a:r>
            <a:r>
              <a:rPr lang="en-US" sz="1600" dirty="0" err="1"/>
              <a:t>logged_in</a:t>
            </a:r>
            <a:r>
              <a:rPr lang="en-US" sz="1600" dirty="0"/>
              <a:t>'] %}</a:t>
            </a:r>
          </a:p>
          <a:p>
            <a:r>
              <a:rPr lang="en-US" sz="1600" dirty="0"/>
              <a:t>    &lt;h1&gt;Welcome {{name}} &lt;/h1&gt;</a:t>
            </a:r>
          </a:p>
          <a:p>
            <a:r>
              <a:rPr lang="en-US" sz="1600" dirty="0"/>
              <a:t>        {% if session['admin'] %}</a:t>
            </a:r>
          </a:p>
          <a:p>
            <a:r>
              <a:rPr lang="en-US" sz="1600" dirty="0"/>
              <a:t>            &lt;h2&gt;&lt;a </a:t>
            </a:r>
            <a:r>
              <a:rPr lang="en-US" sz="1600" dirty="0" err="1"/>
              <a:t>href</a:t>
            </a:r>
            <a:r>
              <a:rPr lang="en-US" sz="1600" dirty="0"/>
              <a:t>="/</a:t>
            </a:r>
            <a:r>
              <a:rPr lang="en-US" sz="1600" dirty="0" err="1"/>
              <a:t>enternew</a:t>
            </a:r>
            <a:r>
              <a:rPr lang="en-US" sz="1600" dirty="0"/>
              <a:t>"&gt;Add new Player&lt;/a&gt;&lt;/h2&gt;</a:t>
            </a:r>
          </a:p>
          <a:p>
            <a:r>
              <a:rPr lang="en-US" sz="1600" dirty="0"/>
              <a:t>                &lt;h2&gt;&lt;a </a:t>
            </a:r>
            <a:r>
              <a:rPr lang="en-US" sz="1600" dirty="0" err="1"/>
              <a:t>href</a:t>
            </a:r>
            <a:r>
              <a:rPr lang="en-US" sz="1600" dirty="0"/>
              <a:t>="/list"&gt;List Player&lt;/a&gt;&lt;/h2&gt;</a:t>
            </a:r>
          </a:p>
          <a:p>
            <a:r>
              <a:rPr lang="en-US" sz="1600" dirty="0"/>
              <a:t>        {% endif %}</a:t>
            </a:r>
          </a:p>
          <a:p>
            <a:r>
              <a:rPr lang="en-US" sz="1600" dirty="0"/>
              <a:t>          &lt;h2&gt;&lt;a </a:t>
            </a:r>
            <a:r>
              <a:rPr lang="en-US" sz="1600" dirty="0" err="1"/>
              <a:t>href</a:t>
            </a:r>
            <a:r>
              <a:rPr lang="en-US" sz="1600" dirty="0"/>
              <a:t>="/logout"&gt;Log out&lt;/a&gt;&lt;/h2&gt;</a:t>
            </a:r>
          </a:p>
          <a:p>
            <a:r>
              <a:rPr lang="en-US" sz="1600" dirty="0"/>
              <a:t>{% endif %}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35E841-5828-1782-3CCC-C46A8D43E037}"/>
              </a:ext>
            </a:extLst>
          </p:cNvPr>
          <p:cNvSpPr txBox="1"/>
          <p:nvPr/>
        </p:nvSpPr>
        <p:spPr>
          <a:xfrm>
            <a:off x="817522" y="3869522"/>
            <a:ext cx="489346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@app.route('/')</a:t>
            </a:r>
          </a:p>
          <a:p>
            <a:r>
              <a:rPr lang="en-US" dirty="0"/>
              <a:t>def home():</a:t>
            </a:r>
          </a:p>
          <a:p>
            <a:r>
              <a:rPr lang="en-US" dirty="0"/>
              <a:t>   if not </a:t>
            </a:r>
            <a:r>
              <a:rPr lang="en-US" dirty="0" err="1"/>
              <a:t>session.get</a:t>
            </a:r>
            <a:r>
              <a:rPr lang="en-US" dirty="0"/>
              <a:t>('</a:t>
            </a:r>
            <a:r>
              <a:rPr lang="en-US" dirty="0" err="1"/>
              <a:t>logged_in</a:t>
            </a:r>
            <a:r>
              <a:rPr lang="en-US" dirty="0"/>
              <a:t>'):</a:t>
            </a:r>
          </a:p>
          <a:p>
            <a:r>
              <a:rPr lang="en-US" dirty="0"/>
              <a:t>      return </a:t>
            </a:r>
            <a:r>
              <a:rPr lang="en-US" dirty="0" err="1"/>
              <a:t>render_template</a:t>
            </a:r>
            <a:r>
              <a:rPr lang="en-US" dirty="0"/>
              <a:t>('login.html')</a:t>
            </a:r>
          </a:p>
          <a:p>
            <a:r>
              <a:rPr lang="en-US" dirty="0"/>
              <a:t>   else:</a:t>
            </a:r>
          </a:p>
          <a:p>
            <a:r>
              <a:rPr lang="en-US" dirty="0"/>
              <a:t>      return </a:t>
            </a:r>
            <a:r>
              <a:rPr lang="en-US" dirty="0" err="1"/>
              <a:t>render_template</a:t>
            </a:r>
            <a:r>
              <a:rPr lang="en-US" dirty="0"/>
              <a:t>('</a:t>
            </a:r>
            <a:r>
              <a:rPr lang="en-US" dirty="0" err="1"/>
              <a:t>home.html',name</a:t>
            </a:r>
            <a:r>
              <a:rPr lang="en-US" dirty="0"/>
              <a:t>=session['name'])</a:t>
            </a:r>
          </a:p>
        </p:txBody>
      </p:sp>
    </p:spTree>
    <p:extLst>
      <p:ext uri="{BB962C8B-B14F-4D97-AF65-F5344CB8AC3E}">
        <p14:creationId xmlns:p14="http://schemas.microsoft.com/office/powerpoint/2010/main" val="152211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A5284-2A86-BF86-9806-BBB011F971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5211B-793A-0684-601E-0DE31522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Some detail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26E75-CE51-9D87-55AB-8AF85A18A1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4322"/>
            <a:ext cx="10363826" cy="489301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In the code, we also use the flash() function to store messages in the python code to be retrieved in the HTMP template.</a:t>
            </a:r>
          </a:p>
          <a:p>
            <a:r>
              <a:rPr lang="en-US" dirty="0"/>
              <a:t>The html template can use the </a:t>
            </a:r>
            <a:r>
              <a:rPr lang="en-US" dirty="0" err="1"/>
              <a:t>get_flashed_message</a:t>
            </a:r>
            <a:r>
              <a:rPr lang="en-US" dirty="0"/>
              <a:t>() function to retrieve the messages.</a:t>
            </a:r>
          </a:p>
        </p:txBody>
      </p:sp>
    </p:spTree>
    <p:extLst>
      <p:ext uri="{BB962C8B-B14F-4D97-AF65-F5344CB8AC3E}">
        <p14:creationId xmlns:p14="http://schemas.microsoft.com/office/powerpoint/2010/main" val="2274918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A668-7100-B657-552B-D10ED4C9D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Encrypting data in SQLite3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9872E-1F0B-6C1C-1DC7-78B415DC0C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that we store encrypted username and password in SQLite3</a:t>
            </a:r>
          </a:p>
          <a:p>
            <a:r>
              <a:rPr lang="en-US" dirty="0"/>
              <a:t>Encryption and decryption operations need to be inserted properly in order for the website to function correctly.</a:t>
            </a:r>
          </a:p>
          <a:p>
            <a:r>
              <a:rPr lang="en-US" dirty="0"/>
              <a:t>For example: </a:t>
            </a:r>
          </a:p>
          <a:p>
            <a:pPr lvl="1"/>
            <a:r>
              <a:rPr lang="en-US" dirty="0"/>
              <a:t>When login, the username and password need to be encrypted before comparing to the query results from the </a:t>
            </a:r>
            <a:r>
              <a:rPr lang="en-US" dirty="0" err="1"/>
              <a:t>SQLites</a:t>
            </a:r>
            <a:r>
              <a:rPr lang="en-US" dirty="0"/>
              <a:t> (or you can decrypt the query results before comparing)</a:t>
            </a:r>
          </a:p>
          <a:p>
            <a:pPr lvl="1"/>
            <a:r>
              <a:rPr lang="en-US" dirty="0"/>
              <a:t>When display the user information, the username needs to be decrypted before displaying.  </a:t>
            </a:r>
          </a:p>
          <a:p>
            <a:r>
              <a:rPr lang="en-US" dirty="0"/>
              <a:t>See lect16/ExampleCrapsPartEncryptDBVer3.zip for example.</a:t>
            </a:r>
          </a:p>
          <a:p>
            <a:r>
              <a:rPr lang="en-US" dirty="0"/>
              <a:t>Notice that </a:t>
            </a:r>
            <a:r>
              <a:rPr lang="en-US" dirty="0" err="1"/>
              <a:t>Encryption.py</a:t>
            </a:r>
            <a:r>
              <a:rPr lang="en-US" dirty="0"/>
              <a:t> file here is slightly different from that in lecture 15.</a:t>
            </a:r>
          </a:p>
        </p:txBody>
      </p:sp>
    </p:spTree>
    <p:extLst>
      <p:ext uri="{BB962C8B-B14F-4D97-AF65-F5344CB8AC3E}">
        <p14:creationId xmlns:p14="http://schemas.microsoft.com/office/powerpoint/2010/main" val="905716460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4593</TotalTime>
  <Words>845</Words>
  <Application>Microsoft Macintosh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Courier New</vt:lpstr>
      <vt:lpstr>Tw Cen MT</vt:lpstr>
      <vt:lpstr>Wingdings</vt:lpstr>
      <vt:lpstr>myCOP4521</vt:lpstr>
      <vt:lpstr>Lecture 5 Flask Session Variables</vt:lpstr>
      <vt:lpstr>Flask session variables</vt:lpstr>
      <vt:lpstr>Flask session variables</vt:lpstr>
      <vt:lpstr>Flask session variables</vt:lpstr>
      <vt:lpstr>Example of Flask session and a website with role based access control</vt:lpstr>
      <vt:lpstr>Create and maintain sessions</vt:lpstr>
      <vt:lpstr>Role based access control</vt:lpstr>
      <vt:lpstr>Some detail</vt:lpstr>
      <vt:lpstr>Encrypting data in SQLite3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Sharanya Jayaraman</dc:creator>
  <cp:lastModifiedBy>Microsoft Office User</cp:lastModifiedBy>
  <cp:revision>32</cp:revision>
  <dcterms:created xsi:type="dcterms:W3CDTF">2022-01-21T13:41:55Z</dcterms:created>
  <dcterms:modified xsi:type="dcterms:W3CDTF">2024-11-25T19:30:45Z</dcterms:modified>
</cp:coreProperties>
</file>