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1"/>
  </p:notesMasterIdLst>
  <p:sldIdLst>
    <p:sldId id="323" r:id="rId2"/>
    <p:sldId id="324" r:id="rId3"/>
    <p:sldId id="325" r:id="rId4"/>
    <p:sldId id="326" r:id="rId5"/>
    <p:sldId id="327" r:id="rId6"/>
    <p:sldId id="328" r:id="rId7"/>
    <p:sldId id="331" r:id="rId8"/>
    <p:sldId id="330" r:id="rId9"/>
    <p:sldId id="336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AF6"/>
    <a:srgbClr val="5BA7FB"/>
    <a:srgbClr val="024608"/>
    <a:srgbClr val="6EB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4674"/>
  </p:normalViewPr>
  <p:slideViewPr>
    <p:cSldViewPr>
      <p:cViewPr varScale="1">
        <p:scale>
          <a:sx n="124" d="100"/>
          <a:sy n="124" d="100"/>
        </p:scale>
        <p:origin x="189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CBC05BE-BFA7-46B9-A8A8-5FB65AB70D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AA7605A-0E5B-456C-930F-29004F3CF7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BC16B8BD-D6EE-4276-818D-66E24190B9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BB165620-F5E5-4C75-AE13-D195BC81332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EE614D50-0A72-4685-954E-75097F8D85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2C1521F6-0492-4966-9FF5-44EDD187FA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6098D3-31B6-4E23-B839-F3FCC88F114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>
            <a:extLst>
              <a:ext uri="{FF2B5EF4-FFF2-40B4-BE49-F238E27FC236}">
                <a16:creationId xmlns:a16="http://schemas.microsoft.com/office/drawing/2014/main" id="{97F950B4-D877-4B62-A9B2-E2990C31136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5" name="Picture 2" descr="Expbanna">
              <a:extLst>
                <a:ext uri="{FF2B5EF4-FFF2-40B4-BE49-F238E27FC236}">
                  <a16:creationId xmlns:a16="http://schemas.microsoft.com/office/drawing/2014/main" id="{60C492A5-E855-4770-8567-1A707A5EBD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9" descr="EXPHORSA">
              <a:extLst>
                <a:ext uri="{FF2B5EF4-FFF2-40B4-BE49-F238E27FC236}">
                  <a16:creationId xmlns:a16="http://schemas.microsoft.com/office/drawing/2014/main" id="{45AF6018-0226-4A17-B307-F0760E2F92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52600" y="990600"/>
            <a:ext cx="6400800" cy="2514600"/>
          </a:xfrm>
          <a:solidFill>
            <a:schemeClr val="bg1"/>
          </a:solidFill>
          <a:ln w="76200" cmpd="tri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D2C73-A428-4C9C-85F7-FDE1AA649D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D28DB-A108-4610-962A-8323DB221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FC74B6-AC90-46E2-8895-42CE1478A2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7D6B4-C761-4967-A5A3-65760E6997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08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512ACD-7367-4616-BD94-14140ED250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3E612E9-D338-4180-A533-5769D23E28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C4A7193-A637-48AB-9D34-816E8297F3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B0741-9A73-492D-AB47-8483B744C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30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810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F65A24C-6F65-44B9-8935-88A3401C1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6ACF12B-5551-4D1A-AB2A-1229D85BB0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04A26B5-49A7-4829-ADC1-350D9412FF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9213C-1C10-44C8-9B01-653A7C49EB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03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52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F6C90E-8F53-439C-A420-277FD6D4DF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056299C-0BBF-4A45-B450-C1E8B9481A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11BD901-B659-4750-91D7-F629A2E408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278E4-D9A3-40C3-A92D-A6884A5C18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62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7526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3886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460FCA-E257-42BF-9806-E6CF1CDB26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F8395DD-6156-46D9-A228-48C4680D4F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1D9B2327-8C2A-486F-B0E8-E34AABFB97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97225-70D1-4567-9943-75C552CFF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50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11C704E-A9D2-48D2-BA59-81CFB23FFF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7B7CC41-3C2E-4AB9-9BCC-E6E29C3DB4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107C1C3-7A94-46B4-8EE9-B3D38577B6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AA17F0-1F25-4F70-94DB-D9CBF7D7D4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46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41E1A4-D848-4E2C-B517-546A969756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3060B8D-82CE-4D90-8526-2B2D30FB24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654F833-0D9E-435E-B06E-632C748E0A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6F6375-BF64-436E-8654-37BCEA6820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58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984B97C-DEBC-49BF-B16F-CFFD255E3E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AF0FC5E-4BF0-4541-ABDF-D640C9EC49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CAAB5B4-391E-4F12-9A37-BA13489A12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89712-60F4-4533-AB52-7B59C6EADF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58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D0932B-920C-40F3-9206-E83EC42103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04AC9C-CE74-4C7F-ABDF-8351D19AD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460AEC-8D68-4E40-A2F6-45E9F4C5D9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DBAAE-A7CB-4CCA-8576-97598BE3D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061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FDE1F9A-F025-4624-ABBD-6C14C03EB3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CCFC616-9DED-4C64-96C3-5880F2A14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15CC913-BC59-4F35-BB07-C551B257B6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3081B-691F-468E-AEC8-BC2804687E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95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7C9940F0-D364-42E9-B510-7B29C47163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BD5CA707-D82C-4EA1-8A50-E7A1286F38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85383CF-63F7-4A7D-9EBC-664900229A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177AF-6A02-43FA-8B64-92375757E6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5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59D9EA-55E0-4C58-8079-DD8C710BD8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7C437A1-2D69-4ED8-90B6-1EB90ACE23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FF83142-23DC-42DA-8713-D2EC881D1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B235B-858E-4276-BC3D-58F8CB124D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148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3465F5-1342-4F2A-9386-D03E2606B1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5CCE9D-B8D6-4D5A-A552-A56D63679B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379DDEF-2D15-4D0B-B46D-CDB2A079BD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B546A-DF3D-4B04-9401-04F5D6C89C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50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>
            <a:extLst>
              <a:ext uri="{FF2B5EF4-FFF2-40B4-BE49-F238E27FC236}">
                <a16:creationId xmlns:a16="http://schemas.microsoft.com/office/drawing/2014/main" id="{A2B78CA4-BB15-4CA2-A02E-D40E5E2729F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915400" cy="6858000"/>
            <a:chOff x="0" y="0"/>
            <a:chExt cx="5616" cy="4320"/>
          </a:xfrm>
        </p:grpSpPr>
        <p:pic>
          <p:nvPicPr>
            <p:cNvPr id="1032" name="Picture 2" descr="Expbanna">
              <a:extLst>
                <a:ext uri="{FF2B5EF4-FFF2-40B4-BE49-F238E27FC236}">
                  <a16:creationId xmlns:a16="http://schemas.microsoft.com/office/drawing/2014/main" id="{0526D2EA-9D7C-4C95-B45C-E2D5054A96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37CA5E3D-808F-4786-81B6-B8E24CB63EFB}"/>
                </a:ext>
              </a:extLst>
            </p:cNvPr>
            <p:cNvSpPr>
              <a:spLocks noChangeArrowheads="1"/>
            </p:cNvSpPr>
            <p:nvPr/>
          </p:nvSpPr>
          <p:spPr bwMode="grayWhite">
            <a:xfrm>
              <a:off x="576" y="144"/>
              <a:ext cx="5040" cy="3888"/>
            </a:xfrm>
            <a:prstGeom prst="rect">
              <a:avLst/>
            </a:prstGeom>
            <a:solidFill>
              <a:schemeClr val="bg1"/>
            </a:solidFill>
            <a:ln w="76200" cmpd="tri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027" name="Rectangle 4">
            <a:extLst>
              <a:ext uri="{FF2B5EF4-FFF2-40B4-BE49-F238E27FC236}">
                <a16:creationId xmlns:a16="http://schemas.microsoft.com/office/drawing/2014/main" id="{9FB23A24-F6FA-4E55-A6A8-0165E2F902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5">
            <a:extLst>
              <a:ext uri="{FF2B5EF4-FFF2-40B4-BE49-F238E27FC236}">
                <a16:creationId xmlns:a16="http://schemas.microsoft.com/office/drawing/2014/main" id="{E95FB9DF-C719-4FEA-8C48-23BA3B5B1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774AB070-D011-4444-B109-A2CCEF8FA3C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05367B51-05FA-4180-9D4C-72C1A55E54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36ADEFE2-BB13-4F25-B506-F25449BD55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fld id="{1C702119-EAA2-4171-8506-4B7AD288BF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5.wmf"/><Relationship Id="rId4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10" Type="http://schemas.openxmlformats.org/officeDocument/2006/relationships/image" Target="../media/image7.wmf"/><Relationship Id="rId4" Type="http://schemas.openxmlformats.org/officeDocument/2006/relationships/tags" Target="../tags/tag16.xml"/><Relationship Id="rId9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13" Type="http://schemas.openxmlformats.org/officeDocument/2006/relationships/tags" Target="../tags/tag34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12" Type="http://schemas.openxmlformats.org/officeDocument/2006/relationships/tags" Target="../tags/tag33.xml"/><Relationship Id="rId17" Type="http://schemas.openxmlformats.org/officeDocument/2006/relationships/slideLayout" Target="../slideLayouts/slideLayout4.xml"/><Relationship Id="rId2" Type="http://schemas.openxmlformats.org/officeDocument/2006/relationships/tags" Target="../tags/tag23.xml"/><Relationship Id="rId16" Type="http://schemas.openxmlformats.org/officeDocument/2006/relationships/tags" Target="../tags/tag37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tags" Target="../tags/tag32.xml"/><Relationship Id="rId5" Type="http://schemas.openxmlformats.org/officeDocument/2006/relationships/tags" Target="../tags/tag26.xml"/><Relationship Id="rId15" Type="http://schemas.openxmlformats.org/officeDocument/2006/relationships/tags" Target="../tags/tag36.xml"/><Relationship Id="rId10" Type="http://schemas.openxmlformats.org/officeDocument/2006/relationships/tags" Target="../tags/tag31.xml"/><Relationship Id="rId4" Type="http://schemas.openxmlformats.org/officeDocument/2006/relationships/tags" Target="../tags/tag25.xml"/><Relationship Id="rId9" Type="http://schemas.openxmlformats.org/officeDocument/2006/relationships/tags" Target="../tags/tag30.xml"/><Relationship Id="rId14" Type="http://schemas.openxmlformats.org/officeDocument/2006/relationships/tags" Target="../tags/tag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image" Target="../media/image8.wmf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0693C3C-0E02-445E-91AF-586ADA5E7E4B}"/>
              </a:ext>
            </a:extLst>
          </p:cNvPr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/>
              <a:t>Role Based Access Control 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695BFC5F-9EED-46FF-96AE-128CBC1F05A3}"/>
              </a:ext>
            </a:extLst>
          </p:cNvPr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4036" name="Slide Number Placeholder 1">
            <a:extLst>
              <a:ext uri="{FF2B5EF4-FFF2-40B4-BE49-F238E27FC236}">
                <a16:creationId xmlns:a16="http://schemas.microsoft.com/office/drawing/2014/main" id="{012C12C4-917D-4531-8603-300DEBE66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22ADF1-B4EA-4B33-A8BC-86EEEF7D9CC8}" type="slidenum"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pPr/>
              <a:t>1</a:t>
            </a:fld>
            <a:endParaRPr lang="en-US" altLang="en-US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0A6FE4F-DC7E-4DB7-B31E-1F26DF3EE2C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tr-TR" altLang="en-US"/>
              <a:t>RBAC</a:t>
            </a:r>
            <a:endParaRPr lang="en-US" altLang="en-US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B6AC1FB4-D9F8-4CCB-AED9-471A7562F7BE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tr-TR" altLang="en-US" sz="2000"/>
              <a:t>Many organizations base access control decisions on “</a:t>
            </a:r>
            <a:r>
              <a:rPr lang="tr-TR" altLang="en-US" sz="2000" b="1"/>
              <a:t>the roles </a:t>
            </a:r>
            <a:r>
              <a:rPr lang="tr-TR" altLang="en-US" sz="2000"/>
              <a:t>that individual users take on as part of the organization”.</a:t>
            </a:r>
          </a:p>
          <a:p>
            <a:r>
              <a:rPr lang="tr-TR" altLang="en-US" sz="2000"/>
              <a:t>They prefer to </a:t>
            </a:r>
            <a:r>
              <a:rPr lang="tr-TR" altLang="en-US" sz="2000" u="sng"/>
              <a:t>centrally control and maintain </a:t>
            </a:r>
            <a:r>
              <a:rPr lang="tr-TR" altLang="en-US" sz="2000"/>
              <a:t>access rights that reflect the organization’s protection guidelines.</a:t>
            </a:r>
          </a:p>
          <a:p>
            <a:r>
              <a:rPr lang="tr-TR" altLang="en-US" sz="2000"/>
              <a:t>With RBAC, </a:t>
            </a:r>
            <a:r>
              <a:rPr lang="tr-TR" altLang="en-US" sz="2000" u="sng"/>
              <a:t>role-permission relationships can be predefined</a:t>
            </a:r>
            <a:r>
              <a:rPr lang="tr-TR" altLang="en-US" sz="2000"/>
              <a:t>, which makes it simple to assign users to the predefined roles. </a:t>
            </a:r>
          </a:p>
          <a:p>
            <a:r>
              <a:rPr lang="tr-TR" altLang="en-US" sz="2000"/>
              <a:t>The combination of </a:t>
            </a:r>
            <a:r>
              <a:rPr lang="tr-TR" altLang="en-US" sz="2000" u="sng"/>
              <a:t>users and permissions </a:t>
            </a:r>
            <a:r>
              <a:rPr lang="tr-TR" altLang="en-US" sz="2000"/>
              <a:t>tend to change over time, the permissions associated with a role are more stable.</a:t>
            </a:r>
          </a:p>
          <a:p>
            <a:r>
              <a:rPr lang="tr-TR" altLang="en-US" sz="2000"/>
              <a:t>RBAC concept supports three well-known security principles:</a:t>
            </a:r>
          </a:p>
          <a:p>
            <a:pPr lvl="1"/>
            <a:r>
              <a:rPr lang="tr-TR" altLang="en-US" sz="1800">
                <a:solidFill>
                  <a:srgbClr val="503AF6"/>
                </a:solidFill>
              </a:rPr>
              <a:t>Least privilege</a:t>
            </a:r>
          </a:p>
          <a:p>
            <a:pPr lvl="1"/>
            <a:r>
              <a:rPr lang="tr-TR" altLang="en-US" sz="1800">
                <a:solidFill>
                  <a:srgbClr val="503AF6"/>
                </a:solidFill>
              </a:rPr>
              <a:t>Separation of duties</a:t>
            </a:r>
          </a:p>
          <a:p>
            <a:pPr lvl="1"/>
            <a:r>
              <a:rPr lang="tr-TR" altLang="en-US" sz="1800">
                <a:solidFill>
                  <a:srgbClr val="503AF6"/>
                </a:solidFill>
              </a:rPr>
              <a:t>Data abstraction</a:t>
            </a:r>
            <a:endParaRPr lang="en-US" altLang="en-US" sz="1800">
              <a:solidFill>
                <a:srgbClr val="503AF6"/>
              </a:solidFill>
            </a:endParaRPr>
          </a:p>
        </p:txBody>
      </p:sp>
      <p:sp>
        <p:nvSpPr>
          <p:cNvPr id="45060" name="Slide Number Placeholder 1">
            <a:extLst>
              <a:ext uri="{FF2B5EF4-FFF2-40B4-BE49-F238E27FC236}">
                <a16:creationId xmlns:a16="http://schemas.microsoft.com/office/drawing/2014/main" id="{22C62585-149C-4791-B2BA-28ACC813B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F9D3B80-DB42-4EB7-A18F-D84CBABAE447}" type="slidenum"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pPr/>
              <a:t>2</a:t>
            </a:fld>
            <a:endParaRPr lang="en-US" altLang="en-US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rbac">
            <a:extLst>
              <a:ext uri="{FF2B5EF4-FFF2-40B4-BE49-F238E27FC236}">
                <a16:creationId xmlns:a16="http://schemas.microsoft.com/office/drawing/2014/main" id="{769ECDE0-9B07-486F-8A94-E531D31625C1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752600"/>
            <a:ext cx="5791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3">
            <a:extLst>
              <a:ext uri="{FF2B5EF4-FFF2-40B4-BE49-F238E27FC236}">
                <a16:creationId xmlns:a16="http://schemas.microsoft.com/office/drawing/2014/main" id="{F045F35F-22B6-4AA7-A020-58F65203C84A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Role Based Access Control (RBAC)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DB7C3682-835A-4247-8819-79FB8F8B3B93}"/>
              </a:ext>
            </a:extLst>
          </p:cNvPr>
          <p:cNvSpPr>
            <a:spLocks noGrp="1" noChangeArrowheads="1"/>
          </p:cNvSpPr>
          <p:nvPr>
            <p:ph type="body" sz="half" idx="1"/>
            <p:custDataLst>
              <p:tags r:id="rId3"/>
            </p:custDataLst>
          </p:nvPr>
        </p:nvSpPr>
        <p:spPr>
          <a:xfrm>
            <a:off x="838200" y="1676400"/>
            <a:ext cx="2895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Access control in organizations is based on “</a:t>
            </a:r>
            <a:r>
              <a:rPr lang="en-US" altLang="en-US" sz="2400">
                <a:solidFill>
                  <a:srgbClr val="503AF6"/>
                </a:solidFill>
              </a:rPr>
              <a:t>roles that individual users take on as part of the organization</a:t>
            </a:r>
            <a:r>
              <a:rPr lang="en-US" altLang="en-US" sz="2400"/>
              <a:t>”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 role is “</a:t>
            </a:r>
            <a:r>
              <a:rPr lang="en-US" altLang="en-US" sz="2400">
                <a:solidFill>
                  <a:srgbClr val="503AF6"/>
                </a:solidFill>
              </a:rPr>
              <a:t>is a collection of permissions</a:t>
            </a:r>
            <a:r>
              <a:rPr lang="en-US" altLang="en-US" sz="2400"/>
              <a:t>”</a:t>
            </a:r>
            <a:endParaRPr lang="en-US" altLang="en-US" sz="2400" b="1"/>
          </a:p>
        </p:txBody>
      </p:sp>
      <p:sp>
        <p:nvSpPr>
          <p:cNvPr id="46085" name="Slide Number Placeholder 1">
            <a:extLst>
              <a:ext uri="{FF2B5EF4-FFF2-40B4-BE49-F238E27FC236}">
                <a16:creationId xmlns:a16="http://schemas.microsoft.com/office/drawing/2014/main" id="{2B998C34-36A1-46EC-BB54-8CE67F9D7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FAA332-AF07-4C23-8B8D-054EEBB39427}" type="slidenum"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pPr/>
              <a:t>3</a:t>
            </a:fld>
            <a:endParaRPr lang="en-US" altLang="en-US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6B19AC7D-3CE3-4F66-ABE9-1EBB2AFAEF9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RBAC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4D32455-EA8D-424A-9A7C-DE51FBE7F129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dirty="0"/>
              <a:t>Access depends on role/function, not identity</a:t>
            </a:r>
          </a:p>
          <a:p>
            <a:pPr lvl="1"/>
            <a:r>
              <a:rPr lang="en-US" altLang="en-US" dirty="0"/>
              <a:t>Example: </a:t>
            </a:r>
            <a:r>
              <a:rPr lang="en-US" altLang="en-US" u="sng" dirty="0"/>
              <a:t>Allison</a:t>
            </a:r>
            <a:r>
              <a:rPr lang="en-US" altLang="en-US" dirty="0"/>
              <a:t> is </a:t>
            </a:r>
            <a:r>
              <a:rPr lang="en-US" altLang="en-US" b="1" dirty="0"/>
              <a:t>bookkeeper</a:t>
            </a:r>
            <a:r>
              <a:rPr lang="en-US" altLang="en-US" dirty="0"/>
              <a:t> for Math Dept. She has access to financial records. If she leaves and </a:t>
            </a:r>
            <a:r>
              <a:rPr lang="en-US" altLang="en-US" u="sng" dirty="0"/>
              <a:t>Betty</a:t>
            </a:r>
            <a:r>
              <a:rPr lang="en-US" altLang="en-US" dirty="0"/>
              <a:t> is hired as the new </a:t>
            </a:r>
            <a:r>
              <a:rPr lang="en-US" altLang="en-US" b="1" dirty="0"/>
              <a:t>bookkeeper</a:t>
            </a:r>
            <a:r>
              <a:rPr lang="en-US" altLang="en-US" dirty="0"/>
              <a:t>, Betty now has access to those records. The role of “bookkeeper” dictates access, not the identity of the individual.</a:t>
            </a:r>
          </a:p>
        </p:txBody>
      </p:sp>
      <p:sp>
        <p:nvSpPr>
          <p:cNvPr id="47108" name="Slide Number Placeholder 1">
            <a:extLst>
              <a:ext uri="{FF2B5EF4-FFF2-40B4-BE49-F238E27FC236}">
                <a16:creationId xmlns:a16="http://schemas.microsoft.com/office/drawing/2014/main" id="{BE84C2D3-F0CA-49F4-AC9E-E267974CD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9AB5B02-1244-4317-BD86-3BA02CAEE2C9}" type="slidenum"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pPr/>
              <a:t>4</a:t>
            </a:fld>
            <a:endParaRPr lang="en-US" altLang="en-US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BFA5731-F624-494E-9B8B-4482FF32D2FE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Advantages of RBAC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51829B2-9030-41C9-92B3-80647BE2367D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z="2800" dirty="0"/>
              <a:t>Allows Efficient Security Management</a:t>
            </a:r>
          </a:p>
          <a:p>
            <a:pPr lvl="1"/>
            <a:r>
              <a:rPr lang="en-US" altLang="en-US" sz="2500" dirty="0"/>
              <a:t>Administrative roles, Role hierarchy</a:t>
            </a:r>
          </a:p>
          <a:p>
            <a:r>
              <a:rPr lang="en-US" altLang="en-US" sz="2800" dirty="0"/>
              <a:t>Principle of least privilege allows minimizing damage</a:t>
            </a:r>
          </a:p>
          <a:p>
            <a:r>
              <a:rPr lang="en-US" altLang="en-US" sz="2800" dirty="0">
                <a:solidFill>
                  <a:srgbClr val="503AF6"/>
                </a:solidFill>
              </a:rPr>
              <a:t>Separation of Duties</a:t>
            </a:r>
            <a:r>
              <a:rPr lang="en-US" altLang="en-US" sz="2800" dirty="0"/>
              <a:t> constraints to prevent fraud</a:t>
            </a:r>
          </a:p>
          <a:p>
            <a:r>
              <a:rPr lang="en-US" altLang="en-US" sz="2800" dirty="0"/>
              <a:t>Allows grouping of objects</a:t>
            </a:r>
          </a:p>
          <a:p>
            <a:r>
              <a:rPr lang="en-US" altLang="en-US" sz="2800" dirty="0"/>
              <a:t>Policy-neutral - Provides generality</a:t>
            </a:r>
          </a:p>
        </p:txBody>
      </p:sp>
      <p:sp>
        <p:nvSpPr>
          <p:cNvPr id="48132" name="Slide Number Placeholder 1">
            <a:extLst>
              <a:ext uri="{FF2B5EF4-FFF2-40B4-BE49-F238E27FC236}">
                <a16:creationId xmlns:a16="http://schemas.microsoft.com/office/drawing/2014/main" id="{AE7F9D89-9E3B-4FE4-99B3-BBFF7D19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50C76C-DCC0-491F-A632-C4C3558CA1AB}" type="slidenum"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pPr/>
              <a:t>5</a:t>
            </a:fld>
            <a:endParaRPr lang="en-US" altLang="en-US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95C7C7B-68FF-4F38-B021-4AA0C6264282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RBAC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C0C46933-F659-4874-A8B9-04B24B280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  <p:grpSp>
        <p:nvGrpSpPr>
          <p:cNvPr id="49156" name="Group 4">
            <a:extLst>
              <a:ext uri="{FF2B5EF4-FFF2-40B4-BE49-F238E27FC236}">
                <a16:creationId xmlns:a16="http://schemas.microsoft.com/office/drawing/2014/main" id="{3D237200-3503-4EF1-812D-7E3B93520D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66675" y="1447800"/>
            <a:ext cx="9077325" cy="4724400"/>
            <a:chOff x="48" y="1857"/>
            <a:chExt cx="5718" cy="2175"/>
          </a:xfrm>
        </p:grpSpPr>
        <p:grpSp>
          <p:nvGrpSpPr>
            <p:cNvPr id="49158" name="Group 5">
              <a:extLst>
                <a:ext uri="{FF2B5EF4-FFF2-40B4-BE49-F238E27FC236}">
                  <a16:creationId xmlns:a16="http://schemas.microsoft.com/office/drawing/2014/main" id="{58B64B4A-6100-43DF-948D-E36C793BDA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2" y="1857"/>
              <a:ext cx="2934" cy="2175"/>
              <a:chOff x="3072" y="2064"/>
              <a:chExt cx="2544" cy="1920"/>
            </a:xfrm>
          </p:grpSpPr>
          <p:sp>
            <p:nvSpPr>
              <p:cNvPr id="49162" name="Rectangle 6">
                <a:extLst>
                  <a:ext uri="{FF2B5EF4-FFF2-40B4-BE49-F238E27FC236}">
                    <a16:creationId xmlns:a16="http://schemas.microsoft.com/office/drawing/2014/main" id="{A7E60791-C1AB-4C1D-BF7E-2BF2FACE53F5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3072" y="2064"/>
                <a:ext cx="2544" cy="192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pic>
            <p:nvPicPr>
              <p:cNvPr id="49163" name="Picture 7" descr="rbac_cons">
                <a:extLst>
                  <a:ext uri="{FF2B5EF4-FFF2-40B4-BE49-F238E27FC236}">
                    <a16:creationId xmlns:a16="http://schemas.microsoft.com/office/drawing/2014/main" id="{9D3E887F-404A-4128-B93F-79F3C6F8D592}"/>
                  </a:ext>
                </a:extLst>
              </p:cNvPr>
              <p:cNvPicPr>
                <a:picLocks noChangeAspect="1" noChangeArrowheads="1"/>
              </p:cNvPicPr>
              <p:nvPr>
                <p:custDataLst>
                  <p:tags r:id="rId7"/>
                </p:custDataLst>
              </p:nvPr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0" y="2112"/>
                <a:ext cx="2448" cy="18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9159" name="Group 8">
              <a:extLst>
                <a:ext uri="{FF2B5EF4-FFF2-40B4-BE49-F238E27FC236}">
                  <a16:creationId xmlns:a16="http://schemas.microsoft.com/office/drawing/2014/main" id="{F4AE0111-A182-411C-A6BB-863306D024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1857"/>
              <a:ext cx="2832" cy="2175"/>
              <a:chOff x="96" y="2064"/>
              <a:chExt cx="2592" cy="1920"/>
            </a:xfrm>
          </p:grpSpPr>
          <p:sp>
            <p:nvSpPr>
              <p:cNvPr id="49160" name="Rectangle 9">
                <a:extLst>
                  <a:ext uri="{FF2B5EF4-FFF2-40B4-BE49-F238E27FC236}">
                    <a16:creationId xmlns:a16="http://schemas.microsoft.com/office/drawing/2014/main" id="{1B301981-7EEC-442A-B65A-D7AB5EE6DA3F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96" y="2064"/>
                <a:ext cx="2592" cy="192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pic>
            <p:nvPicPr>
              <p:cNvPr id="49161" name="Picture 10" descr="hier">
                <a:extLst>
                  <a:ext uri="{FF2B5EF4-FFF2-40B4-BE49-F238E27FC236}">
                    <a16:creationId xmlns:a16="http://schemas.microsoft.com/office/drawing/2014/main" id="{3E7F7528-3196-452B-97BD-D1198E087A3F}"/>
                  </a:ext>
                </a:extLst>
              </p:cNvPr>
              <p:cNvPicPr>
                <a:picLocks noChangeAspect="1" noChangeArrowheads="1"/>
              </p:cNvPicPr>
              <p:nvPr>
                <p:custDataLst>
                  <p:tags r:id="rId5"/>
                </p:custDataLst>
              </p:nvPr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4" y="2112"/>
                <a:ext cx="2496" cy="18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9157" name="Slide Number Placeholder 1">
            <a:extLst>
              <a:ext uri="{FF2B5EF4-FFF2-40B4-BE49-F238E27FC236}">
                <a16:creationId xmlns:a16="http://schemas.microsoft.com/office/drawing/2014/main" id="{C4888F84-61D7-4226-82CE-634D7B612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B5BF2B-FD4F-4025-866E-3C2084586597}" type="slidenum"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pPr/>
              <a:t>6</a:t>
            </a:fld>
            <a:endParaRPr lang="en-US" altLang="en-US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0E18B3D2-0114-4555-882F-30CCF648C7B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Core RBAC (relations)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6838A07-AAE1-4D5C-A9B0-71F6E948C14A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Permissions = </a:t>
            </a:r>
            <a:r>
              <a:rPr lang="en-US" altLang="en-US" sz="2400">
                <a:sym typeface="Symbol" panose="05050102010706020507" pitchFamily="18" charset="2"/>
              </a:rPr>
              <a:t>2</a:t>
            </a:r>
            <a:r>
              <a:rPr lang="en-US" altLang="en-US" sz="2400" baseline="30000">
                <a:sym typeface="Symbol" panose="05050102010706020507" pitchFamily="18" charset="2"/>
              </a:rPr>
              <a:t>Operations x Objects</a:t>
            </a:r>
            <a:r>
              <a:rPr lang="en-US" altLang="en-US" sz="240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UA </a:t>
            </a:r>
            <a:r>
              <a:rPr lang="en-US" altLang="en-US" sz="2400">
                <a:latin typeface="MS Mincho" panose="02020609040205080304" pitchFamily="49" charset="-128"/>
                <a:ea typeface="MS Mincho" panose="02020609040205080304" pitchFamily="49" charset="-128"/>
              </a:rPr>
              <a:t>⊆ </a:t>
            </a:r>
            <a:r>
              <a:rPr lang="en-US" altLang="en-US" sz="2400"/>
              <a:t>Users x Roles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PA </a:t>
            </a:r>
            <a:r>
              <a:rPr lang="en-US" altLang="en-US" sz="2400">
                <a:latin typeface="MS Mincho" panose="02020609040205080304" pitchFamily="49" charset="-128"/>
                <a:ea typeface="MS Mincho" panose="02020609040205080304" pitchFamily="49" charset="-128"/>
              </a:rPr>
              <a:t>⊆ </a:t>
            </a:r>
            <a:r>
              <a:rPr lang="en-US" altLang="en-US" sz="2400"/>
              <a:t>Permissions x Roles</a:t>
            </a:r>
          </a:p>
          <a:p>
            <a:pPr>
              <a:lnSpc>
                <a:spcPct val="80000"/>
              </a:lnSpc>
            </a:pPr>
            <a:r>
              <a:rPr lang="en-US" altLang="en-US" sz="2400" i="1"/>
              <a:t>assigned_users</a:t>
            </a:r>
            <a:r>
              <a:rPr lang="en-US" altLang="en-US" sz="2400"/>
              <a:t>: Roles </a:t>
            </a:r>
            <a:r>
              <a:rPr lang="en-US" altLang="en-US" sz="2400">
                <a:sym typeface="Symbol" panose="05050102010706020507" pitchFamily="18" charset="2"/>
              </a:rPr>
              <a:t> 2</a:t>
            </a:r>
            <a:r>
              <a:rPr lang="en-US" altLang="en-US" sz="2400" baseline="30000">
                <a:sym typeface="Symbol" panose="05050102010706020507" pitchFamily="18" charset="2"/>
              </a:rPr>
              <a:t>Users</a:t>
            </a:r>
            <a:r>
              <a:rPr lang="en-US" altLang="en-US" sz="2400" i="1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400" i="1"/>
              <a:t>assigned_permissions</a:t>
            </a:r>
            <a:r>
              <a:rPr lang="en-US" altLang="en-US" sz="2400"/>
              <a:t>: Roles </a:t>
            </a:r>
            <a:r>
              <a:rPr lang="en-US" altLang="en-US" sz="2400">
                <a:sym typeface="Symbol" panose="05050102010706020507" pitchFamily="18" charset="2"/>
              </a:rPr>
              <a:t> 2</a:t>
            </a:r>
            <a:r>
              <a:rPr lang="en-US" altLang="en-US" sz="2400" baseline="30000">
                <a:sym typeface="Symbol" panose="05050102010706020507" pitchFamily="18" charset="2"/>
              </a:rPr>
              <a:t>Permissions</a:t>
            </a:r>
          </a:p>
          <a:p>
            <a:pPr>
              <a:lnSpc>
                <a:spcPct val="80000"/>
              </a:lnSpc>
            </a:pPr>
            <a:r>
              <a:rPr lang="en-US" altLang="en-US" sz="2400" i="1"/>
              <a:t>Op</a:t>
            </a:r>
            <a:r>
              <a:rPr lang="en-US" altLang="en-US" sz="2400"/>
              <a:t>(p): set of operations associated with permission p</a:t>
            </a:r>
          </a:p>
          <a:p>
            <a:pPr>
              <a:lnSpc>
                <a:spcPct val="80000"/>
              </a:lnSpc>
            </a:pPr>
            <a:r>
              <a:rPr lang="en-US" altLang="en-US" sz="2400" i="1"/>
              <a:t>Ob</a:t>
            </a:r>
            <a:r>
              <a:rPr lang="en-US" altLang="en-US" sz="2400"/>
              <a:t>(p): set of objects associated with permission p</a:t>
            </a:r>
          </a:p>
          <a:p>
            <a:pPr>
              <a:lnSpc>
                <a:spcPct val="80000"/>
              </a:lnSpc>
            </a:pPr>
            <a:r>
              <a:rPr lang="en-US" altLang="en-US" sz="2400" i="1"/>
              <a:t>user_sessions</a:t>
            </a:r>
            <a:r>
              <a:rPr lang="en-US" altLang="en-US" sz="2400"/>
              <a:t>: Users </a:t>
            </a:r>
            <a:r>
              <a:rPr lang="en-US" altLang="en-US" sz="2400">
                <a:sym typeface="Symbol" panose="05050102010706020507" pitchFamily="18" charset="2"/>
              </a:rPr>
              <a:t> 2</a:t>
            </a:r>
            <a:r>
              <a:rPr lang="en-US" altLang="en-US" sz="2400" baseline="30000">
                <a:sym typeface="Symbol" panose="05050102010706020507" pitchFamily="18" charset="2"/>
              </a:rPr>
              <a:t>Sessions</a:t>
            </a:r>
          </a:p>
          <a:p>
            <a:pPr>
              <a:lnSpc>
                <a:spcPct val="80000"/>
              </a:lnSpc>
            </a:pPr>
            <a:r>
              <a:rPr lang="en-US" altLang="en-US" sz="2400" i="1"/>
              <a:t>session_user</a:t>
            </a:r>
            <a:r>
              <a:rPr lang="en-US" altLang="en-US" sz="2400"/>
              <a:t>: Sessions </a:t>
            </a:r>
            <a:r>
              <a:rPr lang="en-US" altLang="en-US" sz="2400">
                <a:sym typeface="Symbol" panose="05050102010706020507" pitchFamily="18" charset="2"/>
              </a:rPr>
              <a:t> Users</a:t>
            </a: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400" i="1"/>
              <a:t>session_roles</a:t>
            </a:r>
            <a:r>
              <a:rPr lang="en-US" altLang="en-US" sz="2400"/>
              <a:t>: Sessions </a:t>
            </a:r>
            <a:r>
              <a:rPr lang="en-US" altLang="en-US" sz="2400">
                <a:sym typeface="Symbol" panose="05050102010706020507" pitchFamily="18" charset="2"/>
              </a:rPr>
              <a:t> 2</a:t>
            </a:r>
            <a:r>
              <a:rPr lang="en-US" altLang="en-US" sz="2400" baseline="30000">
                <a:sym typeface="Symbol" panose="05050102010706020507" pitchFamily="18" charset="2"/>
              </a:rPr>
              <a:t>Roles</a:t>
            </a:r>
            <a:endParaRPr lang="en-US" altLang="en-US" sz="2400"/>
          </a:p>
          <a:p>
            <a:pPr lvl="1">
              <a:lnSpc>
                <a:spcPct val="80000"/>
              </a:lnSpc>
            </a:pPr>
            <a:r>
              <a:rPr lang="en-US" altLang="en-US" sz="2300" i="1"/>
              <a:t>session_roles</a:t>
            </a:r>
            <a:r>
              <a:rPr lang="en-US" altLang="en-US" sz="2300"/>
              <a:t>(</a:t>
            </a:r>
            <a:r>
              <a:rPr lang="en-US" altLang="en-US" sz="2300" i="1"/>
              <a:t>s</a:t>
            </a:r>
            <a:r>
              <a:rPr lang="en-US" altLang="en-US" sz="2300"/>
              <a:t>) = {</a:t>
            </a:r>
            <a:r>
              <a:rPr lang="en-US" altLang="en-US" sz="2300" i="1"/>
              <a:t>r</a:t>
            </a:r>
            <a:r>
              <a:rPr lang="en-US" altLang="en-US" sz="2300"/>
              <a:t> | (session_user(</a:t>
            </a:r>
            <a:r>
              <a:rPr lang="en-US" altLang="en-US" sz="2300" i="1"/>
              <a:t>s</a:t>
            </a:r>
            <a:r>
              <a:rPr lang="en-US" altLang="en-US" sz="2300"/>
              <a:t>), </a:t>
            </a:r>
            <a:r>
              <a:rPr lang="en-US" altLang="en-US" sz="2300" i="1"/>
              <a:t>r</a:t>
            </a:r>
            <a:r>
              <a:rPr lang="en-US" altLang="en-US" sz="2300"/>
              <a:t>) </a:t>
            </a:r>
            <a:r>
              <a:rPr lang="en-US" altLang="en-US" sz="2300">
                <a:sym typeface="Symbol" panose="05050102010706020507" pitchFamily="18" charset="2"/>
              </a:rPr>
              <a:t> UA)}</a:t>
            </a:r>
          </a:p>
          <a:p>
            <a:pPr>
              <a:lnSpc>
                <a:spcPct val="80000"/>
              </a:lnSpc>
            </a:pPr>
            <a:r>
              <a:rPr lang="en-US" altLang="en-US" sz="2400" i="1">
                <a:sym typeface="Symbol" panose="05050102010706020507" pitchFamily="18" charset="2"/>
              </a:rPr>
              <a:t>avail_session_perms</a:t>
            </a:r>
            <a:r>
              <a:rPr lang="en-US" altLang="en-US" sz="2400">
                <a:sym typeface="Symbol" panose="05050102010706020507" pitchFamily="18" charset="2"/>
              </a:rPr>
              <a:t>: Sessions  2</a:t>
            </a:r>
            <a:r>
              <a:rPr lang="en-US" altLang="en-US" sz="2400" baseline="30000">
                <a:sym typeface="Symbol" panose="05050102010706020507" pitchFamily="18" charset="2"/>
              </a:rPr>
              <a:t>Permissions</a:t>
            </a:r>
            <a:endParaRPr lang="en-US" altLang="en-US" sz="2600">
              <a:sym typeface="Symbol" panose="05050102010706020507" pitchFamily="18" charset="2"/>
            </a:endParaRPr>
          </a:p>
        </p:txBody>
      </p:sp>
      <p:sp>
        <p:nvSpPr>
          <p:cNvPr id="52228" name="Slide Number Placeholder 1">
            <a:extLst>
              <a:ext uri="{FF2B5EF4-FFF2-40B4-BE49-F238E27FC236}">
                <a16:creationId xmlns:a16="http://schemas.microsoft.com/office/drawing/2014/main" id="{8C80D5FD-AC58-4B99-89E1-EF220EFB7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C01BD6-7A52-4DF2-A9FE-B6EAF344A6A3}" type="slidenum"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pPr/>
              <a:t>7</a:t>
            </a:fld>
            <a:endParaRPr lang="en-US" altLang="en-US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Oval 2">
            <a:extLst>
              <a:ext uri="{FF2B5EF4-FFF2-40B4-BE49-F238E27FC236}">
                <a16:creationId xmlns:a16="http://schemas.microsoft.com/office/drawing/2014/main" id="{E129A60D-D4F9-4BF8-8AEC-952981FCD27B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800600" y="1600200"/>
            <a:ext cx="3733800" cy="24384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Arial" panose="020B0604020202020204" pitchFamily="34" charset="0"/>
            </a:endParaRPr>
          </a:p>
          <a:p>
            <a:pPr algn="ctr"/>
            <a:endParaRPr lang="en-US" altLang="en-US">
              <a:latin typeface="Arial" panose="020B0604020202020204" pitchFamily="34" charset="0"/>
            </a:endParaRPr>
          </a:p>
          <a:p>
            <a:pPr algn="ctr"/>
            <a:endParaRPr lang="en-US" altLang="en-US">
              <a:latin typeface="Arial" panose="020B0604020202020204" pitchFamily="34" charset="0"/>
            </a:endParaRPr>
          </a:p>
          <a:p>
            <a:pPr algn="ctr"/>
            <a:endParaRPr lang="en-US" altLang="en-US">
              <a:latin typeface="Arial" panose="020B0604020202020204" pitchFamily="34" charset="0"/>
            </a:endParaRPr>
          </a:p>
          <a:p>
            <a:pPr algn="ctr"/>
            <a:endParaRPr lang="en-US" altLang="en-US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Permissions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ACB6BDFA-018B-4724-85C1-E1F2D8B8504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RBAC (NIST Standard)</a:t>
            </a:r>
          </a:p>
        </p:txBody>
      </p:sp>
      <p:sp>
        <p:nvSpPr>
          <p:cNvPr id="51204" name="Oval 4">
            <a:extLst>
              <a:ext uri="{FF2B5EF4-FFF2-40B4-BE49-F238E27FC236}">
                <a16:creationId xmlns:a16="http://schemas.microsoft.com/office/drawing/2014/main" id="{AE717487-FBAF-45B8-AAA9-EE997EB4EA63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143000" y="2286000"/>
            <a:ext cx="914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Users</a:t>
            </a:r>
          </a:p>
        </p:txBody>
      </p:sp>
      <p:sp>
        <p:nvSpPr>
          <p:cNvPr id="51205" name="Oval 5">
            <a:extLst>
              <a:ext uri="{FF2B5EF4-FFF2-40B4-BE49-F238E27FC236}">
                <a16:creationId xmlns:a16="http://schemas.microsoft.com/office/drawing/2014/main" id="{CBEE73AE-8B03-4F81-BE70-DFEAB04448F5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971800" y="2286000"/>
            <a:ext cx="914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Roles</a:t>
            </a:r>
          </a:p>
        </p:txBody>
      </p:sp>
      <p:sp>
        <p:nvSpPr>
          <p:cNvPr id="51206" name="Oval 6">
            <a:extLst>
              <a:ext uri="{FF2B5EF4-FFF2-40B4-BE49-F238E27FC236}">
                <a16:creationId xmlns:a16="http://schemas.microsoft.com/office/drawing/2014/main" id="{AAC50D73-ED70-440D-AC92-7C0D8CAD1E47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181600" y="2286000"/>
            <a:ext cx="12192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Operations</a:t>
            </a:r>
          </a:p>
        </p:txBody>
      </p:sp>
      <p:sp>
        <p:nvSpPr>
          <p:cNvPr id="51207" name="Oval 7">
            <a:extLst>
              <a:ext uri="{FF2B5EF4-FFF2-40B4-BE49-F238E27FC236}">
                <a16:creationId xmlns:a16="http://schemas.microsoft.com/office/drawing/2014/main" id="{6BAD0F88-95FD-4B93-BF33-AEDB406C9D79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086600" y="2286000"/>
            <a:ext cx="914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Objects</a:t>
            </a:r>
          </a:p>
        </p:txBody>
      </p:sp>
      <p:sp>
        <p:nvSpPr>
          <p:cNvPr id="51208" name="Oval 8">
            <a:extLst>
              <a:ext uri="{FF2B5EF4-FFF2-40B4-BE49-F238E27FC236}">
                <a16:creationId xmlns:a16="http://schemas.microsoft.com/office/drawing/2014/main" id="{21E0D03A-43A0-4A42-BA9B-647E0836D90F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57400" y="4267200"/>
            <a:ext cx="990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Sessions</a:t>
            </a:r>
          </a:p>
        </p:txBody>
      </p:sp>
      <p:sp>
        <p:nvSpPr>
          <p:cNvPr id="51209" name="Line 9">
            <a:extLst>
              <a:ext uri="{FF2B5EF4-FFF2-40B4-BE49-F238E27FC236}">
                <a16:creationId xmlns:a16="http://schemas.microsoft.com/office/drawing/2014/main" id="{CE567F4C-06D7-4046-A650-F5CA5DB8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057400" y="266541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0" name="Line 10">
            <a:extLst>
              <a:ext uri="{FF2B5EF4-FFF2-40B4-BE49-F238E27FC236}">
                <a16:creationId xmlns:a16="http://schemas.microsoft.com/office/drawing/2014/main" id="{C47BC419-6BA2-4CE1-A5A4-0B00DB8AB8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3886200" y="266541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1">
            <a:extLst>
              <a:ext uri="{FF2B5EF4-FFF2-40B4-BE49-F238E27FC236}">
                <a16:creationId xmlns:a16="http://schemas.microsoft.com/office/drawing/2014/main" id="{DC0E3FAC-139D-4BE9-99B6-E6DE72DF9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1752600" y="3124200"/>
            <a:ext cx="533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Line 12">
            <a:extLst>
              <a:ext uri="{FF2B5EF4-FFF2-40B4-BE49-F238E27FC236}">
                <a16:creationId xmlns:a16="http://schemas.microsoft.com/office/drawing/2014/main" id="{001734F3-3EA7-48D2-A4CC-E31AC58FE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2819400" y="3124200"/>
            <a:ext cx="533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Text Box 13">
            <a:extLst>
              <a:ext uri="{FF2B5EF4-FFF2-40B4-BE49-F238E27FC236}">
                <a16:creationId xmlns:a16="http://schemas.microsoft.com/office/drawing/2014/main" id="{AF451560-B6D7-4B37-9B71-9069DD5E597A}"/>
              </a:ext>
            </a:extLst>
          </p:cNvPr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266950" y="2224088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lg" len="med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8080"/>
                </a:solidFill>
                <a:latin typeface="Arial" panose="020B0604020202020204" pitchFamily="34" charset="0"/>
              </a:rPr>
              <a:t>UA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14" name="Text Box 14">
            <a:extLst>
              <a:ext uri="{FF2B5EF4-FFF2-40B4-BE49-F238E27FC236}">
                <a16:creationId xmlns:a16="http://schemas.microsoft.com/office/drawing/2014/main" id="{A39BFF5A-BC26-4C64-88AE-FA3885567FF0}"/>
              </a:ext>
            </a:extLst>
          </p:cNvPr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04800" y="3657600"/>
            <a:ext cx="164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lg" len="med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8080"/>
                </a:solidFill>
                <a:latin typeface="Arial" panose="020B0604020202020204" pitchFamily="34" charset="0"/>
              </a:rPr>
              <a:t>user_sessions</a:t>
            </a:r>
          </a:p>
          <a:p>
            <a:pPr algn="ctr"/>
            <a:r>
              <a:rPr lang="en-US" altLang="en-US">
                <a:latin typeface="Arial" panose="020B0604020202020204" pitchFamily="34" charset="0"/>
              </a:rPr>
              <a:t>(one-to-many)</a:t>
            </a:r>
          </a:p>
        </p:txBody>
      </p:sp>
      <p:sp>
        <p:nvSpPr>
          <p:cNvPr id="51215" name="Text Box 15">
            <a:extLst>
              <a:ext uri="{FF2B5EF4-FFF2-40B4-BE49-F238E27FC236}">
                <a16:creationId xmlns:a16="http://schemas.microsoft.com/office/drawing/2014/main" id="{D32A90CC-F031-462F-A3B0-9AEEC9012C2E}"/>
              </a:ext>
            </a:extLst>
          </p:cNvPr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124200" y="3733800"/>
            <a:ext cx="1797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lg" len="med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8080"/>
                </a:solidFill>
                <a:latin typeface="Arial" panose="020B0604020202020204" pitchFamily="34" charset="0"/>
              </a:rPr>
              <a:t>role_sessions</a:t>
            </a:r>
          </a:p>
          <a:p>
            <a:pPr algn="ctr"/>
            <a:r>
              <a:rPr lang="en-US" altLang="en-US">
                <a:latin typeface="Arial" panose="020B0604020202020204" pitchFamily="34" charset="0"/>
              </a:rPr>
              <a:t>(many-to-many)</a:t>
            </a:r>
          </a:p>
        </p:txBody>
      </p:sp>
      <p:sp>
        <p:nvSpPr>
          <p:cNvPr id="51216" name="Line 16">
            <a:extLst>
              <a:ext uri="{FF2B5EF4-FFF2-40B4-BE49-F238E27FC236}">
                <a16:creationId xmlns:a16="http://schemas.microsoft.com/office/drawing/2014/main" id="{5C745B40-BDEE-49D4-93DB-BC7EC3128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6397625" y="2665413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7" name="Text Box 17">
            <a:extLst>
              <a:ext uri="{FF2B5EF4-FFF2-40B4-BE49-F238E27FC236}">
                <a16:creationId xmlns:a16="http://schemas.microsoft.com/office/drawing/2014/main" id="{E5F15C61-06FA-4EF9-AED6-BF375E221429}"/>
              </a:ext>
            </a:extLst>
          </p:cNvPr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108450" y="2185988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lg" len="med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8080"/>
                </a:solidFill>
                <a:latin typeface="Arial" panose="020B0604020202020204" pitchFamily="34" charset="0"/>
              </a:rPr>
              <a:t>PA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19" name="Slide Number Placeholder 1">
            <a:extLst>
              <a:ext uri="{FF2B5EF4-FFF2-40B4-BE49-F238E27FC236}">
                <a16:creationId xmlns:a16="http://schemas.microsoft.com/office/drawing/2014/main" id="{5184E382-B1A0-4B36-A37A-3844EAB9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2B0DC9-9AC1-4A0A-BBD0-292137864F6B}" type="slidenum"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pPr/>
              <a:t>8</a:t>
            </a:fld>
            <a:endParaRPr lang="en-US" altLang="en-US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8BF03426-6FFA-4FB0-BFC9-E19AA570A1E5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066800" y="381000"/>
            <a:ext cx="7772400" cy="762000"/>
          </a:xfrm>
        </p:spPr>
        <p:txBody>
          <a:bodyPr/>
          <a:lstStyle/>
          <a:p>
            <a:r>
              <a:rPr lang="en-US" altLang="en-US"/>
              <a:t>Separation of Duties</a:t>
            </a:r>
          </a:p>
        </p:txBody>
      </p:sp>
      <p:pic>
        <p:nvPicPr>
          <p:cNvPr id="57347" name="Picture 3" descr="Image example of separation of duties">
            <a:extLst>
              <a:ext uri="{FF2B5EF4-FFF2-40B4-BE49-F238E27FC236}">
                <a16:creationId xmlns:a16="http://schemas.microsoft.com/office/drawing/2014/main" id="{73CEA54B-5C54-461A-97B8-4015146A4F60}"/>
              </a:ext>
            </a:extLst>
          </p:cNvPr>
          <p:cNvPicPr>
            <a:picLocks noGrp="1" noChangeAspect="1" noChangeArrowheads="1"/>
          </p:cNvPicPr>
          <p:nvPr>
            <p:ph type="body" idx="1"/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74863" y="3692525"/>
            <a:ext cx="5924550" cy="2151063"/>
          </a:xfrm>
          <a:noFill/>
        </p:spPr>
      </p:pic>
      <p:sp>
        <p:nvSpPr>
          <p:cNvPr id="57348" name="Text Box 4">
            <a:extLst>
              <a:ext uri="{FF2B5EF4-FFF2-40B4-BE49-F238E27FC236}">
                <a16:creationId xmlns:a16="http://schemas.microsoft.com/office/drawing/2014/main" id="{CCCCDA2F-437B-4D28-BBEF-1A64CE9D0C69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143000" y="1219200"/>
            <a:ext cx="7162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Garamond" panose="02020404030301010803" pitchFamily="18" charset="0"/>
              </a:rPr>
              <a:t> No user should be given enough privileges to misuse the system on their own.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Garamond" panose="02020404030301010803" pitchFamily="18" charset="0"/>
              </a:rPr>
              <a:t> Statically: defining the conflicting roles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Garamond" panose="02020404030301010803" pitchFamily="18" charset="0"/>
              </a:rPr>
              <a:t> Dynamically: Enforcing the control at access time</a:t>
            </a:r>
          </a:p>
        </p:txBody>
      </p:sp>
      <p:sp>
        <p:nvSpPr>
          <p:cNvPr id="57349" name="Slide Number Placeholder 1">
            <a:extLst>
              <a:ext uri="{FF2B5EF4-FFF2-40B4-BE49-F238E27FC236}">
                <a16:creationId xmlns:a16="http://schemas.microsoft.com/office/drawing/2014/main" id="{4F1DA702-F29D-456F-8565-5653AE87B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14F416-F1BF-459D-B046-F30607B3B666}" type="slidenum">
              <a:rPr lang="en-US" altLang="en-US">
                <a:solidFill>
                  <a:schemeClr val="bg2"/>
                </a:solidFill>
                <a:latin typeface="Arial" panose="020B0604020202020204" pitchFamily="34" charset="0"/>
              </a:rPr>
              <a:pPr/>
              <a:t>9</a:t>
            </a:fld>
            <a:endParaRPr lang="en-US" altLang="en-US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Expedition design template">
  <a:themeElements>
    <a:clrScheme name="Expedition design template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CAA966"/>
      </a:hlink>
      <a:folHlink>
        <a:srgbClr val="969696"/>
      </a:folHlink>
    </a:clrScheme>
    <a:fontScheme name="Expedition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xpedition design template 1">
        <a:dk1>
          <a:srgbClr val="000000"/>
        </a:dk1>
        <a:lt1>
          <a:srgbClr val="A7947B"/>
        </a:lt1>
        <a:dk2>
          <a:srgbClr val="FFFFFF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CAA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ion design template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CAA966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ion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ion design template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C25422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B04B1E"/>
        </a:accent6>
        <a:hlink>
          <a:srgbClr val="8488AC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Expedition design template</Template>
  <TotalTime>418</TotalTime>
  <Words>411</Words>
  <Application>Microsoft Macintosh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Mincho</vt:lpstr>
      <vt:lpstr>Arial</vt:lpstr>
      <vt:lpstr>Garamond</vt:lpstr>
      <vt:lpstr>Times New Roman</vt:lpstr>
      <vt:lpstr>Wingdings</vt:lpstr>
      <vt:lpstr>Expedition design template</vt:lpstr>
      <vt:lpstr>Role Based Access Control </vt:lpstr>
      <vt:lpstr>RBAC</vt:lpstr>
      <vt:lpstr>Role Based Access Control (RBAC)</vt:lpstr>
      <vt:lpstr>RBAC</vt:lpstr>
      <vt:lpstr>Advantages of RBAC</vt:lpstr>
      <vt:lpstr>RBAC</vt:lpstr>
      <vt:lpstr>Core RBAC (relations)</vt:lpstr>
      <vt:lpstr>RBAC (NIST Standard)</vt:lpstr>
      <vt:lpstr>Separation of Duties</vt:lpstr>
    </vt:vector>
  </TitlesOfParts>
  <Manager/>
  <Company>ut chattanooga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Faculty</dc:creator>
  <cp:keywords/>
  <dc:description/>
  <cp:lastModifiedBy>Microsoft Office User</cp:lastModifiedBy>
  <cp:revision>66</cp:revision>
  <cp:lastPrinted>1601-01-01T00:00:00Z</cp:lastPrinted>
  <dcterms:created xsi:type="dcterms:W3CDTF">2007-01-18T20:02:49Z</dcterms:created>
  <dcterms:modified xsi:type="dcterms:W3CDTF">2024-11-20T20:52:49Z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TC010690171033</vt:lpwstr>
  </property>
</Properties>
</file>