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7"/>
  </p:notesMasterIdLst>
  <p:handoutMasterIdLst>
    <p:handoutMasterId r:id="rId58"/>
  </p:handoutMasterIdLst>
  <p:sldIdLst>
    <p:sldId id="334" r:id="rId2"/>
    <p:sldId id="416" r:id="rId3"/>
    <p:sldId id="417" r:id="rId4"/>
    <p:sldId id="418" r:id="rId5"/>
    <p:sldId id="419" r:id="rId6"/>
    <p:sldId id="420" r:id="rId7"/>
    <p:sldId id="421" r:id="rId8"/>
    <p:sldId id="422" r:id="rId9"/>
    <p:sldId id="423" r:id="rId10"/>
    <p:sldId id="425" r:id="rId11"/>
    <p:sldId id="426" r:id="rId12"/>
    <p:sldId id="427" r:id="rId13"/>
    <p:sldId id="428" r:id="rId14"/>
    <p:sldId id="429" r:id="rId15"/>
    <p:sldId id="430" r:id="rId16"/>
    <p:sldId id="432" r:id="rId17"/>
    <p:sldId id="433" r:id="rId18"/>
    <p:sldId id="434" r:id="rId19"/>
    <p:sldId id="460" r:id="rId20"/>
    <p:sldId id="461" r:id="rId21"/>
    <p:sldId id="474" r:id="rId22"/>
    <p:sldId id="436" r:id="rId23"/>
    <p:sldId id="438" r:id="rId24"/>
    <p:sldId id="462" r:id="rId25"/>
    <p:sldId id="439" r:id="rId26"/>
    <p:sldId id="440" r:id="rId27"/>
    <p:sldId id="441" r:id="rId28"/>
    <p:sldId id="442" r:id="rId29"/>
    <p:sldId id="443" r:id="rId30"/>
    <p:sldId id="475" r:id="rId31"/>
    <p:sldId id="476" r:id="rId32"/>
    <p:sldId id="477" r:id="rId33"/>
    <p:sldId id="478" r:id="rId34"/>
    <p:sldId id="479" r:id="rId35"/>
    <p:sldId id="480" r:id="rId36"/>
    <p:sldId id="481" r:id="rId37"/>
    <p:sldId id="445" r:id="rId38"/>
    <p:sldId id="446" r:id="rId39"/>
    <p:sldId id="447" r:id="rId40"/>
    <p:sldId id="463" r:id="rId41"/>
    <p:sldId id="448" r:id="rId42"/>
    <p:sldId id="464" r:id="rId43"/>
    <p:sldId id="465" r:id="rId44"/>
    <p:sldId id="466" r:id="rId45"/>
    <p:sldId id="467" r:id="rId46"/>
    <p:sldId id="468" r:id="rId47"/>
    <p:sldId id="469" r:id="rId48"/>
    <p:sldId id="470" r:id="rId49"/>
    <p:sldId id="471" r:id="rId50"/>
    <p:sldId id="452" r:id="rId51"/>
    <p:sldId id="472" r:id="rId52"/>
    <p:sldId id="453" r:id="rId53"/>
    <p:sldId id="458" r:id="rId54"/>
    <p:sldId id="473" r:id="rId55"/>
    <p:sldId id="298" r:id="rId5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28"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2"/>
    <a:srgbClr val="D4EA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019" autoAdjust="0"/>
  </p:normalViewPr>
  <p:slideViewPr>
    <p:cSldViewPr snapToGrid="0" snapToObjects="1">
      <p:cViewPr varScale="1">
        <p:scale>
          <a:sx n="112" d="100"/>
          <a:sy n="112" d="100"/>
        </p:scale>
        <p:origin x="1176" y="184"/>
      </p:cViewPr>
      <p:guideLst>
        <p:guide orient="horz" pos="41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34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11/18/24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a:latin typeface="+mn-lt"/>
              </a:rPr>
              <a:t>If this PowerPoint presentation contains mathematical equations, you may need to check</a:t>
            </a:r>
            <a:r>
              <a:rPr lang="en-US" baseline="0" dirty="0">
                <a:latin typeface="+mn-lt"/>
              </a:rPr>
              <a:t> that your computer has the following installed:</a:t>
            </a:r>
          </a:p>
          <a:p>
            <a:pPr marL="0" indent="0">
              <a:buNone/>
            </a:pPr>
            <a:r>
              <a:rPr lang="en-US" baseline="0" dirty="0">
                <a:latin typeface="+mn-lt"/>
              </a:rPr>
              <a:t>1) </a:t>
            </a:r>
            <a:r>
              <a:rPr lang="en-US" baseline="0" dirty="0" err="1">
                <a:latin typeface="+mn-lt"/>
              </a:rPr>
              <a:t>MathType</a:t>
            </a:r>
            <a:r>
              <a:rPr lang="en-US" baseline="0" dirty="0">
                <a:latin typeface="+mn-lt"/>
              </a:rPr>
              <a:t> Plugin</a:t>
            </a:r>
          </a:p>
          <a:p>
            <a:pPr marL="0" indent="0">
              <a:buNone/>
            </a:pPr>
            <a:r>
              <a:rPr lang="en-US" baseline="0" dirty="0">
                <a:latin typeface="+mn-lt"/>
              </a:rPr>
              <a:t>2) Math Player (free versions available)</a:t>
            </a:r>
          </a:p>
          <a:p>
            <a:pPr marL="0" indent="0">
              <a:buNone/>
            </a:pPr>
            <a:r>
              <a:rPr lang="en-US" baseline="0" dirty="0">
                <a:latin typeface="+mn-lt"/>
              </a:rPr>
              <a:t>3) NVDA Reader (free versions available)</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This chapter provides a general overview of the subject matter that structures the material in the remainder of the book. We begin with a general discussion of network security services and mechanisms and of the types of attacks they are designed for. Then we develop a general overall model within which the security services and mechanisms can be viewed.</a:t>
            </a:r>
            <a:endParaRPr lang="en-US" b="0" dirty="0">
              <a:latin typeface="+mn-lt"/>
              <a:ea typeface="ＭＳ Ｐゴシック" pitchFamily="-1" charset="-128"/>
              <a:cs typeface="ＭＳ Ｐゴシック" pitchFamily="-1" charset="-128"/>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742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latin typeface="+mn-lt"/>
                <a:ea typeface="ＭＳ Ｐゴシック" charset="-128"/>
                <a:cs typeface="ＭＳ Ｐゴシック" charset="-128"/>
              </a:rPr>
              <a:t>Confidentiality</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Student grade information is an asset whose confidentiality is </a:t>
            </a:r>
            <a:r>
              <a:rPr lang="en-US" sz="1200" kern="1200" baseline="0" dirty="0">
                <a:solidFill>
                  <a:schemeClr val="tx1"/>
                </a:solidFill>
                <a:latin typeface="+mn-lt"/>
                <a:ea typeface="ＭＳ Ｐゴシック" charset="-128"/>
                <a:cs typeface="ＭＳ Ｐゴシック" charset="-128"/>
              </a:rPr>
              <a:t>considered to be highly important by students. In the United States, the release of such information is regulated by the Family Educational Rights and Privacy Act (F</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E</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R</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P</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A). Grade information should only be available to students, their parents, and employees that require the information to do their job. Student enrollment information may have a moderate confidentiality rating. While still covered by F</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E</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R</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P</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A, this information is seen by more people on a daily basis, is less likely to be</a:t>
            </a:r>
          </a:p>
          <a:p>
            <a:r>
              <a:rPr lang="en-US" sz="1200" kern="1200" baseline="0" dirty="0">
                <a:solidFill>
                  <a:schemeClr val="tx1"/>
                </a:solidFill>
                <a:latin typeface="+mn-lt"/>
                <a:ea typeface="ＭＳ Ｐゴシック" charset="-128"/>
                <a:cs typeface="ＭＳ Ｐゴシック" charset="-128"/>
              </a:rPr>
              <a:t>targeted than grade information, and results in less damage if disclosed. Directory information (such as lists of students, faculty, or departmental lists) may be assigned a low confidentiality rating or indeed no rating. This information is typically freely available to the public and published on a school’s Web site.</a:t>
            </a:r>
          </a:p>
          <a:p>
            <a:endParaRPr lang="en-US" sz="1200" kern="1200" baseline="0" dirty="0">
              <a:solidFill>
                <a:schemeClr val="tx1"/>
              </a:solidFill>
              <a:latin typeface="+mn-lt"/>
              <a:ea typeface="ＭＳ Ｐゴシック" charset="-128"/>
              <a:cs typeface="ＭＳ Ｐゴシック" charset="-128"/>
            </a:endParaRPr>
          </a:p>
          <a:p>
            <a:r>
              <a:rPr lang="en-US" sz="1200" b="1" kern="1200" baseline="0" dirty="0">
                <a:solidFill>
                  <a:schemeClr val="tx1"/>
                </a:solidFill>
                <a:latin typeface="+mn-lt"/>
                <a:ea typeface="ＭＳ Ｐゴシック" charset="-128"/>
                <a:cs typeface="ＭＳ Ｐゴシック" charset="-128"/>
              </a:rPr>
              <a:t>Integrity</a:t>
            </a:r>
          </a:p>
          <a:p>
            <a:endParaRPr lang="en-US" sz="1200" b="1"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Several aspects of integrity are illustrated by the example of a hospital </a:t>
            </a:r>
            <a:r>
              <a:rPr lang="en-US" sz="1200" kern="1200" baseline="0" dirty="0">
                <a:solidFill>
                  <a:schemeClr val="tx1"/>
                </a:solidFill>
                <a:latin typeface="+mn-lt"/>
                <a:ea typeface="ＭＳ Ｐゴシック" charset="-128"/>
                <a:cs typeface="ＭＳ Ｐゴシック" charset="-128"/>
              </a:rPr>
              <a:t>patient’s allergy information stored in a database. The doctor should be able to trust that the information is correct and current. Now suppose that an employee (e.g., a nurse) who is authorized to view and update this information deliberately falsifies the data to cause harm to the hospital. The database needs to be restored to a trusted basis quickly, and it should be possible to trace the error back to the person responsible. Patient allergy information is an example of an asset with a high requirement for integrity. Inaccurate information could result in serious harm or death to a patient and expose the hospital to massive liability.</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An example of an asset that may be assigned a moderate level of integrity requirement is a Web site that offers a forum to registered users to discuss some specific topic. Either a registered user or a hacker could falsify some entries or deface the Web site. If the forum exists only for the enjoyment of the users, brings in little or no advertising revenue, and is not used for something important such as research, then potential damage is not severe. The Web master may experience some data, financial, and time loss.</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An example of a low-integrity requirement is an anonymous online poll. Many Web sites, such as news organizations, offer these polls to their users with very few safeguards. However, the inaccuracy and unscientific nature of such polls are well understood.</a:t>
            </a:r>
          </a:p>
          <a:p>
            <a:endParaRPr lang="en-US" sz="1200" kern="1200" baseline="0" dirty="0">
              <a:solidFill>
                <a:schemeClr val="tx1"/>
              </a:solidFill>
              <a:latin typeface="+mn-lt"/>
              <a:ea typeface="ＭＳ Ｐゴシック" charset="-128"/>
              <a:cs typeface="ＭＳ Ｐゴシック" charset="-128"/>
            </a:endParaRPr>
          </a:p>
          <a:p>
            <a:r>
              <a:rPr lang="en-US" sz="1200" b="1" kern="1200" baseline="0" dirty="0">
                <a:solidFill>
                  <a:schemeClr val="tx1"/>
                </a:solidFill>
                <a:latin typeface="+mn-lt"/>
                <a:ea typeface="ＭＳ Ｐゴシック" charset="-128"/>
                <a:cs typeface="ＭＳ Ｐゴシック" charset="-128"/>
              </a:rPr>
              <a:t>Availability</a:t>
            </a:r>
          </a:p>
          <a:p>
            <a:endParaRPr lang="en-US" sz="1200" b="1"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The more critical a component or service, the higher is the level of </a:t>
            </a:r>
            <a:r>
              <a:rPr lang="en-US" sz="1200" kern="1200" baseline="0" dirty="0">
                <a:solidFill>
                  <a:schemeClr val="tx1"/>
                </a:solidFill>
                <a:latin typeface="+mn-lt"/>
                <a:ea typeface="ＭＳ Ｐゴシック" charset="-128"/>
                <a:cs typeface="ＭＳ Ｐゴシック" charset="-128"/>
              </a:rPr>
              <a:t>availability required. Consider a system that provides authentication services for critical systems, applications, and devices. An interruption of service results in the inability for customers to access computing resources and for the staff to access the resources they need to perform critical tasks. The loss of the service translates into a large financial loss due to lost employee productivity and potential customer loss.</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An example of an asset that typically would be rated as having a moderate availability requirement is a public Web site for a university; the Web site provides information for current and prospective students and donors. Such a site is not a critical component of the university’s information system, but its unavailability will cause some embarrassment.</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An online telephone directory lookup application would be classified as a low availability requirement. Although the temporary loss of the application may be an annoyance, there are other ways to access the information, such as a hardcopy directory or the operator.</a:t>
            </a:r>
            <a:endParaRPr lang="en-US" sz="1100" dirty="0">
              <a:latin typeface="+mn-lt"/>
              <a:ea typeface="ＭＳ Ｐゴシック" pitchFamily="-1" charset="-128"/>
              <a:cs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000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a:solidFill>
                  <a:schemeClr val="tx1"/>
                </a:solidFill>
                <a:latin typeface="+mn-lt"/>
                <a:ea typeface="ＭＳ Ｐゴシック" charset="-128"/>
                <a:cs typeface="ＭＳ Ｐゴシック" charset="-128"/>
                <a:sym typeface="Arial"/>
              </a:rPr>
              <a:t>Confidentiality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Student grade information is an asset whose confidentiality is considered to be highly important by students. In the United States, the release of such information is regulated by the Family Educational Rights and Privacy Act (F</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E</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R</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P</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 Grade information should only be available to students, their parents, and employees that require the information to do their job. Student enrollment information may have a moderate confidentiality rating. While still covered by F</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E</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R</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P</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 this information is seen by more people on a daily basis, is less likely to be</a:t>
            </a:r>
          </a:p>
          <a:p>
            <a:r>
              <a:rPr lang="en-US" sz="1200" b="0" i="0" u="none" strike="noStrike" kern="1200" cap="none" baseline="0" dirty="0">
                <a:solidFill>
                  <a:schemeClr val="tx1"/>
                </a:solidFill>
                <a:latin typeface="+mn-lt"/>
                <a:ea typeface="ＭＳ Ｐゴシック" charset="-128"/>
                <a:cs typeface="ＭＳ Ｐゴシック" charset="-128"/>
                <a:sym typeface="Arial"/>
              </a:rPr>
              <a:t>targeted than grade information, and results in less damage if disclosed. Directory information (such as lists of students, faculty, or departmental lists) may be assigned a low confidentiality rating or indeed no rating. This information is typically freely available to the public and published on a school’s Web site.</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1" i="0" u="none" strike="noStrike" kern="1200" cap="none" baseline="0" dirty="0">
                <a:solidFill>
                  <a:schemeClr val="tx1"/>
                </a:solidFill>
                <a:latin typeface="+mn-lt"/>
                <a:ea typeface="ＭＳ Ｐゴシック" charset="-128"/>
                <a:cs typeface="ＭＳ Ｐゴシック" charset="-128"/>
                <a:sym typeface="Arial"/>
              </a:rPr>
              <a:t>Integrity</a:t>
            </a:r>
          </a:p>
          <a:p>
            <a:endParaRPr lang="en-US" sz="1200" b="1"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Several aspects of integrity are illustrated by the example of a hospital patient’s allergy information stored in a database. The doctor should be able to trust that the information is correct and current. Now suppose that an employee (e.g., a nurse) who is authorized to view and update this information deliberately falsifies the data to cause harm to the hospital. The database needs to be restored to a trusted basis quickly, and it should be possible to trace the error back to the person responsible. Patient allergy information is an example of an asset with a high requirement for integrity. Inaccurate information could result in serious harm or death to a patient and expose the hospital to massive liability.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example of an asset that may be assigned a moderate level of integrity requirement is a Web site that offers a forum to registered users to discuss some specific topic. Either a registered user or a hacker could falsify some entries or deface the Web site. If the forum exists only for the enjoyment of the users, brings in little or no advertising revenue, and is not used for something important such as research, then potential damage is not severe. The Web master may experience some data, financial, and time loss.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example of a low-integrity requirement is an anonymous online poll. Many Web sites, such as news organizations, offer these polls to their users with very few safeguards. However, the inaccuracy and unscientific nature of such polls are well understood.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1" i="0" u="none" strike="noStrike" kern="1200" cap="none" baseline="0" dirty="0">
                <a:solidFill>
                  <a:schemeClr val="tx1"/>
                </a:solidFill>
                <a:latin typeface="+mn-lt"/>
                <a:ea typeface="ＭＳ Ｐゴシック" charset="-128"/>
                <a:cs typeface="ＭＳ Ｐゴシック" charset="-128"/>
                <a:sym typeface="Arial"/>
              </a:rPr>
              <a:t>Availability</a:t>
            </a:r>
          </a:p>
          <a:p>
            <a:endParaRPr lang="en-US" sz="1200" b="1"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The more critical a component or service, the higher is the level of availability required. Consider a system that provides authentication services for critical systems, applications, and devices. An interruption of service results in the inability for customers to access computing resources and for the staff to access the resources they need to perform critical tasks. The loss of the service translates into a large financial loss due to lost employee productivity and potential customer loss.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example of an asset that typically would be rated as having a moderate availability requirement is a public Web site for a university; the Web site provides information for current and prospective students and donors. Such a site is not a critical component of the university’s information system, but its unavailability will cause some embarrassment.</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online telephone directory lookup application would be classified as a low availability requirement. Although the temporary loss of the application may be an annoyance, there are other ways to access the information, such as a hardcopy directory or the operator.</a:t>
            </a:r>
            <a:endParaRPr lang="en-US" sz="1100" b="0" i="0" u="none" strike="noStrike" kern="1200" cap="none" dirty="0">
              <a:solidFill>
                <a:schemeClr val="dk1"/>
              </a:solidFill>
              <a:latin typeface="+mn-lt"/>
              <a:ea typeface="ＭＳ Ｐゴシック" pitchFamily="-1" charset="-128"/>
              <a:cs typeface="ＭＳ Ｐゴシック" pitchFamily="-1" charset="-128"/>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9510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a:solidFill>
                  <a:schemeClr val="tx1"/>
                </a:solidFill>
                <a:latin typeface="+mn-lt"/>
                <a:ea typeface="ＭＳ Ｐゴシック" charset="-128"/>
                <a:cs typeface="ＭＳ Ｐゴシック" charset="-128"/>
                <a:sym typeface="Arial"/>
              </a:rPr>
              <a:t>Confidentiality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Student grade information is an asset whose confidentiality is considered to be highly important by students. In the United States, the release of such information is regulated by the Family Educational Rights and Privacy Act (F</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E</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R</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P</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 Grade information should only be available to students, their parents, and employees that require the information to do their job. Student enrollment information may have a moderate confidentiality rating. While still covered by F</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E</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R</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P</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 this information is seen by more people on a daily basis, is less likely to be</a:t>
            </a:r>
          </a:p>
          <a:p>
            <a:r>
              <a:rPr lang="en-US" sz="1200" b="0" i="0" u="none" strike="noStrike" kern="1200" cap="none" baseline="0" dirty="0">
                <a:solidFill>
                  <a:schemeClr val="tx1"/>
                </a:solidFill>
                <a:latin typeface="+mn-lt"/>
                <a:ea typeface="ＭＳ Ｐゴシック" charset="-128"/>
                <a:cs typeface="ＭＳ Ｐゴシック" charset="-128"/>
                <a:sym typeface="Arial"/>
              </a:rPr>
              <a:t>targeted than grade information, and results in less damage if disclosed. Directory information (such as lists of students, faculty, or departmental lists) may be assigned a low confidentiality rating or indeed no rating. This information is typically freely available to the public and published on a school’s Web site.</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1" i="0" u="none" strike="noStrike" kern="1200" cap="none" baseline="0" dirty="0">
                <a:solidFill>
                  <a:schemeClr val="tx1"/>
                </a:solidFill>
                <a:latin typeface="+mn-lt"/>
                <a:ea typeface="ＭＳ Ｐゴシック" charset="-128"/>
                <a:cs typeface="ＭＳ Ｐゴシック" charset="-128"/>
                <a:sym typeface="Arial"/>
              </a:rPr>
              <a:t>Integrity</a:t>
            </a:r>
          </a:p>
          <a:p>
            <a:endParaRPr lang="en-US" sz="1200" b="1"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Several aspects of integrity are illustrated by the example of a hospital patient’s allergy information stored in a database. The doctor should be able to trust that the information is correct and current. Now suppose that an employee (e.g., a nurse) who is authorized to view and update this information deliberately falsifies the data to cause harm to the hospital. The database needs to be restored to a trusted basis quickly, and it should be possible to trace the error back to the person responsible. Patient allergy information is an example of an asset with a high requirement for integrity. Inaccurate information could result in serious harm or death to a patient and expose the hospital to massive liability.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example of an asset that may be assigned a moderate level of integrity requirement is a Web site that offers a forum to registered users to discuss some specific topic. Either a registered user or a hacker could falsify some entries or deface the Web site. If the forum exists only for the enjoyment of the users, brings in little or no advertising revenue, and is not used for something important such as research, then potential damage is not severe. The Web master may experience some data, financial, and time loss.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example of a low-integrity requirement is an anonymous online poll. Many Web sites, such as news organizations, offer these polls to their users with very few safeguards. However, the inaccuracy and unscientific nature of such polls are well understood.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1" i="0" u="none" strike="noStrike" kern="1200" cap="none" baseline="0" dirty="0">
                <a:solidFill>
                  <a:schemeClr val="tx1"/>
                </a:solidFill>
                <a:latin typeface="+mn-lt"/>
                <a:ea typeface="ＭＳ Ｐゴシック" charset="-128"/>
                <a:cs typeface="ＭＳ Ｐゴシック" charset="-128"/>
                <a:sym typeface="Arial"/>
              </a:rPr>
              <a:t>Availability</a:t>
            </a:r>
          </a:p>
          <a:p>
            <a:endParaRPr lang="en-US" sz="1200" b="1"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The more critical a component or service, the higher is the level of availability required. Consider a system that provides authentication services for critical systems, applications, and devices. An interruption of service results in the inability for customers to access computing resources and for the staff to access the resources they need to perform critical tasks. The loss of the service translates into a large financial loss due to lost employee productivity and potential customer loss.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example of an asset that typically would be rated as having a moderate availability requirement is a public Web site for a university; the Web site provides information for current and prospective students and donors. Such a site is not a critical component of the university’s information system, but its unavailability will cause some embarrassment.</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online telephone directory lookup application would be classified as a low availability requirement. Although the temporary loss of the application may be an annoyance, there are other ways to access the information, such as a hardcopy directory or the operator.</a:t>
            </a:r>
            <a:endParaRPr lang="en-US" sz="1100" b="0" i="0" u="none" strike="noStrike" kern="1200" cap="none" dirty="0">
              <a:solidFill>
                <a:schemeClr val="dk1"/>
              </a:solidFill>
              <a:latin typeface="+mn-lt"/>
              <a:ea typeface="ＭＳ Ｐゴシック" pitchFamily="-1" charset="-128"/>
              <a:cs typeface="ＭＳ Ｐゴシック" pitchFamily="-1" charset="-128"/>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704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mn-lt"/>
                <a:ea typeface="ＭＳ Ｐゴシック" charset="-128"/>
                <a:cs typeface="ＭＳ Ｐゴシック" charset="-128"/>
              </a:rPr>
              <a:t>Computer and network security is both fascinating and complex. Some of the reasons include:</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1.  Security is not as simple as it might first appear to the novice. The requirements seem to be straightforward; indeed, most of the major requirements for security services can be given self-explanatory, one-word labels: confidentiality, authentication, nonrepudiation, and integrity. But the mechanisms used to meet those requirements can be quite complex, and understanding them may involve rather subtle reasoning.</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2.  In developing a particular security mechanism or algorithm, one must always consider potential attacks on those security features. In many cases, successful attacks are designed by looking at the problem in a completely different way, therefore exploiting an unexpected weakness in the mechanism.</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3.  Because of point 2, the procedures used to provide particular services are often counterintuitive. Typically, a security mechanism is complex, and it is not obvious from the statement of a particular requirement that such elaborate measures are needed. It is only when the various aspects of the threat are considered that elaborate security mechanisms make sense.</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4.  Having designed various security mechanisms, it is necessary to decide where to use them. This is true both in terms of physical placement (e.g., at what points in a network are certain security mechanisms needed) and in a logical sense [e.g., at what layer or layers of an architecture such as TCP/IP (Transmission Control Protocol/Internet Protocol) should mechanisms be placed].</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5. Security mechanisms typically involve more than a particular algorithm or protocol. They also require that participants be in possession of some secret information (e.g., an encryption key), which raises questions about the creation, distribution, and protection of that secret information. There also may be a reliance on communications protocols whose behavior may complicate the task of developing the security mechanism. For example, if the proper functioning of the security mechanism requires setting time limits on the transit time of a message from sender to receiver, then any protocol or network that introduces variable, unpredictable delays may render such time limits meaningless.</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6. Computer and network security is essentially a battle of wits between a perpetrator who tries to find holes and the designer or administrator who tries to close them. The great advantage that the attacker has is that he or she need only find a single weakness, while the designer must find and eliminate all weaknesses to achieve perfect security.</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7. There is a natural tendency on the part of users and system managers to perceive little benefit from security investment until a security failure occurs.</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8. Security requires regular, even constant, monitoring, and this is difficult in today’s short-term, overloaded environment.</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9. Security is still too often an afterthought to be incorporated into a system after the design is complete rather than being an integral part of the design process.</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10. Many users (and even security administrators) view strong security as an impediment to efficient and user-friendly operation of an information system or use of information.</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The difficulties just enumerated will be encountered in numerous ways as we examine the various security threats and mechanisms throughout this book.</a:t>
            </a:r>
            <a:endParaRPr lang="en-US" sz="1100" b="0" dirty="0">
              <a:latin typeface="+mn-lt"/>
              <a:ea typeface="Arial" pitchFamily="-1" charset="0"/>
              <a:cs typeface="Arial" pitchFamily="-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565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ＭＳ Ｐゴシック" charset="-128"/>
                <a:cs typeface="ＭＳ Ｐゴシック" charset="-128"/>
              </a:rPr>
              <a:t>To assess effectively the security needs of an organization and to evaluate and choose various security products and policies, the manager responsible for computer and network security needs some systematic way of defining the requirements for security and characterizing the approaches to satisfying those requirements. This is difficult enough in a centralized data processing environment; with the use of local and wide area networks, the problems are compounded.</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I</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T</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U-T  Recommendation X.800</a:t>
            </a:r>
            <a:r>
              <a:rPr lang="en-US" sz="1200" i="1" kern="1200" baseline="0" dirty="0">
                <a:solidFill>
                  <a:schemeClr val="tx1"/>
                </a:solidFill>
                <a:latin typeface="+mn-lt"/>
                <a:ea typeface="ＭＳ Ｐゴシック" charset="-128"/>
                <a:cs typeface="ＭＳ Ｐゴシック" charset="-128"/>
              </a:rPr>
              <a:t>, </a:t>
            </a:r>
            <a:r>
              <a:rPr lang="en-US" sz="1200" b="1" i="0" kern="1200" baseline="0" dirty="0">
                <a:solidFill>
                  <a:schemeClr val="tx1"/>
                </a:solidFill>
                <a:latin typeface="+mn-lt"/>
                <a:ea typeface="ＭＳ Ｐゴシック" charset="-128"/>
                <a:cs typeface="ＭＳ Ｐゴシック" charset="-128"/>
              </a:rPr>
              <a:t>Security Architecture for </a:t>
            </a:r>
            <a:r>
              <a:rPr lang="en-AU" b="1" dirty="0"/>
              <a:t>O</a:t>
            </a:r>
            <a:r>
              <a:rPr lang="en-AU" sz="100" b="1" dirty="0"/>
              <a:t> </a:t>
            </a:r>
            <a:r>
              <a:rPr lang="en-AU" b="1" dirty="0"/>
              <a:t>S</a:t>
            </a:r>
            <a:r>
              <a:rPr lang="en-AU" sz="100" b="1" dirty="0"/>
              <a:t> </a:t>
            </a:r>
            <a:r>
              <a:rPr lang="en-AU" b="1" dirty="0"/>
              <a:t>I</a:t>
            </a:r>
            <a:r>
              <a:rPr lang="en-US" sz="1200" kern="1200" baseline="0" dirty="0">
                <a:solidFill>
                  <a:schemeClr val="tx1"/>
                </a:solidFill>
                <a:latin typeface="+mn-lt"/>
                <a:ea typeface="ＭＳ Ｐゴシック" charset="-128"/>
                <a:cs typeface="ＭＳ Ｐゴシック" charset="-128"/>
              </a:rPr>
              <a:t>, defines such a systematic approach.  The </a:t>
            </a:r>
            <a:r>
              <a:rPr lang="en-AU" dirty="0"/>
              <a:t>O</a:t>
            </a:r>
            <a:r>
              <a:rPr lang="en-AU" sz="100" dirty="0"/>
              <a:t> </a:t>
            </a:r>
            <a:r>
              <a:rPr lang="en-AU" dirty="0"/>
              <a:t>S</a:t>
            </a:r>
            <a:r>
              <a:rPr lang="en-AU" sz="100" dirty="0"/>
              <a:t> </a:t>
            </a:r>
            <a:r>
              <a:rPr lang="en-AU" dirty="0"/>
              <a:t>I </a:t>
            </a:r>
            <a:r>
              <a:rPr lang="en-US" sz="1200" kern="1200" baseline="0" dirty="0">
                <a:solidFill>
                  <a:schemeClr val="tx1"/>
                </a:solidFill>
                <a:latin typeface="+mn-lt"/>
                <a:ea typeface="ＭＳ Ｐゴシック" charset="-128"/>
                <a:cs typeface="ＭＳ Ｐゴシック" charset="-128"/>
              </a:rPr>
              <a:t> security architecture is useful to managers as a way of organizing the task of providing security. Furthermore, because this architecture was developed as an international standard, computer and communications vendors have developed security features for their products and services that relate to this structured definition of services and mechanisms.</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For our purposes, the </a:t>
            </a:r>
            <a:r>
              <a:rPr lang="en-AU" dirty="0"/>
              <a:t>O</a:t>
            </a:r>
            <a:r>
              <a:rPr lang="en-AU" sz="100" dirty="0"/>
              <a:t> </a:t>
            </a:r>
            <a:r>
              <a:rPr lang="en-AU" dirty="0"/>
              <a:t>S</a:t>
            </a:r>
            <a:r>
              <a:rPr lang="en-AU" sz="100" dirty="0"/>
              <a:t> </a:t>
            </a:r>
            <a:r>
              <a:rPr lang="en-AU" dirty="0"/>
              <a:t>I </a:t>
            </a:r>
            <a:r>
              <a:rPr lang="en-US" sz="1200" kern="1200" baseline="0" dirty="0">
                <a:solidFill>
                  <a:schemeClr val="tx1"/>
                </a:solidFill>
                <a:latin typeface="+mn-lt"/>
                <a:ea typeface="ＭＳ Ｐゴシック" charset="-128"/>
                <a:cs typeface="ＭＳ Ｐゴシック" charset="-128"/>
              </a:rPr>
              <a:t>security architecture provides a useful, if abstract, overview of many of the concepts that this book deals with. The OSI security architecture focuses on security attacks, mechanisms, and services. These can be defined briefly as</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 Security attack:  Any action that compromises the security of information owned by an organization.</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 Security mechanism:  A process (or a device incorporating such a process) that is designed to detect, prevent, or recover from a security attack.</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 Security service:  A processing or communication service that enhances the security of the data processing systems and the information transfers of an organization. The services are intended to counter security attacks, and they make use of one or more security mechanisms to provide the service.</a:t>
            </a:r>
            <a:endParaRPr lang="en-US" dirty="0">
              <a:latin typeface="+mn-lt"/>
              <a:ea typeface="Arial" pitchFamily="-1" charset="0"/>
              <a:cs typeface="Arial" pitchFamily="-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132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To assess effectively the security needs of an organization and to evaluate and choose various security products and policies, the manager responsible for computer and network security needs some systematic way of defining the requirements for security and characterizing the approaches to satisfying those requirements. This is difficult enough in a centralized data processing environment; with the use of local and wide area networks, the problems are compounded.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U-T  Recommendation X.800</a:t>
            </a:r>
            <a:r>
              <a:rPr lang="en-US" sz="1200" b="0" i="1" u="none" strike="noStrike" kern="1200" cap="none" baseline="0" dirty="0">
                <a:solidFill>
                  <a:schemeClr val="tx1"/>
                </a:solidFill>
                <a:latin typeface="+mn-lt"/>
                <a:ea typeface="ＭＳ Ｐゴシック" charset="-128"/>
                <a:cs typeface="ＭＳ Ｐゴシック" charset="-128"/>
                <a:sym typeface="Arial"/>
              </a:rPr>
              <a:t>, </a:t>
            </a:r>
            <a:r>
              <a:rPr lang="en-US" sz="1200" b="1" i="0" u="none" strike="noStrike" kern="1200" cap="none" baseline="0" dirty="0">
                <a:solidFill>
                  <a:schemeClr val="tx1"/>
                </a:solidFill>
                <a:latin typeface="+mn-lt"/>
                <a:ea typeface="ＭＳ Ｐゴシック" charset="-128"/>
                <a:cs typeface="ＭＳ Ｐゴシック" charset="-128"/>
                <a:sym typeface="Arial"/>
              </a:rPr>
              <a:t>Security Architecture for </a:t>
            </a:r>
            <a:r>
              <a:rPr lang="en-AU" b="1" dirty="0">
                <a:latin typeface="+mn-lt"/>
              </a:rPr>
              <a:t>O</a:t>
            </a:r>
            <a:r>
              <a:rPr lang="en-AU" sz="100" b="1" dirty="0">
                <a:latin typeface="+mn-lt"/>
              </a:rPr>
              <a:t> </a:t>
            </a:r>
            <a:r>
              <a:rPr lang="en-AU" b="1" dirty="0">
                <a:latin typeface="+mn-lt"/>
              </a:rPr>
              <a:t>S</a:t>
            </a:r>
            <a:r>
              <a:rPr lang="en-AU" sz="100" b="1" dirty="0">
                <a:latin typeface="+mn-lt"/>
              </a:rPr>
              <a:t> </a:t>
            </a:r>
            <a:r>
              <a:rPr lang="en-AU" b="1" dirty="0">
                <a:latin typeface="+mn-lt"/>
              </a:rPr>
              <a:t>I</a:t>
            </a:r>
            <a:r>
              <a:rPr lang="en-US" sz="1200" b="0" i="0" u="none" strike="noStrike" kern="1200" cap="none" baseline="0" dirty="0">
                <a:solidFill>
                  <a:schemeClr val="tx1"/>
                </a:solidFill>
                <a:latin typeface="+mn-lt"/>
                <a:ea typeface="ＭＳ Ｐゴシック" charset="-128"/>
                <a:cs typeface="ＭＳ Ｐゴシック" charset="-128"/>
                <a:sym typeface="Arial"/>
              </a:rPr>
              <a:t>, defines such a systematic approach.  The </a:t>
            </a:r>
            <a:r>
              <a:rPr lang="en-AU" dirty="0">
                <a:latin typeface="+mn-lt"/>
              </a:rPr>
              <a:t>O</a:t>
            </a:r>
            <a:r>
              <a:rPr lang="en-AU" sz="100" dirty="0">
                <a:latin typeface="+mn-lt"/>
              </a:rPr>
              <a:t> </a:t>
            </a:r>
            <a:r>
              <a:rPr lang="en-AU" dirty="0">
                <a:latin typeface="+mn-lt"/>
              </a:rPr>
              <a:t>S</a:t>
            </a:r>
            <a:r>
              <a:rPr lang="en-AU" sz="100" dirty="0">
                <a:latin typeface="+mn-lt"/>
              </a:rPr>
              <a:t> </a:t>
            </a:r>
            <a:r>
              <a:rPr lang="en-AU" dirty="0">
                <a:latin typeface="+mn-lt"/>
              </a:rPr>
              <a:t>I </a:t>
            </a:r>
            <a:r>
              <a:rPr lang="en-US" sz="1200" b="0" i="0" u="none" strike="noStrike" kern="1200" cap="none" baseline="0" dirty="0">
                <a:solidFill>
                  <a:schemeClr val="tx1"/>
                </a:solidFill>
                <a:latin typeface="+mn-lt"/>
                <a:ea typeface="ＭＳ Ｐゴシック" charset="-128"/>
                <a:cs typeface="ＭＳ Ｐゴシック" charset="-128"/>
                <a:sym typeface="Arial"/>
              </a:rPr>
              <a:t> security architecture is useful to managers as a way of organizing the task of providing security. Furthermore, because this architecture was developed as an international standard, computer and communications vendors have developed security features for their products and services that relate to this structured definition of services and mechanisms.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For our purposes, the </a:t>
            </a:r>
            <a:r>
              <a:rPr lang="en-AU" dirty="0">
                <a:latin typeface="+mn-lt"/>
              </a:rPr>
              <a:t>O</a:t>
            </a:r>
            <a:r>
              <a:rPr lang="en-AU" sz="100" dirty="0">
                <a:latin typeface="+mn-lt"/>
              </a:rPr>
              <a:t> </a:t>
            </a:r>
            <a:r>
              <a:rPr lang="en-AU" dirty="0">
                <a:latin typeface="+mn-lt"/>
              </a:rPr>
              <a:t>S</a:t>
            </a:r>
            <a:r>
              <a:rPr lang="en-AU" sz="100" dirty="0">
                <a:latin typeface="+mn-lt"/>
              </a:rPr>
              <a:t> </a:t>
            </a:r>
            <a:r>
              <a:rPr lang="en-AU" dirty="0">
                <a:latin typeface="+mn-lt"/>
              </a:rPr>
              <a:t>I </a:t>
            </a:r>
            <a:r>
              <a:rPr lang="en-US" sz="1200" b="0" i="0" u="none" strike="noStrike" kern="1200" cap="none" baseline="0" dirty="0">
                <a:solidFill>
                  <a:schemeClr val="tx1"/>
                </a:solidFill>
                <a:latin typeface="+mn-lt"/>
                <a:ea typeface="ＭＳ Ｐゴシック" charset="-128"/>
                <a:cs typeface="ＭＳ Ｐゴシック" charset="-128"/>
                <a:sym typeface="Arial"/>
              </a:rPr>
              <a:t>security architecture provides a useful, if abstract, overview of many of the concepts that this book deals with. The OSI security architecture focuses on security attacks, mechanisms, and services. These can be defined briefly as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Security attack:  Any action that compromises the security of information owned by an organization.</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Security mechanism:  A process (or a device incorporating such a process) that is designed to detect, prevent, or recover from a security attack.</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Security service:  A processing or communication service that enhances the security of the data processing systems and the information transfers of an organization. The services are intended to counter security attacks, and they make use of one or more security mechanisms to provide the service.</a:t>
            </a:r>
            <a:endParaRPr lang="en-US" sz="1200" b="0" i="0" u="none" strike="noStrike" kern="1200" cap="none" dirty="0">
              <a:solidFill>
                <a:schemeClr val="dk1"/>
              </a:solidFill>
              <a:latin typeface="+mn-lt"/>
              <a:ea typeface="Arial" pitchFamily="-1" charset="0"/>
              <a:cs typeface="Arial" pitchFamily="-1" charset="0"/>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1529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pitchFamily="-1" charset="-128"/>
                <a:cs typeface="ＭＳ Ｐゴシック" pitchFamily="-1" charset="-128"/>
              </a:rPr>
              <a:t> A useful means of classifying security attacks, used both in X.800 and </a:t>
            </a:r>
            <a:r>
              <a:rPr lang="en-US" sz="1200" dirty="0"/>
              <a:t>R</a:t>
            </a:r>
            <a:r>
              <a:rPr lang="en-US" sz="100" dirty="0"/>
              <a:t> </a:t>
            </a:r>
            <a:r>
              <a:rPr lang="en-US" sz="1200" dirty="0"/>
              <a:t>F</a:t>
            </a:r>
            <a:r>
              <a:rPr lang="en-US" sz="100" dirty="0"/>
              <a:t> </a:t>
            </a:r>
            <a:r>
              <a:rPr lang="en-US" sz="1200" dirty="0"/>
              <a:t>C </a:t>
            </a:r>
            <a:r>
              <a:rPr lang="en-US" dirty="0">
                <a:latin typeface="+mn-lt"/>
                <a:ea typeface="ＭＳ Ｐゴシック" pitchFamily="-1" charset="-128"/>
                <a:cs typeface="ＭＳ Ｐゴシック" pitchFamily="-1" charset="-128"/>
              </a:rPr>
              <a:t> 4949, is in terms of </a:t>
            </a:r>
            <a:r>
              <a:rPr lang="en-US" b="1" i="0" dirty="0">
                <a:latin typeface="+mn-lt"/>
                <a:ea typeface="ＭＳ Ｐゴシック" pitchFamily="-1" charset="-128"/>
                <a:cs typeface="ＭＳ Ｐゴシック" pitchFamily="-1" charset="-128"/>
              </a:rPr>
              <a:t>passive attacks  </a:t>
            </a:r>
            <a:r>
              <a:rPr lang="en-US" dirty="0">
                <a:latin typeface="+mn-lt"/>
                <a:ea typeface="ＭＳ Ｐゴシック" pitchFamily="-1" charset="-128"/>
                <a:cs typeface="ＭＳ Ｐゴシック" pitchFamily="-1" charset="-128"/>
              </a:rPr>
              <a:t>and </a:t>
            </a:r>
            <a:r>
              <a:rPr lang="en-US" b="1" i="0" dirty="0">
                <a:latin typeface="+mn-lt"/>
                <a:ea typeface="ＭＳ Ｐゴシック" pitchFamily="-1" charset="-128"/>
                <a:cs typeface="ＭＳ Ｐゴシック" pitchFamily="-1" charset="-128"/>
              </a:rPr>
              <a:t>active attacks</a:t>
            </a:r>
            <a:r>
              <a:rPr lang="en-US" i="1" dirty="0">
                <a:latin typeface="+mn-lt"/>
                <a:ea typeface="ＭＳ Ｐゴシック" pitchFamily="-1" charset="-128"/>
                <a:cs typeface="ＭＳ Ｐゴシック" pitchFamily="-1" charset="-128"/>
              </a:rPr>
              <a:t>.</a:t>
            </a:r>
            <a:r>
              <a:rPr lang="en-US" i="1" baseline="0" dirty="0">
                <a:latin typeface="+mn-lt"/>
                <a:ea typeface="ＭＳ Ｐゴシック" pitchFamily="-1" charset="-128"/>
                <a:cs typeface="ＭＳ Ｐゴシック" pitchFamily="-1" charset="-128"/>
              </a:rPr>
              <a:t>  </a:t>
            </a:r>
            <a:r>
              <a:rPr lang="en-US" dirty="0">
                <a:latin typeface="+mn-lt"/>
                <a:ea typeface="ＭＳ Ｐゴシック" pitchFamily="-1" charset="-128"/>
                <a:cs typeface="ＭＳ Ｐゴシック" pitchFamily="-1" charset="-128"/>
              </a:rPr>
              <a:t> A passive attack attempts to learn or make use of information from the system but does not affect system resources. An active attack attempts to alter system resources or affect their operation.</a:t>
            </a:r>
          </a:p>
          <a:p>
            <a:endParaRPr lang="en-US" dirty="0">
              <a:latin typeface="+mn-lt"/>
              <a:ea typeface="ＭＳ Ｐゴシック" pitchFamily="-1" charset="-128"/>
              <a:cs typeface="ＭＳ Ｐゴシック" pitchFamily="-1" charset="-128"/>
            </a:endParaRPr>
          </a:p>
          <a:p>
            <a:r>
              <a:rPr lang="en-US" sz="1200" kern="1200" baseline="0" dirty="0">
                <a:solidFill>
                  <a:schemeClr val="tx1"/>
                </a:solidFill>
                <a:latin typeface="+mn-lt"/>
                <a:ea typeface="ＭＳ Ｐゴシック" charset="-128"/>
                <a:cs typeface="ＭＳ Ｐゴシック" charset="-128"/>
              </a:rPr>
              <a:t> Passive attacks (Figure 1.2a) are in the nature of eavesdropping on, or monitoring of, transmissions.</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 Active attacks (Figure 1.2b) involve some modification of the data stream or the creation of a false stream.</a:t>
            </a:r>
            <a:endParaRPr lang="en-US" dirty="0">
              <a:latin typeface="+mn-lt"/>
              <a:ea typeface="Arial" pitchFamily="-1" charset="0"/>
              <a:cs typeface="Arial" pitchFamily="-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9781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rPr>
              <a:t>The goal of the opponent is to obtain information that is being transmitted. Two types of passive attacks are the release of message contents and traffic analysis.</a:t>
            </a:r>
          </a:p>
          <a:p>
            <a:pPr>
              <a:defRPr/>
            </a:pPr>
            <a:endParaRPr lang="en-US" dirty="0">
              <a:latin typeface="+mn-lt"/>
            </a:endParaRPr>
          </a:p>
          <a:p>
            <a:pPr>
              <a:defRPr/>
            </a:pPr>
            <a:r>
              <a:rPr lang="en-US" dirty="0">
                <a:latin typeface="+mn-lt"/>
              </a:rPr>
              <a:t>The release of message contents  is easily understood. A telephone conversation, an electronic mail message, and a transferred file may contain sensitive or confidential information. We would like to prevent an opponent from learning the contents of these transmissions.</a:t>
            </a:r>
          </a:p>
          <a:p>
            <a:pPr>
              <a:defRPr/>
            </a:pPr>
            <a:endParaRPr lang="en-US" dirty="0">
              <a:latin typeface="+mn-lt"/>
            </a:endParaRPr>
          </a:p>
          <a:p>
            <a:pPr>
              <a:defRPr/>
            </a:pPr>
            <a:r>
              <a:rPr lang="en-US" dirty="0">
                <a:latin typeface="+mn-lt"/>
              </a:rPr>
              <a:t>A second type of passive attack, traffic analysis , is subtler. Suppose that we had a way of masking the contents of messages or other information traffic so that opponents, even if they captured the message, could not extract the information from the message. The common technique for masking contents is encryption. If we had encryption protection in place, an opponent might still be able to observe the pattern of these messages. The opponent could determine the location and identity of communicating hosts and could observe the frequency and length of messages being exchanged. This information might be useful in guessing the nature of the communication that was taking place.</a:t>
            </a:r>
          </a:p>
          <a:p>
            <a:pPr>
              <a:defRPr/>
            </a:pPr>
            <a:endParaRPr lang="en-US" dirty="0">
              <a:latin typeface="+mn-lt"/>
            </a:endParaRPr>
          </a:p>
          <a:p>
            <a:pPr>
              <a:defRPr/>
            </a:pPr>
            <a:r>
              <a:rPr lang="en-US" dirty="0">
                <a:latin typeface="+mn-lt"/>
              </a:rPr>
              <a:t>Passive attacks are very difficult to detect, because they do not involve any alteration of the data. Typically, the message traffic is sent and received in an apparently normal fashion, and neither the sender nor receiver is aware that a third party has read the messages or observed the traffic pattern. However, it is feasible to prevent the success of these attacks, usually by means of encryption. Thus, the emphasis in dealing with passive attacks is on prevention rather than detection.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2466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pitchFamily="-1" charset="-128"/>
                <a:cs typeface="ＭＳ Ｐゴシック" pitchFamily="-1" charset="-128"/>
              </a:rPr>
              <a:t>Active attacks (Figure 1.2b) involve some modification of the data stream or the creation of a false stream and can be subdivided into four categories: masquerade, replay, modification of messages, and denial of service.</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A masquerade  takes place when one entity pretends to be a different entity (path 2 of Figure 1.2b is active). A masquerade attack usually includes one of the other forms of active attack. For example, authentication sequences can be captured and replayed after a valid authentication sequence has taken place, thus enabling an authorized entity with few privileges to obtain extra privileges by impersonating an entity that has those privileges.</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Replay  involves the passive capture of a data unit and its subsequent retransmission to produce an unauthorized effect (paths 1, 2, and 3 active).</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Modification of messages  simply means that some portion of a legitimate message is altered, or that messages are delayed or reordered, to produce an unauthorized effect (paths 1 and 2 active). For example, a message meaning “Allow John Smith to read confidential file accounts ” is modified to mean “Allow Fred Brown to read confidential file accounts. ”</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The denial of service  prevents or inhibits the normal use or management of communications facilities (path 3 active). This attack may have a specific target; for example, an entity may suppress all messages directed to a particular destination (e.g., the security audit service). Another form of service denial is the disruption of an entire network, either by disabling the network or by overloading it with messages so as to degrade performance.</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 If the detection has a deterrent effect, it may also contribute to prevention.</a:t>
            </a:r>
            <a:endParaRPr lang="en-US" dirty="0">
              <a:latin typeface="+mn-lt"/>
              <a:ea typeface="Arial" pitchFamily="-1" charset="0"/>
              <a:cs typeface="Arial" pitchFamily="-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42116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Active attacks (Figure 1.2b) involve some modification of the data stream or the creation of a false stream and can be subdivided into four categories: masquerade, replay, modification of messages, and denial of service.</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A masquerade  takes place when one entity pretends to be a different entity (path 2 of Figure 1.2b is active). A masquerade attack usually includes one of the other forms of active attack. For example, authentication sequences can be captured and replayed after a valid authentication sequence has taken place, thus enabling an authorized entity with few privileges to obtain extra privileges by impersonating an entity that has those privileges.</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Replay  involves the passive capture of a data unit and its subsequent retransmission to produce an unauthorized effect (paths 1, 2, and 3 active).</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Modification of messages  simply means that some portion of a legitimate message is altered, or that messages are delayed or reordered, to produce an unauthorized effect (paths 1 and 2 active). For example, a message meaning “Allow John Smith to read confidential file accounts ” is modified to mean “Allow Fred Brown to read confidential file accounts. ”</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The denial of service  prevents or inhibits the normal use or management of communications facilities (path 3 active). This attack may have a specific target; for example, an entity may suppress all messages directed to a particular destination (e.g., the security audit service). Another form of service denial is the disruption of an entire network, either by disabling the network or by overloading it with messages so as to degrade performance.</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 If the detection has a deterrent effect, it may also contribute to prevention.</a:t>
            </a:r>
            <a:endParaRPr lang="en-US" sz="1200" b="0" i="0" u="none" strike="noStrike" kern="1200" cap="none" dirty="0">
              <a:solidFill>
                <a:schemeClr val="dk1"/>
              </a:solidFill>
              <a:latin typeface="+mn-lt"/>
              <a:ea typeface="Arial" pitchFamily="-1" charset="0"/>
              <a:cs typeface="Arial" pitchFamily="-1" charset="0"/>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4259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The requirements of information security  within an organization have undergone two major changes in the last several decades. Before the widespread use of data processing equipment, the security of information felt to be valuable to an organization was provided primarily by physical and administrative means. An example of the former is the use of rugged filing cabinets with a combination lock for storing sensitive documents. An example of the latter is personnel screening procedures used during the hiring process.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With the introduction of the computer, the need for automated tools for protecting files and other information stored on the computer became evident. This is especially the case for a shared system, such as a time-sharing system, and the need is even more acute for systems that can be accessed over a public telephone network, data network, or the Internet. The generic name for the collection of tools designed to protect data and to thwart hackers is computer security .</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The second major change that affected security is the introduction of distributed systems and the use of networks and communications facilities for carrying data between terminal user and computer and between computer and computer. Network security measures are needed to protect data during their transmission. In fact, the term network security  is somewhat misleading, because virtually all business, government, and academic organizations interconnect their data processing equipment with a collection of interconnected networks. Such a collection is often referred to as an internet, and the term internet security  is used.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There are no clear boundaries between these two forms of security. For example, a computer virus may be introduced into a system physically when it arrives on a flash drive or an optical disk and is subsequently loaded onto a computer. Viruses may also arrive over an internet. In either case, once the virus is resident on a computer system, internal computer security tools are needed to detect and recover from the virus.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This book focuses on internet security, which consists of measures to deter, prevent, detect, and correct security violations that involve the transmission of information.</a:t>
            </a:r>
            <a:endParaRPr lang="en-US" sz="1200" b="0" i="0" u="none" strike="noStrike" kern="1200" cap="none" dirty="0">
              <a:solidFill>
                <a:schemeClr val="dk1"/>
              </a:solidFill>
              <a:latin typeface="+mn-lt"/>
              <a:ea typeface="Arial"/>
              <a:cs typeface="Arial"/>
              <a:sym typeface="Arial"/>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41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Active attacks (Figure 1.2b) involve some modification of the data stream or the creation of a false stream and can be subdivided into four categories: masquerade, replay, modification of messages, and denial of service.</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A masquerade  takes place when one entity pretends to be a different entity (path 2 of Figure 1.2b is active). A masquerade attack usually includes one of the other forms of active attack. For example, authentication sequences can be captured and replayed after a valid authentication sequence has taken place, thus enabling an authorized entity with few privileges to obtain extra privileges by impersonating an entity that has those privileges.</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Replay  involves the passive capture of a data unit and its subsequent retransmission to produce an unauthorized effect (paths 1, 2, and 3 active).</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Modification of messages  simply means that some portion of a legitimate message is altered, or that messages are delayed or reordered, to produce an unauthorized effect (paths 1 and 2 active). For example, a message meaning “Allow John Smith to read confidential file accounts ” is modified to mean “Allow Fred Brown to read confidential file accounts. ”</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The denial of service  prevents or inhibits the normal use or management of communications facilities (path 3 active). This attack may have a specific target; for example, an entity may suppress all messages directed to a particular destination (e.g., the security audit service). Another form of service denial is the disruption of an entire network, either by disabling the network or by overloading it with messages so as to degrade performance.</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 If the detection has a deterrent effect, it may also contribute to prevention.</a:t>
            </a:r>
            <a:endParaRPr lang="en-US" sz="1200" b="0" i="0" u="none" strike="noStrike" kern="1200" cap="none" dirty="0">
              <a:solidFill>
                <a:schemeClr val="dk1"/>
              </a:solidFill>
              <a:latin typeface="+mn-lt"/>
              <a:ea typeface="Arial" pitchFamily="-1" charset="0"/>
              <a:cs typeface="Arial" pitchFamily="-1" charset="0"/>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141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pitchFamily="-1" charset="-128"/>
                <a:cs typeface="ＭＳ Ｐゴシック" pitchFamily="-1" charset="-128"/>
              </a:rPr>
              <a:t> X.800 defines a security service as a service that is provided by a protocol layer of communicating open systems and that ensures adequate security of the systems or of data transfers. Perhaps a clearer definition is found in </a:t>
            </a:r>
            <a:r>
              <a:rPr lang="en-US" sz="1200" dirty="0"/>
              <a:t>R</a:t>
            </a:r>
            <a:r>
              <a:rPr lang="en-US" sz="100" dirty="0"/>
              <a:t> </a:t>
            </a:r>
            <a:r>
              <a:rPr lang="en-US" sz="1200" dirty="0"/>
              <a:t>F</a:t>
            </a:r>
            <a:r>
              <a:rPr lang="en-US" sz="100" dirty="0"/>
              <a:t> </a:t>
            </a:r>
            <a:r>
              <a:rPr lang="en-US" sz="1200" dirty="0"/>
              <a:t>C </a:t>
            </a:r>
            <a:r>
              <a:rPr lang="en-US" dirty="0">
                <a:latin typeface="+mn-lt"/>
                <a:ea typeface="ＭＳ Ｐゴシック" pitchFamily="-1" charset="-128"/>
                <a:cs typeface="ＭＳ Ｐゴシック" pitchFamily="-1" charset="-128"/>
              </a:rPr>
              <a:t> 4949, which provides the following definition: a processing or communication service that is provided by a system to give a specific kind of protection to system resources; security services implement security policies and are implemented by security mechanisms.</a:t>
            </a:r>
            <a:endParaRPr lang="en-US" dirty="0">
              <a:solidFill>
                <a:srgbClr val="000000"/>
              </a:solidFill>
              <a:latin typeface="+mn-lt"/>
              <a:ea typeface="Arial" pitchFamily="-1" charset="0"/>
              <a:cs typeface="Arial" pitchFamily="-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3809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pitchFamily="-1" charset="-128"/>
                <a:cs typeface="ＭＳ Ｐゴシック" pitchFamily="-1" charset="-128"/>
              </a:rPr>
              <a:t> X.800 divides these services into five categories.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5271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pitchFamily="-1" charset="-128"/>
                <a:cs typeface="ＭＳ Ｐゴシック" pitchFamily="-1" charset="-128"/>
              </a:rPr>
              <a:t>The authentication service is concerned with assuring that a communication is authentic. In the case of a single message, such as a warning or alarm signal, the function of the authentication service is to assure the recipient that the message is from the source that it claims to be from. In the case of an ongoing interaction, such as the connection of a terminal to a host, two aspects are involved. First, at the time of connection initiation, the service assures that the two entities are authentic, that is, that each is the entity that it claims to be. Second, the service must assure that the connection is not interfered with in such a way that a third party can masquerade as one of the two legitimate parties for the purposes of unauthorized transmission or reception.</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Two specific authentication services are defined in X.800:</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 Peer entity authentication:  Provides for the corroboration of the identity of a peer entity in an association. Two entities are considered peers if they implement to same protocol in different systems; for example two T</a:t>
            </a:r>
            <a:r>
              <a:rPr lang="en-US" sz="100" dirty="0">
                <a:latin typeface="+mn-lt"/>
                <a:ea typeface="ＭＳ Ｐゴシック" pitchFamily="-1" charset="-128"/>
                <a:cs typeface="ＭＳ Ｐゴシック" pitchFamily="-1" charset="-128"/>
              </a:rPr>
              <a:t> </a:t>
            </a:r>
            <a:r>
              <a:rPr lang="en-US" dirty="0">
                <a:latin typeface="+mn-lt"/>
                <a:ea typeface="ＭＳ Ｐゴシック" pitchFamily="-1" charset="-128"/>
                <a:cs typeface="ＭＳ Ｐゴシック" pitchFamily="-1" charset="-128"/>
              </a:rPr>
              <a:t>C</a:t>
            </a:r>
            <a:r>
              <a:rPr lang="en-US" sz="100" dirty="0">
                <a:latin typeface="+mn-lt"/>
                <a:ea typeface="ＭＳ Ｐゴシック" pitchFamily="-1" charset="-128"/>
                <a:cs typeface="ＭＳ Ｐゴシック" pitchFamily="-1" charset="-128"/>
              </a:rPr>
              <a:t> </a:t>
            </a:r>
            <a:r>
              <a:rPr lang="en-US" dirty="0">
                <a:latin typeface="+mn-lt"/>
                <a:ea typeface="ＭＳ Ｐゴシック" pitchFamily="-1" charset="-128"/>
                <a:cs typeface="ＭＳ Ｐゴシック" pitchFamily="-1" charset="-128"/>
              </a:rPr>
              <a:t>P modules in two communicating systems. Peer entity authentication is provided for use at the establishment of, or at times during the data transfer phase of, a connection. It attempts to provide confidence that an entity is not performing either a masquerade or an unauthorized replay of a previous connection.</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 Data origin authentication:  Provides for the corroboration of the source of a data unit. It does not provide protection against the duplication or modification of data units. This type of service supports applications like electronic mail, where there are no prior interactions between the communicating entities.</a:t>
            </a:r>
            <a:endParaRPr lang="en-US" dirty="0">
              <a:solidFill>
                <a:srgbClr val="0000FF"/>
              </a:solidFill>
              <a:latin typeface="+mn-lt"/>
              <a:ea typeface="Arial" pitchFamily="-1" charset="0"/>
              <a:cs typeface="Arial" pitchFamily="-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5218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The authentication service is concerned with assuring that a communication is authentic. In the case of a single message, such as a warning or alarm signal, the function of the authentication service is to assure the recipient that the message is from the source that it claims to be from. In the case of an ongoing interaction, such as the connection of a terminal to a host, two aspects are involved. First, at the time of connection initiation, the service assures that the two entities are authentic, that is, that each is the entity that it claims to be. Second, the service must assure that the connection is not interfered with in such a way that a third party can masquerade as one of the two legitimate parties for the purposes of unauthorized transmission or reception.</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Two specific authentication services are defined in X.800:</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 Peer entity authentication:  Provides for the corroboration of the identity of a peer entity in an association. Two entities are considered peers if they implement to same protocol in different systems; for example two T</a:t>
            </a:r>
            <a:r>
              <a:rPr lang="en-US" sz="100" b="0" i="0" u="none" strike="noStrike" kern="1200" cap="none" dirty="0">
                <a:solidFill>
                  <a:schemeClr val="dk1"/>
                </a:solidFill>
                <a:latin typeface="+mn-lt"/>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C</a:t>
            </a:r>
            <a:r>
              <a:rPr lang="en-US" sz="100" b="0" i="0" u="none" strike="noStrike" kern="1200" cap="none" dirty="0">
                <a:solidFill>
                  <a:schemeClr val="dk1"/>
                </a:solidFill>
                <a:latin typeface="+mn-lt"/>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P modules in two communicating systems. Peer entity authentication is provided for use at the establishment of, or at times during the data transfer phase of, a connection. It attempts to provide confidence that an entity is not performing either a masquerade or an unauthorized replay of a previous connection.</a:t>
            </a:r>
          </a:p>
          <a:p>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a:p>
            <a:r>
              <a:rPr lang="en-US" sz="1200" b="0" i="0" u="none" strike="noStrike" kern="1200" cap="none" dirty="0">
                <a:solidFill>
                  <a:schemeClr val="dk1"/>
                </a:solidFill>
                <a:latin typeface="+mn-lt"/>
                <a:ea typeface="ＭＳ Ｐゴシック" pitchFamily="-1" charset="-128"/>
                <a:cs typeface="ＭＳ Ｐゴシック" pitchFamily="-1" charset="-128"/>
                <a:sym typeface="Arial"/>
              </a:rPr>
              <a:t>• Data origin authentication:  Provides for the corroboration of the source of a data unit. It does not provide protection against the duplication or modification of data units. This type of service supports applications like electronic mail, where there are no prior interactions between the communicating entities.</a:t>
            </a:r>
            <a:endParaRPr lang="en-US" sz="1200" b="0" i="0" u="none" strike="noStrike" kern="1200" cap="none" dirty="0">
              <a:solidFill>
                <a:srgbClr val="0000FF"/>
              </a:solidFill>
              <a:latin typeface="+mn-lt"/>
              <a:ea typeface="Arial" pitchFamily="-1" charset="0"/>
              <a:cs typeface="Arial" pitchFamily="-1" charset="0"/>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672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pitchFamily="-1" charset="-128"/>
                <a:cs typeface="ＭＳ Ｐゴシック" pitchFamily="-1" charset="-128"/>
              </a:rPr>
              <a:t>In the context of network security, access control is the ability to limit and control the access to host systems and applications via communications links. To achieve this, each entity trying to gain access must first be identified, or authenticated, so that access rights can be tailored to the individual.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078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rPr>
              <a:t>Confidentiality is the protection of transmitted data from passive attacks. With respect to the content of a data transmission, several levels of protection can be identified. The broadest service protects all user data transmitted between two users over a period of time. For example, when a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T</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C</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P </a:t>
            </a:r>
            <a:r>
              <a:rPr lang="en-US" dirty="0">
                <a:latin typeface="+mn-lt"/>
              </a:rPr>
              <a:t> connection is set up between two systems, this broad protection prevents the release of any user data transmitted over the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T</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C</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P </a:t>
            </a:r>
            <a:r>
              <a:rPr lang="en-US" dirty="0">
                <a:latin typeface="+mn-lt"/>
              </a:rPr>
              <a:t> connection. Narrower forms of this service can also be defined, including the protection of a single message or even specific fields within a message. These refinements are less useful than the broad approach and may even be more complex and expensive to implement.</a:t>
            </a:r>
          </a:p>
          <a:p>
            <a:pPr>
              <a:defRPr/>
            </a:pPr>
            <a:endParaRPr lang="en-US" dirty="0">
              <a:latin typeface="+mn-lt"/>
            </a:endParaRPr>
          </a:p>
          <a:p>
            <a:pPr>
              <a:defRPr/>
            </a:pPr>
            <a:r>
              <a:rPr lang="en-US" dirty="0">
                <a:latin typeface="+mn-lt"/>
              </a:rPr>
              <a:t>The other aspect of confidentiality is the protection of traffic flow from analysis. This requires that an attacker not be able to observe the source and destination, frequency, length, or other characteristics of the traffic on a communications facility.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1371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rPr>
              <a:t>As with confidentiality, integrity can apply to a stream of messages, a single message, or selected fields within a message. Again, the most useful and straightforward approach is total stream protection.</a:t>
            </a:r>
          </a:p>
          <a:p>
            <a:pPr>
              <a:defRPr/>
            </a:pPr>
            <a:endParaRPr lang="en-US" dirty="0">
              <a:latin typeface="+mn-lt"/>
            </a:endParaRPr>
          </a:p>
          <a:p>
            <a:pPr>
              <a:defRPr/>
            </a:pPr>
            <a:r>
              <a:rPr lang="en-US" dirty="0">
                <a:latin typeface="+mn-lt"/>
              </a:rPr>
              <a:t>A connection-oriented integrity service, one that deals with a stream of messages, assures that messages are received as sent with no duplication, insertion, modification, reordering, or replays. The destruction of data is also covered under this service. Thus, the connection-oriented integrity service addresses both message stream modification and denial of service. On the other hand, a connectionless integrity service, one that deals with individual messages without regard to any larger context, generally provides protection against</a:t>
            </a:r>
            <a:r>
              <a:rPr lang="en-US" baseline="0" dirty="0">
                <a:latin typeface="+mn-lt"/>
              </a:rPr>
              <a:t> </a:t>
            </a:r>
            <a:r>
              <a:rPr lang="en-US" dirty="0">
                <a:latin typeface="+mn-lt"/>
              </a:rPr>
              <a:t>message modification only.</a:t>
            </a:r>
          </a:p>
          <a:p>
            <a:pPr>
              <a:defRPr/>
            </a:pPr>
            <a:endParaRPr lang="en-US" dirty="0">
              <a:latin typeface="+mn-lt"/>
            </a:endParaRPr>
          </a:p>
          <a:p>
            <a:pPr>
              <a:defRPr/>
            </a:pPr>
            <a:r>
              <a:rPr lang="en-US" dirty="0">
                <a:latin typeface="+mn-lt"/>
              </a:rPr>
              <a:t>We can make a distinction between service with and without recovery. Because the integrity service relates to active attacks, we are concerned with detection rather than prevention. If a violation of integrity is detected, then the service may simply report this violation, and some other portion of software or human intervention is required to recover from the violation. Alternatively, there are mechanisms available to recover from the loss of integrity of data, as we will review subsequently. The incorporation of automated recovery mechanisms is, in general, the more attractive alternative.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2563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pitchFamily="-1" charset="-128"/>
                <a:cs typeface="ＭＳ Ｐゴシック" pitchFamily="-1" charset="-128"/>
              </a:rPr>
              <a:t>Nonrepudiation prevents either sender or receiver from denying a transmitted message. Thus, when a message is sent, the receiver can prove that the alleged sender in fact sent the message. Similarly, when a message is received, the sender can prove that the alleged receiver in fact received the message.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2316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ＭＳ Ｐゴシック" charset="-128"/>
                <a:cs typeface="ＭＳ Ｐゴシック" charset="-128"/>
              </a:rPr>
              <a:t>Both X.800 and R</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F</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C 4949 define availability  to be the property of a system or a system resource being accessible and usable upon demand by an authorized system entity, according to performance specifications for the system (i.e., a system is available if it provides services according to the system design whenever users request them). A variety of attacks can result in the loss of or reduction in availability. Some of these attacks are amenable to automated countermeasures, such as authentication and encryption, whereas others require some sort of physical action to prevent or recover from loss of availability of elements of a distributed system.</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X.800 treats availability as a property to be associated with various security services. However, it makes sense to call out specifically an availability service. An availability service is one that protects a system to ensure its availability. This service addresses the security concerns raised by denial-of-service attacks. It depends on proper management and control of system resources and thus depends on access control service and other security services.</a:t>
            </a:r>
            <a:endParaRPr lang="en-US"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311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a:latin typeface="+mn-lt"/>
                <a:ea typeface="ＭＳ Ｐゴシック" pitchFamily="-1" charset="-128"/>
                <a:cs typeface="ＭＳ Ｐゴシック" pitchFamily="-1" charset="-128"/>
              </a:rPr>
              <a:t> The </a:t>
            </a:r>
            <a:r>
              <a:rPr lang="en-US" dirty="0">
                <a:latin typeface="+mn-lt"/>
              </a:rPr>
              <a:t>N</a:t>
            </a:r>
            <a:r>
              <a:rPr lang="en-US" sz="100" dirty="0">
                <a:latin typeface="+mn-lt"/>
              </a:rPr>
              <a:t> </a:t>
            </a:r>
            <a:r>
              <a:rPr lang="en-US" dirty="0">
                <a:latin typeface="+mn-lt"/>
              </a:rPr>
              <a:t>I</a:t>
            </a:r>
            <a:r>
              <a:rPr lang="en-US" sz="100" dirty="0">
                <a:latin typeface="+mn-lt"/>
              </a:rPr>
              <a:t> </a:t>
            </a:r>
            <a:r>
              <a:rPr lang="en-US" dirty="0">
                <a:latin typeface="+mn-lt"/>
              </a:rPr>
              <a:t>S</a:t>
            </a:r>
            <a:r>
              <a:rPr lang="en-US" sz="100" dirty="0">
                <a:latin typeface="+mn-lt"/>
              </a:rPr>
              <a:t> </a:t>
            </a:r>
            <a:r>
              <a:rPr lang="en-US" dirty="0">
                <a:latin typeface="+mn-lt"/>
              </a:rPr>
              <a:t>T </a:t>
            </a:r>
            <a:r>
              <a:rPr lang="en-US" dirty="0">
                <a:latin typeface="+mn-lt"/>
                <a:ea typeface="ＭＳ Ｐゴシック" pitchFamily="-1" charset="-128"/>
                <a:cs typeface="ＭＳ Ｐゴシック" pitchFamily="-1" charset="-128"/>
              </a:rPr>
              <a:t>Computer Security Handbook  [</a:t>
            </a:r>
            <a:r>
              <a:rPr lang="en-US" dirty="0">
                <a:latin typeface="+mn-lt"/>
              </a:rPr>
              <a:t>N</a:t>
            </a:r>
            <a:r>
              <a:rPr lang="en-US" sz="100" dirty="0">
                <a:latin typeface="+mn-lt"/>
              </a:rPr>
              <a:t> </a:t>
            </a:r>
            <a:r>
              <a:rPr lang="en-US" dirty="0">
                <a:latin typeface="+mn-lt"/>
              </a:rPr>
              <a:t>I</a:t>
            </a:r>
            <a:r>
              <a:rPr lang="en-US" sz="100" dirty="0">
                <a:latin typeface="+mn-lt"/>
              </a:rPr>
              <a:t> </a:t>
            </a:r>
            <a:r>
              <a:rPr lang="en-US" dirty="0">
                <a:latin typeface="+mn-lt"/>
              </a:rPr>
              <a:t>S</a:t>
            </a:r>
            <a:r>
              <a:rPr lang="en-US" sz="100" dirty="0">
                <a:latin typeface="+mn-lt"/>
              </a:rPr>
              <a:t> </a:t>
            </a:r>
            <a:r>
              <a:rPr lang="en-US" dirty="0">
                <a:latin typeface="+mn-lt"/>
              </a:rPr>
              <a:t>T95</a:t>
            </a:r>
            <a:r>
              <a:rPr lang="en-US" dirty="0">
                <a:latin typeface="+mn-lt"/>
                <a:ea typeface="ＭＳ Ｐゴシック" pitchFamily="-1" charset="-128"/>
                <a:cs typeface="ＭＳ Ｐゴシック" pitchFamily="-1" charset="-128"/>
              </a:rPr>
              <a:t>] defines the term computer security as follows:</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Computer Security:  The protection afforded to an automated information system in order to attain the applicable objectives of preserving the integrity, availability, and confidentiality of information system resources (includes hardware, software, firmware, information/data, and telecommunications).</a:t>
            </a:r>
            <a:endParaRPr lang="en-US" dirty="0">
              <a:latin typeface="+mn-lt"/>
              <a:ea typeface="Arial" pitchFamily="-1" charset="0"/>
              <a:cs typeface="Arial" pitchFamily="-1" charset="0"/>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1339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a:t>
            </a:r>
            <a:r>
              <a:rPr lang="en-US" sz="1200" kern="1200" dirty="0">
                <a:solidFill>
                  <a:srgbClr val="E5E5D3"/>
                </a:solidFill>
                <a:latin typeface="+mn-lt"/>
                <a:ea typeface="ＭＳ Ｐゴシック" pitchFamily="-1" charset="-128"/>
                <a:cs typeface="ＭＳ Ｐゴシック" pitchFamily="-1" charset="-128"/>
              </a:rPr>
              <a:t>This table is found on page 15 in the textbook</a:t>
            </a:r>
            <a:r>
              <a:rPr lang="en-US" dirty="0">
                <a:latin typeface="+mn-lt"/>
              </a:rPr>
              <a:t>)</a:t>
            </a:r>
          </a:p>
          <a:p>
            <a:endParaRPr lang="en-US" dirty="0">
              <a:latin typeface="+mn-lt"/>
            </a:endParaRPr>
          </a:p>
          <a:p>
            <a:r>
              <a:rPr lang="en-US" sz="1200" kern="1200" baseline="0" dirty="0">
                <a:solidFill>
                  <a:schemeClr val="tx1"/>
                </a:solidFill>
                <a:latin typeface="+mn-lt"/>
                <a:ea typeface="ＭＳ Ｐゴシック" charset="-128"/>
                <a:cs typeface="ＭＳ Ｐゴシック" charset="-128"/>
              </a:rPr>
              <a:t>Table 1.3 lists the security mechanisms defined in X.800. The mechanisms are divided into those that are implemented in a specific protocol layer, such as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T</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C</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P </a:t>
            </a:r>
            <a:r>
              <a:rPr lang="en-US" sz="1200" kern="1200" baseline="0" dirty="0">
                <a:solidFill>
                  <a:schemeClr val="tx1"/>
                </a:solidFill>
                <a:latin typeface="+mn-lt"/>
                <a:ea typeface="ＭＳ Ｐゴシック" charset="-128"/>
                <a:cs typeface="ＭＳ Ｐゴシック" charset="-128"/>
              </a:rPr>
              <a:t> or an application-layer protocol, and those that are not specific to any particular protocol layer or security service. These mechanisms will be covered in the appropriate places in the book, so we do not elaborate now except to comment on the definition of </a:t>
            </a:r>
            <a:r>
              <a:rPr lang="en-US" sz="1200" kern="1200" baseline="0" dirty="0" err="1">
                <a:solidFill>
                  <a:schemeClr val="tx1"/>
                </a:solidFill>
                <a:latin typeface="+mn-lt"/>
                <a:ea typeface="ＭＳ Ｐゴシック" charset="-128"/>
                <a:cs typeface="ＭＳ Ｐゴシック" charset="-128"/>
              </a:rPr>
              <a:t>encipherment</a:t>
            </a:r>
            <a:r>
              <a:rPr lang="en-US" sz="1200" kern="1200" baseline="0" dirty="0">
                <a:solidFill>
                  <a:schemeClr val="tx1"/>
                </a:solidFill>
                <a:latin typeface="+mn-lt"/>
                <a:ea typeface="ＭＳ Ｐゴシック" charset="-128"/>
                <a:cs typeface="ＭＳ Ｐゴシック" charset="-128"/>
              </a:rPr>
              <a:t>. X.800 distinguishes between reversible  </a:t>
            </a:r>
            <a:r>
              <a:rPr lang="en-US" sz="1200" kern="1200" baseline="0" dirty="0" err="1">
                <a:solidFill>
                  <a:schemeClr val="tx1"/>
                </a:solidFill>
                <a:latin typeface="+mn-lt"/>
                <a:ea typeface="ＭＳ Ｐゴシック" charset="-128"/>
                <a:cs typeface="ＭＳ Ｐゴシック" charset="-128"/>
              </a:rPr>
              <a:t>encipherment</a:t>
            </a:r>
            <a:r>
              <a:rPr lang="en-US" sz="1200" kern="1200" baseline="0" dirty="0">
                <a:solidFill>
                  <a:schemeClr val="tx1"/>
                </a:solidFill>
                <a:latin typeface="+mn-lt"/>
                <a:ea typeface="ＭＳ Ｐゴシック" charset="-128"/>
                <a:cs typeface="ＭＳ Ｐゴシック" charset="-128"/>
              </a:rPr>
              <a:t> mechanisms and irreversible </a:t>
            </a:r>
            <a:r>
              <a:rPr lang="en-US" sz="1200" kern="1200" baseline="0" dirty="0" err="1">
                <a:solidFill>
                  <a:schemeClr val="tx1"/>
                </a:solidFill>
                <a:latin typeface="+mn-lt"/>
                <a:ea typeface="ＭＳ Ｐゴシック" charset="-128"/>
                <a:cs typeface="ＭＳ Ｐゴシック" charset="-128"/>
              </a:rPr>
              <a:t>encipherment</a:t>
            </a:r>
            <a:r>
              <a:rPr lang="en-US" sz="1200" kern="1200" baseline="0" dirty="0">
                <a:solidFill>
                  <a:schemeClr val="tx1"/>
                </a:solidFill>
                <a:latin typeface="+mn-lt"/>
                <a:ea typeface="ＭＳ Ｐゴシック" charset="-128"/>
                <a:cs typeface="ＭＳ Ｐゴシック" charset="-128"/>
              </a:rPr>
              <a:t> mechanisms. A reversible </a:t>
            </a:r>
            <a:r>
              <a:rPr lang="en-US" sz="1200" kern="1200" baseline="0" dirty="0" err="1">
                <a:solidFill>
                  <a:schemeClr val="tx1"/>
                </a:solidFill>
                <a:latin typeface="+mn-lt"/>
                <a:ea typeface="ＭＳ Ｐゴシック" charset="-128"/>
                <a:cs typeface="ＭＳ Ｐゴシック" charset="-128"/>
              </a:rPr>
              <a:t>encipherment</a:t>
            </a:r>
            <a:r>
              <a:rPr lang="en-US" sz="1200" kern="1200" baseline="0" dirty="0">
                <a:solidFill>
                  <a:schemeClr val="tx1"/>
                </a:solidFill>
                <a:latin typeface="+mn-lt"/>
                <a:ea typeface="ＭＳ Ｐゴシック" charset="-128"/>
                <a:cs typeface="ＭＳ Ｐゴシック" charset="-128"/>
              </a:rPr>
              <a:t> mechanism is simply an encryption algorithm that allows data to be encrypted and subsequently decrypted. Irreversible </a:t>
            </a:r>
            <a:r>
              <a:rPr lang="en-US" sz="1200" kern="1200" baseline="0" dirty="0" err="1">
                <a:solidFill>
                  <a:schemeClr val="tx1"/>
                </a:solidFill>
                <a:latin typeface="+mn-lt"/>
                <a:ea typeface="ＭＳ Ｐゴシック" charset="-128"/>
                <a:cs typeface="ＭＳ Ｐゴシック" charset="-128"/>
              </a:rPr>
              <a:t>encipherment</a:t>
            </a:r>
            <a:r>
              <a:rPr lang="en-US" sz="1200" kern="1200" baseline="0" dirty="0">
                <a:solidFill>
                  <a:schemeClr val="tx1"/>
                </a:solidFill>
                <a:latin typeface="+mn-lt"/>
                <a:ea typeface="ＭＳ Ｐゴシック" charset="-128"/>
                <a:cs typeface="ＭＳ Ｐゴシック" charset="-128"/>
              </a:rPr>
              <a:t> mechanisms</a:t>
            </a:r>
          </a:p>
          <a:p>
            <a:r>
              <a:rPr lang="en-US" sz="1200" kern="1200" baseline="0" dirty="0">
                <a:solidFill>
                  <a:schemeClr val="tx1"/>
                </a:solidFill>
                <a:latin typeface="+mn-lt"/>
                <a:ea typeface="ＭＳ Ｐゴシック" charset="-128"/>
                <a:cs typeface="ＭＳ Ｐゴシック" charset="-128"/>
              </a:rPr>
              <a:t>include hash algorithms and message authentication codes, which are used in digital signature and message authentication applications.</a:t>
            </a:r>
            <a:endParaRPr lang="en-US" dirty="0">
              <a:latin typeface="+mn-lt"/>
              <a:ea typeface="ＭＳ Ｐゴシック" pitchFamily="-1" charset="-128"/>
              <a:cs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82751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Arial"/>
                <a:cs typeface="Arial"/>
                <a:sym typeface="Arial"/>
              </a:rPr>
              <a:t>(</a:t>
            </a:r>
            <a:r>
              <a:rPr lang="en-US" sz="1200" b="0" i="0" u="none" strike="noStrike" kern="1200" cap="none" dirty="0">
                <a:solidFill>
                  <a:srgbClr val="E5E5D3"/>
                </a:solidFill>
                <a:latin typeface="+mn-lt"/>
                <a:ea typeface="ＭＳ Ｐゴシック" pitchFamily="-1" charset="-128"/>
                <a:cs typeface="ＭＳ Ｐゴシック" pitchFamily="-1" charset="-128"/>
                <a:sym typeface="Arial"/>
              </a:rPr>
              <a:t>This table is found on page 15 in the textbook</a:t>
            </a:r>
            <a:r>
              <a:rPr lang="en-US" sz="1200" b="0" i="0" u="none" strike="noStrike" kern="1200" cap="none" dirty="0">
                <a:solidFill>
                  <a:schemeClr val="dk1"/>
                </a:solidFill>
                <a:latin typeface="+mn-lt"/>
                <a:ea typeface="Arial"/>
                <a:cs typeface="Arial"/>
                <a:sym typeface="Arial"/>
              </a:rPr>
              <a:t>)</a:t>
            </a:r>
          </a:p>
          <a:p>
            <a:endParaRPr lang="en-US" sz="1200" b="0" i="0" u="none" strike="noStrike" kern="1200" cap="none" dirty="0">
              <a:solidFill>
                <a:schemeClr val="dk1"/>
              </a:solidFill>
              <a:latin typeface="+mn-lt"/>
              <a:ea typeface="Arial"/>
              <a:cs typeface="Arial"/>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Table 1.3 lists the security mechanisms defined in X.800. The mechanisms are divided into those that are implemented in a specific protocol layer, such as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T</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C</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P </a:t>
            </a:r>
            <a:r>
              <a:rPr lang="en-US" sz="1200" b="0" i="0" u="none" strike="noStrike" kern="1200" cap="none" baseline="0" dirty="0">
                <a:solidFill>
                  <a:schemeClr val="tx1"/>
                </a:solidFill>
                <a:latin typeface="+mn-lt"/>
                <a:ea typeface="ＭＳ Ｐゴシック" charset="-128"/>
                <a:cs typeface="ＭＳ Ｐゴシック" charset="-128"/>
                <a:sym typeface="Arial"/>
              </a:rPr>
              <a:t> or an application-layer protocol, and those that are not specific to any particular protocol layer or security service. These mechanisms will be covered in the appropriate places in the book, so we do not elaborate now except to comment on the definition of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X.800 distinguishes between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and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 is simply an encryption algorithm that allows data to be encrypted and subsequently decrypted.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a:t>
            </a:r>
          </a:p>
          <a:p>
            <a:r>
              <a:rPr lang="en-US" sz="1200" b="0" i="0" u="none" strike="noStrike" kern="1200" cap="none" baseline="0" dirty="0">
                <a:solidFill>
                  <a:schemeClr val="tx1"/>
                </a:solidFill>
                <a:latin typeface="+mn-lt"/>
                <a:ea typeface="ＭＳ Ｐゴシック" charset="-128"/>
                <a:cs typeface="ＭＳ Ｐゴシック" charset="-128"/>
                <a:sym typeface="Arial"/>
              </a:rPr>
              <a:t>include hash algorithms and message authentication codes, which are used in digital signature and message authentication applications.</a:t>
            </a:r>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24234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Arial"/>
                <a:cs typeface="Arial"/>
                <a:sym typeface="Arial"/>
              </a:rPr>
              <a:t>(</a:t>
            </a:r>
            <a:r>
              <a:rPr lang="en-US" sz="1200" b="0" i="0" u="none" strike="noStrike" kern="1200" cap="none" dirty="0">
                <a:solidFill>
                  <a:srgbClr val="E5E5D3"/>
                </a:solidFill>
                <a:latin typeface="+mn-lt"/>
                <a:ea typeface="ＭＳ Ｐゴシック" pitchFamily="-1" charset="-128"/>
                <a:cs typeface="ＭＳ Ｐゴシック" pitchFamily="-1" charset="-128"/>
                <a:sym typeface="Arial"/>
              </a:rPr>
              <a:t>This table is found on page 15 in the textbook</a:t>
            </a:r>
            <a:r>
              <a:rPr lang="en-US" sz="1200" b="0" i="0" u="none" strike="noStrike" kern="1200" cap="none" dirty="0">
                <a:solidFill>
                  <a:schemeClr val="dk1"/>
                </a:solidFill>
                <a:latin typeface="+mn-lt"/>
                <a:ea typeface="Arial"/>
                <a:cs typeface="Arial"/>
                <a:sym typeface="Arial"/>
              </a:rPr>
              <a:t>)</a:t>
            </a:r>
          </a:p>
          <a:p>
            <a:endParaRPr lang="en-US" sz="1200" b="0" i="0" u="none" strike="noStrike" kern="1200" cap="none" dirty="0">
              <a:solidFill>
                <a:schemeClr val="dk1"/>
              </a:solidFill>
              <a:latin typeface="+mn-lt"/>
              <a:ea typeface="Arial"/>
              <a:cs typeface="Arial"/>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Table 1.3 lists the security mechanisms defined in X.800. The mechanisms are divided into those that are implemented in a specific protocol layer, such as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T</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C</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P </a:t>
            </a:r>
            <a:r>
              <a:rPr lang="en-US" sz="1200" b="0" i="0" u="none" strike="noStrike" kern="1200" cap="none" baseline="0" dirty="0">
                <a:solidFill>
                  <a:schemeClr val="tx1"/>
                </a:solidFill>
                <a:latin typeface="+mn-lt"/>
                <a:ea typeface="ＭＳ Ｐゴシック" charset="-128"/>
                <a:cs typeface="ＭＳ Ｐゴシック" charset="-128"/>
                <a:sym typeface="Arial"/>
              </a:rPr>
              <a:t> or an application-layer protocol, and those that are not specific to any particular protocol layer or security service. These mechanisms will be covered in the appropriate places in the book, so we do not elaborate now except to comment on the definition of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X.800 distinguishes between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and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 is simply an encryption algorithm that allows data to be encrypted and subsequently decrypted.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a:t>
            </a:r>
          </a:p>
          <a:p>
            <a:r>
              <a:rPr lang="en-US" sz="1200" b="0" i="0" u="none" strike="noStrike" kern="1200" cap="none" baseline="0" dirty="0">
                <a:solidFill>
                  <a:schemeClr val="tx1"/>
                </a:solidFill>
                <a:latin typeface="+mn-lt"/>
                <a:ea typeface="ＭＳ Ｐゴシック" charset="-128"/>
                <a:cs typeface="ＭＳ Ｐゴシック" charset="-128"/>
                <a:sym typeface="Arial"/>
              </a:rPr>
              <a:t>include hash algorithms and message authentication codes, which are used in digital signature and message authentication applications.</a:t>
            </a:r>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5403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Arial"/>
                <a:cs typeface="Arial"/>
                <a:sym typeface="Arial"/>
              </a:rPr>
              <a:t>(</a:t>
            </a:r>
            <a:r>
              <a:rPr lang="en-US" sz="1200" b="0" i="0" u="none" strike="noStrike" kern="1200" cap="none" dirty="0">
                <a:solidFill>
                  <a:srgbClr val="E5E5D3"/>
                </a:solidFill>
                <a:latin typeface="+mn-lt"/>
                <a:ea typeface="ＭＳ Ｐゴシック" pitchFamily="-1" charset="-128"/>
                <a:cs typeface="ＭＳ Ｐゴシック" pitchFamily="-1" charset="-128"/>
                <a:sym typeface="Arial"/>
              </a:rPr>
              <a:t>This table is found on page 15 in the textbook</a:t>
            </a:r>
            <a:r>
              <a:rPr lang="en-US" sz="1200" b="0" i="0" u="none" strike="noStrike" kern="1200" cap="none" dirty="0">
                <a:solidFill>
                  <a:schemeClr val="dk1"/>
                </a:solidFill>
                <a:latin typeface="+mn-lt"/>
                <a:ea typeface="Arial"/>
                <a:cs typeface="Arial"/>
                <a:sym typeface="Arial"/>
              </a:rPr>
              <a:t>)</a:t>
            </a:r>
          </a:p>
          <a:p>
            <a:endParaRPr lang="en-US" sz="1200" b="0" i="0" u="none" strike="noStrike" kern="1200" cap="none" dirty="0">
              <a:solidFill>
                <a:schemeClr val="dk1"/>
              </a:solidFill>
              <a:latin typeface="+mn-lt"/>
              <a:ea typeface="Arial"/>
              <a:cs typeface="Arial"/>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Table 1.3 lists the security mechanisms defined in X.800. The mechanisms are divided into those that are implemented in a specific protocol layer, such as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T</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C</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P </a:t>
            </a:r>
            <a:r>
              <a:rPr lang="en-US" sz="1200" b="0" i="0" u="none" strike="noStrike" kern="1200" cap="none" baseline="0" dirty="0">
                <a:solidFill>
                  <a:schemeClr val="tx1"/>
                </a:solidFill>
                <a:latin typeface="+mn-lt"/>
                <a:ea typeface="ＭＳ Ｐゴシック" charset="-128"/>
                <a:cs typeface="ＭＳ Ｐゴシック" charset="-128"/>
                <a:sym typeface="Arial"/>
              </a:rPr>
              <a:t>or an application-layer protocol, and those that are not specific to any particular protocol layer or security service. These mechanisms will be covered in the appropriate places in the book, so we do not elaborate now except to comment on the definition of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X.800 distinguishes between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and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 is simply an encryption algorithm that allows data to be encrypted and subsequently decrypted.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a:t>
            </a:r>
          </a:p>
          <a:p>
            <a:r>
              <a:rPr lang="en-US" sz="1200" b="0" i="0" u="none" strike="noStrike" kern="1200" cap="none" baseline="0" dirty="0">
                <a:solidFill>
                  <a:schemeClr val="tx1"/>
                </a:solidFill>
                <a:latin typeface="+mn-lt"/>
                <a:ea typeface="ＭＳ Ｐゴシック" charset="-128"/>
                <a:cs typeface="ＭＳ Ｐゴシック" charset="-128"/>
                <a:sym typeface="Arial"/>
              </a:rPr>
              <a:t>include hash algorithms and message authentication codes, which are used in digital signature and message authentication applications.</a:t>
            </a:r>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43318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Arial"/>
                <a:cs typeface="Arial"/>
                <a:sym typeface="Arial"/>
              </a:rPr>
              <a:t>(</a:t>
            </a:r>
            <a:r>
              <a:rPr lang="en-US" sz="1200" b="0" i="0" u="none" strike="noStrike" kern="1200" cap="none" dirty="0">
                <a:solidFill>
                  <a:srgbClr val="E5E5D3"/>
                </a:solidFill>
                <a:latin typeface="+mn-lt"/>
                <a:ea typeface="ＭＳ Ｐゴシック" pitchFamily="-1" charset="-128"/>
                <a:cs typeface="ＭＳ Ｐゴシック" pitchFamily="-1" charset="-128"/>
                <a:sym typeface="Arial"/>
              </a:rPr>
              <a:t>This table is found on page 15 in the textbook</a:t>
            </a:r>
            <a:r>
              <a:rPr lang="en-US" sz="1200" b="0" i="0" u="none" strike="noStrike" kern="1200" cap="none" dirty="0">
                <a:solidFill>
                  <a:schemeClr val="dk1"/>
                </a:solidFill>
                <a:latin typeface="+mn-lt"/>
                <a:ea typeface="Arial"/>
                <a:cs typeface="Arial"/>
                <a:sym typeface="Arial"/>
              </a:rPr>
              <a:t>)</a:t>
            </a:r>
          </a:p>
          <a:p>
            <a:endParaRPr lang="en-US" sz="1200" b="0" i="0" u="none" strike="noStrike" kern="1200" cap="none" dirty="0">
              <a:solidFill>
                <a:schemeClr val="dk1"/>
              </a:solidFill>
              <a:latin typeface="+mn-lt"/>
              <a:ea typeface="Arial"/>
              <a:cs typeface="Arial"/>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Table 1.3 lists the security mechanisms defined in X.800. The mechanisms are divided into those that are implemented in a specific protocol layer, such as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T</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C</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P </a:t>
            </a:r>
            <a:r>
              <a:rPr lang="en-US" sz="1200" b="0" i="0" u="none" strike="noStrike" kern="1200" cap="none" baseline="0" dirty="0">
                <a:solidFill>
                  <a:schemeClr val="tx1"/>
                </a:solidFill>
                <a:latin typeface="+mn-lt"/>
                <a:ea typeface="ＭＳ Ｐゴシック" charset="-128"/>
                <a:cs typeface="ＭＳ Ｐゴシック" charset="-128"/>
                <a:sym typeface="Arial"/>
              </a:rPr>
              <a:t> or an application-layer protocol, and those that are not specific to any particular protocol layer or security service. These mechanisms will be covered in the appropriate places in the book, so we do not elaborate now except to comment on the definition of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X.800 distinguishes between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and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 is simply an encryption algorithm that allows data to be encrypted and subsequently decrypted.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a:t>
            </a:r>
          </a:p>
          <a:p>
            <a:r>
              <a:rPr lang="en-US" sz="1200" b="0" i="0" u="none" strike="noStrike" kern="1200" cap="none" baseline="0" dirty="0">
                <a:solidFill>
                  <a:schemeClr val="tx1"/>
                </a:solidFill>
                <a:latin typeface="+mn-lt"/>
                <a:ea typeface="ＭＳ Ｐゴシック" charset="-128"/>
                <a:cs typeface="ＭＳ Ｐゴシック" charset="-128"/>
                <a:sym typeface="Arial"/>
              </a:rPr>
              <a:t>include hash algorithms and message authentication codes, which are used in digital signature and message authentication applications.</a:t>
            </a:r>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1025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Arial"/>
                <a:cs typeface="Arial"/>
                <a:sym typeface="Arial"/>
              </a:rPr>
              <a:t>(</a:t>
            </a:r>
            <a:r>
              <a:rPr lang="en-US" sz="1200" b="0" i="0" u="none" strike="noStrike" kern="1200" cap="none" dirty="0">
                <a:solidFill>
                  <a:srgbClr val="E5E5D3"/>
                </a:solidFill>
                <a:latin typeface="+mn-lt"/>
                <a:ea typeface="ＭＳ Ｐゴシック" pitchFamily="-1" charset="-128"/>
                <a:cs typeface="ＭＳ Ｐゴシック" pitchFamily="-1" charset="-128"/>
                <a:sym typeface="Arial"/>
              </a:rPr>
              <a:t>This table is found on page 15 in the textbook</a:t>
            </a:r>
            <a:r>
              <a:rPr lang="en-US" sz="1200" b="0" i="0" u="none" strike="noStrike" kern="1200" cap="none" dirty="0">
                <a:solidFill>
                  <a:schemeClr val="dk1"/>
                </a:solidFill>
                <a:latin typeface="+mn-lt"/>
                <a:ea typeface="Arial"/>
                <a:cs typeface="Arial"/>
                <a:sym typeface="Arial"/>
              </a:rPr>
              <a:t>)</a:t>
            </a:r>
          </a:p>
          <a:p>
            <a:endParaRPr lang="en-US" sz="1200" b="0" i="0" u="none" strike="noStrike" kern="1200" cap="none" dirty="0">
              <a:solidFill>
                <a:schemeClr val="dk1"/>
              </a:solidFill>
              <a:latin typeface="+mn-lt"/>
              <a:ea typeface="Arial"/>
              <a:cs typeface="Arial"/>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Table 1.3 lists the security mechanisms defined in X.800. The mechanisms are divided into those that are implemented in a specific protocol layer, such as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T</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C</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P </a:t>
            </a:r>
            <a:r>
              <a:rPr lang="en-US" sz="1200" b="0" i="0" u="none" strike="noStrike" kern="1200" cap="none" baseline="0" dirty="0">
                <a:solidFill>
                  <a:schemeClr val="tx1"/>
                </a:solidFill>
                <a:latin typeface="+mn-lt"/>
                <a:ea typeface="ＭＳ Ｐゴシック" charset="-128"/>
                <a:cs typeface="ＭＳ Ｐゴシック" charset="-128"/>
                <a:sym typeface="Arial"/>
              </a:rPr>
              <a:t> or an application-layer protocol, and those that are not specific to any particular protocol layer or security service. These mechanisms will be covered in the appropriate places in the book, so we do not elaborate now except to comment on the definition of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X.800 distinguishes between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and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 is simply an encryption algorithm that allows data to be encrypted and subsequently decrypted.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a:t>
            </a:r>
          </a:p>
          <a:p>
            <a:r>
              <a:rPr lang="en-US" sz="1200" b="0" i="0" u="none" strike="noStrike" kern="1200" cap="none" baseline="0" dirty="0">
                <a:solidFill>
                  <a:schemeClr val="tx1"/>
                </a:solidFill>
                <a:latin typeface="+mn-lt"/>
                <a:ea typeface="ＭＳ Ｐゴシック" charset="-128"/>
                <a:cs typeface="ＭＳ Ｐゴシック" charset="-128"/>
                <a:sym typeface="Arial"/>
              </a:rPr>
              <a:t>include hash algorithms and message authentication codes, which are used in digital signature and message authentication applications.</a:t>
            </a:r>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3256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Arial"/>
                <a:cs typeface="Arial"/>
                <a:sym typeface="Arial"/>
              </a:rPr>
              <a:t>(</a:t>
            </a:r>
            <a:r>
              <a:rPr lang="en-US" sz="1200" b="0" i="0" u="none" strike="noStrike" kern="1200" cap="none" dirty="0">
                <a:solidFill>
                  <a:srgbClr val="E5E5D3"/>
                </a:solidFill>
                <a:latin typeface="+mn-lt"/>
                <a:ea typeface="ＭＳ Ｐゴシック" pitchFamily="-1" charset="-128"/>
                <a:cs typeface="ＭＳ Ｐゴシック" pitchFamily="-1" charset="-128"/>
                <a:sym typeface="Arial"/>
              </a:rPr>
              <a:t>This table is found on page 15 in the textbook</a:t>
            </a:r>
            <a:r>
              <a:rPr lang="en-US" sz="1200" b="0" i="0" u="none" strike="noStrike" kern="1200" cap="none" dirty="0">
                <a:solidFill>
                  <a:schemeClr val="dk1"/>
                </a:solidFill>
                <a:latin typeface="+mn-lt"/>
                <a:ea typeface="Arial"/>
                <a:cs typeface="Arial"/>
                <a:sym typeface="Arial"/>
              </a:rPr>
              <a:t>)</a:t>
            </a:r>
          </a:p>
          <a:p>
            <a:endParaRPr lang="en-US" sz="1200" b="0" i="0" u="none" strike="noStrike" kern="1200" cap="none" dirty="0">
              <a:solidFill>
                <a:schemeClr val="dk1"/>
              </a:solidFill>
              <a:latin typeface="+mn-lt"/>
              <a:ea typeface="Arial"/>
              <a:cs typeface="Arial"/>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Table 1.3 lists the security mechanisms defined in X.800. The mechanisms are divided into those that are implemented in a specific protocol layer, such as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T</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C</a:t>
            </a:r>
            <a:r>
              <a:rPr lang="en-US" sz="100" b="0" i="0" u="none" strike="noStrike" kern="1200" cap="none" dirty="0">
                <a:solidFill>
                  <a:schemeClr val="dk1"/>
                </a:solidFill>
                <a:latin typeface="Arial"/>
                <a:ea typeface="ＭＳ Ｐゴシック" pitchFamily="-1" charset="-128"/>
                <a:cs typeface="ＭＳ Ｐゴシック" pitchFamily="-1" charset="-128"/>
                <a:sym typeface="Arial"/>
              </a:rPr>
              <a:t> </a:t>
            </a:r>
            <a:r>
              <a:rPr lang="en-US" sz="1200" b="0" i="0" u="none" strike="noStrike" kern="1200" cap="none" dirty="0">
                <a:solidFill>
                  <a:schemeClr val="dk1"/>
                </a:solidFill>
                <a:latin typeface="Arial"/>
                <a:ea typeface="ＭＳ Ｐゴシック" pitchFamily="-1" charset="-128"/>
                <a:cs typeface="ＭＳ Ｐゴシック" pitchFamily="-1" charset="-128"/>
                <a:sym typeface="Arial"/>
              </a:rPr>
              <a:t>P </a:t>
            </a:r>
            <a:r>
              <a:rPr lang="en-US" sz="1200" b="0" i="0" u="none" strike="noStrike" kern="1200" cap="none" baseline="0" dirty="0">
                <a:solidFill>
                  <a:schemeClr val="tx1"/>
                </a:solidFill>
                <a:latin typeface="+mn-lt"/>
                <a:ea typeface="ＭＳ Ｐゴシック" charset="-128"/>
                <a:cs typeface="ＭＳ Ｐゴシック" charset="-128"/>
                <a:sym typeface="Arial"/>
              </a:rPr>
              <a:t>or an application-layer protocol, and those that are not specific to any particular protocol layer or security service. These mechanisms will be covered in the appropriate places in the book, so we do not elaborate now except to comment on the definition of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X.800 distinguishes between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and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 A 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 is simply an encryption algorithm that allows data to be encrypted and subsequently decrypted. Irreversible </a:t>
            </a:r>
            <a:r>
              <a:rPr lang="en-US" sz="1200" b="0" i="0" u="none" strike="noStrike" kern="1200" cap="none" baseline="0" dirty="0" err="1">
                <a:solidFill>
                  <a:schemeClr val="tx1"/>
                </a:solidFill>
                <a:latin typeface="+mn-lt"/>
                <a:ea typeface="ＭＳ Ｐゴシック" charset="-128"/>
                <a:cs typeface="ＭＳ Ｐゴシック" charset="-128"/>
                <a:sym typeface="Arial"/>
              </a:rPr>
              <a:t>encipherment</a:t>
            </a:r>
            <a:r>
              <a:rPr lang="en-US" sz="1200" b="0" i="0" u="none" strike="noStrike" kern="1200" cap="none" baseline="0" dirty="0">
                <a:solidFill>
                  <a:schemeClr val="tx1"/>
                </a:solidFill>
                <a:latin typeface="+mn-lt"/>
                <a:ea typeface="ＭＳ Ｐゴシック" charset="-128"/>
                <a:cs typeface="ＭＳ Ｐゴシック" charset="-128"/>
                <a:sym typeface="Arial"/>
              </a:rPr>
              <a:t> mechanisms</a:t>
            </a:r>
          </a:p>
          <a:p>
            <a:r>
              <a:rPr lang="en-US" sz="1200" b="0" i="0" u="none" strike="noStrike" kern="1200" cap="none" baseline="0" dirty="0">
                <a:solidFill>
                  <a:schemeClr val="tx1"/>
                </a:solidFill>
                <a:latin typeface="+mn-lt"/>
                <a:ea typeface="ＭＳ Ｐゴシック" charset="-128"/>
                <a:cs typeface="ＭＳ Ｐゴシック" charset="-128"/>
                <a:sym typeface="Arial"/>
              </a:rPr>
              <a:t>include hash algorithms and message authentication codes, which are used in digital signature and message authentication applications.</a:t>
            </a:r>
            <a:endParaRPr lang="en-US" sz="1200" b="0" i="0" u="none" strike="noStrike" kern="1200" cap="none" dirty="0">
              <a:solidFill>
                <a:schemeClr val="dk1"/>
              </a:solidFill>
              <a:latin typeface="+mn-lt"/>
              <a:ea typeface="ＭＳ Ｐゴシック" pitchFamily="-1" charset="-128"/>
              <a:cs typeface="ＭＳ Ｐゴシック" pitchFamily="-1" charset="-128"/>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0860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ＭＳ Ｐゴシック" charset="-128"/>
                <a:cs typeface="ＭＳ Ｐゴシック" charset="-128"/>
              </a:rPr>
              <a:t> Table 1.4, based on one in X.800, indicates the relationship between security services and security mechanisms.</a:t>
            </a:r>
            <a:endParaRPr lang="en-US" dirty="0">
              <a:latin typeface="+mn-lt"/>
              <a:ea typeface="ＭＳ Ｐゴシック" pitchFamily="-1" charset="-128"/>
              <a:cs typeface="ＭＳ Ｐゴシック" pitchFamily="-1"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73930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mn-lt"/>
                <a:ea typeface="ＭＳ Ｐゴシック" charset="-128"/>
                <a:cs typeface="ＭＳ Ｐゴシック" charset="-128"/>
              </a:rPr>
              <a:t>Despite years of research and development, it has not been possible to develop security design and implementation techniques that systematically exclude security flaws and prevent all unauthorized actions. In the absence of such foolproof techniques, it is useful to have a set of widely agreed design principles that can guide the development of protection mechanisms. The National Centers of Academic Excellence in Information Assurance/Cyber Defense, which is jointly sponsored by the U.S. National Security Agency and the U.S. Department of Homeland Security, list the following as fundamental security design principles [N</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C</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A</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E13]:</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Economy of mechanism</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Fail-safe defaults</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Complete mediation</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Open design</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Separation of privilege</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Least privilege</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Least common mechanism</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Psychological acceptability</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Isolation</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Encapsulation</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Modularity</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Layering</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Least astonishment</a:t>
            </a:r>
          </a:p>
          <a:p>
            <a:endParaRPr lang="en-US" sz="1200" b="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 The first eight listed principles were initially proposed in [SALT75] and have withstood the test of time.</a:t>
            </a:r>
            <a:endParaRPr lang="en-US" b="1"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5357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Despite years of research and development, it has not been possible to develop security design and implementation techniques that systematically exclude security flaws and prevent all unauthorized actions. In the absence of such foolproof techniques, it is useful to have a set of widely agreed design principles that can guide the development of protection mechanisms. The National Centers of Academic Excellence in Information Assurance/Cyber Defense, which is jointly sponsored by the U.S. National Security Agency and the U.S. Department of Homeland Security, list the following as fundamental security design principles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C</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E13]:</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Economy of mechanism</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Fail-safe defaults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Complete mediation</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Open design</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Separation of privilege</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Least privilege</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Least common mechanism</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Psychological acceptability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Isolation</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Encapsulation</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Modularity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Layering</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Least astonishment</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The first eight listed principles were initially proposed in [SALT75] and have withstood the test of time.</a:t>
            </a:r>
            <a:endParaRPr lang="en-US" sz="1200" b="1"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830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rPr>
              <a:t>This definition introduces three key objectives that are at the heart of computer security:</a:t>
            </a:r>
          </a:p>
          <a:p>
            <a:pPr>
              <a:defRPr/>
            </a:pPr>
            <a:endParaRPr lang="en-US" dirty="0">
              <a:latin typeface="+mn-lt"/>
            </a:endParaRPr>
          </a:p>
          <a:p>
            <a:pPr>
              <a:defRPr/>
            </a:pPr>
            <a:r>
              <a:rPr lang="en-US" dirty="0">
                <a:latin typeface="+mn-lt"/>
              </a:rPr>
              <a:t>• Confidentiality:  This term covers two related concepts:</a:t>
            </a:r>
          </a:p>
          <a:p>
            <a:pPr>
              <a:defRPr/>
            </a:pPr>
            <a:endParaRPr lang="en-US" dirty="0">
              <a:latin typeface="+mn-lt"/>
            </a:endParaRPr>
          </a:p>
          <a:p>
            <a:pPr>
              <a:defRPr/>
            </a:pPr>
            <a:r>
              <a:rPr lang="en-US" dirty="0">
                <a:latin typeface="+mn-lt"/>
              </a:rPr>
              <a:t>Data confidentiality:  Assures that private or confidential information is not made available or disclosed to unauthorized individuals.</a:t>
            </a:r>
          </a:p>
          <a:p>
            <a:pPr>
              <a:defRPr/>
            </a:pPr>
            <a:endParaRPr lang="en-US" dirty="0">
              <a:latin typeface="+mn-lt"/>
            </a:endParaRPr>
          </a:p>
          <a:p>
            <a:pPr>
              <a:defRPr/>
            </a:pPr>
            <a:r>
              <a:rPr lang="en-US" dirty="0">
                <a:latin typeface="+mn-lt"/>
              </a:rPr>
              <a:t> Privacy: Assures that individuals control or influence what information related to them may be collected and stored and by whom and to whom that information may be disclosed.</a:t>
            </a:r>
          </a:p>
          <a:p>
            <a:pPr>
              <a:defRPr/>
            </a:pPr>
            <a:endParaRPr lang="en-US" dirty="0">
              <a:latin typeface="+mn-lt"/>
            </a:endParaRPr>
          </a:p>
          <a:p>
            <a:pPr>
              <a:defRPr/>
            </a:pPr>
            <a:r>
              <a:rPr lang="en-US" dirty="0">
                <a:latin typeface="+mn-lt"/>
              </a:rPr>
              <a:t>•Integrity: This term covers two related concepts:</a:t>
            </a:r>
          </a:p>
          <a:p>
            <a:pPr>
              <a:defRPr/>
            </a:pPr>
            <a:r>
              <a:rPr lang="en-US" dirty="0">
                <a:latin typeface="+mn-lt"/>
              </a:rPr>
              <a:t> </a:t>
            </a:r>
          </a:p>
          <a:p>
            <a:pPr>
              <a:defRPr/>
            </a:pPr>
            <a:r>
              <a:rPr lang="en-US" dirty="0">
                <a:latin typeface="+mn-lt"/>
              </a:rPr>
              <a:t>Data integrity: Assures that information and programs are changed only in a specified and authorized manner.</a:t>
            </a:r>
          </a:p>
          <a:p>
            <a:pPr>
              <a:defRPr/>
            </a:pPr>
            <a:endParaRPr lang="en-US" dirty="0">
              <a:latin typeface="+mn-lt"/>
            </a:endParaRPr>
          </a:p>
          <a:p>
            <a:pPr>
              <a:defRPr/>
            </a:pPr>
            <a:r>
              <a:rPr lang="en-US" dirty="0">
                <a:latin typeface="+mn-lt"/>
              </a:rPr>
              <a:t> System integrity: Assures that a system performs its intended function in an unimpaired manner, free from deliberate or inadvertent unauthorized manipulation of the system.</a:t>
            </a:r>
          </a:p>
          <a:p>
            <a:pPr>
              <a:defRPr/>
            </a:pPr>
            <a:endParaRPr lang="en-US" dirty="0">
              <a:latin typeface="+mn-lt"/>
            </a:endParaRPr>
          </a:p>
          <a:p>
            <a:pPr>
              <a:defRPr/>
            </a:pPr>
            <a:r>
              <a:rPr lang="en-US" dirty="0">
                <a:latin typeface="+mn-lt"/>
              </a:rPr>
              <a:t>•  Availability: Assures that systems work promptly and service is not denied to authorized users.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5317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ＭＳ Ｐゴシック" charset="-128"/>
                <a:cs typeface="ＭＳ Ｐゴシック" charset="-128"/>
              </a:rPr>
              <a:t>Economy of mechanism means that the design of security measures embodied in both hardware and software should be as simple and small as possible. The motivation for this principle is that relatively simple, small design is easier to test and verify thoroughly. With a complex design, there are many more opportunities for an adversary to discover subtle weaknesses to exploit that may be difficult to spot ahead of time. The more complex the mechanism, the more likely it is to possess exploitable flaws. Simple mechanisms tend to have fewer exploitable flaws and require less maintenance. Further, because configuration management issues are simplified, updating or replacing a simple mechanism becomes a less intensive process.  In practice, this is perhaps the most difficult principle to honor. There is a constant demand for new features in both hardware and software, complicating the</a:t>
            </a:r>
          </a:p>
          <a:p>
            <a:r>
              <a:rPr lang="en-US" sz="1200" kern="1200" baseline="0" dirty="0">
                <a:solidFill>
                  <a:schemeClr val="tx1"/>
                </a:solidFill>
                <a:latin typeface="+mn-lt"/>
                <a:ea typeface="ＭＳ Ｐゴシック" charset="-128"/>
                <a:cs typeface="ＭＳ Ｐゴシック" charset="-128"/>
              </a:rPr>
              <a:t>security design task. The best that can be done is to keep this principle in mind during system design to try to eliminate unnecessary complexity.</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 Fail-safe default means that access decisions should be based on permission rather than exclusion. That is, the default situation is lack of access, and the protection scheme identifies conditions under which access is permitted. This approach exhibits a better failure mode than the alternative approach, where the default is to permit access. A design or implementation mistake in a mechanism that gives explicit permission tends to fail by refusing permission, a safe situation that can be quickly detected. On the other hand, a design or implementation mistake in a mechanism that explicitly excludes access tends to fail by allowing access, a failure that may long go unnoticed in normal use. For example, most file access systems work on this principle and virtually all protected services on client/server systems work this way.</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 Complete mediation means that every access must be checked against the access control mechanism. Systems should not rely on access decisions retrieved from a cache. In a system designed to operate continuously, this principle requires that, if access decisions are remembered for future use, careful consideration should be given to how changes in authority are propagated into such local memories. File access systems appear to provide an example of a system that complies with this principle. However, typically, once a user has opened a file, no check is made to see if permissions change. To fully implement complete mediation, every time a user reads a field or record in a file, or a data item in a database, the system must exercise access control. This resource-intensive approach is rarely used.</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Open design  means that the design of a security mechanism should be open rather than secret. For example, although encryption keys must be secret, encryption algorithms should be open to public scrutiny. The algorithms can then be reviewed by many experts, and users can therefore have high confidence in them. This is the philosophy behind the National Institute of Standards and Technology (N</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I</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S</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T) program of standardizing encryption and hash algorithms and has led to the widespread adoption of </a:t>
            </a:r>
            <a:r>
              <a:rPr lang="en-US" sz="1200" b="0" i="0" u="none" strike="noStrike" kern="1200" cap="none" baseline="0" dirty="0">
                <a:solidFill>
                  <a:schemeClr val="tx1"/>
                </a:solidFill>
                <a:latin typeface="+mn-lt"/>
                <a:ea typeface="ＭＳ Ｐゴシック" charset="-128"/>
                <a:cs typeface="ＭＳ Ｐゴシック" charset="-128"/>
                <a:sym typeface="Arial"/>
              </a:rPr>
              <a:t>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T-approved </a:t>
            </a:r>
            <a:r>
              <a:rPr lang="en-US" sz="1200" kern="1200" baseline="0" dirty="0">
                <a:solidFill>
                  <a:schemeClr val="tx1"/>
                </a:solidFill>
                <a:latin typeface="+mn-lt"/>
                <a:ea typeface="ＭＳ Ｐゴシック" charset="-128"/>
                <a:cs typeface="ＭＳ Ｐゴシック" charset="-128"/>
              </a:rPr>
              <a:t>algorithms.</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Separation of privilege  is defined in [S</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A</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L</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T75] as a practice in which multiple privilege attributes are required to achieve access to a restricted resource. A good example of this is multifactor user authentication, which requires the use of multiple techniques, such as a password and a smart card, to authorize a user. The term is also now applied to any technique in which a program is divided into parts that are limited to the specific privileges they require in order to perform a specific task. This is used to mitigate the potential damage of a computer security attack. One example of this latter interpretation of the principle is removing high privilege operations to another process and running that process with the higher privileges required to perform its tasks. Day-to-day interfaces are executed in a lower privileged process.</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Least privilege  means that every process and every user of the system should operate using the least set of privileges necessary to perform the task. A good example of the use of this principle is role-based access control, described in Chapter 4. The system security policy can identify and define the various roles of users or processes. Each role is assigned only those permissions needed to perform its functions. Each permission specifies a permitted access to a particular resource (such as read and write access to a specified file or directory, connect access to a given host and port, etc.). Unless a permission is granted explicitly, the user or process should not be able to access the protected resource. More generally, any access control system should allow each user only the privileges that are authorized for that user. There is also a temporal aspect to the least privilege principle. For example, system programs or administrators who have special privileges should have those privileges only when necessary; when they are doing ordinary activities, the privileges should be withdrawn. Leaving them in place just opens the door to accidents.</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Least common mechanism  means that the design should minimize the functions shared by different users, providing mutual security. This principle helps reduce the number of unintended communication paths and reduces the amount of hardware and software on which all users depend, thus making it easier to verify if there are any undesirable security implications.</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Psychological acceptability  implies that the security mechanisms should not interfere unduly with the work of users, while at the same time meeting the needs of those who authorize access. If security mechanisms hinder the usability or accessibility of resources, then users may opt to turn off those mechanisms. Where possible, security mechanisms should be transparent to the users of the system or at most introduce minimal obstruction. In addition to not being intrusive or burden some security procedures must reflect the user’s mental model of protection. If the protection procedures do not make sense to the user or if the user must translate his image of protection into a substantially different protocol, the user is likely to make errors.</a:t>
            </a:r>
            <a:endParaRPr lang="en-US" b="0"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0798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Economy of mechanism means that the design of security measures embodied in both hardware and software should be as simple and small as possible. The motivation for this principle is that relatively simple, small design is easier to test and verify thoroughly. With a complex design, there are many more opportunities for an adversary to discover subtle weaknesses to exploit that may be difficult to spot ahead of time. The more complex the mechanism, the more likely it is to possess exploitable flaws. Simple mechanisms tend to have fewer exploitable flaws and require less maintenance. Further, because configuration management issues are simplified, updating or replacing a simple mechanism becomes a less intensive process.  In practice, this is perhaps the most difficult principle to honor. There is a constant demand for new features in both hardware and software, complicating the</a:t>
            </a:r>
          </a:p>
          <a:p>
            <a:r>
              <a:rPr lang="en-US" sz="1200" b="0" i="0" u="none" strike="noStrike" kern="1200" cap="none" baseline="0" dirty="0">
                <a:solidFill>
                  <a:schemeClr val="tx1"/>
                </a:solidFill>
                <a:latin typeface="+mn-lt"/>
                <a:ea typeface="ＭＳ Ｐゴシック" charset="-128"/>
                <a:cs typeface="ＭＳ Ｐゴシック" charset="-128"/>
                <a:sym typeface="Arial"/>
              </a:rPr>
              <a:t>security design task. The best that can be done is to keep this principle in mind during system design to try to eliminate unnecessary complexity.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Fail-safe default means that access decisions should be based on permission rather than exclusion. That is, the default situation is lack of access, and the protection scheme identifies conditions under which access is permitted. This approach exhibits a better failure mode than the alternative approach, where the default is to permit access. A design or implementation mistake in a mechanism that gives explicit permission tends to fail by refusing permission, a safe situation that can be quickly detected. On the other hand, a design or implementation mistake in a mechanism that explicitly excludes access tends to fail by allowing access, a failure that may long go unnoticed in normal use. For example, most file access systems work on this principle and virtually all protected services on client/server systems work this way.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Complete mediation means that every access must be checked against the access control mechanism. Systems should not rely on access decisions retrieved from a cache. In a system designed to operate continuously, this principle requires that, if access decisions are remembered for future use, careful consideration should be given to how changes in authority are propagated into such local memories. File access systems appear to provide an example of a system that complies with this principle. However, typically, once a user has opened a file, no check is made to see if permissions change. To fully implement complete mediation, every time a user reads a field or record in a file, or a data item in a database, the system must exercise access control. This resource-intensive approach is rarely used.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Open design  means that the design of a security mechanism should be open rather than secret. For example, although encryption keys must be secret, encryption algorithms should be open to public scrutiny. The algorithms can then be reviewed by many experts, and users can therefore have high confidence in them. This is the philosophy behind the National Institute of Standards and Technology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 program of standardizing encryption and hash algorithms and has led to the widespread adoption of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T-approved algorithms.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Separation of privilege  is defined in [S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T75] as a practice in which multiple privilege attributes are required to achieve access to a restricted resource. A good example of this is multifactor user authentication, which requires the use of multiple techniques, such as a password and a smart card, to authorize a user. The term is also now applied to any technique in which a program is divided into parts that are limited to the specific privileges they require in order to perform a specific task. This is used to mitigate the potential damage of a computer security attack. One example of this latter interpretation of the principle is removing high privilege operations to another process and running that process with the higher privileges required to perform its tasks. Day-to-day interfaces are executed in a lower privileged process.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privilege  means that every process and every user of the system should operate using the least set of privileges necessary to perform the task. A good example of the use of this principle is role-based access control, described in Chapter 4. The system security policy can identify and define the various roles of users or processes. Each role is assigned only those permissions needed to perform its functions. Each permission specifies a permitted access to a particular resource (such as read and write access to a specified file or directory, connect access to a given host and port, etc.). Unless a permission is granted explicitly, the user or process should not be able to access the protected resource. More generally, any access control system should allow each user only the privileges that are authorized for that user. There is also a temporal aspect to the least privilege principle. For example, system programs or administrators who have special privileges should have those privileges only when necessary; when they are doing ordinary activities, the privileges should be withdrawn. Leaving them in place just opens the door to accidents.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common mechanism  means that the design should minimize the functions shared by different users, providing mutual security. This principle helps reduce the number of unintended communication paths and reduces the amount of hardware and software on which all users depend, thus making it easier to verify if there are any undesirable security implications.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Psychological acceptability  implies that the security mechanisms should not interfere unduly with the work of users, while at the same time meeting the needs of those who authorize access. If security mechanisms hinder the usability or accessibility of resources, then users may opt to turn off those mechanisms. Where possible, security mechanisms should be transparent to the users of the system or at most introduce minimal obstruction. In addition to not being intrusive or burden some security procedures must reflect the user’s mental model of protection. If the protection procedures do not make sense to the user or if the user must translate his image of protection into a substantially different protocol, the user is likely to make errors.</a:t>
            </a:r>
            <a:endParaRPr lang="en-US" sz="1200" b="0"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81553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Economy of mechanism means that the design of security measures embodied in both hardware and software should be as simple and small as possible. The motivation for this principle is that relatively simple, small design is easier to test and verify thoroughly. With a complex design, there are many more opportunities for an adversary to discover subtle weaknesses to exploit that may be difficult to spot ahead of time. The more complex the mechanism, the more likely it is to possess exploitable flaws. Simple mechanisms tend to have fewer exploitable flaws and require less maintenance. Further, because configuration management issues are simplified, updating or replacing a simple mechanism becomes a less intensive process.  In practice, this is perhaps the most difficult principle to honor. There is a constant demand for new features in both hardware and software, complicating the</a:t>
            </a:r>
          </a:p>
          <a:p>
            <a:r>
              <a:rPr lang="en-US" sz="1200" b="0" i="0" u="none" strike="noStrike" kern="1200" cap="none" baseline="0" dirty="0">
                <a:solidFill>
                  <a:schemeClr val="tx1"/>
                </a:solidFill>
                <a:latin typeface="+mn-lt"/>
                <a:ea typeface="ＭＳ Ｐゴシック" charset="-128"/>
                <a:cs typeface="ＭＳ Ｐゴシック" charset="-128"/>
                <a:sym typeface="Arial"/>
              </a:rPr>
              <a:t>security design task. The best that can be done is to keep this principle in mind during system design to try to eliminate unnecessary complexity.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Fail-safe default means that access decisions should be based on permission rather than exclusion. That is, the default situation is lack of access, and the protection scheme identifies conditions under which access is permitted. This approach exhibits a better failure mode than the alternative approach, where the default is to permit access. A design or implementation mistake in a mechanism that gives explicit permission tends to fail by refusing permission, a safe situation that can be quickly detected. On the other hand, a design or implementation mistake in a mechanism that explicitly excludes access tends to fail by allowing access, a failure that may long go unnoticed in normal use. For example, most file access systems work on this principle and virtually all protected services on client/server systems work this way.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Complete mediation means that every access must be checked against the access control mechanism. Systems should not rely on access decisions retrieved from a cache. In a system designed to operate continuously, this principle requires that, if access decisions are remembered for future use, careful consideration should be given to how changes in authority are propagated into such local memories. File access systems appear to provide an example of a system that complies with this principle. However, typically, once a user has opened a file, no check is made to see if permissions change. To fully implement complete mediation, every time a user reads a field or record in a file, or a data item in a database, the system must exercise access control. This resource-intensive approach is rarely used.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Open design  means that the design of a security mechanism should be open rather than secret. For example, although encryption keys must be secret, encryption algorithms should be open to public scrutiny. The algorithms can then be reviewed by many experts, and users can therefore have high confidence in them. This is the philosophy behind the National Institute of Standards and Technology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 program of standardizing encryption and hash algorithms and has led to the widespread adoption of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T-approved algorithms.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Separation of privilege  is defined in [S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T75] as a practice in which multiple privilege attributes are required to achieve access to a restricted resource. A good example of this is multifactor user authentication, which requires the use of multiple techniques, such as a password and a smart card, to authorize a user. The term is also now applied to any technique in which a program is divided into parts that are limited to the specific privileges they require in order to perform a specific task. This is used to mitigate the potential damage of a computer security attack. One example of this latter interpretation of the principle is removing high privilege operations to another process and running that process with the higher privileges required to perform its tasks. Day-to-day interfaces are executed in a lower privileged process.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privilege  means that every process and every user of the system should operate using the least set of privileges necessary to perform the task. A good example of the use of this principle is role-based access control, described in Chapter 4. The system security policy can identify and define the various roles of users or processes. Each role is assigned only those permissions needed to perform its functions. Each permission specifies a permitted access to a particular resource (such as read and write access to a specified file or directory, connect access to a given host and port, etc.). Unless a permission is granted explicitly, the user or process should not be able to access the protected resource. More generally, any access control system should allow each user only the privileges that are authorized for that user. There is also a temporal aspect to the least privilege principle. For example, system programs or administrators who have special privileges should have those privileges only when necessary; when they are doing ordinary activities, the privileges should be withdrawn. Leaving them in place just opens the door to accidents.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common mechanism  means that the design should minimize the functions shared by different users, providing mutual security. This principle helps reduce the number of unintended communication paths and reduces the amount of hardware and software on which all users depend, thus making it easier to verify if there are any undesirable security implications.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Psychological acceptability  implies that the security mechanisms should not interfere unduly with the work of users, while at the same time meeting the needs of those who authorize access. If security mechanisms hinder the usability or accessibility of resources, then users may opt to turn off those mechanisms. Where possible, security mechanisms should be transparent to the users of the system or at most introduce minimal obstruction. In addition to not being intrusive or burden some security procedures must reflect the user’s mental model of protection. If the protection procedures do not make sense to the user or if the user must translate his image of protection into a substantially different protocol, the user is likely to make errors.</a:t>
            </a:r>
            <a:endParaRPr lang="en-US" sz="1200" b="0"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582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Economy of mechanism means that the design of security measures embodied in both hardware and software should be as simple and small as possible. The motivation for this principle is that relatively simple, small design is easier to test and verify thoroughly. With a complex design, there are many more opportunities for an adversary to discover subtle weaknesses to exploit that may be difficult to spot ahead of time. The more complex the mechanism, the more likely it is to possess exploitable flaws. Simple mechanisms tend to have fewer exploitable flaws and require less maintenance. Further, because configuration management issues are simplified, updating or replacing a simple mechanism becomes a less intensive process.  In practice, this is perhaps the most difficult principle to honor. There is a constant demand for new features in both hardware and software, complicating the</a:t>
            </a:r>
          </a:p>
          <a:p>
            <a:r>
              <a:rPr lang="en-US" sz="1200" b="0" i="0" u="none" strike="noStrike" kern="1200" cap="none" baseline="0" dirty="0">
                <a:solidFill>
                  <a:schemeClr val="tx1"/>
                </a:solidFill>
                <a:latin typeface="+mn-lt"/>
                <a:ea typeface="ＭＳ Ｐゴシック" charset="-128"/>
                <a:cs typeface="ＭＳ Ｐゴシック" charset="-128"/>
                <a:sym typeface="Arial"/>
              </a:rPr>
              <a:t>security design task. The best that can be done is to keep this principle in mind during system design to try to eliminate unnecessary complexity.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Fail-safe default means that access decisions should be based on permission rather than exclusion. That is, the default situation is lack of access, and the protection scheme identifies conditions under which access is permitted. This approach exhibits a better failure mode than the alternative approach, where the default is to permit access. A design or implementation mistake in a mechanism that gives explicit permission tends to fail by refusing permission, a safe situation that can be quickly detected. On the other hand, a design or implementation mistake in a mechanism that explicitly excludes access tends to fail by allowing access, a failure that may long go unnoticed in normal use. For example, most file access systems work on this principle and virtually all protected services on client/server systems work this way.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Complete mediation means that every access must be checked against the access control mechanism. Systems should not rely on access decisions retrieved from a cache. In a system designed to operate continuously, this principle requires that, if access decisions are remembered for future use, careful consideration should be given to how changes in authority are propagated into such local memories. File access systems appear to provide an example of a system that complies with this principle. However, typically, once a user has opened a file, no check is made to see if permissions change. To fully implement complete mediation, every time a user reads a field or record in a file, or a data item in a database, the system must exercise access control. This resource-intensive approach is rarely used.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Open design  means that the design of a security mechanism should be open rather than secret. For example, although encryption keys must be secret, encryption algorithms should be open to public scrutiny. The algorithms can then be reviewed by many experts, and users can therefore have high confidence in them. This is the philosophy behind the National Institute of Standards and Technology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 program of standardizing encryption and hash algorithms and has led to the widespread adoption of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T-approved algorithms.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Separation of privilege  is defined in [S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T75] as a practice in which multiple privilege attributes are required to achieve access to a restricted resource. A good example of this is multifactor user authentication, which requires the use of multiple techniques, such as a password and a smart card, to authorize a user. The term is also now applied to any technique in which a program is divided into parts that are limited to the specific privileges they require in order to perform a specific task. This is used to mitigate the potential damage of a computer security attack. One example of this latter interpretation of the principle is removing high privilege operations to another process and running that process with the higher privileges required to perform its tasks. Day-to-day interfaces are executed in a lower privileged process.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privilege  means that every process and every user of the system should operate using the least set of privileges necessary to perform the task. A good example of the use of this principle is role-based access control, described in Chapter 4. The system security policy can identify and define the various roles of users or processes. Each role is assigned only those permissions needed to perform its functions. Each permission specifies a permitted access to a particular resource (such as read and write access to a specified file or directory, connect access to a given host and port, etc.). Unless a permission is granted explicitly, the user or process should not be able to access the protected resource. More generally, any access control system should allow each user only the privileges that are authorized for that user. There is also a temporal aspect to the least privilege principle. For example, system programs or administrators who have special privileges should have those privileges only when necessary; when they are doing ordinary activities, the privileges should be withdrawn. Leaving them in place just opens the door to accidents.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common mechanism  means that the design should minimize the functions shared by different users, providing mutual security. This principle helps reduce the number of unintended communication paths and reduces the amount of hardware and software on which all users depend, thus making it easier to verify if there are any undesirable security implications.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Psychological acceptability  implies that the security mechanisms should not interfere unduly with the work of users, while at the same time meeting the needs of those who authorize access. If security mechanisms hinder the usability or accessibility of resources, then users may opt to turn off those mechanisms. Where possible, security mechanisms should be transparent to the users of the system or at most introduce minimal obstruction. In addition to not being intrusive or burden some security procedures must reflect the user’s mental model of protection. If the protection procedures do not make sense to the user or if the user must translate his image of protection into a substantially different protocol, the user is likely to make errors.</a:t>
            </a:r>
            <a:endParaRPr lang="en-US" sz="1200" b="0"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236248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Economy of mechanism means that the design of security measures embodied in both hardware and software should be as simple and small as possible. The motivation for this principle is that relatively simple, small design is easier to test and verify thoroughly. With a complex design, there are many more opportunities for an adversary to discover subtle weaknesses to exploit that may be difficult to spot ahead of time. The more complex the mechanism, the more likely it is to possess exploitable flaws. Simple mechanisms tend to have fewer exploitable flaws and require less maintenance. Further, because configuration management issues are simplified, updating or replacing a simple mechanism becomes a less intensive process.  In practice, this is perhaps the most difficult principle to honor. There is a constant demand for new features in both hardware and software, complicating the</a:t>
            </a:r>
          </a:p>
          <a:p>
            <a:r>
              <a:rPr lang="en-US" sz="1200" b="0" i="0" u="none" strike="noStrike" kern="1200" cap="none" baseline="0" dirty="0">
                <a:solidFill>
                  <a:schemeClr val="tx1"/>
                </a:solidFill>
                <a:latin typeface="+mn-lt"/>
                <a:ea typeface="ＭＳ Ｐゴシック" charset="-128"/>
                <a:cs typeface="ＭＳ Ｐゴシック" charset="-128"/>
                <a:sym typeface="Arial"/>
              </a:rPr>
              <a:t>security design task. The best that can be done is to keep this principle in mind during system design to try to eliminate unnecessary complexity.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Fail-safe default means that access decisions should be based on permission rather than exclusion. That is, the default situation is lack of access, and the protection scheme identifies conditions under which access is permitted. This approach exhibits a better failure mode than the alternative approach, where the default is to permit access. A design or implementation mistake in a mechanism that gives explicit permission tends to fail by refusing permission, a safe situation that can be quickly detected. On the other hand, a design or implementation mistake in a mechanism that explicitly excludes access tends to fail by allowing access, a failure that may long go unnoticed in normal use. For example, most file access systems work on this principle and virtually all protected services on client/server systems work this way.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Complete mediation means that every access must be checked against the access control mechanism. Systems should not rely on access decisions retrieved from a cache. In a system designed to operate continuously, this principle requires that, if access decisions are remembered for future use, careful consideration should be given to how changes in authority are propagated into such local memories. File access systems appear to provide an example of a system that complies with this principle. However, typically, once a user has opened a file, no check is made to see if permissions change. To fully implement complete mediation, every time a user reads a field or record in a file, or a data item in a database, the system must exercise access control. This resource-intensive approach is rarely used.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Open design  means that the design of a security mechanism should be open rather than secret. For example, although encryption keys must be secret, encryption algorithms should be open to public scrutiny. The algorithms can then be reviewed by many experts, and users can therefore have high confidence in them. This is the philosophy behind the National Institute of Standards and Technology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 program of standardizing encryption and hash algorithms and has led to the widespread adoption of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T-approved algorithms.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Separation of privilege  is defined in [S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T75] as a practice in which multiple privilege attributes are required to achieve access to a restricted resource. A good example of this is multifactor user authentication, which requires the use of multiple techniques, such as a password and a smart card, to authorize a user. The term is also now applied to any technique in which a program is divided into parts that are limited to the specific privileges they require in order to perform a specific task. This is used to mitigate the potential damage of a computer security attack. One example of this latter interpretation of the principle is removing high privilege operations to another process and running that process with the higher privileges required to perform its tasks. Day-to-day interfaces are executed in a lower privileged process.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privilege  means that every process and every user of the system should operate using the least set of privileges necessary to perform the task. A good example of the use of this principle is role-based access control, described in Chapter 4. The system security policy can identify and define the various roles of users or processes. Each role is assigned only those permissions needed to perform its functions. Each permission specifies a permitted access to a particular resource (such as read and write access to a specified file or directory, connect access to a given host and port, etc.). Unless a permission is granted explicitly, the user or process should not be able to access the protected resource. More generally, any access control system should allow each user only the privileges that are authorized for that user. There is also a temporal aspect to the least privilege principle. For example, system programs or administrators who have special privileges should have those privileges only when necessary; when they are doing ordinary activities, the privileges should be withdrawn. Leaving them in place just opens the door to accidents.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common mechanism  means that the design should minimize the functions shared by different users, providing mutual security. This principle helps reduce the number of unintended communication paths and reduces the amount of hardware and software on which all users depend, thus making it easier to verify if there are any undesirable security implications.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Psychological acceptability  implies that the security mechanisms should not interfere unduly with the work of users, while at the same time meeting the needs of those who authorize access. If security mechanisms hinder the usability or accessibility of resources, then users may opt to turn off those mechanisms. Where possible, security mechanisms should be transparent to the users of the system or at most introduce minimal obstruction. In addition to not being intrusive or burden some security procedures must reflect the user’s mental model of protection. If the protection procedures do not make sense to the user or if the user must translate his image of protection into a substantially different protocol, the user is likely to make errors.</a:t>
            </a:r>
            <a:endParaRPr lang="en-US" sz="1200" b="0"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00482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Economy of mechanism means that the design of security measures embodied in both hardware and software should be as simple and small as possible. The motivation for this principle is that relatively simple, small design is easier to test and verify thoroughly. With a complex design, there are many more opportunities for an adversary to discover subtle weaknesses to exploit that may be difficult to spot ahead of time. The more complex the mechanism, the more likely it is to possess exploitable flaws. Simple mechanisms tend to have fewer exploitable flaws and require less maintenance. Further, because configuration management issues are simplified, updating or replacing a simple mechanism becomes a less intensive process.  In practice, this is perhaps the most difficult principle to honor. There is a constant demand for new features in both hardware and software, complicating the</a:t>
            </a:r>
          </a:p>
          <a:p>
            <a:r>
              <a:rPr lang="en-US" sz="1200" b="0" i="0" u="none" strike="noStrike" kern="1200" cap="none" baseline="0" dirty="0">
                <a:solidFill>
                  <a:schemeClr val="tx1"/>
                </a:solidFill>
                <a:latin typeface="+mn-lt"/>
                <a:ea typeface="ＭＳ Ｐゴシック" charset="-128"/>
                <a:cs typeface="ＭＳ Ｐゴシック" charset="-128"/>
                <a:sym typeface="Arial"/>
              </a:rPr>
              <a:t>security design task. The best that can be done is to keep this principle in mind during system design to try to eliminate unnecessary complexity.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Fail-safe default means that access decisions should be based on permission rather than exclusion. That is, the default situation is lack of access, and the protection scheme identifies conditions under which access is permitted. This approach exhibits a better failure mode than the alternative approach, where the default is to permit access. A design or implementation mistake in a mechanism that gives explicit permission tends to fail by refusing permission, a safe situation that can be quickly detected. On the other hand, a design or implementation mistake in a mechanism that explicitly excludes access tends to fail by allowing access, a failure that may long go unnoticed in normal use. For example, most file access systems work on this principle and virtually all protected services on client/server systems work this way.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Complete mediation means that every access must be checked against the access control mechanism. Systems should not rely on access decisions retrieved from a cache. In a system designed to operate continuously, this principle requires that, if access decisions are remembered for future use, careful consideration should be given to how changes in authority are propagated into such local memories. File access systems appear to provide an example of a system that complies with this principle. However, typically, once a user has opened a file, no check is made to see if permissions change. To fully implement complete mediation, every time a user reads a field or record in a file, or a data item in a database, the system must exercise access control. This resource-intensive approach is rarely used.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Open design  means that the design of a security mechanism should be open rather than secret. For example, although encryption keys must be secret, encryption algorithms should be open to public scrutiny. The algorithms can then be reviewed by many experts, and users can therefore have high confidence in them. This is the philosophy behind the National Institute of Standards and Technology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 program of standardizing encryption and hash algorithms and has led to the widespread adoption of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T-approved algorithms.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Separation of privilege  is defined in [S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T75] as a practice in which multiple privilege attributes are required to achieve access to a restricted resource. A good example of this is multifactor user authentication, which requires the use of multiple techniques, such as a password and a smart card, to authorize a user. The term is also now applied to any technique in which a program is divided into parts that are limited to the specific privileges they require in order to perform a specific task. This is used to mitigate the potential damage of a computer security attack. One example of this latter interpretation of the principle is removing high privilege operations to another process and running that process with the higher privileges required to perform its tasks. Day-to-day interfaces are executed in a lower privileged process.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privilege  means that every process and every user of the system should operate using the least set of privileges necessary to perform the task. A good example of the use of this principle is role-based access control, described in Chapter 4. The system security policy can identify and define the various roles of users or processes. Each role is assigned only those permissions needed to perform its functions. Each permission specifies a permitted access to a particular resource (such as read and write access to a specified file or directory, connect access to a given host and port, etc.). Unless a permission is granted explicitly, the user or process should not be able to access the protected resource. More generally, any access control system should allow each user only the privileges that are authorized for that user. There is also a temporal aspect to the least privilege principle. For example, system programs or administrators who have special privileges should have those privileges only when necessary; when they are doing ordinary activities, the privileges should be withdrawn. Leaving them in place just opens the door to accidents.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common mechanism  means that the design should minimize the functions shared by different users, providing mutual security. This principle helps reduce the number of unintended communication paths and reduces the amount of hardware and software on which all users depend, thus making it easier to verify if there are any undesirable security implications.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Psychological acceptability  implies that the security mechanisms should not interfere unduly with the work of users, while at the same time meeting the needs of those who authorize access. If security mechanisms hinder the usability or accessibility of resources, then users may opt to turn off those mechanisms. Where possible, security mechanisms should be transparent to the users of the system or at most introduce minimal obstruction. In addition to not being intrusive or burden some security procedures must reflect the user’s mental model of protection. If the protection procedures do not make sense to the user or if the user must translate his image of protection into a substantially different protocol, the user is likely to make errors.</a:t>
            </a:r>
            <a:endParaRPr lang="en-US" sz="1200" b="0"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67218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Economy of mechanism means that the design of security measures embodied in both hardware and software should be as simple and small as possible. The motivation for this principle is that relatively simple, small design is easier to test and verify thoroughly. With a complex design, there are many more opportunities for an adversary to discover subtle weaknesses to exploit that may be difficult to spot ahead of time. The more complex the mechanism, the more likely it is to possess exploitable flaws. Simple mechanisms tend to have fewer exploitable flaws and require less maintenance. Further, because configuration management issues are simplified, updating or replacing a simple mechanism becomes a less intensive process.  In practice, this is perhaps the most difficult principle to honor. There is a constant demand for new features in both hardware and software, complicating the security design task. The best that can be done is to keep this principle in mind during system design to try to eliminate unnecessary complexity.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Fail-safe default means that access decisions should be based on permission rather than exclusion. That is, the default situation is lack of access, and the protection scheme identifies conditions under which access is permitted. This approach exhibits a better failure mode than the alternative approach, where the default is to permit access. A design or implementation mistake in a mechanism that gives explicit permission tends to fail by refusing permission, a safe situation that can be quickly detected. On the other hand, a design or implementation mistake in a mechanism that explicitly excludes access tends to fail by allowing access, a failure that may long go unnoticed in normal use. For example, most file access systems work on this principle and virtually all protected services on client/server systems work this way.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Complete mediation means that every access must be checked against the access control mechanism. Systems should not rely on access decisions retrieved from a cache. In a system designed to operate continuously, this principle requires that, if access decisions are remembered for future use, careful consideration should be given to how changes in authority are propagated into such local memories. File access systems appear to provide an example of a system that complies with this principle. However, typically, once a user has opened a file, no check is made to see if permissions change. To fully implement complete mediation, every time a user reads a field or record in a file, or a data item in a database, the system must exercise access control. This resource-intensive approach is rarely used.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Open design  means that the design of a security mechanism should be open rather than secret. For example, although encryption keys must be secret, encryption algorithms should be open to public scrutiny. The algorithms can then be reviewed by many experts, and users can therefore have high confidence in them. This is the philosophy behind the National Institute of Standards and Technology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 program of standardizing encryption and hash algorithms and has led to the widespread adoption of 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T-approved algorithms.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Separation of privilege  is defined in [S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T75] as a practice in which multiple privilege attributes are required to achieve access to a restricted resource. A good example of this is multifactor user authentication, which requires the use of multiple techniques, such as a password and a smart card, to authorize a user. The term is also now applied to any technique in which a program is divided into parts that are limited to the specific privileges they require in order to perform a specific task. This is used to mitigate the potential damage of a computer security attack. One example of this latter interpretation of the principle is removing high privilege operations to another process and running that process with the higher privileges required to perform its tasks. Day-to-day interfaces are executed in a lower privileged process.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privilege  means that every process and every user of the system should operate using the least set of privileges necessary to perform the task. A good example of the use of this principle is role-based access control, described in Chapter 4. The system security policy can identify and define the various roles of users or processes. Each role is assigned only those permissions needed to perform its functions. Each permission specifies a permitted access to a particular resource (such as read and write access to a specified file or directory, connect access to a given host and port, etc.). Unless a permission is granted explicitly, the user or process should not be able to access the protected resource. More generally, any access control system should allow each user only the privileges that are authorized for that user. There is also a temporal aspect to the least privilege principle. For example, system programs or administrators who have special privileges should have those privileges only when necessary; when they are doing ordinary activities, the privileges should be withdrawn. Leaving them in place just opens the door to accidents.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Least common mechanism  means that the design should minimize the functions shared by different users, providing mutual security. This principle helps reduce the number of unintended communication paths and reduces the amount of hardware and software on which all users depend, thus making it easier to verify if there are any undesirable security implications.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Psychological acceptability  implies that the security mechanisms should not interfere unduly with the work of users, while at the same time meeting the needs of those who authorize access. If security mechanisms hinder the usability or accessibility of resources, then users may opt to turn off those mechanisms. Where possible, security mechanisms should be transparent to the users of the system or at most introduce minimal obstruction. In addition to not being intrusive or burden some security procedures must reflect the user’s mental model of protection. If the protection procedures do not make sense to the user or if the user must translate his image of protection into a substantially different protocol, the user is likely to make errors.</a:t>
            </a:r>
            <a:endParaRPr lang="en-US" sz="1200" b="0"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0751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An attack surface consists of the reachable and exploitable vulnerabilities in a system  [M</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A11, H</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O</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W A03]. Examples of attack surfaces are the following:</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Open ports on outward facing Web and other servers, and code listening on those ports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Services available on the inside of a firewall</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Code that processes incoming data, e-mail, X</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M</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 office documents, and industry-specific custom data exchange formats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Interfaces, 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Q</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 and Web forms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An employee with access to sensitive information vulnerable to a social engineering attack</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Attack surfaces can be categorized in the following way: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Network attack surface:  This category refers to vulnerabilities over an enterprise network, wide-area network, or the Internet. Included in this category are network protocol vulnerabilities, such as those used for a denial-of-service attack, disruption of communications links, and various forms of intruder attacks.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Software attack surface:  This refers to vulnerabilities in application, utility, or operating system code. A particular focus in this category is Web server software.</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Human attack surface:  This category refers to vulnerabilities created by personnel or outsiders, such as social engineering, human error, and trusted insiders.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attack surface analysis is useful for assessing the scale and severity of threats to a system. A systematic analysis of points of vulnerability makes developers and security analysts aware of where security mechanisms are required. Once an attack surface is defined, designers may be able to find ways to make the surface smaller, thus making the task of the adversary more difficult. The attack surface also provides guidance on setting priorities for testing, strengthening security measures, or modifying the service or application.</a:t>
            </a:r>
            <a:endParaRPr lang="en-US" sz="1200" b="0"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46401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An attack surface consists of the reachable and exploitable vulnerabilities in a system  [M</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A11, H</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O</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W A03]. Examples of attack surfaces are the following:</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Open ports on outward facing Web and other servers, and code listening on those ports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Services available on the inside of a firewall</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Code that processes incoming data, e-mail, X</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M</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 office documents, and industry-specific custom data exchange formats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Interfaces, 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Q</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 and Web forms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An employee with access to sensitive information vulnerable to a social engineering attack</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Attack surfaces can be categorized in the following way: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Network attack surface:  This category refers to vulnerabilities over an enterprise network, wide-area network, or the Internet. Included in this category are network protocol vulnerabilities, such as those used for a denial-of-service attack, disruption of communications links, and various forms of intruder attacks.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Software attack surface:  This refers to vulnerabilities in application, utility, or operating system code. A particular focus in this category is Web server software.</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Human attack surface:  This category refers to vulnerabilities created by personnel or outsiders, such as social engineering, human error, and trusted insiders.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attack surface analysis is useful for assessing the scale and severity of threats to a system. A systematic analysis of points of vulnerability makes developers and security analysts aware of where security mechanisms are required. Once an attack surface is defined, designers may be able to find ways to make the surface smaller, thus making the task of the adversary more difficult. The attack surface also provides guidance on setting priorities for testing, strengthening security measures, or modifying the service or application.</a:t>
            </a:r>
            <a:endParaRPr lang="en-US" sz="1200" b="0"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24614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An attack surface consists of the reachable and exploitable vulnerabilities in a system  [M</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A11, H</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O</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W A03]. Examples of attack surfaces are the following:</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Open ports on outward facing Web and other servers, and code listening on those ports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Services available on the inside of a firewall</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Code that processes incoming data, e-mail, X</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M</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 office documents, and industry-specific custom data exchange formats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Interfaces, 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Q</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L, and Web forms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An employee with access to sensitive information vulnerable to a social engineering attack</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Attack surfaces can be categorized in the following way:</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Network attack surface:  This category refers to vulnerabilities over an enterprise network, wide-area network, or the Internet. Included in this category are network protocol vulnerabilities, such as those used for a denial-of-service attack, disruption of communications links, and various forms of intruder attacks.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Software attack surface:  This refers to vulnerabilities in application, utility, or operating system code. A particular focus in this category is Web server software.</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 Human attack surface:  This category refers to vulnerabilities created by personnel or outsiders, such as social engineering, human error, and trusted insiders.</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An attack surface analysis is useful for assessing the scale and severity of threats to a system. A systematic analysis of points of vulnerability makes developers and security analysts aware of where security mechanisms are required. Once an attack surface is defined, designers may be able to find ways to make the surface smaller, thus making the task of the adversary more difficult. The attack surface also provides guidance on setting priorities for testing, strengthening security measures, or modifying the service or application.</a:t>
            </a:r>
            <a:endParaRPr lang="en-US" sz="1200" b="0"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684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rPr>
              <a:t>This definition introduces three key objectives that are at the heart of computer security:</a:t>
            </a:r>
          </a:p>
          <a:p>
            <a:pPr>
              <a:defRPr/>
            </a:pPr>
            <a:endParaRPr lang="en-US" dirty="0">
              <a:latin typeface="+mn-lt"/>
            </a:endParaRPr>
          </a:p>
          <a:p>
            <a:pPr>
              <a:defRPr/>
            </a:pPr>
            <a:r>
              <a:rPr lang="en-US" dirty="0">
                <a:latin typeface="+mn-lt"/>
              </a:rPr>
              <a:t>• Confidentiality:  This term covers two related concepts:</a:t>
            </a:r>
          </a:p>
          <a:p>
            <a:pPr>
              <a:defRPr/>
            </a:pPr>
            <a:endParaRPr lang="en-US" dirty="0">
              <a:latin typeface="+mn-lt"/>
            </a:endParaRPr>
          </a:p>
          <a:p>
            <a:pPr>
              <a:defRPr/>
            </a:pPr>
            <a:r>
              <a:rPr lang="en-US" dirty="0">
                <a:latin typeface="+mn-lt"/>
              </a:rPr>
              <a:t>Data confidentiality:  Assures that private or confidential information is not made available or disclosed to unauthorized individuals.</a:t>
            </a:r>
          </a:p>
          <a:p>
            <a:pPr>
              <a:defRPr/>
            </a:pPr>
            <a:endParaRPr lang="en-US" dirty="0">
              <a:latin typeface="+mn-lt"/>
            </a:endParaRPr>
          </a:p>
          <a:p>
            <a:pPr>
              <a:defRPr/>
            </a:pPr>
            <a:r>
              <a:rPr lang="en-US" dirty="0">
                <a:latin typeface="+mn-lt"/>
              </a:rPr>
              <a:t> Privacy: Assures that individuals control or influence what information related to them may be collected and stored and by whom and to whom that information may be disclosed.</a:t>
            </a:r>
          </a:p>
          <a:p>
            <a:pPr>
              <a:defRPr/>
            </a:pPr>
            <a:endParaRPr lang="en-US" dirty="0">
              <a:latin typeface="+mn-lt"/>
            </a:endParaRPr>
          </a:p>
          <a:p>
            <a:pPr>
              <a:defRPr/>
            </a:pPr>
            <a:r>
              <a:rPr lang="en-US" dirty="0">
                <a:latin typeface="+mn-lt"/>
              </a:rPr>
              <a:t>•Integrity: This term covers two related concepts:</a:t>
            </a:r>
          </a:p>
          <a:p>
            <a:pPr>
              <a:defRPr/>
            </a:pPr>
            <a:r>
              <a:rPr lang="en-US" dirty="0">
                <a:latin typeface="+mn-lt"/>
              </a:rPr>
              <a:t> </a:t>
            </a:r>
          </a:p>
          <a:p>
            <a:pPr>
              <a:defRPr/>
            </a:pPr>
            <a:r>
              <a:rPr lang="en-US" dirty="0">
                <a:latin typeface="+mn-lt"/>
              </a:rPr>
              <a:t>Data integrity: Assures that information and programs are changed only in a specified and authorized manner.</a:t>
            </a:r>
          </a:p>
          <a:p>
            <a:pPr>
              <a:defRPr/>
            </a:pPr>
            <a:endParaRPr lang="en-US" dirty="0">
              <a:latin typeface="+mn-lt"/>
            </a:endParaRPr>
          </a:p>
          <a:p>
            <a:pPr>
              <a:defRPr/>
            </a:pPr>
            <a:r>
              <a:rPr lang="en-US" dirty="0">
                <a:latin typeface="+mn-lt"/>
              </a:rPr>
              <a:t> System integrity: Assures that a system performs its intended function in an unimpaired manner, free from deliberate or inadvertent unauthorized manipulation of the system.</a:t>
            </a:r>
          </a:p>
          <a:p>
            <a:pPr>
              <a:defRPr/>
            </a:pPr>
            <a:endParaRPr lang="en-US" dirty="0">
              <a:latin typeface="+mn-lt"/>
            </a:endParaRPr>
          </a:p>
          <a:p>
            <a:pPr>
              <a:defRPr/>
            </a:pPr>
            <a:r>
              <a:rPr lang="en-US" dirty="0">
                <a:latin typeface="+mn-lt"/>
              </a:rPr>
              <a:t>•  Availability: Assures that systems work promptly and service is not denied to authorized users.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7195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ＭＳ Ｐゴシック" charset="-128"/>
                <a:cs typeface="ＭＳ Ｐゴシック" charset="-128"/>
              </a:rPr>
              <a:t>An attack tree is a branching, hierarchical data structure that represents a set of potential techniques for exploiting security vulnerabilities [M</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A</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U</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W05, M</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O</a:t>
            </a:r>
            <a:r>
              <a:rPr lang="en-US" sz="100" kern="1200" baseline="0" dirty="0">
                <a:solidFill>
                  <a:schemeClr val="tx1"/>
                </a:solidFill>
                <a:latin typeface="+mn-lt"/>
                <a:ea typeface="ＭＳ Ｐゴシック" charset="-128"/>
                <a:cs typeface="ＭＳ Ｐゴシック" charset="-128"/>
              </a:rPr>
              <a:t> </a:t>
            </a:r>
            <a:r>
              <a:rPr lang="en-US" sz="1200" kern="1200" baseline="0" dirty="0" err="1">
                <a:solidFill>
                  <a:schemeClr val="tx1"/>
                </a:solidFill>
                <a:latin typeface="+mn-lt"/>
                <a:ea typeface="ＭＳ Ｐゴシック" charset="-128"/>
                <a:cs typeface="ＭＳ Ｐゴシック" charset="-128"/>
              </a:rPr>
              <a:t>O</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R01, S</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C</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H</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N99]. The security incident that is the goal of the attack is represented as the root node of the tree, and the ways that an attacker could reach that goal are iteratively and incrementally represented as branches and </a:t>
            </a:r>
            <a:r>
              <a:rPr lang="en-US" sz="1200" kern="1200" baseline="0" dirty="0" err="1">
                <a:solidFill>
                  <a:schemeClr val="tx1"/>
                </a:solidFill>
                <a:latin typeface="+mn-lt"/>
                <a:ea typeface="ＭＳ Ｐゴシック" charset="-128"/>
                <a:cs typeface="ＭＳ Ｐゴシック" charset="-128"/>
              </a:rPr>
              <a:t>subnodes</a:t>
            </a:r>
            <a:r>
              <a:rPr lang="en-US" sz="1200" kern="1200" baseline="0" dirty="0">
                <a:solidFill>
                  <a:schemeClr val="tx1"/>
                </a:solidFill>
                <a:latin typeface="+mn-lt"/>
                <a:ea typeface="ＭＳ Ｐゴシック" charset="-128"/>
                <a:cs typeface="ＭＳ Ｐゴシック" charset="-128"/>
              </a:rPr>
              <a:t> of the tree. Each </a:t>
            </a:r>
            <a:r>
              <a:rPr lang="en-US" sz="1200" kern="1200" baseline="0" dirty="0" err="1">
                <a:solidFill>
                  <a:schemeClr val="tx1"/>
                </a:solidFill>
                <a:latin typeface="+mn-lt"/>
                <a:ea typeface="ＭＳ Ｐゴシック" charset="-128"/>
                <a:cs typeface="ＭＳ Ｐゴシック" charset="-128"/>
              </a:rPr>
              <a:t>subnode</a:t>
            </a:r>
            <a:r>
              <a:rPr lang="en-US" sz="1200" kern="1200" baseline="0" dirty="0">
                <a:solidFill>
                  <a:schemeClr val="tx1"/>
                </a:solidFill>
                <a:latin typeface="+mn-lt"/>
                <a:ea typeface="ＭＳ Ｐゴシック" charset="-128"/>
                <a:cs typeface="ＭＳ Ｐゴシック" charset="-128"/>
              </a:rPr>
              <a:t> defines a </a:t>
            </a:r>
            <a:r>
              <a:rPr lang="en-US" sz="1200" kern="1200" baseline="0" dirty="0" err="1">
                <a:solidFill>
                  <a:schemeClr val="tx1"/>
                </a:solidFill>
                <a:latin typeface="+mn-lt"/>
                <a:ea typeface="ＭＳ Ｐゴシック" charset="-128"/>
                <a:cs typeface="ＭＳ Ｐゴシック" charset="-128"/>
              </a:rPr>
              <a:t>subgoal</a:t>
            </a:r>
            <a:r>
              <a:rPr lang="en-US" sz="1200" kern="1200" baseline="0" dirty="0">
                <a:solidFill>
                  <a:schemeClr val="tx1"/>
                </a:solidFill>
                <a:latin typeface="+mn-lt"/>
                <a:ea typeface="ＭＳ Ｐゴシック" charset="-128"/>
                <a:cs typeface="ＭＳ Ｐゴシック" charset="-128"/>
              </a:rPr>
              <a:t>, and each </a:t>
            </a:r>
            <a:r>
              <a:rPr lang="en-US" sz="1200" kern="1200" baseline="0" dirty="0" err="1">
                <a:solidFill>
                  <a:schemeClr val="tx1"/>
                </a:solidFill>
                <a:latin typeface="+mn-lt"/>
                <a:ea typeface="ＭＳ Ｐゴシック" charset="-128"/>
                <a:cs typeface="ＭＳ Ｐゴシック" charset="-128"/>
              </a:rPr>
              <a:t>subgoal</a:t>
            </a:r>
            <a:r>
              <a:rPr lang="en-US" sz="1200" kern="1200" baseline="0" dirty="0">
                <a:solidFill>
                  <a:schemeClr val="tx1"/>
                </a:solidFill>
                <a:latin typeface="+mn-lt"/>
                <a:ea typeface="ＭＳ Ｐゴシック" charset="-128"/>
                <a:cs typeface="ＭＳ Ｐゴシック" charset="-128"/>
              </a:rPr>
              <a:t> may have its own set of further </a:t>
            </a:r>
            <a:r>
              <a:rPr lang="en-US" sz="1200" kern="1200" baseline="0" dirty="0" err="1">
                <a:solidFill>
                  <a:schemeClr val="tx1"/>
                </a:solidFill>
                <a:latin typeface="+mn-lt"/>
                <a:ea typeface="ＭＳ Ｐゴシック" charset="-128"/>
                <a:cs typeface="ＭＳ Ｐゴシック" charset="-128"/>
              </a:rPr>
              <a:t>subgoals</a:t>
            </a:r>
            <a:r>
              <a:rPr lang="en-US" sz="1200" kern="1200" baseline="0" dirty="0">
                <a:solidFill>
                  <a:schemeClr val="tx1"/>
                </a:solidFill>
                <a:latin typeface="+mn-lt"/>
                <a:ea typeface="ＭＳ Ｐゴシック" charset="-128"/>
                <a:cs typeface="ＭＳ Ｐゴシック" charset="-128"/>
              </a:rPr>
              <a:t>, etc. The final nodes on the paths outward from the root, that is, the leaf nodes, represent different ways to initiate an attack. Each node other than a leaf is either an AND-node or an O</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R-node. To achieve the goal represented by an A</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N</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D-node, the </a:t>
            </a:r>
            <a:r>
              <a:rPr lang="en-US" sz="1200" kern="1200" baseline="0" dirty="0" err="1">
                <a:solidFill>
                  <a:schemeClr val="tx1"/>
                </a:solidFill>
                <a:latin typeface="+mn-lt"/>
                <a:ea typeface="ＭＳ Ｐゴシック" charset="-128"/>
                <a:cs typeface="ＭＳ Ｐゴシック" charset="-128"/>
              </a:rPr>
              <a:t>subgoals</a:t>
            </a:r>
            <a:r>
              <a:rPr lang="en-US" sz="1200" kern="1200" baseline="0" dirty="0">
                <a:solidFill>
                  <a:schemeClr val="tx1"/>
                </a:solidFill>
                <a:latin typeface="+mn-lt"/>
                <a:ea typeface="ＭＳ Ｐゴシック" charset="-128"/>
                <a:cs typeface="ＭＳ Ｐゴシック" charset="-128"/>
              </a:rPr>
              <a:t> represented by all of that node’s </a:t>
            </a:r>
            <a:r>
              <a:rPr lang="en-US" sz="1200" kern="1200" baseline="0" dirty="0" err="1">
                <a:solidFill>
                  <a:schemeClr val="tx1"/>
                </a:solidFill>
                <a:latin typeface="+mn-lt"/>
                <a:ea typeface="ＭＳ Ｐゴシック" charset="-128"/>
                <a:cs typeface="ＭＳ Ｐゴシック" charset="-128"/>
              </a:rPr>
              <a:t>subnodes</a:t>
            </a:r>
            <a:r>
              <a:rPr lang="en-US" sz="1200" kern="1200" baseline="0" dirty="0">
                <a:solidFill>
                  <a:schemeClr val="tx1"/>
                </a:solidFill>
                <a:latin typeface="+mn-lt"/>
                <a:ea typeface="ＭＳ Ｐゴシック" charset="-128"/>
                <a:cs typeface="ＭＳ Ｐゴシック" charset="-128"/>
              </a:rPr>
              <a:t> must be achieved; and for an O</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R-node, at least one of the </a:t>
            </a:r>
            <a:r>
              <a:rPr lang="en-US" sz="1200" kern="1200" baseline="0" dirty="0" err="1">
                <a:solidFill>
                  <a:schemeClr val="tx1"/>
                </a:solidFill>
                <a:latin typeface="+mn-lt"/>
                <a:ea typeface="ＭＳ Ｐゴシック" charset="-128"/>
                <a:cs typeface="ＭＳ Ｐゴシック" charset="-128"/>
              </a:rPr>
              <a:t>subgoals</a:t>
            </a:r>
            <a:r>
              <a:rPr lang="en-US" sz="1200" kern="1200" baseline="0" dirty="0">
                <a:solidFill>
                  <a:schemeClr val="tx1"/>
                </a:solidFill>
                <a:latin typeface="+mn-lt"/>
                <a:ea typeface="ＭＳ Ｐゴシック" charset="-128"/>
                <a:cs typeface="ＭＳ Ｐゴシック" charset="-128"/>
              </a:rPr>
              <a:t> must be achieved. Branches can be labeled</a:t>
            </a:r>
          </a:p>
          <a:p>
            <a:r>
              <a:rPr lang="en-US" sz="1200" kern="1200" baseline="0" dirty="0">
                <a:solidFill>
                  <a:schemeClr val="tx1"/>
                </a:solidFill>
                <a:latin typeface="+mn-lt"/>
                <a:ea typeface="ＭＳ Ｐゴシック" charset="-128"/>
                <a:cs typeface="ＭＳ Ｐゴシック" charset="-128"/>
              </a:rPr>
              <a:t>with values representing difficulty, cost, or other attack attributes, so that alternative attacks can be compared.</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The motivation for the use of attack trees is to effectively exploit the information available on attack patterns. Organizations such as C</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E</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R</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T publish security advisories that have enabled the development of a body of knowledge about both general attack strategies and specific attack patterns. Security analysts can use the attack tree to document security attacks in a structured form that reveals key vulnerabilities. The attack tree can guide both the design of systems and applications, and the choice and strength of countermeasures.</a:t>
            </a:r>
            <a:endParaRPr lang="en-US"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5945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tx1"/>
                </a:solidFill>
                <a:latin typeface="+mn-lt"/>
                <a:ea typeface="ＭＳ Ｐゴシック" charset="-128"/>
                <a:cs typeface="ＭＳ Ｐゴシック" charset="-128"/>
                <a:sym typeface="Arial"/>
              </a:rPr>
              <a:t>An attack tree is a branching, hierarchical data structure that represents a set of potential techniques for exploiting security vulnerabilities [M</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U</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W05, M</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O</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err="1">
                <a:solidFill>
                  <a:schemeClr val="tx1"/>
                </a:solidFill>
                <a:latin typeface="+mn-lt"/>
                <a:ea typeface="ＭＳ Ｐゴシック" charset="-128"/>
                <a:cs typeface="ＭＳ Ｐゴシック" charset="-128"/>
                <a:sym typeface="Arial"/>
              </a:rPr>
              <a:t>O</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R01, S</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C</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H</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N99]. The security incident that is the goal of the attack is represented as the root node of the tree, and the ways that an attacker could reach that goal are iteratively and incrementally represented as branches and </a:t>
            </a:r>
            <a:r>
              <a:rPr lang="en-US" sz="1200" b="0" i="0" u="none" strike="noStrike" kern="1200" cap="none" baseline="0" dirty="0" err="1">
                <a:solidFill>
                  <a:schemeClr val="tx1"/>
                </a:solidFill>
                <a:latin typeface="+mn-lt"/>
                <a:ea typeface="ＭＳ Ｐゴシック" charset="-128"/>
                <a:cs typeface="ＭＳ Ｐゴシック" charset="-128"/>
                <a:sym typeface="Arial"/>
              </a:rPr>
              <a:t>subnodes</a:t>
            </a:r>
            <a:r>
              <a:rPr lang="en-US" sz="1200" b="0" i="0" u="none" strike="noStrike" kern="1200" cap="none" baseline="0" dirty="0">
                <a:solidFill>
                  <a:schemeClr val="tx1"/>
                </a:solidFill>
                <a:latin typeface="+mn-lt"/>
                <a:ea typeface="ＭＳ Ｐゴシック" charset="-128"/>
                <a:cs typeface="ＭＳ Ｐゴシック" charset="-128"/>
                <a:sym typeface="Arial"/>
              </a:rPr>
              <a:t> of the tree. Each </a:t>
            </a:r>
            <a:r>
              <a:rPr lang="en-US" sz="1200" b="0" i="0" u="none" strike="noStrike" kern="1200" cap="none" baseline="0" dirty="0" err="1">
                <a:solidFill>
                  <a:schemeClr val="tx1"/>
                </a:solidFill>
                <a:latin typeface="+mn-lt"/>
                <a:ea typeface="ＭＳ Ｐゴシック" charset="-128"/>
                <a:cs typeface="ＭＳ Ｐゴシック" charset="-128"/>
                <a:sym typeface="Arial"/>
              </a:rPr>
              <a:t>subnode</a:t>
            </a:r>
            <a:r>
              <a:rPr lang="en-US" sz="1200" b="0" i="0" u="none" strike="noStrike" kern="1200" cap="none" baseline="0" dirty="0">
                <a:solidFill>
                  <a:schemeClr val="tx1"/>
                </a:solidFill>
                <a:latin typeface="+mn-lt"/>
                <a:ea typeface="ＭＳ Ｐゴシック" charset="-128"/>
                <a:cs typeface="ＭＳ Ｐゴシック" charset="-128"/>
                <a:sym typeface="Arial"/>
              </a:rPr>
              <a:t> defines a </a:t>
            </a:r>
            <a:r>
              <a:rPr lang="en-US" sz="1200" b="0" i="0" u="none" strike="noStrike" kern="1200" cap="none" baseline="0" dirty="0" err="1">
                <a:solidFill>
                  <a:schemeClr val="tx1"/>
                </a:solidFill>
                <a:latin typeface="+mn-lt"/>
                <a:ea typeface="ＭＳ Ｐゴシック" charset="-128"/>
                <a:cs typeface="ＭＳ Ｐゴシック" charset="-128"/>
                <a:sym typeface="Arial"/>
              </a:rPr>
              <a:t>subgoal</a:t>
            </a:r>
            <a:r>
              <a:rPr lang="en-US" sz="1200" b="0" i="0" u="none" strike="noStrike" kern="1200" cap="none" baseline="0" dirty="0">
                <a:solidFill>
                  <a:schemeClr val="tx1"/>
                </a:solidFill>
                <a:latin typeface="+mn-lt"/>
                <a:ea typeface="ＭＳ Ｐゴシック" charset="-128"/>
                <a:cs typeface="ＭＳ Ｐゴシック" charset="-128"/>
                <a:sym typeface="Arial"/>
              </a:rPr>
              <a:t>, and each </a:t>
            </a:r>
            <a:r>
              <a:rPr lang="en-US" sz="1200" b="0" i="0" u="none" strike="noStrike" kern="1200" cap="none" baseline="0" dirty="0" err="1">
                <a:solidFill>
                  <a:schemeClr val="tx1"/>
                </a:solidFill>
                <a:latin typeface="+mn-lt"/>
                <a:ea typeface="ＭＳ Ｐゴシック" charset="-128"/>
                <a:cs typeface="ＭＳ Ｐゴシック" charset="-128"/>
                <a:sym typeface="Arial"/>
              </a:rPr>
              <a:t>subgoal</a:t>
            </a:r>
            <a:r>
              <a:rPr lang="en-US" sz="1200" b="0" i="0" u="none" strike="noStrike" kern="1200" cap="none" baseline="0" dirty="0">
                <a:solidFill>
                  <a:schemeClr val="tx1"/>
                </a:solidFill>
                <a:latin typeface="+mn-lt"/>
                <a:ea typeface="ＭＳ Ｐゴシック" charset="-128"/>
                <a:cs typeface="ＭＳ Ｐゴシック" charset="-128"/>
                <a:sym typeface="Arial"/>
              </a:rPr>
              <a:t> may have its own set of further </a:t>
            </a:r>
            <a:r>
              <a:rPr lang="en-US" sz="1200" b="0" i="0" u="none" strike="noStrike" kern="1200" cap="none" baseline="0" dirty="0" err="1">
                <a:solidFill>
                  <a:schemeClr val="tx1"/>
                </a:solidFill>
                <a:latin typeface="+mn-lt"/>
                <a:ea typeface="ＭＳ Ｐゴシック" charset="-128"/>
                <a:cs typeface="ＭＳ Ｐゴシック" charset="-128"/>
                <a:sym typeface="Arial"/>
              </a:rPr>
              <a:t>subgoals</a:t>
            </a:r>
            <a:r>
              <a:rPr lang="en-US" sz="1200" b="0" i="0" u="none" strike="noStrike" kern="1200" cap="none" baseline="0" dirty="0">
                <a:solidFill>
                  <a:schemeClr val="tx1"/>
                </a:solidFill>
                <a:latin typeface="+mn-lt"/>
                <a:ea typeface="ＭＳ Ｐゴシック" charset="-128"/>
                <a:cs typeface="ＭＳ Ｐゴシック" charset="-128"/>
                <a:sym typeface="Arial"/>
              </a:rPr>
              <a:t>, etc. The final nodes on the paths outward from the root, that is, the leaf nodes, represent different ways to initiate an attack. Each node other than a leaf is either an AND-node or an O</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R-node. To achieve the goal represented by an A</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N</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D-node, the </a:t>
            </a:r>
            <a:r>
              <a:rPr lang="en-US" sz="1200" b="0" i="0" u="none" strike="noStrike" kern="1200" cap="none" baseline="0" dirty="0" err="1">
                <a:solidFill>
                  <a:schemeClr val="tx1"/>
                </a:solidFill>
                <a:latin typeface="+mn-lt"/>
                <a:ea typeface="ＭＳ Ｐゴシック" charset="-128"/>
                <a:cs typeface="ＭＳ Ｐゴシック" charset="-128"/>
                <a:sym typeface="Arial"/>
              </a:rPr>
              <a:t>subgoals</a:t>
            </a:r>
            <a:r>
              <a:rPr lang="en-US" sz="1200" b="0" i="0" u="none" strike="noStrike" kern="1200" cap="none" baseline="0" dirty="0">
                <a:solidFill>
                  <a:schemeClr val="tx1"/>
                </a:solidFill>
                <a:latin typeface="+mn-lt"/>
                <a:ea typeface="ＭＳ Ｐゴシック" charset="-128"/>
                <a:cs typeface="ＭＳ Ｐゴシック" charset="-128"/>
                <a:sym typeface="Arial"/>
              </a:rPr>
              <a:t> represented by all of that node’s </a:t>
            </a:r>
            <a:r>
              <a:rPr lang="en-US" sz="1200" b="0" i="0" u="none" strike="noStrike" kern="1200" cap="none" baseline="0" dirty="0" err="1">
                <a:solidFill>
                  <a:schemeClr val="tx1"/>
                </a:solidFill>
                <a:latin typeface="+mn-lt"/>
                <a:ea typeface="ＭＳ Ｐゴシック" charset="-128"/>
                <a:cs typeface="ＭＳ Ｐゴシック" charset="-128"/>
                <a:sym typeface="Arial"/>
              </a:rPr>
              <a:t>subnodes</a:t>
            </a:r>
            <a:r>
              <a:rPr lang="en-US" sz="1200" b="0" i="0" u="none" strike="noStrike" kern="1200" cap="none" baseline="0" dirty="0">
                <a:solidFill>
                  <a:schemeClr val="tx1"/>
                </a:solidFill>
                <a:latin typeface="+mn-lt"/>
                <a:ea typeface="ＭＳ Ｐゴシック" charset="-128"/>
                <a:cs typeface="ＭＳ Ｐゴシック" charset="-128"/>
                <a:sym typeface="Arial"/>
              </a:rPr>
              <a:t> must be achieved; and for an O</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R-node, at least one of the </a:t>
            </a:r>
            <a:r>
              <a:rPr lang="en-US" sz="1200" b="0" i="0" u="none" strike="noStrike" kern="1200" cap="none" baseline="0" dirty="0" err="1">
                <a:solidFill>
                  <a:schemeClr val="tx1"/>
                </a:solidFill>
                <a:latin typeface="+mn-lt"/>
                <a:ea typeface="ＭＳ Ｐゴシック" charset="-128"/>
                <a:cs typeface="ＭＳ Ｐゴシック" charset="-128"/>
                <a:sym typeface="Arial"/>
              </a:rPr>
              <a:t>subgoals</a:t>
            </a:r>
            <a:r>
              <a:rPr lang="en-US" sz="1200" b="0" i="0" u="none" strike="noStrike" kern="1200" cap="none" baseline="0" dirty="0">
                <a:solidFill>
                  <a:schemeClr val="tx1"/>
                </a:solidFill>
                <a:latin typeface="+mn-lt"/>
                <a:ea typeface="ＭＳ Ｐゴシック" charset="-128"/>
                <a:cs typeface="ＭＳ Ｐゴシック" charset="-128"/>
                <a:sym typeface="Arial"/>
              </a:rPr>
              <a:t> must be achieved. Branches can be labeled</a:t>
            </a:r>
          </a:p>
          <a:p>
            <a:r>
              <a:rPr lang="en-US" sz="1200" b="0" i="0" u="none" strike="noStrike" kern="1200" cap="none" baseline="0" dirty="0">
                <a:solidFill>
                  <a:schemeClr val="tx1"/>
                </a:solidFill>
                <a:latin typeface="+mn-lt"/>
                <a:ea typeface="ＭＳ Ｐゴシック" charset="-128"/>
                <a:cs typeface="ＭＳ Ｐゴシック" charset="-128"/>
                <a:sym typeface="Arial"/>
              </a:rPr>
              <a:t>with values representing difficulty, cost, or other attack attributes, so that alternative attacks can be compared.</a:t>
            </a:r>
          </a:p>
          <a:p>
            <a:endParaRPr lang="en-US" sz="1200" b="0" i="0" u="none" strike="noStrike" kern="1200" cap="none" baseline="0" dirty="0">
              <a:solidFill>
                <a:schemeClr val="tx1"/>
              </a:solidFill>
              <a:latin typeface="+mn-lt"/>
              <a:ea typeface="ＭＳ Ｐゴシック" charset="-128"/>
              <a:cs typeface="ＭＳ Ｐゴシック" charset="-128"/>
              <a:sym typeface="Arial"/>
            </a:endParaRPr>
          </a:p>
          <a:p>
            <a:r>
              <a:rPr lang="en-US" sz="1200" b="0" i="0" u="none" strike="noStrike" kern="1200" cap="none" baseline="0" dirty="0">
                <a:solidFill>
                  <a:schemeClr val="tx1"/>
                </a:solidFill>
                <a:latin typeface="+mn-lt"/>
                <a:ea typeface="ＭＳ Ｐゴシック" charset="-128"/>
                <a:cs typeface="ＭＳ Ｐゴシック" charset="-128"/>
                <a:sym typeface="Arial"/>
              </a:rPr>
              <a:t>The motivation for the use of attack trees is to effectively exploit the information available on attack patterns. Organizations such as C</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E</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R</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T publish security advisories that have enabled the development of a body of knowledge about both general attack strategies and specific attack patterns. Security analysts can use the attack tree to document security attacks in a structured form that reveals key vulnerabilities. The attack tree can guide both the design of systems and applications, and the choice and strength of countermeasures.</a:t>
            </a:r>
            <a:endParaRPr lang="en-US" sz="1200" b="0" i="0" u="none" strike="noStrike" kern="1200" cap="none" dirty="0">
              <a:solidFill>
                <a:schemeClr val="dk1"/>
              </a:solidFill>
              <a:latin typeface="+mn-lt"/>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6352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ＭＳ Ｐゴシック" charset="-128"/>
                <a:cs typeface="ＭＳ Ｐゴシック" charset="-128"/>
              </a:rPr>
              <a:t>Figure 1.4, </a:t>
            </a:r>
            <a:r>
              <a:rPr lang="en-US" sz="1200" b="0" kern="1200" baseline="0" dirty="0">
                <a:solidFill>
                  <a:schemeClr val="tx1"/>
                </a:solidFill>
                <a:latin typeface="+mn-lt"/>
                <a:ea typeface="ＭＳ Ｐゴシック" charset="-128"/>
                <a:cs typeface="ＭＳ Ｐゴシック" charset="-128"/>
              </a:rPr>
              <a:t>based on a figure in [D</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I</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MI07], is an example of an attack tree analysis for an Internet banking authentication application. The root of the tree is the objective of the attacker, which is to compromise a user’s account. The shaded boxes on the tree are the leaf nodes, which represent events the comprise the attacks. Note that in this tree in this example, all the nodes other than leaf nodes are O</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R-nodes. The analysis to generate this tree considered the three components involved in authentication:</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User terminal and user (U</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T/U):  These attacks target the user equipment, Including the tokens that may be involved, such as smartcards or other password generators, as well as the actions of the user.</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Communications channel (C</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C):  This type of attack focuses on communication links.</a:t>
            </a:r>
          </a:p>
          <a:p>
            <a:endParaRPr lang="en-US" sz="1200" b="0" kern="1200" baseline="0" dirty="0">
              <a:solidFill>
                <a:schemeClr val="tx1"/>
              </a:solidFill>
              <a:latin typeface="+mn-lt"/>
              <a:ea typeface="ＭＳ Ｐゴシック" charset="-128"/>
              <a:cs typeface="ＭＳ Ｐゴシック" charset="-128"/>
            </a:endParaRPr>
          </a:p>
          <a:p>
            <a:r>
              <a:rPr lang="en-US" sz="1200" b="0" kern="1200" baseline="0" dirty="0">
                <a:solidFill>
                  <a:schemeClr val="tx1"/>
                </a:solidFill>
                <a:latin typeface="+mn-lt"/>
                <a:ea typeface="ＭＳ Ｐゴシック" charset="-128"/>
                <a:cs typeface="ＭＳ Ｐゴシック" charset="-128"/>
              </a:rPr>
              <a:t>■ Internet banking server (I</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B</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S):  These types of attacks are offline attacks against the servers that host the Internet banking application.</a:t>
            </a:r>
          </a:p>
          <a:p>
            <a:endParaRPr lang="en-US" sz="1200" b="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Five overall attack strategies can be identified, each of which exploits one or more of the three components. The five strategies are as follows:</a:t>
            </a:r>
          </a:p>
          <a:p>
            <a:endParaRPr lang="en-US" sz="1200" b="1" kern="1200" baseline="0" dirty="0">
              <a:solidFill>
                <a:schemeClr val="tx1"/>
              </a:solidFill>
              <a:latin typeface="+mn-lt"/>
              <a:ea typeface="ＭＳ Ｐゴシック" charset="-128"/>
              <a:cs typeface="ＭＳ Ｐゴシック" charset="-128"/>
            </a:endParaRPr>
          </a:p>
          <a:p>
            <a:r>
              <a:rPr lang="en-US" sz="1200" b="1" kern="1200" baseline="0" dirty="0">
                <a:solidFill>
                  <a:schemeClr val="tx1"/>
                </a:solidFill>
                <a:latin typeface="+mn-lt"/>
                <a:ea typeface="ＭＳ Ｐゴシック" charset="-128"/>
                <a:cs typeface="ＭＳ Ｐゴシック" charset="-128"/>
              </a:rPr>
              <a:t>■ User credential compromise:  This strategy can be used against many elements </a:t>
            </a:r>
            <a:r>
              <a:rPr lang="en-US" sz="1200" kern="1200" baseline="0" dirty="0">
                <a:solidFill>
                  <a:schemeClr val="tx1"/>
                </a:solidFill>
                <a:latin typeface="+mn-lt"/>
                <a:ea typeface="ＭＳ Ｐゴシック" charset="-128"/>
                <a:cs typeface="ＭＳ Ｐゴシック" charset="-128"/>
              </a:rPr>
              <a:t>of the attack surface. There are procedural attacks, such as monitoring a user’s action to observe a P</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I</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N or other credential, or theft of the user’s token or handwritten notes. An adversary may also compromise token information using a variety of token attack tools, such as hacking the smartcard or using a brute force approach to guess the </a:t>
            </a:r>
            <a:r>
              <a:rPr lang="en-US" sz="1200" b="0" i="0" u="none" strike="noStrike" kern="1200" cap="none" baseline="0" dirty="0">
                <a:solidFill>
                  <a:schemeClr val="tx1"/>
                </a:solidFill>
                <a:latin typeface="+mn-lt"/>
                <a:ea typeface="ＭＳ Ｐゴシック" charset="-128"/>
                <a:cs typeface="ＭＳ Ｐゴシック" charset="-128"/>
                <a:sym typeface="Arial"/>
              </a:rPr>
              <a:t>P</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N</a:t>
            </a:r>
            <a:r>
              <a:rPr lang="en-US" sz="1200" kern="1200" baseline="0" dirty="0">
                <a:solidFill>
                  <a:schemeClr val="tx1"/>
                </a:solidFill>
                <a:latin typeface="+mn-lt"/>
                <a:ea typeface="ＭＳ Ｐゴシック" charset="-128"/>
                <a:cs typeface="ＭＳ Ｐゴシック" charset="-128"/>
              </a:rPr>
              <a:t>. Another possible strategy is to embed malicious software to compromise the user’s login and password. An adversary may also attempt to obtain credential information via the communication channel (sniffing). Finally, an adversary may use various means to engage in communication with the target user, as shown in Figure 1.4.</a:t>
            </a:r>
          </a:p>
          <a:p>
            <a:endParaRPr lang="en-US" sz="1200" b="1" kern="1200" baseline="0" dirty="0">
              <a:solidFill>
                <a:schemeClr val="tx1"/>
              </a:solidFill>
              <a:latin typeface="+mn-lt"/>
              <a:ea typeface="ＭＳ Ｐゴシック" charset="-128"/>
              <a:cs typeface="ＭＳ Ｐゴシック" charset="-128"/>
            </a:endParaRPr>
          </a:p>
          <a:p>
            <a:r>
              <a:rPr lang="en-US" sz="1200" b="1" kern="1200" baseline="0" dirty="0">
                <a:solidFill>
                  <a:schemeClr val="tx1"/>
                </a:solidFill>
                <a:latin typeface="+mn-lt"/>
                <a:ea typeface="ＭＳ Ｐゴシック" charset="-128"/>
                <a:cs typeface="ＭＳ Ｐゴシック" charset="-128"/>
              </a:rPr>
              <a:t>■ Injection of commands:  In this type of attack, the attacker is able to intercept </a:t>
            </a:r>
            <a:r>
              <a:rPr lang="en-US" sz="1200" kern="1200" baseline="0" dirty="0">
                <a:solidFill>
                  <a:schemeClr val="tx1"/>
                </a:solidFill>
                <a:latin typeface="+mn-lt"/>
                <a:ea typeface="ＭＳ Ｐゴシック" charset="-128"/>
                <a:cs typeface="ＭＳ Ｐゴシック" charset="-128"/>
              </a:rPr>
              <a:t>communication between the U</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T and the I</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B</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S. Various schemes can be used to be able to impersonate the valid user and so gain access to the banking system.</a:t>
            </a:r>
          </a:p>
          <a:p>
            <a:endParaRPr lang="en-US" sz="1200" b="1" kern="1200" baseline="0" dirty="0">
              <a:solidFill>
                <a:schemeClr val="tx1"/>
              </a:solidFill>
              <a:latin typeface="+mn-lt"/>
              <a:ea typeface="ＭＳ Ｐゴシック" charset="-128"/>
              <a:cs typeface="ＭＳ Ｐゴシック" charset="-128"/>
            </a:endParaRPr>
          </a:p>
          <a:p>
            <a:r>
              <a:rPr lang="en-US" sz="1200" b="1" kern="1200" baseline="0" dirty="0">
                <a:solidFill>
                  <a:schemeClr val="tx1"/>
                </a:solidFill>
                <a:latin typeface="+mn-lt"/>
                <a:ea typeface="ＭＳ Ｐゴシック" charset="-128"/>
                <a:cs typeface="ＭＳ Ｐゴシック" charset="-128"/>
              </a:rPr>
              <a:t>■ User credential guessing:  It is reported in [H</a:t>
            </a:r>
            <a:r>
              <a:rPr lang="en-US" sz="100" b="1" kern="1200" baseline="0" dirty="0">
                <a:solidFill>
                  <a:schemeClr val="tx1"/>
                </a:solidFill>
                <a:latin typeface="+mn-lt"/>
                <a:ea typeface="ＭＳ Ｐゴシック" charset="-128"/>
                <a:cs typeface="ＭＳ Ｐゴシック" charset="-128"/>
              </a:rPr>
              <a:t> </a:t>
            </a:r>
            <a:r>
              <a:rPr lang="en-US" sz="1200" b="1" kern="1200" baseline="0" dirty="0">
                <a:solidFill>
                  <a:schemeClr val="tx1"/>
                </a:solidFill>
                <a:latin typeface="+mn-lt"/>
                <a:ea typeface="ＭＳ Ｐゴシック" charset="-128"/>
                <a:cs typeface="ＭＳ Ｐゴシック" charset="-128"/>
              </a:rPr>
              <a:t>I</a:t>
            </a:r>
            <a:r>
              <a:rPr lang="en-US" sz="100" b="1" kern="1200" baseline="0" dirty="0">
                <a:solidFill>
                  <a:schemeClr val="tx1"/>
                </a:solidFill>
                <a:latin typeface="+mn-lt"/>
                <a:ea typeface="ＭＳ Ｐゴシック" charset="-128"/>
                <a:cs typeface="ＭＳ Ｐゴシック" charset="-128"/>
              </a:rPr>
              <a:t> </a:t>
            </a:r>
            <a:r>
              <a:rPr lang="en-US" sz="1200" b="1" kern="1200" baseline="0" dirty="0">
                <a:solidFill>
                  <a:schemeClr val="tx1"/>
                </a:solidFill>
                <a:latin typeface="+mn-lt"/>
                <a:ea typeface="ＭＳ Ｐゴシック" charset="-128"/>
                <a:cs typeface="ＭＳ Ｐゴシック" charset="-128"/>
              </a:rPr>
              <a:t>L</a:t>
            </a:r>
            <a:r>
              <a:rPr lang="en-US" sz="100" b="1" kern="1200" baseline="0" dirty="0">
                <a:solidFill>
                  <a:schemeClr val="tx1"/>
                </a:solidFill>
                <a:latin typeface="+mn-lt"/>
                <a:ea typeface="ＭＳ Ｐゴシック" charset="-128"/>
                <a:cs typeface="ＭＳ Ｐゴシック" charset="-128"/>
              </a:rPr>
              <a:t> </a:t>
            </a:r>
            <a:r>
              <a:rPr lang="en-US" sz="1200" b="1" kern="1200" baseline="0" dirty="0">
                <a:solidFill>
                  <a:schemeClr val="tx1"/>
                </a:solidFill>
                <a:latin typeface="+mn-lt"/>
                <a:ea typeface="ＭＳ Ｐゴシック" charset="-128"/>
                <a:cs typeface="ＭＳ Ｐゴシック" charset="-128"/>
              </a:rPr>
              <a:t>T06] that brute force attacks </a:t>
            </a:r>
            <a:r>
              <a:rPr lang="en-US" sz="1200" kern="1200" baseline="0" dirty="0">
                <a:solidFill>
                  <a:schemeClr val="tx1"/>
                </a:solidFill>
                <a:latin typeface="+mn-lt"/>
                <a:ea typeface="ＭＳ Ｐゴシック" charset="-128"/>
                <a:cs typeface="ＭＳ Ｐゴシック" charset="-128"/>
              </a:rPr>
              <a:t>against some banking authentication schemes are feasible by sending random usernames and passwords. The attack mechanism is based on distributed zombie personal computers, hosting automated programs for username- or password-based calculation.</a:t>
            </a:r>
          </a:p>
          <a:p>
            <a:endParaRPr lang="en-US" sz="1200" b="1" kern="1200" baseline="0" dirty="0">
              <a:solidFill>
                <a:schemeClr val="tx1"/>
              </a:solidFill>
              <a:latin typeface="+mn-lt"/>
              <a:ea typeface="ＭＳ Ｐゴシック" charset="-128"/>
              <a:cs typeface="ＭＳ Ｐゴシック" charset="-128"/>
            </a:endParaRPr>
          </a:p>
          <a:p>
            <a:r>
              <a:rPr lang="en-US" sz="1200" b="1" kern="1200" baseline="0" dirty="0">
                <a:solidFill>
                  <a:schemeClr val="tx1"/>
                </a:solidFill>
                <a:latin typeface="+mn-lt"/>
                <a:ea typeface="ＭＳ Ｐゴシック" charset="-128"/>
                <a:cs typeface="ＭＳ Ｐゴシック" charset="-128"/>
              </a:rPr>
              <a:t>■ Security policy violation:  For example, violating the bank’s security policy in </a:t>
            </a:r>
            <a:r>
              <a:rPr lang="en-US" sz="1200" kern="1200" baseline="0" dirty="0">
                <a:solidFill>
                  <a:schemeClr val="tx1"/>
                </a:solidFill>
                <a:latin typeface="+mn-lt"/>
                <a:ea typeface="ＭＳ Ｐゴシック" charset="-128"/>
                <a:cs typeface="ＭＳ Ｐゴシック" charset="-128"/>
              </a:rPr>
              <a:t>combination with weak access control and logging mechanisms, an employee may cause an internal security incident and expose a customer’s account.</a:t>
            </a:r>
          </a:p>
          <a:p>
            <a:endParaRPr lang="en-US" sz="1200" b="1" kern="1200" baseline="0" dirty="0">
              <a:solidFill>
                <a:schemeClr val="tx1"/>
              </a:solidFill>
              <a:latin typeface="+mn-lt"/>
              <a:ea typeface="ＭＳ Ｐゴシック" charset="-128"/>
              <a:cs typeface="ＭＳ Ｐゴシック" charset="-128"/>
            </a:endParaRPr>
          </a:p>
          <a:p>
            <a:r>
              <a:rPr lang="en-US" sz="1200" b="1" kern="1200" baseline="0" dirty="0">
                <a:solidFill>
                  <a:schemeClr val="tx1"/>
                </a:solidFill>
                <a:latin typeface="+mn-lt"/>
                <a:ea typeface="ＭＳ Ｐゴシック" charset="-128"/>
                <a:cs typeface="ＭＳ Ｐゴシック" charset="-128"/>
              </a:rPr>
              <a:t>■ Use of known authenticated session:  This type of attack persuades or forces </a:t>
            </a:r>
            <a:r>
              <a:rPr lang="en-US" sz="1200" kern="1200" baseline="0" dirty="0">
                <a:solidFill>
                  <a:schemeClr val="tx1"/>
                </a:solidFill>
                <a:latin typeface="+mn-lt"/>
                <a:ea typeface="ＭＳ Ｐゴシック" charset="-128"/>
                <a:cs typeface="ＭＳ Ｐゴシック" charset="-128"/>
              </a:rPr>
              <a:t>the user to connect to the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B</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S </a:t>
            </a:r>
            <a:r>
              <a:rPr lang="en-US" sz="1200" kern="1200" baseline="0" dirty="0">
                <a:solidFill>
                  <a:schemeClr val="tx1"/>
                </a:solidFill>
                <a:latin typeface="+mn-lt"/>
                <a:ea typeface="ＭＳ Ｐゴシック" charset="-128"/>
                <a:cs typeface="ＭＳ Ｐゴシック" charset="-128"/>
              </a:rPr>
              <a:t>with a preset session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D</a:t>
            </a:r>
            <a:r>
              <a:rPr lang="en-US" sz="1200" kern="1200" baseline="0" dirty="0">
                <a:solidFill>
                  <a:schemeClr val="tx1"/>
                </a:solidFill>
                <a:latin typeface="+mn-lt"/>
                <a:ea typeface="ＭＳ Ｐゴシック" charset="-128"/>
                <a:cs typeface="ＭＳ Ｐゴシック" charset="-128"/>
              </a:rPr>
              <a:t>. Once the user authenticates to the server, the attacker may utilize the known session I</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D to send packets to the I</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B</a:t>
            </a:r>
            <a:r>
              <a:rPr lang="en-US" sz="100" kern="1200" baseline="0" dirty="0">
                <a:solidFill>
                  <a:schemeClr val="tx1"/>
                </a:solidFill>
                <a:latin typeface="+mn-lt"/>
                <a:ea typeface="ＭＳ Ｐゴシック" charset="-128"/>
                <a:cs typeface="ＭＳ Ｐゴシック" charset="-128"/>
              </a:rPr>
              <a:t> </a:t>
            </a:r>
            <a:r>
              <a:rPr lang="en-US" sz="1200" kern="1200" baseline="0" dirty="0">
                <a:solidFill>
                  <a:schemeClr val="tx1"/>
                </a:solidFill>
                <a:latin typeface="+mn-lt"/>
                <a:ea typeface="ＭＳ Ｐゴシック" charset="-128"/>
                <a:cs typeface="ＭＳ Ｐゴシック" charset="-128"/>
              </a:rPr>
              <a:t>S, spoofing the user’s identity.</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Figure 1.4 provides a thorough view of the different types of attacks on an Internet banking authentication application. Using this tree as a starting point, security analysts can assess the risk of each attack and, using the design principles outlined in the preceding section, design a comprehensive security facility. [</a:t>
            </a:r>
            <a:r>
              <a:rPr lang="en-US" sz="1200" b="0" i="0" u="none" strike="noStrike" kern="1200" cap="none" baseline="0" dirty="0">
                <a:solidFill>
                  <a:schemeClr val="tx1"/>
                </a:solidFill>
                <a:latin typeface="+mn-lt"/>
                <a:ea typeface="ＭＳ Ｐゴシック" charset="-128"/>
                <a:cs typeface="ＭＳ Ｐゴシック" charset="-128"/>
                <a:sym typeface="Arial"/>
              </a:rPr>
              <a:t>D</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I</a:t>
            </a:r>
            <a:r>
              <a:rPr lang="en-US" sz="100" b="0" i="0" u="none" strike="noStrike" kern="1200" cap="none" baseline="0" dirty="0">
                <a:solidFill>
                  <a:schemeClr val="tx1"/>
                </a:solidFill>
                <a:latin typeface="+mn-lt"/>
                <a:ea typeface="ＭＳ Ｐゴシック" charset="-128"/>
                <a:cs typeface="ＭＳ Ｐゴシック" charset="-128"/>
                <a:sym typeface="Arial"/>
              </a:rPr>
              <a:t> </a:t>
            </a:r>
            <a:r>
              <a:rPr lang="en-US" sz="1200" b="0" i="0" u="none" strike="noStrike" kern="1200" cap="none" baseline="0" dirty="0">
                <a:solidFill>
                  <a:schemeClr val="tx1"/>
                </a:solidFill>
                <a:latin typeface="+mn-lt"/>
                <a:ea typeface="ＭＳ Ｐゴシック" charset="-128"/>
                <a:cs typeface="ＭＳ Ｐゴシック" charset="-128"/>
                <a:sym typeface="Arial"/>
              </a:rPr>
              <a:t>MI07</a:t>
            </a:r>
            <a:r>
              <a:rPr lang="en-US" sz="1200" kern="1200" baseline="0" dirty="0">
                <a:solidFill>
                  <a:schemeClr val="tx1"/>
                </a:solidFill>
                <a:latin typeface="+mn-lt"/>
                <a:ea typeface="ＭＳ Ｐゴシック" charset="-128"/>
                <a:cs typeface="ＭＳ Ｐゴシック" charset="-128"/>
              </a:rPr>
              <a:t>] provides a good account of the results of this design effort.</a:t>
            </a:r>
            <a:endParaRPr lang="en-US" b="0"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95083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ＭＳ Ｐゴシック" pitchFamily="-1" charset="-128"/>
                <a:cs typeface="ＭＳ Ｐゴシック" pitchFamily="-1" charset="-128"/>
              </a:rPr>
              <a:t>Chapter 1 summary.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0430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ea typeface="ＭＳ Ｐゴシック" pitchFamily="-1" charset="-128"/>
                <a:cs typeface="ＭＳ Ｐゴシック" pitchFamily="-1" charset="-128"/>
              </a:rPr>
              <a:t>Chapter 1 summary.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06744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rPr>
              <a:t>This definition introduces three key objectives that are at the heart of computer security:</a:t>
            </a:r>
          </a:p>
          <a:p>
            <a:pPr>
              <a:defRPr/>
            </a:pPr>
            <a:endParaRPr lang="en-US" dirty="0">
              <a:latin typeface="+mn-lt"/>
            </a:endParaRPr>
          </a:p>
          <a:p>
            <a:pPr>
              <a:defRPr/>
            </a:pPr>
            <a:r>
              <a:rPr lang="en-US" dirty="0">
                <a:latin typeface="+mn-lt"/>
              </a:rPr>
              <a:t>• Confidentiality:  This term covers two related concepts:</a:t>
            </a:r>
          </a:p>
          <a:p>
            <a:pPr>
              <a:defRPr/>
            </a:pPr>
            <a:endParaRPr lang="en-US" dirty="0">
              <a:latin typeface="+mn-lt"/>
            </a:endParaRPr>
          </a:p>
          <a:p>
            <a:pPr>
              <a:defRPr/>
            </a:pPr>
            <a:r>
              <a:rPr lang="en-US" dirty="0">
                <a:latin typeface="+mn-lt"/>
              </a:rPr>
              <a:t>Data confidentiality:  Assures that private or confidential information is not made available or disclosed to unauthorized individuals.</a:t>
            </a:r>
          </a:p>
          <a:p>
            <a:pPr>
              <a:defRPr/>
            </a:pPr>
            <a:endParaRPr lang="en-US" dirty="0">
              <a:latin typeface="+mn-lt"/>
            </a:endParaRPr>
          </a:p>
          <a:p>
            <a:pPr>
              <a:defRPr/>
            </a:pPr>
            <a:r>
              <a:rPr lang="en-US" dirty="0">
                <a:latin typeface="+mn-lt"/>
              </a:rPr>
              <a:t> Privacy: Assures that individuals control or influence what information related to them may be collected and stored and by whom and to whom that information may be disclosed.</a:t>
            </a:r>
          </a:p>
          <a:p>
            <a:pPr>
              <a:defRPr/>
            </a:pPr>
            <a:endParaRPr lang="en-US" dirty="0">
              <a:latin typeface="+mn-lt"/>
            </a:endParaRPr>
          </a:p>
          <a:p>
            <a:pPr>
              <a:defRPr/>
            </a:pPr>
            <a:r>
              <a:rPr lang="en-US" dirty="0">
                <a:latin typeface="+mn-lt"/>
              </a:rPr>
              <a:t>•Integrity: This term covers two related concepts:</a:t>
            </a:r>
          </a:p>
          <a:p>
            <a:pPr>
              <a:defRPr/>
            </a:pPr>
            <a:r>
              <a:rPr lang="en-US" dirty="0">
                <a:latin typeface="+mn-lt"/>
              </a:rPr>
              <a:t> </a:t>
            </a:r>
          </a:p>
          <a:p>
            <a:pPr>
              <a:defRPr/>
            </a:pPr>
            <a:r>
              <a:rPr lang="en-US" dirty="0">
                <a:latin typeface="+mn-lt"/>
              </a:rPr>
              <a:t>Data integrity: Assures that information and programs are changed only in a specified and authorized manner.</a:t>
            </a:r>
          </a:p>
          <a:p>
            <a:pPr>
              <a:defRPr/>
            </a:pPr>
            <a:endParaRPr lang="en-US" dirty="0">
              <a:latin typeface="+mn-lt"/>
            </a:endParaRPr>
          </a:p>
          <a:p>
            <a:pPr>
              <a:defRPr/>
            </a:pPr>
            <a:r>
              <a:rPr lang="en-US" dirty="0">
                <a:latin typeface="+mn-lt"/>
              </a:rPr>
              <a:t> System integrity: Assures that a system performs its intended function in an unimpaired manner, free from deliberate or inadvertent unauthorized manipulation of the system.</a:t>
            </a:r>
          </a:p>
          <a:p>
            <a:pPr>
              <a:defRPr/>
            </a:pPr>
            <a:endParaRPr lang="en-US" dirty="0">
              <a:latin typeface="+mn-lt"/>
            </a:endParaRPr>
          </a:p>
          <a:p>
            <a:pPr>
              <a:defRPr/>
            </a:pPr>
            <a:r>
              <a:rPr lang="en-US" dirty="0">
                <a:latin typeface="+mn-lt"/>
              </a:rPr>
              <a:t>•  Availability: Assures that systems work promptly and service is not denied to authorized users.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844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ＭＳ Ｐゴシック" charset="-128"/>
                <a:cs typeface="ＭＳ Ｐゴシック" charset="-128"/>
              </a:rPr>
              <a:t>These </a:t>
            </a:r>
            <a:r>
              <a:rPr lang="en-US" sz="1200" b="0" kern="1200" baseline="0" dirty="0">
                <a:solidFill>
                  <a:schemeClr val="tx1"/>
                </a:solidFill>
                <a:latin typeface="+mn-lt"/>
                <a:ea typeface="ＭＳ Ｐゴシック" charset="-128"/>
                <a:cs typeface="ＭＳ Ｐゴシック" charset="-128"/>
              </a:rPr>
              <a:t>three concepts form what is often referred to as the </a:t>
            </a:r>
            <a:r>
              <a:rPr lang="en-US" dirty="0"/>
              <a:t>C</a:t>
            </a:r>
            <a:r>
              <a:rPr lang="en-US" sz="100" dirty="0"/>
              <a:t> </a:t>
            </a:r>
            <a:r>
              <a:rPr lang="en-US" dirty="0"/>
              <a:t>I</a:t>
            </a:r>
            <a:r>
              <a:rPr lang="en-US" sz="100" dirty="0"/>
              <a:t> </a:t>
            </a:r>
            <a:r>
              <a:rPr lang="en-US" dirty="0"/>
              <a:t>A </a:t>
            </a:r>
            <a:r>
              <a:rPr lang="en-US" sz="1200" b="0" kern="1200" baseline="0" dirty="0">
                <a:solidFill>
                  <a:schemeClr val="tx1"/>
                </a:solidFill>
                <a:latin typeface="+mn-lt"/>
                <a:ea typeface="ＭＳ Ｐゴシック" charset="-128"/>
                <a:cs typeface="ＭＳ Ｐゴシック" charset="-128"/>
              </a:rPr>
              <a:t>triad . The three concepts embody the fundamental security objectives for both data and for information and computing services. For example, the N</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I</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S</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T </a:t>
            </a:r>
            <a:r>
              <a:rPr lang="en-US" sz="1200" b="1" i="1" kern="1200" baseline="0" dirty="0">
                <a:solidFill>
                  <a:schemeClr val="tx1"/>
                </a:solidFill>
                <a:latin typeface="+mn-lt"/>
                <a:ea typeface="ＭＳ Ｐゴシック" charset="-128"/>
                <a:cs typeface="ＭＳ Ｐゴシック" charset="-128"/>
              </a:rPr>
              <a:t>Standards for Security Categorization of Federal Information and Information Systems</a:t>
            </a:r>
            <a:r>
              <a:rPr lang="en-US" sz="1200" b="1"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(F</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I</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P</a:t>
            </a:r>
            <a:r>
              <a:rPr lang="en-US" sz="100" b="0" kern="1200" baseline="0" dirty="0">
                <a:solidFill>
                  <a:schemeClr val="tx1"/>
                </a:solidFill>
                <a:latin typeface="+mn-lt"/>
                <a:ea typeface="ＭＳ Ｐゴシック" charset="-128"/>
                <a:cs typeface="ＭＳ Ｐゴシック" charset="-128"/>
              </a:rPr>
              <a:t> </a:t>
            </a:r>
            <a:r>
              <a:rPr lang="en-US" sz="1200" b="0" kern="1200" baseline="0" dirty="0">
                <a:solidFill>
                  <a:schemeClr val="tx1"/>
                </a:solidFill>
                <a:latin typeface="+mn-lt"/>
                <a:ea typeface="ＭＳ Ｐゴシック" charset="-128"/>
                <a:cs typeface="ＭＳ Ｐゴシック" charset="-128"/>
              </a:rPr>
              <a:t>S 199) lists confidentiality, integrity, and availability as the three security objectives for information and for information systems. </a:t>
            </a:r>
            <a:r>
              <a:rPr lang="en-US" sz="1200" b="0" i="0" u="none" strike="noStrike" kern="1200" cap="none" baseline="0" dirty="0">
                <a:solidFill>
                  <a:schemeClr val="tx1"/>
                </a:solidFill>
                <a:latin typeface="Arial"/>
                <a:ea typeface="ＭＳ Ｐゴシック" charset="-128"/>
                <a:cs typeface="ＭＳ Ｐゴシック" charset="-128"/>
                <a:sym typeface="Arial"/>
              </a:rPr>
              <a:t>F</a:t>
            </a:r>
            <a:r>
              <a:rPr lang="en-US" sz="100" b="0" i="0" u="none" strike="noStrike" kern="1200" cap="none" baseline="0" dirty="0">
                <a:solidFill>
                  <a:schemeClr val="tx1"/>
                </a:solidFill>
                <a:latin typeface="Arial"/>
                <a:ea typeface="ＭＳ Ｐゴシック" charset="-128"/>
                <a:cs typeface="ＭＳ Ｐゴシック" charset="-128"/>
                <a:sym typeface="Arial"/>
              </a:rPr>
              <a:t> </a:t>
            </a:r>
            <a:r>
              <a:rPr lang="en-US" sz="1200" b="0" i="0" u="none" strike="noStrike" kern="1200" cap="none" baseline="0" dirty="0">
                <a:solidFill>
                  <a:schemeClr val="tx1"/>
                </a:solidFill>
                <a:latin typeface="Arial"/>
                <a:ea typeface="ＭＳ Ｐゴシック" charset="-128"/>
                <a:cs typeface="ＭＳ Ｐゴシック" charset="-128"/>
                <a:sym typeface="Arial"/>
              </a:rPr>
              <a:t>I</a:t>
            </a:r>
            <a:r>
              <a:rPr lang="en-US" sz="100" b="0" i="0" u="none" strike="noStrike" kern="1200" cap="none" baseline="0" dirty="0">
                <a:solidFill>
                  <a:schemeClr val="tx1"/>
                </a:solidFill>
                <a:latin typeface="Arial"/>
                <a:ea typeface="ＭＳ Ｐゴシック" charset="-128"/>
                <a:cs typeface="ＭＳ Ｐゴシック" charset="-128"/>
                <a:sym typeface="Arial"/>
              </a:rPr>
              <a:t> </a:t>
            </a:r>
            <a:r>
              <a:rPr lang="en-US" sz="1200" b="0" i="0" u="none" strike="noStrike" kern="1200" cap="none" baseline="0" dirty="0">
                <a:solidFill>
                  <a:schemeClr val="tx1"/>
                </a:solidFill>
                <a:latin typeface="Arial"/>
                <a:ea typeface="ＭＳ Ｐゴシック" charset="-128"/>
                <a:cs typeface="ＭＳ Ｐゴシック" charset="-128"/>
                <a:sym typeface="Arial"/>
              </a:rPr>
              <a:t>P</a:t>
            </a:r>
            <a:r>
              <a:rPr lang="en-US" sz="100" b="0" i="0" u="none" strike="noStrike" kern="1200" cap="none" baseline="0" dirty="0">
                <a:solidFill>
                  <a:schemeClr val="tx1"/>
                </a:solidFill>
                <a:latin typeface="Arial"/>
                <a:ea typeface="ＭＳ Ｐゴシック" charset="-128"/>
                <a:cs typeface="ＭＳ Ｐゴシック" charset="-128"/>
                <a:sym typeface="Arial"/>
              </a:rPr>
              <a:t> </a:t>
            </a:r>
            <a:r>
              <a:rPr lang="en-US" sz="1200" b="0" i="0" u="none" strike="noStrike" kern="1200" cap="none" baseline="0" dirty="0">
                <a:solidFill>
                  <a:schemeClr val="tx1"/>
                </a:solidFill>
                <a:latin typeface="Arial"/>
                <a:ea typeface="ＭＳ Ｐゴシック" charset="-128"/>
                <a:cs typeface="ＭＳ Ｐゴシック" charset="-128"/>
                <a:sym typeface="Arial"/>
              </a:rPr>
              <a:t>S </a:t>
            </a:r>
            <a:r>
              <a:rPr lang="en-US" sz="1200" b="0" kern="1200" baseline="0" dirty="0">
                <a:solidFill>
                  <a:schemeClr val="tx1"/>
                </a:solidFill>
                <a:latin typeface="+mn-lt"/>
                <a:ea typeface="ＭＳ Ｐゴシック" charset="-128"/>
                <a:cs typeface="ＭＳ Ｐゴシック" charset="-128"/>
              </a:rPr>
              <a:t> 199 provides a useful characterization of these three objectives in terms of requirements and the definition of a loss of security in each category.</a:t>
            </a:r>
          </a:p>
          <a:p>
            <a:endParaRPr lang="en-US" sz="1200" b="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 Confidentiality: Preserving authorized restrictions on information access and disclosure, including means for protecting personal privacy and proprietary information. A loss of confidentiality is the unauthorized disclosure of information.</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 Integrity: Guarding against improper information modification or destruction, including ensuring information nonrepudiation and authenticity. A loss of integrity is the unauthorized modification or destruction of information.</a:t>
            </a:r>
          </a:p>
          <a:p>
            <a:endParaRPr lang="en-US" sz="1200" kern="1200" baseline="0" dirty="0">
              <a:solidFill>
                <a:schemeClr val="tx1"/>
              </a:solidFill>
              <a:latin typeface="+mn-lt"/>
              <a:ea typeface="ＭＳ Ｐゴシック" charset="-128"/>
              <a:cs typeface="ＭＳ Ｐゴシック" charset="-128"/>
            </a:endParaRPr>
          </a:p>
          <a:p>
            <a:r>
              <a:rPr lang="en-US" sz="1200" kern="1200" baseline="0" dirty="0">
                <a:solidFill>
                  <a:schemeClr val="tx1"/>
                </a:solidFill>
                <a:latin typeface="+mn-lt"/>
                <a:ea typeface="ＭＳ Ｐゴシック" charset="-128"/>
                <a:cs typeface="ＭＳ Ｐゴシック" charset="-128"/>
              </a:rPr>
              <a:t>• Availability: Ensuring timely and reliable access to and use of information. A loss of availability is the disruption of access to or use of information or an information system.</a:t>
            </a:r>
            <a:endParaRPr lang="en-US" b="0" dirty="0">
              <a:latin typeface="+mn-lt"/>
              <a:ea typeface="Arial" pitchFamily="-1" charset="0"/>
              <a:cs typeface="Arial" pitchFamily="-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4031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pitchFamily="-1" charset="-128"/>
                <a:cs typeface="ＭＳ Ｐゴシック" pitchFamily="-1" charset="-128"/>
              </a:rPr>
              <a:t> Although the use of the C</a:t>
            </a:r>
            <a:r>
              <a:rPr lang="en-US" sz="100" dirty="0">
                <a:latin typeface="+mn-lt"/>
                <a:ea typeface="ＭＳ Ｐゴシック" pitchFamily="-1" charset="-128"/>
                <a:cs typeface="ＭＳ Ｐゴシック" pitchFamily="-1" charset="-128"/>
              </a:rPr>
              <a:t> </a:t>
            </a:r>
            <a:r>
              <a:rPr lang="en-US" dirty="0">
                <a:latin typeface="+mn-lt"/>
                <a:ea typeface="ＭＳ Ｐゴシック" pitchFamily="-1" charset="-128"/>
                <a:cs typeface="ＭＳ Ｐゴシック" pitchFamily="-1" charset="-128"/>
              </a:rPr>
              <a:t>I</a:t>
            </a:r>
            <a:r>
              <a:rPr lang="en-US" sz="100" dirty="0">
                <a:latin typeface="+mn-lt"/>
                <a:ea typeface="ＭＳ Ｐゴシック" pitchFamily="-1" charset="-128"/>
                <a:cs typeface="ＭＳ Ｐゴシック" pitchFamily="-1" charset="-128"/>
              </a:rPr>
              <a:t> </a:t>
            </a:r>
            <a:r>
              <a:rPr lang="en-US" dirty="0">
                <a:latin typeface="+mn-lt"/>
                <a:ea typeface="ＭＳ Ｐゴシック" pitchFamily="-1" charset="-128"/>
                <a:cs typeface="ＭＳ Ｐゴシック" pitchFamily="-1" charset="-128"/>
              </a:rPr>
              <a:t>A triad to define security objectives is well established, some in the security field feel that additional concepts are needed to present a complete picture. Two of the most commonly mentioned are as follows:</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 Authenticity:  The property of being genuine and being able to be verified and trusted; confidence in the validity of a transmission, a message, or message originator. This means verifying that users are who they say they are and that each input arriving at the system came from a trusted source.</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 Accountability:  The security goal that generates the requirement for actions of an entity to be traced uniquely to that entity. This supports nonrepudiation, deterrence, fault isolation, intrusion detection and prevention, and after action recovery and legal action. Because truly secure systems are not yet an achievable goal, we must be able to trace a security breach to a responsible party. Systems must keep records of their activities to permit later forensic analysis to trace security breaches or to aid in transaction disputes.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470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pitchFamily="-1" charset="-128"/>
                <a:cs typeface="ＭＳ Ｐゴシック" pitchFamily="-1" charset="-128"/>
              </a:rPr>
              <a:t>We use three levels of impact on organizations or individuals should there be a breach of security (i.e., a loss of confidentiality, integrity, or availability). These levels are defined in F</a:t>
            </a:r>
            <a:r>
              <a:rPr lang="en-US" sz="100" dirty="0">
                <a:latin typeface="+mn-lt"/>
                <a:ea typeface="ＭＳ Ｐゴシック" pitchFamily="-1" charset="-128"/>
                <a:cs typeface="ＭＳ Ｐゴシック" pitchFamily="-1" charset="-128"/>
              </a:rPr>
              <a:t> </a:t>
            </a:r>
            <a:r>
              <a:rPr lang="en-US" dirty="0">
                <a:latin typeface="+mn-lt"/>
                <a:ea typeface="ＭＳ Ｐゴシック" pitchFamily="-1" charset="-128"/>
                <a:cs typeface="ＭＳ Ｐゴシック" pitchFamily="-1" charset="-128"/>
              </a:rPr>
              <a:t>I</a:t>
            </a:r>
            <a:r>
              <a:rPr lang="en-US" sz="100" dirty="0">
                <a:latin typeface="+mn-lt"/>
                <a:ea typeface="ＭＳ Ｐゴシック" pitchFamily="-1" charset="-128"/>
                <a:cs typeface="ＭＳ Ｐゴシック" pitchFamily="-1" charset="-128"/>
              </a:rPr>
              <a:t> </a:t>
            </a:r>
            <a:r>
              <a:rPr lang="en-US" dirty="0">
                <a:latin typeface="+mn-lt"/>
                <a:ea typeface="ＭＳ Ｐゴシック" pitchFamily="-1" charset="-128"/>
                <a:cs typeface="ＭＳ Ｐゴシック" pitchFamily="-1" charset="-128"/>
              </a:rPr>
              <a:t>P</a:t>
            </a:r>
            <a:r>
              <a:rPr lang="en-US" sz="100" dirty="0">
                <a:latin typeface="+mn-lt"/>
                <a:ea typeface="ＭＳ Ｐゴシック" pitchFamily="-1" charset="-128"/>
                <a:cs typeface="ＭＳ Ｐゴシック" pitchFamily="-1" charset="-128"/>
              </a:rPr>
              <a:t> </a:t>
            </a:r>
            <a:r>
              <a:rPr lang="en-US" dirty="0">
                <a:latin typeface="+mn-lt"/>
                <a:ea typeface="ＭＳ Ｐゴシック" pitchFamily="-1" charset="-128"/>
                <a:cs typeface="ＭＳ Ｐゴシック" pitchFamily="-1" charset="-128"/>
              </a:rPr>
              <a:t>S P</a:t>
            </a:r>
            <a:r>
              <a:rPr lang="en-US" sz="100" dirty="0">
                <a:latin typeface="+mn-lt"/>
                <a:ea typeface="ＭＳ Ｐゴシック" pitchFamily="-1" charset="-128"/>
                <a:cs typeface="ＭＳ Ｐゴシック" pitchFamily="-1" charset="-128"/>
              </a:rPr>
              <a:t> </a:t>
            </a:r>
            <a:r>
              <a:rPr lang="en-US" dirty="0">
                <a:latin typeface="+mn-lt"/>
                <a:ea typeface="ＭＳ Ｐゴシック" pitchFamily="-1" charset="-128"/>
                <a:cs typeface="ＭＳ Ｐゴシック" pitchFamily="-1" charset="-128"/>
              </a:rPr>
              <a:t>U</a:t>
            </a:r>
            <a:r>
              <a:rPr lang="en-US" sz="100" dirty="0">
                <a:latin typeface="+mn-lt"/>
                <a:ea typeface="ＭＳ Ｐゴシック" pitchFamily="-1" charset="-128"/>
                <a:cs typeface="ＭＳ Ｐゴシック" pitchFamily="-1" charset="-128"/>
              </a:rPr>
              <a:t> </a:t>
            </a:r>
            <a:r>
              <a:rPr lang="en-US" dirty="0">
                <a:latin typeface="+mn-lt"/>
                <a:ea typeface="ＭＳ Ｐゴシック" pitchFamily="-1" charset="-128"/>
                <a:cs typeface="ＭＳ Ｐゴシック" pitchFamily="-1" charset="-128"/>
              </a:rPr>
              <a:t>B 199:</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 Low:  The loss could be expected to have a limited adverse effect on organizational operations, organizational assets, or individuals. A limited adverse effect means that, for example, the loss of confidentiality, integrity, or availability might (</a:t>
            </a:r>
            <a:r>
              <a:rPr lang="en-US" dirty="0" err="1">
                <a:latin typeface="+mn-lt"/>
                <a:ea typeface="ＭＳ Ｐゴシック" pitchFamily="-1" charset="-128"/>
                <a:cs typeface="ＭＳ Ｐゴシック" pitchFamily="-1" charset="-128"/>
              </a:rPr>
              <a:t>i</a:t>
            </a:r>
            <a:r>
              <a:rPr lang="en-US" dirty="0">
                <a:latin typeface="+mn-lt"/>
                <a:ea typeface="ＭＳ Ｐゴシック" pitchFamily="-1" charset="-128"/>
                <a:cs typeface="ＭＳ Ｐゴシック" pitchFamily="-1" charset="-128"/>
              </a:rPr>
              <a:t>) cause a degradation in mission capability to an extent and duration that the organization is able to perform its primary functions, but the effectiveness of the functions is noticeably reduced; (ii) result in minor damage to organizational assets; (iii) result in minor financial loss; or (iv) result in</a:t>
            </a:r>
          </a:p>
          <a:p>
            <a:r>
              <a:rPr lang="en-US" dirty="0">
                <a:latin typeface="+mn-lt"/>
                <a:ea typeface="ＭＳ Ｐゴシック" pitchFamily="-1" charset="-128"/>
                <a:cs typeface="ＭＳ Ｐゴシック" pitchFamily="-1" charset="-128"/>
              </a:rPr>
              <a:t>minor harm to individuals.</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 Moderate:  The loss could be expected to have a serious adverse effect on organizational operations, organizational assets, or individuals. A serious adverse effect means that, for example, the loss might (</a:t>
            </a:r>
            <a:r>
              <a:rPr lang="en-US" dirty="0" err="1">
                <a:latin typeface="+mn-lt"/>
                <a:ea typeface="ＭＳ Ｐゴシック" pitchFamily="-1" charset="-128"/>
                <a:cs typeface="ＭＳ Ｐゴシック" pitchFamily="-1" charset="-128"/>
              </a:rPr>
              <a:t>i</a:t>
            </a:r>
            <a:r>
              <a:rPr lang="en-US" dirty="0">
                <a:latin typeface="+mn-lt"/>
                <a:ea typeface="ＭＳ Ｐゴシック" pitchFamily="-1" charset="-128"/>
                <a:cs typeface="ＭＳ Ｐゴシック" pitchFamily="-1" charset="-128"/>
              </a:rPr>
              <a:t>) cause a significant degradation in mission capability to an extent and duration that the organization is able to perform its primary functions, but the effectiveness of the functions is significantly reduced; (ii) result in significant damage to organizational assets; (iii) result in significant financial loss; or (iv) result in</a:t>
            </a:r>
          </a:p>
          <a:p>
            <a:r>
              <a:rPr lang="en-US" dirty="0">
                <a:latin typeface="+mn-lt"/>
                <a:ea typeface="ＭＳ Ｐゴシック" pitchFamily="-1" charset="-128"/>
                <a:cs typeface="ＭＳ Ｐゴシック" pitchFamily="-1" charset="-128"/>
              </a:rPr>
              <a:t>significant harm to individuals that does not involve loss of life or serious, life-threatening injuries.</a:t>
            </a:r>
          </a:p>
          <a:p>
            <a:endParaRPr lang="en-US" dirty="0">
              <a:latin typeface="+mn-lt"/>
              <a:ea typeface="ＭＳ Ｐゴシック" pitchFamily="-1" charset="-128"/>
              <a:cs typeface="ＭＳ Ｐゴシック" pitchFamily="-1" charset="-128"/>
            </a:endParaRPr>
          </a:p>
          <a:p>
            <a:r>
              <a:rPr lang="en-US" dirty="0">
                <a:latin typeface="+mn-lt"/>
                <a:ea typeface="ＭＳ Ｐゴシック" pitchFamily="-1" charset="-128"/>
                <a:cs typeface="ＭＳ Ｐゴシック" pitchFamily="-1" charset="-128"/>
              </a:rPr>
              <a:t>• High:  The loss could be expected to have a severe or catastrophic adverse effect on organizational operations, organizational assets, or individuals. A severe or catastrophic adverse effect means that, for example, the loss might (</a:t>
            </a:r>
            <a:r>
              <a:rPr lang="en-US" dirty="0" err="1">
                <a:latin typeface="+mn-lt"/>
                <a:ea typeface="ＭＳ Ｐゴシック" pitchFamily="-1" charset="-128"/>
                <a:cs typeface="ＭＳ Ｐゴシック" pitchFamily="-1" charset="-128"/>
              </a:rPr>
              <a:t>i</a:t>
            </a:r>
            <a:r>
              <a:rPr lang="en-US" dirty="0">
                <a:latin typeface="+mn-lt"/>
                <a:ea typeface="ＭＳ Ｐゴシック" pitchFamily="-1" charset="-128"/>
                <a:cs typeface="ＭＳ Ｐゴシック" pitchFamily="-1" charset="-128"/>
              </a:rPr>
              <a:t>) cause a severe degradation in or loss of mission capability to an extent and duration that the organization is not able to perform one or more of its primary functions; (ii) result in major damage to organizational assets; (iii) result in major financial loss; or (iv) result in severe or catastrophic harm to individuals involving loss of life or serious, life-threatening injuries.</a:t>
            </a:r>
            <a:endParaRPr lang="en-US" sz="1100" dirty="0">
              <a:latin typeface="+mn-lt"/>
              <a:ea typeface="Arial" pitchFamily="-1" charset="0"/>
              <a:cs typeface="Arial" pitchFamily="-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964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3"/>
            <a:endParaRPr lang="en-US" dirty="0"/>
          </a:p>
          <a:p>
            <a:pPr lvl="1"/>
            <a:endParaRPr lang="en-US" dirty="0"/>
          </a:p>
          <a:p>
            <a:pPr lvl="2"/>
            <a:endParaRPr lang="en-US" dirty="0"/>
          </a:p>
          <a:p>
            <a:pPr lvl="3"/>
            <a:endParaRPr lang="en-US" dirty="0"/>
          </a:p>
          <a:p>
            <a:pPr lvl="1"/>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TextBox 7"/>
          <p:cNvSpPr txBox="1"/>
          <p:nvPr userDrawn="1"/>
        </p:nvSpPr>
        <p:spPr>
          <a:xfrm>
            <a:off x="1545361" y="6432252"/>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cSld>
  <p:clrMapOvr>
    <a:masterClrMapping/>
  </p:clrMapOvr>
  <p:extLst>
    <p:ext uri="{DCECCB84-F9BA-43D5-87BE-67443E8EF086}">
      <p15:sldGuideLst xmlns:p15="http://schemas.microsoft.com/office/powerpoint/2012/main">
        <p15:guide id="1" orient="horz" pos="4128"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4089163"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3"/>
            <a:endParaRPr lang="en-US" dirty="0"/>
          </a:p>
          <a:p>
            <a:pPr lvl="1"/>
            <a:endParaRPr lang="en-US" dirty="0"/>
          </a:p>
          <a:p>
            <a:pPr lvl="2"/>
            <a:endParaRPr lang="en-US" dirty="0"/>
          </a:p>
          <a:p>
            <a:pPr lvl="3"/>
            <a:endParaRPr lang="en-US" dirty="0"/>
          </a:p>
          <a:p>
            <a:pPr lvl="1"/>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26"/>
          <p:cNvSpPr txBox="1">
            <a:spLocks noGrp="1"/>
          </p:cNvSpPr>
          <p:nvPr>
            <p:ph type="body" idx="13"/>
          </p:nvPr>
        </p:nvSpPr>
        <p:spPr>
          <a:xfrm>
            <a:off x="4698763" y="1596009"/>
            <a:ext cx="4089163"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1"/>
            <a:endParaRPr lang="en-US" dirty="0"/>
          </a:p>
          <a:p>
            <a:pPr lvl="1"/>
            <a:endParaRPr lang="en-US" dirty="0"/>
          </a:p>
          <a:p>
            <a:pPr lvl="2"/>
            <a:endParaRPr lang="en-US" dirty="0"/>
          </a:p>
          <a:p>
            <a:pPr lvl="3"/>
            <a:endParaRPr lang="en-US" dirty="0"/>
          </a:p>
          <a:p>
            <a:pPr lvl="1"/>
            <a:endParaRPr dirty="0"/>
          </a:p>
        </p:txBody>
      </p:sp>
      <p:sp>
        <p:nvSpPr>
          <p:cNvPr id="10" name="TextBox 9"/>
          <p:cNvSpPr txBox="1"/>
          <p:nvPr userDrawn="1"/>
        </p:nvSpPr>
        <p:spPr>
          <a:xfrm>
            <a:off x="1545361" y="6432252"/>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952668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Text Placeholder 2"/>
          <p:cNvSpPr>
            <a:spLocks noGrp="1"/>
          </p:cNvSpPr>
          <p:nvPr>
            <p:ph type="body" sz="quarter" idx="13"/>
          </p:nvPr>
        </p:nvSpPr>
        <p:spPr>
          <a:xfrm>
            <a:off x="1846263" y="6477000"/>
            <a:ext cx="6843712" cy="171450"/>
          </a:xfrm>
        </p:spPr>
        <p:txBody>
          <a:bodyPr/>
          <a:lstStyle>
            <a:lvl1pPr marL="101600" indent="0">
              <a:buNone/>
              <a:defRPr/>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9" name="TextBox 8"/>
          <p:cNvSpPr txBox="1"/>
          <p:nvPr userDrawn="1"/>
        </p:nvSpPr>
        <p:spPr>
          <a:xfrm>
            <a:off x="1545361" y="6432252"/>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10" name="TextBox 9"/>
          <p:cNvSpPr txBox="1"/>
          <p:nvPr userDrawn="1"/>
        </p:nvSpPr>
        <p:spPr>
          <a:xfrm>
            <a:off x="1545361" y="6432252"/>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2017</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1021595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7">
            <a:alphaModFix/>
          </a:blip>
          <a:srcRect/>
          <a:stretch/>
        </p:blipFill>
        <p:spPr>
          <a:xfrm>
            <a:off x="443972" y="642970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61" r:id="rId2"/>
    <p:sldLayoutId id="2147483651" r:id="rId3"/>
    <p:sldLayoutId id="2147483653"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Title 1"/>
          <p:cNvSpPr txBox="1">
            <a:spLocks noGrp="1"/>
          </p:cNvSpPr>
          <p:nvPr>
            <p:ph type="title"/>
          </p:nvPr>
        </p:nvSpPr>
        <p:spPr>
          <a:xfrm>
            <a:off x="457200" y="215371"/>
            <a:ext cx="8229600" cy="1033992"/>
          </a:xfrm>
          <a:prstGeom prst="rect">
            <a:avLst/>
          </a:prstGeom>
          <a:noFill/>
          <a:ln>
            <a:noFill/>
          </a:ln>
        </p:spPr>
        <p:txBody>
          <a:bodyPr lIns="0" tIns="0" rIns="0" bIns="0" anchor="b" anchorCtr="0">
            <a:noAutofit/>
          </a:bodyPr>
          <a:lstStyle/>
          <a:p>
            <a:pPr lvl="0">
              <a:buSzPct val="25000"/>
            </a:pPr>
            <a:r>
              <a:rPr lang="en-US" dirty="0"/>
              <a:t>Network Security Essentials: Applications and Standards</a:t>
            </a:r>
            <a:endParaRPr lang="en-US" b="1" i="0" u="none" strike="noStrike" cap="none" dirty="0">
              <a:solidFill>
                <a:srgbClr val="007FA3"/>
              </a:solidFill>
              <a:sym typeface="Times New Roman"/>
            </a:endParaRPr>
          </a:p>
        </p:txBody>
      </p:sp>
      <p:sp>
        <p:nvSpPr>
          <p:cNvPr id="196" name="Text Placeholder 2"/>
          <p:cNvSpPr txBox="1">
            <a:spLocks noGrp="1"/>
          </p:cNvSpPr>
          <p:nvPr>
            <p:ph type="body" idx="1"/>
          </p:nvPr>
        </p:nvSpPr>
        <p:spPr>
          <a:xfrm>
            <a:off x="460375" y="1215562"/>
            <a:ext cx="8229600" cy="414901"/>
          </a:xfrm>
          <a:prstGeom prst="rect">
            <a:avLst/>
          </a:prstGeom>
          <a:noFill/>
          <a:ln>
            <a:noFill/>
          </a:ln>
        </p:spPr>
        <p:txBody>
          <a:bodyPr lIns="0" tIns="0" rIns="0" bIns="0" anchor="b" anchorCtr="0">
            <a:noAutofit/>
          </a:bodyPr>
          <a:lstStyle/>
          <a:p>
            <a:r>
              <a:rPr lang="en-US" dirty="0"/>
              <a:t>Sixth Edition</a:t>
            </a:r>
          </a:p>
        </p:txBody>
      </p:sp>
      <p:sp>
        <p:nvSpPr>
          <p:cNvPr id="198" name="Text Placeholder 3"/>
          <p:cNvSpPr txBox="1">
            <a:spLocks noGrp="1"/>
          </p:cNvSpPr>
          <p:nvPr>
            <p:ph type="body" idx="2"/>
          </p:nvPr>
        </p:nvSpPr>
        <p:spPr>
          <a:prstGeom prst="rect">
            <a:avLst/>
          </a:prstGeom>
          <a:noFill/>
          <a:ln>
            <a:noFill/>
          </a:ln>
        </p:spPr>
        <p:txBody>
          <a:bodyPr lIns="0" tIns="0" rIns="0" bIns="0" anchor="b" anchorCtr="0">
            <a:noAutofit/>
          </a:bodyPr>
          <a:lstStyle/>
          <a:p>
            <a:pPr lvl="0" algn="ctr">
              <a:buSzPct val="25000"/>
            </a:pPr>
            <a:r>
              <a:rPr lang="en-US" b="1" dirty="0"/>
              <a:t>Chapter 1</a:t>
            </a:r>
          </a:p>
        </p:txBody>
      </p:sp>
      <p:sp>
        <p:nvSpPr>
          <p:cNvPr id="199" name="Text Placeholder 4"/>
          <p:cNvSpPr txBox="1">
            <a:spLocks noGrp="1"/>
          </p:cNvSpPr>
          <p:nvPr>
            <p:ph type="body" idx="3"/>
          </p:nvPr>
        </p:nvSpPr>
        <p:spPr>
          <a:prstGeom prst="rect">
            <a:avLst/>
          </a:prstGeom>
          <a:noFill/>
          <a:ln>
            <a:noFill/>
          </a:ln>
        </p:spPr>
        <p:txBody>
          <a:bodyPr lIns="0" tIns="0" rIns="0" bIns="0" anchor="t" anchorCtr="0">
            <a:noAutofit/>
          </a:bodyPr>
          <a:lstStyle/>
          <a:p>
            <a:pPr algn="ctr"/>
            <a:r>
              <a:rPr lang="en-US" dirty="0"/>
              <a:t>Introduction</a:t>
            </a:r>
          </a:p>
        </p:txBody>
      </p:sp>
      <p:pic>
        <p:nvPicPr>
          <p:cNvPr id="11" name="Picture 5">
            <a:extLst>
              <a:ext uri="{C183D7F6-B498-43B3-948B-1728B52AA6E4}">
                <adec:decorative xmlns:adec="http://schemas.microsoft.com/office/drawing/2017/decorative" val="1"/>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219" b="-219"/>
              <a:stretch>
                <a:fillRect/>
              </a:stretch>
            </p:blipFill>
          </mc:Choice>
          <mc:Fallback>
            <p:blipFill>
              <a:blip r:embed="rId4"/>
              <a:srcRect t="-219" b="-219"/>
              <a:stretch>
                <a:fillRect/>
              </a:stretch>
            </p:blipFill>
          </mc:Fallback>
        </mc:AlternateContent>
        <p:spPr>
          <a:xfrm>
            <a:off x="863600" y="1649878"/>
            <a:ext cx="3454400" cy="4476285"/>
          </a:xfrm>
          <a:prstGeom prst="rect">
            <a:avLst/>
          </a:prstGeom>
          <a:noFill/>
          <a:ln>
            <a:noFill/>
          </a:ln>
        </p:spPr>
      </p:pic>
      <p:sp>
        <p:nvSpPr>
          <p:cNvPr id="3" name="Text Placeholder 6"/>
          <p:cNvSpPr>
            <a:spLocks noGrp="1"/>
          </p:cNvSpPr>
          <p:nvPr>
            <p:ph type="body" sz="quarter" idx="13"/>
          </p:nvPr>
        </p:nvSpPr>
        <p:spPr>
          <a:xfrm>
            <a:off x="3619098" y="6389570"/>
            <a:ext cx="5168841" cy="327259"/>
          </a:xfrm>
        </p:spPr>
        <p:txBody>
          <a:bodyPr/>
          <a:lstStyle/>
          <a:p>
            <a:r>
              <a:rPr lang="en-US"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spTree>
    <p:extLst>
      <p:ext uri="{BB962C8B-B14F-4D97-AF65-F5344CB8AC3E}">
        <p14:creationId xmlns:p14="http://schemas.microsoft.com/office/powerpoint/2010/main" val="3434599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Security Requirements </a:t>
            </a:r>
            <a:r>
              <a:rPr lang="en-US" sz="2000" b="0" dirty="0"/>
              <a:t>(1 of 3)</a:t>
            </a:r>
          </a:p>
        </p:txBody>
      </p:sp>
      <p:sp>
        <p:nvSpPr>
          <p:cNvPr id="3" name="Content Placeholder 2"/>
          <p:cNvSpPr>
            <a:spLocks noGrp="1"/>
          </p:cNvSpPr>
          <p:nvPr>
            <p:ph type="body" idx="1"/>
          </p:nvPr>
        </p:nvSpPr>
        <p:spPr/>
        <p:txBody>
          <a:bodyPr/>
          <a:lstStyle/>
          <a:p>
            <a:pPr marL="101600" indent="0">
              <a:buNone/>
            </a:pPr>
            <a:r>
              <a:rPr lang="en-US" sz="2400" b="1" dirty="0">
                <a:latin typeface="+mn-lt"/>
              </a:rPr>
              <a:t>Confidentiality</a:t>
            </a:r>
            <a:endParaRPr lang="en-US" sz="2400" dirty="0">
              <a:latin typeface="+mn-lt"/>
            </a:endParaRPr>
          </a:p>
          <a:p>
            <a:r>
              <a:rPr lang="en-US" sz="2400" dirty="0">
                <a:latin typeface="+mn-lt"/>
              </a:rPr>
              <a:t>Student grade information is an asset whose confidentiality is considered to be highly important by students</a:t>
            </a:r>
          </a:p>
          <a:p>
            <a:r>
              <a:rPr lang="en-US" sz="2400" dirty="0">
                <a:latin typeface="+mn-lt"/>
              </a:rPr>
              <a:t>Regulated by the Family Educational Rights and Privacy Act (F</a:t>
            </a:r>
            <a:r>
              <a:rPr lang="en-US" sz="100" dirty="0">
                <a:latin typeface="+mn-lt"/>
              </a:rPr>
              <a:t> </a:t>
            </a:r>
            <a:r>
              <a:rPr lang="en-US" sz="2400" dirty="0">
                <a:latin typeface="+mn-lt"/>
              </a:rPr>
              <a:t>E</a:t>
            </a:r>
            <a:r>
              <a:rPr lang="en-US" sz="100" dirty="0">
                <a:latin typeface="+mn-lt"/>
              </a:rPr>
              <a:t> </a:t>
            </a:r>
            <a:r>
              <a:rPr lang="en-US" sz="2400" dirty="0">
                <a:latin typeface="+mn-lt"/>
              </a:rPr>
              <a:t>R</a:t>
            </a:r>
            <a:r>
              <a:rPr lang="en-US" sz="100" dirty="0">
                <a:latin typeface="+mn-lt"/>
              </a:rPr>
              <a:t> </a:t>
            </a:r>
            <a:r>
              <a:rPr lang="en-US" sz="2400" dirty="0">
                <a:latin typeface="+mn-lt"/>
              </a:rPr>
              <a:t>P</a:t>
            </a:r>
            <a:r>
              <a:rPr lang="en-US" sz="100" dirty="0">
                <a:latin typeface="+mn-lt"/>
              </a:rPr>
              <a:t> </a:t>
            </a:r>
            <a:r>
              <a:rPr lang="en-US" sz="2400" dirty="0">
                <a:latin typeface="+mn-lt"/>
              </a:rPr>
              <a:t>A)</a:t>
            </a:r>
          </a:p>
        </p:txBody>
      </p:sp>
    </p:spTree>
    <p:extLst>
      <p:ext uri="{BB962C8B-B14F-4D97-AF65-F5344CB8AC3E}">
        <p14:creationId xmlns:p14="http://schemas.microsoft.com/office/powerpoint/2010/main" val="418667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Security Requirements </a:t>
            </a:r>
            <a:r>
              <a:rPr lang="en-US" sz="2000" b="0" dirty="0"/>
              <a:t>(2 of 3)</a:t>
            </a:r>
            <a:endParaRPr lang="en-US" dirty="0"/>
          </a:p>
        </p:txBody>
      </p:sp>
      <p:sp>
        <p:nvSpPr>
          <p:cNvPr id="3" name="Content Placeholder 2"/>
          <p:cNvSpPr>
            <a:spLocks noGrp="1"/>
          </p:cNvSpPr>
          <p:nvPr>
            <p:ph type="body" idx="1"/>
          </p:nvPr>
        </p:nvSpPr>
        <p:spPr/>
        <p:txBody>
          <a:bodyPr/>
          <a:lstStyle/>
          <a:p>
            <a:pPr marL="101600" indent="0">
              <a:buNone/>
            </a:pPr>
            <a:r>
              <a:rPr lang="en-US" sz="2400" b="1" dirty="0">
                <a:latin typeface="+mn-lt"/>
              </a:rPr>
              <a:t>Integrity</a:t>
            </a:r>
          </a:p>
          <a:p>
            <a:r>
              <a:rPr lang="en-US" sz="2400" dirty="0">
                <a:latin typeface="+mn-lt"/>
              </a:rPr>
              <a:t>Patient information stored in a database – inaccurate information could result in serious harm or death to a patient and expose the hospital to massive liability</a:t>
            </a:r>
          </a:p>
          <a:p>
            <a:r>
              <a:rPr lang="en-US" sz="2400" dirty="0">
                <a:latin typeface="+mn-lt"/>
              </a:rPr>
              <a:t>A Web site that offers a forum to registered users to discuss some specific topic would be assigned a moderate level of integrity</a:t>
            </a:r>
          </a:p>
          <a:p>
            <a:r>
              <a:rPr lang="en-US" sz="2400" dirty="0">
                <a:latin typeface="+mn-lt"/>
              </a:rPr>
              <a:t>An example of a low-integrity requirement is an anonymous online poll</a:t>
            </a:r>
          </a:p>
        </p:txBody>
      </p:sp>
    </p:spTree>
    <p:extLst>
      <p:ext uri="{BB962C8B-B14F-4D97-AF65-F5344CB8AC3E}">
        <p14:creationId xmlns:p14="http://schemas.microsoft.com/office/powerpoint/2010/main" val="263507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Security Requirements </a:t>
            </a:r>
            <a:r>
              <a:rPr lang="en-US" sz="2000" b="0" dirty="0"/>
              <a:t>(3 of 3)</a:t>
            </a:r>
            <a:endParaRPr lang="en-US" dirty="0"/>
          </a:p>
        </p:txBody>
      </p:sp>
      <p:sp>
        <p:nvSpPr>
          <p:cNvPr id="3" name="Content Placeholder 2"/>
          <p:cNvSpPr>
            <a:spLocks noGrp="1"/>
          </p:cNvSpPr>
          <p:nvPr>
            <p:ph type="body" idx="1"/>
          </p:nvPr>
        </p:nvSpPr>
        <p:spPr/>
        <p:txBody>
          <a:bodyPr/>
          <a:lstStyle/>
          <a:p>
            <a:pPr marL="101600" indent="0">
              <a:buNone/>
            </a:pPr>
            <a:r>
              <a:rPr lang="en-US" sz="2400" b="1" dirty="0">
                <a:latin typeface="+mn-lt"/>
              </a:rPr>
              <a:t>Availability</a:t>
            </a:r>
          </a:p>
          <a:p>
            <a:r>
              <a:rPr lang="en-US" sz="2400" dirty="0">
                <a:latin typeface="+mn-lt"/>
              </a:rPr>
              <a:t>The more critical a component or service, the higher the level of availability required</a:t>
            </a:r>
          </a:p>
          <a:p>
            <a:r>
              <a:rPr lang="en-US" sz="2400" dirty="0">
                <a:latin typeface="+mn-lt"/>
              </a:rPr>
              <a:t>A moderate availability requirement is a public Web site for a university</a:t>
            </a:r>
          </a:p>
          <a:p>
            <a:r>
              <a:rPr lang="en-US" sz="2400" dirty="0">
                <a:latin typeface="+mn-lt"/>
              </a:rPr>
              <a:t>An online telephone directory lookup application would be classified as a low-availability requirement</a:t>
            </a:r>
          </a:p>
        </p:txBody>
      </p:sp>
    </p:spTree>
    <p:extLst>
      <p:ext uri="{BB962C8B-B14F-4D97-AF65-F5344CB8AC3E}">
        <p14:creationId xmlns:p14="http://schemas.microsoft.com/office/powerpoint/2010/main" val="132823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Security Challenges </a:t>
            </a:r>
            <a:r>
              <a:rPr lang="en-US" sz="2000" b="0" dirty="0"/>
              <a:t>(1 of 2)</a:t>
            </a:r>
          </a:p>
        </p:txBody>
      </p:sp>
      <p:sp>
        <p:nvSpPr>
          <p:cNvPr id="11" name="Content Placeholder 2"/>
          <p:cNvSpPr>
            <a:spLocks noGrp="1"/>
          </p:cNvSpPr>
          <p:nvPr>
            <p:ph type="body" idx="1"/>
          </p:nvPr>
        </p:nvSpPr>
        <p:spPr>
          <a:xfrm>
            <a:off x="457200" y="1600200"/>
            <a:ext cx="7795260" cy="4525963"/>
          </a:xfrm>
        </p:spPr>
        <p:txBody>
          <a:bodyPr>
            <a:noAutofit/>
          </a:bodyPr>
          <a:lstStyle/>
          <a:p>
            <a:pPr eaLnBrk="1" hangingPunct="1">
              <a:defRPr/>
            </a:pPr>
            <a:r>
              <a:rPr lang="en-US" sz="2400" dirty="0">
                <a:solidFill>
                  <a:schemeClr val="tx2">
                    <a:lumMod val="10000"/>
                  </a:schemeClr>
                </a:solidFill>
                <a:latin typeface="+mn-lt"/>
              </a:rPr>
              <a:t>Security is not simple.</a:t>
            </a:r>
          </a:p>
          <a:p>
            <a:pPr eaLnBrk="1" hangingPunct="1">
              <a:defRPr/>
            </a:pPr>
            <a:r>
              <a:rPr lang="en-US" sz="2400" dirty="0">
                <a:solidFill>
                  <a:schemeClr val="tx2">
                    <a:lumMod val="10000"/>
                  </a:schemeClr>
                </a:solidFill>
                <a:latin typeface="+mn-lt"/>
              </a:rPr>
              <a:t>Potential attacks on the security features need to be considered</a:t>
            </a:r>
          </a:p>
          <a:p>
            <a:pPr eaLnBrk="1" hangingPunct="1">
              <a:defRPr/>
            </a:pPr>
            <a:r>
              <a:rPr lang="en-US" sz="2400" dirty="0">
                <a:solidFill>
                  <a:schemeClr val="tx2">
                    <a:lumMod val="10000"/>
                  </a:schemeClr>
                </a:solidFill>
                <a:latin typeface="+mn-lt"/>
              </a:rPr>
              <a:t>Procedures used to provide particular services are often counter-intuitive</a:t>
            </a:r>
          </a:p>
          <a:p>
            <a:pPr>
              <a:defRPr/>
            </a:pPr>
            <a:r>
              <a:rPr lang="en-US" sz="2400" dirty="0">
                <a:solidFill>
                  <a:schemeClr val="tx2">
                    <a:lumMod val="10000"/>
                  </a:schemeClr>
                </a:solidFill>
              </a:rPr>
              <a:t>Little benefit from security investment is perceived until a security failure occurs</a:t>
            </a:r>
          </a:p>
          <a:p>
            <a:pPr>
              <a:defRPr/>
            </a:pPr>
            <a:r>
              <a:rPr lang="en-US" sz="2400" dirty="0">
                <a:solidFill>
                  <a:schemeClr val="tx2">
                    <a:lumMod val="10000"/>
                  </a:schemeClr>
                </a:solidFill>
                <a:latin typeface="+mn-lt"/>
              </a:rPr>
              <a:t>Strong security is often viewed as an impediment to efficient and user-friendly operation</a:t>
            </a:r>
            <a:endParaRPr lang="en-US" sz="2400" dirty="0">
              <a:solidFill>
                <a:schemeClr val="tx2">
                  <a:lumMod val="10000"/>
                </a:schemeClr>
              </a:solidFill>
            </a:endParaRPr>
          </a:p>
          <a:p>
            <a:pPr eaLnBrk="1" hangingPunct="1">
              <a:defRPr/>
            </a:pPr>
            <a:endParaRPr lang="en-US" sz="2400" dirty="0">
              <a:solidFill>
                <a:schemeClr val="tx2">
                  <a:lumMod val="10000"/>
                </a:schemeClr>
              </a:solidFill>
              <a:latin typeface="+mn-lt"/>
            </a:endParaRPr>
          </a:p>
          <a:p>
            <a:pPr eaLnBrk="1" hangingPunct="1">
              <a:defRPr/>
            </a:pPr>
            <a:endParaRPr lang="en-US" sz="2400" dirty="0">
              <a:solidFill>
                <a:schemeClr val="tx2">
                  <a:lumMod val="10000"/>
                </a:schemeClr>
              </a:solidFill>
              <a:latin typeface="+mn-lt"/>
            </a:endParaRPr>
          </a:p>
        </p:txBody>
      </p:sp>
      <p:pic>
        <p:nvPicPr>
          <p:cNvPr id="14" name="Picture 4" descr="A graphic of a computer secured with a padlock."/>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657751" y="5316434"/>
            <a:ext cx="1189418" cy="1097280"/>
          </a:xfrm>
          <a:prstGeom prst="rect">
            <a:avLst/>
          </a:prstGeom>
          <a:solidFill>
            <a:schemeClr val="accent3"/>
          </a:solidFill>
          <a:scene3d>
            <a:camera prst="orthographicFront">
              <a:rot lat="0" lon="10799999" rev="0"/>
            </a:camera>
            <a:lightRig rig="threePt" dir="t"/>
          </a:scene3d>
        </p:spPr>
      </p:pic>
    </p:spTree>
    <p:extLst>
      <p:ext uri="{BB962C8B-B14F-4D97-AF65-F5344CB8AC3E}">
        <p14:creationId xmlns:p14="http://schemas.microsoft.com/office/powerpoint/2010/main" val="134660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a:t>
            </a:r>
            <a:r>
              <a:rPr lang="en-AU" sz="100" dirty="0"/>
              <a:t> </a:t>
            </a:r>
            <a:r>
              <a:rPr lang="en-AU" dirty="0"/>
              <a:t>S</a:t>
            </a:r>
            <a:r>
              <a:rPr lang="en-AU" sz="100" dirty="0"/>
              <a:t> </a:t>
            </a:r>
            <a:r>
              <a:rPr lang="en-AU" dirty="0"/>
              <a:t>I Security Architecture </a:t>
            </a:r>
            <a:r>
              <a:rPr lang="en-AU" sz="2000" b="0" dirty="0"/>
              <a:t>(1 of 2)</a:t>
            </a:r>
            <a:endParaRPr lang="en-US" sz="2000" b="0" dirty="0"/>
          </a:p>
        </p:txBody>
      </p:sp>
      <p:sp>
        <p:nvSpPr>
          <p:cNvPr id="3" name="Content Placeholder 2"/>
          <p:cNvSpPr>
            <a:spLocks noGrp="1"/>
          </p:cNvSpPr>
          <p:nvPr>
            <p:ph type="body" idx="1"/>
          </p:nvPr>
        </p:nvSpPr>
        <p:spPr/>
        <p:txBody>
          <a:bodyPr>
            <a:normAutofit fontScale="92500" lnSpcReduction="20000"/>
          </a:bodyPr>
          <a:lstStyle/>
          <a:p>
            <a:pPr eaLnBrk="1" hangingPunct="1">
              <a:defRPr/>
            </a:pPr>
            <a:r>
              <a:rPr lang="en-US" sz="2400" dirty="0"/>
              <a:t>A</a:t>
            </a:r>
            <a:r>
              <a:rPr lang="en-US" sz="2400" dirty="0">
                <a:latin typeface="+mn-lt"/>
              </a:rPr>
              <a:t> systematic approach to define security requirements and how the requirements are satisfied.</a:t>
            </a:r>
          </a:p>
          <a:p>
            <a:pPr eaLnBrk="1" hangingPunct="1">
              <a:defRPr/>
            </a:pPr>
            <a:r>
              <a:rPr lang="en-US" sz="2400" dirty="0"/>
              <a:t>Focuses on security attacks, security mechanisms, and security services</a:t>
            </a:r>
            <a:endParaRPr lang="en-US" sz="2400" dirty="0">
              <a:latin typeface="+mn-lt"/>
            </a:endParaRPr>
          </a:p>
          <a:p>
            <a:pPr eaLnBrk="1" hangingPunct="1">
              <a:defRPr/>
            </a:pPr>
            <a:r>
              <a:rPr lang="en-US" sz="2400" dirty="0">
                <a:latin typeface="+mn-lt"/>
              </a:rPr>
              <a:t>Security attack</a:t>
            </a:r>
          </a:p>
          <a:p>
            <a:pPr lvl="1">
              <a:defRPr/>
            </a:pPr>
            <a:r>
              <a:rPr lang="en-US" sz="2400" dirty="0">
                <a:solidFill>
                  <a:schemeClr val="tx2">
                    <a:lumMod val="10000"/>
                  </a:schemeClr>
                </a:solidFill>
                <a:latin typeface="+mn-lt"/>
              </a:rPr>
              <a:t>Any action that compromises the security of information owned by an organization</a:t>
            </a:r>
          </a:p>
          <a:p>
            <a:pPr lvl="1">
              <a:defRPr/>
            </a:pPr>
            <a:r>
              <a:rPr lang="en-US" sz="2400" dirty="0">
                <a:solidFill>
                  <a:schemeClr val="tx2">
                    <a:lumMod val="10000"/>
                  </a:schemeClr>
                </a:solidFill>
                <a:latin typeface="+mn-lt"/>
              </a:rPr>
              <a:t>In the literature, the terms security attack and security threat often have a similar meaning.</a:t>
            </a:r>
          </a:p>
          <a:p>
            <a:pPr eaLnBrk="1" hangingPunct="1">
              <a:defRPr/>
            </a:pPr>
            <a:r>
              <a:rPr lang="en-US" sz="2400" dirty="0">
                <a:solidFill>
                  <a:schemeClr val="tx2">
                    <a:lumMod val="10000"/>
                  </a:schemeClr>
                </a:solidFill>
                <a:latin typeface="+mn-lt"/>
              </a:rPr>
              <a:t>Security mechanism</a:t>
            </a:r>
          </a:p>
          <a:p>
            <a:pPr lvl="1">
              <a:defRPr/>
            </a:pPr>
            <a:r>
              <a:rPr lang="en-US" sz="2400" dirty="0">
                <a:solidFill>
                  <a:schemeClr val="tx2">
                    <a:lumMod val="10000"/>
                  </a:schemeClr>
                </a:solidFill>
                <a:latin typeface="+mn-lt"/>
              </a:rPr>
              <a:t>A process (or a device incorporating such a process) that is designed to detect, prevent, or recover from a security attack</a:t>
            </a:r>
          </a:p>
        </p:txBody>
      </p:sp>
    </p:spTree>
    <p:extLst>
      <p:ext uri="{BB962C8B-B14F-4D97-AF65-F5344CB8AC3E}">
        <p14:creationId xmlns:p14="http://schemas.microsoft.com/office/powerpoint/2010/main" val="2645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a:t>
            </a:r>
            <a:r>
              <a:rPr lang="en-AU" sz="100" dirty="0"/>
              <a:t> </a:t>
            </a:r>
            <a:r>
              <a:rPr lang="en-AU" dirty="0"/>
              <a:t>S</a:t>
            </a:r>
            <a:r>
              <a:rPr lang="en-AU" sz="100" dirty="0"/>
              <a:t> </a:t>
            </a:r>
            <a:r>
              <a:rPr lang="en-AU" dirty="0"/>
              <a:t>I Security Architecture </a:t>
            </a:r>
            <a:r>
              <a:rPr lang="en-AU" sz="2000" b="0" dirty="0"/>
              <a:t>(2 of 2)</a:t>
            </a:r>
            <a:endParaRPr lang="en-US" sz="2000" dirty="0"/>
          </a:p>
        </p:txBody>
      </p:sp>
      <p:sp>
        <p:nvSpPr>
          <p:cNvPr id="3" name="Content Placeholder 2"/>
          <p:cNvSpPr>
            <a:spLocks noGrp="1"/>
          </p:cNvSpPr>
          <p:nvPr>
            <p:ph type="body" idx="1"/>
          </p:nvPr>
        </p:nvSpPr>
        <p:spPr/>
        <p:txBody>
          <a:bodyPr/>
          <a:lstStyle/>
          <a:p>
            <a:pPr eaLnBrk="1" hangingPunct="1">
              <a:defRPr/>
            </a:pPr>
            <a:r>
              <a:rPr lang="en-US" sz="2400" dirty="0">
                <a:solidFill>
                  <a:schemeClr val="tx2">
                    <a:lumMod val="10000"/>
                  </a:schemeClr>
                </a:solidFill>
                <a:latin typeface="+mn-lt"/>
              </a:rPr>
              <a:t>Security service</a:t>
            </a:r>
          </a:p>
          <a:p>
            <a:pPr lvl="1">
              <a:defRPr/>
            </a:pPr>
            <a:r>
              <a:rPr lang="en-US" sz="2400" dirty="0">
                <a:solidFill>
                  <a:schemeClr val="tx2">
                    <a:lumMod val="10000"/>
                  </a:schemeClr>
                </a:solidFill>
                <a:latin typeface="+mn-lt"/>
              </a:rPr>
              <a:t>A processing or communication service that enhances the security of the data processing systems and the information transfers of an organization</a:t>
            </a:r>
          </a:p>
          <a:p>
            <a:pPr lvl="1" eaLnBrk="1" hangingPunct="1">
              <a:buClr>
                <a:schemeClr val="bg1"/>
              </a:buClr>
              <a:defRPr/>
            </a:pPr>
            <a:r>
              <a:rPr lang="en-US" sz="2400" dirty="0">
                <a:solidFill>
                  <a:schemeClr val="tx2">
                    <a:lumMod val="10000"/>
                  </a:schemeClr>
                </a:solidFill>
                <a:latin typeface="+mn-lt"/>
              </a:rPr>
              <a:t>Intended to counter security attacks, and they make use of one or more security mechanisms to provide the service</a:t>
            </a:r>
          </a:p>
        </p:txBody>
      </p:sp>
    </p:spTree>
    <p:extLst>
      <p:ext uri="{BB962C8B-B14F-4D97-AF65-F5344CB8AC3E}">
        <p14:creationId xmlns:p14="http://schemas.microsoft.com/office/powerpoint/2010/main" val="387003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Attacks</a:t>
            </a:r>
          </a:p>
        </p:txBody>
      </p:sp>
      <p:sp>
        <p:nvSpPr>
          <p:cNvPr id="3" name="Content Placeholder 2"/>
          <p:cNvSpPr>
            <a:spLocks noGrp="1"/>
          </p:cNvSpPr>
          <p:nvPr>
            <p:ph type="body" idx="1"/>
          </p:nvPr>
        </p:nvSpPr>
        <p:spPr>
          <a:xfrm>
            <a:off x="457200" y="1600200"/>
            <a:ext cx="4272116" cy="4525963"/>
          </a:xfrm>
        </p:spPr>
        <p:txBody>
          <a:bodyPr/>
          <a:lstStyle/>
          <a:p>
            <a:pPr>
              <a:buClr>
                <a:schemeClr val="tx2"/>
              </a:buClr>
              <a:defRPr/>
            </a:pPr>
            <a:r>
              <a:rPr lang="en-US" sz="2000" dirty="0"/>
              <a:t>A means of classifying security attacks, used both in X.800 and R</a:t>
            </a:r>
            <a:r>
              <a:rPr lang="en-US" sz="100" dirty="0"/>
              <a:t> </a:t>
            </a:r>
            <a:r>
              <a:rPr lang="en-US" sz="2000" dirty="0"/>
              <a:t>F</a:t>
            </a:r>
            <a:r>
              <a:rPr lang="en-US" sz="100" dirty="0"/>
              <a:t> </a:t>
            </a:r>
            <a:r>
              <a:rPr lang="en-US" sz="2000" dirty="0"/>
              <a:t>C 4949, is in terms of </a:t>
            </a:r>
            <a:r>
              <a:rPr lang="en-US" sz="2000" b="1" i="0" dirty="0"/>
              <a:t>passive attacks </a:t>
            </a:r>
            <a:r>
              <a:rPr lang="en-US" sz="2000" dirty="0"/>
              <a:t>and </a:t>
            </a:r>
            <a:r>
              <a:rPr lang="en-US" sz="2000" b="1" i="0" dirty="0"/>
              <a:t>active attacks</a:t>
            </a:r>
          </a:p>
          <a:p>
            <a:pPr>
              <a:buClr>
                <a:schemeClr val="tx2"/>
              </a:buClr>
              <a:defRPr/>
            </a:pPr>
            <a:r>
              <a:rPr lang="en-US" sz="2000" dirty="0"/>
              <a:t>A </a:t>
            </a:r>
            <a:r>
              <a:rPr lang="en-US" sz="2000" b="1" dirty="0"/>
              <a:t>passive attack </a:t>
            </a:r>
            <a:r>
              <a:rPr lang="en-US" sz="2000" dirty="0"/>
              <a:t>attempts to learn or make use of information from the system but does not affect system resources</a:t>
            </a:r>
          </a:p>
          <a:p>
            <a:pPr>
              <a:buClr>
                <a:schemeClr val="tx2"/>
              </a:buClr>
              <a:defRPr/>
            </a:pPr>
            <a:r>
              <a:rPr lang="en-US" sz="2000" dirty="0"/>
              <a:t>An </a:t>
            </a:r>
            <a:r>
              <a:rPr lang="en-US" sz="2000" b="1" dirty="0"/>
              <a:t>active</a:t>
            </a:r>
            <a:r>
              <a:rPr lang="en-US" sz="2000" i="1" dirty="0"/>
              <a:t> </a:t>
            </a:r>
            <a:r>
              <a:rPr lang="en-US" sz="2000" b="1" dirty="0"/>
              <a:t>attack</a:t>
            </a:r>
            <a:r>
              <a:rPr lang="en-US" sz="2000" i="1" dirty="0"/>
              <a:t> </a:t>
            </a:r>
            <a:r>
              <a:rPr lang="en-US" sz="2000" dirty="0"/>
              <a:t>attempts to alter system resources or affect their operation</a:t>
            </a:r>
          </a:p>
        </p:txBody>
      </p:sp>
      <p:pic>
        <p:nvPicPr>
          <p:cNvPr id="5" name="Picture 3" descr="A diagram illustrates different types of security attacks. a, Passive attacks. Bob sends information to Alice through the internet or another communication facility, which Darth intercepts. b, Active attacks. Bob sends information to Alice through the internet or another communication facility, which Darth intercepts. Darth then directly accesses Alice’s system."/>
          <p:cNvPicPr>
            <a:picLocks noChangeAspect="1"/>
          </p:cNvPicPr>
          <p:nvPr/>
        </p:nvPicPr>
        <p:blipFill>
          <a:blip r:embed="rId3"/>
          <a:stretch>
            <a:fillRect/>
          </a:stretch>
        </p:blipFill>
        <p:spPr>
          <a:xfrm>
            <a:off x="4799570" y="1600200"/>
            <a:ext cx="3885705" cy="4525963"/>
          </a:xfrm>
          <a:prstGeom prst="rect">
            <a:avLst/>
          </a:prstGeom>
        </p:spPr>
      </p:pic>
    </p:spTree>
    <p:extLst>
      <p:ext uri="{BB962C8B-B14F-4D97-AF65-F5344CB8AC3E}">
        <p14:creationId xmlns:p14="http://schemas.microsoft.com/office/powerpoint/2010/main" val="362377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Attacks</a:t>
            </a:r>
          </a:p>
        </p:txBody>
      </p:sp>
      <p:sp>
        <p:nvSpPr>
          <p:cNvPr id="3" name="Content Placeholder 2"/>
          <p:cNvSpPr>
            <a:spLocks noGrp="1"/>
          </p:cNvSpPr>
          <p:nvPr>
            <p:ph type="body" idx="1"/>
          </p:nvPr>
        </p:nvSpPr>
        <p:spPr>
          <a:xfrm>
            <a:off x="457200" y="1600201"/>
            <a:ext cx="8229600" cy="4613428"/>
          </a:xfrm>
        </p:spPr>
        <p:txBody>
          <a:bodyPr/>
          <a:lstStyle/>
          <a:p>
            <a:pPr>
              <a:buClr>
                <a:schemeClr val="tx2"/>
              </a:buClr>
              <a:defRPr/>
            </a:pPr>
            <a:r>
              <a:rPr lang="en-US" sz="2400" dirty="0">
                <a:latin typeface="+mn-lt"/>
              </a:rPr>
              <a:t> Are in the nature of eavesdropping on, or monitoring of, transmissions</a:t>
            </a:r>
          </a:p>
          <a:p>
            <a:pPr>
              <a:buClr>
                <a:schemeClr val="tx2"/>
              </a:buClr>
              <a:defRPr/>
            </a:pPr>
            <a:r>
              <a:rPr lang="en-US" sz="2400" dirty="0">
                <a:latin typeface="+mn-lt"/>
              </a:rPr>
              <a:t> Goal of the opponent is to obtain information that is being transmitted</a:t>
            </a:r>
          </a:p>
          <a:p>
            <a:pPr>
              <a:buClr>
                <a:schemeClr val="tx2"/>
              </a:buClr>
            </a:pPr>
            <a:r>
              <a:rPr lang="en-US" sz="2400" dirty="0">
                <a:solidFill>
                  <a:schemeClr val="tx2">
                    <a:lumMod val="10000"/>
                  </a:schemeClr>
                </a:solidFill>
                <a:latin typeface="+mn-lt"/>
              </a:rPr>
              <a:t>Two types of passive attacks are:</a:t>
            </a:r>
          </a:p>
          <a:p>
            <a:pPr lvl="1">
              <a:buClr>
                <a:schemeClr val="tx2"/>
              </a:buClr>
            </a:pPr>
            <a:r>
              <a:rPr lang="en-US" sz="2400" dirty="0">
                <a:solidFill>
                  <a:schemeClr val="tx2">
                    <a:lumMod val="10000"/>
                  </a:schemeClr>
                </a:solidFill>
                <a:latin typeface="+mn-lt"/>
              </a:rPr>
              <a:t>The release of message contents</a:t>
            </a:r>
          </a:p>
          <a:p>
            <a:pPr lvl="1">
              <a:buClr>
                <a:schemeClr val="tx2"/>
              </a:buClr>
            </a:pPr>
            <a:r>
              <a:rPr lang="en-US" sz="2400" dirty="0">
                <a:solidFill>
                  <a:schemeClr val="tx2">
                    <a:lumMod val="10000"/>
                  </a:schemeClr>
                </a:solidFill>
                <a:latin typeface="+mn-lt"/>
              </a:rPr>
              <a:t>Traffic analysis</a:t>
            </a:r>
          </a:p>
        </p:txBody>
      </p:sp>
      <p:pic>
        <p:nvPicPr>
          <p:cNvPr id="5" name="Picture 3" descr="Person listening to message&#10;"/>
          <p:cNvPicPr>
            <a:picLocks noChangeAspect="1"/>
          </p:cNvPicPr>
          <p:nvPr/>
        </p:nvPicPr>
        <p:blipFill>
          <a:blip r:embed="rId3"/>
          <a:srcRect/>
          <a:stretch>
            <a:fillRect/>
          </a:stretch>
        </p:blipFill>
        <p:spPr bwMode="auto">
          <a:xfrm>
            <a:off x="7102549" y="4004158"/>
            <a:ext cx="1424170" cy="2209472"/>
          </a:xfrm>
          <a:prstGeom prst="rect">
            <a:avLst/>
          </a:prstGeom>
          <a:noFill/>
          <a:ln w="9525">
            <a:noFill/>
            <a:miter lim="800000"/>
            <a:headEnd/>
            <a:tailEnd/>
          </a:ln>
        </p:spPr>
      </p:pic>
    </p:spTree>
    <p:extLst>
      <p:ext uri="{BB962C8B-B14F-4D97-AF65-F5344CB8AC3E}">
        <p14:creationId xmlns:p14="http://schemas.microsoft.com/office/powerpoint/2010/main" val="3428127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Active Attacks </a:t>
            </a:r>
            <a:r>
              <a:rPr lang="en-AU" sz="2000" b="0" dirty="0"/>
              <a:t>(1 of 3)</a:t>
            </a:r>
            <a:endParaRPr lang="en-US" sz="2000" b="0" dirty="0"/>
          </a:p>
        </p:txBody>
      </p:sp>
      <p:sp>
        <p:nvSpPr>
          <p:cNvPr id="4" name="Content Placeholder 2"/>
          <p:cNvSpPr>
            <a:spLocks noGrp="1"/>
          </p:cNvSpPr>
          <p:nvPr>
            <p:ph type="body" idx="1"/>
          </p:nvPr>
        </p:nvSpPr>
        <p:spPr/>
        <p:txBody>
          <a:bodyPr/>
          <a:lstStyle/>
          <a:p>
            <a:pPr eaLnBrk="1" hangingPunct="1">
              <a:defRPr/>
            </a:pPr>
            <a:r>
              <a:rPr lang="en-US" sz="2400" dirty="0">
                <a:solidFill>
                  <a:schemeClr val="tx2">
                    <a:lumMod val="10000"/>
                  </a:schemeClr>
                </a:solidFill>
                <a:latin typeface="+mn-lt"/>
              </a:rPr>
              <a:t>Involve some modification of the data stream or the creation of a false stream</a:t>
            </a:r>
          </a:p>
          <a:p>
            <a:pPr eaLnBrk="1" hangingPunct="1">
              <a:defRPr/>
            </a:pPr>
            <a:r>
              <a:rPr lang="en-US" sz="2400" dirty="0">
                <a:solidFill>
                  <a:schemeClr val="tx2">
                    <a:lumMod val="10000"/>
                  </a:schemeClr>
                </a:solidFill>
                <a:latin typeface="+mn-lt"/>
              </a:rPr>
              <a:t>Difficult to prevent because of the wide variety of potential physical, software, and network vulnerabilities</a:t>
            </a:r>
          </a:p>
          <a:p>
            <a:pPr eaLnBrk="1" hangingPunct="1">
              <a:defRPr/>
            </a:pPr>
            <a:r>
              <a:rPr lang="en-US" sz="2400" dirty="0">
                <a:solidFill>
                  <a:schemeClr val="tx2">
                    <a:lumMod val="10000"/>
                  </a:schemeClr>
                </a:solidFill>
                <a:latin typeface="+mn-lt"/>
              </a:rPr>
              <a:t>Goal is to detect attacks and to recover from any disruption or delays caused by them</a:t>
            </a:r>
          </a:p>
        </p:txBody>
      </p:sp>
      <p:pic>
        <p:nvPicPr>
          <p:cNvPr id="6" name="Picture 3" descr="Tiger"/>
          <p:cNvPicPr>
            <a:picLocks noChangeAspect="1"/>
          </p:cNvPicPr>
          <p:nvPr/>
        </p:nvPicPr>
        <p:blipFill>
          <a:blip r:embed="rId3"/>
          <a:srcRect/>
          <a:stretch>
            <a:fillRect/>
          </a:stretch>
        </p:blipFill>
        <p:spPr bwMode="auto">
          <a:xfrm>
            <a:off x="7315200" y="4662949"/>
            <a:ext cx="1371600" cy="1579080"/>
          </a:xfrm>
          <a:prstGeom prst="rect">
            <a:avLst/>
          </a:prstGeom>
          <a:noFill/>
          <a:ln w="9525">
            <a:noFill/>
            <a:miter lim="800000"/>
            <a:headEnd/>
            <a:tailEnd/>
          </a:ln>
        </p:spPr>
      </p:pic>
    </p:spTree>
    <p:extLst>
      <p:ext uri="{BB962C8B-B14F-4D97-AF65-F5344CB8AC3E}">
        <p14:creationId xmlns:p14="http://schemas.microsoft.com/office/powerpoint/2010/main" val="202477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Active Attacks </a:t>
            </a:r>
            <a:r>
              <a:rPr lang="en-AU" sz="2000" b="0" dirty="0"/>
              <a:t>(2 of 3)</a:t>
            </a:r>
            <a:endParaRPr lang="en-US" dirty="0"/>
          </a:p>
        </p:txBody>
      </p:sp>
      <p:sp>
        <p:nvSpPr>
          <p:cNvPr id="5" name="Content Placeholder 2"/>
          <p:cNvSpPr>
            <a:spLocks noGrp="1"/>
          </p:cNvSpPr>
          <p:nvPr>
            <p:ph type="body" idx="1"/>
          </p:nvPr>
        </p:nvSpPr>
        <p:spPr/>
        <p:txBody>
          <a:bodyPr/>
          <a:lstStyle/>
          <a:p>
            <a:pPr marL="101600" indent="0">
              <a:buNone/>
            </a:pPr>
            <a:r>
              <a:rPr lang="en-US" sz="2400" b="1" dirty="0"/>
              <a:t>Masquerade</a:t>
            </a:r>
          </a:p>
          <a:p>
            <a:pPr lvl="0"/>
            <a:r>
              <a:rPr lang="en-US" sz="2400" dirty="0"/>
              <a:t>Takes place when one entity pretends to be a different entity</a:t>
            </a:r>
          </a:p>
          <a:p>
            <a:pPr lvl="0"/>
            <a:r>
              <a:rPr lang="en-US" sz="2400" dirty="0"/>
              <a:t>Usually includes one of the other forms of active attack</a:t>
            </a:r>
          </a:p>
        </p:txBody>
      </p:sp>
      <p:sp>
        <p:nvSpPr>
          <p:cNvPr id="4" name="Content Placeholder 3"/>
          <p:cNvSpPr>
            <a:spLocks noGrp="1"/>
          </p:cNvSpPr>
          <p:nvPr>
            <p:ph type="body" idx="13"/>
          </p:nvPr>
        </p:nvSpPr>
        <p:spPr/>
        <p:txBody>
          <a:bodyPr/>
          <a:lstStyle/>
          <a:p>
            <a:pPr marL="101600" indent="0">
              <a:buNone/>
            </a:pPr>
            <a:r>
              <a:rPr lang="en-US" sz="2400" b="1" dirty="0">
                <a:latin typeface="+mn-lt"/>
              </a:rPr>
              <a:t>Replay</a:t>
            </a:r>
          </a:p>
          <a:p>
            <a:r>
              <a:rPr lang="en-US" sz="2400" dirty="0">
                <a:latin typeface="+mn-lt"/>
              </a:rPr>
              <a:t>Involves the passive capture of a data unit and its subsequent retransmission to produce an unauthorized effect</a:t>
            </a:r>
          </a:p>
        </p:txBody>
      </p:sp>
      <p:pic>
        <p:nvPicPr>
          <p:cNvPr id="6" name="Picture 4" descr="Tiger"/>
          <p:cNvPicPr>
            <a:picLocks noChangeAspect="1"/>
          </p:cNvPicPr>
          <p:nvPr/>
        </p:nvPicPr>
        <p:blipFill>
          <a:blip r:embed="rId3"/>
          <a:srcRect/>
          <a:stretch>
            <a:fillRect/>
          </a:stretch>
        </p:blipFill>
        <p:spPr bwMode="auto">
          <a:xfrm>
            <a:off x="7315200" y="4662949"/>
            <a:ext cx="1371600" cy="1579080"/>
          </a:xfrm>
          <a:prstGeom prst="rect">
            <a:avLst/>
          </a:prstGeom>
          <a:noFill/>
          <a:ln w="9525">
            <a:noFill/>
            <a:miter lim="800000"/>
            <a:headEnd/>
            <a:tailEnd/>
          </a:ln>
        </p:spPr>
      </p:pic>
    </p:spTree>
    <p:extLst>
      <p:ext uri="{BB962C8B-B14F-4D97-AF65-F5344CB8AC3E}">
        <p14:creationId xmlns:p14="http://schemas.microsoft.com/office/powerpoint/2010/main" val="262945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Title 1"/>
          <p:cNvSpPr txBox="1">
            <a:spLocks noGrp="1"/>
          </p:cNvSpPr>
          <p:nvPr>
            <p:ph type="title"/>
          </p:nvPr>
        </p:nvSpPr>
        <p:spPr>
          <a:prstGeom prst="rect">
            <a:avLst/>
          </a:prstGeom>
          <a:noFill/>
          <a:ln>
            <a:noFill/>
          </a:ln>
        </p:spPr>
        <p:txBody>
          <a:bodyPr lIns="0" tIns="0" rIns="0" bIns="0" anchor="b" anchorCtr="0">
            <a:noAutofit/>
          </a:bodyPr>
          <a:lstStyle/>
          <a:p>
            <a:pPr lvl="0">
              <a:buSzPct val="25000"/>
            </a:pPr>
            <a:r>
              <a:rPr lang="en-US" dirty="0"/>
              <a:t>Computer Security Concepts</a:t>
            </a:r>
            <a:endParaRPr lang="en-US" sz="2000" b="0" i="0" u="none" strike="noStrike" cap="none" dirty="0">
              <a:solidFill>
                <a:srgbClr val="007FA3"/>
              </a:solidFill>
              <a:sym typeface="Times New Roman"/>
            </a:endParaRPr>
          </a:p>
        </p:txBody>
      </p:sp>
      <p:sp>
        <p:nvSpPr>
          <p:cNvPr id="118" name="Content Placeholder 2"/>
          <p:cNvSpPr txBox="1">
            <a:spLocks noGrp="1"/>
          </p:cNvSpPr>
          <p:nvPr>
            <p:ph type="body" idx="1"/>
          </p:nvPr>
        </p:nvSpPr>
        <p:spPr>
          <a:prstGeom prst="rect">
            <a:avLst/>
          </a:prstGeom>
          <a:noFill/>
          <a:ln>
            <a:noFill/>
          </a:ln>
        </p:spPr>
        <p:txBody>
          <a:bodyPr lIns="0" tIns="0" rIns="0" bIns="0" anchor="t" anchorCtr="0">
            <a:noAutofit/>
          </a:bodyPr>
          <a:lstStyle/>
          <a:p>
            <a:r>
              <a:rPr lang="en-US" sz="2400" dirty="0">
                <a:solidFill>
                  <a:schemeClr val="tx2">
                    <a:lumMod val="10000"/>
                  </a:schemeClr>
                </a:solidFill>
                <a:latin typeface="+mn-lt"/>
              </a:rPr>
              <a:t>Computer security</a:t>
            </a:r>
          </a:p>
          <a:p>
            <a:pPr lvl="1"/>
            <a:r>
              <a:rPr lang="en-US" sz="2400" dirty="0">
                <a:solidFill>
                  <a:schemeClr val="tx2">
                    <a:lumMod val="10000"/>
                  </a:schemeClr>
                </a:solidFill>
                <a:latin typeface="+mn-lt"/>
              </a:rPr>
              <a:t>The generic name for the collection of tools designed to protect data and to thwart hackers</a:t>
            </a:r>
          </a:p>
          <a:p>
            <a:r>
              <a:rPr lang="en-US" sz="2400" dirty="0">
                <a:solidFill>
                  <a:schemeClr val="tx2">
                    <a:lumMod val="10000"/>
                  </a:schemeClr>
                </a:solidFill>
                <a:latin typeface="+mn-lt"/>
              </a:rPr>
              <a:t>internet security (lower case “</a:t>
            </a:r>
            <a:r>
              <a:rPr lang="en-US" sz="2400" dirty="0" err="1">
                <a:solidFill>
                  <a:schemeClr val="tx2">
                    <a:lumMod val="10000"/>
                  </a:schemeClr>
                </a:solidFill>
                <a:latin typeface="+mn-lt"/>
              </a:rPr>
              <a:t>i</a:t>
            </a:r>
            <a:r>
              <a:rPr lang="en-US" sz="2400" dirty="0">
                <a:solidFill>
                  <a:schemeClr val="tx2">
                    <a:lumMod val="10000"/>
                  </a:schemeClr>
                </a:solidFill>
                <a:latin typeface="+mn-lt"/>
              </a:rPr>
              <a:t>” refers to any interconnected collection of network)</a:t>
            </a:r>
          </a:p>
          <a:p>
            <a:pPr lvl="1"/>
            <a:r>
              <a:rPr lang="en-US" sz="2400" dirty="0">
                <a:solidFill>
                  <a:schemeClr val="tx2">
                    <a:lumMod val="10000"/>
                  </a:schemeClr>
                </a:solidFill>
                <a:latin typeface="+mn-lt"/>
              </a:rPr>
              <a:t>Consists of measures to deter, prevent, detect, and correct security violations that involve the transmission of information</a:t>
            </a:r>
          </a:p>
        </p:txBody>
      </p:sp>
    </p:spTree>
    <p:extLst>
      <p:ext uri="{BB962C8B-B14F-4D97-AF65-F5344CB8AC3E}">
        <p14:creationId xmlns:p14="http://schemas.microsoft.com/office/powerpoint/2010/main" val="2916217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Active Attacks </a:t>
            </a:r>
            <a:r>
              <a:rPr lang="en-AU" sz="2000" b="0" dirty="0"/>
              <a:t>(3 of 3)</a:t>
            </a:r>
            <a:endParaRPr lang="en-US" dirty="0"/>
          </a:p>
        </p:txBody>
      </p:sp>
      <p:sp>
        <p:nvSpPr>
          <p:cNvPr id="5" name="Content Placeholder 2"/>
          <p:cNvSpPr>
            <a:spLocks noGrp="1"/>
          </p:cNvSpPr>
          <p:nvPr>
            <p:ph type="body" idx="1"/>
          </p:nvPr>
        </p:nvSpPr>
        <p:spPr/>
        <p:txBody>
          <a:bodyPr/>
          <a:lstStyle/>
          <a:p>
            <a:pPr marL="101600" indent="0">
              <a:buNone/>
            </a:pPr>
            <a:r>
              <a:rPr lang="en-US" sz="2400" b="1" dirty="0"/>
              <a:t>Modification of messages</a:t>
            </a:r>
          </a:p>
          <a:p>
            <a:r>
              <a:rPr lang="en-US" sz="2400" dirty="0"/>
              <a:t>Some portion of a legitimate message is altered, or messages are delayed or reordered to produce an unauthorized effect</a:t>
            </a:r>
          </a:p>
        </p:txBody>
      </p:sp>
      <p:sp>
        <p:nvSpPr>
          <p:cNvPr id="4" name="Content Placeholder 3"/>
          <p:cNvSpPr>
            <a:spLocks noGrp="1"/>
          </p:cNvSpPr>
          <p:nvPr>
            <p:ph type="body" idx="13"/>
          </p:nvPr>
        </p:nvSpPr>
        <p:spPr/>
        <p:txBody>
          <a:bodyPr/>
          <a:lstStyle/>
          <a:p>
            <a:pPr marL="101600" indent="0">
              <a:buNone/>
            </a:pPr>
            <a:r>
              <a:rPr lang="en-US" sz="2400" b="1" dirty="0"/>
              <a:t>Denial of service</a:t>
            </a:r>
          </a:p>
          <a:p>
            <a:r>
              <a:rPr lang="en-US" sz="2400" dirty="0"/>
              <a:t>Prevents or inhibits the normal use or management of communications facilities</a:t>
            </a:r>
          </a:p>
        </p:txBody>
      </p:sp>
      <p:pic>
        <p:nvPicPr>
          <p:cNvPr id="6" name="Picture 4" descr="Tiger"/>
          <p:cNvPicPr>
            <a:picLocks noChangeAspect="1"/>
          </p:cNvPicPr>
          <p:nvPr/>
        </p:nvPicPr>
        <p:blipFill>
          <a:blip r:embed="rId3"/>
          <a:srcRect/>
          <a:stretch>
            <a:fillRect/>
          </a:stretch>
        </p:blipFill>
        <p:spPr bwMode="auto">
          <a:xfrm>
            <a:off x="7315200" y="4662949"/>
            <a:ext cx="1371600" cy="1579080"/>
          </a:xfrm>
          <a:prstGeom prst="rect">
            <a:avLst/>
          </a:prstGeom>
          <a:noFill/>
          <a:ln w="9525">
            <a:noFill/>
            <a:miter lim="800000"/>
            <a:headEnd/>
            <a:tailEnd/>
          </a:ln>
        </p:spPr>
      </p:pic>
    </p:spTree>
    <p:extLst>
      <p:ext uri="{BB962C8B-B14F-4D97-AF65-F5344CB8AC3E}">
        <p14:creationId xmlns:p14="http://schemas.microsoft.com/office/powerpoint/2010/main" val="299511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Services</a:t>
            </a:r>
          </a:p>
        </p:txBody>
      </p:sp>
      <p:sp>
        <p:nvSpPr>
          <p:cNvPr id="3" name="Content Placeholder 2"/>
          <p:cNvSpPr>
            <a:spLocks noGrp="1"/>
          </p:cNvSpPr>
          <p:nvPr>
            <p:ph type="body" idx="1"/>
          </p:nvPr>
        </p:nvSpPr>
        <p:spPr/>
        <p:txBody>
          <a:bodyPr/>
          <a:lstStyle/>
          <a:p>
            <a:pPr>
              <a:lnSpc>
                <a:spcPct val="90000"/>
              </a:lnSpc>
              <a:buClr>
                <a:schemeClr val="tx2"/>
              </a:buClr>
              <a:defRPr/>
            </a:pPr>
            <a:r>
              <a:rPr lang="en-AU" sz="2400" dirty="0">
                <a:solidFill>
                  <a:schemeClr val="tx2">
                    <a:lumMod val="10000"/>
                  </a:schemeClr>
                </a:solidFill>
              </a:rPr>
              <a:t>Defined by X.800 as:</a:t>
            </a:r>
          </a:p>
          <a:p>
            <a:pPr marL="486918" lvl="1">
              <a:lnSpc>
                <a:spcPct val="90000"/>
              </a:lnSpc>
              <a:buClr>
                <a:schemeClr val="tx2"/>
              </a:buClr>
              <a:defRPr/>
            </a:pPr>
            <a:r>
              <a:rPr lang="en-AU" sz="2400" dirty="0">
                <a:solidFill>
                  <a:schemeClr val="tx2">
                    <a:lumMod val="10000"/>
                  </a:schemeClr>
                </a:solidFill>
                <a:cs typeface="ＭＳ Ｐゴシック" pitchFamily="-1" charset="-128"/>
              </a:rPr>
              <a:t>A service provided by a protocol layer of communicating open systems and that ensures adequate security of the systems or of data transfers</a:t>
            </a:r>
          </a:p>
          <a:p>
            <a:pPr>
              <a:lnSpc>
                <a:spcPct val="90000"/>
              </a:lnSpc>
              <a:buClr>
                <a:schemeClr val="tx2"/>
              </a:buClr>
              <a:defRPr/>
            </a:pPr>
            <a:r>
              <a:rPr lang="en-AU" sz="2400" dirty="0">
                <a:solidFill>
                  <a:schemeClr val="tx2">
                    <a:lumMod val="10000"/>
                  </a:schemeClr>
                </a:solidFill>
              </a:rPr>
              <a:t>Defined by </a:t>
            </a:r>
            <a:r>
              <a:rPr lang="en-AU" sz="2400" dirty="0">
                <a:solidFill>
                  <a:schemeClr val="tx2">
                    <a:lumMod val="10000"/>
                  </a:schemeClr>
                </a:solidFill>
                <a:cs typeface="ＭＳ Ｐゴシック" pitchFamily="-1" charset="-128"/>
              </a:rPr>
              <a:t>R</a:t>
            </a:r>
            <a:r>
              <a:rPr lang="en-AU" sz="100" dirty="0">
                <a:solidFill>
                  <a:schemeClr val="tx2">
                    <a:lumMod val="10000"/>
                  </a:schemeClr>
                </a:solidFill>
                <a:cs typeface="ＭＳ Ｐゴシック" pitchFamily="-1" charset="-128"/>
              </a:rPr>
              <a:t> </a:t>
            </a:r>
            <a:r>
              <a:rPr lang="en-AU" sz="2400" dirty="0">
                <a:solidFill>
                  <a:schemeClr val="tx2">
                    <a:lumMod val="10000"/>
                  </a:schemeClr>
                </a:solidFill>
                <a:cs typeface="ＭＳ Ｐゴシック" pitchFamily="-1" charset="-128"/>
              </a:rPr>
              <a:t>F</a:t>
            </a:r>
            <a:r>
              <a:rPr lang="en-AU" sz="100" dirty="0">
                <a:solidFill>
                  <a:schemeClr val="tx2">
                    <a:lumMod val="10000"/>
                  </a:schemeClr>
                </a:solidFill>
                <a:cs typeface="ＭＳ Ｐゴシック" pitchFamily="-1" charset="-128"/>
              </a:rPr>
              <a:t> </a:t>
            </a:r>
            <a:r>
              <a:rPr lang="en-AU" sz="2400" dirty="0">
                <a:solidFill>
                  <a:schemeClr val="tx2">
                    <a:lumMod val="10000"/>
                  </a:schemeClr>
                </a:solidFill>
                <a:cs typeface="ＭＳ Ｐゴシック" pitchFamily="-1" charset="-128"/>
              </a:rPr>
              <a:t>C 4949</a:t>
            </a:r>
            <a:r>
              <a:rPr lang="en-AU" sz="2400" dirty="0">
                <a:solidFill>
                  <a:schemeClr val="tx2">
                    <a:lumMod val="10000"/>
                  </a:schemeClr>
                </a:solidFill>
              </a:rPr>
              <a:t> as:</a:t>
            </a:r>
          </a:p>
          <a:p>
            <a:pPr marL="486918" lvl="1">
              <a:lnSpc>
                <a:spcPct val="90000"/>
              </a:lnSpc>
              <a:buClr>
                <a:schemeClr val="tx2"/>
              </a:buClr>
              <a:defRPr/>
            </a:pPr>
            <a:r>
              <a:rPr lang="en-US" sz="2400" dirty="0">
                <a:solidFill>
                  <a:schemeClr val="tx2">
                    <a:lumMod val="10000"/>
                  </a:schemeClr>
                </a:solidFill>
                <a:cs typeface="ＭＳ Ｐゴシック" pitchFamily="-1" charset="-128"/>
              </a:rPr>
              <a:t>A processing or communication service provided by a system to give a specific kind of protection to system resources</a:t>
            </a:r>
          </a:p>
        </p:txBody>
      </p:sp>
    </p:spTree>
    <p:extLst>
      <p:ext uri="{BB962C8B-B14F-4D97-AF65-F5344CB8AC3E}">
        <p14:creationId xmlns:p14="http://schemas.microsoft.com/office/powerpoint/2010/main" val="288112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X.800 Service Categories</a:t>
            </a:r>
          </a:p>
        </p:txBody>
      </p:sp>
      <p:sp>
        <p:nvSpPr>
          <p:cNvPr id="3" name="Content Placeholder 2"/>
          <p:cNvSpPr>
            <a:spLocks noGrp="1"/>
          </p:cNvSpPr>
          <p:nvPr>
            <p:ph type="body" idx="1"/>
          </p:nvPr>
        </p:nvSpPr>
        <p:spPr>
          <a:xfrm>
            <a:off x="457200" y="1600200"/>
            <a:ext cx="8229600" cy="4574136"/>
          </a:xfrm>
        </p:spPr>
        <p:txBody>
          <a:bodyPr/>
          <a:lstStyle/>
          <a:p>
            <a:pPr eaLnBrk="1" hangingPunct="1">
              <a:buClr>
                <a:schemeClr val="tx2"/>
              </a:buClr>
            </a:pPr>
            <a:r>
              <a:rPr lang="en-US" sz="2400" dirty="0">
                <a:solidFill>
                  <a:schemeClr val="tx2">
                    <a:lumMod val="10000"/>
                  </a:schemeClr>
                </a:solidFill>
                <a:latin typeface="+mn-lt"/>
              </a:rPr>
              <a:t>Authentication</a:t>
            </a:r>
          </a:p>
          <a:p>
            <a:pPr eaLnBrk="1" hangingPunct="1">
              <a:buClr>
                <a:schemeClr val="tx2"/>
              </a:buClr>
            </a:pPr>
            <a:r>
              <a:rPr lang="en-US" sz="2400" dirty="0">
                <a:solidFill>
                  <a:schemeClr val="tx2">
                    <a:lumMod val="10000"/>
                  </a:schemeClr>
                </a:solidFill>
                <a:latin typeface="+mn-lt"/>
              </a:rPr>
              <a:t>Access control</a:t>
            </a:r>
          </a:p>
          <a:p>
            <a:pPr eaLnBrk="1" hangingPunct="1">
              <a:buClr>
                <a:schemeClr val="tx2"/>
              </a:buClr>
            </a:pPr>
            <a:r>
              <a:rPr lang="en-US" sz="2400" dirty="0">
                <a:solidFill>
                  <a:schemeClr val="tx2">
                    <a:lumMod val="10000"/>
                  </a:schemeClr>
                </a:solidFill>
                <a:latin typeface="+mn-lt"/>
              </a:rPr>
              <a:t>Data confidentiality</a:t>
            </a:r>
          </a:p>
          <a:p>
            <a:pPr eaLnBrk="1" hangingPunct="1">
              <a:buClr>
                <a:schemeClr val="tx2"/>
              </a:buClr>
            </a:pPr>
            <a:r>
              <a:rPr lang="en-US" sz="2400" dirty="0">
                <a:solidFill>
                  <a:schemeClr val="tx2">
                    <a:lumMod val="10000"/>
                  </a:schemeClr>
                </a:solidFill>
                <a:latin typeface="+mn-lt"/>
              </a:rPr>
              <a:t>Data integrity</a:t>
            </a:r>
          </a:p>
          <a:p>
            <a:pPr eaLnBrk="1" hangingPunct="1">
              <a:buClr>
                <a:schemeClr val="tx2"/>
              </a:buClr>
            </a:pPr>
            <a:r>
              <a:rPr lang="en-US" sz="2400" dirty="0">
                <a:solidFill>
                  <a:schemeClr val="tx2">
                    <a:lumMod val="10000"/>
                  </a:schemeClr>
                </a:solidFill>
                <a:latin typeface="+mn-lt"/>
              </a:rPr>
              <a:t>Nonrepudiation</a:t>
            </a:r>
          </a:p>
        </p:txBody>
      </p:sp>
      <p:pic>
        <p:nvPicPr>
          <p:cNvPr id="4" name="Picture 3" descr="Safe"/>
          <p:cNvPicPr>
            <a:picLocks noChangeAspect="1"/>
          </p:cNvPicPr>
          <p:nvPr/>
        </p:nvPicPr>
        <p:blipFill>
          <a:blip r:embed="rId3"/>
          <a:stretch>
            <a:fillRect/>
          </a:stretch>
        </p:blipFill>
        <p:spPr>
          <a:xfrm>
            <a:off x="5890437" y="3251667"/>
            <a:ext cx="2626166" cy="2922669"/>
          </a:xfrm>
          <a:prstGeom prst="rect">
            <a:avLst/>
          </a:prstGeom>
        </p:spPr>
      </p:pic>
    </p:spTree>
    <p:extLst>
      <p:ext uri="{BB962C8B-B14F-4D97-AF65-F5344CB8AC3E}">
        <p14:creationId xmlns:p14="http://schemas.microsoft.com/office/powerpoint/2010/main" val="259593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 </a:t>
            </a:r>
            <a:r>
              <a:rPr lang="en-US" sz="2000" b="0" dirty="0"/>
              <a:t>(1 of 2)</a:t>
            </a:r>
          </a:p>
        </p:txBody>
      </p:sp>
      <p:sp>
        <p:nvSpPr>
          <p:cNvPr id="3" name="Content Placeholder 2"/>
          <p:cNvSpPr>
            <a:spLocks noGrp="1"/>
          </p:cNvSpPr>
          <p:nvPr>
            <p:ph type="body" idx="1"/>
          </p:nvPr>
        </p:nvSpPr>
        <p:spPr/>
        <p:txBody>
          <a:bodyPr/>
          <a:lstStyle/>
          <a:p>
            <a:pPr eaLnBrk="1" hangingPunct="1">
              <a:defRPr/>
            </a:pPr>
            <a:r>
              <a:rPr lang="en-US" sz="2400" dirty="0">
                <a:solidFill>
                  <a:schemeClr val="tx2">
                    <a:lumMod val="10000"/>
                  </a:schemeClr>
                </a:solidFill>
                <a:latin typeface="+mn-lt"/>
              </a:rPr>
              <a:t>Concerned with assuring that a communication is authentic</a:t>
            </a:r>
          </a:p>
          <a:p>
            <a:pPr lvl="1">
              <a:defRPr/>
            </a:pPr>
            <a:r>
              <a:rPr lang="en-US" sz="2400" dirty="0">
                <a:solidFill>
                  <a:schemeClr val="tx2">
                    <a:lumMod val="10000"/>
                  </a:schemeClr>
                </a:solidFill>
                <a:latin typeface="+mn-lt"/>
              </a:rPr>
              <a:t>In the case of a single message, assures the recipient that the message is from the source that it claims to be from</a:t>
            </a:r>
          </a:p>
          <a:p>
            <a:pPr lvl="1">
              <a:defRPr/>
            </a:pPr>
            <a:r>
              <a:rPr lang="en-US" sz="2400" dirty="0">
                <a:solidFill>
                  <a:schemeClr val="tx2">
                    <a:lumMod val="10000"/>
                  </a:schemeClr>
                </a:solidFill>
                <a:latin typeface="+mn-lt"/>
              </a:rPr>
              <a:t>In the case of ongoing interaction, assures the two entities are authentic and that the connection is not interfered with in such a way that a third party can masquerade as one of the two legitimate parties</a:t>
            </a:r>
          </a:p>
        </p:txBody>
      </p:sp>
    </p:spTree>
    <p:extLst>
      <p:ext uri="{BB962C8B-B14F-4D97-AF65-F5344CB8AC3E}">
        <p14:creationId xmlns:p14="http://schemas.microsoft.com/office/powerpoint/2010/main" val="129702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 </a:t>
            </a:r>
            <a:r>
              <a:rPr lang="en-US" sz="2000" b="0" dirty="0"/>
              <a:t>(2 of 2)</a:t>
            </a:r>
            <a:endParaRPr lang="en-US" dirty="0"/>
          </a:p>
        </p:txBody>
      </p:sp>
      <p:sp>
        <p:nvSpPr>
          <p:cNvPr id="3" name="Content Placeholder 2"/>
          <p:cNvSpPr>
            <a:spLocks noGrp="1"/>
          </p:cNvSpPr>
          <p:nvPr>
            <p:ph type="body" idx="1"/>
          </p:nvPr>
        </p:nvSpPr>
        <p:spPr/>
        <p:txBody>
          <a:bodyPr/>
          <a:lstStyle/>
          <a:p>
            <a:pPr marL="0" lvl="1" indent="0">
              <a:buNone/>
              <a:defRPr/>
            </a:pPr>
            <a:r>
              <a:rPr lang="en-US" sz="2400" b="1" dirty="0">
                <a:latin typeface="+mn-lt"/>
              </a:rPr>
              <a:t>Two specific authentication services are defined in X.800:</a:t>
            </a:r>
          </a:p>
          <a:p>
            <a:pPr lvl="0"/>
            <a:r>
              <a:rPr lang="en-US" sz="2400" b="1" dirty="0">
                <a:latin typeface="+mn-lt"/>
              </a:rPr>
              <a:t>Peer entity authentication</a:t>
            </a:r>
          </a:p>
          <a:p>
            <a:pPr lvl="0"/>
            <a:r>
              <a:rPr lang="en-US" sz="2400" b="1" dirty="0">
                <a:latin typeface="+mn-lt"/>
              </a:rPr>
              <a:t>Data origin authentication</a:t>
            </a:r>
          </a:p>
        </p:txBody>
      </p:sp>
    </p:spTree>
    <p:extLst>
      <p:ext uri="{BB962C8B-B14F-4D97-AF65-F5344CB8AC3E}">
        <p14:creationId xmlns:p14="http://schemas.microsoft.com/office/powerpoint/2010/main" val="4790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Control</a:t>
            </a:r>
          </a:p>
        </p:txBody>
      </p:sp>
      <p:sp>
        <p:nvSpPr>
          <p:cNvPr id="3" name="Content Placeholder 2"/>
          <p:cNvSpPr>
            <a:spLocks noGrp="1"/>
          </p:cNvSpPr>
          <p:nvPr>
            <p:ph type="body" idx="1"/>
          </p:nvPr>
        </p:nvSpPr>
        <p:spPr>
          <a:xfrm>
            <a:off x="457200" y="1600201"/>
            <a:ext cx="8229600" cy="2204884"/>
          </a:xfrm>
        </p:spPr>
        <p:txBody>
          <a:bodyPr/>
          <a:lstStyle/>
          <a:p>
            <a:pPr eaLnBrk="1" hangingPunct="1"/>
            <a:r>
              <a:rPr lang="en-US" sz="2400" dirty="0">
                <a:solidFill>
                  <a:schemeClr val="tx2">
                    <a:lumMod val="10000"/>
                  </a:schemeClr>
                </a:solidFill>
                <a:latin typeface="+mn-lt"/>
              </a:rPr>
              <a:t>The ability to limit and control the access to host systems and applications via communications links</a:t>
            </a:r>
          </a:p>
          <a:p>
            <a:pPr eaLnBrk="1" hangingPunct="1"/>
            <a:r>
              <a:rPr lang="en-US" sz="2400" dirty="0">
                <a:solidFill>
                  <a:schemeClr val="tx2">
                    <a:lumMod val="10000"/>
                  </a:schemeClr>
                </a:solidFill>
                <a:latin typeface="+mn-lt"/>
              </a:rPr>
              <a:t>To achieve this, each entity trying to gain access must first be identified, or authenticated, so that access rights can be tailored to the individual</a:t>
            </a:r>
          </a:p>
        </p:txBody>
      </p:sp>
      <p:pic>
        <p:nvPicPr>
          <p:cNvPr id="4" name="Picture 3" descr="Person at computer"/>
          <p:cNvPicPr>
            <a:picLocks noChangeAspect="1"/>
          </p:cNvPicPr>
          <p:nvPr/>
        </p:nvPicPr>
        <p:blipFill>
          <a:blip r:embed="rId3"/>
          <a:stretch>
            <a:fillRect/>
          </a:stretch>
        </p:blipFill>
        <p:spPr>
          <a:xfrm>
            <a:off x="6267880" y="3945154"/>
            <a:ext cx="2418920" cy="2384364"/>
          </a:xfrm>
          <a:prstGeom prst="rect">
            <a:avLst/>
          </a:prstGeom>
        </p:spPr>
      </p:pic>
    </p:spTree>
    <p:extLst>
      <p:ext uri="{BB962C8B-B14F-4D97-AF65-F5344CB8AC3E}">
        <p14:creationId xmlns:p14="http://schemas.microsoft.com/office/powerpoint/2010/main" val="97358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Confidentiality</a:t>
            </a:r>
          </a:p>
        </p:txBody>
      </p:sp>
      <p:pic>
        <p:nvPicPr>
          <p:cNvPr id="4" name="Picture 2" descr="Confidential folder"/>
          <p:cNvPicPr>
            <a:picLocks noChangeAspect="1"/>
          </p:cNvPicPr>
          <p:nvPr/>
        </p:nvPicPr>
        <p:blipFill>
          <a:blip r:embed="rId3"/>
          <a:stretch>
            <a:fillRect/>
          </a:stretch>
        </p:blipFill>
        <p:spPr>
          <a:xfrm rot="1787509">
            <a:off x="7491165" y="256042"/>
            <a:ext cx="932504" cy="1307249"/>
          </a:xfrm>
          <a:prstGeom prst="rect">
            <a:avLst/>
          </a:prstGeom>
        </p:spPr>
      </p:pic>
      <p:sp>
        <p:nvSpPr>
          <p:cNvPr id="3" name="Content Placeholder 3"/>
          <p:cNvSpPr>
            <a:spLocks noGrp="1"/>
          </p:cNvSpPr>
          <p:nvPr>
            <p:ph type="body" idx="1"/>
          </p:nvPr>
        </p:nvSpPr>
        <p:spPr>
          <a:xfrm>
            <a:off x="457200" y="1600200"/>
            <a:ext cx="8229600" cy="4525963"/>
          </a:xfrm>
        </p:spPr>
        <p:txBody>
          <a:bodyPr/>
          <a:lstStyle/>
          <a:p>
            <a:pPr eaLnBrk="1" hangingPunct="1">
              <a:defRPr/>
            </a:pPr>
            <a:r>
              <a:rPr lang="en-US" sz="2400" dirty="0">
                <a:solidFill>
                  <a:schemeClr val="tx2">
                    <a:lumMod val="10000"/>
                  </a:schemeClr>
                </a:solidFill>
                <a:latin typeface="+mn-lt"/>
              </a:rPr>
              <a:t>The protection of transmitted data from passive attacks</a:t>
            </a:r>
          </a:p>
          <a:p>
            <a:pPr lvl="1">
              <a:defRPr/>
            </a:pPr>
            <a:r>
              <a:rPr lang="en-US" sz="2400" dirty="0">
                <a:solidFill>
                  <a:schemeClr val="tx2">
                    <a:lumMod val="10000"/>
                  </a:schemeClr>
                </a:solidFill>
                <a:latin typeface="+mn-lt"/>
              </a:rPr>
              <a:t>Broadest service protects all user data transmitted between two users over a period of time</a:t>
            </a:r>
          </a:p>
          <a:p>
            <a:pPr lvl="1">
              <a:defRPr/>
            </a:pPr>
            <a:r>
              <a:rPr lang="en-US" sz="2400" dirty="0">
                <a:solidFill>
                  <a:schemeClr val="tx2">
                    <a:lumMod val="10000"/>
                  </a:schemeClr>
                </a:solidFill>
                <a:latin typeface="+mn-lt"/>
              </a:rPr>
              <a:t>Narrower forms of service include the protection of a single message or even specific fields within a message</a:t>
            </a:r>
          </a:p>
          <a:p>
            <a:pPr eaLnBrk="1" hangingPunct="1">
              <a:defRPr/>
            </a:pPr>
            <a:r>
              <a:rPr lang="en-US" sz="2400" dirty="0">
                <a:solidFill>
                  <a:schemeClr val="tx2">
                    <a:lumMod val="10000"/>
                  </a:schemeClr>
                </a:solidFill>
                <a:latin typeface="+mn-lt"/>
              </a:rPr>
              <a:t>The protection of traffic flow from analysis</a:t>
            </a:r>
          </a:p>
          <a:p>
            <a:pPr lvl="1">
              <a:defRPr/>
            </a:pPr>
            <a:r>
              <a:rPr lang="en-US" sz="2400" dirty="0">
                <a:solidFill>
                  <a:schemeClr val="tx2">
                    <a:lumMod val="10000"/>
                  </a:schemeClr>
                </a:solidFill>
                <a:latin typeface="+mn-lt"/>
              </a:rPr>
              <a:t>This requires that an attacker not be able to observe the source and destination, frequency, length, or other characteristics of the traffic on a communications facility</a:t>
            </a:r>
          </a:p>
        </p:txBody>
      </p:sp>
    </p:spTree>
    <p:extLst>
      <p:ext uri="{BB962C8B-B14F-4D97-AF65-F5344CB8AC3E}">
        <p14:creationId xmlns:p14="http://schemas.microsoft.com/office/powerpoint/2010/main" val="279692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Integrity</a:t>
            </a:r>
          </a:p>
        </p:txBody>
      </p:sp>
      <p:sp>
        <p:nvSpPr>
          <p:cNvPr id="3" name="Content Placeholder 2"/>
          <p:cNvSpPr>
            <a:spLocks noGrp="1"/>
          </p:cNvSpPr>
          <p:nvPr>
            <p:ph type="body" idx="1"/>
          </p:nvPr>
        </p:nvSpPr>
        <p:spPr/>
        <p:txBody>
          <a:bodyPr/>
          <a:lstStyle/>
          <a:p>
            <a:r>
              <a:rPr lang="en-US" sz="2400" dirty="0">
                <a:latin typeface="+mn-lt"/>
              </a:rPr>
              <a:t>Can apply to a stream of messages, a single message, or selected fields within a message</a:t>
            </a:r>
          </a:p>
          <a:p>
            <a:r>
              <a:rPr lang="en-US" sz="2400" dirty="0">
                <a:latin typeface="+mn-lt"/>
              </a:rPr>
              <a:t>Connection-oriented integrity service deals with a stream of messages and assures that messages are received as sent with no duplication, insertion, modification, reordering, or replays</a:t>
            </a:r>
          </a:p>
          <a:p>
            <a:r>
              <a:rPr lang="en-US" sz="2400" dirty="0">
                <a:latin typeface="+mn-lt"/>
              </a:rPr>
              <a:t>A connectionless integrity service deals with individual messages without regard to any larger context and generally provides protection against message modification only</a:t>
            </a:r>
          </a:p>
        </p:txBody>
      </p:sp>
    </p:spTree>
    <p:extLst>
      <p:ext uri="{BB962C8B-B14F-4D97-AF65-F5344CB8AC3E}">
        <p14:creationId xmlns:p14="http://schemas.microsoft.com/office/powerpoint/2010/main" val="202692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Nonrepudiation</a:t>
            </a:r>
          </a:p>
        </p:txBody>
      </p:sp>
      <p:sp>
        <p:nvSpPr>
          <p:cNvPr id="3" name="Content Placeholder 2"/>
          <p:cNvSpPr>
            <a:spLocks noGrp="1"/>
          </p:cNvSpPr>
          <p:nvPr>
            <p:ph type="body" idx="1"/>
          </p:nvPr>
        </p:nvSpPr>
        <p:spPr>
          <a:xfrm>
            <a:off x="457200" y="1600200"/>
            <a:ext cx="8229600" cy="2725993"/>
          </a:xfrm>
        </p:spPr>
        <p:txBody>
          <a:bodyPr/>
          <a:lstStyle/>
          <a:p>
            <a:pPr eaLnBrk="1" hangingPunct="1"/>
            <a:r>
              <a:rPr lang="en-US" sz="2400" dirty="0">
                <a:solidFill>
                  <a:schemeClr val="tx2">
                    <a:lumMod val="10000"/>
                  </a:schemeClr>
                </a:solidFill>
                <a:latin typeface="+mn-lt"/>
              </a:rPr>
              <a:t>Prevents either sender or receiver from denying a transmitted message</a:t>
            </a:r>
          </a:p>
          <a:p>
            <a:pPr eaLnBrk="1" hangingPunct="1"/>
            <a:r>
              <a:rPr lang="en-US" sz="2400" dirty="0">
                <a:solidFill>
                  <a:schemeClr val="tx2">
                    <a:lumMod val="10000"/>
                  </a:schemeClr>
                </a:solidFill>
                <a:latin typeface="+mn-lt"/>
              </a:rPr>
              <a:t>When a message is sent, the receiver can prove that the alleged sender in fact sent the message</a:t>
            </a:r>
          </a:p>
          <a:p>
            <a:pPr eaLnBrk="1" hangingPunct="1"/>
            <a:r>
              <a:rPr lang="en-US" sz="2400" dirty="0">
                <a:solidFill>
                  <a:schemeClr val="tx2">
                    <a:lumMod val="10000"/>
                  </a:schemeClr>
                </a:solidFill>
                <a:latin typeface="+mn-lt"/>
              </a:rPr>
              <a:t>When a message is received, the sender can prove that the alleged receiver in fact received the message</a:t>
            </a:r>
          </a:p>
        </p:txBody>
      </p:sp>
      <p:pic>
        <p:nvPicPr>
          <p:cNvPr id="4" name="Picture 3" descr="Two computers"/>
          <p:cNvPicPr>
            <a:picLocks noChangeAspect="1"/>
          </p:cNvPicPr>
          <p:nvPr/>
        </p:nvPicPr>
        <p:blipFill>
          <a:blip r:embed="rId3">
            <a:duotone>
              <a:prstClr val="black"/>
              <a:schemeClr val="accent3">
                <a:tint val="45000"/>
                <a:satMod val="400000"/>
              </a:schemeClr>
            </a:duotone>
            <a:lum/>
            <a:alphaModFix/>
          </a:blip>
          <a:stretch>
            <a:fillRect/>
          </a:stretch>
        </p:blipFill>
        <p:spPr>
          <a:xfrm>
            <a:off x="6921910" y="4419601"/>
            <a:ext cx="1612490" cy="1612490"/>
          </a:xfrm>
          <a:prstGeom prst="rect">
            <a:avLst/>
          </a:prstGeom>
          <a:solidFill>
            <a:schemeClr val="tx2"/>
          </a:solidFill>
        </p:spPr>
      </p:pic>
    </p:spTree>
    <p:extLst>
      <p:ext uri="{BB962C8B-B14F-4D97-AF65-F5344CB8AC3E}">
        <p14:creationId xmlns:p14="http://schemas.microsoft.com/office/powerpoint/2010/main" val="235760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service</a:t>
            </a:r>
          </a:p>
        </p:txBody>
      </p:sp>
      <p:sp>
        <p:nvSpPr>
          <p:cNvPr id="3" name="Content Placeholder 2"/>
          <p:cNvSpPr>
            <a:spLocks noGrp="1"/>
          </p:cNvSpPr>
          <p:nvPr>
            <p:ph type="body" idx="1"/>
          </p:nvPr>
        </p:nvSpPr>
        <p:spPr>
          <a:xfrm>
            <a:off x="457200" y="1600200"/>
            <a:ext cx="8229600" cy="4712110"/>
          </a:xfrm>
        </p:spPr>
        <p:txBody>
          <a:bodyPr/>
          <a:lstStyle/>
          <a:p>
            <a:r>
              <a:rPr lang="en-US" sz="2400" dirty="0">
                <a:solidFill>
                  <a:schemeClr val="tx2">
                    <a:lumMod val="10000"/>
                  </a:schemeClr>
                </a:solidFill>
                <a:latin typeface="+mn-lt"/>
              </a:rPr>
              <a:t>Availability</a:t>
            </a:r>
          </a:p>
          <a:p>
            <a:pPr lvl="1"/>
            <a:r>
              <a:rPr lang="en-US" sz="2400" dirty="0">
                <a:solidFill>
                  <a:schemeClr val="tx2">
                    <a:lumMod val="10000"/>
                  </a:schemeClr>
                </a:solidFill>
                <a:latin typeface="+mn-lt"/>
              </a:rPr>
              <a:t>The property of a system or a system resource being accessible and usable upon demand by an authorized system entity, according to performance specifications for the system</a:t>
            </a:r>
          </a:p>
          <a:p>
            <a:r>
              <a:rPr lang="en-US" sz="2400" dirty="0">
                <a:solidFill>
                  <a:schemeClr val="tx2">
                    <a:lumMod val="10000"/>
                  </a:schemeClr>
                </a:solidFill>
                <a:latin typeface="+mn-lt"/>
              </a:rPr>
              <a:t>Availability service</a:t>
            </a:r>
          </a:p>
          <a:p>
            <a:pPr lvl="1"/>
            <a:r>
              <a:rPr lang="en-US" sz="2400" dirty="0">
                <a:solidFill>
                  <a:schemeClr val="tx2">
                    <a:lumMod val="10000"/>
                  </a:schemeClr>
                </a:solidFill>
                <a:latin typeface="+mn-lt"/>
              </a:rPr>
              <a:t>One that protects a system to ensure its availability</a:t>
            </a:r>
          </a:p>
          <a:p>
            <a:pPr lvl="1"/>
            <a:r>
              <a:rPr lang="en-US" sz="2400" dirty="0">
                <a:solidFill>
                  <a:schemeClr val="tx2">
                    <a:lumMod val="10000"/>
                  </a:schemeClr>
                </a:solidFill>
                <a:latin typeface="+mn-lt"/>
              </a:rPr>
              <a:t>Addresses the security concerns raised by denial-of-service attacks</a:t>
            </a:r>
          </a:p>
          <a:p>
            <a:pPr lvl="1"/>
            <a:r>
              <a:rPr lang="en-US" sz="2400" dirty="0">
                <a:solidFill>
                  <a:schemeClr val="tx2">
                    <a:lumMod val="10000"/>
                  </a:schemeClr>
                </a:solidFill>
                <a:latin typeface="+mn-lt"/>
              </a:rPr>
              <a:t>Depends on proper management and control of system resources</a:t>
            </a:r>
          </a:p>
        </p:txBody>
      </p:sp>
    </p:spTree>
    <p:extLst>
      <p:ext uri="{BB962C8B-B14F-4D97-AF65-F5344CB8AC3E}">
        <p14:creationId xmlns:p14="http://schemas.microsoft.com/office/powerpoint/2010/main" val="271347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1"/>
          <p:cNvSpPr txBox="1">
            <a:spLocks noGrp="1"/>
          </p:cNvSpPr>
          <p:nvPr>
            <p:ph type="ctrTitle"/>
          </p:nvPr>
        </p:nvSpPr>
        <p:spPr>
          <a:prstGeom prst="rect">
            <a:avLst/>
          </a:prstGeom>
          <a:noFill/>
          <a:ln>
            <a:noFill/>
          </a:ln>
        </p:spPr>
        <p:txBody>
          <a:bodyPr lIns="0" tIns="0" rIns="0" bIns="0" anchor="b" anchorCtr="0">
            <a:noAutofit/>
          </a:bodyPr>
          <a:lstStyle/>
          <a:p>
            <a:pPr>
              <a:defRPr/>
            </a:pPr>
            <a:r>
              <a:rPr lang="en-US" dirty="0"/>
              <a:t>Computer Security-The N</a:t>
            </a:r>
            <a:r>
              <a:rPr lang="en-US" sz="100" dirty="0"/>
              <a:t> </a:t>
            </a:r>
            <a:r>
              <a:rPr lang="en-US" dirty="0"/>
              <a:t>I</a:t>
            </a:r>
            <a:r>
              <a:rPr lang="en-US" sz="100" dirty="0"/>
              <a:t> </a:t>
            </a:r>
            <a:r>
              <a:rPr lang="en-US" dirty="0"/>
              <a:t>S</a:t>
            </a:r>
            <a:r>
              <a:rPr lang="en-US" sz="100" dirty="0"/>
              <a:t> </a:t>
            </a:r>
            <a:r>
              <a:rPr lang="en-US" dirty="0"/>
              <a:t>T Computer Security Handbook Defines The Term Computer Security as:</a:t>
            </a:r>
            <a:endParaRPr lang="en-US" dirty="0">
              <a:ln w="6350">
                <a:noFill/>
              </a:ln>
              <a:solidFill>
                <a:schemeClr val="bg1"/>
              </a:solidFill>
              <a:latin typeface="Times New Roman" panose="02020603050405020304" pitchFamily="18" charset="0"/>
              <a:cs typeface="Times New Roman" panose="02020603050405020304" pitchFamily="18" charset="0"/>
            </a:endParaRPr>
          </a:p>
        </p:txBody>
      </p:sp>
      <p:sp>
        <p:nvSpPr>
          <p:cNvPr id="2" name="Subtitle 2"/>
          <p:cNvSpPr>
            <a:spLocks noGrp="1"/>
          </p:cNvSpPr>
          <p:nvPr>
            <p:ph type="subTitle" idx="1"/>
          </p:nvPr>
        </p:nvSpPr>
        <p:spPr>
          <a:xfrm>
            <a:off x="674687" y="3962399"/>
            <a:ext cx="7794625" cy="2320413"/>
          </a:xfrm>
        </p:spPr>
        <p:txBody>
          <a:bodyPr/>
          <a:lstStyle/>
          <a:p>
            <a:r>
              <a:rPr lang="en-US" sz="2400" dirty="0">
                <a:solidFill>
                  <a:schemeClr val="tx2">
                    <a:lumMod val="10000"/>
                  </a:schemeClr>
                </a:solidFill>
                <a:latin typeface="+mn-lt"/>
              </a:rPr>
              <a:t>“The protection afforded to an automated information system in order to attain the applicable objectives of preserving the integrity, availability, and confidentiality of information system resources (includes hardware, software, firmware, information/data, and telecommunications)”</a:t>
            </a:r>
            <a:endParaRPr lang="en-US" sz="2400" dirty="0">
              <a:latin typeface="+mn-lt"/>
            </a:endParaRPr>
          </a:p>
        </p:txBody>
      </p:sp>
    </p:spTree>
    <p:extLst>
      <p:ext uri="{BB962C8B-B14F-4D97-AF65-F5344CB8AC3E}">
        <p14:creationId xmlns:p14="http://schemas.microsoft.com/office/powerpoint/2010/main" val="1050554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Bef>
                <a:spcPct val="0"/>
              </a:spcBef>
              <a:spcAft>
                <a:spcPct val="0"/>
              </a:spcAft>
              <a:defRPr/>
            </a:pPr>
            <a:r>
              <a:rPr lang="en-US"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Table 1-3 Security Mechanisms (X.800)</a:t>
            </a:r>
            <a:r>
              <a:rPr lang="en-US" sz="2000" b="0"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(1 of 7)</a:t>
            </a:r>
            <a:endParaRPr lang="en-US" dirty="0">
              <a:solidFill>
                <a:srgbClr val="007EA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body" idx="1"/>
          </p:nvPr>
        </p:nvSpPr>
        <p:spPr/>
        <p:txBody>
          <a:bodyPr/>
          <a:lstStyle/>
          <a:p>
            <a:pPr marL="0" indent="0">
              <a:buNone/>
            </a:pPr>
            <a:r>
              <a:rPr lang="en-US" sz="2400" b="1" dirty="0"/>
              <a:t>Specific security mechanisms</a:t>
            </a:r>
          </a:p>
          <a:p>
            <a:r>
              <a:rPr lang="en-US" sz="2400" dirty="0"/>
              <a:t>May be incorporated into the appropriate protocol layer in order to provide some of the O</a:t>
            </a:r>
            <a:r>
              <a:rPr lang="en-US" sz="100" dirty="0"/>
              <a:t> </a:t>
            </a:r>
            <a:r>
              <a:rPr lang="en-US" sz="2400" dirty="0"/>
              <a:t>S</a:t>
            </a:r>
            <a:r>
              <a:rPr lang="en-US" sz="100" dirty="0"/>
              <a:t> </a:t>
            </a:r>
            <a:r>
              <a:rPr lang="en-US" sz="2400" dirty="0"/>
              <a:t>I security services.</a:t>
            </a:r>
          </a:p>
          <a:p>
            <a:pPr marL="0" indent="0">
              <a:buNone/>
            </a:pPr>
            <a:r>
              <a:rPr lang="en-US" sz="2400" b="1" dirty="0" err="1"/>
              <a:t>Encipherment</a:t>
            </a:r>
            <a:endParaRPr lang="en-US" sz="2400" b="1" dirty="0"/>
          </a:p>
          <a:p>
            <a:r>
              <a:rPr lang="en-US" sz="2400" dirty="0"/>
              <a:t>The use of mathematical algorithms to transform data into a form that is not readily  intelligible. The transformation and subsequent recovery of the data depend on an algorithm and zero or more encryption keys.</a:t>
            </a:r>
          </a:p>
        </p:txBody>
      </p:sp>
    </p:spTree>
    <p:extLst>
      <p:ext uri="{BB962C8B-B14F-4D97-AF65-F5344CB8AC3E}">
        <p14:creationId xmlns:p14="http://schemas.microsoft.com/office/powerpoint/2010/main" val="2717724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Bef>
                <a:spcPct val="0"/>
              </a:spcBef>
              <a:spcAft>
                <a:spcPct val="0"/>
              </a:spcAft>
              <a:defRPr/>
            </a:pPr>
            <a:r>
              <a:rPr lang="en-US"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Table 1-3 Security Mechanisms (X.800)</a:t>
            </a:r>
            <a:r>
              <a:rPr lang="en-US" sz="2000" b="0"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(2 of 7)</a:t>
            </a:r>
            <a:endParaRPr lang="en-US" dirty="0">
              <a:solidFill>
                <a:srgbClr val="007EA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body" idx="1"/>
          </p:nvPr>
        </p:nvSpPr>
        <p:spPr/>
        <p:txBody>
          <a:bodyPr/>
          <a:lstStyle/>
          <a:p>
            <a:pPr marL="0" indent="0">
              <a:buNone/>
            </a:pPr>
            <a:r>
              <a:rPr lang="en-US" sz="2400" b="1" dirty="0"/>
              <a:t>Digital Signature</a:t>
            </a:r>
          </a:p>
          <a:p>
            <a:r>
              <a:rPr lang="en-US" sz="2400" dirty="0"/>
              <a:t>Data appended to, or a cryptographic transformation of, a data unit that allows a recipient of the data unit to prove the source and integrity of the data unit and protect against forgery (e.g., by the recipient). </a:t>
            </a:r>
          </a:p>
          <a:p>
            <a:pPr marL="0" indent="0">
              <a:buNone/>
            </a:pPr>
            <a:r>
              <a:rPr lang="en-US" sz="2400" b="1" dirty="0"/>
              <a:t>Access Control</a:t>
            </a:r>
          </a:p>
          <a:p>
            <a:r>
              <a:rPr lang="en-US" sz="2400" dirty="0"/>
              <a:t>A variety of mechanisms that enforce access rights to resources.</a:t>
            </a:r>
          </a:p>
        </p:txBody>
      </p:sp>
    </p:spTree>
    <p:extLst>
      <p:ext uri="{BB962C8B-B14F-4D97-AF65-F5344CB8AC3E}">
        <p14:creationId xmlns:p14="http://schemas.microsoft.com/office/powerpoint/2010/main" val="96437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Bef>
                <a:spcPct val="0"/>
              </a:spcBef>
              <a:spcAft>
                <a:spcPct val="0"/>
              </a:spcAft>
              <a:defRPr/>
            </a:pPr>
            <a:r>
              <a:rPr lang="en-US"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Table 1-3 Security Mechanisms (X.800)</a:t>
            </a:r>
            <a:r>
              <a:rPr lang="en-US" sz="2000" b="0"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(3 of 7)</a:t>
            </a:r>
            <a:endParaRPr lang="en-US" dirty="0">
              <a:solidFill>
                <a:srgbClr val="007EA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body" idx="1"/>
          </p:nvPr>
        </p:nvSpPr>
        <p:spPr/>
        <p:txBody>
          <a:bodyPr/>
          <a:lstStyle/>
          <a:p>
            <a:pPr marL="0" indent="0">
              <a:buNone/>
            </a:pPr>
            <a:r>
              <a:rPr lang="en-US" sz="2400" b="1" dirty="0"/>
              <a:t>Data Integrity</a:t>
            </a:r>
          </a:p>
          <a:p>
            <a:r>
              <a:rPr lang="en-US" sz="2400" dirty="0"/>
              <a:t>A variety of mechanisms used to assure the integrity of a data unit or stream of data units.</a:t>
            </a:r>
          </a:p>
          <a:p>
            <a:pPr marL="0" indent="0">
              <a:buNone/>
            </a:pPr>
            <a:r>
              <a:rPr lang="en-US" sz="2400" b="1" dirty="0"/>
              <a:t>Authentication Exchange</a:t>
            </a:r>
          </a:p>
          <a:p>
            <a:r>
              <a:rPr lang="en-US" sz="2400" dirty="0"/>
              <a:t>A mechanism intended to ensure the identity of an entity by means of information exchange.</a:t>
            </a:r>
          </a:p>
          <a:p>
            <a:pPr marL="0" indent="0">
              <a:buNone/>
            </a:pPr>
            <a:r>
              <a:rPr lang="en-US" sz="2400" b="1" dirty="0"/>
              <a:t>Traffic Padding</a:t>
            </a:r>
          </a:p>
          <a:p>
            <a:r>
              <a:rPr lang="en-US" sz="2400" dirty="0"/>
              <a:t>The insertion of bits into gaps in a data stream to frustrate traffic analysis attempts.</a:t>
            </a:r>
          </a:p>
        </p:txBody>
      </p:sp>
    </p:spTree>
    <p:extLst>
      <p:ext uri="{BB962C8B-B14F-4D97-AF65-F5344CB8AC3E}">
        <p14:creationId xmlns:p14="http://schemas.microsoft.com/office/powerpoint/2010/main" val="384007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Bef>
                <a:spcPct val="0"/>
              </a:spcBef>
              <a:spcAft>
                <a:spcPct val="0"/>
              </a:spcAft>
              <a:defRPr/>
            </a:pPr>
            <a:r>
              <a:rPr lang="en-US"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Table 1-3 Security Mechanisms (X.800)</a:t>
            </a:r>
            <a:r>
              <a:rPr lang="en-US" sz="2000" b="0"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(4 of 7)</a:t>
            </a:r>
            <a:endParaRPr lang="en-US" dirty="0">
              <a:solidFill>
                <a:srgbClr val="007EA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body" idx="1"/>
          </p:nvPr>
        </p:nvSpPr>
        <p:spPr/>
        <p:txBody>
          <a:bodyPr/>
          <a:lstStyle/>
          <a:p>
            <a:pPr marL="0" indent="0">
              <a:buNone/>
            </a:pPr>
            <a:r>
              <a:rPr lang="en-US" sz="2400" b="1" dirty="0"/>
              <a:t>Routing Control</a:t>
            </a:r>
          </a:p>
          <a:p>
            <a:r>
              <a:rPr lang="en-US" sz="2400" dirty="0"/>
              <a:t>Enables selection Of particular physically secure routes for certain data and allows routing changes, especially when a breach of security is suspected.</a:t>
            </a:r>
          </a:p>
          <a:p>
            <a:pPr marL="0" indent="0">
              <a:buNone/>
            </a:pPr>
            <a:r>
              <a:rPr lang="en-US" sz="2400" b="1" dirty="0"/>
              <a:t>Notarization</a:t>
            </a:r>
          </a:p>
          <a:p>
            <a:r>
              <a:rPr lang="en-US" sz="2400" dirty="0"/>
              <a:t>The use of a trusted third party to assure certain properties of a data exchange</a:t>
            </a:r>
          </a:p>
        </p:txBody>
      </p:sp>
    </p:spTree>
    <p:extLst>
      <p:ext uri="{BB962C8B-B14F-4D97-AF65-F5344CB8AC3E}">
        <p14:creationId xmlns:p14="http://schemas.microsoft.com/office/powerpoint/2010/main" val="377548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Bef>
                <a:spcPct val="0"/>
              </a:spcBef>
              <a:spcAft>
                <a:spcPct val="0"/>
              </a:spcAft>
              <a:defRPr/>
            </a:pPr>
            <a:r>
              <a:rPr lang="en-US"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Table 1-3 Security Mechanisms (X.800)</a:t>
            </a:r>
            <a:r>
              <a:rPr lang="en-US" sz="2000" b="0"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(5 of 7)</a:t>
            </a:r>
            <a:endParaRPr lang="en-US" dirty="0">
              <a:solidFill>
                <a:srgbClr val="007EA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body" idx="1"/>
          </p:nvPr>
        </p:nvSpPr>
        <p:spPr/>
        <p:txBody>
          <a:bodyPr/>
          <a:lstStyle/>
          <a:p>
            <a:pPr marL="0" indent="0">
              <a:buNone/>
            </a:pPr>
            <a:r>
              <a:rPr lang="en-US" sz="2400" b="1" dirty="0"/>
              <a:t>Pervasive security mechanisms</a:t>
            </a:r>
          </a:p>
          <a:p>
            <a:r>
              <a:rPr lang="en-US" sz="2400" dirty="0"/>
              <a:t>Mechanisms that are not specific to any particular O</a:t>
            </a:r>
            <a:r>
              <a:rPr lang="en-US" sz="100" dirty="0"/>
              <a:t> </a:t>
            </a:r>
            <a:r>
              <a:rPr lang="en-US" sz="2400" dirty="0"/>
              <a:t>S</a:t>
            </a:r>
            <a:r>
              <a:rPr lang="en-US" sz="100" dirty="0"/>
              <a:t> </a:t>
            </a:r>
            <a:r>
              <a:rPr lang="en-US" sz="2400" dirty="0"/>
              <a:t>I security service or protocol layer.</a:t>
            </a:r>
          </a:p>
          <a:p>
            <a:pPr marL="0" indent="0">
              <a:buNone/>
            </a:pPr>
            <a:r>
              <a:rPr lang="en-US" sz="2400" b="1" dirty="0"/>
              <a:t>Trusted Functionality</a:t>
            </a:r>
          </a:p>
          <a:p>
            <a:r>
              <a:rPr lang="en-US" sz="2400" dirty="0"/>
              <a:t>That which is perceived to be correct with respect to some criteria (e.g., as stablished by a security policy).</a:t>
            </a:r>
          </a:p>
        </p:txBody>
      </p:sp>
    </p:spTree>
    <p:extLst>
      <p:ext uri="{BB962C8B-B14F-4D97-AF65-F5344CB8AC3E}">
        <p14:creationId xmlns:p14="http://schemas.microsoft.com/office/powerpoint/2010/main" val="85207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Bef>
                <a:spcPct val="0"/>
              </a:spcBef>
              <a:spcAft>
                <a:spcPct val="0"/>
              </a:spcAft>
              <a:defRPr/>
            </a:pPr>
            <a:r>
              <a:rPr lang="en-US"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Table 1-3 Security Mechanisms (X.800)</a:t>
            </a:r>
            <a:r>
              <a:rPr lang="en-US" sz="2000" b="0"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(6 of 7)</a:t>
            </a:r>
            <a:endParaRPr lang="en-US" dirty="0">
              <a:solidFill>
                <a:srgbClr val="007EA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body" idx="1"/>
          </p:nvPr>
        </p:nvSpPr>
        <p:spPr/>
        <p:txBody>
          <a:bodyPr/>
          <a:lstStyle/>
          <a:p>
            <a:pPr marL="0" indent="0">
              <a:buNone/>
            </a:pPr>
            <a:r>
              <a:rPr lang="en-US" sz="2400" b="1" dirty="0"/>
              <a:t>Security Label</a:t>
            </a:r>
          </a:p>
          <a:p>
            <a:r>
              <a:rPr lang="en-US" sz="2400" dirty="0"/>
              <a:t>The marking bound to a resource (which may be a data unit) that names or designates the security attributes of that resource.</a:t>
            </a:r>
          </a:p>
          <a:p>
            <a:pPr marL="0" indent="0">
              <a:buNone/>
            </a:pPr>
            <a:r>
              <a:rPr lang="en-US" sz="2400" b="1" dirty="0"/>
              <a:t>Event Detection</a:t>
            </a:r>
          </a:p>
          <a:p>
            <a:r>
              <a:rPr lang="en-US" sz="2400" dirty="0"/>
              <a:t>Detection of security-relevant events.</a:t>
            </a:r>
          </a:p>
        </p:txBody>
      </p:sp>
    </p:spTree>
    <p:extLst>
      <p:ext uri="{BB962C8B-B14F-4D97-AF65-F5344CB8AC3E}">
        <p14:creationId xmlns:p14="http://schemas.microsoft.com/office/powerpoint/2010/main" val="850162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Bef>
                <a:spcPct val="0"/>
              </a:spcBef>
              <a:spcAft>
                <a:spcPct val="0"/>
              </a:spcAft>
              <a:defRPr/>
            </a:pPr>
            <a:r>
              <a:rPr lang="en-US"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Table 1-3 Security Mechanisms (X.800)</a:t>
            </a:r>
            <a:r>
              <a:rPr lang="en-US" sz="2000" b="0" kern="1200" dirty="0">
                <a:solidFill>
                  <a:srgbClr val="007EA2"/>
                </a:solidFill>
                <a:latin typeface="Times New Roman" panose="02020603050405020304" pitchFamily="18" charset="0"/>
                <a:ea typeface="ＭＳ Ｐゴシック" pitchFamily="-1" charset="-128"/>
                <a:cs typeface="Times New Roman" panose="02020603050405020304" pitchFamily="18" charset="0"/>
              </a:rPr>
              <a:t>(7 of 7)</a:t>
            </a:r>
            <a:endParaRPr lang="en-US" sz="2000" b="0" dirty="0">
              <a:solidFill>
                <a:srgbClr val="007EA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body" idx="1"/>
          </p:nvPr>
        </p:nvSpPr>
        <p:spPr/>
        <p:txBody>
          <a:bodyPr/>
          <a:lstStyle/>
          <a:p>
            <a:pPr marL="0" indent="0">
              <a:buNone/>
            </a:pPr>
            <a:r>
              <a:rPr lang="en-US" sz="2400" b="1" dirty="0"/>
              <a:t>Security Audit Trail</a:t>
            </a:r>
          </a:p>
          <a:p>
            <a:r>
              <a:rPr lang="en-US" sz="2400" dirty="0"/>
              <a:t>Data collected and potentially used to facilitate a security audit, which is an independent review and examination Of System records and activities.</a:t>
            </a:r>
          </a:p>
          <a:p>
            <a:pPr marL="0" indent="0">
              <a:buNone/>
            </a:pPr>
            <a:r>
              <a:rPr lang="en-US" sz="2400" b="1" dirty="0"/>
              <a:t>Security Recovery</a:t>
            </a:r>
          </a:p>
          <a:p>
            <a:r>
              <a:rPr lang="en-US" sz="2400" dirty="0"/>
              <a:t>Deals with requests from mechanisms, such as event handling and management functions, and takes recovery actions.</a:t>
            </a:r>
          </a:p>
        </p:txBody>
      </p:sp>
    </p:spTree>
    <p:extLst>
      <p:ext uri="{BB962C8B-B14F-4D97-AF65-F5344CB8AC3E}">
        <p14:creationId xmlns:p14="http://schemas.microsoft.com/office/powerpoint/2010/main" val="438269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Table 1-4 Relationship Between Security Services and Mechanisms</a:t>
            </a:r>
          </a:p>
        </p:txBody>
      </p:sp>
      <p:pic>
        <p:nvPicPr>
          <p:cNvPr id="6" name="Picture 2" descr="A table shows the relationship between different network mechanisms and services. The following list provides the services associated with each mechanism, as shown in the table. Encipherment: peer entity authentication, data origin authentication, confidentiality, traffic flow confidentiality, data integrity. Digital signature: peer entity authentication, data origin authentication, data integrity, nonrepudiation. Access control: access control. Data integrity: data integrity, nonrepudiation, availability. Authentication exchange: peer entity authentication, availability Traffic padding: traffic flow confidentiality. Routing control: confidentiality, traffic flow confidentiality. Notarization: nonrepudiation."/>
          <p:cNvPicPr>
            <a:picLocks noChangeAspect="1"/>
          </p:cNvPicPr>
          <p:nvPr/>
        </p:nvPicPr>
        <p:blipFill>
          <a:blip r:embed="rId3"/>
          <a:stretch>
            <a:fillRect/>
          </a:stretch>
        </p:blipFill>
        <p:spPr>
          <a:xfrm>
            <a:off x="1879117" y="1729736"/>
            <a:ext cx="5567282" cy="3853016"/>
          </a:xfrm>
          <a:prstGeom prst="rect">
            <a:avLst/>
          </a:prstGeom>
        </p:spPr>
      </p:pic>
    </p:spTree>
    <p:extLst>
      <p:ext uri="{BB962C8B-B14F-4D97-AF65-F5344CB8AC3E}">
        <p14:creationId xmlns:p14="http://schemas.microsoft.com/office/powerpoint/2010/main" val="779179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Security Design Principles </a:t>
            </a:r>
            <a:r>
              <a:rPr lang="en-US" sz="2000" b="0" dirty="0"/>
              <a:t>(1 of 9)</a:t>
            </a:r>
          </a:p>
        </p:txBody>
      </p:sp>
      <p:sp>
        <p:nvSpPr>
          <p:cNvPr id="3" name="Content Placeholder 2"/>
          <p:cNvSpPr>
            <a:spLocks noGrp="1"/>
          </p:cNvSpPr>
          <p:nvPr>
            <p:ph type="body" idx="1"/>
          </p:nvPr>
        </p:nvSpPr>
        <p:spPr/>
        <p:txBody>
          <a:bodyPr/>
          <a:lstStyle/>
          <a:p>
            <a:r>
              <a:rPr lang="en-US" sz="2400" dirty="0">
                <a:latin typeface="+mn-lt"/>
              </a:rPr>
              <a:t>The National Centers of Academic Excellence in Information Assurance/Cyber Defense, which is jointly sponsored by the U.S. Department of Homeland Security, list the following as fundamental security design principles:</a:t>
            </a:r>
          </a:p>
          <a:p>
            <a:pPr lvl="1"/>
            <a:r>
              <a:rPr lang="en-US" sz="2400" dirty="0">
                <a:latin typeface="+mn-lt"/>
              </a:rPr>
              <a:t>Economy of mechanism</a:t>
            </a:r>
          </a:p>
          <a:p>
            <a:pPr lvl="1"/>
            <a:r>
              <a:rPr lang="en-US" sz="2400" dirty="0">
                <a:latin typeface="+mn-lt"/>
              </a:rPr>
              <a:t>Fail-safe defaults</a:t>
            </a:r>
          </a:p>
          <a:p>
            <a:pPr lvl="1"/>
            <a:r>
              <a:rPr lang="en-US" sz="2400" dirty="0">
                <a:latin typeface="+mn-lt"/>
              </a:rPr>
              <a:t>Complete mediation</a:t>
            </a:r>
          </a:p>
          <a:p>
            <a:pPr lvl="1"/>
            <a:r>
              <a:rPr lang="en-US" sz="2400" dirty="0">
                <a:latin typeface="+mn-lt"/>
              </a:rPr>
              <a:t>Open design separation of privilege</a:t>
            </a:r>
          </a:p>
        </p:txBody>
      </p:sp>
    </p:spTree>
    <p:extLst>
      <p:ext uri="{BB962C8B-B14F-4D97-AF65-F5344CB8AC3E}">
        <p14:creationId xmlns:p14="http://schemas.microsoft.com/office/powerpoint/2010/main" val="3113919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Security Design Principles </a:t>
            </a:r>
            <a:r>
              <a:rPr lang="en-US" sz="2000" b="0" dirty="0"/>
              <a:t>(2 of 9)</a:t>
            </a:r>
            <a:endParaRPr lang="en-US" dirty="0"/>
          </a:p>
        </p:txBody>
      </p:sp>
      <p:sp>
        <p:nvSpPr>
          <p:cNvPr id="3" name="Content Placeholder 2"/>
          <p:cNvSpPr>
            <a:spLocks noGrp="1"/>
          </p:cNvSpPr>
          <p:nvPr>
            <p:ph type="body" idx="1"/>
          </p:nvPr>
        </p:nvSpPr>
        <p:spPr/>
        <p:txBody>
          <a:bodyPr/>
          <a:lstStyle/>
          <a:p>
            <a:pPr lvl="1"/>
            <a:r>
              <a:rPr lang="en-US" sz="2400" dirty="0">
                <a:latin typeface="+mn-lt"/>
              </a:rPr>
              <a:t>Least privilege</a:t>
            </a:r>
          </a:p>
          <a:p>
            <a:pPr lvl="1"/>
            <a:r>
              <a:rPr lang="en-US" sz="2400" dirty="0">
                <a:latin typeface="+mn-lt"/>
              </a:rPr>
              <a:t>Least common mechanism</a:t>
            </a:r>
          </a:p>
          <a:p>
            <a:pPr lvl="1"/>
            <a:r>
              <a:rPr lang="en-US" sz="2400" dirty="0">
                <a:latin typeface="+mn-lt"/>
              </a:rPr>
              <a:t>Psychological acceptability</a:t>
            </a:r>
          </a:p>
          <a:p>
            <a:pPr lvl="1"/>
            <a:r>
              <a:rPr lang="en-US" sz="2400" dirty="0">
                <a:latin typeface="+mn-lt"/>
              </a:rPr>
              <a:t>Isolation</a:t>
            </a:r>
          </a:p>
          <a:p>
            <a:pPr lvl="1"/>
            <a:r>
              <a:rPr lang="en-US" sz="2400" dirty="0">
                <a:latin typeface="+mn-lt"/>
              </a:rPr>
              <a:t>Encapsulation</a:t>
            </a:r>
          </a:p>
          <a:p>
            <a:pPr lvl="1"/>
            <a:r>
              <a:rPr lang="en-US" sz="2400" dirty="0">
                <a:latin typeface="+mn-lt"/>
              </a:rPr>
              <a:t>Modularity</a:t>
            </a:r>
          </a:p>
          <a:p>
            <a:pPr lvl="1"/>
            <a:r>
              <a:rPr lang="en-US" sz="2400" dirty="0">
                <a:latin typeface="+mn-lt"/>
              </a:rPr>
              <a:t>Layering</a:t>
            </a:r>
          </a:p>
          <a:p>
            <a:pPr lvl="1"/>
            <a:r>
              <a:rPr lang="en-US" sz="2400" dirty="0">
                <a:latin typeface="+mn-lt"/>
              </a:rPr>
              <a:t>Least astonishment</a:t>
            </a:r>
          </a:p>
        </p:txBody>
      </p:sp>
    </p:spTree>
    <p:extLst>
      <p:ext uri="{BB962C8B-B14F-4D97-AF65-F5344CB8AC3E}">
        <p14:creationId xmlns:p14="http://schemas.microsoft.com/office/powerpoint/2010/main" val="348803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Security Objectives </a:t>
            </a:r>
            <a:r>
              <a:rPr lang="en-US" sz="2000" b="0" dirty="0"/>
              <a:t>(1 of 3)</a:t>
            </a:r>
          </a:p>
        </p:txBody>
      </p:sp>
      <p:sp>
        <p:nvSpPr>
          <p:cNvPr id="3" name="Content Placeholder 2"/>
          <p:cNvSpPr>
            <a:spLocks noGrp="1"/>
          </p:cNvSpPr>
          <p:nvPr>
            <p:ph type="body" idx="1"/>
          </p:nvPr>
        </p:nvSpPr>
        <p:spPr/>
        <p:txBody>
          <a:bodyPr/>
          <a:lstStyle/>
          <a:p>
            <a:pPr marL="0" indent="0">
              <a:buNone/>
            </a:pPr>
            <a:r>
              <a:rPr lang="en-US" sz="2400" b="1" dirty="0">
                <a:latin typeface="+mn-lt"/>
              </a:rPr>
              <a:t>Confidentiality</a:t>
            </a:r>
          </a:p>
          <a:p>
            <a:pPr lvl="0"/>
            <a:r>
              <a:rPr lang="en-US" sz="2400" dirty="0">
                <a:solidFill>
                  <a:schemeClr val="tx2">
                    <a:lumMod val="10000"/>
                  </a:schemeClr>
                </a:solidFill>
                <a:latin typeface="+mn-lt"/>
              </a:rPr>
              <a:t>Data confidentiality</a:t>
            </a:r>
          </a:p>
          <a:p>
            <a:pPr lvl="1"/>
            <a:r>
              <a:rPr lang="en-US" sz="2400" dirty="0">
                <a:latin typeface="+mn-lt"/>
              </a:rPr>
              <a:t>Assures that private or confidential information is not made available or disclosed to unauthorized individuals</a:t>
            </a:r>
          </a:p>
          <a:p>
            <a:pPr lvl="0"/>
            <a:r>
              <a:rPr lang="en-US" sz="2400" dirty="0">
                <a:solidFill>
                  <a:schemeClr val="tx2">
                    <a:lumMod val="10000"/>
                  </a:schemeClr>
                </a:solidFill>
                <a:latin typeface="+mn-lt"/>
              </a:rPr>
              <a:t>Privacy</a:t>
            </a:r>
          </a:p>
          <a:p>
            <a:pPr lvl="1"/>
            <a:r>
              <a:rPr lang="en-US" sz="2400" dirty="0">
                <a:latin typeface="+mn-lt"/>
              </a:rPr>
              <a:t>Assures that individuals control or influence what information related to them may be collected and stored and by whom and to whom that information may be disclosed</a:t>
            </a:r>
          </a:p>
        </p:txBody>
      </p:sp>
    </p:spTree>
    <p:extLst>
      <p:ext uri="{BB962C8B-B14F-4D97-AF65-F5344CB8AC3E}">
        <p14:creationId xmlns:p14="http://schemas.microsoft.com/office/powerpoint/2010/main" val="3571764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Fundamental Security Design Principles </a:t>
            </a:r>
            <a:r>
              <a:rPr lang="en-US" sz="2000" b="0" dirty="0"/>
              <a:t>(3 of 9)</a:t>
            </a:r>
            <a:endParaRPr lang="en-US" dirty="0"/>
          </a:p>
        </p:txBody>
      </p:sp>
      <p:sp>
        <p:nvSpPr>
          <p:cNvPr id="5" name="Content Placeholder 2"/>
          <p:cNvSpPr>
            <a:spLocks noGrp="1"/>
          </p:cNvSpPr>
          <p:nvPr>
            <p:ph type="body" idx="1"/>
          </p:nvPr>
        </p:nvSpPr>
        <p:spPr/>
        <p:txBody>
          <a:bodyPr/>
          <a:lstStyle/>
          <a:p>
            <a:r>
              <a:rPr lang="en-US" sz="2400" dirty="0"/>
              <a:t>Economy of mechanism</a:t>
            </a:r>
          </a:p>
          <a:p>
            <a:pPr lvl="1"/>
            <a:r>
              <a:rPr lang="en-US" sz="2400" dirty="0"/>
              <a:t>The design of security measures embodied in both hardware and software should be as simple and small as possible</a:t>
            </a:r>
          </a:p>
        </p:txBody>
      </p:sp>
      <p:sp>
        <p:nvSpPr>
          <p:cNvPr id="6" name="Content Placeholder 3"/>
          <p:cNvSpPr>
            <a:spLocks noGrp="1"/>
          </p:cNvSpPr>
          <p:nvPr>
            <p:ph type="body" idx="13"/>
          </p:nvPr>
        </p:nvSpPr>
        <p:spPr/>
        <p:txBody>
          <a:bodyPr/>
          <a:lstStyle/>
          <a:p>
            <a:r>
              <a:rPr lang="en-US" sz="2400" dirty="0"/>
              <a:t>Fail-safe default</a:t>
            </a:r>
          </a:p>
          <a:p>
            <a:pPr lvl="1"/>
            <a:r>
              <a:rPr lang="en-US" sz="2400" dirty="0"/>
              <a:t>Access decisions should be based on permission rather than exclusion-the default situation is lack of access, and the protection scheme identifies conditions under which access is permitted</a:t>
            </a:r>
          </a:p>
        </p:txBody>
      </p:sp>
    </p:spTree>
    <p:extLst>
      <p:ext uri="{BB962C8B-B14F-4D97-AF65-F5344CB8AC3E}">
        <p14:creationId xmlns:p14="http://schemas.microsoft.com/office/powerpoint/2010/main" val="579323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Fundamental Security Design Principles </a:t>
            </a:r>
            <a:r>
              <a:rPr lang="en-US" sz="2000" b="0" dirty="0"/>
              <a:t>(4 of 9)</a:t>
            </a:r>
            <a:endParaRPr lang="en-US" dirty="0"/>
          </a:p>
        </p:txBody>
      </p:sp>
      <p:sp>
        <p:nvSpPr>
          <p:cNvPr id="5" name="Content Placeholder 2"/>
          <p:cNvSpPr>
            <a:spLocks noGrp="1"/>
          </p:cNvSpPr>
          <p:nvPr>
            <p:ph type="body" idx="1"/>
          </p:nvPr>
        </p:nvSpPr>
        <p:spPr/>
        <p:txBody>
          <a:bodyPr/>
          <a:lstStyle/>
          <a:p>
            <a:r>
              <a:rPr lang="en-US" sz="2400" dirty="0">
                <a:latin typeface="+mn-lt"/>
              </a:rPr>
              <a:t>Complete mediation</a:t>
            </a:r>
          </a:p>
          <a:p>
            <a:pPr lvl="1"/>
            <a:r>
              <a:rPr lang="en-US" sz="2400" dirty="0"/>
              <a:t>Every access must be checked against the access control mechanism</a:t>
            </a:r>
            <a:endParaRPr lang="en-US" sz="2400" dirty="0">
              <a:latin typeface="+mn-lt"/>
            </a:endParaRPr>
          </a:p>
          <a:p>
            <a:r>
              <a:rPr lang="en-US" sz="2400" dirty="0">
                <a:latin typeface="+mn-lt"/>
              </a:rPr>
              <a:t>Open design</a:t>
            </a:r>
          </a:p>
          <a:p>
            <a:pPr lvl="1"/>
            <a:r>
              <a:rPr lang="en-US" sz="2400" dirty="0"/>
              <a:t>The design of a security mechanism should be open rather than secret</a:t>
            </a:r>
          </a:p>
        </p:txBody>
      </p:sp>
      <p:sp>
        <p:nvSpPr>
          <p:cNvPr id="6" name="Content Placeholder 3"/>
          <p:cNvSpPr>
            <a:spLocks noGrp="1"/>
          </p:cNvSpPr>
          <p:nvPr>
            <p:ph type="body" idx="13"/>
          </p:nvPr>
        </p:nvSpPr>
        <p:spPr/>
        <p:txBody>
          <a:bodyPr/>
          <a:lstStyle/>
          <a:p>
            <a:r>
              <a:rPr lang="en-US" sz="2400" dirty="0">
                <a:latin typeface="+mn-lt"/>
              </a:rPr>
              <a:t>Separation of privilege</a:t>
            </a:r>
          </a:p>
          <a:p>
            <a:pPr lvl="1"/>
            <a:r>
              <a:rPr lang="en-US" sz="2400" dirty="0"/>
              <a:t>A practice in which multiple privilege attributes are required to achieve access to a restricted resource</a:t>
            </a:r>
          </a:p>
        </p:txBody>
      </p:sp>
    </p:spTree>
    <p:extLst>
      <p:ext uri="{BB962C8B-B14F-4D97-AF65-F5344CB8AC3E}">
        <p14:creationId xmlns:p14="http://schemas.microsoft.com/office/powerpoint/2010/main" val="17175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Fundamental Security Design Principles </a:t>
            </a:r>
            <a:r>
              <a:rPr lang="en-US" sz="2000" b="0" dirty="0"/>
              <a:t>(5 of 9)</a:t>
            </a:r>
            <a:endParaRPr lang="en-US" dirty="0"/>
          </a:p>
        </p:txBody>
      </p:sp>
      <p:sp>
        <p:nvSpPr>
          <p:cNvPr id="5" name="Content Placeholder 2"/>
          <p:cNvSpPr>
            <a:spLocks noGrp="1"/>
          </p:cNvSpPr>
          <p:nvPr>
            <p:ph type="body" idx="1"/>
          </p:nvPr>
        </p:nvSpPr>
        <p:spPr/>
        <p:txBody>
          <a:bodyPr/>
          <a:lstStyle/>
          <a:p>
            <a:r>
              <a:rPr lang="en-US" sz="2400" dirty="0"/>
              <a:t>Least privilege</a:t>
            </a:r>
          </a:p>
          <a:p>
            <a:pPr lvl="1"/>
            <a:r>
              <a:rPr lang="en-US" sz="2400" dirty="0"/>
              <a:t>Every process and every user of the system should operated using the least set of privileges necessary to perform the task</a:t>
            </a:r>
            <a:endParaRPr lang="en-US" sz="2400" dirty="0">
              <a:latin typeface="+mn-lt"/>
            </a:endParaRPr>
          </a:p>
        </p:txBody>
      </p:sp>
      <p:sp>
        <p:nvSpPr>
          <p:cNvPr id="6" name="Content Placeholder 3"/>
          <p:cNvSpPr>
            <a:spLocks noGrp="1"/>
          </p:cNvSpPr>
          <p:nvPr>
            <p:ph type="body" idx="13"/>
          </p:nvPr>
        </p:nvSpPr>
        <p:spPr/>
        <p:txBody>
          <a:bodyPr/>
          <a:lstStyle/>
          <a:p>
            <a:r>
              <a:rPr lang="en-US" sz="2400" dirty="0">
                <a:latin typeface="+mn-lt"/>
              </a:rPr>
              <a:t>Least common mechanism</a:t>
            </a:r>
          </a:p>
          <a:p>
            <a:pPr lvl="1"/>
            <a:r>
              <a:rPr lang="en-US" sz="2400" dirty="0"/>
              <a:t>The design should minimize the functions shared by different users, providing mutual security</a:t>
            </a:r>
          </a:p>
        </p:txBody>
      </p:sp>
    </p:spTree>
    <p:extLst>
      <p:ext uri="{BB962C8B-B14F-4D97-AF65-F5344CB8AC3E}">
        <p14:creationId xmlns:p14="http://schemas.microsoft.com/office/powerpoint/2010/main" val="4267001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Fundamental Security Design Principles </a:t>
            </a:r>
            <a:r>
              <a:rPr lang="en-US" sz="2000" b="0" dirty="0"/>
              <a:t>(6 of 9)</a:t>
            </a:r>
            <a:endParaRPr lang="en-US" dirty="0"/>
          </a:p>
        </p:txBody>
      </p:sp>
      <p:sp>
        <p:nvSpPr>
          <p:cNvPr id="5" name="Content Placeholder 2"/>
          <p:cNvSpPr>
            <a:spLocks noGrp="1"/>
          </p:cNvSpPr>
          <p:nvPr>
            <p:ph type="body" idx="1"/>
          </p:nvPr>
        </p:nvSpPr>
        <p:spPr/>
        <p:txBody>
          <a:bodyPr/>
          <a:lstStyle/>
          <a:p>
            <a:r>
              <a:rPr lang="en-US" sz="2400" dirty="0"/>
              <a:t>Psychological acceptability</a:t>
            </a:r>
          </a:p>
          <a:p>
            <a:pPr lvl="1"/>
            <a:r>
              <a:rPr lang="en-US" sz="2400" dirty="0"/>
              <a:t>Implies that the security mechanisms should not interfere unduly with the work of users, while at the same time meeting the needs of those who authorize access</a:t>
            </a:r>
          </a:p>
        </p:txBody>
      </p:sp>
      <p:sp>
        <p:nvSpPr>
          <p:cNvPr id="6" name="Content Placeholder 3"/>
          <p:cNvSpPr>
            <a:spLocks noGrp="1"/>
          </p:cNvSpPr>
          <p:nvPr>
            <p:ph type="body" idx="13"/>
          </p:nvPr>
        </p:nvSpPr>
        <p:spPr/>
        <p:txBody>
          <a:bodyPr/>
          <a:lstStyle/>
          <a:p>
            <a:r>
              <a:rPr lang="en-US" sz="2400" dirty="0">
                <a:latin typeface="+mn-lt"/>
              </a:rPr>
              <a:t>Isolation</a:t>
            </a:r>
          </a:p>
          <a:p>
            <a:pPr lvl="1"/>
            <a:r>
              <a:rPr lang="en-US" sz="2400" dirty="0"/>
              <a:t>A principle that applies in three contexts: first, public access systems should be isolated from critical resources to prevent disclosure to tampering; second, the processes and files of</a:t>
            </a:r>
          </a:p>
        </p:txBody>
      </p:sp>
    </p:spTree>
    <p:extLst>
      <p:ext uri="{BB962C8B-B14F-4D97-AF65-F5344CB8AC3E}">
        <p14:creationId xmlns:p14="http://schemas.microsoft.com/office/powerpoint/2010/main" val="2928237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Fundamental Security Design Principles </a:t>
            </a:r>
            <a:r>
              <a:rPr lang="en-US" sz="2000" b="0" dirty="0"/>
              <a:t>(7 of 9)</a:t>
            </a:r>
            <a:endParaRPr lang="en-US" dirty="0"/>
          </a:p>
        </p:txBody>
      </p:sp>
      <p:sp>
        <p:nvSpPr>
          <p:cNvPr id="5" name="Content Placeholder 2"/>
          <p:cNvSpPr>
            <a:spLocks noGrp="1"/>
          </p:cNvSpPr>
          <p:nvPr>
            <p:ph type="body" idx="1"/>
          </p:nvPr>
        </p:nvSpPr>
        <p:spPr/>
        <p:txBody>
          <a:bodyPr/>
          <a:lstStyle/>
          <a:p>
            <a:pPr lvl="1"/>
            <a:r>
              <a:rPr lang="en-US" sz="2400" dirty="0"/>
              <a:t>individual users should be isolated from one another except where it is explicitly desired; third, security mechanisms should be isolated in the sense of preventing access to those mechanisms</a:t>
            </a:r>
          </a:p>
        </p:txBody>
      </p:sp>
      <p:sp>
        <p:nvSpPr>
          <p:cNvPr id="6" name="Content Placeholder 3"/>
          <p:cNvSpPr>
            <a:spLocks noGrp="1"/>
          </p:cNvSpPr>
          <p:nvPr>
            <p:ph type="body" idx="13"/>
          </p:nvPr>
        </p:nvSpPr>
        <p:spPr/>
        <p:txBody>
          <a:bodyPr/>
          <a:lstStyle/>
          <a:p>
            <a:r>
              <a:rPr lang="en-US" sz="2400" dirty="0">
                <a:latin typeface="+mn-lt"/>
              </a:rPr>
              <a:t>Encapsulation</a:t>
            </a:r>
          </a:p>
          <a:p>
            <a:pPr lvl="1"/>
            <a:r>
              <a:rPr lang="en-US" sz="2400" dirty="0"/>
              <a:t>Viewed as a specific form of isolation based on object-oriented functionality</a:t>
            </a:r>
          </a:p>
        </p:txBody>
      </p:sp>
    </p:spTree>
    <p:extLst>
      <p:ext uri="{BB962C8B-B14F-4D97-AF65-F5344CB8AC3E}">
        <p14:creationId xmlns:p14="http://schemas.microsoft.com/office/powerpoint/2010/main" val="1980492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Fundamental Security Design Principles </a:t>
            </a:r>
            <a:r>
              <a:rPr lang="en-US" sz="2000" b="0" dirty="0"/>
              <a:t>(8 of 9)</a:t>
            </a:r>
            <a:endParaRPr lang="en-US" dirty="0"/>
          </a:p>
        </p:txBody>
      </p:sp>
      <p:sp>
        <p:nvSpPr>
          <p:cNvPr id="5" name="Content Placeholder 2"/>
          <p:cNvSpPr>
            <a:spLocks noGrp="1"/>
          </p:cNvSpPr>
          <p:nvPr>
            <p:ph type="body" idx="1"/>
          </p:nvPr>
        </p:nvSpPr>
        <p:spPr/>
        <p:txBody>
          <a:bodyPr/>
          <a:lstStyle/>
          <a:p>
            <a:r>
              <a:rPr lang="en-US" sz="2400" dirty="0">
                <a:latin typeface="+mn-lt"/>
              </a:rPr>
              <a:t>Modularity</a:t>
            </a:r>
          </a:p>
          <a:p>
            <a:pPr lvl="1"/>
            <a:r>
              <a:rPr lang="en-US" sz="2400" dirty="0"/>
              <a:t>Refers both to the development of security functions as separate, protected modules and to the use of a modular architecture for mechanism design and implementation</a:t>
            </a:r>
          </a:p>
        </p:txBody>
      </p:sp>
      <p:sp>
        <p:nvSpPr>
          <p:cNvPr id="6" name="Content Placeholder 3"/>
          <p:cNvSpPr>
            <a:spLocks noGrp="1"/>
          </p:cNvSpPr>
          <p:nvPr>
            <p:ph type="body" idx="13"/>
          </p:nvPr>
        </p:nvSpPr>
        <p:spPr/>
        <p:txBody>
          <a:bodyPr/>
          <a:lstStyle/>
          <a:p>
            <a:r>
              <a:rPr lang="en-US" sz="2400" dirty="0">
                <a:latin typeface="+mn-lt"/>
              </a:rPr>
              <a:t>Layering</a:t>
            </a:r>
          </a:p>
          <a:p>
            <a:pPr lvl="1"/>
            <a:r>
              <a:rPr lang="en-US" sz="2400" dirty="0"/>
              <a:t>Refers to the use of multiple, overlapping protection approaches addressing the people, technology, and operational aspects of information systems</a:t>
            </a:r>
          </a:p>
        </p:txBody>
      </p:sp>
    </p:spTree>
    <p:extLst>
      <p:ext uri="{BB962C8B-B14F-4D97-AF65-F5344CB8AC3E}">
        <p14:creationId xmlns:p14="http://schemas.microsoft.com/office/powerpoint/2010/main" val="2029738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Fundamental Security Design Principles </a:t>
            </a:r>
            <a:r>
              <a:rPr lang="en-US" sz="2000" b="0" dirty="0"/>
              <a:t>(9 of 9)</a:t>
            </a:r>
            <a:endParaRPr lang="en-US" dirty="0"/>
          </a:p>
        </p:txBody>
      </p:sp>
      <p:sp>
        <p:nvSpPr>
          <p:cNvPr id="5" name="Content Placeholder 2"/>
          <p:cNvSpPr>
            <a:spLocks noGrp="1"/>
          </p:cNvSpPr>
          <p:nvPr>
            <p:ph type="body" idx="1"/>
          </p:nvPr>
        </p:nvSpPr>
        <p:spPr/>
        <p:txBody>
          <a:bodyPr/>
          <a:lstStyle/>
          <a:p>
            <a:pPr>
              <a:buClr>
                <a:schemeClr val="tx2"/>
              </a:buClr>
            </a:pPr>
            <a:r>
              <a:rPr lang="en-US" sz="2400" dirty="0">
                <a:latin typeface="+mn-lt"/>
              </a:rPr>
              <a:t>Least privilege</a:t>
            </a:r>
          </a:p>
          <a:p>
            <a:pPr lvl="1">
              <a:buClr>
                <a:schemeClr val="tx2"/>
              </a:buClr>
            </a:pPr>
            <a:r>
              <a:rPr lang="en-US" sz="2400" dirty="0">
                <a:latin typeface="+mn-lt"/>
              </a:rPr>
              <a:t>Every process and every user of the system should operated using the least set of privileges necessary to perform the task</a:t>
            </a:r>
          </a:p>
        </p:txBody>
      </p:sp>
      <p:sp>
        <p:nvSpPr>
          <p:cNvPr id="6" name="Content Placeholder 3"/>
          <p:cNvSpPr>
            <a:spLocks noGrp="1"/>
          </p:cNvSpPr>
          <p:nvPr>
            <p:ph type="body" idx="13"/>
          </p:nvPr>
        </p:nvSpPr>
        <p:spPr/>
        <p:txBody>
          <a:bodyPr/>
          <a:lstStyle/>
          <a:p>
            <a:r>
              <a:rPr lang="en-US" sz="2400" dirty="0">
                <a:latin typeface="+mn-lt"/>
              </a:rPr>
              <a:t>Least astonishment</a:t>
            </a:r>
          </a:p>
          <a:p>
            <a:pPr lvl="1"/>
            <a:r>
              <a:rPr lang="en-US" sz="2400" dirty="0">
                <a:latin typeface="+mn-lt"/>
              </a:rPr>
              <a:t>A program or user interface should always respond in the way that is least likely to astonish the user</a:t>
            </a:r>
          </a:p>
        </p:txBody>
      </p:sp>
    </p:spTree>
    <p:extLst>
      <p:ext uri="{BB962C8B-B14F-4D97-AF65-F5344CB8AC3E}">
        <p14:creationId xmlns:p14="http://schemas.microsoft.com/office/powerpoint/2010/main" val="1572043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surface </a:t>
            </a:r>
            <a:r>
              <a:rPr lang="en-US" sz="2000" b="0" dirty="0"/>
              <a:t>(1 of 3)</a:t>
            </a:r>
          </a:p>
        </p:txBody>
      </p:sp>
      <p:sp>
        <p:nvSpPr>
          <p:cNvPr id="3" name="Content Placeholder 2"/>
          <p:cNvSpPr>
            <a:spLocks noGrp="1"/>
          </p:cNvSpPr>
          <p:nvPr>
            <p:ph type="body" idx="1"/>
          </p:nvPr>
        </p:nvSpPr>
        <p:spPr/>
        <p:txBody>
          <a:bodyPr/>
          <a:lstStyle/>
          <a:p>
            <a:r>
              <a:rPr lang="en-US" sz="2400" dirty="0">
                <a:latin typeface="+mn-lt"/>
              </a:rPr>
              <a:t>Consists of the reachable and exploitable vulnerabilities in a system</a:t>
            </a:r>
          </a:p>
          <a:p>
            <a:pPr lvl="1"/>
            <a:r>
              <a:rPr lang="en-US" sz="2400" dirty="0">
                <a:latin typeface="+mn-lt"/>
              </a:rPr>
              <a:t>Examples:</a:t>
            </a:r>
          </a:p>
          <a:p>
            <a:pPr lvl="2"/>
            <a:r>
              <a:rPr lang="en-US" sz="2400" dirty="0">
                <a:latin typeface="+mn-lt"/>
              </a:rPr>
              <a:t>Open ports on outward facing Web and other servers, and code listening on those ports</a:t>
            </a:r>
          </a:p>
          <a:p>
            <a:pPr lvl="2"/>
            <a:r>
              <a:rPr lang="en-US" sz="2400" dirty="0">
                <a:latin typeface="+mn-lt"/>
              </a:rPr>
              <a:t>Services available on the inside of a firewall</a:t>
            </a:r>
          </a:p>
          <a:p>
            <a:pPr lvl="2"/>
            <a:r>
              <a:rPr lang="en-US" sz="2400" dirty="0">
                <a:latin typeface="+mn-lt"/>
              </a:rPr>
              <a:t>Code that processes incoming data, e-mail, X</a:t>
            </a:r>
            <a:r>
              <a:rPr lang="en-US" sz="100" dirty="0">
                <a:latin typeface="+mn-lt"/>
              </a:rPr>
              <a:t> </a:t>
            </a:r>
            <a:r>
              <a:rPr lang="en-US" sz="2400" dirty="0">
                <a:latin typeface="+mn-lt"/>
              </a:rPr>
              <a:t>L</a:t>
            </a:r>
            <a:r>
              <a:rPr lang="en-US" sz="100" dirty="0">
                <a:latin typeface="+mn-lt"/>
              </a:rPr>
              <a:t> </a:t>
            </a:r>
            <a:r>
              <a:rPr lang="en-US" sz="2400" dirty="0">
                <a:latin typeface="+mn-lt"/>
              </a:rPr>
              <a:t>M, office documents, and industry-specific custom data exchange formats</a:t>
            </a:r>
          </a:p>
          <a:p>
            <a:pPr lvl="2"/>
            <a:r>
              <a:rPr lang="en-US" sz="2400" dirty="0">
                <a:latin typeface="+mn-lt"/>
              </a:rPr>
              <a:t>Interfaces, S</a:t>
            </a:r>
            <a:r>
              <a:rPr lang="en-US" sz="100" dirty="0">
                <a:latin typeface="+mn-lt"/>
              </a:rPr>
              <a:t> </a:t>
            </a:r>
            <a:r>
              <a:rPr lang="en-US" sz="2400" dirty="0">
                <a:latin typeface="+mn-lt"/>
              </a:rPr>
              <a:t>Q</a:t>
            </a:r>
            <a:r>
              <a:rPr lang="en-US" sz="100" dirty="0">
                <a:latin typeface="+mn-lt"/>
              </a:rPr>
              <a:t> </a:t>
            </a:r>
            <a:r>
              <a:rPr lang="en-US" sz="2400" dirty="0">
                <a:latin typeface="+mn-lt"/>
              </a:rPr>
              <a:t>L, and Web forms</a:t>
            </a:r>
          </a:p>
        </p:txBody>
      </p:sp>
    </p:spTree>
    <p:extLst>
      <p:ext uri="{BB962C8B-B14F-4D97-AF65-F5344CB8AC3E}">
        <p14:creationId xmlns:p14="http://schemas.microsoft.com/office/powerpoint/2010/main" val="926024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surface </a:t>
            </a:r>
            <a:r>
              <a:rPr lang="en-US" sz="2000" b="0" dirty="0"/>
              <a:t>(2 of 3)</a:t>
            </a:r>
            <a:endParaRPr lang="en-US" dirty="0"/>
          </a:p>
        </p:txBody>
      </p:sp>
      <p:sp>
        <p:nvSpPr>
          <p:cNvPr id="3" name="Content Placeholder 2"/>
          <p:cNvSpPr>
            <a:spLocks noGrp="1"/>
          </p:cNvSpPr>
          <p:nvPr>
            <p:ph type="body" idx="1"/>
          </p:nvPr>
        </p:nvSpPr>
        <p:spPr/>
        <p:txBody>
          <a:bodyPr/>
          <a:lstStyle/>
          <a:p>
            <a:pPr lvl="2"/>
            <a:r>
              <a:rPr lang="en-US" sz="2400" dirty="0">
                <a:latin typeface="+mn-lt"/>
              </a:rPr>
              <a:t>An employee with access to sensitive information vulnerable to a social engineering attack</a:t>
            </a:r>
          </a:p>
          <a:p>
            <a:r>
              <a:rPr lang="en-US" sz="2400" dirty="0">
                <a:latin typeface="+mn-lt"/>
              </a:rPr>
              <a:t>Can be categorized in the following way:</a:t>
            </a:r>
          </a:p>
          <a:p>
            <a:pPr lvl="1"/>
            <a:r>
              <a:rPr lang="en-US" sz="2400" dirty="0">
                <a:latin typeface="+mn-lt"/>
              </a:rPr>
              <a:t>Network attack surface</a:t>
            </a:r>
          </a:p>
          <a:p>
            <a:pPr lvl="2"/>
            <a:r>
              <a:rPr lang="en-US" sz="2400" dirty="0">
                <a:latin typeface="+mn-lt"/>
              </a:rPr>
              <a:t>This category refers to vulnerabilities over an enterprise network, wide-area network, or Internet</a:t>
            </a:r>
          </a:p>
          <a:p>
            <a:pPr lvl="1"/>
            <a:r>
              <a:rPr lang="en-US" sz="2400" dirty="0">
                <a:latin typeface="+mn-lt"/>
              </a:rPr>
              <a:t>Software attack surface</a:t>
            </a:r>
          </a:p>
          <a:p>
            <a:pPr lvl="2"/>
            <a:r>
              <a:rPr lang="en-US" sz="2400" dirty="0">
                <a:latin typeface="+mn-lt"/>
              </a:rPr>
              <a:t>Vulnerabilities in application, utility, or operating system code</a:t>
            </a:r>
          </a:p>
        </p:txBody>
      </p:sp>
    </p:spTree>
    <p:extLst>
      <p:ext uri="{BB962C8B-B14F-4D97-AF65-F5344CB8AC3E}">
        <p14:creationId xmlns:p14="http://schemas.microsoft.com/office/powerpoint/2010/main" val="3313995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surface </a:t>
            </a:r>
            <a:r>
              <a:rPr lang="en-US" sz="2000" b="0" dirty="0"/>
              <a:t>(3 of 3)</a:t>
            </a:r>
            <a:endParaRPr lang="en-US" dirty="0"/>
          </a:p>
        </p:txBody>
      </p:sp>
      <p:sp>
        <p:nvSpPr>
          <p:cNvPr id="3" name="Content Placeholder 2"/>
          <p:cNvSpPr>
            <a:spLocks noGrp="1"/>
          </p:cNvSpPr>
          <p:nvPr>
            <p:ph type="body" idx="1"/>
          </p:nvPr>
        </p:nvSpPr>
        <p:spPr/>
        <p:txBody>
          <a:bodyPr/>
          <a:lstStyle/>
          <a:p>
            <a:pPr lvl="1"/>
            <a:r>
              <a:rPr lang="en-US" sz="2400" dirty="0">
                <a:latin typeface="+mn-lt"/>
              </a:rPr>
              <a:t>Human attack surface</a:t>
            </a:r>
          </a:p>
          <a:p>
            <a:pPr lvl="2"/>
            <a:r>
              <a:rPr lang="en-US" sz="2400" dirty="0">
                <a:latin typeface="+mn-lt"/>
              </a:rPr>
              <a:t>Refers to vulnerabilities created by personnel or outsiders, such as social engineering, human error, and trusted insiders</a:t>
            </a:r>
          </a:p>
        </p:txBody>
      </p:sp>
    </p:spTree>
    <p:extLst>
      <p:ext uri="{BB962C8B-B14F-4D97-AF65-F5344CB8AC3E}">
        <p14:creationId xmlns:p14="http://schemas.microsoft.com/office/powerpoint/2010/main" val="187337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Security Objectives </a:t>
            </a:r>
            <a:r>
              <a:rPr lang="en-US" sz="2000" b="0" dirty="0"/>
              <a:t>(2 of 3)</a:t>
            </a:r>
            <a:endParaRPr lang="en-US" sz="2000" dirty="0"/>
          </a:p>
        </p:txBody>
      </p:sp>
      <p:sp>
        <p:nvSpPr>
          <p:cNvPr id="3" name="Content Placeholder 2"/>
          <p:cNvSpPr>
            <a:spLocks noGrp="1"/>
          </p:cNvSpPr>
          <p:nvPr>
            <p:ph type="body" idx="1"/>
          </p:nvPr>
        </p:nvSpPr>
        <p:spPr/>
        <p:txBody>
          <a:bodyPr/>
          <a:lstStyle/>
          <a:p>
            <a:pPr marL="0" indent="0">
              <a:buNone/>
            </a:pPr>
            <a:r>
              <a:rPr lang="en-US" sz="2400" b="1" dirty="0">
                <a:latin typeface="+mn-lt"/>
              </a:rPr>
              <a:t>Integrity</a:t>
            </a:r>
          </a:p>
          <a:p>
            <a:pPr lvl="0"/>
            <a:r>
              <a:rPr lang="en-US" sz="2400" dirty="0">
                <a:solidFill>
                  <a:schemeClr val="tx2">
                    <a:lumMod val="10000"/>
                  </a:schemeClr>
                </a:solidFill>
                <a:latin typeface="+mn-lt"/>
              </a:rPr>
              <a:t>Data integrity</a:t>
            </a:r>
          </a:p>
          <a:p>
            <a:pPr lvl="1"/>
            <a:r>
              <a:rPr lang="en-US" sz="2400" dirty="0">
                <a:solidFill>
                  <a:schemeClr val="tx2">
                    <a:lumMod val="10000"/>
                  </a:schemeClr>
                </a:solidFill>
                <a:latin typeface="+mn-lt"/>
              </a:rPr>
              <a:t>Assures that information and programs are changed only in a specified and authorized manner</a:t>
            </a:r>
          </a:p>
          <a:p>
            <a:pPr lvl="0"/>
            <a:r>
              <a:rPr lang="en-US" sz="2400" dirty="0">
                <a:solidFill>
                  <a:schemeClr val="tx2">
                    <a:lumMod val="10000"/>
                  </a:schemeClr>
                </a:solidFill>
                <a:latin typeface="+mn-lt"/>
              </a:rPr>
              <a:t>System integrity</a:t>
            </a:r>
          </a:p>
          <a:p>
            <a:pPr lvl="1"/>
            <a:r>
              <a:rPr lang="en-US" sz="2400" dirty="0">
                <a:solidFill>
                  <a:schemeClr val="tx2">
                    <a:lumMod val="10000"/>
                  </a:schemeClr>
                </a:solidFill>
                <a:latin typeface="+mn-lt"/>
              </a:rPr>
              <a:t>Assures that a system performs its intended function in an unimpaired manner, free from deliberate or inadvertent unauthorized manipulation of the system</a:t>
            </a:r>
          </a:p>
        </p:txBody>
      </p:sp>
    </p:spTree>
    <p:extLst>
      <p:ext uri="{BB962C8B-B14F-4D97-AF65-F5344CB8AC3E}">
        <p14:creationId xmlns:p14="http://schemas.microsoft.com/office/powerpoint/2010/main" val="813892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trees </a:t>
            </a:r>
            <a:r>
              <a:rPr lang="en-US" sz="2000" b="0" dirty="0"/>
              <a:t>(1 of 2)</a:t>
            </a:r>
          </a:p>
        </p:txBody>
      </p:sp>
      <p:sp>
        <p:nvSpPr>
          <p:cNvPr id="3" name="Content Placeholder 2"/>
          <p:cNvSpPr>
            <a:spLocks noGrp="1"/>
          </p:cNvSpPr>
          <p:nvPr>
            <p:ph type="body" idx="1"/>
          </p:nvPr>
        </p:nvSpPr>
        <p:spPr/>
        <p:txBody>
          <a:bodyPr/>
          <a:lstStyle/>
          <a:p>
            <a:r>
              <a:rPr lang="en-US" sz="2400" dirty="0"/>
              <a:t>A branching, hierarchical data structure that represents a set of potential techniques for exploiting security vulnerabilities</a:t>
            </a:r>
          </a:p>
          <a:p>
            <a:r>
              <a:rPr lang="en-US" sz="2400" dirty="0"/>
              <a:t>The security incident that is the goal of the attack is represented as the root node of the tree</a:t>
            </a:r>
          </a:p>
          <a:p>
            <a:r>
              <a:rPr lang="en-US" sz="2400" dirty="0"/>
              <a:t>The ways that an attacker could reach that goal are iteratively and incrementally represented as branches and </a:t>
            </a:r>
            <a:r>
              <a:rPr lang="en-US" sz="2400" dirty="0" err="1"/>
              <a:t>subnodes</a:t>
            </a:r>
            <a:r>
              <a:rPr lang="en-US" sz="2400" dirty="0"/>
              <a:t> of the tree</a:t>
            </a:r>
          </a:p>
        </p:txBody>
      </p:sp>
      <p:pic>
        <p:nvPicPr>
          <p:cNvPr id="4" name="Picture 3" descr="Tree"/>
          <p:cNvPicPr>
            <a:picLocks noChangeAspect="1"/>
          </p:cNvPicPr>
          <p:nvPr/>
        </p:nvPicPr>
        <p:blipFill>
          <a:blip r:embed="rId3"/>
          <a:stretch>
            <a:fillRect/>
          </a:stretch>
        </p:blipFill>
        <p:spPr>
          <a:xfrm>
            <a:off x="6990735" y="4752352"/>
            <a:ext cx="1696064" cy="1373811"/>
          </a:xfrm>
          <a:prstGeom prst="rect">
            <a:avLst/>
          </a:prstGeom>
        </p:spPr>
      </p:pic>
    </p:spTree>
    <p:extLst>
      <p:ext uri="{BB962C8B-B14F-4D97-AF65-F5344CB8AC3E}">
        <p14:creationId xmlns:p14="http://schemas.microsoft.com/office/powerpoint/2010/main" val="605705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trees </a:t>
            </a:r>
            <a:r>
              <a:rPr lang="en-US" sz="2000" b="0" dirty="0"/>
              <a:t>(2 of 2)</a:t>
            </a:r>
            <a:endParaRPr lang="en-US" dirty="0"/>
          </a:p>
        </p:txBody>
      </p:sp>
      <p:sp>
        <p:nvSpPr>
          <p:cNvPr id="3" name="Content Placeholder 2"/>
          <p:cNvSpPr>
            <a:spLocks noGrp="1"/>
          </p:cNvSpPr>
          <p:nvPr>
            <p:ph type="body" idx="1"/>
          </p:nvPr>
        </p:nvSpPr>
        <p:spPr/>
        <p:txBody>
          <a:bodyPr/>
          <a:lstStyle/>
          <a:p>
            <a:r>
              <a:rPr lang="en-US" sz="2400" dirty="0"/>
              <a:t>The final nodes on the paths outward from the root, the leaf nodes, represent different ways to initiate an attack</a:t>
            </a:r>
          </a:p>
          <a:p>
            <a:r>
              <a:rPr lang="en-US" sz="2400" dirty="0"/>
              <a:t>Branches can be labeled with values representing difficulty, cost, or other attack attributes, so that alternative attacks can be compared</a:t>
            </a:r>
          </a:p>
        </p:txBody>
      </p:sp>
      <p:pic>
        <p:nvPicPr>
          <p:cNvPr id="5" name="Picture 3" descr="Tree"/>
          <p:cNvPicPr>
            <a:picLocks noChangeAspect="1"/>
          </p:cNvPicPr>
          <p:nvPr/>
        </p:nvPicPr>
        <p:blipFill>
          <a:blip r:embed="rId3"/>
          <a:stretch>
            <a:fillRect/>
          </a:stretch>
        </p:blipFill>
        <p:spPr>
          <a:xfrm>
            <a:off x="6990736" y="4752352"/>
            <a:ext cx="1696064" cy="1373811"/>
          </a:xfrm>
          <a:prstGeom prst="rect">
            <a:avLst/>
          </a:prstGeom>
        </p:spPr>
      </p:pic>
    </p:spTree>
    <p:extLst>
      <p:ext uri="{BB962C8B-B14F-4D97-AF65-F5344CB8AC3E}">
        <p14:creationId xmlns:p14="http://schemas.microsoft.com/office/powerpoint/2010/main" val="720613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Figure 1-4 An Attack Tree for Internet Banking Authentication</a:t>
            </a:r>
          </a:p>
        </p:txBody>
      </p:sp>
      <p:pic>
        <p:nvPicPr>
          <p:cNvPr id="6" name="Picture 2" descr="An attack tree. The following lists represent the root of the tree and the series of branches that extend from it. Root, bank account compromise. Branches, or node, user credential compromise, or node, injection of commands, or node, user credential guessing, leaf node, I B S 2, security policy violation, or node, use of known authenticated session by attacker. Branch, user credential compromise. Subbranches, or node, U T  U 1 a, user surveillance or node, U T  U 1 b, theft of token and handwritten notes, leaf node, Malicious software installation, or node, U T  U 3 a, smart card analyzers, or node, U T  U 3 b, smart card reader manipulator, or node, U T  U 3 c, brute force attacks with PIN calculators, or node, C C 2, sniffing, leaf node, user communication with attacker. Subbranch, malicious software installation. Secondary subbranches, leaf node, vulnerability exploit, or node, U T U 2 c, emails with malicious code. Secondary subbranch, vulnerability exploit. Tertiary subbranches, or node, U T U 2 a, hidden code, or node, U T U 2 b, worms. Subbranch, user communication with attacker. Secondary subbranches, or node, U T  U 4 a, social engineering, or node, U T  U 4 b, web page obfuscation, leaf node, redirection of communication toward fraudulent site, or node, I B S 3 web site manipulation. Secondary subbranch, redirection of communication toward fraudulent site. Tertiary subbranch, C C I pharming. Branch, injection of commands. Sub branch, or node, C C 3 active man in the middle attacks. Branch, user credential guessing. Subbranch, or node, I B S 1 brute force attacks. Branch, use of known authenticated session by attacker. Subbranch, leaf node, normal user authentication with specified session I D. Secondary subbranch, or node, C C 4, pre-defined session I D’s, session hijacking."/>
          <p:cNvPicPr>
            <a:picLocks noChangeAspect="1"/>
          </p:cNvPicPr>
          <p:nvPr/>
        </p:nvPicPr>
        <p:blipFill>
          <a:blip r:embed="rId3"/>
          <a:stretch>
            <a:fillRect/>
          </a:stretch>
        </p:blipFill>
        <p:spPr>
          <a:xfrm>
            <a:off x="2172929" y="1457556"/>
            <a:ext cx="5556608" cy="4827460"/>
          </a:xfrm>
          <a:prstGeom prst="rect">
            <a:avLst/>
          </a:prstGeom>
        </p:spPr>
      </p:pic>
    </p:spTree>
    <p:extLst>
      <p:ext uri="{BB962C8B-B14F-4D97-AF65-F5344CB8AC3E}">
        <p14:creationId xmlns:p14="http://schemas.microsoft.com/office/powerpoint/2010/main" val="145354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sz="2000" b="0" dirty="0"/>
              <a:t>(1 of 2)</a:t>
            </a:r>
          </a:p>
        </p:txBody>
      </p:sp>
      <p:sp>
        <p:nvSpPr>
          <p:cNvPr id="3" name="Content Placeholder 2"/>
          <p:cNvSpPr>
            <a:spLocks noGrp="1"/>
          </p:cNvSpPr>
          <p:nvPr>
            <p:ph type="body" idx="1"/>
          </p:nvPr>
        </p:nvSpPr>
        <p:spPr/>
        <p:txBody>
          <a:bodyPr/>
          <a:lstStyle/>
          <a:p>
            <a:r>
              <a:rPr lang="en-US" sz="2400" dirty="0">
                <a:solidFill>
                  <a:schemeClr val="tx2">
                    <a:lumMod val="10000"/>
                  </a:schemeClr>
                </a:solidFill>
                <a:latin typeface="+mn-lt"/>
              </a:rPr>
              <a:t>Computer security concepts</a:t>
            </a:r>
          </a:p>
          <a:p>
            <a:pPr lvl="1"/>
            <a:r>
              <a:rPr lang="en-US" sz="2400" dirty="0">
                <a:solidFill>
                  <a:schemeClr val="tx2">
                    <a:lumMod val="10000"/>
                  </a:schemeClr>
                </a:solidFill>
                <a:latin typeface="+mn-lt"/>
              </a:rPr>
              <a:t>Definition</a:t>
            </a:r>
          </a:p>
          <a:p>
            <a:pPr lvl="1"/>
            <a:r>
              <a:rPr lang="en-US" sz="2400" dirty="0">
                <a:solidFill>
                  <a:schemeClr val="tx2">
                    <a:lumMod val="10000"/>
                  </a:schemeClr>
                </a:solidFill>
                <a:latin typeface="+mn-lt"/>
              </a:rPr>
              <a:t>Examples</a:t>
            </a:r>
          </a:p>
          <a:p>
            <a:pPr lvl="1"/>
            <a:r>
              <a:rPr lang="en-US" sz="2400" dirty="0">
                <a:solidFill>
                  <a:schemeClr val="tx2">
                    <a:lumMod val="10000"/>
                  </a:schemeClr>
                </a:solidFill>
                <a:latin typeface="+mn-lt"/>
              </a:rPr>
              <a:t>Challenges</a:t>
            </a:r>
          </a:p>
          <a:p>
            <a:r>
              <a:rPr lang="en-US" sz="2400" dirty="0">
                <a:solidFill>
                  <a:schemeClr val="tx2">
                    <a:lumMod val="10000"/>
                  </a:schemeClr>
                </a:solidFill>
                <a:latin typeface="+mn-lt"/>
              </a:rPr>
              <a:t>The O</a:t>
            </a:r>
            <a:r>
              <a:rPr lang="en-US" sz="100" dirty="0">
                <a:solidFill>
                  <a:schemeClr val="tx2">
                    <a:lumMod val="10000"/>
                  </a:schemeClr>
                </a:solidFill>
                <a:latin typeface="+mn-lt"/>
              </a:rPr>
              <a:t> </a:t>
            </a:r>
            <a:r>
              <a:rPr lang="en-US" sz="2400" dirty="0">
                <a:solidFill>
                  <a:schemeClr val="tx2">
                    <a:lumMod val="10000"/>
                  </a:schemeClr>
                </a:solidFill>
                <a:latin typeface="+mn-lt"/>
              </a:rPr>
              <a:t>S</a:t>
            </a:r>
            <a:r>
              <a:rPr lang="en-US" sz="100" dirty="0">
                <a:solidFill>
                  <a:schemeClr val="tx2">
                    <a:lumMod val="10000"/>
                  </a:schemeClr>
                </a:solidFill>
                <a:latin typeface="+mn-lt"/>
              </a:rPr>
              <a:t> </a:t>
            </a:r>
            <a:r>
              <a:rPr lang="en-US" sz="2400" dirty="0">
                <a:solidFill>
                  <a:schemeClr val="tx2">
                    <a:lumMod val="10000"/>
                  </a:schemeClr>
                </a:solidFill>
                <a:latin typeface="+mn-lt"/>
              </a:rPr>
              <a:t>I security architecture</a:t>
            </a:r>
          </a:p>
          <a:p>
            <a:r>
              <a:rPr lang="en-US" sz="2400" dirty="0">
                <a:solidFill>
                  <a:schemeClr val="tx2">
                    <a:lumMod val="10000"/>
                  </a:schemeClr>
                </a:solidFill>
                <a:latin typeface="+mn-lt"/>
              </a:rPr>
              <a:t>Security attacks</a:t>
            </a:r>
          </a:p>
          <a:p>
            <a:pPr lvl="1"/>
            <a:r>
              <a:rPr lang="en-US" sz="2400" dirty="0">
                <a:solidFill>
                  <a:schemeClr val="tx2">
                    <a:lumMod val="10000"/>
                  </a:schemeClr>
                </a:solidFill>
                <a:latin typeface="+mn-lt"/>
              </a:rPr>
              <a:t>Passive attacks</a:t>
            </a:r>
          </a:p>
          <a:p>
            <a:pPr lvl="1"/>
            <a:r>
              <a:rPr lang="en-US" sz="2400" dirty="0">
                <a:solidFill>
                  <a:schemeClr val="tx2">
                    <a:lumMod val="10000"/>
                  </a:schemeClr>
                </a:solidFill>
                <a:latin typeface="+mn-lt"/>
              </a:rPr>
              <a:t>Active attacks</a:t>
            </a:r>
          </a:p>
        </p:txBody>
      </p:sp>
      <p:sp>
        <p:nvSpPr>
          <p:cNvPr id="4" name="Content Placeholder 3"/>
          <p:cNvSpPr>
            <a:spLocks noGrp="1"/>
          </p:cNvSpPr>
          <p:nvPr>
            <p:ph type="body" idx="13"/>
          </p:nvPr>
        </p:nvSpPr>
        <p:spPr/>
        <p:txBody>
          <a:bodyPr/>
          <a:lstStyle/>
          <a:p>
            <a:r>
              <a:rPr lang="en-US" sz="2400" dirty="0">
                <a:solidFill>
                  <a:schemeClr val="tx2">
                    <a:lumMod val="10000"/>
                  </a:schemeClr>
                </a:solidFill>
              </a:rPr>
              <a:t>Model for network security</a:t>
            </a:r>
          </a:p>
          <a:p>
            <a:r>
              <a:rPr lang="en-US" sz="2400" dirty="0">
                <a:solidFill>
                  <a:schemeClr val="tx2">
                    <a:lumMod val="10000"/>
                  </a:schemeClr>
                </a:solidFill>
              </a:rPr>
              <a:t>Standards</a:t>
            </a:r>
          </a:p>
          <a:p>
            <a:r>
              <a:rPr lang="en-US" sz="2400" dirty="0">
                <a:solidFill>
                  <a:schemeClr val="tx2">
                    <a:lumMod val="10000"/>
                  </a:schemeClr>
                </a:solidFill>
                <a:latin typeface="+mn-lt"/>
              </a:rPr>
              <a:t>Security services</a:t>
            </a:r>
          </a:p>
          <a:p>
            <a:pPr lvl="1"/>
            <a:r>
              <a:rPr lang="en-US" sz="2400" dirty="0">
                <a:solidFill>
                  <a:schemeClr val="tx2">
                    <a:lumMod val="10000"/>
                  </a:schemeClr>
                </a:solidFill>
                <a:latin typeface="+mn-lt"/>
              </a:rPr>
              <a:t>Authentication</a:t>
            </a:r>
          </a:p>
          <a:p>
            <a:pPr lvl="1"/>
            <a:r>
              <a:rPr lang="en-US" sz="2400" dirty="0">
                <a:solidFill>
                  <a:schemeClr val="tx2">
                    <a:lumMod val="10000"/>
                  </a:schemeClr>
                </a:solidFill>
                <a:latin typeface="+mn-lt"/>
              </a:rPr>
              <a:t>Access control</a:t>
            </a:r>
          </a:p>
          <a:p>
            <a:pPr lvl="1"/>
            <a:r>
              <a:rPr lang="en-US" sz="2400" dirty="0">
                <a:solidFill>
                  <a:schemeClr val="tx2">
                    <a:lumMod val="10000"/>
                  </a:schemeClr>
                </a:solidFill>
                <a:latin typeface="+mn-lt"/>
              </a:rPr>
              <a:t>Data confidentiality</a:t>
            </a:r>
          </a:p>
          <a:p>
            <a:pPr lvl="1"/>
            <a:r>
              <a:rPr lang="en-US" sz="2400" dirty="0">
                <a:solidFill>
                  <a:schemeClr val="tx2">
                    <a:lumMod val="10000"/>
                  </a:schemeClr>
                </a:solidFill>
                <a:latin typeface="+mn-lt"/>
              </a:rPr>
              <a:t>Data integrity</a:t>
            </a:r>
          </a:p>
          <a:p>
            <a:pPr lvl="1"/>
            <a:r>
              <a:rPr lang="en-US" sz="2400" dirty="0">
                <a:solidFill>
                  <a:schemeClr val="tx2">
                    <a:lumMod val="10000"/>
                  </a:schemeClr>
                </a:solidFill>
                <a:latin typeface="+mn-lt"/>
              </a:rPr>
              <a:t>Nonrepudiation</a:t>
            </a:r>
          </a:p>
          <a:p>
            <a:pPr lvl="1"/>
            <a:r>
              <a:rPr lang="en-US" sz="2400" dirty="0">
                <a:solidFill>
                  <a:schemeClr val="tx2">
                    <a:lumMod val="10000"/>
                  </a:schemeClr>
                </a:solidFill>
                <a:latin typeface="+mn-lt"/>
              </a:rPr>
              <a:t>Availability service</a:t>
            </a:r>
          </a:p>
        </p:txBody>
      </p:sp>
    </p:spTree>
    <p:extLst>
      <p:ext uri="{BB962C8B-B14F-4D97-AF65-F5344CB8AC3E}">
        <p14:creationId xmlns:p14="http://schemas.microsoft.com/office/powerpoint/2010/main" val="1615931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sz="2000" b="0" dirty="0"/>
              <a:t>(2 of 2)</a:t>
            </a:r>
            <a:endParaRPr lang="en-US" dirty="0"/>
          </a:p>
        </p:txBody>
      </p:sp>
      <p:sp>
        <p:nvSpPr>
          <p:cNvPr id="3" name="Content Placeholder 2"/>
          <p:cNvSpPr>
            <a:spLocks noGrp="1"/>
          </p:cNvSpPr>
          <p:nvPr>
            <p:ph type="body" idx="1"/>
          </p:nvPr>
        </p:nvSpPr>
        <p:spPr/>
        <p:txBody>
          <a:bodyPr/>
          <a:lstStyle/>
          <a:p>
            <a:r>
              <a:rPr lang="en-US" sz="2400" dirty="0">
                <a:solidFill>
                  <a:schemeClr val="tx2">
                    <a:lumMod val="10000"/>
                  </a:schemeClr>
                </a:solidFill>
              </a:rPr>
              <a:t>Attack surfaces and attack trees</a:t>
            </a:r>
          </a:p>
          <a:p>
            <a:pPr lvl="1"/>
            <a:r>
              <a:rPr lang="en-US" sz="2400" dirty="0">
                <a:solidFill>
                  <a:schemeClr val="tx2">
                    <a:lumMod val="10000"/>
                  </a:schemeClr>
                </a:solidFill>
              </a:rPr>
              <a:t>Attack surfaces</a:t>
            </a:r>
          </a:p>
          <a:p>
            <a:pPr lvl="1"/>
            <a:r>
              <a:rPr lang="en-US" sz="2400" dirty="0">
                <a:solidFill>
                  <a:schemeClr val="tx2">
                    <a:lumMod val="10000"/>
                  </a:schemeClr>
                </a:solidFill>
              </a:rPr>
              <a:t>Attack trees</a:t>
            </a:r>
          </a:p>
        </p:txBody>
      </p:sp>
    </p:spTree>
    <p:extLst>
      <p:ext uri="{BB962C8B-B14F-4D97-AF65-F5344CB8AC3E}">
        <p14:creationId xmlns:p14="http://schemas.microsoft.com/office/powerpoint/2010/main" val="1715306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386"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preferRelativeResize="0"/>
          <p:nvPr/>
        </p:nvPicPr>
        <p:blipFill>
          <a:blip r:embed="rId3">
            <a:alphaModFix/>
          </a:blip>
          <a:stretch>
            <a:fillRect/>
          </a:stretch>
        </p:blipFill>
        <p:spPr>
          <a:xfrm>
            <a:off x="715650" y="2310096"/>
            <a:ext cx="7419975" cy="2466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Security Objectives </a:t>
            </a:r>
            <a:r>
              <a:rPr lang="en-US" sz="2000" b="0" dirty="0"/>
              <a:t>(3 of 3)</a:t>
            </a:r>
            <a:endParaRPr lang="en-US" sz="2000" dirty="0"/>
          </a:p>
        </p:txBody>
      </p:sp>
      <p:sp>
        <p:nvSpPr>
          <p:cNvPr id="3" name="Content Placeholder 2"/>
          <p:cNvSpPr>
            <a:spLocks noGrp="1"/>
          </p:cNvSpPr>
          <p:nvPr>
            <p:ph type="body" idx="1"/>
          </p:nvPr>
        </p:nvSpPr>
        <p:spPr/>
        <p:txBody>
          <a:bodyPr/>
          <a:lstStyle/>
          <a:p>
            <a:pPr marL="0" indent="0">
              <a:buNone/>
            </a:pPr>
            <a:r>
              <a:rPr lang="en-US" sz="2400" b="1" dirty="0">
                <a:latin typeface="+mn-lt"/>
              </a:rPr>
              <a:t>Availability</a:t>
            </a:r>
          </a:p>
          <a:p>
            <a:pPr lvl="0"/>
            <a:r>
              <a:rPr lang="en-US" sz="2400" dirty="0"/>
              <a:t>Assures that systems work promptly and service is not denied to authorized users</a:t>
            </a:r>
          </a:p>
        </p:txBody>
      </p:sp>
    </p:spTree>
    <p:extLst>
      <p:ext uri="{BB962C8B-B14F-4D97-AF65-F5344CB8AC3E}">
        <p14:creationId xmlns:p14="http://schemas.microsoft.com/office/powerpoint/2010/main" val="179169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C</a:t>
            </a:r>
            <a:r>
              <a:rPr lang="en-US" sz="100" dirty="0"/>
              <a:t> </a:t>
            </a:r>
            <a:r>
              <a:rPr lang="en-US" dirty="0"/>
              <a:t>I</a:t>
            </a:r>
            <a:r>
              <a:rPr lang="en-US" sz="100" dirty="0"/>
              <a:t> </a:t>
            </a:r>
            <a:r>
              <a:rPr lang="en-US" dirty="0"/>
              <a:t>A Triad</a:t>
            </a:r>
          </a:p>
        </p:txBody>
      </p:sp>
      <p:pic>
        <p:nvPicPr>
          <p:cNvPr id="6" name="Picture 2" descr="Data and services require confidentiality, integrity, authenticity, availability, and accountability."/>
          <p:cNvPicPr>
            <a:picLocks noChangeAspect="1"/>
          </p:cNvPicPr>
          <p:nvPr/>
        </p:nvPicPr>
        <p:blipFill>
          <a:blip r:embed="rId3"/>
          <a:stretch>
            <a:fillRect/>
          </a:stretch>
        </p:blipFill>
        <p:spPr>
          <a:xfrm>
            <a:off x="1936955" y="1295399"/>
            <a:ext cx="4840312" cy="3959094"/>
          </a:xfrm>
          <a:prstGeom prst="rect">
            <a:avLst/>
          </a:prstGeom>
        </p:spPr>
      </p:pic>
      <p:sp>
        <p:nvSpPr>
          <p:cNvPr id="4" name="Text Placeholder 3"/>
          <p:cNvSpPr>
            <a:spLocks noGrp="1"/>
          </p:cNvSpPr>
          <p:nvPr>
            <p:ph type="body" idx="1"/>
          </p:nvPr>
        </p:nvSpPr>
        <p:spPr>
          <a:xfrm>
            <a:off x="457200" y="5673212"/>
            <a:ext cx="8229600" cy="611803"/>
          </a:xfrm>
        </p:spPr>
        <p:txBody>
          <a:bodyPr/>
          <a:lstStyle/>
          <a:p>
            <a:r>
              <a:rPr lang="en-US" sz="1600" b="1" dirty="0"/>
              <a:t>Figure 1-1 </a:t>
            </a:r>
            <a:r>
              <a:rPr lang="en-US" sz="1600" dirty="0"/>
              <a:t>Essential Network and Computer Security Requirements</a:t>
            </a:r>
          </a:p>
        </p:txBody>
      </p:sp>
    </p:spTree>
    <p:extLst>
      <p:ext uri="{BB962C8B-B14F-4D97-AF65-F5344CB8AC3E}">
        <p14:creationId xmlns:p14="http://schemas.microsoft.com/office/powerpoint/2010/main" val="404359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additional concepts:</a:t>
            </a:r>
          </a:p>
        </p:txBody>
      </p:sp>
      <p:sp>
        <p:nvSpPr>
          <p:cNvPr id="3" name="Content Placeholder 2"/>
          <p:cNvSpPr>
            <a:spLocks noGrp="1"/>
          </p:cNvSpPr>
          <p:nvPr>
            <p:ph type="body" idx="1"/>
          </p:nvPr>
        </p:nvSpPr>
        <p:spPr/>
        <p:txBody>
          <a:bodyPr/>
          <a:lstStyle/>
          <a:p>
            <a:pPr marL="101600" indent="0">
              <a:buNone/>
            </a:pPr>
            <a:r>
              <a:rPr lang="en-US" sz="2400" b="1" dirty="0">
                <a:latin typeface="+mn-lt"/>
              </a:rPr>
              <a:t>Authenticity</a:t>
            </a:r>
          </a:p>
          <a:p>
            <a:r>
              <a:rPr lang="en-US" sz="2400" dirty="0">
                <a:latin typeface="+mn-lt"/>
              </a:rPr>
              <a:t>Verifying that users are who they say they are and that each input arriving at the system came from a trusted source</a:t>
            </a:r>
          </a:p>
          <a:p>
            <a:pPr marL="101600" indent="0">
              <a:buNone/>
            </a:pPr>
            <a:r>
              <a:rPr lang="en-US" sz="2400" b="1" dirty="0">
                <a:latin typeface="+mn-lt"/>
              </a:rPr>
              <a:t>Accountability</a:t>
            </a:r>
          </a:p>
          <a:p>
            <a:r>
              <a:rPr lang="en-US" sz="2400" dirty="0">
                <a:latin typeface="+mn-lt"/>
              </a:rPr>
              <a:t>The security goal that generates the requirement for actions of an entity to be traced uniquely to that entity</a:t>
            </a:r>
          </a:p>
        </p:txBody>
      </p:sp>
    </p:spTree>
    <p:extLst>
      <p:ext uri="{BB962C8B-B14F-4D97-AF65-F5344CB8AC3E}">
        <p14:creationId xmlns:p14="http://schemas.microsoft.com/office/powerpoint/2010/main" val="46954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Breach of Security Levels of Impact </a:t>
            </a:r>
            <a:r>
              <a:rPr lang="en-US" sz="2000" b="0" dirty="0"/>
              <a:t>(1 of 2)</a:t>
            </a:r>
          </a:p>
        </p:txBody>
      </p:sp>
      <p:sp>
        <p:nvSpPr>
          <p:cNvPr id="3" name="Content Placeholder 2"/>
          <p:cNvSpPr>
            <a:spLocks noGrp="1"/>
          </p:cNvSpPr>
          <p:nvPr>
            <p:ph type="body" idx="1"/>
          </p:nvPr>
        </p:nvSpPr>
        <p:spPr/>
        <p:txBody>
          <a:bodyPr>
            <a:normAutofit fontScale="92500" lnSpcReduction="10000"/>
          </a:bodyPr>
          <a:lstStyle/>
          <a:p>
            <a:pPr marL="101600" lvl="0" indent="0">
              <a:buNone/>
            </a:pPr>
            <a:r>
              <a:rPr lang="en-US" sz="2400" b="1" dirty="0"/>
              <a:t>High</a:t>
            </a:r>
          </a:p>
          <a:p>
            <a:r>
              <a:rPr lang="en-US" sz="2400" dirty="0">
                <a:latin typeface="+mn-lt"/>
              </a:rPr>
              <a:t>The loss could be expected to have a severe or catastrophic adverse effect on organizational operations, organizational assets, or individuals</a:t>
            </a:r>
          </a:p>
          <a:p>
            <a:pPr marL="101600" indent="0">
              <a:buNone/>
            </a:pPr>
            <a:r>
              <a:rPr lang="en-US" sz="2400" b="1" dirty="0">
                <a:latin typeface="+mn-lt"/>
              </a:rPr>
              <a:t>Moderate</a:t>
            </a:r>
          </a:p>
          <a:p>
            <a:r>
              <a:rPr lang="en-US" sz="2400" dirty="0">
                <a:latin typeface="+mn-lt"/>
              </a:rPr>
              <a:t>The loss could be expected to have a serious adverse effect on organizational operations, organizational assets, or individuals</a:t>
            </a:r>
          </a:p>
          <a:p>
            <a:pPr marL="101600" indent="0">
              <a:buNone/>
            </a:pPr>
            <a:r>
              <a:rPr lang="en-US" sz="2400" b="1" dirty="0"/>
              <a:t>Low</a:t>
            </a:r>
          </a:p>
          <a:p>
            <a:r>
              <a:rPr lang="en-US" sz="2400" dirty="0"/>
              <a:t>The loss could be expected to have a limited adverse effect on organizational operations, organizational assets, or individuals</a:t>
            </a:r>
          </a:p>
          <a:p>
            <a:endParaRPr lang="en-US" sz="2400" dirty="0">
              <a:latin typeface="+mn-lt"/>
            </a:endParaRPr>
          </a:p>
        </p:txBody>
      </p:sp>
    </p:spTree>
    <p:extLst>
      <p:ext uri="{BB962C8B-B14F-4D97-AF65-F5344CB8AC3E}">
        <p14:creationId xmlns:p14="http://schemas.microsoft.com/office/powerpoint/2010/main" val="982691055"/>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11481</TotalTime>
  <Words>21978</Words>
  <Application>Microsoft Macintosh PowerPoint</Application>
  <PresentationFormat>On-screen Show (4:3)</PresentationFormat>
  <Paragraphs>885</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Noto Sans Symbols</vt:lpstr>
      <vt:lpstr>Times New Roman</vt:lpstr>
      <vt:lpstr>Verdana</vt:lpstr>
      <vt:lpstr>508 Lecture</vt:lpstr>
      <vt:lpstr>Network Security Essentials: Applications and Standards</vt:lpstr>
      <vt:lpstr>Computer Security Concepts</vt:lpstr>
      <vt:lpstr>Computer Security-The N I S T Computer Security Handbook Defines The Term Computer Security as:</vt:lpstr>
      <vt:lpstr>Computer Security Objectives (1 of 3)</vt:lpstr>
      <vt:lpstr>Computer Security Objectives (2 of 3)</vt:lpstr>
      <vt:lpstr>Computer Security Objectives (3 of 3)</vt:lpstr>
      <vt:lpstr>C I A Triad</vt:lpstr>
      <vt:lpstr>Possible additional concepts:</vt:lpstr>
      <vt:lpstr>Breach of Security Levels of Impact (1 of 2)</vt:lpstr>
      <vt:lpstr>Examples of Security Requirements (1 of 3)</vt:lpstr>
      <vt:lpstr>Examples of Security Requirements (2 of 3)</vt:lpstr>
      <vt:lpstr>Examples of Security Requirements (3 of 3)</vt:lpstr>
      <vt:lpstr>Computer Security Challenges (1 of 2)</vt:lpstr>
      <vt:lpstr>O S I Security Architecture (1 of 2)</vt:lpstr>
      <vt:lpstr>O S I Security Architecture (2 of 2)</vt:lpstr>
      <vt:lpstr>Security Attacks</vt:lpstr>
      <vt:lpstr>Passive Attacks</vt:lpstr>
      <vt:lpstr>Active Attacks (1 of 3)</vt:lpstr>
      <vt:lpstr>Active Attacks (2 of 3)</vt:lpstr>
      <vt:lpstr>Active Attacks (3 of 3)</vt:lpstr>
      <vt:lpstr>Security Services</vt:lpstr>
      <vt:lpstr>X.800 Service Categories</vt:lpstr>
      <vt:lpstr>Authentication (1 of 2)</vt:lpstr>
      <vt:lpstr>Authentication (2 of 2)</vt:lpstr>
      <vt:lpstr>Access Control</vt:lpstr>
      <vt:lpstr>Data Confidentiality</vt:lpstr>
      <vt:lpstr>Data Integrity</vt:lpstr>
      <vt:lpstr>Nonrepudiation</vt:lpstr>
      <vt:lpstr>Availability service</vt:lpstr>
      <vt:lpstr>Table 1-3 Security Mechanisms (X.800)(1 of 7)</vt:lpstr>
      <vt:lpstr>Table 1-3 Security Mechanisms (X.800)(2 of 7)</vt:lpstr>
      <vt:lpstr>Table 1-3 Security Mechanisms (X.800)(3 of 7)</vt:lpstr>
      <vt:lpstr>Table 1-3 Security Mechanisms (X.800)(4 of 7)</vt:lpstr>
      <vt:lpstr>Table 1-3 Security Mechanisms (X.800)(5 of 7)</vt:lpstr>
      <vt:lpstr>Table 1-3 Security Mechanisms (X.800)(6 of 7)</vt:lpstr>
      <vt:lpstr>Table 1-3 Security Mechanisms (X.800)(7 of 7)</vt:lpstr>
      <vt:lpstr>Table 1-4 Relationship Between Security Services and Mechanisms</vt:lpstr>
      <vt:lpstr>Fundamental Security Design Principles (1 of 9)</vt:lpstr>
      <vt:lpstr>Fundamental Security Design Principles (2 of 9)</vt:lpstr>
      <vt:lpstr>Fundamental Security Design Principles (3 of 9)</vt:lpstr>
      <vt:lpstr>Fundamental Security Design Principles (4 of 9)</vt:lpstr>
      <vt:lpstr>Fundamental Security Design Principles (5 of 9)</vt:lpstr>
      <vt:lpstr>Fundamental Security Design Principles (6 of 9)</vt:lpstr>
      <vt:lpstr>Fundamental Security Design Principles (7 of 9)</vt:lpstr>
      <vt:lpstr>Fundamental Security Design Principles (8 of 9)</vt:lpstr>
      <vt:lpstr>Fundamental Security Design Principles (9 of 9)</vt:lpstr>
      <vt:lpstr>Attack surface (1 of 3)</vt:lpstr>
      <vt:lpstr>Attack surface (2 of 3)</vt:lpstr>
      <vt:lpstr>Attack surface (3 of 3)</vt:lpstr>
      <vt:lpstr>Attack trees (1 of 2)</vt:lpstr>
      <vt:lpstr>Attack trees (2 of 2)</vt:lpstr>
      <vt:lpstr>Figure 1-4 An Attack Tree for Internet Banking Authentication</vt:lpstr>
      <vt:lpstr>Summary (1 of 2)</vt:lpstr>
      <vt:lpstr>Summary (2 of 2)</vt:lpstr>
      <vt:lpstr>Copyright</vt:lpstr>
    </vt:vector>
  </TitlesOfParts>
  <Company>Cognizant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Essentials: Applications and Standards, 6e</dc:title>
  <dc:subject>Engineering Computer Science</dc:subject>
  <dc:creator>Stallings</dc:creator>
  <cp:keywords>Engineering Computer Science</cp:keywords>
  <cp:lastModifiedBy>Microsoft Office User</cp:lastModifiedBy>
  <cp:revision>249</cp:revision>
  <dcterms:modified xsi:type="dcterms:W3CDTF">2024-11-18T16:12:42Z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