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90" r:id="rId3"/>
    <p:sldId id="421" r:id="rId4"/>
    <p:sldId id="311" r:id="rId5"/>
    <p:sldId id="324" r:id="rId6"/>
    <p:sldId id="422" r:id="rId7"/>
    <p:sldId id="423" r:id="rId8"/>
    <p:sldId id="325" r:id="rId9"/>
    <p:sldId id="424" r:id="rId10"/>
    <p:sldId id="425" r:id="rId11"/>
    <p:sldId id="431" r:id="rId12"/>
    <p:sldId id="432" r:id="rId13"/>
    <p:sldId id="426" r:id="rId14"/>
    <p:sldId id="427" r:id="rId15"/>
    <p:sldId id="434" r:id="rId16"/>
    <p:sldId id="435" r:id="rId17"/>
    <p:sldId id="436" r:id="rId18"/>
    <p:sldId id="437" r:id="rId19"/>
    <p:sldId id="433" r:id="rId20"/>
    <p:sldId id="407" r:id="rId21"/>
    <p:sldId id="403" r:id="rId22"/>
    <p:sldId id="428" r:id="rId23"/>
    <p:sldId id="429" r:id="rId24"/>
    <p:sldId id="430" r:id="rId25"/>
    <p:sldId id="438" r:id="rId26"/>
    <p:sldId id="43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65" autoAdjust="0"/>
    <p:restoredTop sz="94660"/>
  </p:normalViewPr>
  <p:slideViewPr>
    <p:cSldViewPr snapToGrid="0">
      <p:cViewPr varScale="1">
        <p:scale>
          <a:sx n="131" d="100"/>
          <a:sy n="131" d="100"/>
        </p:scale>
        <p:origin x="2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28245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146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446116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84466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259574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11/13/24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223554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11/13/24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049148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027757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156807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400" cap="none" baseline="0">
                <a:latin typeface="+mj-lt"/>
                <a:cs typeface="Calibri" panose="020F0502020204030204" pitchFamily="34" charset="0"/>
              </a:defRPr>
            </a:lvl1pPr>
            <a:lvl2pPr marL="685800" indent="-228600">
              <a:buFont typeface="Courier New" panose="02070309020205020404" pitchFamily="49" charset="0"/>
              <a:buChar char="o"/>
              <a:defRPr sz="2000" cap="none">
                <a:latin typeface="+mn-lt"/>
                <a:cs typeface="Calibri" panose="020F0502020204030204" pitchFamily="34" charset="0"/>
              </a:defRPr>
            </a:lvl2pPr>
            <a:lvl3pPr marL="1143000" indent="-228600">
              <a:buFont typeface="Wingdings" panose="05000000000000000000" pitchFamily="2" charset="2"/>
              <a:buChar char="v"/>
              <a:defRPr sz="1800" cap="none"/>
            </a:lvl3pPr>
            <a:lvl4pPr marL="1600200" indent="-228600">
              <a:buFont typeface="Wingdings" panose="05000000000000000000" pitchFamily="2" charset="2"/>
              <a:buChar char="q"/>
              <a:defRPr sz="1600" cap="none"/>
            </a:lvl4pPr>
          </a:lstStyle>
          <a:p>
            <a:pPr lvl="0"/>
            <a:r>
              <a:rPr lang="en-US" dirty="0" err="1"/>
              <a:t>Aaaa</a:t>
            </a:r>
            <a:endParaRPr lang="en-US" dirty="0"/>
          </a:p>
          <a:p>
            <a:pPr lvl="1"/>
            <a:r>
              <a:rPr lang="en-US" dirty="0" err="1"/>
              <a:t>Saaaa</a:t>
            </a:r>
            <a:endParaRPr lang="en-US" dirty="0"/>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DBCDDCC-9CA4-4D0E-A840-8DDDAE711D3B}"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144764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BCDDCC-9CA4-4D0E-A840-8DDDAE711D3B}"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39041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BCDDCC-9CA4-4D0E-A840-8DDDAE711D3B}"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1293462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BCDDCC-9CA4-4D0E-A840-8DDDAE711D3B}" type="datetimeFigureOut">
              <a:rPr lang="en-US" smtClean="0"/>
              <a:t>11/13/24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78551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BCDDCC-9CA4-4D0E-A840-8DDDAE711D3B}" type="datetimeFigureOut">
              <a:rPr lang="en-US" smtClean="0"/>
              <a:t>11/13/24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03324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DBCDDCC-9CA4-4D0E-A840-8DDDAE711D3B}" type="datetimeFigureOut">
              <a:rPr lang="en-US" smtClean="0"/>
              <a:t>11/13/24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716347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34811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7427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DBCDDCC-9CA4-4D0E-A840-8DDDAE711D3B}" type="datetimeFigureOut">
              <a:rPr lang="en-US" smtClean="0"/>
              <a:t>11/13/24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542C0E0-FF58-4921-8131-A68944B21B60}" type="slidenum">
              <a:rPr lang="en-US" smtClean="0"/>
              <a:t>‹#›</a:t>
            </a:fld>
            <a:endParaRPr lang="en-US"/>
          </a:p>
        </p:txBody>
      </p:sp>
    </p:spTree>
    <p:extLst>
      <p:ext uri="{BB962C8B-B14F-4D97-AF65-F5344CB8AC3E}">
        <p14:creationId xmlns:p14="http://schemas.microsoft.com/office/powerpoint/2010/main" val="9767127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localhost/guest/%7bguest_name%7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s.fsu.edu:10000/cop45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analyticsvidhya.com/blog/2020/06/sql-for-beginners-analysts-sqlite-database-pyth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lask.palletsprojects.com/en/3.0.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127.0.0.1:5000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911D4-D6A7-4A0B-BEE1-E70A474DD02B}"/>
              </a:ext>
            </a:extLst>
          </p:cNvPr>
          <p:cNvSpPr>
            <a:spLocks noGrp="1"/>
          </p:cNvSpPr>
          <p:nvPr>
            <p:ph type="ctrTitle"/>
          </p:nvPr>
        </p:nvSpPr>
        <p:spPr>
          <a:xfrm>
            <a:off x="1517448" y="1085174"/>
            <a:ext cx="9001462" cy="2387600"/>
          </a:xfrm>
        </p:spPr>
        <p:txBody>
          <a:bodyPr/>
          <a:lstStyle/>
          <a:p>
            <a:r>
              <a:rPr lang="en-US" dirty="0"/>
              <a:t>Lecture 13  Web Application Development with Flask</a:t>
            </a:r>
          </a:p>
        </p:txBody>
      </p:sp>
      <p:sp>
        <p:nvSpPr>
          <p:cNvPr id="3" name="Subtitle 2">
            <a:extLst>
              <a:ext uri="{FF2B5EF4-FFF2-40B4-BE49-F238E27FC236}">
                <a16:creationId xmlns:a16="http://schemas.microsoft.com/office/drawing/2014/main" id="{2570600F-7128-4FD0-8491-7259B416AF2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49441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Variable Rules in routing</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359887"/>
            <a:ext cx="10363826" cy="4836631"/>
          </a:xfrm>
        </p:spPr>
        <p:txBody>
          <a:bodyPr>
            <a:normAutofit/>
          </a:bodyPr>
          <a:lstStyle/>
          <a:p>
            <a:pPr fontAlgn="base"/>
            <a:r>
              <a:rPr lang="en-US" dirty="0">
                <a:solidFill>
                  <a:srgbClr val="273239"/>
                </a:solidFill>
                <a:latin typeface="+mn-lt"/>
              </a:rPr>
              <a:t>Flask</a:t>
            </a:r>
            <a:r>
              <a:rPr lang="en-US" b="0" i="0" dirty="0">
                <a:solidFill>
                  <a:srgbClr val="273239"/>
                </a:solidFill>
                <a:effectLst/>
                <a:latin typeface="+mn-lt"/>
              </a:rPr>
              <a:t> variable rules allow for the creation of a dynamic URL by adding variable parts, to the rule parameter.</a:t>
            </a:r>
          </a:p>
          <a:p>
            <a:pPr lvl="1" fontAlgn="base"/>
            <a:r>
              <a:rPr lang="en-US" b="0" i="0" dirty="0">
                <a:solidFill>
                  <a:srgbClr val="273239"/>
                </a:solidFill>
                <a:effectLst/>
                <a:latin typeface="+mn-lt"/>
              </a:rPr>
              <a:t>Dynamic URL: </a:t>
            </a:r>
            <a:r>
              <a:rPr lang="en-US" b="0" i="0" dirty="0">
                <a:solidFill>
                  <a:srgbClr val="273239"/>
                </a:solidFill>
                <a:effectLst/>
                <a:latin typeface="+mn-lt"/>
                <a:hlinkClick r:id="rId2"/>
              </a:rPr>
              <a:t>‘http://localhost:5000/guest/{guest_name}</a:t>
            </a:r>
            <a:r>
              <a:rPr lang="en-US" b="0" i="0" dirty="0">
                <a:solidFill>
                  <a:srgbClr val="273239"/>
                </a:solidFill>
                <a:effectLst/>
                <a:latin typeface="+mn-lt"/>
              </a:rPr>
              <a:t>’</a:t>
            </a:r>
          </a:p>
          <a:p>
            <a:pPr lvl="2" fontAlgn="base"/>
            <a:r>
              <a:rPr lang="en-US" b="0" i="0" dirty="0">
                <a:solidFill>
                  <a:srgbClr val="273239"/>
                </a:solidFill>
                <a:effectLst/>
                <a:latin typeface="+mn-lt"/>
              </a:rPr>
              <a:t>{</a:t>
            </a:r>
            <a:r>
              <a:rPr lang="en-US" b="0" i="0" dirty="0" err="1">
                <a:solidFill>
                  <a:srgbClr val="273239"/>
                </a:solidFill>
                <a:effectLst/>
                <a:latin typeface="+mn-lt"/>
              </a:rPr>
              <a:t>guest_name</a:t>
            </a:r>
            <a:r>
              <a:rPr lang="en-US" b="0" i="0" dirty="0">
                <a:solidFill>
                  <a:srgbClr val="273239"/>
                </a:solidFill>
                <a:effectLst/>
                <a:latin typeface="+mn-lt"/>
              </a:rPr>
              <a:t>} may be replace any guest name</a:t>
            </a:r>
          </a:p>
          <a:p>
            <a:pPr fontAlgn="base"/>
            <a:r>
              <a:rPr lang="en-US" dirty="0">
                <a:solidFill>
                  <a:srgbClr val="273239"/>
                </a:solidFill>
                <a:latin typeface="+mn-lt"/>
              </a:rPr>
              <a:t>A v</a:t>
            </a:r>
            <a:r>
              <a:rPr lang="en-US" b="0" i="0" dirty="0">
                <a:solidFill>
                  <a:srgbClr val="273239"/>
                </a:solidFill>
                <a:effectLst/>
                <a:latin typeface="+mn-lt"/>
              </a:rPr>
              <a:t>ariable rule can be defined by &lt;variable-name&gt; in the rule such as ‘/guest/&lt;name&gt;’.</a:t>
            </a:r>
          </a:p>
          <a:p>
            <a:pPr fontAlgn="base"/>
            <a:r>
              <a:rPr lang="en-US" b="0" i="0" dirty="0">
                <a:solidFill>
                  <a:srgbClr val="273239"/>
                </a:solidFill>
                <a:effectLst/>
                <a:latin typeface="+mn-lt"/>
              </a:rPr>
              <a:t>The variable must be passed as an argument to the function with which the rule is associated in Flask</a:t>
            </a:r>
          </a:p>
          <a:p>
            <a:endParaRPr lang="en-US" sz="2400" dirty="0"/>
          </a:p>
          <a:p>
            <a:pPr lvl="1">
              <a:lnSpc>
                <a:spcPct val="105000"/>
              </a:lnSpc>
            </a:pPr>
            <a:endParaRPr lang="zh-CN" altLang="en-US" dirty="0"/>
          </a:p>
        </p:txBody>
      </p:sp>
    </p:spTree>
    <p:extLst>
      <p:ext uri="{BB962C8B-B14F-4D97-AF65-F5344CB8AC3E}">
        <p14:creationId xmlns:p14="http://schemas.microsoft.com/office/powerpoint/2010/main" val="86128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Variable Rules</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359888"/>
            <a:ext cx="10363826" cy="2526312"/>
          </a:xfrm>
        </p:spPr>
        <p:txBody>
          <a:bodyPr>
            <a:normAutofit lnSpcReduction="10000"/>
          </a:bodyPr>
          <a:lstStyle/>
          <a:p>
            <a:endParaRPr lang="en-US" sz="2400" dirty="0"/>
          </a:p>
          <a:p>
            <a:r>
              <a:rPr lang="en-US" sz="2400" dirty="0"/>
              <a:t>In the following example, the rule parameter of route() decorator contains &lt;name&gt; variable part attached to URL ‘/hello’. </a:t>
            </a:r>
          </a:p>
          <a:p>
            <a:r>
              <a:rPr lang="en-US" sz="2400" dirty="0"/>
              <a:t>Hence, if the http://localhost:5000/hello/Test is entered as a URL in the browser, ‘Test’ will be supplied to hello() function as argument. </a:t>
            </a:r>
          </a:p>
          <a:p>
            <a:pPr lvl="1">
              <a:lnSpc>
                <a:spcPct val="105000"/>
              </a:lnSpc>
            </a:pPr>
            <a:endParaRPr lang="zh-CN" altLang="en-US" dirty="0"/>
          </a:p>
        </p:txBody>
      </p:sp>
      <p:sp>
        <p:nvSpPr>
          <p:cNvPr id="5" name="Rectangle 2">
            <a:extLst>
              <a:ext uri="{FF2B5EF4-FFF2-40B4-BE49-F238E27FC236}">
                <a16:creationId xmlns:a16="http://schemas.microsoft.com/office/drawing/2014/main" id="{C5E189E9-6F36-9F79-E56E-04149EF4652D}"/>
              </a:ext>
            </a:extLst>
          </p:cNvPr>
          <p:cNvSpPr>
            <a:spLocks noChangeArrowheads="1"/>
          </p:cNvSpPr>
          <p:nvPr/>
        </p:nvSpPr>
        <p:spPr bwMode="auto">
          <a:xfrm>
            <a:off x="3788229" y="4191343"/>
            <a:ext cx="4416594" cy="10156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B2"/>
                </a:solidFill>
                <a:effectLst/>
                <a:latin typeface="Consolas" panose="020B0609020204030204" pitchFamily="49" charset="0"/>
              </a:rPr>
              <a:t>@app.route</a:t>
            </a:r>
            <a:r>
              <a:rPr kumimoji="0" lang="en-US" altLang="en-US" sz="2000" b="0" i="0" u="none" strike="noStrike" cap="none" normalizeH="0" baseline="0" dirty="0">
                <a:ln>
                  <a:noFill/>
                </a:ln>
                <a:solidFill>
                  <a:srgbClr val="000000"/>
                </a:solidFill>
                <a:effectLst/>
                <a:latin typeface="Consolas" panose="020B0609020204030204" pitchFamily="49" charset="0"/>
              </a:rPr>
              <a:t>(</a:t>
            </a:r>
            <a:r>
              <a:rPr kumimoji="0" lang="en-US" altLang="en-US" sz="2000" b="1" i="0" u="none" strike="noStrike" cap="none" normalizeH="0" baseline="0" dirty="0">
                <a:ln>
                  <a:noFill/>
                </a:ln>
                <a:solidFill>
                  <a:srgbClr val="008080"/>
                </a:solidFill>
                <a:effectLst/>
                <a:latin typeface="Consolas" panose="020B0609020204030204" pitchFamily="49" charset="0"/>
              </a:rPr>
              <a:t>'/hello/&lt;name&gt;'</a:t>
            </a:r>
            <a:r>
              <a:rPr kumimoji="0" lang="en-US" altLang="en-US" sz="2000" b="0" i="0" u="none" strike="noStrike" cap="none" normalizeH="0" baseline="0" dirty="0">
                <a:ln>
                  <a:noFill/>
                </a:ln>
                <a:solidFill>
                  <a:srgbClr val="000000"/>
                </a:solidFill>
                <a:effectLst/>
                <a:latin typeface="Consolas" panose="020B0609020204030204" pitchFamily="49" charset="0"/>
              </a:rPr>
              <a:t>)</a:t>
            </a:r>
            <a:br>
              <a:rPr kumimoji="0" lang="en-US" altLang="en-US" sz="2000" b="0" i="0" u="none" strike="noStrike" cap="none" normalizeH="0" baseline="0" dirty="0">
                <a:ln>
                  <a:noFill/>
                </a:ln>
                <a:solidFill>
                  <a:srgbClr val="000000"/>
                </a:solidFill>
                <a:effectLst/>
                <a:latin typeface="Consolas" panose="020B0609020204030204" pitchFamily="49" charset="0"/>
              </a:rPr>
            </a:br>
            <a:r>
              <a:rPr kumimoji="0" lang="en-US" altLang="en-US" sz="2000" b="1" i="0" u="none" strike="noStrike" cap="none" normalizeH="0" baseline="0" dirty="0">
                <a:ln>
                  <a:noFill/>
                </a:ln>
                <a:solidFill>
                  <a:srgbClr val="000080"/>
                </a:solidFill>
                <a:effectLst/>
                <a:latin typeface="Consolas" panose="020B0609020204030204" pitchFamily="49" charset="0"/>
              </a:rPr>
              <a:t>def </a:t>
            </a:r>
            <a:r>
              <a:rPr kumimoji="0" lang="en-US" altLang="en-US" sz="2000" b="0" i="0" u="none" strike="noStrike" cap="none" normalizeH="0" baseline="0" dirty="0" err="1">
                <a:ln>
                  <a:noFill/>
                </a:ln>
                <a:solidFill>
                  <a:srgbClr val="000000"/>
                </a:solidFill>
                <a:effectLst/>
                <a:latin typeface="Consolas" panose="020B0609020204030204" pitchFamily="49" charset="0"/>
              </a:rPr>
              <a:t>hello_name</a:t>
            </a:r>
            <a:r>
              <a:rPr kumimoji="0" lang="en-US" altLang="en-US" sz="2000" b="0" i="0" u="none" strike="noStrike" cap="none" normalizeH="0" baseline="0" dirty="0">
                <a:ln>
                  <a:noFill/>
                </a:ln>
                <a:solidFill>
                  <a:srgbClr val="000000"/>
                </a:solidFill>
                <a:effectLst/>
                <a:latin typeface="Consolas" panose="020B0609020204030204" pitchFamily="49" charset="0"/>
              </a:rPr>
              <a:t>(name):</a:t>
            </a:r>
            <a:br>
              <a:rPr kumimoji="0" lang="en-US" altLang="en-US" sz="2000" b="0" i="0" u="none" strike="noStrike" cap="none" normalizeH="0" baseline="0" dirty="0">
                <a:ln>
                  <a:noFill/>
                </a:ln>
                <a:solidFill>
                  <a:srgbClr val="000000"/>
                </a:solidFill>
                <a:effectLst/>
                <a:latin typeface="Consolas" panose="020B0609020204030204" pitchFamily="49" charset="0"/>
              </a:rPr>
            </a:br>
            <a:r>
              <a:rPr kumimoji="0" lang="en-US" altLang="en-US" sz="2000" b="0" i="0" u="none" strike="noStrike" cap="none" normalizeH="0" baseline="0" dirty="0">
                <a:ln>
                  <a:noFill/>
                </a:ln>
                <a:solidFill>
                  <a:srgbClr val="000000"/>
                </a:solidFill>
                <a:effectLst/>
                <a:latin typeface="Consolas" panose="020B0609020204030204" pitchFamily="49" charset="0"/>
              </a:rPr>
              <a:t>    </a:t>
            </a:r>
            <a:r>
              <a:rPr kumimoji="0" lang="en-US" altLang="en-US" sz="2000" b="1" i="0" u="none" strike="noStrike" cap="none" normalizeH="0" baseline="0" dirty="0">
                <a:ln>
                  <a:noFill/>
                </a:ln>
                <a:solidFill>
                  <a:srgbClr val="000080"/>
                </a:solidFill>
                <a:effectLst/>
                <a:latin typeface="Consolas" panose="020B0609020204030204" pitchFamily="49" charset="0"/>
              </a:rPr>
              <a:t>return </a:t>
            </a:r>
            <a:r>
              <a:rPr kumimoji="0" lang="en-US" altLang="en-US" sz="2000" b="1" i="0" u="none" strike="noStrike" cap="none" normalizeH="0" baseline="0" dirty="0">
                <a:ln>
                  <a:noFill/>
                </a:ln>
                <a:solidFill>
                  <a:srgbClr val="008080"/>
                </a:solidFill>
                <a:effectLst/>
                <a:latin typeface="Consolas" panose="020B0609020204030204" pitchFamily="49" charset="0"/>
              </a:rPr>
              <a:t>'Hello  %s !' </a:t>
            </a:r>
            <a:r>
              <a:rPr kumimoji="0" lang="en-US" altLang="en-US" sz="2000" b="0" i="0" u="none" strike="noStrike" cap="none" normalizeH="0" baseline="0" dirty="0">
                <a:ln>
                  <a:noFill/>
                </a:ln>
                <a:solidFill>
                  <a:srgbClr val="000000"/>
                </a:solidFill>
                <a:effectLst/>
                <a:latin typeface="Consolas" panose="020B0609020204030204" pitchFamily="49" charset="0"/>
              </a:rPr>
              <a:t>%name</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29183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Variable Rules</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359888"/>
            <a:ext cx="10363826" cy="1631216"/>
          </a:xfrm>
        </p:spPr>
        <p:txBody>
          <a:bodyPr>
            <a:normAutofit/>
          </a:bodyPr>
          <a:lstStyle/>
          <a:p>
            <a:r>
              <a:rPr lang="en-US" sz="2400" dirty="0"/>
              <a:t>There can be more than one variables in a rule as shown in the following example. All variables must be passed to the associated function</a:t>
            </a:r>
          </a:p>
        </p:txBody>
      </p:sp>
      <p:sp>
        <p:nvSpPr>
          <p:cNvPr id="5" name="Rectangle 2">
            <a:extLst>
              <a:ext uri="{FF2B5EF4-FFF2-40B4-BE49-F238E27FC236}">
                <a16:creationId xmlns:a16="http://schemas.microsoft.com/office/drawing/2014/main" id="{C5E189E9-6F36-9F79-E56E-04149EF4652D}"/>
              </a:ext>
            </a:extLst>
          </p:cNvPr>
          <p:cNvSpPr>
            <a:spLocks noChangeArrowheads="1"/>
          </p:cNvSpPr>
          <p:nvPr/>
        </p:nvSpPr>
        <p:spPr bwMode="auto">
          <a:xfrm>
            <a:off x="3574220" y="3429000"/>
            <a:ext cx="4472058" cy="10156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2000" dirty="0">
                <a:effectLst/>
              </a:rPr>
              <a:t>@</a:t>
            </a:r>
            <a:r>
              <a:rPr lang="en-US" sz="2000" dirty="0" err="1">
                <a:effectLst/>
              </a:rPr>
              <a:t>app.route</a:t>
            </a:r>
            <a:r>
              <a:rPr lang="en-US" sz="2000" dirty="0">
                <a:effectLst/>
              </a:rPr>
              <a:t>('/posts/&lt;</a:t>
            </a:r>
            <a:r>
              <a:rPr lang="en-US" sz="2000" dirty="0" err="1">
                <a:effectLst/>
              </a:rPr>
              <a:t>post_id</a:t>
            </a:r>
            <a:r>
              <a:rPr lang="en-US" sz="2000" dirty="0">
                <a:effectLst/>
              </a:rPr>
              <a:t>&gt;/&lt;slug&gt;’)</a:t>
            </a:r>
            <a:r>
              <a:rPr lang="en-US" sz="2000" dirty="0"/>
              <a:t>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effectLst/>
              </a:rPr>
              <a:t>def</a:t>
            </a:r>
            <a:r>
              <a:rPr lang="en-US" sz="2000" dirty="0"/>
              <a:t> </a:t>
            </a:r>
            <a:r>
              <a:rPr lang="en-US" sz="2000" dirty="0" err="1">
                <a:effectLst/>
              </a:rPr>
              <a:t>show_post</a:t>
            </a:r>
            <a:r>
              <a:rPr lang="en-US" sz="2000" dirty="0">
                <a:effectLst/>
              </a:rPr>
              <a:t>(</a:t>
            </a:r>
            <a:r>
              <a:rPr lang="en-US" sz="2000" dirty="0" err="1"/>
              <a:t>post_id</a:t>
            </a:r>
            <a:r>
              <a:rPr lang="en-US" sz="2000" dirty="0">
                <a:effectLst/>
              </a:rPr>
              <a:t>,</a:t>
            </a:r>
            <a:r>
              <a:rPr lang="en-US" sz="2000" dirty="0"/>
              <a:t> slug</a:t>
            </a:r>
            <a:r>
              <a:rPr lang="en-US" sz="2000" dirty="0">
                <a:effectLst/>
              </a:rPr>
              <a:t>):</a:t>
            </a:r>
            <a:r>
              <a:rPr lang="en-US" sz="2000" dirty="0"/>
              <a:t>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effectLst/>
              </a:rPr>
              <a:t>    return</a:t>
            </a:r>
            <a:r>
              <a:rPr lang="en-US" sz="2000" dirty="0"/>
              <a:t> </a:t>
            </a:r>
            <a:r>
              <a:rPr lang="en-US" sz="2000" dirty="0" err="1">
                <a:effectLst/>
              </a:rPr>
              <a:t>f"Post</a:t>
            </a:r>
            <a:r>
              <a:rPr lang="en-US" sz="2000" dirty="0">
                <a:effectLst/>
              </a:rPr>
              <a:t> {</a:t>
            </a:r>
            <a:r>
              <a:rPr lang="en-US" sz="2000" dirty="0" err="1">
                <a:effectLst/>
              </a:rPr>
              <a:t>post_id</a:t>
            </a:r>
            <a:r>
              <a:rPr lang="en-US" sz="2000" dirty="0">
                <a:effectLst/>
              </a:rPr>
              <a:t>} - Slug: {slug}"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58745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URL Building</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3" y="1359888"/>
            <a:ext cx="4485541" cy="4823198"/>
          </a:xfrm>
        </p:spPr>
        <p:txBody>
          <a:bodyPr>
            <a:normAutofit fontScale="92500" lnSpcReduction="10000"/>
          </a:bodyPr>
          <a:lstStyle/>
          <a:p>
            <a:r>
              <a:rPr lang="en-US" sz="2400" dirty="0"/>
              <a:t>Once we define the URL rules (patterns) and associate them with a function, we can reuse them in code and the templates. </a:t>
            </a:r>
          </a:p>
          <a:p>
            <a:r>
              <a:rPr lang="en-US" sz="2400" dirty="0" err="1"/>
              <a:t>url_for</a:t>
            </a:r>
            <a:r>
              <a:rPr lang="en-US" sz="2400" dirty="0"/>
              <a:t>() function is useful for dynamically building a URL for a specific function. </a:t>
            </a:r>
          </a:p>
          <a:p>
            <a:r>
              <a:rPr lang="en-US" sz="2400" dirty="0"/>
              <a:t>The function accepts the name of a function as first argument, and one or more keyword arguments, each corresponding to the variable part of URL.</a:t>
            </a:r>
          </a:p>
        </p:txBody>
      </p:sp>
      <p:sp>
        <p:nvSpPr>
          <p:cNvPr id="4" name="Rectangle 1">
            <a:extLst>
              <a:ext uri="{FF2B5EF4-FFF2-40B4-BE49-F238E27FC236}">
                <a16:creationId xmlns:a16="http://schemas.microsoft.com/office/drawing/2014/main" id="{89FEAEA5-3F30-19C7-007B-EC6401361695}"/>
              </a:ext>
            </a:extLst>
          </p:cNvPr>
          <p:cNvSpPr>
            <a:spLocks noChangeArrowheads="1"/>
          </p:cNvSpPr>
          <p:nvPr/>
        </p:nvSpPr>
        <p:spPr bwMode="auto">
          <a:xfrm>
            <a:off x="5889171" y="1337290"/>
            <a:ext cx="6095756" cy="50629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000080"/>
                </a:solidFill>
                <a:effectLst/>
              </a:rPr>
              <a:t>from </a:t>
            </a:r>
            <a:r>
              <a:rPr kumimoji="0" lang="en-US" altLang="en-US" sz="1900" b="0" i="0" u="none" strike="noStrike" cap="none" normalizeH="0" baseline="0" dirty="0">
                <a:ln>
                  <a:noFill/>
                </a:ln>
                <a:solidFill>
                  <a:srgbClr val="000000"/>
                </a:solidFill>
                <a:effectLst/>
              </a:rPr>
              <a:t>flask </a:t>
            </a:r>
            <a:r>
              <a:rPr kumimoji="0" lang="en-US" altLang="en-US" sz="1900" b="1" i="0" u="none" strike="noStrike" cap="none" normalizeH="0" baseline="0" dirty="0">
                <a:ln>
                  <a:noFill/>
                </a:ln>
                <a:solidFill>
                  <a:srgbClr val="000080"/>
                </a:solidFill>
                <a:effectLst/>
              </a:rPr>
              <a:t>import </a:t>
            </a:r>
            <a:r>
              <a:rPr kumimoji="0" lang="en-US" altLang="en-US" sz="1900" b="0" i="0" u="none" strike="noStrike" cap="none" normalizeH="0" baseline="0" dirty="0">
                <a:ln>
                  <a:noFill/>
                </a:ln>
                <a:solidFill>
                  <a:srgbClr val="000000"/>
                </a:solidFill>
                <a:effectLst/>
              </a:rPr>
              <a:t>Flask, redirect, </a:t>
            </a:r>
            <a:r>
              <a:rPr kumimoji="0" lang="en-US" altLang="en-US" sz="1900" b="0" i="0" u="none" strike="noStrike" cap="none" normalizeH="0" baseline="0" dirty="0" err="1">
                <a:ln>
                  <a:noFill/>
                </a:ln>
                <a:solidFill>
                  <a:srgbClr val="000000"/>
                </a:solidFill>
                <a:effectLst/>
              </a:rPr>
              <a:t>url_for</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app = Flask(__name__)</a:t>
            </a:r>
            <a:br>
              <a:rPr kumimoji="0" lang="en-US" altLang="en-US" sz="1900" b="0" i="0" u="none" strike="noStrike" cap="none" normalizeH="0" baseline="0" dirty="0">
                <a:ln>
                  <a:noFill/>
                </a:ln>
                <a:solidFill>
                  <a:srgbClr val="000000"/>
                </a:solidFill>
                <a:effectLst/>
              </a:rPr>
            </a:b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B2"/>
                </a:solidFill>
                <a:effectLst/>
              </a:rPr>
              <a:t>@app.route</a:t>
            </a:r>
            <a:r>
              <a:rPr kumimoji="0" lang="en-US" altLang="en-US" sz="1900" b="0" i="0" u="none" strike="noStrike" cap="none" normalizeH="0" baseline="0" dirty="0">
                <a:ln>
                  <a:noFill/>
                </a:ln>
                <a:solidFill>
                  <a:srgbClr val="000000"/>
                </a:solidFill>
                <a:effectLst/>
              </a:rPr>
              <a:t>(</a:t>
            </a:r>
            <a:r>
              <a:rPr kumimoji="0" lang="en-US" altLang="en-US" sz="1900" b="1" i="0" u="none" strike="noStrike" cap="none" normalizeH="0" baseline="0" dirty="0">
                <a:ln>
                  <a:noFill/>
                </a:ln>
                <a:solidFill>
                  <a:srgbClr val="008080"/>
                </a:solidFill>
                <a:effectLst/>
              </a:rPr>
              <a:t>'/admin'</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def </a:t>
            </a:r>
            <a:r>
              <a:rPr kumimoji="0" lang="en-US" altLang="en-US" sz="1900" b="0" i="0" u="none" strike="noStrike" cap="none" normalizeH="0" baseline="0" dirty="0" err="1">
                <a:ln>
                  <a:noFill/>
                </a:ln>
                <a:solidFill>
                  <a:srgbClr val="000000"/>
                </a:solidFill>
                <a:effectLst/>
              </a:rPr>
              <a:t>hello_admin</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1" i="0" u="none" strike="noStrike" cap="none" normalizeH="0" baseline="0" dirty="0">
                <a:ln>
                  <a:noFill/>
                </a:ln>
                <a:solidFill>
                  <a:srgbClr val="008080"/>
                </a:solidFill>
                <a:effectLst/>
              </a:rPr>
              <a:t>'Hello Admin'</a:t>
            </a:r>
            <a:br>
              <a:rPr kumimoji="0" lang="en-US" altLang="en-US" sz="1900" b="1" i="0" u="none" strike="noStrike" cap="none" normalizeH="0" baseline="0" dirty="0">
                <a:ln>
                  <a:noFill/>
                </a:ln>
                <a:solidFill>
                  <a:srgbClr val="008080"/>
                </a:solidFill>
                <a:effectLst/>
              </a:rPr>
            </a:br>
            <a:r>
              <a:rPr kumimoji="0" lang="en-US" altLang="en-US" sz="1900" b="0" i="0" u="none" strike="noStrike" cap="none" normalizeH="0" baseline="0" dirty="0">
                <a:ln>
                  <a:noFill/>
                </a:ln>
                <a:solidFill>
                  <a:srgbClr val="0000B2"/>
                </a:solidFill>
                <a:effectLst/>
              </a:rPr>
              <a:t>@app.route</a:t>
            </a:r>
            <a:r>
              <a:rPr kumimoji="0" lang="en-US" altLang="en-US" sz="1900" b="0" i="0" u="none" strike="noStrike" cap="none" normalizeH="0" baseline="0" dirty="0">
                <a:ln>
                  <a:noFill/>
                </a:ln>
                <a:solidFill>
                  <a:srgbClr val="000000"/>
                </a:solidFill>
                <a:effectLst/>
              </a:rPr>
              <a:t>(</a:t>
            </a:r>
            <a:r>
              <a:rPr kumimoji="0" lang="en-US" altLang="en-US" sz="1900" b="1" i="0" u="none" strike="noStrike" cap="none" normalizeH="0" baseline="0" dirty="0">
                <a:ln>
                  <a:noFill/>
                </a:ln>
                <a:solidFill>
                  <a:srgbClr val="008080"/>
                </a:solidFill>
                <a:effectLst/>
              </a:rPr>
              <a:t>'/guest/&lt;guest&gt;'</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def </a:t>
            </a:r>
            <a:r>
              <a:rPr kumimoji="0" lang="en-US" altLang="en-US" sz="1900" b="0" i="0" u="none" strike="noStrike" cap="none" normalizeH="0" baseline="0" dirty="0" err="1">
                <a:ln>
                  <a:noFill/>
                </a:ln>
                <a:solidFill>
                  <a:srgbClr val="000000"/>
                </a:solidFill>
                <a:effectLst/>
              </a:rPr>
              <a:t>hello_guest</a:t>
            </a:r>
            <a:r>
              <a:rPr kumimoji="0" lang="en-US" altLang="en-US" sz="1900" b="0" i="0" u="none" strike="noStrike" cap="none" normalizeH="0" baseline="0" dirty="0">
                <a:ln>
                  <a:noFill/>
                </a:ln>
                <a:solidFill>
                  <a:srgbClr val="000000"/>
                </a:solidFill>
                <a:effectLst/>
              </a:rPr>
              <a:t>(guest):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1" i="0" u="none" strike="noStrike" cap="none" normalizeH="0" baseline="0" dirty="0">
                <a:ln>
                  <a:noFill/>
                </a:ln>
                <a:solidFill>
                  <a:srgbClr val="008080"/>
                </a:solidFill>
                <a:effectLst/>
              </a:rPr>
              <a:t>'Hello %s as Guest' </a:t>
            </a:r>
            <a:r>
              <a:rPr kumimoji="0" lang="en-US" altLang="en-US" sz="1900" b="0" i="0" u="none" strike="noStrike" cap="none" normalizeH="0" baseline="0" dirty="0">
                <a:ln>
                  <a:noFill/>
                </a:ln>
                <a:solidFill>
                  <a:srgbClr val="000000"/>
                </a:solidFill>
                <a:effectLst/>
              </a:rPr>
              <a:t>% guest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B2"/>
                </a:solidFill>
                <a:effectLst/>
              </a:rPr>
              <a:t>@app.route</a:t>
            </a:r>
            <a:r>
              <a:rPr kumimoji="0" lang="en-US" altLang="en-US" sz="1900" b="0" i="0" u="none" strike="noStrike" cap="none" normalizeH="0" baseline="0" dirty="0">
                <a:ln>
                  <a:noFill/>
                </a:ln>
                <a:solidFill>
                  <a:srgbClr val="000000"/>
                </a:solidFill>
                <a:effectLst/>
              </a:rPr>
              <a:t>(</a:t>
            </a:r>
            <a:r>
              <a:rPr kumimoji="0" lang="en-US" altLang="en-US" sz="1900" b="1" i="0" u="none" strike="noStrike" cap="none" normalizeH="0" baseline="0" dirty="0">
                <a:ln>
                  <a:noFill/>
                </a:ln>
                <a:solidFill>
                  <a:srgbClr val="008080"/>
                </a:solidFill>
                <a:effectLst/>
              </a:rPr>
              <a:t>'/user/&lt;name&gt;'</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def </a:t>
            </a:r>
            <a:r>
              <a:rPr kumimoji="0" lang="en-US" altLang="en-US" sz="1900" b="0" i="0" u="none" strike="noStrike" cap="none" normalizeH="0" baseline="0" dirty="0" err="1">
                <a:ln>
                  <a:noFill/>
                </a:ln>
                <a:solidFill>
                  <a:srgbClr val="000000"/>
                </a:solidFill>
                <a:effectLst/>
              </a:rPr>
              <a:t>hello_user</a:t>
            </a:r>
            <a:r>
              <a:rPr kumimoji="0" lang="en-US" altLang="en-US" sz="1900" b="0" i="0" u="none" strike="noStrike" cap="none" normalizeH="0" baseline="0" dirty="0">
                <a:ln>
                  <a:noFill/>
                </a:ln>
                <a:solidFill>
                  <a:srgbClr val="000000"/>
                </a:solidFill>
                <a:effectLst/>
              </a:rPr>
              <a:t>(name):</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if </a:t>
            </a:r>
            <a:r>
              <a:rPr kumimoji="0" lang="en-US" altLang="en-US" sz="1900" b="0" i="0" u="none" strike="noStrike" cap="none" normalizeH="0" baseline="0" dirty="0">
                <a:ln>
                  <a:noFill/>
                </a:ln>
                <a:solidFill>
                  <a:srgbClr val="000000"/>
                </a:solidFill>
                <a:effectLst/>
              </a:rPr>
              <a:t>name ==</a:t>
            </a:r>
            <a:r>
              <a:rPr kumimoji="0" lang="en-US" altLang="en-US" sz="1900" b="1" i="0" u="none" strike="noStrike" cap="none" normalizeH="0" baseline="0" dirty="0">
                <a:ln>
                  <a:noFill/>
                </a:ln>
                <a:solidFill>
                  <a:srgbClr val="008080"/>
                </a:solidFill>
                <a:effectLst/>
              </a:rPr>
              <a:t>'admin'</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0" i="0" u="none" strike="noStrike" cap="none" normalizeH="0" baseline="0" dirty="0">
                <a:ln>
                  <a:noFill/>
                </a:ln>
                <a:solidFill>
                  <a:srgbClr val="000000"/>
                </a:solidFill>
                <a:effectLst/>
              </a:rPr>
              <a:t>redirect(</a:t>
            </a:r>
            <a:r>
              <a:rPr kumimoji="0" lang="en-US" altLang="en-US" sz="1900" b="0" i="0" u="none" strike="noStrike" cap="none" normalizeH="0" baseline="0" dirty="0" err="1">
                <a:ln>
                  <a:noFill/>
                </a:ln>
                <a:solidFill>
                  <a:srgbClr val="000000"/>
                </a:solidFill>
                <a:effectLst/>
              </a:rPr>
              <a:t>url_for</a:t>
            </a:r>
            <a:r>
              <a:rPr kumimoji="0" lang="en-US" altLang="en-US" sz="1900" b="0" i="0" u="none" strike="noStrike" cap="none" normalizeH="0" baseline="0" dirty="0">
                <a:ln>
                  <a:noFill/>
                </a:ln>
                <a:solidFill>
                  <a:srgbClr val="000000"/>
                </a:solidFill>
                <a:effectLst/>
              </a:rPr>
              <a:t>(</a:t>
            </a:r>
            <a:r>
              <a:rPr kumimoji="0" lang="en-US" altLang="en-US" sz="1900" b="1" i="0" u="none" strike="noStrike" cap="none" normalizeH="0" baseline="0" dirty="0">
                <a:ln>
                  <a:noFill/>
                </a:ln>
                <a:solidFill>
                  <a:srgbClr val="008080"/>
                </a:solidFill>
                <a:effectLst/>
              </a:rPr>
              <a:t>'</a:t>
            </a:r>
            <a:r>
              <a:rPr kumimoji="0" lang="en-US" altLang="en-US" sz="1900" b="1" i="0" u="none" strike="noStrike" cap="none" normalizeH="0" baseline="0" dirty="0" err="1">
                <a:ln>
                  <a:noFill/>
                </a:ln>
                <a:solidFill>
                  <a:srgbClr val="008080"/>
                </a:solidFill>
                <a:effectLst/>
              </a:rPr>
              <a:t>hello_admin</a:t>
            </a:r>
            <a:r>
              <a:rPr kumimoji="0" lang="en-US" altLang="en-US" sz="1900" b="1" i="0" u="none" strike="noStrike" cap="none" normalizeH="0" baseline="0" dirty="0">
                <a:ln>
                  <a:noFill/>
                </a:ln>
                <a:solidFill>
                  <a:srgbClr val="008080"/>
                </a:solidFill>
                <a:effectLst/>
              </a:rPr>
              <a:t>'</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else</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0" i="0" u="none" strike="noStrike" cap="none" normalizeH="0" baseline="0" dirty="0">
                <a:ln>
                  <a:noFill/>
                </a:ln>
                <a:solidFill>
                  <a:srgbClr val="000000"/>
                </a:solidFill>
                <a:effectLst/>
              </a:rPr>
              <a:t>redirect(</a:t>
            </a:r>
            <a:r>
              <a:rPr kumimoji="0" lang="en-US" altLang="en-US" sz="1900" b="0" i="0" u="none" strike="noStrike" cap="none" normalizeH="0" baseline="0" dirty="0" err="1">
                <a:ln>
                  <a:noFill/>
                </a:ln>
                <a:solidFill>
                  <a:srgbClr val="000000"/>
                </a:solidFill>
                <a:effectLst/>
              </a:rPr>
              <a:t>url_for</a:t>
            </a:r>
            <a:r>
              <a:rPr kumimoji="0" lang="en-US" altLang="en-US" sz="1900" b="0" i="0" u="none" strike="noStrike" cap="none" normalizeH="0" baseline="0" dirty="0">
                <a:ln>
                  <a:noFill/>
                </a:ln>
                <a:solidFill>
                  <a:srgbClr val="000000"/>
                </a:solidFill>
                <a:effectLst/>
              </a:rPr>
              <a:t>(</a:t>
            </a:r>
            <a:r>
              <a:rPr kumimoji="0" lang="en-US" altLang="en-US" sz="1900" b="1" i="0" u="none" strike="noStrike" cap="none" normalizeH="0" baseline="0" dirty="0">
                <a:ln>
                  <a:noFill/>
                </a:ln>
                <a:solidFill>
                  <a:srgbClr val="008080"/>
                </a:solidFill>
                <a:effectLst/>
              </a:rPr>
              <a:t>'</a:t>
            </a:r>
            <a:r>
              <a:rPr kumimoji="0" lang="en-US" altLang="en-US" sz="1900" b="1" i="0" u="none" strike="noStrike" cap="none" normalizeH="0" baseline="0" dirty="0" err="1">
                <a:ln>
                  <a:noFill/>
                </a:ln>
                <a:solidFill>
                  <a:srgbClr val="008080"/>
                </a:solidFill>
                <a:effectLst/>
              </a:rPr>
              <a:t>hello_guest'</a:t>
            </a:r>
            <a:r>
              <a:rPr kumimoji="0" lang="en-US" altLang="en-US" sz="1900" b="0" i="0" u="none" strike="noStrike" cap="none" normalizeH="0" baseline="0" dirty="0" err="1">
                <a:ln>
                  <a:noFill/>
                </a:ln>
                <a:solidFill>
                  <a:srgbClr val="000000"/>
                </a:solidFill>
                <a:effectLst/>
              </a:rPr>
              <a:t>,</a:t>
            </a:r>
            <a:r>
              <a:rPr kumimoji="0" lang="en-US" altLang="en-US" sz="1900" b="0" i="0" u="none" strike="noStrike" cap="none" normalizeH="0" baseline="0" dirty="0" err="1">
                <a:ln>
                  <a:noFill/>
                </a:ln>
                <a:solidFill>
                  <a:srgbClr val="660099"/>
                </a:solidFill>
                <a:effectLst/>
              </a:rPr>
              <a:t>guest</a:t>
            </a:r>
            <a:r>
              <a:rPr kumimoji="0" lang="en-US" altLang="en-US" sz="1900" b="0" i="0" u="none" strike="noStrike" cap="none" normalizeH="0" baseline="0" dirty="0">
                <a:ln>
                  <a:noFill/>
                </a:ln>
                <a:solidFill>
                  <a:srgbClr val="660099"/>
                </a:solidFill>
                <a:effectLst/>
              </a:rPr>
              <a:t> </a:t>
            </a:r>
            <a:r>
              <a:rPr kumimoji="0" lang="en-US" altLang="en-US" sz="1900" b="0" i="0" u="none" strike="noStrike" cap="none" normalizeH="0" baseline="0" dirty="0">
                <a:ln>
                  <a:noFill/>
                </a:ln>
                <a:solidFill>
                  <a:srgbClr val="000000"/>
                </a:solidFill>
                <a:effectLst/>
              </a:rPr>
              <a:t>= name))</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if </a:t>
            </a:r>
            <a:r>
              <a:rPr kumimoji="0" lang="en-US" altLang="en-US" sz="1900" b="0" i="0" u="none" strike="noStrike" cap="none" normalizeH="0" baseline="0" dirty="0">
                <a:ln>
                  <a:noFill/>
                </a:ln>
                <a:solidFill>
                  <a:srgbClr val="000000"/>
                </a:solidFill>
                <a:effectLst/>
              </a:rPr>
              <a:t>__name__ == </a:t>
            </a:r>
            <a:r>
              <a:rPr kumimoji="0" lang="en-US" altLang="en-US" sz="1900" b="1" i="0" u="none" strike="noStrike" cap="none" normalizeH="0" baseline="0" dirty="0">
                <a:ln>
                  <a:noFill/>
                </a:ln>
                <a:solidFill>
                  <a:srgbClr val="008080"/>
                </a:solidFill>
                <a:effectLst/>
              </a:rPr>
              <a:t>'__main__'</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err="1">
                <a:ln>
                  <a:noFill/>
                </a:ln>
                <a:solidFill>
                  <a:srgbClr val="000000"/>
                </a:solidFill>
                <a:effectLst/>
              </a:rPr>
              <a:t>app.run</a:t>
            </a:r>
            <a:r>
              <a:rPr kumimoji="0" lang="en-US" altLang="en-US" sz="1900" b="0" i="0" u="none" strike="noStrike" cap="none" normalizeH="0" baseline="0" dirty="0">
                <a:ln>
                  <a:noFill/>
                </a:ln>
                <a:solidFill>
                  <a:srgbClr val="000000"/>
                </a:solidFill>
                <a:effectLst/>
              </a:rPr>
              <a:t>(</a:t>
            </a:r>
            <a:r>
              <a:rPr kumimoji="0" lang="en-US" altLang="en-US" sz="1900" b="0" i="0" u="none" strike="noStrike" cap="none" normalizeH="0" baseline="0" dirty="0">
                <a:ln>
                  <a:noFill/>
                </a:ln>
                <a:solidFill>
                  <a:srgbClr val="660099"/>
                </a:solidFill>
                <a:effectLst/>
              </a:rPr>
              <a:t>debug </a:t>
            </a: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True</a:t>
            </a:r>
            <a:r>
              <a:rPr kumimoji="0" lang="en-US" altLang="en-US" sz="1900" b="0" i="0" u="none" strike="noStrike" cap="none" normalizeH="0" baseline="0" dirty="0">
                <a:ln>
                  <a:noFill/>
                </a:ln>
                <a:solidFill>
                  <a:srgbClr val="000000"/>
                </a:solidFill>
                <a:effectLst/>
              </a:rPr>
              <a:t>)</a:t>
            </a:r>
            <a:endParaRPr kumimoji="0" lang="en-US" altLang="en-US" sz="19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645104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HTTP methods</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7434889" y="1415332"/>
            <a:ext cx="4180741" cy="1664752"/>
          </a:xfrm>
          <a:ln>
            <a:solidFill>
              <a:schemeClr val="tx1"/>
            </a:solidFill>
          </a:ln>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Unicode MS"/>
              </a:rPr>
              <a:t>GET /contact HTTP/1.1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Unicode MS"/>
              </a:rPr>
              <a:t>Host: example.com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Unicode MS"/>
              </a:rPr>
              <a:t>User-Agent: curl/8.6.0 Accept: */* </a:t>
            </a:r>
            <a:endParaRPr kumimoji="0" lang="en-US" altLang="en-US" sz="4800" b="0" i="0" u="none" strike="noStrike" cap="none" normalizeH="0" baseline="0" dirty="0">
              <a:ln>
                <a:noFill/>
              </a:ln>
              <a:solidFill>
                <a:schemeClr val="tx1"/>
              </a:solidFill>
              <a:effectLst/>
              <a:latin typeface="Arial" panose="020B0604020202020204" pitchFamily="34" charset="0"/>
            </a:endParaRPr>
          </a:p>
          <a:p>
            <a:pPr lvl="1">
              <a:lnSpc>
                <a:spcPct val="105000"/>
              </a:lnSpc>
            </a:pPr>
            <a:endParaRPr lang="zh-CN" altLang="en-US" dirty="0"/>
          </a:p>
        </p:txBody>
      </p:sp>
      <p:graphicFrame>
        <p:nvGraphicFramePr>
          <p:cNvPr id="5" name="Table 4">
            <a:extLst>
              <a:ext uri="{FF2B5EF4-FFF2-40B4-BE49-F238E27FC236}">
                <a16:creationId xmlns:a16="http://schemas.microsoft.com/office/drawing/2014/main" id="{2276A241-ED73-EFDE-0DB9-22A61427FEF3}"/>
              </a:ext>
            </a:extLst>
          </p:cNvPr>
          <p:cNvGraphicFramePr>
            <a:graphicFrameLocks noGrp="1"/>
          </p:cNvGraphicFramePr>
          <p:nvPr>
            <p:extLst>
              <p:ext uri="{D42A27DB-BD31-4B8C-83A1-F6EECF244321}">
                <p14:modId xmlns:p14="http://schemas.microsoft.com/office/powerpoint/2010/main" val="3906362132"/>
              </p:ext>
            </p:extLst>
          </p:nvPr>
        </p:nvGraphicFramePr>
        <p:xfrm>
          <a:off x="797091" y="1139686"/>
          <a:ext cx="6161314" cy="4873128"/>
        </p:xfrm>
        <a:graphic>
          <a:graphicData uri="http://schemas.openxmlformats.org/drawingml/2006/table">
            <a:tbl>
              <a:tblPr/>
              <a:tblGrid>
                <a:gridCol w="562770">
                  <a:extLst>
                    <a:ext uri="{9D8B030D-6E8A-4147-A177-3AD203B41FA5}">
                      <a16:colId xmlns:a16="http://schemas.microsoft.com/office/drawing/2014/main" val="3719319272"/>
                    </a:ext>
                  </a:extLst>
                </a:gridCol>
                <a:gridCol w="5598544">
                  <a:extLst>
                    <a:ext uri="{9D8B030D-6E8A-4147-A177-3AD203B41FA5}">
                      <a16:colId xmlns:a16="http://schemas.microsoft.com/office/drawing/2014/main" val="1623405507"/>
                    </a:ext>
                  </a:extLst>
                </a:gridCol>
              </a:tblGrid>
              <a:tr h="256174">
                <a:tc>
                  <a:txBody>
                    <a:bodyPr/>
                    <a:lstStyle/>
                    <a:p>
                      <a:pPr fontAlgn="t"/>
                      <a:r>
                        <a:rPr lang="en-US" sz="1900">
                          <a:effectLst/>
                        </a:rPr>
                        <a:t>Sr.No.</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tc>
                  <a:txBody>
                    <a:bodyPr/>
                    <a:lstStyle/>
                    <a:p>
                      <a:pPr fontAlgn="t"/>
                      <a:r>
                        <a:rPr lang="en-US" sz="1900">
                          <a:effectLst/>
                        </a:rPr>
                        <a:t>Methods &amp; Description</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extLst>
                  <a:ext uri="{0D108BD9-81ED-4DB2-BD59-A6C34878D82A}">
                    <a16:rowId xmlns:a16="http://schemas.microsoft.com/office/drawing/2014/main" val="3154833187"/>
                  </a:ext>
                </a:extLst>
              </a:tr>
              <a:tr h="688466">
                <a:tc>
                  <a:txBody>
                    <a:bodyPr/>
                    <a:lstStyle/>
                    <a:p>
                      <a:pPr fontAlgn="t"/>
                      <a:r>
                        <a:rPr lang="en-US" sz="1900">
                          <a:effectLst/>
                        </a:rPr>
                        <a:t>1</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tc>
                  <a:txBody>
                    <a:bodyPr/>
                    <a:lstStyle/>
                    <a:p>
                      <a:pPr algn="just" fontAlgn="t"/>
                      <a:r>
                        <a:rPr lang="en-US" sz="1900" b="1" dirty="0">
                          <a:solidFill>
                            <a:srgbClr val="000000"/>
                          </a:solidFill>
                          <a:effectLst/>
                        </a:rPr>
                        <a:t>GET</a:t>
                      </a:r>
                      <a:endParaRPr lang="en-US" sz="1900" dirty="0">
                        <a:solidFill>
                          <a:srgbClr val="000000"/>
                        </a:solidFill>
                        <a:effectLst/>
                      </a:endParaRPr>
                    </a:p>
                    <a:p>
                      <a:pPr algn="just" fontAlgn="t"/>
                      <a:r>
                        <a:rPr lang="en-US" sz="1900" dirty="0">
                          <a:solidFill>
                            <a:srgbClr val="000000"/>
                          </a:solidFill>
                          <a:effectLst/>
                        </a:rPr>
                        <a:t>Sends data in unencrypted form to the server. Most common method.</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extLst>
                  <a:ext uri="{0D108BD9-81ED-4DB2-BD59-A6C34878D82A}">
                    <a16:rowId xmlns:a16="http://schemas.microsoft.com/office/drawing/2014/main" val="1519345185"/>
                  </a:ext>
                </a:extLst>
              </a:tr>
              <a:tr h="472320">
                <a:tc>
                  <a:txBody>
                    <a:bodyPr/>
                    <a:lstStyle/>
                    <a:p>
                      <a:pPr fontAlgn="t"/>
                      <a:r>
                        <a:rPr lang="en-US" sz="1900">
                          <a:effectLst/>
                        </a:rPr>
                        <a:t>2</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tc>
                  <a:txBody>
                    <a:bodyPr/>
                    <a:lstStyle/>
                    <a:p>
                      <a:pPr algn="just" fontAlgn="t"/>
                      <a:r>
                        <a:rPr lang="en-US" sz="1900" b="1" dirty="0">
                          <a:solidFill>
                            <a:srgbClr val="000000"/>
                          </a:solidFill>
                          <a:effectLst/>
                        </a:rPr>
                        <a:t>HEAD</a:t>
                      </a:r>
                      <a:endParaRPr lang="en-US" sz="1900" dirty="0">
                        <a:solidFill>
                          <a:srgbClr val="000000"/>
                        </a:solidFill>
                        <a:effectLst/>
                      </a:endParaRPr>
                    </a:p>
                    <a:p>
                      <a:pPr algn="just" fontAlgn="t"/>
                      <a:r>
                        <a:rPr lang="en-US" sz="1900" dirty="0">
                          <a:solidFill>
                            <a:srgbClr val="000000"/>
                          </a:solidFill>
                          <a:effectLst/>
                        </a:rPr>
                        <a:t>Same as GET, but without response body</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extLst>
                  <a:ext uri="{0D108BD9-81ED-4DB2-BD59-A6C34878D82A}">
                    <a16:rowId xmlns:a16="http://schemas.microsoft.com/office/drawing/2014/main" val="1697652571"/>
                  </a:ext>
                </a:extLst>
              </a:tr>
              <a:tr h="904613">
                <a:tc>
                  <a:txBody>
                    <a:bodyPr/>
                    <a:lstStyle/>
                    <a:p>
                      <a:pPr fontAlgn="t"/>
                      <a:r>
                        <a:rPr lang="en-US" sz="1900">
                          <a:effectLst/>
                        </a:rPr>
                        <a:t>3</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tc>
                  <a:txBody>
                    <a:bodyPr/>
                    <a:lstStyle/>
                    <a:p>
                      <a:pPr algn="just" fontAlgn="t"/>
                      <a:r>
                        <a:rPr lang="en-US" sz="1900" b="1" dirty="0">
                          <a:solidFill>
                            <a:srgbClr val="000000"/>
                          </a:solidFill>
                          <a:effectLst/>
                        </a:rPr>
                        <a:t>POST</a:t>
                      </a:r>
                      <a:endParaRPr lang="en-US" sz="1900" dirty="0">
                        <a:solidFill>
                          <a:srgbClr val="000000"/>
                        </a:solidFill>
                        <a:effectLst/>
                      </a:endParaRPr>
                    </a:p>
                    <a:p>
                      <a:pPr algn="just" fontAlgn="t"/>
                      <a:r>
                        <a:rPr lang="en-US" sz="1900" dirty="0">
                          <a:solidFill>
                            <a:srgbClr val="000000"/>
                          </a:solidFill>
                          <a:effectLst/>
                        </a:rPr>
                        <a:t>Used to send HTML form data to server. Data received by POST method is not cached by server.</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extLst>
                  <a:ext uri="{0D108BD9-81ED-4DB2-BD59-A6C34878D82A}">
                    <a16:rowId xmlns:a16="http://schemas.microsoft.com/office/drawing/2014/main" val="4183952409"/>
                  </a:ext>
                </a:extLst>
              </a:tr>
              <a:tr h="904613">
                <a:tc>
                  <a:txBody>
                    <a:bodyPr/>
                    <a:lstStyle/>
                    <a:p>
                      <a:pPr fontAlgn="t"/>
                      <a:r>
                        <a:rPr lang="en-US" sz="1900">
                          <a:effectLst/>
                        </a:rPr>
                        <a:t>4</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tc>
                  <a:txBody>
                    <a:bodyPr/>
                    <a:lstStyle/>
                    <a:p>
                      <a:pPr algn="just" fontAlgn="t"/>
                      <a:r>
                        <a:rPr lang="en-US" sz="1900" b="1" dirty="0">
                          <a:solidFill>
                            <a:srgbClr val="000000"/>
                          </a:solidFill>
                          <a:effectLst/>
                        </a:rPr>
                        <a:t>PUT</a:t>
                      </a:r>
                      <a:endParaRPr lang="en-US" sz="1900" dirty="0">
                        <a:solidFill>
                          <a:srgbClr val="000000"/>
                        </a:solidFill>
                        <a:effectLst/>
                      </a:endParaRPr>
                    </a:p>
                    <a:p>
                      <a:pPr algn="just" fontAlgn="t"/>
                      <a:r>
                        <a:rPr lang="en-US" sz="1900" dirty="0">
                          <a:solidFill>
                            <a:srgbClr val="000000"/>
                          </a:solidFill>
                          <a:effectLst/>
                        </a:rPr>
                        <a:t>Replaces all current representations of the target resource with the uploaded content.</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extLst>
                  <a:ext uri="{0D108BD9-81ED-4DB2-BD59-A6C34878D82A}">
                    <a16:rowId xmlns:a16="http://schemas.microsoft.com/office/drawing/2014/main" val="3373278239"/>
                  </a:ext>
                </a:extLst>
              </a:tr>
              <a:tr h="796540">
                <a:tc>
                  <a:txBody>
                    <a:bodyPr/>
                    <a:lstStyle/>
                    <a:p>
                      <a:pPr fontAlgn="t"/>
                      <a:r>
                        <a:rPr lang="en-US" sz="1900">
                          <a:effectLst/>
                        </a:rPr>
                        <a:t>5</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tc>
                  <a:txBody>
                    <a:bodyPr/>
                    <a:lstStyle/>
                    <a:p>
                      <a:pPr algn="just" fontAlgn="t"/>
                      <a:r>
                        <a:rPr lang="en-US" sz="1900" b="1" dirty="0">
                          <a:solidFill>
                            <a:srgbClr val="000000"/>
                          </a:solidFill>
                          <a:effectLst/>
                        </a:rPr>
                        <a:t>DELETE</a:t>
                      </a:r>
                      <a:endParaRPr lang="en-US" sz="1900" dirty="0">
                        <a:solidFill>
                          <a:srgbClr val="000000"/>
                        </a:solidFill>
                        <a:effectLst/>
                      </a:endParaRPr>
                    </a:p>
                    <a:p>
                      <a:pPr algn="just" fontAlgn="t"/>
                      <a:r>
                        <a:rPr lang="en-US" sz="1900" dirty="0">
                          <a:solidFill>
                            <a:srgbClr val="000000"/>
                          </a:solidFill>
                          <a:effectLst/>
                        </a:rPr>
                        <a:t>Removes all current representations of the target resource given by a URL</a:t>
                      </a:r>
                    </a:p>
                  </a:txBody>
                  <a:tcPr marL="20014" marR="20014" marT="20014" marB="2001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solidFill>
                  </a:tcPr>
                </a:tc>
                <a:extLst>
                  <a:ext uri="{0D108BD9-81ED-4DB2-BD59-A6C34878D82A}">
                    <a16:rowId xmlns:a16="http://schemas.microsoft.com/office/drawing/2014/main" val="1556733876"/>
                  </a:ext>
                </a:extLst>
              </a:tr>
            </a:tbl>
          </a:graphicData>
        </a:graphic>
      </p:graphicFrame>
      <p:sp>
        <p:nvSpPr>
          <p:cNvPr id="8" name="Content Placeholder 2">
            <a:extLst>
              <a:ext uri="{FF2B5EF4-FFF2-40B4-BE49-F238E27FC236}">
                <a16:creationId xmlns:a16="http://schemas.microsoft.com/office/drawing/2014/main" id="{DD5E24D3-A4D2-C985-26CB-3CD870C7CD23}"/>
              </a:ext>
            </a:extLst>
          </p:cNvPr>
          <p:cNvSpPr txBox="1">
            <a:spLocks/>
          </p:cNvSpPr>
          <p:nvPr/>
        </p:nvSpPr>
        <p:spPr>
          <a:xfrm>
            <a:off x="7434889" y="3571855"/>
            <a:ext cx="4452311" cy="2571130"/>
          </a:xfrm>
          <a:prstGeom prst="rect">
            <a:avLst/>
          </a:prstGeom>
          <a:ln>
            <a:solidFill>
              <a:schemeClr val="tx1"/>
            </a:solidFill>
          </a:ln>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Unicode MS"/>
              </a:rPr>
              <a:t>POST /test HTTP/1.1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Unicode MS"/>
              </a:rPr>
              <a:t>Host: example.com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Unicode MS"/>
              </a:rPr>
              <a:t>Content-Type: application/x-www-form-</a:t>
            </a:r>
            <a:r>
              <a:rPr kumimoji="0" lang="en-US" altLang="en-US" sz="2400" b="0" i="0" u="none" strike="noStrike" cap="none" normalizeH="0" baseline="0" dirty="0" err="1">
                <a:ln>
                  <a:noFill/>
                </a:ln>
                <a:solidFill>
                  <a:schemeClr val="tx1"/>
                </a:solidFill>
                <a:effectLst/>
                <a:latin typeface="Arial Unicode MS"/>
              </a:rPr>
              <a:t>urlencoded</a:t>
            </a:r>
            <a:r>
              <a:rPr kumimoji="0" lang="en-US" altLang="en-US" sz="2400" b="0" i="0" u="none" strike="noStrike" cap="none" normalizeH="0" baseline="0" dirty="0">
                <a:ln>
                  <a:noFill/>
                </a:ln>
                <a:solidFill>
                  <a:schemeClr val="tx1"/>
                </a:solidFill>
                <a:effectLst/>
                <a:latin typeface="Arial Unicode MS"/>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Unicode MS"/>
              </a:rPr>
              <a:t>Content-Length: 27</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Unicode MS"/>
              </a:rPr>
              <a:t>field1=value1&amp;field2=value2</a:t>
            </a:r>
            <a:r>
              <a:rPr kumimoji="0" lang="en-US" altLang="en-US" sz="800" b="0" i="0" u="none" strike="noStrike" cap="none" normalizeH="0" baseline="0" dirty="0">
                <a:ln>
                  <a:noFill/>
                </a:ln>
                <a:solidFill>
                  <a:schemeClr val="tx1"/>
                </a:solidFill>
                <a:effectLst/>
              </a:rPr>
              <a:t> </a:t>
            </a:r>
            <a:endParaRPr kumimoji="0" lang="en-US" altLang="en-US" sz="4800" b="0" i="0" u="none" strike="noStrike" cap="none" normalizeH="0" baseline="0" dirty="0">
              <a:ln>
                <a:noFill/>
              </a:ln>
              <a:solidFill>
                <a:schemeClr val="tx1"/>
              </a:solidFill>
              <a:effectLst/>
              <a:latin typeface="Arial" panose="020B0604020202020204" pitchFamily="34" charset="0"/>
            </a:endParaRPr>
          </a:p>
          <a:p>
            <a:pPr lvl="1">
              <a:lnSpc>
                <a:spcPct val="105000"/>
              </a:lnSpc>
            </a:pPr>
            <a:endParaRPr lang="zh-CN" altLang="en-US" dirty="0"/>
          </a:p>
        </p:txBody>
      </p:sp>
    </p:spTree>
    <p:extLst>
      <p:ext uri="{BB962C8B-B14F-4D97-AF65-F5344CB8AC3E}">
        <p14:creationId xmlns:p14="http://schemas.microsoft.com/office/powerpoint/2010/main" val="1327422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3824D5-6AA0-ECC4-8503-4CE0446A78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8EED04-0EE1-70DD-672C-2831D8C4EDB9}"/>
              </a:ext>
            </a:extLst>
          </p:cNvPr>
          <p:cNvSpPr>
            <a:spLocks noGrp="1"/>
          </p:cNvSpPr>
          <p:nvPr>
            <p:ph type="title"/>
          </p:nvPr>
        </p:nvSpPr>
        <p:spPr/>
        <p:txBody>
          <a:bodyPr/>
          <a:lstStyle/>
          <a:p>
            <a:r>
              <a:rPr lang="en-US" b="1" dirty="0">
                <a:solidFill>
                  <a:schemeClr val="tx1"/>
                </a:solidFill>
              </a:rPr>
              <a:t>Flask – HTTP methods</a:t>
            </a:r>
            <a:endParaRPr lang="en-US" dirty="0"/>
          </a:p>
        </p:txBody>
      </p:sp>
      <p:sp>
        <p:nvSpPr>
          <p:cNvPr id="3" name="Content Placeholder 2">
            <a:extLst>
              <a:ext uri="{FF2B5EF4-FFF2-40B4-BE49-F238E27FC236}">
                <a16:creationId xmlns:a16="http://schemas.microsoft.com/office/drawing/2014/main" id="{3549918F-CC6E-FE10-9672-E012D549DA7A}"/>
              </a:ext>
            </a:extLst>
          </p:cNvPr>
          <p:cNvSpPr>
            <a:spLocks noGrp="1"/>
          </p:cNvSpPr>
          <p:nvPr>
            <p:ph sz="quarter" idx="13"/>
          </p:nvPr>
        </p:nvSpPr>
        <p:spPr>
          <a:xfrm>
            <a:off x="913773" y="1359888"/>
            <a:ext cx="9248901" cy="2069112"/>
          </a:xfrm>
        </p:spPr>
        <p:txBody>
          <a:bodyPr>
            <a:normAutofit/>
          </a:bodyPr>
          <a:lstStyle/>
          <a:p>
            <a:pPr marL="12065">
              <a:lnSpc>
                <a:spcPct val="100000"/>
              </a:lnSpc>
              <a:spcBef>
                <a:spcPts val="560"/>
              </a:spcBef>
              <a:tabLst>
                <a:tab pos="241300" algn="l"/>
                <a:tab pos="241935" algn="l"/>
              </a:tabLst>
            </a:pPr>
            <a:r>
              <a:rPr lang="en-US" sz="2400" dirty="0">
                <a:latin typeface="Arial" panose="020B0604020202020204" pitchFamily="34" charset="0"/>
                <a:cs typeface="Arial" panose="020B0604020202020204" pitchFamily="34" charset="0"/>
              </a:rPr>
              <a:t>By default, the Flask route responds to the GET requests. </a:t>
            </a:r>
          </a:p>
          <a:p>
            <a:pPr marL="12065">
              <a:lnSpc>
                <a:spcPct val="100000"/>
              </a:lnSpc>
              <a:spcBef>
                <a:spcPts val="560"/>
              </a:spcBef>
              <a:tabLst>
                <a:tab pos="241300" algn="l"/>
                <a:tab pos="241935" algn="l"/>
              </a:tabLst>
            </a:pPr>
            <a:endParaRPr lang="en-US" sz="2400" dirty="0">
              <a:latin typeface="Arial" panose="020B0604020202020204" pitchFamily="34" charset="0"/>
              <a:cs typeface="Arial" panose="020B0604020202020204" pitchFamily="34" charset="0"/>
            </a:endParaRPr>
          </a:p>
          <a:p>
            <a:pPr marL="12065">
              <a:lnSpc>
                <a:spcPct val="100000"/>
              </a:lnSpc>
              <a:spcBef>
                <a:spcPts val="560"/>
              </a:spcBef>
              <a:tabLst>
                <a:tab pos="241300" algn="l"/>
                <a:tab pos="241935" algn="l"/>
              </a:tabLst>
            </a:pPr>
            <a:r>
              <a:rPr lang="en-US" dirty="0">
                <a:latin typeface="Arial" panose="020B0604020202020204" pitchFamily="34" charset="0"/>
                <a:cs typeface="Arial" panose="020B0604020202020204" pitchFamily="34" charset="0"/>
              </a:rPr>
              <a:t>T</a:t>
            </a:r>
            <a:r>
              <a:rPr lang="en-US" sz="2400" dirty="0">
                <a:latin typeface="Arial" panose="020B0604020202020204" pitchFamily="34" charset="0"/>
                <a:cs typeface="Arial" panose="020B0604020202020204" pitchFamily="34" charset="0"/>
              </a:rPr>
              <a:t>his can be altered by  providing methods argument to route() decorator.</a:t>
            </a:r>
          </a:p>
          <a:p>
            <a:pPr lvl="1">
              <a:lnSpc>
                <a:spcPct val="105000"/>
              </a:lnSpc>
            </a:pPr>
            <a:endParaRPr lang="zh-CN" altLang="en-US" dirty="0"/>
          </a:p>
        </p:txBody>
      </p:sp>
      <p:sp>
        <p:nvSpPr>
          <p:cNvPr id="4" name="Rectangle 2">
            <a:extLst>
              <a:ext uri="{FF2B5EF4-FFF2-40B4-BE49-F238E27FC236}">
                <a16:creationId xmlns:a16="http://schemas.microsoft.com/office/drawing/2014/main" id="{B58CAF84-8499-6909-ED52-B6CB10F64F9D}"/>
              </a:ext>
            </a:extLst>
          </p:cNvPr>
          <p:cNvSpPr>
            <a:spLocks noChangeArrowheads="1"/>
          </p:cNvSpPr>
          <p:nvPr/>
        </p:nvSpPr>
        <p:spPr bwMode="auto">
          <a:xfrm>
            <a:off x="3146546" y="3096125"/>
            <a:ext cx="4977003" cy="224676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2000" dirty="0">
                <a:effectLst/>
              </a:rPr>
              <a:t>@</a:t>
            </a:r>
            <a:r>
              <a:rPr lang="en-US" sz="2000" dirty="0" err="1">
                <a:effectLst/>
              </a:rPr>
              <a:t>app.route</a:t>
            </a:r>
            <a:r>
              <a:rPr lang="en-US" sz="2000" dirty="0">
                <a:effectLst/>
              </a:rPr>
              <a:t>(‘/posts',</a:t>
            </a:r>
            <a:r>
              <a:rPr lang="en-US" sz="2000" dirty="0"/>
              <a:t> methods</a:t>
            </a:r>
            <a:r>
              <a:rPr lang="en-US" sz="2000" dirty="0">
                <a:effectLst/>
              </a:rPr>
              <a:t>=['GET',</a:t>
            </a:r>
            <a:r>
              <a:rPr lang="en-US" sz="2000" dirty="0"/>
              <a:t> </a:t>
            </a:r>
            <a:r>
              <a:rPr lang="en-US" sz="2000" dirty="0">
                <a:effectLst/>
              </a:rPr>
              <a:t>'POST’])</a:t>
            </a:r>
            <a:r>
              <a:rPr lang="en-US" sz="2000" dirty="0"/>
              <a:t>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effectLst/>
              </a:rPr>
              <a:t>def</a:t>
            </a:r>
            <a:r>
              <a:rPr lang="en-US" sz="2000" dirty="0"/>
              <a:t> posts</a:t>
            </a:r>
            <a:r>
              <a:rPr lang="en-US" sz="2000" dirty="0">
                <a:effectLst/>
              </a:rPr>
              <a:t>():</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t>  if </a:t>
            </a:r>
            <a:r>
              <a:rPr lang="en-US" sz="2000" dirty="0" err="1"/>
              <a:t>request.methods</a:t>
            </a:r>
            <a:r>
              <a:rPr lang="en-US" sz="2000" dirty="0"/>
              <a:t> == ‘GET’:</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t>        return ‘get the posts’</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t>  </a:t>
            </a:r>
            <a:r>
              <a:rPr lang="en-US" sz="2000" dirty="0" err="1"/>
              <a:t>elif</a:t>
            </a:r>
            <a:r>
              <a:rPr lang="en-US" sz="2000" dirty="0"/>
              <a:t> </a:t>
            </a:r>
            <a:r>
              <a:rPr lang="en-US" sz="2000" dirty="0" err="1"/>
              <a:t>request.methods</a:t>
            </a:r>
            <a:r>
              <a:rPr lang="en-US" sz="2000" dirty="0"/>
              <a:t> == ‘POST’:</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t>        return ‘make a new post’ </a:t>
            </a:r>
            <a:br>
              <a:rPr lang="en-US" sz="2000" dirty="0"/>
            </a:b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6608F6D7-6C9D-84BE-02E5-B123629B83CF}"/>
              </a:ext>
            </a:extLst>
          </p:cNvPr>
          <p:cNvSpPr txBox="1"/>
          <p:nvPr/>
        </p:nvSpPr>
        <p:spPr>
          <a:xfrm>
            <a:off x="2991853" y="5759116"/>
            <a:ext cx="5513754" cy="369332"/>
          </a:xfrm>
          <a:prstGeom prst="rect">
            <a:avLst/>
          </a:prstGeom>
          <a:noFill/>
        </p:spPr>
        <p:txBody>
          <a:bodyPr wrap="none" rtlCol="0">
            <a:spAutoFit/>
          </a:bodyPr>
          <a:lstStyle/>
          <a:p>
            <a:r>
              <a:rPr lang="en-US" dirty="0"/>
              <a:t>For form submission, how to access the values in the form?</a:t>
            </a:r>
          </a:p>
        </p:txBody>
      </p:sp>
    </p:spTree>
    <p:extLst>
      <p:ext uri="{BB962C8B-B14F-4D97-AF65-F5344CB8AC3E}">
        <p14:creationId xmlns:p14="http://schemas.microsoft.com/office/powerpoint/2010/main" val="996295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918774-E728-647E-313E-EA7E6B51355E}"/>
              </a:ext>
            </a:extLst>
          </p:cNvPr>
          <p:cNvSpPr>
            <a:spLocks noGrp="1"/>
          </p:cNvSpPr>
          <p:nvPr>
            <p:ph sz="quarter" idx="13"/>
          </p:nvPr>
        </p:nvSpPr>
        <p:spPr>
          <a:xfrm>
            <a:off x="1202532" y="537410"/>
            <a:ext cx="10363826" cy="2446421"/>
          </a:xfrm>
        </p:spPr>
        <p:txBody>
          <a:bodyPr>
            <a:normAutofit/>
          </a:bodyPr>
          <a:lstStyle/>
          <a:p>
            <a:r>
              <a:rPr lang="en-US" dirty="0"/>
              <a:t>Let us review what we learn so far: </a:t>
            </a:r>
          </a:p>
          <a:p>
            <a:r>
              <a:rPr lang="en-US" dirty="0"/>
              <a:t>Modify the following Flask code to run Flask web pages at </a:t>
            </a:r>
            <a:r>
              <a:rPr lang="en-US" dirty="0">
                <a:hlinkClick r:id="rId2"/>
              </a:rPr>
              <a:t>http://www.cs.fsu.edu:10000/cop4521</a:t>
            </a:r>
            <a:r>
              <a:rPr lang="en-US" dirty="0"/>
              <a:t> and http://www.cs.fsu.edu:10000/cop4610</a:t>
            </a:r>
          </a:p>
          <a:p>
            <a:endParaRPr lang="en-US" dirty="0"/>
          </a:p>
        </p:txBody>
      </p:sp>
      <p:sp>
        <p:nvSpPr>
          <p:cNvPr id="4" name="Rectangle 2">
            <a:extLst>
              <a:ext uri="{FF2B5EF4-FFF2-40B4-BE49-F238E27FC236}">
                <a16:creationId xmlns:a16="http://schemas.microsoft.com/office/drawing/2014/main" id="{C2F0F3B7-D665-32A0-85A5-302005D99927}"/>
              </a:ext>
            </a:extLst>
          </p:cNvPr>
          <p:cNvSpPr>
            <a:spLocks noChangeArrowheads="1"/>
          </p:cNvSpPr>
          <p:nvPr/>
        </p:nvSpPr>
        <p:spPr bwMode="auto">
          <a:xfrm>
            <a:off x="3136445" y="3429000"/>
            <a:ext cx="5715000" cy="27238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000080"/>
                </a:solidFill>
                <a:effectLst/>
              </a:rPr>
              <a:t>from </a:t>
            </a:r>
            <a:r>
              <a:rPr kumimoji="0" lang="en-US" altLang="en-US" sz="1900" b="0" i="0" u="none" strike="noStrike" cap="none" normalizeH="0" baseline="0" dirty="0">
                <a:ln>
                  <a:noFill/>
                </a:ln>
                <a:solidFill>
                  <a:srgbClr val="000000"/>
                </a:solidFill>
                <a:effectLst/>
              </a:rPr>
              <a:t>flask </a:t>
            </a:r>
            <a:r>
              <a:rPr kumimoji="0" lang="en-US" altLang="en-US" sz="1900" b="1" i="0" u="none" strike="noStrike" cap="none" normalizeH="0" baseline="0" dirty="0">
                <a:ln>
                  <a:noFill/>
                </a:ln>
                <a:solidFill>
                  <a:srgbClr val="000080"/>
                </a:solidFill>
                <a:effectLst/>
              </a:rPr>
              <a:t>import </a:t>
            </a:r>
            <a:r>
              <a:rPr kumimoji="0" lang="en-US" altLang="en-US" sz="1900" b="0" i="0" u="none" strike="noStrike" cap="none" normalizeH="0" baseline="0" dirty="0">
                <a:ln>
                  <a:noFill/>
                </a:ln>
                <a:solidFill>
                  <a:srgbClr val="000000"/>
                </a:solidFill>
                <a:effectLst/>
              </a:rPr>
              <a:t>Flask</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app = Flask(__name__)</a:t>
            </a:r>
            <a:br>
              <a:rPr kumimoji="0" lang="en-US" altLang="en-US" sz="1900" b="0" i="0" u="none" strike="noStrike" cap="none" normalizeH="0" baseline="0" dirty="0">
                <a:ln>
                  <a:noFill/>
                </a:ln>
                <a:solidFill>
                  <a:srgbClr val="000000"/>
                </a:solidFill>
                <a:effectLst/>
              </a:rPr>
            </a:b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FF0000"/>
                </a:solidFill>
                <a:effectLst/>
              </a:rPr>
              <a:t>@app.route(</a:t>
            </a:r>
            <a:r>
              <a:rPr kumimoji="0" lang="en-US" altLang="en-US" sz="1900" b="1" i="0" u="none" strike="noStrike" cap="none" normalizeH="0" baseline="0" dirty="0">
                <a:ln>
                  <a:noFill/>
                </a:ln>
                <a:solidFill>
                  <a:srgbClr val="FF0000"/>
                </a:solidFill>
                <a:effectLst/>
              </a:rPr>
              <a:t>'/'</a:t>
            </a:r>
            <a:r>
              <a:rPr kumimoji="0" lang="en-US" altLang="en-US" sz="1900" b="0" i="0" u="none" strike="noStrike" cap="none" normalizeH="0" baseline="0" dirty="0">
                <a:ln>
                  <a:noFill/>
                </a:ln>
                <a:solidFill>
                  <a:srgbClr val="FF0000"/>
                </a:solidFill>
                <a:effectLst/>
              </a:rPr>
              <a:t>)</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def </a:t>
            </a:r>
            <a:r>
              <a:rPr kumimoji="0" lang="en-US" altLang="en-US" sz="1900" b="0" i="0" u="none" strike="noStrike" cap="none" normalizeH="0" baseline="0" dirty="0" err="1">
                <a:ln>
                  <a:noFill/>
                </a:ln>
                <a:solidFill>
                  <a:srgbClr val="000000"/>
                </a:solidFill>
                <a:effectLst/>
              </a:rPr>
              <a:t>hello_world</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1" i="0" u="none" strike="noStrike" cap="none" normalizeH="0" baseline="0" dirty="0">
                <a:ln>
                  <a:noFill/>
                </a:ln>
                <a:solidFill>
                  <a:srgbClr val="008080"/>
                </a:solidFill>
                <a:effectLst/>
              </a:rPr>
              <a:t>'Hello World’</a:t>
            </a:r>
            <a:br>
              <a:rPr kumimoji="0" lang="en-US" altLang="en-US" sz="1900" b="1" i="0" u="none" strike="noStrike" cap="none" normalizeH="0" baseline="0" dirty="0">
                <a:ln>
                  <a:noFill/>
                </a:ln>
                <a:solidFill>
                  <a:srgbClr val="008080"/>
                </a:solidFill>
                <a:effectLst/>
              </a:rPr>
            </a:br>
            <a:br>
              <a:rPr kumimoji="0" lang="en-US" altLang="en-US" sz="1900" b="1" i="0" u="none" strike="noStrike" cap="none" normalizeH="0" baseline="0" dirty="0">
                <a:ln>
                  <a:noFill/>
                </a:ln>
                <a:solidFill>
                  <a:srgbClr val="008080"/>
                </a:solidFill>
                <a:effectLst/>
              </a:rPr>
            </a:br>
            <a:r>
              <a:rPr kumimoji="0" lang="en-US" altLang="en-US" sz="1900" b="1" i="0" u="none" strike="noStrike" cap="none" normalizeH="0" baseline="0" dirty="0">
                <a:ln>
                  <a:noFill/>
                </a:ln>
                <a:solidFill>
                  <a:srgbClr val="000080"/>
                </a:solidFill>
                <a:effectLst/>
              </a:rPr>
              <a:t>if </a:t>
            </a:r>
            <a:r>
              <a:rPr kumimoji="0" lang="en-US" altLang="en-US" sz="1900" b="0" i="0" u="none" strike="noStrike" cap="none" normalizeH="0" baseline="0" dirty="0">
                <a:ln>
                  <a:noFill/>
                </a:ln>
                <a:solidFill>
                  <a:srgbClr val="000000"/>
                </a:solidFill>
                <a:effectLst/>
              </a:rPr>
              <a:t>__name__ == </a:t>
            </a:r>
            <a:r>
              <a:rPr kumimoji="0" lang="en-US" altLang="en-US" sz="1900" b="1" i="0" u="none" strike="noStrike" cap="none" normalizeH="0" baseline="0" dirty="0">
                <a:ln>
                  <a:noFill/>
                </a:ln>
                <a:solidFill>
                  <a:srgbClr val="008080"/>
                </a:solidFill>
                <a:effectLst/>
              </a:rPr>
              <a:t>'__main__'</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err="1">
                <a:ln>
                  <a:noFill/>
                </a:ln>
                <a:solidFill>
                  <a:srgbClr val="FF0000"/>
                </a:solidFill>
                <a:effectLst/>
              </a:rPr>
              <a:t>app.run</a:t>
            </a:r>
            <a:r>
              <a:rPr kumimoji="0" lang="en-US" altLang="en-US" sz="1900" b="0" i="0" u="none" strike="noStrike" cap="none" normalizeH="0" baseline="0" dirty="0">
                <a:ln>
                  <a:noFill/>
                </a:ln>
                <a:solidFill>
                  <a:srgbClr val="FF0000"/>
                </a:solidFill>
                <a:effectLst/>
              </a:rPr>
              <a:t>(host=‘127.0.0.1’, port = 50000)</a:t>
            </a:r>
          </a:p>
        </p:txBody>
      </p:sp>
    </p:spTree>
    <p:extLst>
      <p:ext uri="{BB962C8B-B14F-4D97-AF65-F5344CB8AC3E}">
        <p14:creationId xmlns:p14="http://schemas.microsoft.com/office/powerpoint/2010/main" val="942011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5CC342-63CF-637F-0D7A-C5F07A988D2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E37A3C-9D84-4779-2207-7AA25E0B58EE}"/>
              </a:ext>
            </a:extLst>
          </p:cNvPr>
          <p:cNvSpPr>
            <a:spLocks noGrp="1"/>
          </p:cNvSpPr>
          <p:nvPr>
            <p:ph sz="quarter" idx="13"/>
          </p:nvPr>
        </p:nvSpPr>
        <p:spPr>
          <a:xfrm>
            <a:off x="1202532" y="537411"/>
            <a:ext cx="10363826" cy="1451810"/>
          </a:xfrm>
        </p:spPr>
        <p:txBody>
          <a:bodyPr>
            <a:normAutofit/>
          </a:bodyPr>
          <a:lstStyle/>
          <a:p>
            <a:r>
              <a:rPr lang="en-US" dirty="0"/>
              <a:t>Modify the following Flask code to run dynamic Flask websites that allow each student to have a separate web page at http://www.cs.fsu.edu:10000/cop4521/&lt;student_id&gt;</a:t>
            </a:r>
          </a:p>
        </p:txBody>
      </p:sp>
      <p:sp>
        <p:nvSpPr>
          <p:cNvPr id="4" name="Rectangle 2">
            <a:extLst>
              <a:ext uri="{FF2B5EF4-FFF2-40B4-BE49-F238E27FC236}">
                <a16:creationId xmlns:a16="http://schemas.microsoft.com/office/drawing/2014/main" id="{B9FC097A-A63B-19C2-BC3C-766FDA77511A}"/>
              </a:ext>
            </a:extLst>
          </p:cNvPr>
          <p:cNvSpPr>
            <a:spLocks noChangeArrowheads="1"/>
          </p:cNvSpPr>
          <p:nvPr/>
        </p:nvSpPr>
        <p:spPr bwMode="auto">
          <a:xfrm>
            <a:off x="2438613" y="2710438"/>
            <a:ext cx="5715000" cy="27238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000080"/>
                </a:solidFill>
                <a:effectLst/>
              </a:rPr>
              <a:t>from </a:t>
            </a:r>
            <a:r>
              <a:rPr kumimoji="0" lang="en-US" altLang="en-US" sz="1900" b="0" i="0" u="none" strike="noStrike" cap="none" normalizeH="0" baseline="0" dirty="0">
                <a:ln>
                  <a:noFill/>
                </a:ln>
                <a:solidFill>
                  <a:srgbClr val="000000"/>
                </a:solidFill>
                <a:effectLst/>
              </a:rPr>
              <a:t>flask </a:t>
            </a:r>
            <a:r>
              <a:rPr kumimoji="0" lang="en-US" altLang="en-US" sz="1900" b="1" i="0" u="none" strike="noStrike" cap="none" normalizeH="0" baseline="0" dirty="0">
                <a:ln>
                  <a:noFill/>
                </a:ln>
                <a:solidFill>
                  <a:srgbClr val="000080"/>
                </a:solidFill>
                <a:effectLst/>
              </a:rPr>
              <a:t>import </a:t>
            </a:r>
            <a:r>
              <a:rPr kumimoji="0" lang="en-US" altLang="en-US" sz="1900" b="0" i="0" u="none" strike="noStrike" cap="none" normalizeH="0" baseline="0" dirty="0">
                <a:ln>
                  <a:noFill/>
                </a:ln>
                <a:solidFill>
                  <a:srgbClr val="000000"/>
                </a:solidFill>
                <a:effectLst/>
              </a:rPr>
              <a:t>Flask</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app = Flask(__name__)</a:t>
            </a:r>
            <a:br>
              <a:rPr kumimoji="0" lang="en-US" altLang="en-US" sz="1900" b="0" i="0" u="none" strike="noStrike" cap="none" normalizeH="0" baseline="0" dirty="0">
                <a:ln>
                  <a:noFill/>
                </a:ln>
                <a:solidFill>
                  <a:srgbClr val="000000"/>
                </a:solidFill>
                <a:effectLst/>
              </a:rPr>
            </a:b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FF0000"/>
                </a:solidFill>
                <a:effectLst/>
              </a:rPr>
              <a:t>@app.route(</a:t>
            </a:r>
            <a:r>
              <a:rPr kumimoji="0" lang="en-US" altLang="en-US" sz="1900" b="1" i="0" u="none" strike="noStrike" cap="none" normalizeH="0" baseline="0" dirty="0">
                <a:ln>
                  <a:noFill/>
                </a:ln>
                <a:solidFill>
                  <a:srgbClr val="FF0000"/>
                </a:solidFill>
                <a:effectLst/>
              </a:rPr>
              <a:t>'/'</a:t>
            </a:r>
            <a:r>
              <a:rPr kumimoji="0" lang="en-US" altLang="en-US" sz="1900" b="0" i="0" u="none" strike="noStrike" cap="none" normalizeH="0" baseline="0" dirty="0">
                <a:ln>
                  <a:noFill/>
                </a:ln>
                <a:solidFill>
                  <a:srgbClr val="FF0000"/>
                </a:solidFill>
                <a:effectLst/>
              </a:rPr>
              <a:t>)</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def </a:t>
            </a:r>
            <a:r>
              <a:rPr kumimoji="0" lang="en-US" altLang="en-US" sz="1900" b="0" i="0" u="none" strike="noStrike" cap="none" normalizeH="0" baseline="0" dirty="0" err="1">
                <a:ln>
                  <a:noFill/>
                </a:ln>
                <a:solidFill>
                  <a:srgbClr val="000000"/>
                </a:solidFill>
                <a:effectLst/>
              </a:rPr>
              <a:t>hello_world</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1" i="0" u="none" strike="noStrike" cap="none" normalizeH="0" baseline="0" dirty="0">
                <a:ln>
                  <a:noFill/>
                </a:ln>
                <a:solidFill>
                  <a:srgbClr val="008080"/>
                </a:solidFill>
                <a:effectLst/>
              </a:rPr>
              <a:t>'Hello World’</a:t>
            </a:r>
            <a:br>
              <a:rPr kumimoji="0" lang="en-US" altLang="en-US" sz="1900" b="1" i="0" u="none" strike="noStrike" cap="none" normalizeH="0" baseline="0" dirty="0">
                <a:ln>
                  <a:noFill/>
                </a:ln>
                <a:solidFill>
                  <a:srgbClr val="008080"/>
                </a:solidFill>
                <a:effectLst/>
              </a:rPr>
            </a:br>
            <a:br>
              <a:rPr kumimoji="0" lang="en-US" altLang="en-US" sz="1900" b="1" i="0" u="none" strike="noStrike" cap="none" normalizeH="0" baseline="0" dirty="0">
                <a:ln>
                  <a:noFill/>
                </a:ln>
                <a:solidFill>
                  <a:srgbClr val="008080"/>
                </a:solidFill>
                <a:effectLst/>
              </a:rPr>
            </a:br>
            <a:r>
              <a:rPr kumimoji="0" lang="en-US" altLang="en-US" sz="1900" b="1" i="0" u="none" strike="noStrike" cap="none" normalizeH="0" baseline="0" dirty="0">
                <a:ln>
                  <a:noFill/>
                </a:ln>
                <a:solidFill>
                  <a:srgbClr val="000080"/>
                </a:solidFill>
                <a:effectLst/>
              </a:rPr>
              <a:t>if </a:t>
            </a:r>
            <a:r>
              <a:rPr kumimoji="0" lang="en-US" altLang="en-US" sz="1900" b="0" i="0" u="none" strike="noStrike" cap="none" normalizeH="0" baseline="0" dirty="0">
                <a:ln>
                  <a:noFill/>
                </a:ln>
                <a:solidFill>
                  <a:srgbClr val="000000"/>
                </a:solidFill>
                <a:effectLst/>
              </a:rPr>
              <a:t>__name__ == </a:t>
            </a:r>
            <a:r>
              <a:rPr kumimoji="0" lang="en-US" altLang="en-US" sz="1900" b="1" i="0" u="none" strike="noStrike" cap="none" normalizeH="0" baseline="0" dirty="0">
                <a:ln>
                  <a:noFill/>
                </a:ln>
                <a:solidFill>
                  <a:srgbClr val="008080"/>
                </a:solidFill>
                <a:effectLst/>
              </a:rPr>
              <a:t>'__main__'</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err="1">
                <a:ln>
                  <a:noFill/>
                </a:ln>
                <a:solidFill>
                  <a:srgbClr val="FF0000"/>
                </a:solidFill>
                <a:effectLst/>
              </a:rPr>
              <a:t>app.run</a:t>
            </a:r>
            <a:r>
              <a:rPr kumimoji="0" lang="en-US" altLang="en-US" sz="1900" b="0" i="0" u="none" strike="noStrike" cap="none" normalizeH="0" baseline="0" dirty="0">
                <a:ln>
                  <a:noFill/>
                </a:ln>
                <a:solidFill>
                  <a:srgbClr val="FF0000"/>
                </a:solidFill>
                <a:effectLst/>
              </a:rPr>
              <a:t>(host=‘127.0.0.1’, port = 50000)</a:t>
            </a:r>
          </a:p>
        </p:txBody>
      </p:sp>
    </p:spTree>
    <p:extLst>
      <p:ext uri="{BB962C8B-B14F-4D97-AF65-F5344CB8AC3E}">
        <p14:creationId xmlns:p14="http://schemas.microsoft.com/office/powerpoint/2010/main" val="3542370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60AFD6-7941-12C7-BC0F-F909DBB7B3B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35C5B0-995D-977A-5898-EC9480DE2AA4}"/>
              </a:ext>
            </a:extLst>
          </p:cNvPr>
          <p:cNvSpPr>
            <a:spLocks noGrp="1"/>
          </p:cNvSpPr>
          <p:nvPr>
            <p:ph sz="quarter" idx="13"/>
          </p:nvPr>
        </p:nvSpPr>
        <p:spPr>
          <a:xfrm>
            <a:off x="1202532" y="537411"/>
            <a:ext cx="10363826" cy="1451810"/>
          </a:xfrm>
        </p:spPr>
        <p:txBody>
          <a:bodyPr>
            <a:normAutofit/>
          </a:bodyPr>
          <a:lstStyle/>
          <a:p>
            <a:r>
              <a:rPr lang="en-US" dirty="0"/>
              <a:t>Modify the following Flask code to run a Flask website that can respond to http GET and PUT methods, http://www.cs.fsu.edu:10000/cop4521</a:t>
            </a:r>
          </a:p>
        </p:txBody>
      </p:sp>
      <p:sp>
        <p:nvSpPr>
          <p:cNvPr id="4" name="Rectangle 2">
            <a:extLst>
              <a:ext uri="{FF2B5EF4-FFF2-40B4-BE49-F238E27FC236}">
                <a16:creationId xmlns:a16="http://schemas.microsoft.com/office/drawing/2014/main" id="{74AD37B4-322C-8E31-88BE-39EC9DAF289C}"/>
              </a:ext>
            </a:extLst>
          </p:cNvPr>
          <p:cNvSpPr>
            <a:spLocks noChangeArrowheads="1"/>
          </p:cNvSpPr>
          <p:nvPr/>
        </p:nvSpPr>
        <p:spPr bwMode="auto">
          <a:xfrm>
            <a:off x="2759455" y="2582101"/>
            <a:ext cx="5715000" cy="27238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000080"/>
                </a:solidFill>
                <a:effectLst/>
              </a:rPr>
              <a:t>from </a:t>
            </a:r>
            <a:r>
              <a:rPr kumimoji="0" lang="en-US" altLang="en-US" sz="1900" b="0" i="0" u="none" strike="noStrike" cap="none" normalizeH="0" baseline="0" dirty="0">
                <a:ln>
                  <a:noFill/>
                </a:ln>
                <a:solidFill>
                  <a:srgbClr val="000000"/>
                </a:solidFill>
                <a:effectLst/>
              </a:rPr>
              <a:t>flask </a:t>
            </a:r>
            <a:r>
              <a:rPr kumimoji="0" lang="en-US" altLang="en-US" sz="1900" b="1" i="0" u="none" strike="noStrike" cap="none" normalizeH="0" baseline="0" dirty="0">
                <a:ln>
                  <a:noFill/>
                </a:ln>
                <a:solidFill>
                  <a:srgbClr val="000080"/>
                </a:solidFill>
                <a:effectLst/>
              </a:rPr>
              <a:t>import </a:t>
            </a:r>
            <a:r>
              <a:rPr kumimoji="0" lang="en-US" altLang="en-US" sz="1900" b="0" i="0" u="none" strike="noStrike" cap="none" normalizeH="0" baseline="0" dirty="0">
                <a:ln>
                  <a:noFill/>
                </a:ln>
                <a:solidFill>
                  <a:srgbClr val="000000"/>
                </a:solidFill>
                <a:effectLst/>
              </a:rPr>
              <a:t>Flask</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app = Flask(__name__)</a:t>
            </a:r>
            <a:br>
              <a:rPr kumimoji="0" lang="en-US" altLang="en-US" sz="1900" b="0" i="0" u="none" strike="noStrike" cap="none" normalizeH="0" baseline="0" dirty="0">
                <a:ln>
                  <a:noFill/>
                </a:ln>
                <a:solidFill>
                  <a:srgbClr val="000000"/>
                </a:solidFill>
                <a:effectLst/>
              </a:rPr>
            </a:b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FF0000"/>
                </a:solidFill>
                <a:effectLst/>
              </a:rPr>
              <a:t>@app.route(</a:t>
            </a:r>
            <a:r>
              <a:rPr kumimoji="0" lang="en-US" altLang="en-US" sz="1900" b="1" i="0" u="none" strike="noStrike" cap="none" normalizeH="0" baseline="0" dirty="0">
                <a:ln>
                  <a:noFill/>
                </a:ln>
                <a:solidFill>
                  <a:srgbClr val="FF0000"/>
                </a:solidFill>
                <a:effectLst/>
              </a:rPr>
              <a:t>'/'</a:t>
            </a:r>
            <a:r>
              <a:rPr kumimoji="0" lang="en-US" altLang="en-US" sz="1900" b="0" i="0" u="none" strike="noStrike" cap="none" normalizeH="0" baseline="0" dirty="0">
                <a:ln>
                  <a:noFill/>
                </a:ln>
                <a:solidFill>
                  <a:srgbClr val="FF0000"/>
                </a:solidFill>
                <a:effectLst/>
              </a:rPr>
              <a:t>)</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def </a:t>
            </a:r>
            <a:r>
              <a:rPr kumimoji="0" lang="en-US" altLang="en-US" sz="1900" b="0" i="0" u="none" strike="noStrike" cap="none" normalizeH="0" baseline="0" dirty="0" err="1">
                <a:ln>
                  <a:noFill/>
                </a:ln>
                <a:solidFill>
                  <a:srgbClr val="000000"/>
                </a:solidFill>
                <a:effectLst/>
              </a:rPr>
              <a:t>hello_world</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1" i="0" u="none" strike="noStrike" cap="none" normalizeH="0" baseline="0" dirty="0">
                <a:ln>
                  <a:noFill/>
                </a:ln>
                <a:solidFill>
                  <a:srgbClr val="008080"/>
                </a:solidFill>
                <a:effectLst/>
              </a:rPr>
              <a:t>'Hello World’</a:t>
            </a:r>
            <a:br>
              <a:rPr kumimoji="0" lang="en-US" altLang="en-US" sz="1900" b="1" i="0" u="none" strike="noStrike" cap="none" normalizeH="0" baseline="0" dirty="0">
                <a:ln>
                  <a:noFill/>
                </a:ln>
                <a:solidFill>
                  <a:srgbClr val="008080"/>
                </a:solidFill>
                <a:effectLst/>
              </a:rPr>
            </a:br>
            <a:br>
              <a:rPr kumimoji="0" lang="en-US" altLang="en-US" sz="1900" b="1" i="0" u="none" strike="noStrike" cap="none" normalizeH="0" baseline="0" dirty="0">
                <a:ln>
                  <a:noFill/>
                </a:ln>
                <a:solidFill>
                  <a:srgbClr val="008080"/>
                </a:solidFill>
                <a:effectLst/>
              </a:rPr>
            </a:br>
            <a:r>
              <a:rPr kumimoji="0" lang="en-US" altLang="en-US" sz="1900" b="1" i="0" u="none" strike="noStrike" cap="none" normalizeH="0" baseline="0" dirty="0">
                <a:ln>
                  <a:noFill/>
                </a:ln>
                <a:solidFill>
                  <a:srgbClr val="000080"/>
                </a:solidFill>
                <a:effectLst/>
              </a:rPr>
              <a:t>if </a:t>
            </a:r>
            <a:r>
              <a:rPr kumimoji="0" lang="en-US" altLang="en-US" sz="1900" b="0" i="0" u="none" strike="noStrike" cap="none" normalizeH="0" baseline="0" dirty="0">
                <a:ln>
                  <a:noFill/>
                </a:ln>
                <a:solidFill>
                  <a:srgbClr val="000000"/>
                </a:solidFill>
                <a:effectLst/>
              </a:rPr>
              <a:t>__name__ == </a:t>
            </a:r>
            <a:r>
              <a:rPr kumimoji="0" lang="en-US" altLang="en-US" sz="1900" b="1" i="0" u="none" strike="noStrike" cap="none" normalizeH="0" baseline="0" dirty="0">
                <a:ln>
                  <a:noFill/>
                </a:ln>
                <a:solidFill>
                  <a:srgbClr val="008080"/>
                </a:solidFill>
                <a:effectLst/>
              </a:rPr>
              <a:t>'__main__'</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err="1">
                <a:ln>
                  <a:noFill/>
                </a:ln>
                <a:solidFill>
                  <a:srgbClr val="FF0000"/>
                </a:solidFill>
                <a:effectLst/>
              </a:rPr>
              <a:t>app.run</a:t>
            </a:r>
            <a:r>
              <a:rPr kumimoji="0" lang="en-US" altLang="en-US" sz="1900" b="0" i="0" u="none" strike="noStrike" cap="none" normalizeH="0" baseline="0" dirty="0">
                <a:ln>
                  <a:noFill/>
                </a:ln>
                <a:solidFill>
                  <a:srgbClr val="FF0000"/>
                </a:solidFill>
                <a:effectLst/>
              </a:rPr>
              <a:t>(host=‘127.0.0.1’, port = 50000)</a:t>
            </a:r>
          </a:p>
        </p:txBody>
      </p:sp>
    </p:spTree>
    <p:extLst>
      <p:ext uri="{BB962C8B-B14F-4D97-AF65-F5344CB8AC3E}">
        <p14:creationId xmlns:p14="http://schemas.microsoft.com/office/powerpoint/2010/main" val="113559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17F8A-9BD5-16BF-77A0-C121A6582498}"/>
              </a:ext>
            </a:extLst>
          </p:cNvPr>
          <p:cNvSpPr>
            <a:spLocks noGrp="1"/>
          </p:cNvSpPr>
          <p:nvPr>
            <p:ph type="title"/>
          </p:nvPr>
        </p:nvSpPr>
        <p:spPr/>
        <p:txBody>
          <a:bodyPr/>
          <a:lstStyle/>
          <a:p>
            <a:r>
              <a:rPr lang="en-US" dirty="0"/>
              <a:t>What we know so far</a:t>
            </a:r>
          </a:p>
        </p:txBody>
      </p:sp>
      <p:sp>
        <p:nvSpPr>
          <p:cNvPr id="3" name="Content Placeholder 2">
            <a:extLst>
              <a:ext uri="{FF2B5EF4-FFF2-40B4-BE49-F238E27FC236}">
                <a16:creationId xmlns:a16="http://schemas.microsoft.com/office/drawing/2014/main" id="{37ADEB81-34C1-43A3-3852-E7DA2722E7EB}"/>
              </a:ext>
            </a:extLst>
          </p:cNvPr>
          <p:cNvSpPr>
            <a:spLocks noGrp="1"/>
          </p:cNvSpPr>
          <p:nvPr>
            <p:ph sz="quarter" idx="13"/>
          </p:nvPr>
        </p:nvSpPr>
        <p:spPr/>
        <p:txBody>
          <a:bodyPr>
            <a:normAutofit/>
          </a:bodyPr>
          <a:lstStyle/>
          <a:p>
            <a:r>
              <a:rPr lang="en-US" dirty="0"/>
              <a:t>We can associate a URL with a python function. </a:t>
            </a:r>
          </a:p>
          <a:p>
            <a:pPr lvl="1"/>
            <a:r>
              <a:rPr lang="en-US" dirty="0"/>
              <a:t>The return value of the function will be sent back when a user access the URL.</a:t>
            </a:r>
          </a:p>
          <a:p>
            <a:r>
              <a:rPr lang="en-US" dirty="0"/>
              <a:t>We can associate dynamic URLs with a function</a:t>
            </a:r>
          </a:p>
          <a:p>
            <a:r>
              <a:rPr lang="en-US" dirty="0"/>
              <a:t>We can reuse the code with </a:t>
            </a:r>
            <a:r>
              <a:rPr lang="en-US" dirty="0" err="1"/>
              <a:t>url_for</a:t>
            </a:r>
            <a:r>
              <a:rPr lang="en-US" dirty="0"/>
              <a:t>() and redirect()</a:t>
            </a:r>
          </a:p>
          <a:p>
            <a:r>
              <a:rPr lang="en-US" dirty="0"/>
              <a:t>We can respond to different HTTP requests (GET, POST, </a:t>
            </a:r>
            <a:r>
              <a:rPr lang="en-US" dirty="0" err="1"/>
              <a:t>etc</a:t>
            </a:r>
            <a:r>
              <a:rPr lang="en-US" dirty="0"/>
              <a:t>)</a:t>
            </a:r>
          </a:p>
          <a:p>
            <a:endParaRPr lang="en-US" dirty="0"/>
          </a:p>
          <a:p>
            <a:r>
              <a:rPr lang="en-US" dirty="0"/>
              <a:t>Since Flask is intended to be used to build websites, the response needs to be in HTML! This is where Flask templates come into play! </a:t>
            </a:r>
          </a:p>
        </p:txBody>
      </p:sp>
    </p:spTree>
    <p:extLst>
      <p:ext uri="{BB962C8B-B14F-4D97-AF65-F5344CB8AC3E}">
        <p14:creationId xmlns:p14="http://schemas.microsoft.com/office/powerpoint/2010/main" val="1634352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spc="-10" dirty="0">
                <a:solidFill>
                  <a:schemeClr val="tx1"/>
                </a:solidFill>
              </a:rPr>
              <a:t>What is Flask?</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274323"/>
            <a:ext cx="10363826" cy="4276928"/>
          </a:xfrm>
        </p:spPr>
        <p:txBody>
          <a:bodyPr>
            <a:normAutofit fontScale="92500"/>
          </a:bodyPr>
          <a:lstStyle/>
          <a:p>
            <a:r>
              <a:rPr lang="en-US" sz="2400" dirty="0"/>
              <a:t>Flask is a web application framework written in Python</a:t>
            </a:r>
          </a:p>
          <a:p>
            <a:pPr lvl="1"/>
            <a:r>
              <a:rPr lang="en-US" sz="2000" dirty="0"/>
              <a:t>a collection of libraries and modules that enables a web application developer to write applications without having to bother about low-level details such as protocols, thread management etc.</a:t>
            </a:r>
          </a:p>
          <a:p>
            <a:pPr lvl="1"/>
            <a:r>
              <a:rPr lang="en-US" sz="1600" dirty="0"/>
              <a:t>can be used to create front end (HTML5, CSS, jQuery or </a:t>
            </a:r>
            <a:r>
              <a:rPr lang="en-US" sz="1600" dirty="0" err="1"/>
              <a:t>Javascript</a:t>
            </a:r>
            <a:endParaRPr lang="en-US" sz="2000" dirty="0"/>
          </a:p>
          <a:p>
            <a:r>
              <a:rPr lang="en-US" dirty="0">
                <a:effectLst/>
                <a:latin typeface="+mn-lt"/>
              </a:rPr>
              <a:t>Created by an international Python community called </a:t>
            </a:r>
            <a:r>
              <a:rPr lang="en-US" dirty="0" err="1">
                <a:effectLst/>
                <a:latin typeface="+mn-lt"/>
              </a:rPr>
              <a:t>Pocco</a:t>
            </a:r>
            <a:r>
              <a:rPr lang="en-US" dirty="0">
                <a:effectLst/>
                <a:latin typeface="+mn-lt"/>
              </a:rPr>
              <a:t>, based on 2 other projects:</a:t>
            </a:r>
          </a:p>
          <a:p>
            <a:pPr lvl="1"/>
            <a:r>
              <a:rPr lang="en-US" sz="2200" dirty="0" err="1"/>
              <a:t>Werkzeug</a:t>
            </a:r>
            <a:r>
              <a:rPr lang="en-US" sz="2200" dirty="0"/>
              <a:t>: A Web Server Gateway Interface (WSGI) that handles HTML requests, responses, etc.</a:t>
            </a:r>
          </a:p>
          <a:p>
            <a:pPr lvl="1"/>
            <a:r>
              <a:rPr lang="en-US" sz="2200" dirty="0"/>
              <a:t>Jinja2: a web templating system combining a template with data sources to render dynamic web pages. </a:t>
            </a:r>
          </a:p>
        </p:txBody>
      </p:sp>
      <p:sp>
        <p:nvSpPr>
          <p:cNvPr id="4" name="Rectangle 3">
            <a:extLst>
              <a:ext uri="{FF2B5EF4-FFF2-40B4-BE49-F238E27FC236}">
                <a16:creationId xmlns:a16="http://schemas.microsoft.com/office/drawing/2014/main" id="{97513311-764F-92D9-4B5D-64E613B7368F}"/>
              </a:ext>
            </a:extLst>
          </p:cNvPr>
          <p:cNvSpPr/>
          <p:nvPr/>
        </p:nvSpPr>
        <p:spPr>
          <a:xfrm>
            <a:off x="689043" y="5551251"/>
            <a:ext cx="10972800" cy="646331"/>
          </a:xfrm>
          <a:prstGeom prst="rect">
            <a:avLst/>
          </a:prstGeom>
        </p:spPr>
        <p:txBody>
          <a:bodyPr wrap="square">
            <a:spAutoFit/>
          </a:bodyPr>
          <a:lstStyle/>
          <a:p>
            <a:r>
              <a:rPr lang="en-US" dirty="0"/>
              <a:t>Adapted from Karen </a:t>
            </a:r>
            <a:r>
              <a:rPr lang="en-US" dirty="0" err="1"/>
              <a:t>Works’s</a:t>
            </a:r>
            <a:r>
              <a:rPr lang="en-US" dirty="0"/>
              <a:t> COP4521 material, which in turn was adapted from:</a:t>
            </a:r>
          </a:p>
          <a:p>
            <a:r>
              <a:rPr lang="en-US" dirty="0">
                <a:hlinkClick r:id="rId2">
                  <a:extLst>
                    <a:ext uri="{A12FA001-AC4F-418D-AE19-62706E023703}">
                      <ahyp:hlinkClr xmlns:ahyp="http://schemas.microsoft.com/office/drawing/2018/hyperlinkcolor" val="tx"/>
                    </a:ext>
                  </a:extLst>
                </a:hlinkClick>
              </a:rPr>
              <a:t> </a:t>
            </a:r>
            <a:r>
              <a:rPr lang="en-US" dirty="0"/>
              <a:t>https://</a:t>
            </a:r>
            <a:r>
              <a:rPr lang="en-US" dirty="0" err="1"/>
              <a:t>www.tutorialspoint.com</a:t>
            </a:r>
            <a:r>
              <a:rPr lang="en-US" dirty="0"/>
              <a:t>/flask/</a:t>
            </a:r>
            <a:r>
              <a:rPr lang="en-US" dirty="0" err="1"/>
              <a:t>flask_overview.htm</a:t>
            </a:r>
            <a:endParaRPr lang="en-US" dirty="0"/>
          </a:p>
        </p:txBody>
      </p:sp>
    </p:spTree>
    <p:extLst>
      <p:ext uri="{BB962C8B-B14F-4D97-AF65-F5344CB8AC3E}">
        <p14:creationId xmlns:p14="http://schemas.microsoft.com/office/powerpoint/2010/main" val="586702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HELLO WORLD in HTML</a:t>
            </a:r>
            <a:endParaRPr lang="en-US" dirty="0"/>
          </a:p>
        </p:txBody>
      </p:sp>
      <p:sp>
        <p:nvSpPr>
          <p:cNvPr id="5" name="Rectangle 1">
            <a:extLst>
              <a:ext uri="{FF2B5EF4-FFF2-40B4-BE49-F238E27FC236}">
                <a16:creationId xmlns:a16="http://schemas.microsoft.com/office/drawing/2014/main" id="{CF5D9235-DC9D-7F11-FFDA-E06E1C5E04DB}"/>
              </a:ext>
            </a:extLst>
          </p:cNvPr>
          <p:cNvSpPr>
            <a:spLocks noChangeArrowheads="1"/>
          </p:cNvSpPr>
          <p:nvPr/>
        </p:nvSpPr>
        <p:spPr bwMode="auto">
          <a:xfrm>
            <a:off x="2113266" y="1599064"/>
            <a:ext cx="7303987" cy="27238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000080"/>
                </a:solidFill>
                <a:effectLst/>
              </a:rPr>
              <a:t>from </a:t>
            </a:r>
            <a:r>
              <a:rPr kumimoji="0" lang="en-US" altLang="en-US" sz="1900" b="0" i="0" u="none" strike="noStrike" cap="none" normalizeH="0" baseline="0" dirty="0">
                <a:ln>
                  <a:noFill/>
                </a:ln>
                <a:solidFill>
                  <a:srgbClr val="000000"/>
                </a:solidFill>
                <a:effectLst/>
              </a:rPr>
              <a:t>flask </a:t>
            </a:r>
            <a:r>
              <a:rPr kumimoji="0" lang="en-US" altLang="en-US" sz="1900" b="1" i="0" u="none" strike="noStrike" cap="none" normalizeH="0" baseline="0" dirty="0">
                <a:ln>
                  <a:noFill/>
                </a:ln>
                <a:solidFill>
                  <a:srgbClr val="000080"/>
                </a:solidFill>
                <a:effectLst/>
              </a:rPr>
              <a:t>import </a:t>
            </a:r>
            <a:r>
              <a:rPr kumimoji="0" lang="en-US" altLang="en-US" sz="1900" b="0" i="0" u="none" strike="noStrike" cap="none" normalizeH="0" baseline="0" dirty="0">
                <a:ln>
                  <a:noFill/>
                </a:ln>
                <a:solidFill>
                  <a:srgbClr val="000000"/>
                </a:solidFill>
                <a:effectLst/>
              </a:rPr>
              <a:t>Flask</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app = Flask(__name__)</a:t>
            </a:r>
            <a:br>
              <a:rPr kumimoji="0" lang="en-US" altLang="en-US" sz="1900" b="0" i="0" u="none" strike="noStrike" cap="none" normalizeH="0" baseline="0" dirty="0">
                <a:ln>
                  <a:noFill/>
                </a:ln>
                <a:solidFill>
                  <a:srgbClr val="000000"/>
                </a:solidFill>
                <a:effectLst/>
              </a:rPr>
            </a:b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B2"/>
                </a:solidFill>
                <a:effectLst/>
              </a:rPr>
              <a:t>@</a:t>
            </a:r>
            <a:r>
              <a:rPr kumimoji="0" lang="en-US" altLang="en-US" sz="1900" b="0" i="0" u="none" strike="noStrike" cap="none" normalizeH="0" baseline="0" dirty="0" err="1">
                <a:ln>
                  <a:noFill/>
                </a:ln>
                <a:solidFill>
                  <a:srgbClr val="0000B2"/>
                </a:solidFill>
                <a:effectLst/>
              </a:rPr>
              <a:t>app.route</a:t>
            </a:r>
            <a:r>
              <a:rPr kumimoji="0" lang="en-US" altLang="en-US" sz="1900" b="0" i="0" u="none" strike="noStrike" cap="none" normalizeH="0" baseline="0" dirty="0">
                <a:ln>
                  <a:noFill/>
                </a:ln>
                <a:solidFill>
                  <a:srgbClr val="000000"/>
                </a:solidFill>
                <a:effectLst/>
              </a:rPr>
              <a:t>(</a:t>
            </a:r>
            <a:r>
              <a:rPr kumimoji="0" lang="en-US" altLang="en-US" sz="1900" b="1" i="0" u="none" strike="noStrike" cap="none" normalizeH="0" baseline="0" dirty="0">
                <a:ln>
                  <a:noFill/>
                </a:ln>
                <a:solidFill>
                  <a:srgbClr val="008080"/>
                </a:solidFill>
                <a:effectLst/>
              </a:rPr>
              <a:t>'/'</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def </a:t>
            </a:r>
            <a:r>
              <a:rPr kumimoji="0" lang="en-US" altLang="en-US" sz="1900" b="0" i="0" u="none" strike="noStrike" cap="none" normalizeH="0" baseline="0" dirty="0">
                <a:ln>
                  <a:noFill/>
                </a:ln>
                <a:solidFill>
                  <a:srgbClr val="000000"/>
                </a:solidFill>
                <a:effectLst/>
              </a:rPr>
              <a:t>index():</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1" i="0" u="none" strike="noStrike" cap="none" normalizeH="0" baseline="0" dirty="0">
                <a:ln>
                  <a:noFill/>
                </a:ln>
                <a:solidFill>
                  <a:srgbClr val="008080"/>
                </a:solidFill>
                <a:effectLst/>
              </a:rPr>
              <a:t>'&lt;html&gt;&lt;body&gt;&lt;h1&gt;Hello World&lt;/h1&gt;&lt;/body&gt;&lt;/html&gt;'</a:t>
            </a:r>
            <a:br>
              <a:rPr kumimoji="0" lang="en-US" altLang="en-US" sz="1900" b="1" i="0" u="none" strike="noStrike" cap="none" normalizeH="0" baseline="0" dirty="0">
                <a:ln>
                  <a:noFill/>
                </a:ln>
                <a:solidFill>
                  <a:srgbClr val="008080"/>
                </a:solidFill>
                <a:effectLst/>
              </a:rPr>
            </a:br>
            <a:br>
              <a:rPr kumimoji="0" lang="en-US" altLang="en-US" sz="1900" b="1" i="0" u="none" strike="noStrike" cap="none" normalizeH="0" baseline="0" dirty="0">
                <a:ln>
                  <a:noFill/>
                </a:ln>
                <a:solidFill>
                  <a:srgbClr val="008080"/>
                </a:solidFill>
                <a:effectLst/>
              </a:rPr>
            </a:br>
            <a:r>
              <a:rPr kumimoji="0" lang="en-US" altLang="en-US" sz="1900" b="1" i="0" u="none" strike="noStrike" cap="none" normalizeH="0" baseline="0" dirty="0">
                <a:ln>
                  <a:noFill/>
                </a:ln>
                <a:solidFill>
                  <a:srgbClr val="000080"/>
                </a:solidFill>
                <a:effectLst/>
              </a:rPr>
              <a:t>if </a:t>
            </a:r>
            <a:r>
              <a:rPr kumimoji="0" lang="en-US" altLang="en-US" sz="1900" b="0" i="0" u="none" strike="noStrike" cap="none" normalizeH="0" baseline="0" dirty="0">
                <a:ln>
                  <a:noFill/>
                </a:ln>
                <a:solidFill>
                  <a:srgbClr val="000000"/>
                </a:solidFill>
                <a:effectLst/>
              </a:rPr>
              <a:t>__name__ == </a:t>
            </a:r>
            <a:r>
              <a:rPr kumimoji="0" lang="en-US" altLang="en-US" sz="1900" b="1" i="0" u="none" strike="noStrike" cap="none" normalizeH="0" baseline="0" dirty="0">
                <a:ln>
                  <a:noFill/>
                </a:ln>
                <a:solidFill>
                  <a:srgbClr val="008080"/>
                </a:solidFill>
                <a:effectLst/>
              </a:rPr>
              <a:t>'__main__'</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err="1">
                <a:ln>
                  <a:noFill/>
                </a:ln>
                <a:solidFill>
                  <a:srgbClr val="000000"/>
                </a:solidFill>
                <a:effectLst/>
              </a:rPr>
              <a:t>app.run</a:t>
            </a:r>
            <a:r>
              <a:rPr kumimoji="0" lang="en-US" altLang="en-US" sz="1900" b="0" i="0" u="none" strike="noStrike" cap="none" normalizeH="0" baseline="0" dirty="0">
                <a:ln>
                  <a:noFill/>
                </a:ln>
                <a:solidFill>
                  <a:srgbClr val="000000"/>
                </a:solidFill>
                <a:effectLst/>
              </a:rPr>
              <a:t>(</a:t>
            </a:r>
            <a:r>
              <a:rPr kumimoji="0" lang="en-US" altLang="en-US" sz="1900" b="0" i="0" u="none" strike="noStrike" cap="none" normalizeH="0" baseline="0" dirty="0">
                <a:ln>
                  <a:noFill/>
                </a:ln>
                <a:solidFill>
                  <a:srgbClr val="660099"/>
                </a:solidFill>
                <a:effectLst/>
              </a:rPr>
              <a:t>debug </a:t>
            </a: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True</a:t>
            </a:r>
            <a:r>
              <a:rPr kumimoji="0" lang="en-US" altLang="en-US" sz="1900" b="0" i="0" u="none" strike="noStrike" cap="none" normalizeH="0" baseline="0" dirty="0">
                <a:ln>
                  <a:noFill/>
                </a:ln>
                <a:solidFill>
                  <a:srgbClr val="000000"/>
                </a:solidFill>
                <a:effectLst/>
              </a:rPr>
              <a:t>)</a:t>
            </a:r>
            <a:endParaRPr kumimoji="0" lang="en-US" altLang="en-US" sz="19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10338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B35F-C3E3-E652-699F-6D254B4C762B}"/>
              </a:ext>
            </a:extLst>
          </p:cNvPr>
          <p:cNvSpPr>
            <a:spLocks noGrp="1"/>
          </p:cNvSpPr>
          <p:nvPr>
            <p:ph type="title"/>
          </p:nvPr>
        </p:nvSpPr>
        <p:spPr/>
        <p:txBody>
          <a:bodyPr>
            <a:normAutofit/>
          </a:bodyPr>
          <a:lstStyle/>
          <a:p>
            <a:r>
              <a:rPr lang="en-US" b="1" dirty="0">
                <a:solidFill>
                  <a:schemeClr val="tx1"/>
                </a:solidFill>
              </a:rPr>
              <a:t>Flask – Rendering </a:t>
            </a:r>
            <a:r>
              <a:rPr lang="en-US" b="1" dirty="0"/>
              <a:t>HTML response using </a:t>
            </a:r>
            <a:r>
              <a:rPr lang="en-US" b="1" dirty="0" err="1"/>
              <a:t>render_template</a:t>
            </a:r>
            <a:r>
              <a:rPr lang="en-US" b="1" dirty="0"/>
              <a:t>()</a:t>
            </a:r>
            <a:endParaRPr lang="en-US" dirty="0"/>
          </a:p>
        </p:txBody>
      </p:sp>
      <p:sp>
        <p:nvSpPr>
          <p:cNvPr id="3" name="Content Placeholder 2">
            <a:extLst>
              <a:ext uri="{FF2B5EF4-FFF2-40B4-BE49-F238E27FC236}">
                <a16:creationId xmlns:a16="http://schemas.microsoft.com/office/drawing/2014/main" id="{4687A3E2-52D4-AAEC-F844-C29459A4DF59}"/>
              </a:ext>
            </a:extLst>
          </p:cNvPr>
          <p:cNvSpPr>
            <a:spLocks noGrp="1"/>
          </p:cNvSpPr>
          <p:nvPr>
            <p:ph sz="quarter" idx="13"/>
          </p:nvPr>
        </p:nvSpPr>
        <p:spPr>
          <a:xfrm>
            <a:off x="770021" y="1331495"/>
            <a:ext cx="10507579" cy="5233991"/>
          </a:xfrm>
        </p:spPr>
        <p:txBody>
          <a:bodyPr>
            <a:normAutofit/>
          </a:bodyPr>
          <a:lstStyle/>
          <a:p>
            <a:r>
              <a:rPr lang="en-US" dirty="0"/>
              <a:t>A HTML response can be rendered by the </a:t>
            </a:r>
            <a:r>
              <a:rPr lang="en-US" b="1" dirty="0" err="1"/>
              <a:t>render_template</a:t>
            </a:r>
            <a:r>
              <a:rPr lang="en-US" b="1" dirty="0"/>
              <a:t>()</a:t>
            </a:r>
            <a:r>
              <a:rPr lang="en-US" dirty="0"/>
              <a:t> function.</a:t>
            </a:r>
          </a:p>
          <a:p>
            <a:r>
              <a:rPr lang="en-US" dirty="0" err="1"/>
              <a:t>Render_template</a:t>
            </a:r>
            <a:r>
              <a:rPr lang="en-US" dirty="0"/>
              <a:t>() takes an HTML template file  as an argument</a:t>
            </a:r>
          </a:p>
          <a:p>
            <a:pPr lvl="1"/>
            <a:r>
              <a:rPr lang="en-US" dirty="0"/>
              <a:t>The HTML template file should be put in the subdirectory </a:t>
            </a:r>
            <a:r>
              <a:rPr lang="en-US" dirty="0">
                <a:solidFill>
                  <a:srgbClr val="FF0000"/>
                </a:solidFill>
              </a:rPr>
              <a:t>templates</a:t>
            </a:r>
            <a:r>
              <a:rPr lang="en-US" dirty="0"/>
              <a:t> under the python source code. </a:t>
            </a:r>
          </a:p>
          <a:p>
            <a:r>
              <a:rPr lang="en-US" dirty="0"/>
              <a:t>Application file structure:</a:t>
            </a:r>
          </a:p>
          <a:p>
            <a:pPr lvl="1"/>
            <a:r>
              <a:rPr lang="en-US" dirty="0"/>
              <a:t>Application folder</a:t>
            </a:r>
          </a:p>
          <a:p>
            <a:pPr lvl="2"/>
            <a:r>
              <a:rPr lang="en-US" sz="2200" dirty="0"/>
              <a:t>Hello.py</a:t>
            </a:r>
          </a:p>
          <a:p>
            <a:pPr lvl="2"/>
            <a:r>
              <a:rPr lang="en-US" sz="2200" dirty="0"/>
              <a:t>templates</a:t>
            </a:r>
          </a:p>
          <a:p>
            <a:pPr lvl="3"/>
            <a:r>
              <a:rPr lang="en-US" sz="2200" dirty="0"/>
              <a:t>hello.html</a:t>
            </a:r>
          </a:p>
          <a:p>
            <a:r>
              <a:rPr lang="en-US" dirty="0"/>
              <a:t>See FlaskRenderTemplateVer1</a:t>
            </a:r>
          </a:p>
          <a:p>
            <a:endParaRPr lang="en-US" sz="2800" dirty="0"/>
          </a:p>
        </p:txBody>
      </p:sp>
      <p:sp>
        <p:nvSpPr>
          <p:cNvPr id="5" name="Rectangle 2">
            <a:extLst>
              <a:ext uri="{FF2B5EF4-FFF2-40B4-BE49-F238E27FC236}">
                <a16:creationId xmlns:a16="http://schemas.microsoft.com/office/drawing/2014/main" id="{07E2600F-0264-0374-52F9-F8FCB6AFC575}"/>
              </a:ext>
              <a:ext uri="{C183D7F6-B498-43B3-948B-1728B52AA6E4}">
                <adec:decorative xmlns:adec="http://schemas.microsoft.com/office/drawing/2017/decorative" val="1"/>
              </a:ext>
            </a:extLst>
          </p:cNvPr>
          <p:cNvSpPr>
            <a:spLocks noChangeArrowheads="1"/>
          </p:cNvSpPr>
          <p:nvPr/>
        </p:nvSpPr>
        <p:spPr bwMode="auto">
          <a:xfrm>
            <a:off x="5707157" y="3304380"/>
            <a:ext cx="5570756" cy="30162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000080"/>
                </a:solidFill>
                <a:effectLst/>
                <a:latin typeface="Consolas" panose="020B0609020204030204" pitchFamily="49" charset="0"/>
              </a:rPr>
              <a:t>from </a:t>
            </a:r>
            <a:r>
              <a:rPr kumimoji="0" lang="en-US" altLang="en-US" sz="1900" b="0" i="0" u="none" strike="noStrike" cap="none" normalizeH="0" baseline="0" dirty="0">
                <a:ln>
                  <a:noFill/>
                </a:ln>
                <a:solidFill>
                  <a:srgbClr val="000000"/>
                </a:solidFill>
                <a:effectLst/>
                <a:latin typeface="Consolas" panose="020B0609020204030204" pitchFamily="49" charset="0"/>
              </a:rPr>
              <a:t>flask </a:t>
            </a:r>
            <a:r>
              <a:rPr kumimoji="0" lang="en-US" altLang="en-US" sz="1900" b="1" i="0" u="none" strike="noStrike" cap="none" normalizeH="0" baseline="0" dirty="0">
                <a:ln>
                  <a:noFill/>
                </a:ln>
                <a:solidFill>
                  <a:srgbClr val="000080"/>
                </a:solidFill>
                <a:effectLst/>
                <a:latin typeface="Consolas" panose="020B0609020204030204" pitchFamily="49" charset="0"/>
              </a:rPr>
              <a:t>import </a:t>
            </a:r>
            <a:r>
              <a:rPr kumimoji="0" lang="en-US" altLang="en-US" sz="1900" b="0" i="0" u="none" strike="noStrike" cap="none" normalizeH="0" baseline="0" dirty="0">
                <a:ln>
                  <a:noFill/>
                </a:ln>
                <a:solidFill>
                  <a:srgbClr val="000000"/>
                </a:solidFill>
                <a:effectLst/>
                <a:latin typeface="Consolas" panose="020B0609020204030204" pitchFamily="49" charset="0"/>
              </a:rPr>
              <a:t>Flask, </a:t>
            </a:r>
            <a:r>
              <a:rPr kumimoji="0" lang="en-US" altLang="en-US" sz="1900" b="0" i="0" u="none" strike="noStrike" cap="none" normalizeH="0" baseline="0" dirty="0" err="1">
                <a:ln>
                  <a:noFill/>
                </a:ln>
                <a:solidFill>
                  <a:srgbClr val="000000"/>
                </a:solidFill>
                <a:effectLst/>
                <a:latin typeface="Consolas" panose="020B0609020204030204" pitchFamily="49" charset="0"/>
              </a:rPr>
              <a:t>render_template</a:t>
            </a:r>
            <a:br>
              <a:rPr kumimoji="0" lang="en-US" altLang="en-US" sz="1900" b="0" i="0" u="none" strike="noStrike" cap="none" normalizeH="0" baseline="0" dirty="0">
                <a:ln>
                  <a:noFill/>
                </a:ln>
                <a:solidFill>
                  <a:srgbClr val="000000"/>
                </a:solidFill>
                <a:effectLst/>
                <a:latin typeface="Consolas" panose="020B0609020204030204" pitchFamily="49" charset="0"/>
              </a:rPr>
            </a:br>
            <a:br>
              <a:rPr kumimoji="0" lang="en-US" altLang="en-US" sz="1900" b="0" i="0" u="none" strike="noStrike" cap="none" normalizeH="0" baseline="0" dirty="0">
                <a:ln>
                  <a:noFill/>
                </a:ln>
                <a:solidFill>
                  <a:srgbClr val="000000"/>
                </a:solidFill>
                <a:effectLst/>
                <a:latin typeface="Consolas" panose="020B0609020204030204" pitchFamily="49" charset="0"/>
              </a:rPr>
            </a:br>
            <a:r>
              <a:rPr kumimoji="0" lang="en-US" altLang="en-US" sz="1900" b="0" i="0" u="none" strike="noStrike" cap="none" normalizeH="0" baseline="0" dirty="0">
                <a:ln>
                  <a:noFill/>
                </a:ln>
                <a:solidFill>
                  <a:srgbClr val="000000"/>
                </a:solidFill>
                <a:effectLst/>
                <a:latin typeface="Consolas" panose="020B0609020204030204" pitchFamily="49" charset="0"/>
              </a:rPr>
              <a:t>app = </a:t>
            </a:r>
            <a:r>
              <a:rPr kumimoji="0" lang="en-US" altLang="en-US" sz="1900" b="0" i="0" u="none" strike="noStrike" cap="none" normalizeH="0" baseline="0" dirty="0">
                <a:ln>
                  <a:noFill/>
                </a:ln>
                <a:solidFill>
                  <a:srgbClr val="000000"/>
                </a:solidFill>
                <a:effectLst/>
              </a:rPr>
              <a:t>Flask</a:t>
            </a:r>
            <a:r>
              <a:rPr kumimoji="0" lang="en-US" altLang="en-US" sz="1900" b="0" i="0" u="none" strike="noStrike" cap="none" normalizeH="0" baseline="0" dirty="0">
                <a:ln>
                  <a:noFill/>
                </a:ln>
                <a:solidFill>
                  <a:srgbClr val="000000"/>
                </a:solidFill>
                <a:effectLst/>
                <a:latin typeface="Consolas" panose="020B0609020204030204" pitchFamily="49" charset="0"/>
              </a:rPr>
              <a:t>(__name__)</a:t>
            </a:r>
            <a:br>
              <a:rPr kumimoji="0" lang="en-US" altLang="en-US" sz="1900" b="0" i="0" u="none" strike="noStrike" cap="none" normalizeH="0" baseline="0" dirty="0">
                <a:ln>
                  <a:noFill/>
                </a:ln>
                <a:solidFill>
                  <a:srgbClr val="000000"/>
                </a:solidFill>
                <a:effectLst/>
                <a:latin typeface="Consolas" panose="020B0609020204030204" pitchFamily="49" charset="0"/>
              </a:rPr>
            </a:br>
            <a:br>
              <a:rPr kumimoji="0" lang="en-US" altLang="en-US" sz="1900" b="0" i="0" u="none" strike="noStrike" cap="none" normalizeH="0" baseline="0" dirty="0">
                <a:ln>
                  <a:noFill/>
                </a:ln>
                <a:solidFill>
                  <a:srgbClr val="000000"/>
                </a:solidFill>
                <a:effectLst/>
                <a:latin typeface="Consolas" panose="020B0609020204030204" pitchFamily="49" charset="0"/>
              </a:rPr>
            </a:br>
            <a:r>
              <a:rPr kumimoji="0" lang="en-US" altLang="en-US" sz="1900" b="0" i="0" u="none" strike="noStrike" cap="none" normalizeH="0" baseline="0" dirty="0">
                <a:ln>
                  <a:noFill/>
                </a:ln>
                <a:solidFill>
                  <a:srgbClr val="0000B2"/>
                </a:solidFill>
                <a:effectLst/>
                <a:latin typeface="Consolas" panose="020B0609020204030204" pitchFamily="49" charset="0"/>
              </a:rPr>
              <a:t>@app.route</a:t>
            </a:r>
            <a:r>
              <a:rPr kumimoji="0" lang="en-US" altLang="en-US" sz="1900" b="0" i="0" u="none" strike="noStrike" cap="none" normalizeH="0" baseline="0" dirty="0">
                <a:ln>
                  <a:noFill/>
                </a:ln>
                <a:solidFill>
                  <a:srgbClr val="000000"/>
                </a:solidFill>
                <a:effectLst/>
                <a:latin typeface="Consolas" panose="020B0609020204030204" pitchFamily="49" charset="0"/>
              </a:rPr>
              <a:t>(</a:t>
            </a:r>
            <a:r>
              <a:rPr kumimoji="0" lang="en-US" altLang="en-US" sz="1900" b="1" i="0" u="none" strike="noStrike" cap="none" normalizeH="0" baseline="0" dirty="0">
                <a:ln>
                  <a:noFill/>
                </a:ln>
                <a:solidFill>
                  <a:srgbClr val="008080"/>
                </a:solidFill>
                <a:effectLst/>
                <a:latin typeface="Consolas" panose="020B0609020204030204" pitchFamily="49" charset="0"/>
              </a:rPr>
              <a:t>'/'</a:t>
            </a:r>
            <a:r>
              <a:rPr kumimoji="0" lang="en-US" altLang="en-US" sz="1900" b="0" i="0" u="none" strike="noStrike" cap="none" normalizeH="0" baseline="0" dirty="0">
                <a:ln>
                  <a:noFill/>
                </a:ln>
                <a:solidFill>
                  <a:srgbClr val="000000"/>
                </a:solidFill>
                <a:effectLst/>
                <a:latin typeface="Consolas" panose="020B0609020204030204" pitchFamily="49" charset="0"/>
              </a:rPr>
              <a:t>)</a:t>
            </a:r>
            <a:br>
              <a:rPr kumimoji="0" lang="en-US" altLang="en-US" sz="1900" b="0" i="0" u="none" strike="noStrike" cap="none" normalizeH="0" baseline="0" dirty="0">
                <a:ln>
                  <a:noFill/>
                </a:ln>
                <a:solidFill>
                  <a:srgbClr val="000000"/>
                </a:solidFill>
                <a:effectLst/>
                <a:latin typeface="Consolas" panose="020B0609020204030204" pitchFamily="49" charset="0"/>
              </a:rPr>
            </a:br>
            <a:r>
              <a:rPr kumimoji="0" lang="en-US" altLang="en-US" sz="1900" b="1" i="0" u="none" strike="noStrike" cap="none" normalizeH="0" baseline="0" dirty="0">
                <a:ln>
                  <a:noFill/>
                </a:ln>
                <a:solidFill>
                  <a:srgbClr val="000080"/>
                </a:solidFill>
                <a:effectLst/>
                <a:latin typeface="Consolas" panose="020B0609020204030204" pitchFamily="49" charset="0"/>
              </a:rPr>
              <a:t>def </a:t>
            </a:r>
            <a:r>
              <a:rPr kumimoji="0" lang="en-US" altLang="en-US" sz="1900" b="0" i="0" u="none" strike="noStrike" cap="none" normalizeH="0" baseline="0" dirty="0">
                <a:ln>
                  <a:noFill/>
                </a:ln>
                <a:solidFill>
                  <a:srgbClr val="000000"/>
                </a:solidFill>
                <a:effectLst/>
                <a:latin typeface="Consolas" panose="020B0609020204030204" pitchFamily="49" charset="0"/>
              </a:rPr>
              <a:t>index():</a:t>
            </a:r>
            <a:br>
              <a:rPr kumimoji="0" lang="en-US" altLang="en-US" sz="1900" b="0" i="0" u="none" strike="noStrike" cap="none" normalizeH="0" baseline="0" dirty="0">
                <a:ln>
                  <a:noFill/>
                </a:ln>
                <a:solidFill>
                  <a:srgbClr val="000000"/>
                </a:solidFill>
                <a:effectLst/>
                <a:latin typeface="Consolas" panose="020B0609020204030204" pitchFamily="49" charset="0"/>
              </a:rPr>
            </a:br>
            <a:r>
              <a:rPr kumimoji="0" lang="en-US" altLang="en-US" sz="1900" b="0" i="0" u="none" strike="noStrike" cap="none" normalizeH="0" baseline="0" dirty="0">
                <a:ln>
                  <a:noFill/>
                </a:ln>
                <a:solidFill>
                  <a:srgbClr val="000000"/>
                </a:solidFill>
                <a:effectLst/>
                <a:latin typeface="Consolas" panose="020B0609020204030204" pitchFamily="49" charset="0"/>
              </a:rPr>
              <a:t>   </a:t>
            </a:r>
            <a:r>
              <a:rPr kumimoji="0" lang="en-US" altLang="en-US" sz="1900" b="1" i="0" u="none" strike="noStrike" cap="none" normalizeH="0" baseline="0" dirty="0">
                <a:ln>
                  <a:noFill/>
                </a:ln>
                <a:solidFill>
                  <a:srgbClr val="000080"/>
                </a:solidFill>
                <a:effectLst/>
                <a:latin typeface="Consolas" panose="020B0609020204030204" pitchFamily="49" charset="0"/>
              </a:rPr>
              <a:t>return </a:t>
            </a:r>
            <a:r>
              <a:rPr kumimoji="0" lang="en-US" altLang="en-US" sz="1900" b="0" i="0" u="none" strike="noStrike" cap="none" normalizeH="0" baseline="0" dirty="0" err="1">
                <a:ln>
                  <a:noFill/>
                </a:ln>
                <a:solidFill>
                  <a:srgbClr val="000000"/>
                </a:solidFill>
                <a:effectLst/>
                <a:latin typeface="Consolas" panose="020B0609020204030204" pitchFamily="49" charset="0"/>
              </a:rPr>
              <a:t>render_template</a:t>
            </a:r>
            <a:r>
              <a:rPr kumimoji="0" lang="en-US" altLang="en-US" sz="1900" b="0" i="0" u="none" strike="noStrike" cap="none" normalizeH="0" baseline="0" dirty="0">
                <a:ln>
                  <a:noFill/>
                </a:ln>
                <a:solidFill>
                  <a:srgbClr val="000000"/>
                </a:solidFill>
                <a:effectLst/>
                <a:latin typeface="Consolas" panose="020B0609020204030204" pitchFamily="49" charset="0"/>
              </a:rPr>
              <a:t>(</a:t>
            </a:r>
            <a:r>
              <a:rPr kumimoji="0" lang="en-US" altLang="en-US" sz="1900" b="1" i="0" u="none" strike="noStrike" cap="none" normalizeH="0" baseline="0" dirty="0">
                <a:ln>
                  <a:noFill/>
                </a:ln>
                <a:solidFill>
                  <a:srgbClr val="008080"/>
                </a:solidFill>
                <a:effectLst/>
                <a:latin typeface="Consolas" panose="020B0609020204030204" pitchFamily="49" charset="0"/>
              </a:rPr>
              <a:t>'hello.html'</a:t>
            </a:r>
            <a:r>
              <a:rPr kumimoji="0" lang="en-US" altLang="en-US" sz="1900" b="0" i="0" u="none" strike="noStrike" cap="none" normalizeH="0" baseline="0" dirty="0">
                <a:ln>
                  <a:noFill/>
                </a:ln>
                <a:solidFill>
                  <a:srgbClr val="000000"/>
                </a:solidFill>
                <a:effectLst/>
                <a:latin typeface="Consolas" panose="020B0609020204030204" pitchFamily="49" charset="0"/>
              </a:rPr>
              <a:t>)</a:t>
            </a:r>
            <a:br>
              <a:rPr kumimoji="0" lang="en-US" altLang="en-US" sz="1900" b="0" i="0" u="none" strike="noStrike" cap="none" normalizeH="0" baseline="0" dirty="0">
                <a:ln>
                  <a:noFill/>
                </a:ln>
                <a:solidFill>
                  <a:srgbClr val="000000"/>
                </a:solidFill>
                <a:effectLst/>
                <a:latin typeface="Consolas" panose="020B0609020204030204" pitchFamily="49" charset="0"/>
              </a:rPr>
            </a:br>
            <a:br>
              <a:rPr kumimoji="0" lang="en-US" altLang="en-US" sz="1900" b="0" i="0" u="none" strike="noStrike" cap="none" normalizeH="0" baseline="0" dirty="0">
                <a:ln>
                  <a:noFill/>
                </a:ln>
                <a:solidFill>
                  <a:srgbClr val="000000"/>
                </a:solidFill>
                <a:effectLst/>
                <a:latin typeface="Consolas" panose="020B0609020204030204" pitchFamily="49" charset="0"/>
              </a:rPr>
            </a:br>
            <a:r>
              <a:rPr kumimoji="0" lang="en-US" altLang="en-US" sz="1900" b="1" i="0" u="none" strike="noStrike" cap="none" normalizeH="0" baseline="0" dirty="0">
                <a:ln>
                  <a:noFill/>
                </a:ln>
                <a:solidFill>
                  <a:srgbClr val="000080"/>
                </a:solidFill>
                <a:effectLst/>
                <a:latin typeface="Consolas" panose="020B0609020204030204" pitchFamily="49" charset="0"/>
              </a:rPr>
              <a:t>if </a:t>
            </a:r>
            <a:r>
              <a:rPr kumimoji="0" lang="en-US" altLang="en-US" sz="1900" b="0" i="0" u="none" strike="noStrike" cap="none" normalizeH="0" baseline="0" dirty="0">
                <a:ln>
                  <a:noFill/>
                </a:ln>
                <a:solidFill>
                  <a:srgbClr val="000000"/>
                </a:solidFill>
                <a:effectLst/>
                <a:latin typeface="Consolas" panose="020B0609020204030204" pitchFamily="49" charset="0"/>
              </a:rPr>
              <a:t>__name__ == </a:t>
            </a:r>
            <a:r>
              <a:rPr kumimoji="0" lang="en-US" altLang="en-US" sz="1900" b="1" i="0" u="none" strike="noStrike" cap="none" normalizeH="0" baseline="0" dirty="0">
                <a:ln>
                  <a:noFill/>
                </a:ln>
                <a:solidFill>
                  <a:srgbClr val="008080"/>
                </a:solidFill>
                <a:effectLst/>
                <a:latin typeface="Consolas" panose="020B0609020204030204" pitchFamily="49" charset="0"/>
              </a:rPr>
              <a:t>'__main__'</a:t>
            </a:r>
            <a:r>
              <a:rPr kumimoji="0" lang="en-US" altLang="en-US" sz="1900" b="0" i="0" u="none" strike="noStrike" cap="none" normalizeH="0" baseline="0" dirty="0">
                <a:ln>
                  <a:noFill/>
                </a:ln>
                <a:solidFill>
                  <a:srgbClr val="000000"/>
                </a:solidFill>
                <a:effectLst/>
                <a:latin typeface="Consolas" panose="020B0609020204030204" pitchFamily="49" charset="0"/>
              </a:rPr>
              <a:t>:</a:t>
            </a:r>
            <a:br>
              <a:rPr kumimoji="0" lang="en-US" altLang="en-US" sz="1900" b="0" i="0" u="none" strike="noStrike" cap="none" normalizeH="0" baseline="0" dirty="0">
                <a:ln>
                  <a:noFill/>
                </a:ln>
                <a:solidFill>
                  <a:srgbClr val="000000"/>
                </a:solidFill>
                <a:effectLst/>
                <a:latin typeface="Consolas" panose="020B0609020204030204" pitchFamily="49" charset="0"/>
              </a:rPr>
            </a:br>
            <a:r>
              <a:rPr kumimoji="0" lang="en-US" altLang="en-US" sz="1900" b="0" i="0" u="none" strike="noStrike" cap="none" normalizeH="0" baseline="0" dirty="0">
                <a:ln>
                  <a:noFill/>
                </a:ln>
                <a:solidFill>
                  <a:srgbClr val="000000"/>
                </a:solidFill>
                <a:effectLst/>
                <a:latin typeface="Consolas" panose="020B0609020204030204" pitchFamily="49" charset="0"/>
              </a:rPr>
              <a:t>   </a:t>
            </a:r>
            <a:r>
              <a:rPr kumimoji="0" lang="en-US" altLang="en-US" sz="1900" b="0" i="0" u="none" strike="noStrike" cap="none" normalizeH="0" baseline="0" dirty="0" err="1">
                <a:ln>
                  <a:noFill/>
                </a:ln>
                <a:solidFill>
                  <a:srgbClr val="000000"/>
                </a:solidFill>
                <a:effectLst/>
                <a:latin typeface="Consolas" panose="020B0609020204030204" pitchFamily="49" charset="0"/>
              </a:rPr>
              <a:t>app.run</a:t>
            </a:r>
            <a:r>
              <a:rPr kumimoji="0" lang="en-US" altLang="en-US" sz="1900" b="0" i="0" u="none" strike="noStrike" cap="none" normalizeH="0" baseline="0" dirty="0">
                <a:ln>
                  <a:noFill/>
                </a:ln>
                <a:solidFill>
                  <a:srgbClr val="000000"/>
                </a:solidFill>
                <a:effectLst/>
                <a:latin typeface="Consolas" panose="020B0609020204030204" pitchFamily="49" charset="0"/>
              </a:rPr>
              <a:t>(</a:t>
            </a:r>
            <a:r>
              <a:rPr kumimoji="0" lang="en-US" altLang="en-US" sz="1900" b="0" i="0" u="none" strike="noStrike" cap="none" normalizeH="0" baseline="0" dirty="0">
                <a:ln>
                  <a:noFill/>
                </a:ln>
                <a:solidFill>
                  <a:srgbClr val="660099"/>
                </a:solidFill>
                <a:effectLst/>
                <a:latin typeface="Consolas" panose="020B0609020204030204" pitchFamily="49" charset="0"/>
              </a:rPr>
              <a:t>debug </a:t>
            </a:r>
            <a:r>
              <a:rPr kumimoji="0" lang="en-US" altLang="en-US" sz="1900" b="0" i="0" u="none" strike="noStrike" cap="none" normalizeH="0" baseline="0" dirty="0">
                <a:ln>
                  <a:noFill/>
                </a:ln>
                <a:solidFill>
                  <a:srgbClr val="000000"/>
                </a:solidFill>
                <a:effectLst/>
                <a:latin typeface="Consolas" panose="020B0609020204030204" pitchFamily="49" charset="0"/>
              </a:rPr>
              <a:t>= </a:t>
            </a:r>
            <a:r>
              <a:rPr kumimoji="0" lang="en-US" altLang="en-US" sz="1900" b="1" i="0" u="none" strike="noStrike" cap="none" normalizeH="0" baseline="0" dirty="0">
                <a:ln>
                  <a:noFill/>
                </a:ln>
                <a:solidFill>
                  <a:srgbClr val="000080"/>
                </a:solidFill>
                <a:effectLst/>
                <a:latin typeface="Consolas" panose="020B0609020204030204" pitchFamily="49" charset="0"/>
              </a:rPr>
              <a:t>True</a:t>
            </a:r>
            <a:r>
              <a:rPr kumimoji="0" lang="en-US" altLang="en-US" sz="1900" b="0" i="0" u="none" strike="noStrike" cap="none" normalizeH="0" baseline="0" dirty="0">
                <a:ln>
                  <a:noFill/>
                </a:ln>
                <a:solidFill>
                  <a:srgbClr val="000000"/>
                </a:solidFill>
                <a:effectLst/>
                <a:latin typeface="Consolas" panose="020B0609020204030204" pitchFamily="49" charset="0"/>
              </a:rPr>
              <a:t>)</a:t>
            </a:r>
            <a:endParaRPr kumimoji="0" lang="en-US" altLang="en-US" sz="19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8430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B35F-C3E3-E652-699F-6D254B4C762B}"/>
              </a:ext>
            </a:extLst>
          </p:cNvPr>
          <p:cNvSpPr>
            <a:spLocks noGrp="1"/>
          </p:cNvSpPr>
          <p:nvPr>
            <p:ph type="title"/>
          </p:nvPr>
        </p:nvSpPr>
        <p:spPr/>
        <p:txBody>
          <a:bodyPr/>
          <a:lstStyle/>
          <a:p>
            <a:r>
              <a:rPr lang="en-US" b="1" dirty="0">
                <a:solidFill>
                  <a:schemeClr val="tx1"/>
                </a:solidFill>
              </a:rPr>
              <a:t>Flask – </a:t>
            </a:r>
            <a:r>
              <a:rPr lang="en-US" b="1" dirty="0"/>
              <a:t>Passing arguments to the HTML template</a:t>
            </a:r>
            <a:endParaRPr lang="en-US" dirty="0"/>
          </a:p>
        </p:txBody>
      </p:sp>
      <p:sp>
        <p:nvSpPr>
          <p:cNvPr id="3" name="Content Placeholder 2">
            <a:extLst>
              <a:ext uri="{FF2B5EF4-FFF2-40B4-BE49-F238E27FC236}">
                <a16:creationId xmlns:a16="http://schemas.microsoft.com/office/drawing/2014/main" id="{4687A3E2-52D4-AAEC-F844-C29459A4DF59}"/>
              </a:ext>
            </a:extLst>
          </p:cNvPr>
          <p:cNvSpPr>
            <a:spLocks noGrp="1"/>
          </p:cNvSpPr>
          <p:nvPr>
            <p:ph sz="quarter" idx="13"/>
          </p:nvPr>
        </p:nvSpPr>
        <p:spPr>
          <a:xfrm>
            <a:off x="913774" y="1566408"/>
            <a:ext cx="10363826" cy="3756706"/>
          </a:xfrm>
        </p:spPr>
        <p:txBody>
          <a:bodyPr>
            <a:normAutofit/>
          </a:bodyPr>
          <a:lstStyle/>
          <a:p>
            <a:r>
              <a:rPr lang="en-US" sz="1900" dirty="0" err="1"/>
              <a:t>Render_template</a:t>
            </a:r>
            <a:r>
              <a:rPr lang="en-US" sz="1900" dirty="0"/>
              <a:t>() takes any number of keyword arguments. </a:t>
            </a:r>
          </a:p>
          <a:p>
            <a:r>
              <a:rPr lang="en-US" sz="1900" dirty="0"/>
              <a:t>Accessing arguments in the HTML template with {{ argument name }}</a:t>
            </a:r>
          </a:p>
          <a:p>
            <a:r>
              <a:rPr lang="en-US" sz="2000" dirty="0"/>
              <a:t>See FlaskRenderTemplateVer2</a:t>
            </a:r>
          </a:p>
          <a:p>
            <a:pPr marL="0" indent="0">
              <a:buNone/>
            </a:pPr>
            <a:endParaRPr lang="en-US" sz="1900" dirty="0"/>
          </a:p>
        </p:txBody>
      </p:sp>
      <p:sp>
        <p:nvSpPr>
          <p:cNvPr id="4" name="Rectangle 1">
            <a:extLst>
              <a:ext uri="{FF2B5EF4-FFF2-40B4-BE49-F238E27FC236}">
                <a16:creationId xmlns:a16="http://schemas.microsoft.com/office/drawing/2014/main" id="{EFCDB13C-46D6-80C9-B171-2F25C70B600D}"/>
              </a:ext>
              <a:ext uri="{C183D7F6-B498-43B3-948B-1728B52AA6E4}">
                <adec:decorative xmlns:adec="http://schemas.microsoft.com/office/drawing/2017/decorative" val="1"/>
              </a:ext>
            </a:extLst>
          </p:cNvPr>
          <p:cNvSpPr>
            <a:spLocks noChangeArrowheads="1"/>
          </p:cNvSpPr>
          <p:nvPr/>
        </p:nvSpPr>
        <p:spPr bwMode="auto">
          <a:xfrm>
            <a:off x="1201030" y="3116920"/>
            <a:ext cx="5318668" cy="27238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000080"/>
                </a:solidFill>
                <a:effectLst/>
              </a:rPr>
              <a:t>from </a:t>
            </a:r>
            <a:r>
              <a:rPr kumimoji="0" lang="en-US" altLang="en-US" sz="1900" b="0" i="0" u="none" strike="noStrike" cap="none" normalizeH="0" baseline="0" dirty="0">
                <a:ln>
                  <a:noFill/>
                </a:ln>
                <a:solidFill>
                  <a:srgbClr val="000000"/>
                </a:solidFill>
                <a:effectLst/>
              </a:rPr>
              <a:t>flask </a:t>
            </a:r>
            <a:r>
              <a:rPr kumimoji="0" lang="en-US" altLang="en-US" sz="1900" b="1" i="0" u="none" strike="noStrike" cap="none" normalizeH="0" baseline="0" dirty="0">
                <a:ln>
                  <a:noFill/>
                </a:ln>
                <a:solidFill>
                  <a:srgbClr val="000080"/>
                </a:solidFill>
                <a:effectLst/>
              </a:rPr>
              <a:t>import </a:t>
            </a:r>
            <a:r>
              <a:rPr kumimoji="0" lang="en-US" altLang="en-US" sz="1900" b="0" i="0" u="none" strike="noStrike" cap="none" normalizeH="0" baseline="0" dirty="0">
                <a:ln>
                  <a:noFill/>
                </a:ln>
                <a:solidFill>
                  <a:srgbClr val="000000"/>
                </a:solidFill>
                <a:effectLst/>
              </a:rPr>
              <a:t>Flask, </a:t>
            </a:r>
            <a:r>
              <a:rPr kumimoji="0" lang="en-US" altLang="en-US" sz="1900" b="0" i="0" u="none" strike="noStrike" cap="none" normalizeH="0" baseline="0" dirty="0" err="1">
                <a:ln>
                  <a:noFill/>
                </a:ln>
                <a:solidFill>
                  <a:srgbClr val="000000"/>
                </a:solidFill>
                <a:effectLst/>
              </a:rPr>
              <a:t>render_template</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app = Flask(__name__)</a:t>
            </a:r>
            <a:br>
              <a:rPr kumimoji="0" lang="en-US" altLang="en-US" sz="1900" b="0" i="0" u="none" strike="noStrike" cap="none" normalizeH="0" baseline="0" dirty="0">
                <a:ln>
                  <a:noFill/>
                </a:ln>
                <a:solidFill>
                  <a:srgbClr val="000000"/>
                </a:solidFill>
                <a:effectLst/>
              </a:rPr>
            </a:b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B2"/>
                </a:solidFill>
                <a:effectLst/>
              </a:rPr>
              <a:t>@</a:t>
            </a:r>
            <a:r>
              <a:rPr kumimoji="0" lang="en-US" altLang="en-US" sz="1900" b="0" i="0" u="none" strike="noStrike" cap="none" normalizeH="0" baseline="0" dirty="0" err="1">
                <a:ln>
                  <a:noFill/>
                </a:ln>
                <a:solidFill>
                  <a:srgbClr val="0000B2"/>
                </a:solidFill>
                <a:effectLst/>
              </a:rPr>
              <a:t>app.route</a:t>
            </a:r>
            <a:r>
              <a:rPr kumimoji="0" lang="en-US" altLang="en-US" sz="1900" b="0" i="0" u="none" strike="noStrike" cap="none" normalizeH="0" baseline="0" dirty="0">
                <a:ln>
                  <a:noFill/>
                </a:ln>
                <a:solidFill>
                  <a:srgbClr val="000000"/>
                </a:solidFill>
                <a:effectLst/>
              </a:rPr>
              <a:t>(</a:t>
            </a:r>
            <a:r>
              <a:rPr kumimoji="0" lang="en-US" altLang="en-US" sz="1900" b="1" i="0" u="none" strike="noStrike" cap="none" normalizeH="0" baseline="0" dirty="0">
                <a:ln>
                  <a:noFill/>
                </a:ln>
                <a:solidFill>
                  <a:srgbClr val="008080"/>
                </a:solidFill>
                <a:effectLst/>
              </a:rPr>
              <a:t>'/hello/&lt;user&gt;'</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def </a:t>
            </a:r>
            <a:r>
              <a:rPr kumimoji="0" lang="en-US" altLang="en-US" sz="1900" b="0" i="0" u="none" strike="noStrike" cap="none" normalizeH="0" baseline="0" dirty="0" err="1">
                <a:ln>
                  <a:noFill/>
                </a:ln>
                <a:solidFill>
                  <a:srgbClr val="000000"/>
                </a:solidFill>
                <a:effectLst/>
              </a:rPr>
              <a:t>hello_name</a:t>
            </a:r>
            <a:r>
              <a:rPr kumimoji="0" lang="en-US" altLang="en-US" sz="1900" b="0" i="0" u="none" strike="noStrike" cap="none" normalizeH="0" baseline="0" dirty="0">
                <a:ln>
                  <a:noFill/>
                </a:ln>
                <a:solidFill>
                  <a:srgbClr val="000000"/>
                </a:solidFill>
                <a:effectLst/>
              </a:rPr>
              <a:t>(user):</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0" i="0" u="none" strike="noStrike" cap="none" normalizeH="0" baseline="0" dirty="0" err="1">
                <a:ln>
                  <a:noFill/>
                </a:ln>
                <a:solidFill>
                  <a:srgbClr val="000000"/>
                </a:solidFill>
                <a:effectLst/>
              </a:rPr>
              <a:t>render_template</a:t>
            </a:r>
            <a:r>
              <a:rPr kumimoji="0" lang="en-US" altLang="en-US" sz="1900" b="0" i="0" u="none" strike="noStrike" cap="none" normalizeH="0" baseline="0" dirty="0">
                <a:ln>
                  <a:noFill/>
                </a:ln>
                <a:solidFill>
                  <a:srgbClr val="000000"/>
                </a:solidFill>
                <a:effectLst/>
              </a:rPr>
              <a:t>(</a:t>
            </a:r>
            <a:r>
              <a:rPr kumimoji="0" lang="en-US" altLang="en-US" sz="1900" b="1" i="0" u="none" strike="noStrike" cap="none" normalizeH="0" baseline="0" dirty="0">
                <a:ln>
                  <a:noFill/>
                </a:ln>
                <a:solidFill>
                  <a:srgbClr val="008080"/>
                </a:solidFill>
                <a:effectLst/>
              </a:rPr>
              <a:t>'</a:t>
            </a:r>
            <a:r>
              <a:rPr kumimoji="0" lang="en-US" altLang="en-US" sz="1900" b="1" i="0" u="none" strike="noStrike" cap="none" normalizeH="0" baseline="0" dirty="0" err="1">
                <a:ln>
                  <a:noFill/>
                </a:ln>
                <a:solidFill>
                  <a:srgbClr val="008080"/>
                </a:solidFill>
                <a:effectLst/>
              </a:rPr>
              <a:t>hello.html</a:t>
            </a:r>
            <a:r>
              <a:rPr kumimoji="0" lang="en-US" altLang="en-US" sz="1900" b="1" i="0" u="none" strike="noStrike" cap="none" normalizeH="0" baseline="0" dirty="0">
                <a:ln>
                  <a:noFill/>
                </a:ln>
                <a:solidFill>
                  <a:srgbClr val="008080"/>
                </a:solidFill>
                <a:effectLst/>
              </a:rPr>
              <a:t>'</a:t>
            </a: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a:ln>
                  <a:noFill/>
                </a:ln>
                <a:solidFill>
                  <a:srgbClr val="660099"/>
                </a:solidFill>
                <a:effectLst/>
              </a:rPr>
              <a:t>name </a:t>
            </a:r>
            <a:r>
              <a:rPr kumimoji="0" lang="en-US" altLang="en-US" sz="1900" b="0" i="0" u="none" strike="noStrike" cap="none" normalizeH="0" baseline="0" dirty="0">
                <a:ln>
                  <a:noFill/>
                </a:ln>
                <a:solidFill>
                  <a:srgbClr val="000000"/>
                </a:solidFill>
                <a:effectLst/>
              </a:rPr>
              <a:t>= user)</a:t>
            </a:r>
            <a:br>
              <a:rPr kumimoji="0" lang="en-US" altLang="en-US" sz="1900" b="0" i="0" u="none" strike="noStrike" cap="none" normalizeH="0" baseline="0" dirty="0">
                <a:ln>
                  <a:noFill/>
                </a:ln>
                <a:solidFill>
                  <a:srgbClr val="000000"/>
                </a:solidFill>
                <a:effectLst/>
              </a:rPr>
            </a:b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if </a:t>
            </a:r>
            <a:r>
              <a:rPr kumimoji="0" lang="en-US" altLang="en-US" sz="1900" b="0" i="0" u="none" strike="noStrike" cap="none" normalizeH="0" baseline="0" dirty="0">
                <a:ln>
                  <a:noFill/>
                </a:ln>
                <a:solidFill>
                  <a:srgbClr val="000000"/>
                </a:solidFill>
                <a:effectLst/>
              </a:rPr>
              <a:t>__name__ == </a:t>
            </a:r>
            <a:r>
              <a:rPr kumimoji="0" lang="en-US" altLang="en-US" sz="1900" b="1" i="0" u="none" strike="noStrike" cap="none" normalizeH="0" baseline="0" dirty="0">
                <a:ln>
                  <a:noFill/>
                </a:ln>
                <a:solidFill>
                  <a:srgbClr val="008080"/>
                </a:solidFill>
                <a:effectLst/>
              </a:rPr>
              <a:t>'__main__'</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err="1">
                <a:ln>
                  <a:noFill/>
                </a:ln>
                <a:solidFill>
                  <a:srgbClr val="000000"/>
                </a:solidFill>
                <a:effectLst/>
              </a:rPr>
              <a:t>app.run</a:t>
            </a:r>
            <a:r>
              <a:rPr kumimoji="0" lang="en-US" altLang="en-US" sz="1900" b="0" i="0" u="none" strike="noStrike" cap="none" normalizeH="0" baseline="0" dirty="0">
                <a:ln>
                  <a:noFill/>
                </a:ln>
                <a:solidFill>
                  <a:srgbClr val="000000"/>
                </a:solidFill>
                <a:effectLst/>
              </a:rPr>
              <a:t>(</a:t>
            </a:r>
            <a:r>
              <a:rPr kumimoji="0" lang="en-US" altLang="en-US" sz="1900" b="0" i="0" u="none" strike="noStrike" cap="none" normalizeH="0" baseline="0" dirty="0">
                <a:ln>
                  <a:noFill/>
                </a:ln>
                <a:solidFill>
                  <a:srgbClr val="660099"/>
                </a:solidFill>
                <a:effectLst/>
              </a:rPr>
              <a:t>debug </a:t>
            </a: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True</a:t>
            </a:r>
            <a:r>
              <a:rPr kumimoji="0" lang="en-US" altLang="en-US" sz="1900" b="0" i="0" u="none" strike="noStrike" cap="none" normalizeH="0" baseline="0" dirty="0">
                <a:ln>
                  <a:noFill/>
                </a:ln>
                <a:solidFill>
                  <a:srgbClr val="000000"/>
                </a:solidFill>
                <a:effectLst/>
              </a:rPr>
              <a:t>)</a:t>
            </a:r>
            <a:endParaRPr kumimoji="0" lang="en-US" altLang="en-US" sz="1900" b="0" i="0" u="none" strike="noStrike" cap="none" normalizeH="0" baseline="0" dirty="0">
              <a:ln>
                <a:noFill/>
              </a:ln>
              <a:solidFill>
                <a:schemeClr val="tx1"/>
              </a:solidFill>
              <a:effectLst/>
            </a:endParaRPr>
          </a:p>
        </p:txBody>
      </p:sp>
      <p:sp>
        <p:nvSpPr>
          <p:cNvPr id="5" name="TextBox 4">
            <a:extLst>
              <a:ext uri="{FF2B5EF4-FFF2-40B4-BE49-F238E27FC236}">
                <a16:creationId xmlns:a16="http://schemas.microsoft.com/office/drawing/2014/main" id="{A45E386A-923D-4C90-B335-875645DFE608}"/>
              </a:ext>
            </a:extLst>
          </p:cNvPr>
          <p:cNvSpPr txBox="1"/>
          <p:nvPr/>
        </p:nvSpPr>
        <p:spPr>
          <a:xfrm>
            <a:off x="1638024" y="6199422"/>
            <a:ext cx="3960315" cy="369332"/>
          </a:xfrm>
          <a:prstGeom prst="rect">
            <a:avLst/>
          </a:prstGeom>
          <a:noFill/>
        </p:spPr>
        <p:txBody>
          <a:bodyPr wrap="none" rtlCol="0">
            <a:spAutoFit/>
          </a:bodyPr>
          <a:lstStyle/>
          <a:p>
            <a:r>
              <a:rPr lang="en-US" dirty="0"/>
              <a:t>Passing argument into the HTML template</a:t>
            </a:r>
          </a:p>
        </p:txBody>
      </p:sp>
      <p:cxnSp>
        <p:nvCxnSpPr>
          <p:cNvPr id="7" name="Straight Arrow Connector 6">
            <a:extLst>
              <a:ext uri="{FF2B5EF4-FFF2-40B4-BE49-F238E27FC236}">
                <a16:creationId xmlns:a16="http://schemas.microsoft.com/office/drawing/2014/main" id="{EE8D1DB0-E021-C5F7-1D28-4BFB956B8BCA}"/>
              </a:ext>
            </a:extLst>
          </p:cNvPr>
          <p:cNvCxnSpPr/>
          <p:nvPr/>
        </p:nvCxnSpPr>
        <p:spPr>
          <a:xfrm flipV="1">
            <a:off x="4760496" y="4860144"/>
            <a:ext cx="473242" cy="14036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1">
            <a:extLst>
              <a:ext uri="{FF2B5EF4-FFF2-40B4-BE49-F238E27FC236}">
                <a16:creationId xmlns:a16="http://schemas.microsoft.com/office/drawing/2014/main" id="{AFFAD8BC-E4F8-3ABB-84F3-881B70B0F229}"/>
              </a:ext>
              <a:ext uri="{C183D7F6-B498-43B3-948B-1728B52AA6E4}">
                <adec:decorative xmlns:adec="http://schemas.microsoft.com/office/drawing/2017/decorative" val="1"/>
              </a:ext>
            </a:extLst>
          </p:cNvPr>
          <p:cNvSpPr>
            <a:spLocks noChangeArrowheads="1"/>
          </p:cNvSpPr>
          <p:nvPr/>
        </p:nvSpPr>
        <p:spPr bwMode="auto">
          <a:xfrm>
            <a:off x="6953189" y="2978421"/>
            <a:ext cx="3890920" cy="286232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&lt;!DOCTYPE html&gt;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&lt;html lang="</a:t>
            </a:r>
            <a:r>
              <a:rPr kumimoji="0" lang="en-US" altLang="en-US" i="0" u="none" strike="noStrike" cap="none" normalizeH="0" baseline="0" dirty="0" err="1">
                <a:ln>
                  <a:noFill/>
                </a:ln>
                <a:effectLst/>
              </a:rPr>
              <a:t>en</a:t>
            </a:r>
            <a:r>
              <a:rPr kumimoji="0" lang="en-US" altLang="en-US" i="0" u="none" strike="noStrike" cap="none" normalizeH="0" baseline="0" dirty="0">
                <a:ln>
                  <a:noFill/>
                </a:ln>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&lt;head&gt;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    &lt;meta charset="UTF-8"&gt;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    &lt;title&gt;Title&lt;/title&gt;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&lt;/head&gt;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&lt;body&gt;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&lt;h1&gt;Hello {{ name }}!&lt;/h1&gt;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&lt;/body&gt;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a:ln>
                  <a:noFill/>
                </a:ln>
                <a:effectLst/>
              </a:rPr>
              <a:t>&lt;/html&gt;</a:t>
            </a:r>
          </a:p>
        </p:txBody>
      </p:sp>
      <p:sp>
        <p:nvSpPr>
          <p:cNvPr id="9" name="TextBox 8">
            <a:extLst>
              <a:ext uri="{FF2B5EF4-FFF2-40B4-BE49-F238E27FC236}">
                <a16:creationId xmlns:a16="http://schemas.microsoft.com/office/drawing/2014/main" id="{4FDCA2A2-D229-459B-7954-749578FCB8AF}"/>
              </a:ext>
            </a:extLst>
          </p:cNvPr>
          <p:cNvSpPr txBox="1"/>
          <p:nvPr/>
        </p:nvSpPr>
        <p:spPr>
          <a:xfrm>
            <a:off x="7218947" y="6199422"/>
            <a:ext cx="4328429" cy="369332"/>
          </a:xfrm>
          <a:prstGeom prst="rect">
            <a:avLst/>
          </a:prstGeom>
          <a:noFill/>
        </p:spPr>
        <p:txBody>
          <a:bodyPr wrap="none" rtlCol="0">
            <a:spAutoFit/>
          </a:bodyPr>
          <a:lstStyle/>
          <a:p>
            <a:r>
              <a:rPr lang="en-US" dirty="0"/>
              <a:t>Accessing the argument in the HTML template</a:t>
            </a:r>
          </a:p>
        </p:txBody>
      </p:sp>
      <p:cxnSp>
        <p:nvCxnSpPr>
          <p:cNvPr id="11" name="Straight Arrow Connector 10">
            <a:extLst>
              <a:ext uri="{FF2B5EF4-FFF2-40B4-BE49-F238E27FC236}">
                <a16:creationId xmlns:a16="http://schemas.microsoft.com/office/drawing/2014/main" id="{CA813ECB-229C-CCF6-1FB4-1373561D34D6}"/>
              </a:ext>
            </a:extLst>
          </p:cNvPr>
          <p:cNvCxnSpPr/>
          <p:nvPr/>
        </p:nvCxnSpPr>
        <p:spPr>
          <a:xfrm flipH="1" flipV="1">
            <a:off x="8720811" y="5266051"/>
            <a:ext cx="352926" cy="10703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4113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B35F-C3E3-E652-699F-6D254B4C762B}"/>
              </a:ext>
            </a:extLst>
          </p:cNvPr>
          <p:cNvSpPr>
            <a:spLocks noGrp="1"/>
          </p:cNvSpPr>
          <p:nvPr>
            <p:ph type="title"/>
          </p:nvPr>
        </p:nvSpPr>
        <p:spPr/>
        <p:txBody>
          <a:bodyPr/>
          <a:lstStyle/>
          <a:p>
            <a:r>
              <a:rPr lang="en-US" b="1" dirty="0">
                <a:solidFill>
                  <a:schemeClr val="tx1"/>
                </a:solidFill>
              </a:rPr>
              <a:t>Flask – </a:t>
            </a:r>
            <a:r>
              <a:rPr lang="en-US" b="1" dirty="0"/>
              <a:t>More escapes from HTML in the HTML template.</a:t>
            </a:r>
            <a:endParaRPr lang="en-US" dirty="0"/>
          </a:p>
        </p:txBody>
      </p:sp>
      <p:sp>
        <p:nvSpPr>
          <p:cNvPr id="3" name="Content Placeholder 2">
            <a:extLst>
              <a:ext uri="{FF2B5EF4-FFF2-40B4-BE49-F238E27FC236}">
                <a16:creationId xmlns:a16="http://schemas.microsoft.com/office/drawing/2014/main" id="{4687A3E2-52D4-AAEC-F844-C29459A4DF59}"/>
              </a:ext>
            </a:extLst>
          </p:cNvPr>
          <p:cNvSpPr>
            <a:spLocks noGrp="1"/>
          </p:cNvSpPr>
          <p:nvPr>
            <p:ph sz="quarter" idx="13"/>
          </p:nvPr>
        </p:nvSpPr>
        <p:spPr>
          <a:xfrm>
            <a:off x="913774" y="1566408"/>
            <a:ext cx="10363826" cy="2821108"/>
          </a:xfrm>
        </p:spPr>
        <p:txBody>
          <a:bodyPr>
            <a:normAutofit/>
          </a:bodyPr>
          <a:lstStyle/>
          <a:p>
            <a:r>
              <a:rPr lang="en-US" sz="1900" dirty="0"/>
              <a:t>The jinja2 template engine uses the following delimiters for escaping from HTML.</a:t>
            </a:r>
          </a:p>
          <a:p>
            <a:pPr lvl="2"/>
            <a:r>
              <a:rPr lang="en-US" sz="1900" dirty="0"/>
              <a:t>{% ... %} for Statements</a:t>
            </a:r>
          </a:p>
          <a:p>
            <a:pPr lvl="2"/>
            <a:r>
              <a:rPr lang="en-US" sz="1900" dirty="0"/>
              <a:t>{{ ... }} for Expressions to print to the template output</a:t>
            </a:r>
          </a:p>
          <a:p>
            <a:pPr lvl="2"/>
            <a:r>
              <a:rPr lang="en-US" sz="1900" dirty="0"/>
              <a:t>{# ... #} for Comments not included in the template output</a:t>
            </a:r>
          </a:p>
          <a:p>
            <a:pPr lvl="2"/>
            <a:r>
              <a:rPr lang="en-US" sz="1900" dirty="0"/>
              <a:t># ... ## for Line Statements</a:t>
            </a:r>
          </a:p>
          <a:p>
            <a:r>
              <a:rPr lang="en-US" sz="1900" dirty="0"/>
              <a:t>See FlaskRenderTemplateVer3</a:t>
            </a:r>
          </a:p>
          <a:p>
            <a:endParaRPr lang="en-US" sz="2500" dirty="0"/>
          </a:p>
          <a:p>
            <a:pPr lvl="2"/>
            <a:endParaRPr lang="en-US" sz="1900" dirty="0"/>
          </a:p>
        </p:txBody>
      </p:sp>
      <p:sp>
        <p:nvSpPr>
          <p:cNvPr id="5" name="Rectangle 1">
            <a:extLst>
              <a:ext uri="{FF2B5EF4-FFF2-40B4-BE49-F238E27FC236}">
                <a16:creationId xmlns:a16="http://schemas.microsoft.com/office/drawing/2014/main" id="{2B483DD8-172C-6B59-07BA-1201C7437FD0}"/>
              </a:ext>
              <a:ext uri="{C183D7F6-B498-43B3-948B-1728B52AA6E4}">
                <adec:decorative xmlns:adec="http://schemas.microsoft.com/office/drawing/2017/decorative" val="1"/>
              </a:ext>
            </a:extLst>
          </p:cNvPr>
          <p:cNvSpPr>
            <a:spLocks noChangeArrowheads="1"/>
          </p:cNvSpPr>
          <p:nvPr/>
        </p:nvSpPr>
        <p:spPr bwMode="auto">
          <a:xfrm>
            <a:off x="6320276" y="3545266"/>
            <a:ext cx="4115678" cy="30162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&lt;!doctype </a:t>
            </a:r>
            <a:r>
              <a:rPr kumimoji="0" lang="en-US" altLang="en-US" sz="1900" b="1" i="0" u="none" strike="noStrike" cap="none" normalizeH="0" baseline="0" dirty="0">
                <a:ln>
                  <a:noFill/>
                </a:ln>
                <a:solidFill>
                  <a:srgbClr val="0000FF"/>
                </a:solidFill>
                <a:effectLst/>
              </a:rPr>
              <a:t>html</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&lt;</a:t>
            </a:r>
            <a:r>
              <a:rPr kumimoji="0" lang="en-US" altLang="en-US" sz="1900" b="1" i="0" u="none" strike="noStrike" cap="none" normalizeH="0" baseline="0" dirty="0">
                <a:ln>
                  <a:noFill/>
                </a:ln>
                <a:solidFill>
                  <a:srgbClr val="000080"/>
                </a:solidFill>
                <a:effectLst/>
              </a:rPr>
              <a:t>html</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body</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 if marks&gt;50 %}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h1</a:t>
            </a:r>
            <a:r>
              <a:rPr kumimoji="0" lang="en-US" altLang="en-US" sz="1900" b="0" i="0" u="none" strike="noStrike" cap="none" normalizeH="0" baseline="0" dirty="0">
                <a:ln>
                  <a:noFill/>
                </a:ln>
                <a:solidFill>
                  <a:srgbClr val="000000"/>
                </a:solidFill>
                <a:effectLst/>
              </a:rPr>
              <a:t>&gt; Your result is pass!&lt;/</a:t>
            </a:r>
            <a:r>
              <a:rPr kumimoji="0" lang="en-US" altLang="en-US" sz="1900" b="1" i="0" u="none" strike="noStrike" cap="none" normalizeH="0" baseline="0" dirty="0">
                <a:ln>
                  <a:noFill/>
                </a:ln>
                <a:solidFill>
                  <a:srgbClr val="000080"/>
                </a:solidFill>
                <a:effectLst/>
              </a:rPr>
              <a:t>h1</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 else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h1</a:t>
            </a:r>
            <a:r>
              <a:rPr kumimoji="0" lang="en-US" altLang="en-US" sz="1900" b="0" i="0" u="none" strike="noStrike" cap="none" normalizeH="0" baseline="0" dirty="0">
                <a:ln>
                  <a:noFill/>
                </a:ln>
                <a:solidFill>
                  <a:srgbClr val="000000"/>
                </a:solidFill>
                <a:effectLst/>
              </a:rPr>
              <a:t>&gt;Your result is fail&lt;/</a:t>
            </a:r>
            <a:r>
              <a:rPr kumimoji="0" lang="en-US" altLang="en-US" sz="1900" b="1" i="0" u="none" strike="noStrike" cap="none" normalizeH="0" baseline="0" dirty="0">
                <a:ln>
                  <a:noFill/>
                </a:ln>
                <a:solidFill>
                  <a:srgbClr val="000080"/>
                </a:solidFill>
                <a:effectLst/>
              </a:rPr>
              <a:t>h1</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 endif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body</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&lt;/</a:t>
            </a:r>
            <a:r>
              <a:rPr kumimoji="0" lang="en-US" altLang="en-US" sz="1900" b="1" i="0" u="none" strike="noStrike" cap="none" normalizeH="0" baseline="0" dirty="0">
                <a:ln>
                  <a:noFill/>
                </a:ln>
                <a:solidFill>
                  <a:srgbClr val="000080"/>
                </a:solidFill>
                <a:effectLst/>
              </a:rPr>
              <a:t>html</a:t>
            </a:r>
            <a:r>
              <a:rPr kumimoji="0" lang="en-US" altLang="en-US" sz="1900" b="0" i="0" u="none" strike="noStrike" cap="none" normalizeH="0" baseline="0" dirty="0">
                <a:ln>
                  <a:noFill/>
                </a:ln>
                <a:solidFill>
                  <a:srgbClr val="000000"/>
                </a:solidFill>
                <a:effectLst/>
              </a:rPr>
              <a:t>&gt;</a:t>
            </a:r>
            <a:endParaRPr kumimoji="0" lang="en-US" altLang="en-US" sz="19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941786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B35F-C3E3-E652-699F-6D254B4C762B}"/>
              </a:ext>
            </a:extLst>
          </p:cNvPr>
          <p:cNvSpPr>
            <a:spLocks noGrp="1"/>
          </p:cNvSpPr>
          <p:nvPr>
            <p:ph type="title"/>
          </p:nvPr>
        </p:nvSpPr>
        <p:spPr/>
        <p:txBody>
          <a:bodyPr/>
          <a:lstStyle/>
          <a:p>
            <a:r>
              <a:rPr lang="en-US" b="1" dirty="0">
                <a:solidFill>
                  <a:schemeClr val="tx1"/>
                </a:solidFill>
              </a:rPr>
              <a:t>Flask – </a:t>
            </a:r>
            <a:r>
              <a:rPr lang="en-US" b="1" dirty="0"/>
              <a:t>Dynamic content in the HTML response</a:t>
            </a:r>
            <a:endParaRPr lang="en-US" dirty="0"/>
          </a:p>
        </p:txBody>
      </p:sp>
      <p:sp>
        <p:nvSpPr>
          <p:cNvPr id="3" name="Content Placeholder 2">
            <a:extLst>
              <a:ext uri="{FF2B5EF4-FFF2-40B4-BE49-F238E27FC236}">
                <a16:creationId xmlns:a16="http://schemas.microsoft.com/office/drawing/2014/main" id="{4687A3E2-52D4-AAEC-F844-C29459A4DF59}"/>
              </a:ext>
            </a:extLst>
          </p:cNvPr>
          <p:cNvSpPr>
            <a:spLocks noGrp="1"/>
          </p:cNvSpPr>
          <p:nvPr>
            <p:ph sz="quarter" idx="13"/>
          </p:nvPr>
        </p:nvSpPr>
        <p:spPr>
          <a:xfrm>
            <a:off x="913774" y="1566408"/>
            <a:ext cx="10363826" cy="1714203"/>
          </a:xfrm>
        </p:spPr>
        <p:txBody>
          <a:bodyPr>
            <a:normAutofit/>
          </a:bodyPr>
          <a:lstStyle/>
          <a:p>
            <a:r>
              <a:rPr lang="en-US" sz="1900" dirty="0"/>
              <a:t>Display a dynamic table (key-value pair)</a:t>
            </a:r>
          </a:p>
          <a:p>
            <a:pPr lvl="1"/>
            <a:r>
              <a:rPr lang="en-US" sz="1500" dirty="0"/>
              <a:t>For loop are enclosed in {%..%} whereas, the expressions key and value are put inside {{ }}.</a:t>
            </a:r>
          </a:p>
          <a:p>
            <a:r>
              <a:rPr lang="en-US" sz="2000" dirty="0"/>
              <a:t>See FlaskRenderTemplateVer4</a:t>
            </a:r>
          </a:p>
        </p:txBody>
      </p:sp>
      <p:sp>
        <p:nvSpPr>
          <p:cNvPr id="4" name="Rectangle 1">
            <a:extLst>
              <a:ext uri="{FF2B5EF4-FFF2-40B4-BE49-F238E27FC236}">
                <a16:creationId xmlns:a16="http://schemas.microsoft.com/office/drawing/2014/main" id="{2C694F8E-77C2-3696-BE2E-51392C95E763}"/>
              </a:ext>
              <a:ext uri="{C183D7F6-B498-43B3-948B-1728B52AA6E4}">
                <adec:decorative xmlns:adec="http://schemas.microsoft.com/office/drawing/2017/decorative" val="1"/>
              </a:ext>
            </a:extLst>
          </p:cNvPr>
          <p:cNvSpPr>
            <a:spLocks noChangeArrowheads="1"/>
          </p:cNvSpPr>
          <p:nvPr/>
        </p:nvSpPr>
        <p:spPr bwMode="auto">
          <a:xfrm>
            <a:off x="6415694" y="2563438"/>
            <a:ext cx="4693464" cy="38933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&lt;!doctype </a:t>
            </a:r>
            <a:r>
              <a:rPr kumimoji="0" lang="en-US" altLang="en-US" sz="1900" b="1" i="0" u="none" strike="noStrike" cap="none" normalizeH="0" baseline="0" dirty="0">
                <a:ln>
                  <a:noFill/>
                </a:ln>
                <a:solidFill>
                  <a:srgbClr val="0000FF"/>
                </a:solidFill>
                <a:effectLst/>
              </a:rPr>
              <a:t>html</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&lt;</a:t>
            </a:r>
            <a:r>
              <a:rPr kumimoji="0" lang="en-US" altLang="en-US" sz="1900" b="1" i="0" u="none" strike="noStrike" cap="none" normalizeH="0" baseline="0" dirty="0">
                <a:ln>
                  <a:noFill/>
                </a:ln>
                <a:solidFill>
                  <a:srgbClr val="000080"/>
                </a:solidFill>
                <a:effectLst/>
              </a:rPr>
              <a:t>html</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body</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table </a:t>
            </a:r>
            <a:r>
              <a:rPr kumimoji="0" lang="en-US" altLang="en-US" sz="1900" b="1" i="0" u="none" strike="noStrike" cap="none" normalizeH="0" baseline="0" dirty="0">
                <a:ln>
                  <a:noFill/>
                </a:ln>
                <a:solidFill>
                  <a:srgbClr val="0000FF"/>
                </a:solidFill>
                <a:effectLst/>
              </a:rPr>
              <a:t>border </a:t>
            </a:r>
            <a:r>
              <a:rPr kumimoji="0" lang="en-US" altLang="en-US" sz="1900" b="1" i="0" u="none" strike="noStrike" cap="none" normalizeH="0" baseline="0" dirty="0">
                <a:ln>
                  <a:noFill/>
                </a:ln>
                <a:solidFill>
                  <a:srgbClr val="008000"/>
                </a:solidFill>
                <a:effectLst/>
              </a:rPr>
              <a:t>= 1</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 for key, value in </a:t>
            </a:r>
            <a:r>
              <a:rPr kumimoji="0" lang="en-US" altLang="en-US" sz="1900" b="0" i="0" u="none" strike="noStrike" cap="none" normalizeH="0" baseline="0" dirty="0" err="1">
                <a:ln>
                  <a:noFill/>
                </a:ln>
                <a:solidFill>
                  <a:srgbClr val="000000"/>
                </a:solidFill>
                <a:effectLst/>
              </a:rPr>
              <a:t>result.items</a:t>
            </a:r>
            <a:r>
              <a:rPr kumimoji="0" lang="en-US" altLang="en-US" sz="1900" b="0" i="0" u="none" strike="noStrike" cap="none" normalizeH="0" baseline="0" dirty="0">
                <a:ln>
                  <a:noFill/>
                </a:ln>
                <a:solidFill>
                  <a:srgbClr val="000000"/>
                </a:solidFill>
                <a:effectLst/>
              </a:rPr>
              <a:t>()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tr</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err="1">
                <a:ln>
                  <a:noFill/>
                </a:ln>
                <a:solidFill>
                  <a:srgbClr val="000080"/>
                </a:solidFill>
                <a:effectLst/>
              </a:rPr>
              <a:t>th</a:t>
            </a:r>
            <a:r>
              <a:rPr kumimoji="0" lang="en-US" altLang="en-US" sz="1900" b="0" i="0" u="none" strike="noStrike" cap="none" normalizeH="0" baseline="0" dirty="0">
                <a:ln>
                  <a:noFill/>
                </a:ln>
                <a:solidFill>
                  <a:srgbClr val="000000"/>
                </a:solidFill>
                <a:effectLst/>
              </a:rPr>
              <a:t>&gt; {{ key }} &lt;/</a:t>
            </a:r>
            <a:r>
              <a:rPr kumimoji="0" lang="en-US" altLang="en-US" sz="1900" b="1" i="0" u="none" strike="noStrike" cap="none" normalizeH="0" baseline="0" dirty="0" err="1">
                <a:ln>
                  <a:noFill/>
                </a:ln>
                <a:solidFill>
                  <a:srgbClr val="000080"/>
                </a:solidFill>
                <a:effectLst/>
              </a:rPr>
              <a:t>th</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td</a:t>
            </a:r>
            <a:r>
              <a:rPr kumimoji="0" lang="en-US" altLang="en-US" sz="1900" b="0" i="0" u="none" strike="noStrike" cap="none" normalizeH="0" baseline="0" dirty="0">
                <a:ln>
                  <a:noFill/>
                </a:ln>
                <a:solidFill>
                  <a:srgbClr val="000000"/>
                </a:solidFill>
                <a:effectLst/>
              </a:rPr>
              <a:t>&gt; {{ value }} &lt;/</a:t>
            </a:r>
            <a:r>
              <a:rPr kumimoji="0" lang="en-US" altLang="en-US" sz="1900" b="1" i="0" u="none" strike="noStrike" cap="none" normalizeH="0" baseline="0" dirty="0">
                <a:ln>
                  <a:noFill/>
                </a:ln>
                <a:solidFill>
                  <a:srgbClr val="000080"/>
                </a:solidFill>
                <a:effectLst/>
              </a:rPr>
              <a:t>td</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tr</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 </a:t>
            </a:r>
            <a:r>
              <a:rPr kumimoji="0" lang="en-US" altLang="en-US" sz="1900" b="0" i="0" u="none" strike="noStrike" cap="none" normalizeH="0" baseline="0" dirty="0" err="1">
                <a:ln>
                  <a:noFill/>
                </a:ln>
                <a:solidFill>
                  <a:srgbClr val="000000"/>
                </a:solidFill>
                <a:effectLst/>
              </a:rPr>
              <a:t>endfor</a:t>
            </a:r>
            <a:r>
              <a:rPr kumimoji="0" lang="en-US" altLang="en-US" sz="1900" b="0" i="0" u="none" strike="noStrike" cap="none" normalizeH="0" baseline="0" dirty="0">
                <a:ln>
                  <a:noFill/>
                </a:ln>
                <a:solidFill>
                  <a:srgbClr val="000000"/>
                </a:solidFill>
                <a:effectLst/>
              </a:rPr>
              <a:t>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table</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body</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&lt;/</a:t>
            </a:r>
            <a:r>
              <a:rPr kumimoji="0" lang="en-US" altLang="en-US" sz="1900" b="1" i="0" u="none" strike="noStrike" cap="none" normalizeH="0" baseline="0" dirty="0">
                <a:ln>
                  <a:noFill/>
                </a:ln>
                <a:solidFill>
                  <a:srgbClr val="000080"/>
                </a:solidFill>
                <a:effectLst/>
              </a:rPr>
              <a:t>html</a:t>
            </a:r>
            <a:r>
              <a:rPr kumimoji="0" lang="en-US" altLang="en-US" sz="1900" b="0" i="0" u="none" strike="noStrike" cap="none" normalizeH="0" baseline="0" dirty="0">
                <a:ln>
                  <a:noFill/>
                </a:ln>
                <a:solidFill>
                  <a:srgbClr val="000000"/>
                </a:solidFill>
                <a:effectLst/>
              </a:rPr>
              <a:t>&gt;</a:t>
            </a:r>
            <a:endParaRPr kumimoji="0" lang="en-US" altLang="en-US" sz="19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043992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01378-354D-6718-E99C-7F4062723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F6F424-ADA6-BFCC-83D1-D1BFC6B7990C}"/>
              </a:ext>
            </a:extLst>
          </p:cNvPr>
          <p:cNvSpPr>
            <a:spLocks noGrp="1"/>
          </p:cNvSpPr>
          <p:nvPr>
            <p:ph type="title"/>
          </p:nvPr>
        </p:nvSpPr>
        <p:spPr/>
        <p:txBody>
          <a:bodyPr/>
          <a:lstStyle/>
          <a:p>
            <a:r>
              <a:rPr lang="en-US" b="1" dirty="0">
                <a:solidFill>
                  <a:schemeClr val="tx1"/>
                </a:solidFill>
              </a:rPr>
              <a:t>Flask – More d</a:t>
            </a:r>
            <a:r>
              <a:rPr lang="en-US" b="1" dirty="0"/>
              <a:t>ynamic content in the HTML response</a:t>
            </a:r>
            <a:endParaRPr lang="en-US" dirty="0"/>
          </a:p>
        </p:txBody>
      </p:sp>
      <p:sp>
        <p:nvSpPr>
          <p:cNvPr id="3" name="Content Placeholder 2">
            <a:extLst>
              <a:ext uri="{FF2B5EF4-FFF2-40B4-BE49-F238E27FC236}">
                <a16:creationId xmlns:a16="http://schemas.microsoft.com/office/drawing/2014/main" id="{D0EDF53B-7F2A-1CAD-2F03-19FF4641C1B1}"/>
              </a:ext>
            </a:extLst>
          </p:cNvPr>
          <p:cNvSpPr>
            <a:spLocks noGrp="1"/>
          </p:cNvSpPr>
          <p:nvPr>
            <p:ph sz="quarter" idx="13"/>
          </p:nvPr>
        </p:nvSpPr>
        <p:spPr>
          <a:xfrm>
            <a:off x="913774" y="1566408"/>
            <a:ext cx="10363826" cy="893763"/>
          </a:xfrm>
        </p:spPr>
        <p:txBody>
          <a:bodyPr>
            <a:normAutofit/>
          </a:bodyPr>
          <a:lstStyle/>
          <a:p>
            <a:r>
              <a:rPr lang="en-US" dirty="0"/>
              <a:t>See FlaskRenderTemplateVer5: Display a dynamic table</a:t>
            </a:r>
          </a:p>
        </p:txBody>
      </p:sp>
      <p:sp>
        <p:nvSpPr>
          <p:cNvPr id="4" name="Rectangle 1">
            <a:extLst>
              <a:ext uri="{FF2B5EF4-FFF2-40B4-BE49-F238E27FC236}">
                <a16:creationId xmlns:a16="http://schemas.microsoft.com/office/drawing/2014/main" id="{2DF011E7-1080-F196-20C8-A8E5F1B39E6E}"/>
              </a:ext>
              <a:ext uri="{C183D7F6-B498-43B3-948B-1728B52AA6E4}">
                <adec:decorative xmlns:adec="http://schemas.microsoft.com/office/drawing/2017/decorative" val="1"/>
              </a:ext>
            </a:extLst>
          </p:cNvPr>
          <p:cNvSpPr>
            <a:spLocks noChangeArrowheads="1"/>
          </p:cNvSpPr>
          <p:nvPr/>
        </p:nvSpPr>
        <p:spPr bwMode="auto">
          <a:xfrm>
            <a:off x="3913125" y="2379726"/>
            <a:ext cx="3464346" cy="418576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&lt;!doctype </a:t>
            </a:r>
            <a:r>
              <a:rPr kumimoji="0" lang="en-US" altLang="en-US" sz="1900" b="1" i="0" u="none" strike="noStrike" cap="none" normalizeH="0" baseline="0" dirty="0">
                <a:ln>
                  <a:noFill/>
                </a:ln>
                <a:solidFill>
                  <a:srgbClr val="0000FF"/>
                </a:solidFill>
                <a:effectLst/>
              </a:rPr>
              <a:t>html</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&lt;</a:t>
            </a:r>
            <a:r>
              <a:rPr kumimoji="0" lang="en-US" altLang="en-US" sz="1900" b="1" i="0" u="none" strike="noStrike" cap="none" normalizeH="0" baseline="0" dirty="0">
                <a:ln>
                  <a:noFill/>
                </a:ln>
                <a:solidFill>
                  <a:srgbClr val="000080"/>
                </a:solidFill>
                <a:effectLst/>
              </a:rPr>
              <a:t>html</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body</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table </a:t>
            </a:r>
            <a:r>
              <a:rPr kumimoji="0" lang="en-US" altLang="en-US" sz="1900" b="1" i="0" u="none" strike="noStrike" cap="none" normalizeH="0" baseline="0" dirty="0">
                <a:ln>
                  <a:noFill/>
                </a:ln>
                <a:solidFill>
                  <a:srgbClr val="0000FF"/>
                </a:solidFill>
                <a:effectLst/>
              </a:rPr>
              <a:t>border </a:t>
            </a:r>
            <a:r>
              <a:rPr kumimoji="0" lang="en-US" altLang="en-US" sz="1900" b="1" i="0" u="none" strike="noStrike" cap="none" normalizeH="0" baseline="0" dirty="0">
                <a:ln>
                  <a:noFill/>
                </a:ln>
                <a:solidFill>
                  <a:srgbClr val="008000"/>
                </a:solidFill>
                <a:effectLst/>
              </a:rPr>
              <a:t>= 1</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 for </a:t>
            </a:r>
            <a:r>
              <a:rPr lang="en-US" altLang="en-US" sz="1900" dirty="0">
                <a:solidFill>
                  <a:srgbClr val="000000"/>
                </a:solidFill>
              </a:rPr>
              <a:t>row</a:t>
            </a:r>
            <a:r>
              <a:rPr kumimoji="0" lang="en-US" altLang="en-US" sz="1900" b="0" i="0" u="none" strike="noStrike" cap="none" normalizeH="0" baseline="0" dirty="0">
                <a:ln>
                  <a:noFill/>
                </a:ln>
                <a:solidFill>
                  <a:srgbClr val="000000"/>
                </a:solidFill>
                <a:effectLst/>
              </a:rPr>
              <a:t> in result)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tr</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lang="en-US" altLang="en-US" sz="1900" dirty="0">
                <a:solidFill>
                  <a:srgbClr val="000000"/>
                </a:solidFill>
              </a:rPr>
              <a:t>{% for item in row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td</a:t>
            </a:r>
            <a:r>
              <a:rPr kumimoji="0" lang="en-US" altLang="en-US" sz="1900" b="0" i="0" u="none" strike="noStrike" cap="none" normalizeH="0" baseline="0" dirty="0">
                <a:ln>
                  <a:noFill/>
                </a:ln>
                <a:solidFill>
                  <a:srgbClr val="000000"/>
                </a:solidFill>
                <a:effectLst/>
              </a:rPr>
              <a:t>&gt; {{ value }} &lt;/</a:t>
            </a:r>
            <a:r>
              <a:rPr kumimoji="0" lang="en-US" altLang="en-US" sz="1900" b="1" i="0" u="none" strike="noStrike" cap="none" normalizeH="0" baseline="0" dirty="0">
                <a:ln>
                  <a:noFill/>
                </a:ln>
                <a:solidFill>
                  <a:srgbClr val="000080"/>
                </a:solidFill>
                <a:effectLst/>
              </a:rPr>
              <a:t>td</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900" dirty="0">
                <a:solidFill>
                  <a:srgbClr val="000000"/>
                </a:solidFill>
              </a:rPr>
              <a:t>               {% </a:t>
            </a:r>
            <a:r>
              <a:rPr lang="en-US" altLang="en-US" sz="1900" dirty="0" err="1">
                <a:solidFill>
                  <a:srgbClr val="000000"/>
                </a:solidFill>
              </a:rPr>
              <a:t>endfor</a:t>
            </a:r>
            <a:r>
              <a:rPr lang="en-US" altLang="en-US" sz="1900" dirty="0">
                <a:solidFill>
                  <a:srgbClr val="000000"/>
                </a:solidFill>
              </a:rPr>
              <a:t>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tr</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 </a:t>
            </a:r>
            <a:r>
              <a:rPr kumimoji="0" lang="en-US" altLang="en-US" sz="1900" b="0" i="0" u="none" strike="noStrike" cap="none" normalizeH="0" baseline="0" dirty="0" err="1">
                <a:ln>
                  <a:noFill/>
                </a:ln>
                <a:solidFill>
                  <a:srgbClr val="000000"/>
                </a:solidFill>
                <a:effectLst/>
              </a:rPr>
              <a:t>endfor</a:t>
            </a:r>
            <a:r>
              <a:rPr kumimoji="0" lang="en-US" altLang="en-US" sz="1900" b="0" i="0" u="none" strike="noStrike" cap="none" normalizeH="0" baseline="0" dirty="0">
                <a:ln>
                  <a:noFill/>
                </a:ln>
                <a:solidFill>
                  <a:srgbClr val="000000"/>
                </a:solidFill>
                <a:effectLst/>
              </a:rPr>
              <a:t>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table</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body</a:t>
            </a:r>
            <a:r>
              <a:rPr kumimoji="0" lang="en-US" altLang="en-US" sz="1900" b="0" i="0" u="none" strike="noStrike" cap="none" normalizeH="0" baseline="0" dirty="0">
                <a:ln>
                  <a:noFill/>
                </a:ln>
                <a:solidFill>
                  <a:srgbClr val="000000"/>
                </a:solidFill>
                <a:effectLst/>
              </a:rPr>
              <a:t>&gt;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&lt;/</a:t>
            </a:r>
            <a:r>
              <a:rPr kumimoji="0" lang="en-US" altLang="en-US" sz="1900" b="1" i="0" u="none" strike="noStrike" cap="none" normalizeH="0" baseline="0" dirty="0">
                <a:ln>
                  <a:noFill/>
                </a:ln>
                <a:solidFill>
                  <a:srgbClr val="000080"/>
                </a:solidFill>
                <a:effectLst/>
              </a:rPr>
              <a:t>html</a:t>
            </a:r>
            <a:r>
              <a:rPr kumimoji="0" lang="en-US" altLang="en-US" sz="1900" b="0" i="0" u="none" strike="noStrike" cap="none" normalizeH="0" baseline="0" dirty="0">
                <a:ln>
                  <a:noFill/>
                </a:ln>
                <a:solidFill>
                  <a:srgbClr val="000000"/>
                </a:solidFill>
                <a:effectLst/>
              </a:rPr>
              <a:t>&gt;</a:t>
            </a:r>
            <a:endParaRPr kumimoji="0" lang="en-US" altLang="en-US" sz="19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004888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A829-0184-4E62-A32F-B4B0036A72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4A280B-9C94-96C5-F842-240D3F945E84}"/>
              </a:ext>
            </a:extLst>
          </p:cNvPr>
          <p:cNvSpPr>
            <a:spLocks noGrp="1"/>
          </p:cNvSpPr>
          <p:nvPr>
            <p:ph type="title"/>
          </p:nvPr>
        </p:nvSpPr>
        <p:spPr/>
        <p:txBody>
          <a:bodyPr/>
          <a:lstStyle/>
          <a:p>
            <a:r>
              <a:rPr lang="en-US" b="1" dirty="0">
                <a:solidFill>
                  <a:schemeClr val="tx1"/>
                </a:solidFill>
              </a:rPr>
              <a:t>Flask – Handle forms and interact with sqlite3</a:t>
            </a:r>
            <a:endParaRPr lang="en-US" dirty="0"/>
          </a:p>
        </p:txBody>
      </p:sp>
      <p:sp>
        <p:nvSpPr>
          <p:cNvPr id="3" name="Content Placeholder 2">
            <a:extLst>
              <a:ext uri="{FF2B5EF4-FFF2-40B4-BE49-F238E27FC236}">
                <a16:creationId xmlns:a16="http://schemas.microsoft.com/office/drawing/2014/main" id="{8B6FABA3-0CF7-4D79-D0F9-35BC959D6FB6}"/>
              </a:ext>
            </a:extLst>
          </p:cNvPr>
          <p:cNvSpPr>
            <a:spLocks noGrp="1"/>
          </p:cNvSpPr>
          <p:nvPr>
            <p:ph sz="quarter" idx="13"/>
          </p:nvPr>
        </p:nvSpPr>
        <p:spPr>
          <a:xfrm>
            <a:off x="977942" y="1160055"/>
            <a:ext cx="10363826" cy="893763"/>
          </a:xfrm>
        </p:spPr>
        <p:txBody>
          <a:bodyPr>
            <a:normAutofit/>
          </a:bodyPr>
          <a:lstStyle/>
          <a:p>
            <a:r>
              <a:rPr lang="en-US" sz="1900" dirty="0"/>
              <a:t>See </a:t>
            </a:r>
            <a:r>
              <a:rPr lang="en-US" sz="2000" dirty="0" err="1">
                <a:solidFill>
                  <a:schemeClr val="tx1"/>
                </a:solidFill>
              </a:rPr>
              <a:t>ExampleCrapsSimpleFlaskWebsite</a:t>
            </a:r>
            <a:endParaRPr lang="en-US" sz="2000" dirty="0"/>
          </a:p>
        </p:txBody>
      </p:sp>
      <p:sp>
        <p:nvSpPr>
          <p:cNvPr id="4" name="Rectangle 1">
            <a:extLst>
              <a:ext uri="{FF2B5EF4-FFF2-40B4-BE49-F238E27FC236}">
                <a16:creationId xmlns:a16="http://schemas.microsoft.com/office/drawing/2014/main" id="{EBF227C4-0520-6206-41B3-43F419428887}"/>
              </a:ext>
              <a:ext uri="{C183D7F6-B498-43B3-948B-1728B52AA6E4}">
                <adec:decorative xmlns:adec="http://schemas.microsoft.com/office/drawing/2017/decorative" val="1"/>
              </a:ext>
            </a:extLst>
          </p:cNvPr>
          <p:cNvSpPr>
            <a:spLocks noChangeArrowheads="1"/>
          </p:cNvSpPr>
          <p:nvPr/>
        </p:nvSpPr>
        <p:spPr bwMode="auto">
          <a:xfrm>
            <a:off x="5654841" y="2053818"/>
            <a:ext cx="6446715" cy="447814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body</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&lt;form action</a:t>
            </a:r>
            <a:r>
              <a:rPr kumimoji="0" lang="en-US" altLang="en-US" sz="1900" b="0" i="0" u="none" strike="noStrike" cap="none" normalizeH="0" baseline="0" dirty="0">
                <a:ln>
                  <a:noFill/>
                </a:ln>
                <a:solidFill>
                  <a:srgbClr val="000000"/>
                </a:solidFill>
                <a:effectLst/>
                <a:highlight>
                  <a:srgbClr val="00FF00"/>
                </a:highlight>
              </a:rPr>
              <a:t>="{{ </a:t>
            </a:r>
            <a:r>
              <a:rPr kumimoji="0" lang="en-US" altLang="en-US" sz="1900" b="0" i="0" u="none" strike="noStrike" cap="none" normalizeH="0" baseline="0" dirty="0" err="1">
                <a:ln>
                  <a:noFill/>
                </a:ln>
                <a:solidFill>
                  <a:srgbClr val="000000"/>
                </a:solidFill>
                <a:effectLst/>
                <a:highlight>
                  <a:srgbClr val="00FF00"/>
                </a:highlight>
              </a:rPr>
              <a:t>url_for</a:t>
            </a:r>
            <a:r>
              <a:rPr kumimoji="0" lang="en-US" altLang="en-US" sz="1900" b="0" i="0" u="none" strike="noStrike" cap="none" normalizeH="0" baseline="0" dirty="0">
                <a:ln>
                  <a:noFill/>
                </a:ln>
                <a:solidFill>
                  <a:srgbClr val="000000"/>
                </a:solidFill>
                <a:effectLst/>
                <a:highlight>
                  <a:srgbClr val="00FF00"/>
                </a:highlight>
              </a:rPr>
              <a:t>('</a:t>
            </a:r>
            <a:r>
              <a:rPr kumimoji="0" lang="en-US" altLang="en-US" sz="1900" b="0" i="0" u="none" strike="noStrike" cap="none" normalizeH="0" baseline="0" dirty="0" err="1">
                <a:ln>
                  <a:noFill/>
                </a:ln>
                <a:solidFill>
                  <a:srgbClr val="000000"/>
                </a:solidFill>
                <a:effectLst/>
                <a:highlight>
                  <a:srgbClr val="00FF00"/>
                </a:highlight>
              </a:rPr>
              <a:t>addrec</a:t>
            </a:r>
            <a:r>
              <a:rPr kumimoji="0" lang="en-US" altLang="en-US" sz="1900" b="0" i="0" u="none" strike="noStrike" cap="none" normalizeH="0" baseline="0" dirty="0">
                <a:ln>
                  <a:noFill/>
                </a:ln>
                <a:solidFill>
                  <a:srgbClr val="000000"/>
                </a:solidFill>
                <a:effectLst/>
                <a:highlight>
                  <a:srgbClr val="00FF00"/>
                </a:highlight>
              </a:rPr>
              <a:t>') }}"</a:t>
            </a: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a:ln>
                  <a:noFill/>
                </a:ln>
                <a:solidFill>
                  <a:srgbClr val="000000"/>
                </a:solidFill>
                <a:effectLst/>
                <a:highlight>
                  <a:srgbClr val="FFFF00"/>
                </a:highlight>
              </a:rPr>
              <a:t>method="POST</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&lt;h3&gt;Player Information&lt;/h3&gt;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Name&lt;</a:t>
            </a:r>
            <a:r>
              <a:rPr kumimoji="0" lang="en-US" altLang="en-US" sz="1900" b="0" i="0" u="none" strike="noStrike" cap="none" normalizeH="0" baseline="0" dirty="0" err="1">
                <a:ln>
                  <a:noFill/>
                </a:ln>
                <a:solidFill>
                  <a:srgbClr val="000000"/>
                </a:solidFill>
                <a:effectLst/>
              </a:rPr>
              <a:t>br</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&lt;input type="text" name</a:t>
            </a:r>
            <a:r>
              <a:rPr kumimoji="0" lang="en-US" altLang="en-US" sz="1900" b="0" i="0" u="none" strike="noStrike" cap="none" normalizeH="0" baseline="0" dirty="0">
                <a:ln>
                  <a:noFill/>
                </a:ln>
                <a:solidFill>
                  <a:srgbClr val="000000"/>
                </a:solidFill>
                <a:effectLst/>
                <a:highlight>
                  <a:srgbClr val="FF00FF"/>
                </a:highlight>
              </a:rPr>
              <a:t>="Name" </a:t>
            </a:r>
            <a:r>
              <a:rPr kumimoji="0" lang="en-US" altLang="en-US" sz="1900" b="0" i="0" u="none" strike="noStrike" cap="none" normalizeH="0" baseline="0" dirty="0">
                <a:ln>
                  <a:noFill/>
                </a:ln>
                <a:solidFill>
                  <a:srgbClr val="000000"/>
                </a:solidFill>
                <a:effectLst/>
              </a:rPr>
              <a:t>&gt;&lt;</a:t>
            </a:r>
            <a:r>
              <a:rPr kumimoji="0" lang="en-US" altLang="en-US" sz="1900" b="0" i="0" u="none" strike="noStrike" cap="none" normalizeH="0" baseline="0" dirty="0" err="1">
                <a:ln>
                  <a:noFill/>
                </a:ln>
                <a:solidFill>
                  <a:srgbClr val="000000"/>
                </a:solidFill>
                <a:effectLst/>
              </a:rPr>
              <a:t>br</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Age&lt;</a:t>
            </a:r>
            <a:r>
              <a:rPr kumimoji="0" lang="en-US" altLang="en-US" sz="1900" b="0" i="0" u="none" strike="noStrike" cap="none" normalizeH="0" baseline="0" dirty="0" err="1">
                <a:ln>
                  <a:noFill/>
                </a:ln>
                <a:solidFill>
                  <a:srgbClr val="000000"/>
                </a:solidFill>
                <a:effectLst/>
              </a:rPr>
              <a:t>br</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&lt;input type="text" name="Age"&gt;&lt;</a:t>
            </a:r>
            <a:r>
              <a:rPr kumimoji="0" lang="en-US" altLang="en-US" sz="1900" b="0" i="0" u="none" strike="noStrike" cap="none" normalizeH="0" baseline="0" dirty="0" err="1">
                <a:ln>
                  <a:noFill/>
                </a:ln>
                <a:solidFill>
                  <a:srgbClr val="000000"/>
                </a:solidFill>
                <a:effectLst/>
              </a:rPr>
              <a:t>br</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Money&lt;</a:t>
            </a:r>
            <a:r>
              <a:rPr kumimoji="0" lang="en-US" altLang="en-US" sz="1900" b="0" i="0" u="none" strike="noStrike" cap="none" normalizeH="0" baseline="0" dirty="0" err="1">
                <a:ln>
                  <a:noFill/>
                </a:ln>
                <a:solidFill>
                  <a:srgbClr val="000000"/>
                </a:solidFill>
                <a:effectLst/>
              </a:rPr>
              <a:t>br</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&lt;input type="text" name="Money"&gt;&lt;</a:t>
            </a:r>
            <a:r>
              <a:rPr kumimoji="0" lang="en-US" altLang="en-US" sz="1900" b="0" i="0" u="none" strike="noStrike" cap="none" normalizeH="0" baseline="0" dirty="0" err="1">
                <a:ln>
                  <a:noFill/>
                </a:ln>
                <a:solidFill>
                  <a:srgbClr val="000000"/>
                </a:solidFill>
                <a:effectLst/>
              </a:rPr>
              <a:t>br</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Password&lt;</a:t>
            </a:r>
            <a:r>
              <a:rPr kumimoji="0" lang="en-US" altLang="en-US" sz="1900" b="0" i="0" u="none" strike="noStrike" cap="none" normalizeH="0" baseline="0" dirty="0" err="1">
                <a:ln>
                  <a:noFill/>
                </a:ln>
                <a:solidFill>
                  <a:srgbClr val="000000"/>
                </a:solidFill>
                <a:effectLst/>
              </a:rPr>
              <a:t>br</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&lt;input type="password" name="Password"&gt;&lt;</a:t>
            </a:r>
            <a:r>
              <a:rPr kumimoji="0" lang="en-US" altLang="en-US" sz="1900" b="0" i="0" u="none" strike="noStrike" cap="none" normalizeH="0" baseline="0" dirty="0" err="1">
                <a:ln>
                  <a:noFill/>
                </a:ln>
                <a:solidFill>
                  <a:srgbClr val="000000"/>
                </a:solidFill>
                <a:effectLst/>
              </a:rPr>
              <a:t>br</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&lt;input type="submit" value="submit"&gt;&lt;</a:t>
            </a:r>
            <a:r>
              <a:rPr kumimoji="0" lang="en-US" altLang="en-US" sz="1900" b="0" i="0" u="none" strike="noStrike" cap="none" normalizeH="0" baseline="0" dirty="0" err="1">
                <a:ln>
                  <a:noFill/>
                </a:ln>
                <a:solidFill>
                  <a:srgbClr val="000000"/>
                </a:solidFill>
                <a:effectLst/>
              </a:rPr>
              <a:t>br</a:t>
            </a:r>
            <a:r>
              <a:rPr kumimoji="0" lang="en-US" altLang="en-US" sz="1900" b="0" i="0" u="none" strike="noStrike" cap="none" normalizeH="0" baseline="0" dirty="0">
                <a:ln>
                  <a:noFill/>
                </a:ln>
                <a:solidFill>
                  <a:srgbClr val="000000"/>
                </a:solidFill>
                <a:effectLst/>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&lt;/form&gt;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&lt;/</a:t>
            </a:r>
            <a:r>
              <a:rPr kumimoji="0" lang="en-US" altLang="en-US" sz="1900" b="1" i="0" u="none" strike="noStrike" cap="none" normalizeH="0" baseline="0" dirty="0">
                <a:ln>
                  <a:noFill/>
                </a:ln>
                <a:solidFill>
                  <a:srgbClr val="000080"/>
                </a:solidFill>
                <a:effectLst/>
              </a:rPr>
              <a:t>body</a:t>
            </a:r>
            <a:r>
              <a:rPr kumimoji="0" lang="en-US" altLang="en-US" sz="1900" b="0" i="0" u="none" strike="noStrike" cap="none" normalizeH="0" baseline="0" dirty="0">
                <a:ln>
                  <a:noFill/>
                </a:ln>
                <a:solidFill>
                  <a:srgbClr val="000000"/>
                </a:solidFill>
                <a:effectLst/>
              </a:rPr>
              <a:t>&gt;</a:t>
            </a:r>
            <a:endParaRPr kumimoji="0" lang="en-US" altLang="en-US" sz="1900" b="0" i="0" u="none" strike="noStrike" cap="none" normalizeH="0" baseline="0" dirty="0">
              <a:ln>
                <a:noFill/>
              </a:ln>
              <a:solidFill>
                <a:schemeClr val="tx1"/>
              </a:solidFill>
              <a:effectLst/>
            </a:endParaRPr>
          </a:p>
        </p:txBody>
      </p:sp>
      <p:sp>
        <p:nvSpPr>
          <p:cNvPr id="5" name="Rectangle 1">
            <a:extLst>
              <a:ext uri="{FF2B5EF4-FFF2-40B4-BE49-F238E27FC236}">
                <a16:creationId xmlns:a16="http://schemas.microsoft.com/office/drawing/2014/main" id="{4A376D5A-DC34-41D1-4E47-96A49B9F7B7D}"/>
              </a:ext>
              <a:ext uri="{C183D7F6-B498-43B3-948B-1728B52AA6E4}">
                <adec:decorative xmlns:adec="http://schemas.microsoft.com/office/drawing/2017/decorative" val="1"/>
              </a:ext>
            </a:extLst>
          </p:cNvPr>
          <p:cNvSpPr>
            <a:spLocks noChangeArrowheads="1"/>
          </p:cNvSpPr>
          <p:nvPr/>
        </p:nvSpPr>
        <p:spPr bwMode="auto">
          <a:xfrm>
            <a:off x="480638" y="2127628"/>
            <a:ext cx="4947060" cy="33085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@app.route</a:t>
            </a:r>
            <a:r>
              <a:rPr kumimoji="0" lang="en-US" altLang="en-US" sz="1900" b="0" i="0" u="none" strike="noStrike" cap="none" normalizeH="0" baseline="0" dirty="0">
                <a:ln>
                  <a:noFill/>
                </a:ln>
                <a:solidFill>
                  <a:srgbClr val="000000"/>
                </a:solidFill>
                <a:effectLst/>
                <a:highlight>
                  <a:srgbClr val="00FF00"/>
                </a:highlight>
              </a:rPr>
              <a:t>('/addrec</a:t>
            </a:r>
            <a:r>
              <a:rPr kumimoji="0" lang="en-US" altLang="en-US" sz="1900" b="0" i="0" u="none" strike="noStrike" cap="none" normalizeH="0" baseline="0" dirty="0">
                <a:ln>
                  <a:noFill/>
                </a:ln>
                <a:solidFill>
                  <a:srgbClr val="000000"/>
                </a:solidFill>
                <a:effectLst/>
              </a:rPr>
              <a:t>',</a:t>
            </a:r>
            <a:r>
              <a:rPr kumimoji="0" lang="en-US" altLang="en-US" sz="1900" b="0" i="0" u="none" strike="noStrike" cap="none" normalizeH="0" baseline="0" dirty="0">
                <a:ln>
                  <a:noFill/>
                </a:ln>
                <a:solidFill>
                  <a:srgbClr val="000000"/>
                </a:solidFill>
                <a:effectLst/>
                <a:highlight>
                  <a:srgbClr val="FFFF00"/>
                </a:highlight>
              </a:rPr>
              <a:t>methods = ['POST</a:t>
            </a:r>
            <a:r>
              <a:rPr kumimoji="0" lang="en-US" altLang="en-US" sz="1900" b="0" i="0" u="none" strike="noStrike" cap="none" normalizeH="0" baseline="0" dirty="0">
                <a:ln>
                  <a:noFill/>
                </a:ln>
                <a:solidFill>
                  <a:srgbClr val="000000"/>
                </a:solidFill>
                <a:effectLst/>
              </a:rPr>
              <a:t>', 'GET'])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def </a:t>
            </a:r>
            <a:r>
              <a:rPr kumimoji="0" lang="en-US" altLang="en-US" sz="1900" b="0" i="0" u="none" strike="noStrike" cap="none" normalizeH="0" baseline="0" dirty="0" err="1">
                <a:ln>
                  <a:noFill/>
                </a:ln>
                <a:solidFill>
                  <a:srgbClr val="000000"/>
                </a:solidFill>
                <a:effectLst/>
              </a:rPr>
              <a:t>addrec</a:t>
            </a:r>
            <a:r>
              <a:rPr kumimoji="0" lang="en-US" altLang="en-US" sz="1900" b="0" i="0" u="none" strike="noStrike" cap="none" normalizeH="0" baseline="0" dirty="0">
                <a:ln>
                  <a:noFill/>
                </a:ln>
                <a:solidFill>
                  <a:srgbClr val="000000"/>
                </a:solidFill>
                <a:effectLs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if </a:t>
            </a:r>
            <a:r>
              <a:rPr kumimoji="0" lang="en-US" altLang="en-US" sz="1900" b="0" i="0" u="none" strike="noStrike" cap="none" normalizeH="0" baseline="0" dirty="0" err="1">
                <a:ln>
                  <a:noFill/>
                </a:ln>
                <a:solidFill>
                  <a:srgbClr val="000000"/>
                </a:solidFill>
                <a:effectLst/>
                <a:highlight>
                  <a:srgbClr val="FFFF00"/>
                </a:highlight>
              </a:rPr>
              <a:t>request.method</a:t>
            </a:r>
            <a:r>
              <a:rPr kumimoji="0" lang="en-US" altLang="en-US" sz="1900" b="0" i="0" u="none" strike="noStrike" cap="none" normalizeH="0" baseline="0" dirty="0">
                <a:ln>
                  <a:noFill/>
                </a:ln>
                <a:solidFill>
                  <a:srgbClr val="000000"/>
                </a:solidFill>
                <a:effectLst/>
                <a:highlight>
                  <a:srgbClr val="FFFF00"/>
                </a:highlight>
              </a:rPr>
              <a:t> == 'POST':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try: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nm = </a:t>
            </a:r>
            <a:r>
              <a:rPr kumimoji="0" lang="en-US" altLang="en-US" sz="1900" b="0" i="0" u="none" strike="noStrike" cap="none" normalizeH="0" baseline="0" dirty="0" err="1">
                <a:ln>
                  <a:noFill/>
                </a:ln>
                <a:solidFill>
                  <a:srgbClr val="000000"/>
                </a:solidFill>
                <a:effectLst/>
              </a:rPr>
              <a:t>request.form</a:t>
            </a:r>
            <a:r>
              <a:rPr kumimoji="0" lang="en-US" altLang="en-US" sz="1900" b="0" i="0" u="none" strike="noStrike" cap="none" normalizeH="0" baseline="0" dirty="0">
                <a:ln>
                  <a:noFill/>
                </a:ln>
                <a:solidFill>
                  <a:srgbClr val="000000"/>
                </a:solidFill>
                <a:effectLst/>
              </a:rPr>
              <a:t>[</a:t>
            </a:r>
            <a:r>
              <a:rPr kumimoji="0" lang="en-US" altLang="en-US" sz="1900" b="0" i="0" u="none" strike="noStrike" cap="none" normalizeH="0" baseline="0" dirty="0">
                <a:ln>
                  <a:noFill/>
                </a:ln>
                <a:solidFill>
                  <a:srgbClr val="000000"/>
                </a:solidFill>
                <a:effectLst/>
                <a:highlight>
                  <a:srgbClr val="FF00FF"/>
                </a:highlight>
              </a:rPr>
              <a:t>'Name'</a:t>
            </a:r>
            <a:r>
              <a:rPr kumimoji="0" lang="en-US" altLang="en-US" sz="1900" b="0" i="0" u="none" strike="noStrike" cap="none" normalizeH="0" baseline="0" dirty="0">
                <a:ln>
                  <a:noFill/>
                </a:ln>
                <a:solidFill>
                  <a:srgbClr val="000000"/>
                </a:solidFill>
                <a:effectLs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ag = </a:t>
            </a:r>
            <a:r>
              <a:rPr kumimoji="0" lang="en-US" altLang="en-US" sz="1900" b="0" i="0" u="none" strike="noStrike" cap="none" normalizeH="0" baseline="0" dirty="0" err="1">
                <a:ln>
                  <a:noFill/>
                </a:ln>
                <a:solidFill>
                  <a:srgbClr val="000000"/>
                </a:solidFill>
                <a:effectLst/>
              </a:rPr>
              <a:t>request.form</a:t>
            </a:r>
            <a:r>
              <a:rPr kumimoji="0" lang="en-US" altLang="en-US" sz="1900" b="0" i="0" u="none" strike="noStrike" cap="none" normalizeH="0" baseline="0" dirty="0">
                <a:ln>
                  <a:noFill/>
                </a:ln>
                <a:solidFill>
                  <a:srgbClr val="000000"/>
                </a:solidFill>
                <a:effectLst/>
              </a:rPr>
              <a:t>['Age']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amt = </a:t>
            </a:r>
            <a:r>
              <a:rPr kumimoji="0" lang="en-US" altLang="en-US" sz="1900" b="0" i="0" u="none" strike="noStrike" cap="none" normalizeH="0" baseline="0" dirty="0" err="1">
                <a:ln>
                  <a:noFill/>
                </a:ln>
                <a:solidFill>
                  <a:srgbClr val="000000"/>
                </a:solidFill>
                <a:effectLst/>
              </a:rPr>
              <a:t>request.form</a:t>
            </a:r>
            <a:r>
              <a:rPr kumimoji="0" lang="en-US" altLang="en-US" sz="1900" b="0" i="0" u="none" strike="noStrike" cap="none" normalizeH="0" baseline="0" dirty="0">
                <a:ln>
                  <a:noFill/>
                </a:ln>
                <a:solidFill>
                  <a:srgbClr val="000000"/>
                </a:solidFill>
                <a:effectLst/>
              </a:rPr>
              <a:t>['Money']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err="1">
                <a:ln>
                  <a:noFill/>
                </a:ln>
                <a:solidFill>
                  <a:srgbClr val="000000"/>
                </a:solidFill>
                <a:effectLst/>
              </a:rPr>
              <a:t>pwd</a:t>
            </a:r>
            <a:r>
              <a:rPr kumimoji="0" lang="en-US" altLang="en-US" sz="1900" b="0" i="0" u="none" strike="noStrike" cap="none" normalizeH="0" baseline="0" dirty="0">
                <a:ln>
                  <a:noFill/>
                </a:ln>
                <a:solidFill>
                  <a:srgbClr val="000000"/>
                </a:solidFill>
                <a:effectLst/>
              </a:rPr>
              <a:t> = </a:t>
            </a:r>
            <a:r>
              <a:rPr kumimoji="0" lang="en-US" altLang="en-US" sz="1900" b="0" i="0" u="none" strike="noStrike" cap="none" normalizeH="0" baseline="0" dirty="0" err="1">
                <a:ln>
                  <a:noFill/>
                </a:ln>
                <a:solidFill>
                  <a:srgbClr val="000000"/>
                </a:solidFill>
                <a:effectLst/>
              </a:rPr>
              <a:t>request.form</a:t>
            </a:r>
            <a:r>
              <a:rPr kumimoji="0" lang="en-US" altLang="en-US" sz="1900" b="0" i="0" u="none" strike="noStrike" cap="none" normalizeH="0" baseline="0" dirty="0">
                <a:ln>
                  <a:noFill/>
                </a:ln>
                <a:solidFill>
                  <a:srgbClr val="000000"/>
                </a:solidFill>
                <a:effectLst/>
              </a:rPr>
              <a:t>['Password’]</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900" dirty="0">
                <a:solidFill>
                  <a:srgbClr val="000000"/>
                </a:solidFill>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000000"/>
                </a:solidFill>
                <a:effectLst/>
              </a:rPr>
              <a:t>       Put data in a sqlite3 database using SQL.</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900" dirty="0">
                <a:solidFill>
                  <a:srgbClr val="000000"/>
                </a:solidFill>
              </a:rPr>
              <a:t>       ,,,</a:t>
            </a:r>
            <a:endParaRPr kumimoji="0" lang="en-US" altLang="en-US" sz="19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006280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spc="-10" dirty="0">
                <a:solidFill>
                  <a:schemeClr val="tx1"/>
                </a:solidFill>
              </a:rPr>
              <a:t>Installation</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3764349"/>
          </a:xfrm>
        </p:spPr>
        <p:txBody>
          <a:bodyPr>
            <a:normAutofit/>
          </a:bodyPr>
          <a:lstStyle/>
          <a:p>
            <a:r>
              <a:rPr lang="en-US" sz="2400" dirty="0"/>
              <a:t>Not in a typical Python installation</a:t>
            </a:r>
          </a:p>
          <a:p>
            <a:r>
              <a:rPr lang="en-US" dirty="0"/>
              <a:t>See the official document: </a:t>
            </a:r>
            <a:r>
              <a:rPr lang="en-US" dirty="0">
                <a:hlinkClick r:id="rId2"/>
              </a:rPr>
              <a:t>https://flask.palletsprojects.com/en/3.0.x/</a:t>
            </a:r>
            <a:endParaRPr lang="en-US" dirty="0"/>
          </a:p>
          <a:p>
            <a:r>
              <a:rPr lang="en-US" dirty="0"/>
              <a:t>Flask has been installed on </a:t>
            </a:r>
            <a:r>
              <a:rPr lang="en-US" dirty="0" err="1"/>
              <a:t>linprog</a:t>
            </a:r>
            <a:endParaRPr lang="en-US" sz="2400" dirty="0"/>
          </a:p>
        </p:txBody>
      </p:sp>
    </p:spTree>
    <p:extLst>
      <p:ext uri="{BB962C8B-B14F-4D97-AF65-F5344CB8AC3E}">
        <p14:creationId xmlns:p14="http://schemas.microsoft.com/office/powerpoint/2010/main" val="1256659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spc="-10" dirty="0"/>
              <a:t>FLASK application: ‘Hello World’</a:t>
            </a:r>
            <a:endParaRPr lang="en-US" dirty="0"/>
          </a:p>
        </p:txBody>
      </p:sp>
      <p:sp>
        <p:nvSpPr>
          <p:cNvPr id="7" name="Rectangle 2">
            <a:extLst>
              <a:ext uri="{FF2B5EF4-FFF2-40B4-BE49-F238E27FC236}">
                <a16:creationId xmlns:a16="http://schemas.microsoft.com/office/drawing/2014/main" id="{B70068C6-D502-B61B-A8C3-F504AE6B548D}"/>
              </a:ext>
            </a:extLst>
          </p:cNvPr>
          <p:cNvSpPr>
            <a:spLocks noChangeArrowheads="1"/>
          </p:cNvSpPr>
          <p:nvPr/>
        </p:nvSpPr>
        <p:spPr bwMode="auto">
          <a:xfrm>
            <a:off x="1509906" y="1492600"/>
            <a:ext cx="5715000" cy="33085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000080"/>
                </a:solidFill>
                <a:effectLst/>
              </a:rPr>
              <a:t># Starting a web page at </a:t>
            </a:r>
            <a:r>
              <a:rPr kumimoji="0" lang="en-US" altLang="en-US" sz="1900" b="1" i="0" u="none" strike="noStrike" cap="none" normalizeH="0" baseline="0" dirty="0">
                <a:ln>
                  <a:noFill/>
                </a:ln>
                <a:solidFill>
                  <a:srgbClr val="000080"/>
                </a:solidFill>
                <a:effectLst/>
                <a:hlinkClick r:id="rId2"/>
              </a:rPr>
              <a:t>http://127.0.0.1:50000/</a:t>
            </a:r>
            <a:endParaRPr kumimoji="0" lang="en-US" altLang="en-US" sz="1900" b="1" i="0" u="none" strike="noStrike" cap="none" normalizeH="0" baseline="0" dirty="0">
              <a:ln>
                <a:noFill/>
              </a:ln>
              <a:solidFill>
                <a:srgbClr val="00008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900" b="1" i="0" u="none" strike="noStrike" cap="none" normalizeH="0" baseline="0" dirty="0">
              <a:ln>
                <a:noFill/>
              </a:ln>
              <a:solidFill>
                <a:srgbClr val="00008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000080"/>
                </a:solidFill>
                <a:effectLst/>
              </a:rPr>
              <a:t>from </a:t>
            </a:r>
            <a:r>
              <a:rPr kumimoji="0" lang="en-US" altLang="en-US" sz="1900" b="0" i="0" u="none" strike="noStrike" cap="none" normalizeH="0" baseline="0" dirty="0">
                <a:ln>
                  <a:noFill/>
                </a:ln>
                <a:solidFill>
                  <a:srgbClr val="000000"/>
                </a:solidFill>
                <a:effectLst/>
              </a:rPr>
              <a:t>flask </a:t>
            </a:r>
            <a:r>
              <a:rPr kumimoji="0" lang="en-US" altLang="en-US" sz="1900" b="1" i="0" u="none" strike="noStrike" cap="none" normalizeH="0" baseline="0" dirty="0">
                <a:ln>
                  <a:noFill/>
                </a:ln>
                <a:solidFill>
                  <a:srgbClr val="000080"/>
                </a:solidFill>
                <a:effectLst/>
              </a:rPr>
              <a:t>import </a:t>
            </a:r>
            <a:r>
              <a:rPr kumimoji="0" lang="en-US" altLang="en-US" sz="1900" b="0" i="0" u="none" strike="noStrike" cap="none" normalizeH="0" baseline="0" dirty="0">
                <a:ln>
                  <a:noFill/>
                </a:ln>
                <a:solidFill>
                  <a:srgbClr val="000000"/>
                </a:solidFill>
                <a:effectLst/>
              </a:rPr>
              <a:t>Flask</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app = Flask(__name__)</a:t>
            </a:r>
            <a:br>
              <a:rPr kumimoji="0" lang="en-US" altLang="en-US" sz="1900" b="0" i="0" u="none" strike="noStrike" cap="none" normalizeH="0" baseline="0" dirty="0">
                <a:ln>
                  <a:noFill/>
                </a:ln>
                <a:solidFill>
                  <a:srgbClr val="000000"/>
                </a:solidFill>
                <a:effectLst/>
              </a:rPr>
            </a:b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FF0000"/>
                </a:solidFill>
                <a:effectLst/>
              </a:rPr>
              <a:t>@app.route(</a:t>
            </a:r>
            <a:r>
              <a:rPr kumimoji="0" lang="en-US" altLang="en-US" sz="1900" b="1" i="0" u="none" strike="noStrike" cap="none" normalizeH="0" baseline="0" dirty="0">
                <a:ln>
                  <a:noFill/>
                </a:ln>
                <a:solidFill>
                  <a:srgbClr val="FF0000"/>
                </a:solidFill>
                <a:effectLst/>
              </a:rPr>
              <a:t>'/'</a:t>
            </a:r>
            <a:r>
              <a:rPr kumimoji="0" lang="en-US" altLang="en-US" sz="1900" b="0" i="0" u="none" strike="noStrike" cap="none" normalizeH="0" baseline="0" dirty="0">
                <a:ln>
                  <a:noFill/>
                </a:ln>
                <a:solidFill>
                  <a:srgbClr val="FF0000"/>
                </a:solidFill>
                <a:effectLst/>
              </a:rPr>
              <a:t>)</a:t>
            </a:r>
            <a:br>
              <a:rPr kumimoji="0" lang="en-US" altLang="en-US" sz="1900" b="0" i="0" u="none" strike="noStrike" cap="none" normalizeH="0" baseline="0" dirty="0">
                <a:ln>
                  <a:noFill/>
                </a:ln>
                <a:solidFill>
                  <a:srgbClr val="000000"/>
                </a:solidFill>
                <a:effectLst/>
              </a:rPr>
            </a:br>
            <a:r>
              <a:rPr kumimoji="0" lang="en-US" altLang="en-US" sz="1900" b="1" i="0" u="none" strike="noStrike" cap="none" normalizeH="0" baseline="0" dirty="0">
                <a:ln>
                  <a:noFill/>
                </a:ln>
                <a:solidFill>
                  <a:srgbClr val="000080"/>
                </a:solidFill>
                <a:effectLst/>
              </a:rPr>
              <a:t>def </a:t>
            </a:r>
            <a:r>
              <a:rPr kumimoji="0" lang="en-US" altLang="en-US" sz="1900" b="0" i="0" u="none" strike="noStrike" cap="none" normalizeH="0" baseline="0" dirty="0" err="1">
                <a:ln>
                  <a:noFill/>
                </a:ln>
                <a:solidFill>
                  <a:srgbClr val="000000"/>
                </a:solidFill>
                <a:effectLst/>
              </a:rPr>
              <a:t>hello_world</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1" i="0" u="none" strike="noStrike" cap="none" normalizeH="0" baseline="0" dirty="0">
                <a:ln>
                  <a:noFill/>
                </a:ln>
                <a:solidFill>
                  <a:srgbClr val="000080"/>
                </a:solidFill>
                <a:effectLst/>
              </a:rPr>
              <a:t>return </a:t>
            </a:r>
            <a:r>
              <a:rPr kumimoji="0" lang="en-US" altLang="en-US" sz="1900" b="1" i="0" u="none" strike="noStrike" cap="none" normalizeH="0" baseline="0" dirty="0">
                <a:ln>
                  <a:noFill/>
                </a:ln>
                <a:solidFill>
                  <a:srgbClr val="008080"/>
                </a:solidFill>
                <a:effectLst/>
              </a:rPr>
              <a:t>'Hello World’</a:t>
            </a:r>
            <a:br>
              <a:rPr kumimoji="0" lang="en-US" altLang="en-US" sz="1900" b="1" i="0" u="none" strike="noStrike" cap="none" normalizeH="0" baseline="0" dirty="0">
                <a:ln>
                  <a:noFill/>
                </a:ln>
                <a:solidFill>
                  <a:srgbClr val="008080"/>
                </a:solidFill>
                <a:effectLst/>
              </a:rPr>
            </a:br>
            <a:br>
              <a:rPr kumimoji="0" lang="en-US" altLang="en-US" sz="1900" b="1" i="0" u="none" strike="noStrike" cap="none" normalizeH="0" baseline="0" dirty="0">
                <a:ln>
                  <a:noFill/>
                </a:ln>
                <a:solidFill>
                  <a:srgbClr val="008080"/>
                </a:solidFill>
                <a:effectLst/>
              </a:rPr>
            </a:br>
            <a:r>
              <a:rPr kumimoji="0" lang="en-US" altLang="en-US" sz="1900" b="1" i="0" u="none" strike="noStrike" cap="none" normalizeH="0" baseline="0" dirty="0">
                <a:ln>
                  <a:noFill/>
                </a:ln>
                <a:solidFill>
                  <a:srgbClr val="000080"/>
                </a:solidFill>
                <a:effectLst/>
              </a:rPr>
              <a:t>if </a:t>
            </a:r>
            <a:r>
              <a:rPr kumimoji="0" lang="en-US" altLang="en-US" sz="1900" b="0" i="0" u="none" strike="noStrike" cap="none" normalizeH="0" baseline="0" dirty="0">
                <a:ln>
                  <a:noFill/>
                </a:ln>
                <a:solidFill>
                  <a:srgbClr val="000000"/>
                </a:solidFill>
                <a:effectLst/>
              </a:rPr>
              <a:t>__name__ == </a:t>
            </a:r>
            <a:r>
              <a:rPr kumimoji="0" lang="en-US" altLang="en-US" sz="1900" b="1" i="0" u="none" strike="noStrike" cap="none" normalizeH="0" baseline="0" dirty="0">
                <a:ln>
                  <a:noFill/>
                </a:ln>
                <a:solidFill>
                  <a:srgbClr val="008080"/>
                </a:solidFill>
                <a:effectLst/>
              </a:rPr>
              <a:t>'__main__'</a:t>
            </a:r>
            <a:r>
              <a:rPr kumimoji="0" lang="en-US" altLang="en-US" sz="1900" b="0" i="0" u="none" strike="noStrike" cap="none" normalizeH="0" baseline="0" dirty="0">
                <a:ln>
                  <a:noFill/>
                </a:ln>
                <a:solidFill>
                  <a:srgbClr val="000000"/>
                </a:solidFill>
                <a:effectLst/>
              </a:rPr>
              <a:t>:</a:t>
            </a:r>
            <a:br>
              <a:rPr kumimoji="0" lang="en-US" altLang="en-US" sz="1900" b="0" i="0" u="none" strike="noStrike" cap="none" normalizeH="0" baseline="0" dirty="0">
                <a:ln>
                  <a:noFill/>
                </a:ln>
                <a:solidFill>
                  <a:srgbClr val="000000"/>
                </a:solidFill>
                <a:effectLst/>
              </a:rPr>
            </a:br>
            <a:r>
              <a:rPr kumimoji="0" lang="en-US" altLang="en-US" sz="1900" b="0" i="0" u="none" strike="noStrike" cap="none" normalizeH="0" baseline="0" dirty="0">
                <a:ln>
                  <a:noFill/>
                </a:ln>
                <a:solidFill>
                  <a:srgbClr val="000000"/>
                </a:solidFill>
                <a:effectLst/>
              </a:rPr>
              <a:t>   </a:t>
            </a:r>
            <a:r>
              <a:rPr kumimoji="0" lang="en-US" altLang="en-US" sz="1900" b="0" i="0" u="none" strike="noStrike" cap="none" normalizeH="0" baseline="0" dirty="0" err="1">
                <a:ln>
                  <a:noFill/>
                </a:ln>
                <a:solidFill>
                  <a:srgbClr val="FF0000"/>
                </a:solidFill>
                <a:effectLst/>
              </a:rPr>
              <a:t>app.run</a:t>
            </a:r>
            <a:r>
              <a:rPr kumimoji="0" lang="en-US" altLang="en-US" sz="1900" b="0" i="0" u="none" strike="noStrike" cap="none" normalizeH="0" baseline="0" dirty="0">
                <a:ln>
                  <a:noFill/>
                </a:ln>
                <a:solidFill>
                  <a:srgbClr val="FF0000"/>
                </a:solidFill>
                <a:effectLst/>
              </a:rPr>
              <a:t>(host=‘127.0.0.1’, port = 50000)</a:t>
            </a:r>
          </a:p>
        </p:txBody>
      </p:sp>
      <p:sp>
        <p:nvSpPr>
          <p:cNvPr id="4" name="TextBox 3">
            <a:extLst>
              <a:ext uri="{FF2B5EF4-FFF2-40B4-BE49-F238E27FC236}">
                <a16:creationId xmlns:a16="http://schemas.microsoft.com/office/drawing/2014/main" id="{21BF0588-E06A-EB7E-190E-BCA447382B00}"/>
              </a:ext>
            </a:extLst>
          </p:cNvPr>
          <p:cNvSpPr txBox="1"/>
          <p:nvPr/>
        </p:nvSpPr>
        <p:spPr>
          <a:xfrm>
            <a:off x="7821038" y="1415332"/>
            <a:ext cx="3351430" cy="646331"/>
          </a:xfrm>
          <a:prstGeom prst="rect">
            <a:avLst/>
          </a:prstGeom>
          <a:noFill/>
        </p:spPr>
        <p:txBody>
          <a:bodyPr wrap="none" rtlCol="0">
            <a:spAutoFit/>
          </a:bodyPr>
          <a:lstStyle/>
          <a:p>
            <a:r>
              <a:rPr lang="en-US" dirty="0"/>
              <a:t>Import the Flask class, an instance</a:t>
            </a:r>
          </a:p>
          <a:p>
            <a:r>
              <a:rPr lang="en-US" dirty="0"/>
              <a:t>Of the class is the web application</a:t>
            </a:r>
          </a:p>
        </p:txBody>
      </p:sp>
      <p:cxnSp>
        <p:nvCxnSpPr>
          <p:cNvPr id="6" name="Straight Arrow Connector 5">
            <a:extLst>
              <a:ext uri="{FF2B5EF4-FFF2-40B4-BE49-F238E27FC236}">
                <a16:creationId xmlns:a16="http://schemas.microsoft.com/office/drawing/2014/main" id="{4DADA87E-9799-0C81-9C81-78B2FFF8BACF}"/>
              </a:ext>
            </a:extLst>
          </p:cNvPr>
          <p:cNvCxnSpPr/>
          <p:nvPr/>
        </p:nvCxnSpPr>
        <p:spPr>
          <a:xfrm flipH="1">
            <a:off x="3891064" y="1663430"/>
            <a:ext cx="3686783" cy="5447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4C90C6E3-B1EC-9AD7-30CA-0C5D609A9480}"/>
              </a:ext>
            </a:extLst>
          </p:cNvPr>
          <p:cNvSpPr txBox="1"/>
          <p:nvPr/>
        </p:nvSpPr>
        <p:spPr>
          <a:xfrm>
            <a:off x="7723761" y="2353485"/>
            <a:ext cx="2435282" cy="369332"/>
          </a:xfrm>
          <a:prstGeom prst="rect">
            <a:avLst/>
          </a:prstGeom>
          <a:noFill/>
        </p:spPr>
        <p:txBody>
          <a:bodyPr wrap="none" rtlCol="0">
            <a:spAutoFit/>
          </a:bodyPr>
          <a:lstStyle/>
          <a:p>
            <a:r>
              <a:rPr lang="en-US" dirty="0"/>
              <a:t>Create the class instance</a:t>
            </a:r>
          </a:p>
        </p:txBody>
      </p:sp>
      <p:cxnSp>
        <p:nvCxnSpPr>
          <p:cNvPr id="10" name="Straight Arrow Connector 9">
            <a:extLst>
              <a:ext uri="{FF2B5EF4-FFF2-40B4-BE49-F238E27FC236}">
                <a16:creationId xmlns:a16="http://schemas.microsoft.com/office/drawing/2014/main" id="{1817B1CF-828A-774F-025B-D56FEDE0EE76}"/>
              </a:ext>
            </a:extLst>
          </p:cNvPr>
          <p:cNvCxnSpPr/>
          <p:nvPr/>
        </p:nvCxnSpPr>
        <p:spPr>
          <a:xfrm flipH="1">
            <a:off x="3891064" y="2538151"/>
            <a:ext cx="36867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BCF6A0F-927B-075E-B03D-5732677FD7E8}"/>
              </a:ext>
            </a:extLst>
          </p:cNvPr>
          <p:cNvSpPr txBox="1"/>
          <p:nvPr/>
        </p:nvSpPr>
        <p:spPr>
          <a:xfrm>
            <a:off x="7821038" y="3188433"/>
            <a:ext cx="4200958" cy="1477328"/>
          </a:xfrm>
          <a:prstGeom prst="rect">
            <a:avLst/>
          </a:prstGeom>
          <a:noFill/>
        </p:spPr>
        <p:txBody>
          <a:bodyPr wrap="none" rtlCol="0">
            <a:spAutoFit/>
          </a:bodyPr>
          <a:lstStyle/>
          <a:p>
            <a:r>
              <a:rPr lang="en-US" dirty="0"/>
              <a:t>Route() decorator tells Flask the </a:t>
            </a:r>
          </a:p>
          <a:p>
            <a:r>
              <a:rPr lang="en-US" dirty="0" err="1"/>
              <a:t>hello_world</a:t>
            </a:r>
            <a:r>
              <a:rPr lang="en-US" dirty="0"/>
              <a:t>() function will be triggered</a:t>
            </a:r>
          </a:p>
          <a:p>
            <a:r>
              <a:rPr lang="en-US" dirty="0"/>
              <a:t>When ‘/’ in the website is accessed, the </a:t>
            </a:r>
          </a:p>
          <a:p>
            <a:r>
              <a:rPr lang="en-US" dirty="0"/>
              <a:t>Web application will return the return value</a:t>
            </a:r>
          </a:p>
          <a:p>
            <a:r>
              <a:rPr lang="en-US" dirty="0"/>
              <a:t>Of </a:t>
            </a:r>
            <a:r>
              <a:rPr lang="en-US" dirty="0" err="1"/>
              <a:t>hello_world</a:t>
            </a:r>
            <a:r>
              <a:rPr lang="en-US" dirty="0"/>
              <a:t>() to the web browser</a:t>
            </a:r>
          </a:p>
        </p:txBody>
      </p:sp>
      <p:cxnSp>
        <p:nvCxnSpPr>
          <p:cNvPr id="13" name="Straight Arrow Connector 12">
            <a:extLst>
              <a:ext uri="{FF2B5EF4-FFF2-40B4-BE49-F238E27FC236}">
                <a16:creationId xmlns:a16="http://schemas.microsoft.com/office/drawing/2014/main" id="{059AADA7-2FFF-4D45-EF91-9308D80DED16}"/>
              </a:ext>
            </a:extLst>
          </p:cNvPr>
          <p:cNvCxnSpPr/>
          <p:nvPr/>
        </p:nvCxnSpPr>
        <p:spPr>
          <a:xfrm flipH="1" flipV="1">
            <a:off x="3249038" y="3258766"/>
            <a:ext cx="4328809"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6B9020CA-78A1-23F3-FC2E-3165457D1ACD}"/>
              </a:ext>
            </a:extLst>
          </p:cNvPr>
          <p:cNvSpPr txBox="1"/>
          <p:nvPr/>
        </p:nvSpPr>
        <p:spPr>
          <a:xfrm>
            <a:off x="7898860" y="5155660"/>
            <a:ext cx="3821880" cy="646331"/>
          </a:xfrm>
          <a:prstGeom prst="rect">
            <a:avLst/>
          </a:prstGeom>
          <a:noFill/>
        </p:spPr>
        <p:txBody>
          <a:bodyPr wrap="none" rtlCol="0">
            <a:spAutoFit/>
          </a:bodyPr>
          <a:lstStyle/>
          <a:p>
            <a:r>
              <a:rPr lang="en-US" dirty="0"/>
              <a:t>Start the website at port 50000 on the </a:t>
            </a:r>
          </a:p>
          <a:p>
            <a:r>
              <a:rPr lang="en-US" dirty="0"/>
              <a:t>Local machine (127.0.0.1)</a:t>
            </a:r>
          </a:p>
        </p:txBody>
      </p:sp>
      <p:cxnSp>
        <p:nvCxnSpPr>
          <p:cNvPr id="18" name="Straight Arrow Connector 17">
            <a:extLst>
              <a:ext uri="{FF2B5EF4-FFF2-40B4-BE49-F238E27FC236}">
                <a16:creationId xmlns:a16="http://schemas.microsoft.com/office/drawing/2014/main" id="{8E305156-A3C3-A6F3-4115-E4E0CB59843C}"/>
              </a:ext>
            </a:extLst>
          </p:cNvPr>
          <p:cNvCxnSpPr/>
          <p:nvPr/>
        </p:nvCxnSpPr>
        <p:spPr>
          <a:xfrm flipH="1" flipV="1">
            <a:off x="5734455" y="4665761"/>
            <a:ext cx="2086583" cy="7330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Content Placeholder 15">
            <a:extLst>
              <a:ext uri="{FF2B5EF4-FFF2-40B4-BE49-F238E27FC236}">
                <a16:creationId xmlns:a16="http://schemas.microsoft.com/office/drawing/2014/main" id="{6608710B-9352-B3B6-E220-72461D45DD28}"/>
              </a:ext>
            </a:extLst>
          </p:cNvPr>
          <p:cNvSpPr>
            <a:spLocks noGrp="1"/>
          </p:cNvSpPr>
          <p:nvPr>
            <p:ph sz="quarter" idx="13"/>
          </p:nvPr>
        </p:nvSpPr>
        <p:spPr>
          <a:xfrm>
            <a:off x="1468065" y="5144472"/>
            <a:ext cx="6191469" cy="1346432"/>
          </a:xfrm>
        </p:spPr>
        <p:txBody>
          <a:bodyPr>
            <a:normAutofit fontScale="85000" lnSpcReduction="20000"/>
          </a:bodyPr>
          <a:lstStyle/>
          <a:p>
            <a:r>
              <a:rPr lang="en-US" dirty="0"/>
              <a:t>After ‘python3 </a:t>
            </a:r>
            <a:r>
              <a:rPr lang="en-US" dirty="0" err="1"/>
              <a:t>FlaskHelloWorld.py</a:t>
            </a:r>
            <a:r>
              <a:rPr lang="en-US" dirty="0"/>
              <a:t> linprog3’ on linprog3. We can telnet do ‘telnet linprog3 50000’ and then issue ‘GET / HTTP/1.0\r\n\r\n’ to see the ‘Hello World’ response from the Flask website</a:t>
            </a:r>
          </a:p>
        </p:txBody>
      </p:sp>
    </p:spTree>
    <p:extLst>
      <p:ext uri="{BB962C8B-B14F-4D97-AF65-F5344CB8AC3E}">
        <p14:creationId xmlns:p14="http://schemas.microsoft.com/office/powerpoint/2010/main" val="2459753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Application</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551364"/>
          </a:xfrm>
        </p:spPr>
        <p:txBody>
          <a:bodyPr>
            <a:normAutofit/>
          </a:bodyPr>
          <a:lstStyle/>
          <a:p>
            <a:r>
              <a:rPr lang="en-US" b="1" dirty="0"/>
              <a:t>The route() function </a:t>
            </a:r>
            <a:r>
              <a:rPr lang="en-US" dirty="0"/>
              <a:t>tells the application which URL should call the associated function.</a:t>
            </a:r>
          </a:p>
          <a:p>
            <a:r>
              <a:rPr lang="en-US" dirty="0" err="1"/>
              <a:t>app.route</a:t>
            </a:r>
            <a:r>
              <a:rPr lang="en-US" dirty="0"/>
              <a:t>(rule, options)</a:t>
            </a:r>
          </a:p>
          <a:p>
            <a:r>
              <a:rPr lang="en-US" dirty="0"/>
              <a:t>The rule parameter represents URL binding with the function.</a:t>
            </a:r>
          </a:p>
          <a:p>
            <a:r>
              <a:rPr lang="en-US" dirty="0"/>
              <a:t>The options is a list of parameters to be forwarded to the underlying Rule object.</a:t>
            </a:r>
          </a:p>
          <a:p>
            <a:r>
              <a:rPr lang="en-US" dirty="0"/>
              <a:t>In the example, ‘/’ URL is bound with </a:t>
            </a:r>
            <a:r>
              <a:rPr lang="en-US" dirty="0" err="1"/>
              <a:t>hello_world</a:t>
            </a:r>
            <a:r>
              <a:rPr lang="en-US" dirty="0"/>
              <a:t>() function. Hence, when the home page of web server is opened in browser, the output of this function will be rendered.</a:t>
            </a:r>
          </a:p>
          <a:p>
            <a:endParaRPr lang="en-US" sz="1900" dirty="0"/>
          </a:p>
          <a:p>
            <a:pPr lvl="1">
              <a:defRPr/>
            </a:pPr>
            <a:endParaRPr lang="zh-CN" altLang="en-US" dirty="0"/>
          </a:p>
        </p:txBody>
      </p:sp>
    </p:spTree>
    <p:extLst>
      <p:ext uri="{BB962C8B-B14F-4D97-AF65-F5344CB8AC3E}">
        <p14:creationId xmlns:p14="http://schemas.microsoft.com/office/powerpoint/2010/main" val="1082975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Application</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551364"/>
          </a:xfrm>
        </p:spPr>
        <p:txBody>
          <a:bodyPr>
            <a:normAutofit/>
          </a:bodyPr>
          <a:lstStyle/>
          <a:p>
            <a:r>
              <a:rPr lang="en-US" b="1" dirty="0"/>
              <a:t>T</a:t>
            </a:r>
            <a:r>
              <a:rPr lang="en-US" sz="2400" b="1" dirty="0"/>
              <a:t>he run() method </a:t>
            </a:r>
            <a:r>
              <a:rPr lang="en-US" sz="2400" dirty="0"/>
              <a:t>of Flask class runs the application on the local development server.</a:t>
            </a:r>
          </a:p>
          <a:p>
            <a:r>
              <a:rPr lang="en-US" sz="2400" dirty="0" err="1"/>
              <a:t>app.run</a:t>
            </a:r>
            <a:r>
              <a:rPr lang="en-US" sz="2400" dirty="0"/>
              <a:t>(host, port, debug, options)</a:t>
            </a:r>
          </a:p>
          <a:p>
            <a:pPr lvl="1"/>
            <a:r>
              <a:rPr lang="en-US" dirty="0"/>
              <a:t>Note : All parameters are optional</a:t>
            </a:r>
            <a:endParaRPr lang="en-US" b="1" dirty="0"/>
          </a:p>
          <a:p>
            <a:pPr lvl="1"/>
            <a:r>
              <a:rPr lang="en-US" dirty="0"/>
              <a:t>host:  Hostname to listen on. Defaults to 127.0.0.1 (localhost).</a:t>
            </a:r>
          </a:p>
          <a:p>
            <a:pPr lvl="1"/>
            <a:r>
              <a:rPr lang="en-US" dirty="0"/>
              <a:t>port:  defaults to 5000</a:t>
            </a:r>
          </a:p>
          <a:p>
            <a:pPr lvl="1"/>
            <a:r>
              <a:rPr lang="en-US" dirty="0"/>
              <a:t>debug: defaults to false. If set to true, provides a debug information</a:t>
            </a:r>
          </a:p>
          <a:p>
            <a:pPr lvl="1"/>
            <a:r>
              <a:rPr lang="en-US" dirty="0"/>
              <a:t>options: to be forwarded to underlying (</a:t>
            </a:r>
            <a:r>
              <a:rPr lang="en-US" dirty="0" err="1"/>
              <a:t>Werkzeug</a:t>
            </a:r>
            <a:r>
              <a:rPr lang="en-US" dirty="0"/>
              <a:t>) server.</a:t>
            </a:r>
          </a:p>
          <a:p>
            <a:pPr lvl="1"/>
            <a:endParaRPr lang="en-US" sz="1500" dirty="0"/>
          </a:p>
          <a:p>
            <a:pPr lvl="1">
              <a:defRPr/>
            </a:pPr>
            <a:endParaRPr lang="zh-CN" altLang="en-US" dirty="0"/>
          </a:p>
        </p:txBody>
      </p:sp>
    </p:spTree>
    <p:extLst>
      <p:ext uri="{BB962C8B-B14F-4D97-AF65-F5344CB8AC3E}">
        <p14:creationId xmlns:p14="http://schemas.microsoft.com/office/powerpoint/2010/main" val="593162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a:t>
            </a:r>
            <a:r>
              <a:rPr lang="en-US" b="1" dirty="0"/>
              <a:t>Debug mode</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551364"/>
          </a:xfrm>
        </p:spPr>
        <p:txBody>
          <a:bodyPr>
            <a:normAutofit fontScale="92500"/>
          </a:bodyPr>
          <a:lstStyle/>
          <a:p>
            <a:r>
              <a:rPr lang="en-US" sz="2400" dirty="0"/>
              <a:t>A Flask application is started by calling the run() method. </a:t>
            </a:r>
          </a:p>
          <a:p>
            <a:r>
              <a:rPr lang="en-US" sz="2400" dirty="0"/>
              <a:t>However, while the application is under development, it should be restarted manually for each change in the code. To avoid this inconvenience, enable debug support. The server will then reload itself if the code changes. It will also provide a useful debugger to track the errors if any, in the application.</a:t>
            </a:r>
          </a:p>
          <a:p>
            <a:r>
              <a:rPr lang="en-US" sz="2400" dirty="0"/>
              <a:t>The Debug mode is enabled by setting the debug property of the application object to True before running or passing the debug parameter to the run() method.</a:t>
            </a:r>
          </a:p>
          <a:p>
            <a:pPr marL="1371600" indent="0">
              <a:spcBef>
                <a:spcPts val="400"/>
              </a:spcBef>
              <a:buNone/>
            </a:pPr>
            <a:r>
              <a:rPr lang="en-US" sz="2400" dirty="0" err="1">
                <a:latin typeface="Courier New" panose="02070309020205020404" pitchFamily="49" charset="0"/>
                <a:cs typeface="Courier New" panose="02070309020205020404" pitchFamily="49" charset="0"/>
              </a:rPr>
              <a:t>app.debug</a:t>
            </a:r>
            <a:r>
              <a:rPr lang="en-US" sz="2400" dirty="0">
                <a:latin typeface="Courier New" panose="02070309020205020404" pitchFamily="49" charset="0"/>
                <a:cs typeface="Courier New" panose="02070309020205020404" pitchFamily="49" charset="0"/>
              </a:rPr>
              <a:t> = True</a:t>
            </a:r>
          </a:p>
          <a:p>
            <a:pPr marL="1371600" indent="0">
              <a:spcBef>
                <a:spcPts val="400"/>
              </a:spcBef>
              <a:buNone/>
            </a:pPr>
            <a:r>
              <a:rPr lang="en-US" sz="2400" dirty="0" err="1">
                <a:latin typeface="Courier New" panose="02070309020205020404" pitchFamily="49" charset="0"/>
                <a:cs typeface="Courier New" panose="02070309020205020404" pitchFamily="49" charset="0"/>
              </a:rPr>
              <a:t>app.run</a:t>
            </a:r>
            <a:r>
              <a:rPr lang="en-US" sz="2400" dirty="0">
                <a:latin typeface="Courier New" panose="02070309020205020404" pitchFamily="49" charset="0"/>
                <a:cs typeface="Courier New" panose="02070309020205020404" pitchFamily="49" charset="0"/>
              </a:rPr>
              <a:t>()</a:t>
            </a:r>
          </a:p>
          <a:p>
            <a:pPr marL="1371600" indent="0">
              <a:spcBef>
                <a:spcPts val="400"/>
              </a:spcBef>
              <a:buNone/>
            </a:pPr>
            <a:r>
              <a:rPr lang="en-US" sz="2400" dirty="0" err="1">
                <a:latin typeface="Courier New" panose="02070309020205020404" pitchFamily="49" charset="0"/>
                <a:cs typeface="Courier New" panose="02070309020205020404" pitchFamily="49" charset="0"/>
              </a:rPr>
              <a:t>app.run</a:t>
            </a:r>
            <a:r>
              <a:rPr lang="en-US" sz="2400" dirty="0">
                <a:latin typeface="Courier New" panose="02070309020205020404" pitchFamily="49" charset="0"/>
                <a:cs typeface="Courier New" panose="02070309020205020404" pitchFamily="49" charset="0"/>
              </a:rPr>
              <a:t>(debug = True)</a:t>
            </a:r>
          </a:p>
          <a:p>
            <a:pPr lvl="1"/>
            <a:endParaRPr lang="en-US" sz="1500" dirty="0"/>
          </a:p>
          <a:p>
            <a:pPr lvl="1">
              <a:defRPr/>
            </a:pPr>
            <a:endParaRPr lang="zh-CN" altLang="en-US" dirty="0"/>
          </a:p>
        </p:txBody>
      </p:sp>
    </p:spTree>
    <p:extLst>
      <p:ext uri="{BB962C8B-B14F-4D97-AF65-F5344CB8AC3E}">
        <p14:creationId xmlns:p14="http://schemas.microsoft.com/office/powerpoint/2010/main" val="1750008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Flask - routing</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359888"/>
            <a:ext cx="10363826" cy="2453356"/>
          </a:xfrm>
        </p:spPr>
        <p:txBody>
          <a:bodyPr>
            <a:normAutofit/>
          </a:bodyPr>
          <a:lstStyle/>
          <a:p>
            <a:r>
              <a:rPr lang="en-US" sz="2400" dirty="0"/>
              <a:t>The route() decorator in Flask is used to bind URL to a function. </a:t>
            </a:r>
          </a:p>
          <a:p>
            <a:r>
              <a:rPr lang="en-US" sz="2400" dirty="0"/>
              <a:t>Here, URL ‘/hello’ rule is bound to the </a:t>
            </a:r>
            <a:r>
              <a:rPr lang="en-US" sz="2400" dirty="0" err="1"/>
              <a:t>hello_world</a:t>
            </a:r>
            <a:r>
              <a:rPr lang="en-US" sz="2400" dirty="0"/>
              <a:t>() function. As a result, if a user visits http://localhost:5000/hello URL, the output of the </a:t>
            </a:r>
            <a:r>
              <a:rPr lang="en-US" sz="2400" dirty="0" err="1"/>
              <a:t>hello_world</a:t>
            </a:r>
            <a:r>
              <a:rPr lang="en-US" sz="2400" dirty="0"/>
              <a:t>() function will be rendered in the browser.</a:t>
            </a:r>
          </a:p>
          <a:p>
            <a:pPr lvl="1">
              <a:lnSpc>
                <a:spcPct val="105000"/>
              </a:lnSpc>
            </a:pPr>
            <a:endParaRPr lang="zh-CN" altLang="en-US" dirty="0"/>
          </a:p>
        </p:txBody>
      </p:sp>
      <p:sp>
        <p:nvSpPr>
          <p:cNvPr id="5" name="Rectangle 1">
            <a:extLst>
              <a:ext uri="{FF2B5EF4-FFF2-40B4-BE49-F238E27FC236}">
                <a16:creationId xmlns:a16="http://schemas.microsoft.com/office/drawing/2014/main" id="{D8C08876-C166-10E9-69DE-9C5A3D52F64D}"/>
              </a:ext>
            </a:extLst>
          </p:cNvPr>
          <p:cNvSpPr>
            <a:spLocks noChangeArrowheads="1"/>
          </p:cNvSpPr>
          <p:nvPr/>
        </p:nvSpPr>
        <p:spPr bwMode="auto">
          <a:xfrm>
            <a:off x="4950928" y="3087612"/>
            <a:ext cx="6590266" cy="34778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80"/>
                </a:solidFill>
                <a:effectLst/>
                <a:latin typeface="Consolas" panose="020B0609020204030204" pitchFamily="49" charset="0"/>
              </a:rPr>
              <a:t># starting a web page at </a:t>
            </a:r>
            <a:r>
              <a:rPr lang="en-US" sz="2000" dirty="0"/>
              <a:t>http://localhost:5000/hello </a:t>
            </a:r>
            <a:endParaRPr kumimoji="0" lang="en-US" altLang="en-US" sz="2000" b="1" i="0" u="none" strike="noStrike" cap="none" normalizeH="0" baseline="0" dirty="0">
              <a:ln>
                <a:noFill/>
              </a:ln>
              <a:solidFill>
                <a:srgbClr val="000080"/>
              </a:solidFill>
              <a:effectLst/>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80"/>
                </a:solidFill>
                <a:effectLst/>
                <a:latin typeface="Consolas" panose="020B0609020204030204" pitchFamily="49" charset="0"/>
              </a:rPr>
              <a:t>from </a:t>
            </a:r>
            <a:r>
              <a:rPr kumimoji="0" lang="en-US" altLang="en-US" sz="2000" b="0" i="0" u="none" strike="noStrike" cap="none" normalizeH="0" baseline="0" dirty="0">
                <a:ln>
                  <a:noFill/>
                </a:ln>
                <a:solidFill>
                  <a:srgbClr val="000000"/>
                </a:solidFill>
                <a:effectLst/>
                <a:latin typeface="Consolas" panose="020B0609020204030204" pitchFamily="49" charset="0"/>
              </a:rPr>
              <a:t>flask </a:t>
            </a:r>
            <a:r>
              <a:rPr kumimoji="0" lang="en-US" altLang="en-US" sz="2000" b="1" i="0" u="none" strike="noStrike" cap="none" normalizeH="0" baseline="0" dirty="0">
                <a:ln>
                  <a:noFill/>
                </a:ln>
                <a:solidFill>
                  <a:srgbClr val="000080"/>
                </a:solidFill>
                <a:effectLst/>
                <a:latin typeface="Consolas" panose="020B0609020204030204" pitchFamily="49" charset="0"/>
              </a:rPr>
              <a:t>import </a:t>
            </a:r>
            <a:r>
              <a:rPr kumimoji="0" lang="en-US" altLang="en-US" sz="2000" b="0" i="0" u="none" strike="noStrike" cap="none" normalizeH="0" baseline="0" dirty="0">
                <a:ln>
                  <a:noFill/>
                </a:ln>
                <a:solidFill>
                  <a:srgbClr val="000000"/>
                </a:solidFill>
                <a:effectLst/>
                <a:latin typeface="Consolas" panose="020B0609020204030204" pitchFamily="49" charset="0"/>
              </a:rPr>
              <a:t>Flask</a:t>
            </a:r>
            <a:br>
              <a:rPr kumimoji="0" lang="en-US" altLang="en-US" sz="2000" b="0" i="0" u="none" strike="noStrike" cap="none" normalizeH="0" baseline="0" dirty="0">
                <a:ln>
                  <a:noFill/>
                </a:ln>
                <a:solidFill>
                  <a:srgbClr val="000000"/>
                </a:solidFill>
                <a:effectLst/>
                <a:latin typeface="Consolas" panose="020B0609020204030204" pitchFamily="49" charset="0"/>
              </a:rPr>
            </a:br>
            <a:r>
              <a:rPr kumimoji="0" lang="en-US" altLang="en-US" sz="2000" b="0" i="0" u="none" strike="noStrike" cap="none" normalizeH="0" baseline="0" dirty="0">
                <a:ln>
                  <a:noFill/>
                </a:ln>
                <a:solidFill>
                  <a:srgbClr val="000000"/>
                </a:solidFill>
                <a:effectLst/>
                <a:latin typeface="Consolas" panose="020B0609020204030204" pitchFamily="49" charset="0"/>
              </a:rPr>
              <a:t>app = Flask(__name__)</a:t>
            </a:r>
            <a:br>
              <a:rPr kumimoji="0" lang="en-US" altLang="en-US" sz="2000" b="0" i="0" u="none" strike="noStrike" cap="none" normalizeH="0" baseline="0" dirty="0">
                <a:ln>
                  <a:noFill/>
                </a:ln>
                <a:solidFill>
                  <a:srgbClr val="000000"/>
                </a:solidFill>
                <a:effectLst/>
                <a:latin typeface="Consolas" panose="020B0609020204030204" pitchFamily="49" charset="0"/>
              </a:rPr>
            </a:br>
            <a:br>
              <a:rPr kumimoji="0" lang="en-US" altLang="en-US" sz="2000" b="0" i="0" u="none" strike="noStrike" cap="none" normalizeH="0" baseline="0" dirty="0">
                <a:ln>
                  <a:noFill/>
                </a:ln>
                <a:solidFill>
                  <a:srgbClr val="000000"/>
                </a:solidFill>
                <a:effectLst/>
                <a:latin typeface="Consolas" panose="020B0609020204030204" pitchFamily="49" charset="0"/>
              </a:rPr>
            </a:br>
            <a:r>
              <a:rPr kumimoji="0" lang="en-US" altLang="en-US" sz="2000" b="0" i="0" u="none" strike="noStrike" cap="none" normalizeH="0" baseline="0" dirty="0">
                <a:ln>
                  <a:noFill/>
                </a:ln>
                <a:solidFill>
                  <a:srgbClr val="0000B2"/>
                </a:solidFill>
                <a:effectLst/>
                <a:latin typeface="Consolas" panose="020B0609020204030204" pitchFamily="49" charset="0"/>
              </a:rPr>
              <a:t>@</a:t>
            </a:r>
            <a:r>
              <a:rPr kumimoji="0" lang="en-US" altLang="en-US" sz="2000" b="0" i="0" u="none" strike="noStrike" cap="none" normalizeH="0" baseline="0" dirty="0" err="1">
                <a:ln>
                  <a:noFill/>
                </a:ln>
                <a:solidFill>
                  <a:srgbClr val="0000B2"/>
                </a:solidFill>
                <a:effectLst/>
                <a:latin typeface="Consolas" panose="020B0609020204030204" pitchFamily="49" charset="0"/>
              </a:rPr>
              <a:t>app.route</a:t>
            </a:r>
            <a:r>
              <a:rPr kumimoji="0" lang="en-US" altLang="en-US" sz="2000" b="0" i="0" u="none" strike="noStrike" cap="none" normalizeH="0" baseline="0" dirty="0">
                <a:ln>
                  <a:noFill/>
                </a:ln>
                <a:solidFill>
                  <a:srgbClr val="000000"/>
                </a:solidFill>
                <a:effectLst/>
                <a:latin typeface="Consolas" panose="020B0609020204030204" pitchFamily="49" charset="0"/>
              </a:rPr>
              <a:t>(</a:t>
            </a:r>
            <a:r>
              <a:rPr kumimoji="0" lang="en-US" altLang="en-US" sz="2000" b="1" i="0" u="none" strike="noStrike" cap="none" normalizeH="0" baseline="0" dirty="0">
                <a:ln>
                  <a:noFill/>
                </a:ln>
                <a:solidFill>
                  <a:srgbClr val="008080"/>
                </a:solidFill>
                <a:effectLst/>
                <a:latin typeface="Consolas" panose="020B0609020204030204" pitchFamily="49" charset="0"/>
              </a:rPr>
              <a:t>'/hello'</a:t>
            </a:r>
            <a:r>
              <a:rPr kumimoji="0" lang="en-US" altLang="en-US" sz="2000" b="0" i="0" u="none" strike="noStrike" cap="none" normalizeH="0" baseline="0" dirty="0">
                <a:ln>
                  <a:noFill/>
                </a:ln>
                <a:solidFill>
                  <a:srgbClr val="000000"/>
                </a:solidFill>
                <a:effectLst/>
                <a:latin typeface="Consolas" panose="020B0609020204030204" pitchFamily="49" charset="0"/>
              </a:rPr>
              <a:t>)</a:t>
            </a:r>
            <a:br>
              <a:rPr kumimoji="0" lang="en-US" altLang="en-US" sz="2000" b="0" i="0" u="none" strike="noStrike" cap="none" normalizeH="0" baseline="0" dirty="0">
                <a:ln>
                  <a:noFill/>
                </a:ln>
                <a:solidFill>
                  <a:srgbClr val="000000"/>
                </a:solidFill>
                <a:effectLst/>
                <a:latin typeface="Consolas" panose="020B0609020204030204" pitchFamily="49" charset="0"/>
              </a:rPr>
            </a:br>
            <a:r>
              <a:rPr kumimoji="0" lang="en-US" altLang="en-US" sz="2000" b="1" i="0" u="none" strike="noStrike" cap="none" normalizeH="0" baseline="0" dirty="0">
                <a:ln>
                  <a:noFill/>
                </a:ln>
                <a:solidFill>
                  <a:srgbClr val="000080"/>
                </a:solidFill>
                <a:effectLst/>
                <a:latin typeface="Consolas" panose="020B0609020204030204" pitchFamily="49" charset="0"/>
              </a:rPr>
              <a:t>def </a:t>
            </a:r>
            <a:r>
              <a:rPr kumimoji="0" lang="en-US" altLang="en-US" sz="2000" b="0" i="0" u="none" strike="noStrike" cap="none" normalizeH="0" baseline="0" dirty="0" err="1">
                <a:ln>
                  <a:noFill/>
                </a:ln>
                <a:solidFill>
                  <a:srgbClr val="000000"/>
                </a:solidFill>
                <a:effectLst/>
                <a:latin typeface="Consolas" panose="020B0609020204030204" pitchFamily="49" charset="0"/>
              </a:rPr>
              <a:t>hello_world</a:t>
            </a:r>
            <a:r>
              <a:rPr kumimoji="0" lang="en-US" altLang="en-US" sz="2000" b="0" i="0" u="none" strike="noStrike" cap="none" normalizeH="0" baseline="0" dirty="0">
                <a:ln>
                  <a:noFill/>
                </a:ln>
                <a:solidFill>
                  <a:srgbClr val="000000"/>
                </a:solidFill>
                <a:effectLst/>
                <a:latin typeface="Consolas" panose="020B0609020204030204" pitchFamily="49" charset="0"/>
              </a:rPr>
              <a:t>():</a:t>
            </a:r>
            <a:br>
              <a:rPr kumimoji="0" lang="en-US" altLang="en-US" sz="2000" b="0" i="0" u="none" strike="noStrike" cap="none" normalizeH="0" baseline="0" dirty="0">
                <a:ln>
                  <a:noFill/>
                </a:ln>
                <a:solidFill>
                  <a:srgbClr val="000000"/>
                </a:solidFill>
                <a:effectLst/>
                <a:latin typeface="Consolas" panose="020B0609020204030204" pitchFamily="49" charset="0"/>
              </a:rPr>
            </a:br>
            <a:r>
              <a:rPr kumimoji="0" lang="en-US" altLang="en-US" sz="2000" b="0" i="0" u="none" strike="noStrike" cap="none" normalizeH="0" baseline="0" dirty="0">
                <a:ln>
                  <a:noFill/>
                </a:ln>
                <a:solidFill>
                  <a:srgbClr val="000000"/>
                </a:solidFill>
                <a:effectLst/>
                <a:latin typeface="Consolas" panose="020B0609020204030204" pitchFamily="49" charset="0"/>
              </a:rPr>
              <a:t>    </a:t>
            </a:r>
            <a:r>
              <a:rPr kumimoji="0" lang="en-US" altLang="en-US" sz="2000" b="1" i="0" u="none" strike="noStrike" cap="none" normalizeH="0" baseline="0" dirty="0">
                <a:ln>
                  <a:noFill/>
                </a:ln>
                <a:solidFill>
                  <a:srgbClr val="000080"/>
                </a:solidFill>
                <a:effectLst/>
                <a:latin typeface="Consolas" panose="020B0609020204030204" pitchFamily="49" charset="0"/>
              </a:rPr>
              <a:t>return </a:t>
            </a:r>
            <a:r>
              <a:rPr kumimoji="0" lang="en-US" altLang="en-US" sz="2000" b="1" i="0" u="none" strike="noStrike" cap="none" normalizeH="0" baseline="0" dirty="0">
                <a:ln>
                  <a:noFill/>
                </a:ln>
                <a:solidFill>
                  <a:srgbClr val="008080"/>
                </a:solidFill>
                <a:effectLst/>
                <a:latin typeface="Consolas" panose="020B0609020204030204" pitchFamily="49" charset="0"/>
              </a:rPr>
              <a:t>'Hello World'</a:t>
            </a:r>
            <a:br>
              <a:rPr kumimoji="0" lang="en-US" altLang="en-US" sz="2000" b="1" i="0" u="none" strike="noStrike" cap="none" normalizeH="0" baseline="0" dirty="0">
                <a:ln>
                  <a:noFill/>
                </a:ln>
                <a:solidFill>
                  <a:srgbClr val="008080"/>
                </a:solidFill>
                <a:effectLst/>
                <a:latin typeface="Consolas" panose="020B0609020204030204" pitchFamily="49" charset="0"/>
              </a:rPr>
            </a:br>
            <a:br>
              <a:rPr kumimoji="0" lang="en-US" altLang="en-US" sz="2000" b="1" i="0" u="none" strike="noStrike" cap="none" normalizeH="0" baseline="0" dirty="0">
                <a:ln>
                  <a:noFill/>
                </a:ln>
                <a:solidFill>
                  <a:srgbClr val="008080"/>
                </a:solidFill>
                <a:effectLst/>
                <a:latin typeface="Consolas" panose="020B0609020204030204" pitchFamily="49" charset="0"/>
              </a:rPr>
            </a:br>
            <a:r>
              <a:rPr kumimoji="0" lang="en-US" altLang="en-US" sz="2000" b="1" i="0" u="none" strike="noStrike" cap="none" normalizeH="0" baseline="0" dirty="0">
                <a:ln>
                  <a:noFill/>
                </a:ln>
                <a:solidFill>
                  <a:srgbClr val="000080"/>
                </a:solidFill>
                <a:effectLst/>
                <a:latin typeface="Consolas" panose="020B0609020204030204" pitchFamily="49" charset="0"/>
              </a:rPr>
              <a:t>if </a:t>
            </a:r>
            <a:r>
              <a:rPr kumimoji="0" lang="en-US" altLang="en-US" sz="2000" b="0" i="0" u="none" strike="noStrike" cap="none" normalizeH="0" baseline="0" dirty="0">
                <a:ln>
                  <a:noFill/>
                </a:ln>
                <a:solidFill>
                  <a:srgbClr val="000000"/>
                </a:solidFill>
                <a:effectLst/>
                <a:latin typeface="Consolas" panose="020B0609020204030204" pitchFamily="49" charset="0"/>
              </a:rPr>
              <a:t>__name__ == </a:t>
            </a:r>
            <a:r>
              <a:rPr kumimoji="0" lang="en-US" altLang="en-US" sz="2000" b="1" i="0" u="none" strike="noStrike" cap="none" normalizeH="0" baseline="0" dirty="0">
                <a:ln>
                  <a:noFill/>
                </a:ln>
                <a:solidFill>
                  <a:srgbClr val="008080"/>
                </a:solidFill>
                <a:effectLst/>
                <a:latin typeface="Consolas" panose="020B0609020204030204" pitchFamily="49" charset="0"/>
              </a:rPr>
              <a:t>'__main__'</a:t>
            </a:r>
            <a:r>
              <a:rPr kumimoji="0" lang="en-US" altLang="en-US" sz="2000" b="0" i="0" u="none" strike="noStrike" cap="none" normalizeH="0" baseline="0" dirty="0">
                <a:ln>
                  <a:noFill/>
                </a:ln>
                <a:solidFill>
                  <a:srgbClr val="000000"/>
                </a:solidFill>
                <a:effectLst/>
                <a:latin typeface="Consolas" panose="020B0609020204030204" pitchFamily="49" charset="0"/>
              </a:rPr>
              <a:t>:</a:t>
            </a:r>
            <a:br>
              <a:rPr kumimoji="0" lang="en-US" altLang="en-US" sz="2000" b="0" i="0" u="none" strike="noStrike" cap="none" normalizeH="0" baseline="0" dirty="0">
                <a:ln>
                  <a:noFill/>
                </a:ln>
                <a:solidFill>
                  <a:srgbClr val="000000"/>
                </a:solidFill>
                <a:effectLst/>
                <a:latin typeface="Consolas" panose="020B0609020204030204" pitchFamily="49" charset="0"/>
              </a:rPr>
            </a:br>
            <a:r>
              <a:rPr kumimoji="0" lang="en-US" altLang="en-US" sz="2000" b="0" i="0" u="none" strike="noStrike" cap="none" normalizeH="0" baseline="0" dirty="0">
                <a:ln>
                  <a:noFill/>
                </a:ln>
                <a:solidFill>
                  <a:srgbClr val="000000"/>
                </a:solidFill>
                <a:effectLst/>
                <a:latin typeface="Consolas" panose="020B0609020204030204" pitchFamily="49" charset="0"/>
              </a:rPr>
              <a:t>    </a:t>
            </a:r>
            <a:r>
              <a:rPr kumimoji="0" lang="en-US" altLang="en-US" sz="2000" b="0" i="0" u="none" strike="noStrike" cap="none" normalizeH="0" baseline="0" dirty="0" err="1">
                <a:ln>
                  <a:noFill/>
                </a:ln>
                <a:solidFill>
                  <a:srgbClr val="000000"/>
                </a:solidFill>
                <a:effectLst/>
                <a:latin typeface="Consolas" panose="020B0609020204030204" pitchFamily="49" charset="0"/>
              </a:rPr>
              <a:t>app.run</a:t>
            </a:r>
            <a:r>
              <a:rPr kumimoji="0" lang="en-US" altLang="en-US" sz="2000" b="0" i="0" u="none" strike="noStrike" cap="none" normalizeH="0" baseline="0" dirty="0">
                <a:ln>
                  <a:noFill/>
                </a:ln>
                <a:solidFill>
                  <a:srgbClr val="000000"/>
                </a:solidFill>
                <a:effectLst/>
                <a:latin typeface="Consolas" panose="020B0609020204030204" pitchFamily="49" charset="0"/>
              </a:rPr>
              <a:t>()</a:t>
            </a:r>
            <a:br>
              <a:rPr kumimoji="0" lang="en-US" altLang="en-US" sz="2000" b="0" i="0" u="none" strike="noStrike" cap="none" normalizeH="0" baseline="0" dirty="0">
                <a:ln>
                  <a:noFill/>
                </a:ln>
                <a:solidFill>
                  <a:srgbClr val="000000"/>
                </a:solidFill>
                <a:effectLst/>
                <a:latin typeface="Consolas" panose="020B0609020204030204" pitchFamily="49" charset="0"/>
              </a:rPr>
            </a:b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46656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b="1" dirty="0">
                <a:solidFill>
                  <a:schemeClr val="tx1"/>
                </a:solidFill>
              </a:rPr>
              <a:t>Flask – Routing</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359888"/>
            <a:ext cx="10363826" cy="2657635"/>
          </a:xfrm>
        </p:spPr>
        <p:txBody>
          <a:bodyPr>
            <a:normAutofit/>
          </a:bodyPr>
          <a:lstStyle/>
          <a:p>
            <a:r>
              <a:rPr lang="en-US" sz="2400" dirty="0"/>
              <a:t>The </a:t>
            </a:r>
            <a:r>
              <a:rPr lang="en-US" sz="2400" dirty="0" err="1"/>
              <a:t>add_url_rule</a:t>
            </a:r>
            <a:r>
              <a:rPr lang="en-US" sz="2400" dirty="0"/>
              <a:t>() function of an application object is also available to bind a URL with a function as in the above example, route() is used.</a:t>
            </a:r>
          </a:p>
          <a:p>
            <a:pPr lvl="1"/>
            <a:r>
              <a:rPr lang="en-US" dirty="0"/>
              <a:t>First parameter is the rule, the third parameter is the function. The second parameter is called </a:t>
            </a:r>
            <a:r>
              <a:rPr lang="en-US" dirty="0" err="1"/>
              <a:t>engpoint</a:t>
            </a:r>
            <a:r>
              <a:rPr lang="en-US" dirty="0"/>
              <a:t>, which is the name of the route.</a:t>
            </a:r>
          </a:p>
          <a:p>
            <a:pPr lvl="1">
              <a:lnSpc>
                <a:spcPct val="105000"/>
              </a:lnSpc>
            </a:pPr>
            <a:endParaRPr lang="zh-CN" altLang="en-US" dirty="0"/>
          </a:p>
        </p:txBody>
      </p:sp>
      <p:sp>
        <p:nvSpPr>
          <p:cNvPr id="4" name="Rectangle 1">
            <a:extLst>
              <a:ext uri="{FF2B5EF4-FFF2-40B4-BE49-F238E27FC236}">
                <a16:creationId xmlns:a16="http://schemas.microsoft.com/office/drawing/2014/main" id="{FA795B5F-DE21-D0AB-8AF9-BEBFDDAC75FF}"/>
              </a:ext>
            </a:extLst>
          </p:cNvPr>
          <p:cNvSpPr>
            <a:spLocks noChangeArrowheads="1"/>
          </p:cNvSpPr>
          <p:nvPr/>
        </p:nvSpPr>
        <p:spPr bwMode="auto">
          <a:xfrm>
            <a:off x="2194619" y="4499043"/>
            <a:ext cx="7802136" cy="132343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80"/>
                </a:solidFill>
                <a:effectLst/>
                <a:latin typeface="Consolas" panose="020B0609020204030204" pitchFamily="49" charset="0"/>
              </a:rPr>
              <a:t>def </a:t>
            </a:r>
            <a:r>
              <a:rPr kumimoji="0" lang="en-US" altLang="en-US" sz="2000" b="0" i="0" u="none" strike="noStrike" cap="none" normalizeH="0" baseline="0" dirty="0" err="1">
                <a:ln>
                  <a:noFill/>
                </a:ln>
                <a:solidFill>
                  <a:srgbClr val="000000"/>
                </a:solidFill>
                <a:effectLst/>
                <a:latin typeface="Consolas" panose="020B0609020204030204" pitchFamily="49" charset="0"/>
              </a:rPr>
              <a:t>hello_world</a:t>
            </a:r>
            <a:r>
              <a:rPr kumimoji="0" lang="en-US" altLang="en-US" sz="2000" b="0" i="0" u="none" strike="noStrike" cap="none" normalizeH="0" baseline="0" dirty="0">
                <a:ln>
                  <a:noFill/>
                </a:ln>
                <a:solidFill>
                  <a:srgbClr val="000000"/>
                </a:solidFill>
                <a:effectLst/>
                <a:latin typeface="Consolas" panose="020B0609020204030204" pitchFamily="49" charset="0"/>
              </a:rPr>
              <a:t>():</a:t>
            </a:r>
            <a:br>
              <a:rPr kumimoji="0" lang="en-US" altLang="en-US" sz="2000" b="0" i="0" u="none" strike="noStrike" cap="none" normalizeH="0" baseline="0" dirty="0">
                <a:ln>
                  <a:noFill/>
                </a:ln>
                <a:solidFill>
                  <a:srgbClr val="000000"/>
                </a:solidFill>
                <a:effectLst/>
                <a:latin typeface="Consolas" panose="020B0609020204030204" pitchFamily="49" charset="0"/>
              </a:rPr>
            </a:br>
            <a:r>
              <a:rPr kumimoji="0" lang="en-US" altLang="en-US" sz="2000" b="0" i="0" u="none" strike="noStrike" cap="none" normalizeH="0" baseline="0" dirty="0">
                <a:ln>
                  <a:noFill/>
                </a:ln>
                <a:solidFill>
                  <a:srgbClr val="000000"/>
                </a:solidFill>
                <a:effectLst/>
                <a:latin typeface="Consolas" panose="020B0609020204030204" pitchFamily="49" charset="0"/>
              </a:rPr>
              <a:t>    </a:t>
            </a:r>
            <a:r>
              <a:rPr kumimoji="0" lang="en-US" altLang="en-US" sz="2000" b="1" i="0" u="none" strike="noStrike" cap="none" normalizeH="0" baseline="0" dirty="0">
                <a:ln>
                  <a:noFill/>
                </a:ln>
                <a:solidFill>
                  <a:srgbClr val="000080"/>
                </a:solidFill>
                <a:effectLst/>
                <a:latin typeface="Consolas" panose="020B0609020204030204" pitchFamily="49" charset="0"/>
              </a:rPr>
              <a:t>return </a:t>
            </a:r>
            <a:r>
              <a:rPr kumimoji="0" lang="en-US" altLang="en-US" sz="2000" b="1" i="0" u="none" strike="noStrike" cap="none" normalizeH="0" baseline="0" dirty="0">
                <a:ln>
                  <a:noFill/>
                </a:ln>
                <a:solidFill>
                  <a:srgbClr val="008080"/>
                </a:solidFill>
                <a:effectLst/>
                <a:latin typeface="Consolas" panose="020B0609020204030204" pitchFamily="49" charset="0"/>
              </a:rPr>
              <a:t>'Hello World'</a:t>
            </a:r>
            <a:br>
              <a:rPr kumimoji="0" lang="en-US" altLang="en-US" sz="2000" b="1" i="0" u="none" strike="noStrike" cap="none" normalizeH="0" baseline="0" dirty="0">
                <a:ln>
                  <a:noFill/>
                </a:ln>
                <a:solidFill>
                  <a:srgbClr val="008080"/>
                </a:solidFill>
                <a:effectLst/>
                <a:latin typeface="Consolas" panose="020B0609020204030204" pitchFamily="49" charset="0"/>
              </a:rPr>
            </a:br>
            <a:r>
              <a:rPr kumimoji="0" lang="en-US" altLang="en-US" sz="2000" b="0" i="0" u="none" strike="noStrike" cap="none" normalizeH="0" baseline="0" dirty="0" err="1">
                <a:ln>
                  <a:noFill/>
                </a:ln>
                <a:solidFill>
                  <a:srgbClr val="000000"/>
                </a:solidFill>
                <a:effectLst/>
                <a:latin typeface="Consolas" panose="020B0609020204030204" pitchFamily="49" charset="0"/>
              </a:rPr>
              <a:t>app.add_url_rule</a:t>
            </a:r>
            <a:r>
              <a:rPr kumimoji="0" lang="en-US" altLang="en-US" sz="2000" b="0" i="0" u="none" strike="noStrike" cap="none" normalizeH="0" baseline="0" dirty="0">
                <a:ln>
                  <a:noFill/>
                </a:ln>
                <a:solidFill>
                  <a:srgbClr val="000000"/>
                </a:solidFill>
                <a:effectLst/>
                <a:latin typeface="Consolas" panose="020B0609020204030204" pitchFamily="49" charset="0"/>
              </a:rPr>
              <a:t>(</a:t>
            </a:r>
            <a:r>
              <a:rPr kumimoji="0" lang="en-US" altLang="en-US" sz="2000" b="1" i="0" u="none" strike="noStrike" cap="none" normalizeH="0" baseline="0" dirty="0">
                <a:ln>
                  <a:noFill/>
                </a:ln>
                <a:solidFill>
                  <a:srgbClr val="008080"/>
                </a:solidFill>
                <a:effectLst/>
                <a:latin typeface="Consolas" panose="020B0609020204030204" pitchFamily="49" charset="0"/>
              </a:rPr>
              <a:t>'/hello'</a:t>
            </a:r>
            <a:r>
              <a:rPr kumimoji="0" lang="en-US" altLang="en-US" sz="2000" b="0" i="0" u="none" strike="noStrike" cap="none" normalizeH="0" baseline="0" dirty="0">
                <a:ln>
                  <a:noFill/>
                </a:ln>
                <a:solidFill>
                  <a:srgbClr val="000000"/>
                </a:solidFill>
                <a:effectLst/>
                <a:latin typeface="Consolas" panose="020B0609020204030204" pitchFamily="49" charset="0"/>
              </a:rPr>
              <a:t>, </a:t>
            </a:r>
            <a:r>
              <a:rPr kumimoji="0" lang="en-US" altLang="en-US" sz="2000" b="1" i="0" u="none" strike="noStrike" cap="none" normalizeH="0" baseline="0" dirty="0">
                <a:ln>
                  <a:noFill/>
                </a:ln>
                <a:solidFill>
                  <a:srgbClr val="008080"/>
                </a:solidFill>
                <a:effectLst/>
                <a:latin typeface="Consolas" panose="020B0609020204030204" pitchFamily="49" charset="0"/>
              </a:rPr>
              <a:t>'</a:t>
            </a:r>
            <a:r>
              <a:rPr kumimoji="0" lang="en-US" altLang="en-US" sz="2000" b="1" i="0" u="none" strike="noStrike" cap="none" normalizeH="0" baseline="0" dirty="0" err="1">
                <a:ln>
                  <a:noFill/>
                </a:ln>
                <a:solidFill>
                  <a:srgbClr val="008080"/>
                </a:solidFill>
                <a:effectLst/>
                <a:latin typeface="Consolas" panose="020B0609020204030204" pitchFamily="49" charset="0"/>
              </a:rPr>
              <a:t>hello_world</a:t>
            </a:r>
            <a:r>
              <a:rPr kumimoji="0" lang="en-US" altLang="en-US" sz="2000" b="1" i="0" u="none" strike="noStrike" cap="none" normalizeH="0" baseline="0" dirty="0">
                <a:ln>
                  <a:noFill/>
                </a:ln>
                <a:solidFill>
                  <a:srgbClr val="008080"/>
                </a:solidFill>
                <a:effectLst/>
                <a:latin typeface="Consolas" panose="020B0609020204030204" pitchFamily="49" charset="0"/>
              </a:rPr>
              <a:t>'</a:t>
            </a:r>
            <a:r>
              <a:rPr kumimoji="0" lang="en-US" altLang="en-US" sz="2000" b="0" i="0" u="none" strike="noStrike" cap="none" normalizeH="0" baseline="0" dirty="0">
                <a:ln>
                  <a:noFill/>
                </a:ln>
                <a:solidFill>
                  <a:srgbClr val="000000"/>
                </a:solidFill>
                <a:effectLst/>
                <a:latin typeface="Consolas" panose="020B0609020204030204" pitchFamily="49" charset="0"/>
              </a:rPr>
              <a:t>, </a:t>
            </a:r>
            <a:r>
              <a:rPr kumimoji="0" lang="en-US" altLang="en-US" sz="2000" b="0" i="0" u="none" strike="noStrike" cap="none" normalizeH="0" baseline="0" dirty="0" err="1">
                <a:ln>
                  <a:noFill/>
                </a:ln>
                <a:solidFill>
                  <a:srgbClr val="000000"/>
                </a:solidFill>
                <a:effectLst/>
                <a:latin typeface="Consolas" panose="020B0609020204030204" pitchFamily="49" charset="0"/>
              </a:rPr>
              <a:t>hello_world</a:t>
            </a:r>
            <a:r>
              <a:rPr kumimoji="0" lang="en-US" altLang="en-US" sz="2000" b="0" i="0" u="none" strike="noStrike" cap="none" normalizeH="0" baseline="0" dirty="0">
                <a:ln>
                  <a:noFill/>
                </a:ln>
                <a:solidFill>
                  <a:srgbClr val="000000"/>
                </a:solidFill>
                <a:effectLst/>
                <a:latin typeface="Consolas" panose="020B0609020204030204" pitchFamily="49" charset="0"/>
              </a:rPr>
              <a:t>)</a:t>
            </a:r>
            <a:br>
              <a:rPr kumimoji="0" lang="en-US" altLang="en-US" sz="2000" b="0" i="0" u="none" strike="noStrike" cap="none" normalizeH="0" baseline="0" dirty="0">
                <a:ln>
                  <a:noFill/>
                </a:ln>
                <a:solidFill>
                  <a:srgbClr val="000000"/>
                </a:solidFill>
                <a:effectLst/>
                <a:latin typeface="Consolas" panose="020B0609020204030204" pitchFamily="49" charset="0"/>
              </a:rPr>
            </a:b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80513256"/>
      </p:ext>
    </p:extLst>
  </p:cSld>
  <p:clrMapOvr>
    <a:masterClrMapping/>
  </p:clrMapOvr>
</p:sld>
</file>

<file path=ppt/theme/theme1.xml><?xml version="1.0" encoding="utf-8"?>
<a:theme xmlns:a="http://schemas.openxmlformats.org/drawingml/2006/main" name="myCOP4521">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myCOP4521" id="{AC88A369-B436-4B59-A1A3-9406AB6A38E2}" vid="{44AA63C9-C980-4552-9100-70E8BCF60E85}"/>
    </a:ext>
  </a:extLst>
</a:theme>
</file>

<file path=docProps/app.xml><?xml version="1.0" encoding="utf-8"?>
<Properties xmlns="http://schemas.openxmlformats.org/officeDocument/2006/extended-properties" xmlns:vt="http://schemas.openxmlformats.org/officeDocument/2006/docPropsVTypes">
  <Template>myCOP4521</Template>
  <TotalTime>4373</TotalTime>
  <Words>2872</Words>
  <Application>Microsoft Macintosh PowerPoint</Application>
  <PresentationFormat>Widescreen</PresentationFormat>
  <Paragraphs>207</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 Unicode MS</vt:lpstr>
      <vt:lpstr>Arial</vt:lpstr>
      <vt:lpstr>Consolas</vt:lpstr>
      <vt:lpstr>Courier New</vt:lpstr>
      <vt:lpstr>Tw Cen MT</vt:lpstr>
      <vt:lpstr>Wingdings</vt:lpstr>
      <vt:lpstr>myCOP4521</vt:lpstr>
      <vt:lpstr>Lecture 13  Web Application Development with Flask</vt:lpstr>
      <vt:lpstr>What is Flask?</vt:lpstr>
      <vt:lpstr>Installation</vt:lpstr>
      <vt:lpstr>FLASK application: ‘Hello World’</vt:lpstr>
      <vt:lpstr>Flask – Application</vt:lpstr>
      <vt:lpstr>Flask – Application</vt:lpstr>
      <vt:lpstr>Flask – Debug mode</vt:lpstr>
      <vt:lpstr>Flask - routing</vt:lpstr>
      <vt:lpstr>Flask – Routing</vt:lpstr>
      <vt:lpstr>Flask  – Variable Rules in routing</vt:lpstr>
      <vt:lpstr>Flask – Variable Rules</vt:lpstr>
      <vt:lpstr>Flask – Variable Rules</vt:lpstr>
      <vt:lpstr>Flask – URL Building</vt:lpstr>
      <vt:lpstr>Flask – HTTP methods</vt:lpstr>
      <vt:lpstr>Flask – HTTP methods</vt:lpstr>
      <vt:lpstr>PowerPoint Presentation</vt:lpstr>
      <vt:lpstr>PowerPoint Presentation</vt:lpstr>
      <vt:lpstr>PowerPoint Presentation</vt:lpstr>
      <vt:lpstr>What we know so far</vt:lpstr>
      <vt:lpstr>Flask – HELLO WORLD in HTML</vt:lpstr>
      <vt:lpstr>Flask – Rendering HTML response using render_template()</vt:lpstr>
      <vt:lpstr>Flask – Passing arguments to the HTML template</vt:lpstr>
      <vt:lpstr>Flask – More escapes from HTML in the HTML template.</vt:lpstr>
      <vt:lpstr>Flask – Dynamic content in the HTML response</vt:lpstr>
      <vt:lpstr>Flask – More dynamic content in the HTML response</vt:lpstr>
      <vt:lpstr>Flask – Handle forms and interact with sqlite3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dc:title>
  <dc:creator>Sharanya Jayaraman</dc:creator>
  <cp:lastModifiedBy>Microsoft Office User</cp:lastModifiedBy>
  <cp:revision>24</cp:revision>
  <dcterms:created xsi:type="dcterms:W3CDTF">2022-01-21T13:41:55Z</dcterms:created>
  <dcterms:modified xsi:type="dcterms:W3CDTF">2024-11-13T19:40:40Z</dcterms:modified>
</cp:coreProperties>
</file>