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90" r:id="rId3"/>
    <p:sldId id="311" r:id="rId4"/>
    <p:sldId id="324" r:id="rId5"/>
    <p:sldId id="325" r:id="rId6"/>
    <p:sldId id="326" r:id="rId7"/>
    <p:sldId id="407" r:id="rId8"/>
    <p:sldId id="408" r:id="rId9"/>
    <p:sldId id="403" r:id="rId10"/>
    <p:sldId id="404" r:id="rId11"/>
    <p:sldId id="409" r:id="rId12"/>
    <p:sldId id="410" r:id="rId13"/>
    <p:sldId id="411" r:id="rId14"/>
    <p:sldId id="405" r:id="rId15"/>
    <p:sldId id="406" r:id="rId16"/>
    <p:sldId id="323" r:id="rId17"/>
    <p:sldId id="412" r:id="rId18"/>
    <p:sldId id="419" r:id="rId19"/>
    <p:sldId id="414" r:id="rId20"/>
    <p:sldId id="415" r:id="rId21"/>
    <p:sldId id="416" r:id="rId22"/>
    <p:sldId id="417" r:id="rId23"/>
    <p:sldId id="418" r:id="rId24"/>
    <p:sldId id="420"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131" d="100"/>
          <a:sy n="131" d="100"/>
        </p:scale>
        <p:origin x="41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DBCDDCC-9CA4-4D0E-A840-8DDDAE711D3B}" type="datetimeFigureOut">
              <a:rPr lang="en-US" smtClean="0"/>
              <a:t>10/21/24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2282458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CDDCC-9CA4-4D0E-A840-8DDDAE711D3B}" type="datetimeFigureOut">
              <a:rPr lang="en-US" smtClean="0"/>
              <a:t>10/21/24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31467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CDDCC-9CA4-4D0E-A840-8DDDAE711D3B}" type="datetimeFigureOut">
              <a:rPr lang="en-US" smtClean="0"/>
              <a:t>10/21/24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24461162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CDDCC-9CA4-4D0E-A840-8DDDAE711D3B}" type="datetimeFigureOut">
              <a:rPr lang="en-US" smtClean="0"/>
              <a:t>10/21/24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8844668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CDDCC-9CA4-4D0E-A840-8DDDAE711D3B}" type="datetimeFigureOut">
              <a:rPr lang="en-US" smtClean="0"/>
              <a:t>10/21/24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42595748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CDBCDDCC-9CA4-4D0E-A840-8DDDAE711D3B}" type="datetimeFigureOut">
              <a:rPr lang="en-US" smtClean="0"/>
              <a:t>10/21/24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42235544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CDBCDDCC-9CA4-4D0E-A840-8DDDAE711D3B}" type="datetimeFigureOut">
              <a:rPr lang="en-US" smtClean="0"/>
              <a:t>10/21/24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40491484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BCDDCC-9CA4-4D0E-A840-8DDDAE711D3B}" type="datetimeFigureOut">
              <a:rPr lang="en-US" smtClean="0"/>
              <a:t>10/21/24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30277576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BCDDCC-9CA4-4D0E-A840-8DDDAE711D3B}" type="datetimeFigureOut">
              <a:rPr lang="en-US" smtClean="0"/>
              <a:t>10/21/24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1568071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3" y="392927"/>
            <a:ext cx="12192000" cy="6858000"/>
          </a:xfrm>
          <a:prstGeom prst="rect">
            <a:avLst/>
          </a:prstGeom>
        </p:spPr>
      </p:pic>
      <p:sp>
        <p:nvSpPr>
          <p:cNvPr id="2" name="Title 1"/>
          <p:cNvSpPr>
            <a:spLocks noGrp="1"/>
          </p:cNvSpPr>
          <p:nvPr>
            <p:ph type="title" hasCustomPrompt="1"/>
          </p:nvPr>
        </p:nvSpPr>
        <p:spPr>
          <a:xfrm>
            <a:off x="913774" y="292513"/>
            <a:ext cx="10364451" cy="1122819"/>
          </a:xfrm>
        </p:spPr>
        <p:txBody>
          <a:bodyPr/>
          <a:lstStyle>
            <a:lvl1pPr>
              <a:defRPr cap="none"/>
            </a:lvl1pPr>
          </a:lstStyle>
          <a:p>
            <a:r>
              <a:rPr lang="en-US" dirty="0"/>
              <a:t>Click to edit master title style</a:t>
            </a:r>
          </a:p>
        </p:txBody>
      </p:sp>
      <p:sp>
        <p:nvSpPr>
          <p:cNvPr id="12" name="Content Placeholder 2"/>
          <p:cNvSpPr>
            <a:spLocks noGrp="1"/>
          </p:cNvSpPr>
          <p:nvPr>
            <p:ph sz="quarter" idx="13" hasCustomPrompt="1"/>
          </p:nvPr>
        </p:nvSpPr>
        <p:spPr>
          <a:xfrm>
            <a:off x="913774" y="1566408"/>
            <a:ext cx="10363826" cy="4224792"/>
          </a:xfrm>
        </p:spPr>
        <p:txBody>
          <a:bodyPr/>
          <a:lstStyle>
            <a:lvl1pPr marL="228600" indent="-228600">
              <a:buFont typeface="Wingdings" panose="05000000000000000000" pitchFamily="2" charset="2"/>
              <a:buChar char="§"/>
              <a:defRPr sz="2400" cap="none" baseline="0">
                <a:latin typeface="+mj-lt"/>
                <a:cs typeface="Calibri" panose="020F0502020204030204" pitchFamily="34" charset="0"/>
              </a:defRPr>
            </a:lvl1pPr>
            <a:lvl2pPr marL="685800" indent="-228600">
              <a:buFont typeface="Courier New" panose="02070309020205020404" pitchFamily="49" charset="0"/>
              <a:buChar char="o"/>
              <a:defRPr sz="2000" cap="none">
                <a:latin typeface="+mn-lt"/>
                <a:cs typeface="Calibri" panose="020F0502020204030204" pitchFamily="34" charset="0"/>
              </a:defRPr>
            </a:lvl2pPr>
            <a:lvl3pPr marL="1143000" indent="-228600">
              <a:buFont typeface="Wingdings" panose="05000000000000000000" pitchFamily="2" charset="2"/>
              <a:buChar char="v"/>
              <a:defRPr sz="1800" cap="none"/>
            </a:lvl3pPr>
            <a:lvl4pPr marL="1600200" indent="-228600">
              <a:buFont typeface="Wingdings" panose="05000000000000000000" pitchFamily="2" charset="2"/>
              <a:buChar char="q"/>
              <a:defRPr sz="1600" cap="none"/>
            </a:lvl4pPr>
          </a:lstStyle>
          <a:p>
            <a:pPr lvl="0"/>
            <a:r>
              <a:rPr lang="en-US" dirty="0" err="1"/>
              <a:t>Aaaa</a:t>
            </a:r>
            <a:endParaRPr lang="en-US" dirty="0"/>
          </a:p>
          <a:p>
            <a:pPr lvl="1"/>
            <a:r>
              <a:rPr lang="en-US" dirty="0" err="1"/>
              <a:t>Saaaa</a:t>
            </a:r>
            <a:endParaRPr lang="en-US" dirty="0"/>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DBCDDCC-9CA4-4D0E-A840-8DDDAE711D3B}" type="datetimeFigureOut">
              <a:rPr lang="en-US" smtClean="0"/>
              <a:t>10/21/24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1447641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BCDDCC-9CA4-4D0E-A840-8DDDAE711D3B}" type="datetimeFigureOut">
              <a:rPr lang="en-US" smtClean="0"/>
              <a:t>10/21/24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2390416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DBCDDCC-9CA4-4D0E-A840-8DDDAE711D3B}" type="datetimeFigureOut">
              <a:rPr lang="en-US" smtClean="0"/>
              <a:t>10/21/24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1293462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DBCDDCC-9CA4-4D0E-A840-8DDDAE711D3B}" type="datetimeFigureOut">
              <a:rPr lang="en-US" smtClean="0"/>
              <a:t>10/21/24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2785518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DBCDDCC-9CA4-4D0E-A840-8DDDAE711D3B}" type="datetimeFigureOut">
              <a:rPr lang="en-US" smtClean="0"/>
              <a:t>10/21/24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4033249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CDBCDDCC-9CA4-4D0E-A840-8DDDAE711D3B}" type="datetimeFigureOut">
              <a:rPr lang="en-US" smtClean="0"/>
              <a:t>10/21/24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3716347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CDDCC-9CA4-4D0E-A840-8DDDAE711D3B}" type="datetimeFigureOut">
              <a:rPr lang="en-US" smtClean="0"/>
              <a:t>10/21/24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3348115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CDDCC-9CA4-4D0E-A840-8DDDAE711D3B}" type="datetimeFigureOut">
              <a:rPr lang="en-US" smtClean="0"/>
              <a:t>10/21/24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42C0E0-FF58-4921-8131-A68944B21B60}" type="slidenum">
              <a:rPr lang="en-US" smtClean="0"/>
              <a:t>‹#›</a:t>
            </a:fld>
            <a:endParaRPr lang="en-US"/>
          </a:p>
        </p:txBody>
      </p:sp>
    </p:spTree>
    <p:extLst>
      <p:ext uri="{BB962C8B-B14F-4D97-AF65-F5344CB8AC3E}">
        <p14:creationId xmlns:p14="http://schemas.microsoft.com/office/powerpoint/2010/main" val="2742794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CDBCDDCC-9CA4-4D0E-A840-8DDDAE711D3B}" type="datetimeFigureOut">
              <a:rPr lang="en-US" smtClean="0"/>
              <a:t>10/21/24</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1542C0E0-FF58-4921-8131-A68944B21B60}" type="slidenum">
              <a:rPr lang="en-US" smtClean="0"/>
              <a:t>‹#›</a:t>
            </a:fld>
            <a:endParaRPr lang="en-US"/>
          </a:p>
        </p:txBody>
      </p:sp>
    </p:spTree>
    <p:extLst>
      <p:ext uri="{BB962C8B-B14F-4D97-AF65-F5344CB8AC3E}">
        <p14:creationId xmlns:p14="http://schemas.microsoft.com/office/powerpoint/2010/main" val="97671274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analyticsvidhya.com/blog/2020/06/sql-for-beginners-analysts-sqlite-database-python/"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911D4-D6A7-4A0B-BEE1-E70A474DD02B}"/>
              </a:ext>
            </a:extLst>
          </p:cNvPr>
          <p:cNvSpPr>
            <a:spLocks noGrp="1"/>
          </p:cNvSpPr>
          <p:nvPr>
            <p:ph type="ctrTitle"/>
          </p:nvPr>
        </p:nvSpPr>
        <p:spPr>
          <a:xfrm>
            <a:off x="1517448" y="1085174"/>
            <a:ext cx="9001462" cy="2387600"/>
          </a:xfrm>
        </p:spPr>
        <p:txBody>
          <a:bodyPr/>
          <a:lstStyle/>
          <a:p>
            <a:r>
              <a:rPr lang="en-US" dirty="0"/>
              <a:t>Lecture 12  SQLITE3</a:t>
            </a:r>
          </a:p>
        </p:txBody>
      </p:sp>
      <p:sp>
        <p:nvSpPr>
          <p:cNvPr id="3" name="Subtitle 2">
            <a:extLst>
              <a:ext uri="{FF2B5EF4-FFF2-40B4-BE49-F238E27FC236}">
                <a16:creationId xmlns:a16="http://schemas.microsoft.com/office/drawing/2014/main" id="{2570600F-7128-4FD0-8491-7259B416AF2D}"/>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2494413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281A0-8873-BBFF-660B-86420FFD7FAF}"/>
              </a:ext>
            </a:extLst>
          </p:cNvPr>
          <p:cNvSpPr>
            <a:spLocks noGrp="1"/>
          </p:cNvSpPr>
          <p:nvPr>
            <p:ph type="title"/>
          </p:nvPr>
        </p:nvSpPr>
        <p:spPr/>
        <p:txBody>
          <a:bodyPr/>
          <a:lstStyle/>
          <a:p>
            <a:r>
              <a:rPr lang="en-US" altLang="zh-CN" dirty="0"/>
              <a:t>Insert values into a table</a:t>
            </a:r>
            <a:endParaRPr lang="en-US" dirty="0"/>
          </a:p>
        </p:txBody>
      </p:sp>
      <p:sp>
        <p:nvSpPr>
          <p:cNvPr id="3" name="Content Placeholder 2">
            <a:extLst>
              <a:ext uri="{FF2B5EF4-FFF2-40B4-BE49-F238E27FC236}">
                <a16:creationId xmlns:a16="http://schemas.microsoft.com/office/drawing/2014/main" id="{19473F39-AC58-1BA6-9CA1-623A6461EE31}"/>
              </a:ext>
            </a:extLst>
          </p:cNvPr>
          <p:cNvSpPr>
            <a:spLocks noGrp="1"/>
          </p:cNvSpPr>
          <p:nvPr>
            <p:ph sz="quarter" idx="13"/>
          </p:nvPr>
        </p:nvSpPr>
        <p:spPr>
          <a:xfrm>
            <a:off x="913774" y="1566408"/>
            <a:ext cx="10363826" cy="4892758"/>
          </a:xfrm>
        </p:spPr>
        <p:txBody>
          <a:bodyPr>
            <a:normAutofit/>
          </a:bodyPr>
          <a:lstStyle/>
          <a:p>
            <a:r>
              <a:rPr lang="en-US" sz="2400" b="1" dirty="0"/>
              <a:t>INSERT INTO </a:t>
            </a:r>
            <a:r>
              <a:rPr lang="en-US" sz="2400" dirty="0"/>
              <a:t>SQL command to add values to the table. </a:t>
            </a:r>
          </a:p>
          <a:p>
            <a:pPr marL="457200" lvl="1" indent="0">
              <a:buNone/>
            </a:pPr>
            <a:r>
              <a:rPr lang="en-US" b="1" i="1" dirty="0"/>
              <a:t>INSERT INTO </a:t>
            </a:r>
            <a:r>
              <a:rPr lang="en-US" b="1" i="1" dirty="0" err="1"/>
              <a:t>table_name</a:t>
            </a:r>
            <a:r>
              <a:rPr lang="en-US" b="1" i="1" dirty="0"/>
              <a:t> (column1, column2, column3, …)</a:t>
            </a:r>
            <a:endParaRPr lang="en-US" dirty="0"/>
          </a:p>
          <a:p>
            <a:pPr marL="457200" lvl="1" indent="0">
              <a:buNone/>
            </a:pPr>
            <a:r>
              <a:rPr lang="en-US" b="1" i="1" dirty="0"/>
              <a:t>VALUES (value1, value2, value3, …);</a:t>
            </a:r>
          </a:p>
          <a:p>
            <a:pPr marL="457200" lvl="1" indent="0">
              <a:buNone/>
            </a:pPr>
            <a:endParaRPr lang="en-US" dirty="0"/>
          </a:p>
          <a:p>
            <a:pPr marL="457200" lvl="1" indent="0">
              <a:buNone/>
            </a:pPr>
            <a:r>
              <a:rPr lang="en-US" dirty="0"/>
              <a:t>adding values for all the columns in the table:</a:t>
            </a:r>
          </a:p>
          <a:p>
            <a:pPr marL="457200" lvl="1" indent="0">
              <a:buNone/>
            </a:pPr>
            <a:endParaRPr lang="en-US" dirty="0"/>
          </a:p>
          <a:p>
            <a:pPr marL="457200" lvl="1" indent="0">
              <a:buNone/>
            </a:pPr>
            <a:r>
              <a:rPr lang="en-US" b="1" i="1" dirty="0"/>
              <a:t>INSERT INTO </a:t>
            </a:r>
            <a:r>
              <a:rPr lang="en-US" b="1" i="1" dirty="0" err="1"/>
              <a:t>table_name</a:t>
            </a:r>
            <a:endParaRPr lang="en-US" dirty="0"/>
          </a:p>
          <a:p>
            <a:pPr marL="457200" lvl="1" indent="0">
              <a:buNone/>
            </a:pPr>
            <a:r>
              <a:rPr lang="en-US" b="1" i="1" dirty="0"/>
              <a:t>VALUES (value1, value2, value3, …);</a:t>
            </a:r>
          </a:p>
          <a:p>
            <a:endParaRPr lang="en-US" dirty="0"/>
          </a:p>
        </p:txBody>
      </p:sp>
    </p:spTree>
    <p:extLst>
      <p:ext uri="{BB962C8B-B14F-4D97-AF65-F5344CB8AC3E}">
        <p14:creationId xmlns:p14="http://schemas.microsoft.com/office/powerpoint/2010/main" val="3312885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C98E8-8E24-34AC-3CA1-77E3DB69B01D}"/>
              </a:ext>
            </a:extLst>
          </p:cNvPr>
          <p:cNvSpPr>
            <a:spLocks noGrp="1"/>
          </p:cNvSpPr>
          <p:nvPr>
            <p:ph type="title"/>
          </p:nvPr>
        </p:nvSpPr>
        <p:spPr/>
        <p:txBody>
          <a:bodyPr/>
          <a:lstStyle/>
          <a:p>
            <a:r>
              <a:rPr lang="en-US" dirty="0"/>
              <a:t>Insert data into the tables</a:t>
            </a:r>
          </a:p>
        </p:txBody>
      </p:sp>
      <p:graphicFrame>
        <p:nvGraphicFramePr>
          <p:cNvPr id="4" name="Table 3">
            <a:extLst>
              <a:ext uri="{FF2B5EF4-FFF2-40B4-BE49-F238E27FC236}">
                <a16:creationId xmlns:a16="http://schemas.microsoft.com/office/drawing/2014/main" id="{D09F9DC1-9E3F-A175-BBFF-6DDA6E7BCD3D}"/>
              </a:ext>
            </a:extLst>
          </p:cNvPr>
          <p:cNvGraphicFramePr>
            <a:graphicFrameLocks noGrp="1"/>
          </p:cNvGraphicFramePr>
          <p:nvPr>
            <p:extLst>
              <p:ext uri="{D42A27DB-BD31-4B8C-83A1-F6EECF244321}">
                <p14:modId xmlns:p14="http://schemas.microsoft.com/office/powerpoint/2010/main" val="323673406"/>
              </p:ext>
            </p:extLst>
          </p:nvPr>
        </p:nvGraphicFramePr>
        <p:xfrm>
          <a:off x="991225" y="1420153"/>
          <a:ext cx="10287000" cy="4926974"/>
        </p:xfrm>
        <a:graphic>
          <a:graphicData uri="http://schemas.openxmlformats.org/drawingml/2006/table">
            <a:tbl>
              <a:tblPr/>
              <a:tblGrid>
                <a:gridCol w="10287000">
                  <a:extLst>
                    <a:ext uri="{9D8B030D-6E8A-4147-A177-3AD203B41FA5}">
                      <a16:colId xmlns:a16="http://schemas.microsoft.com/office/drawing/2014/main" val="2659280065"/>
                    </a:ext>
                  </a:extLst>
                </a:gridCol>
              </a:tblGrid>
              <a:tr h="125458">
                <a:tc>
                  <a:txBody>
                    <a:bodyPr/>
                    <a:lstStyle/>
                    <a:p>
                      <a:pPr algn="l" fontAlgn="t"/>
                      <a:r>
                        <a:rPr lang="en-US" sz="1900" dirty="0">
                          <a:solidFill>
                            <a:srgbClr val="24292E"/>
                          </a:solidFill>
                          <a:effectLst/>
                          <a:latin typeface="SFMono-Regular"/>
                        </a:rPr>
                        <a:t># </a:t>
                      </a:r>
                      <a:r>
                        <a:rPr lang="en-US" sz="1900" dirty="0" err="1">
                          <a:solidFill>
                            <a:srgbClr val="24292E"/>
                          </a:solidFill>
                          <a:effectLst/>
                          <a:latin typeface="SFMono-Regular"/>
                        </a:rPr>
                        <a:t>init_customer_table.py</a:t>
                      </a:r>
                      <a:r>
                        <a:rPr lang="en-US" sz="1900" dirty="0">
                          <a:solidFill>
                            <a:srgbClr val="24292E"/>
                          </a:solidFill>
                          <a:effectLst/>
                          <a:latin typeface="SFMono-Regular"/>
                        </a:rPr>
                        <a:t>                                                                            </a:t>
                      </a:r>
                    </a:p>
                    <a:p>
                      <a:pPr algn="l" fontAlgn="t"/>
                      <a:r>
                        <a:rPr lang="en-US" sz="1900" dirty="0">
                          <a:solidFill>
                            <a:srgbClr val="24292E"/>
                          </a:solidFill>
                          <a:effectLst/>
                          <a:latin typeface="SFMono-Regular"/>
                        </a:rPr>
                        <a:t>import sqlite3</a:t>
                      </a:r>
                    </a:p>
                    <a:p>
                      <a:pPr algn="l" fontAlgn="t"/>
                      <a:r>
                        <a:rPr lang="en-US" sz="1900" dirty="0">
                          <a:solidFill>
                            <a:srgbClr val="24292E"/>
                          </a:solidFill>
                          <a:effectLst/>
                          <a:latin typeface="SFMono-Regular"/>
                        </a:rPr>
                        <a:t>conn = sqlite3.connect('./</a:t>
                      </a:r>
                      <a:r>
                        <a:rPr lang="en-US" sz="1900" dirty="0" err="1">
                          <a:solidFill>
                            <a:srgbClr val="24292E"/>
                          </a:solidFill>
                          <a:effectLst/>
                          <a:latin typeface="SFMono-Regular"/>
                        </a:rPr>
                        <a:t>sql_db</a:t>
                      </a:r>
                      <a:r>
                        <a:rPr lang="en-US" sz="1900" dirty="0">
                          <a:solidFill>
                            <a:srgbClr val="24292E"/>
                          </a:solidFill>
                          <a:effectLst/>
                          <a:latin typeface="SFMono-Regular"/>
                        </a:rPr>
                        <a:t>/</a:t>
                      </a:r>
                      <a:r>
                        <a:rPr lang="en-US" sz="1900" dirty="0" err="1">
                          <a:solidFill>
                            <a:srgbClr val="24292E"/>
                          </a:solidFill>
                          <a:effectLst/>
                          <a:latin typeface="SFMono-Regular"/>
                        </a:rPr>
                        <a:t>Demo_table.db</a:t>
                      </a:r>
                      <a:r>
                        <a:rPr lang="en-US" sz="1900" dirty="0">
                          <a:solidFill>
                            <a:srgbClr val="24292E"/>
                          </a:solidFill>
                          <a:effectLst/>
                          <a:latin typeface="SFMono-Regular"/>
                        </a:rPr>
                        <a:t>')</a:t>
                      </a:r>
                    </a:p>
                    <a:p>
                      <a:pPr algn="l" fontAlgn="t"/>
                      <a:r>
                        <a:rPr lang="en-US" sz="1900" dirty="0">
                          <a:solidFill>
                            <a:srgbClr val="24292E"/>
                          </a:solidFill>
                          <a:effectLst/>
                          <a:latin typeface="SFMono-Regular"/>
                        </a:rPr>
                        <a:t>cur = </a:t>
                      </a:r>
                      <a:r>
                        <a:rPr lang="en-US" sz="1900" dirty="0" err="1">
                          <a:solidFill>
                            <a:srgbClr val="24292E"/>
                          </a:solidFill>
                          <a:effectLst/>
                          <a:latin typeface="SFMono-Regular"/>
                        </a:rPr>
                        <a:t>conn.cursor</a:t>
                      </a:r>
                      <a:r>
                        <a:rPr lang="en-US" sz="1900" dirty="0">
                          <a:solidFill>
                            <a:srgbClr val="24292E"/>
                          </a:solidFill>
                          <a:effectLst/>
                          <a:latin typeface="SFMono-Regular"/>
                        </a:rPr>
                        <a:t>()</a:t>
                      </a:r>
                    </a:p>
                    <a:p>
                      <a:pPr algn="l" fontAlgn="t"/>
                      <a:endParaRPr lang="en-US" sz="1900" dirty="0">
                        <a:solidFill>
                          <a:srgbClr val="24292E"/>
                        </a:solidFill>
                        <a:effectLst/>
                        <a:latin typeface="SFMono-Regular"/>
                      </a:endParaRPr>
                    </a:p>
                    <a:p>
                      <a:pPr algn="l" fontAlgn="t"/>
                      <a:r>
                        <a:rPr lang="en-US" sz="1900" dirty="0">
                          <a:solidFill>
                            <a:srgbClr val="24292E"/>
                          </a:solidFill>
                          <a:effectLst/>
                          <a:latin typeface="SFMono-Regular"/>
                        </a:rPr>
                        <a:t># execute one command                                                                               </a:t>
                      </a:r>
                    </a:p>
                    <a:p>
                      <a:pPr algn="l" fontAlgn="t"/>
                      <a:r>
                        <a:rPr lang="en-US" sz="1900" dirty="0" err="1">
                          <a:solidFill>
                            <a:srgbClr val="24292E"/>
                          </a:solidFill>
                          <a:effectLst/>
                          <a:latin typeface="SFMono-Regular"/>
                        </a:rPr>
                        <a:t>cur.execute</a:t>
                      </a:r>
                      <a:r>
                        <a:rPr lang="en-US" sz="1900" dirty="0">
                          <a:solidFill>
                            <a:srgbClr val="24292E"/>
                          </a:solidFill>
                          <a:effectLst/>
                          <a:latin typeface="SFMono-Regular"/>
                        </a:rPr>
                        <a:t>('''Insert Into Customer ('</a:t>
                      </a:r>
                      <a:r>
                        <a:rPr lang="en-US" sz="1900" dirty="0" err="1">
                          <a:solidFill>
                            <a:srgbClr val="24292E"/>
                          </a:solidFill>
                          <a:effectLst/>
                          <a:latin typeface="SFMono-Regular"/>
                        </a:rPr>
                        <a:t>User_ID','Product_ID','Name','Gender','AGE','CITY</a:t>
                      </a:r>
                      <a:r>
                        <a:rPr lang="en-US" sz="1900" dirty="0">
                          <a:solidFill>
                            <a:srgbClr val="24292E"/>
                          </a:solidFill>
                          <a:effectLst/>
                          <a:latin typeface="SFMono-Regular"/>
                        </a:rPr>
                        <a:t>')           </a:t>
                      </a:r>
                    </a:p>
                    <a:p>
                      <a:pPr algn="l" fontAlgn="t"/>
                      <a:r>
                        <a:rPr lang="en-US" sz="1900" dirty="0">
                          <a:solidFill>
                            <a:srgbClr val="24292E"/>
                          </a:solidFill>
                          <a:effectLst/>
                          <a:latin typeface="SFMono-Regular"/>
                        </a:rPr>
                        <a:t>Values (1000, 3, 'Princess Diana', 'Female', 28, 'Amazons');''')</a:t>
                      </a:r>
                    </a:p>
                    <a:p>
                      <a:pPr algn="l" fontAlgn="t"/>
                      <a:r>
                        <a:rPr lang="en-US" sz="1900" dirty="0">
                          <a:solidFill>
                            <a:srgbClr val="24292E"/>
                          </a:solidFill>
                          <a:effectLst/>
                          <a:latin typeface="SFMono-Regular"/>
                        </a:rPr>
                        <a:t>#execute multiple commands                                                                          </a:t>
                      </a:r>
                    </a:p>
                    <a:p>
                      <a:pPr algn="l" fontAlgn="t"/>
                      <a:r>
                        <a:rPr lang="en-US" sz="1900" dirty="0" err="1">
                          <a:solidFill>
                            <a:srgbClr val="24292E"/>
                          </a:solidFill>
                          <a:effectLst/>
                          <a:latin typeface="SFMono-Regular"/>
                        </a:rPr>
                        <a:t>cur.executescript</a:t>
                      </a:r>
                      <a:r>
                        <a:rPr lang="en-US" sz="1900" dirty="0">
                          <a:solidFill>
                            <a:srgbClr val="24292E"/>
                          </a:solidFill>
                          <a:effectLst/>
                          <a:latin typeface="SFMono-Regular"/>
                        </a:rPr>
                        <a:t>('''Insert Into CUSTOMER Values                                                    </a:t>
                      </a:r>
                    </a:p>
                    <a:p>
                      <a:pPr algn="l" fontAlgn="t"/>
                      <a:r>
                        <a:rPr lang="en-US" sz="1900" dirty="0">
                          <a:solidFill>
                            <a:srgbClr val="24292E"/>
                          </a:solidFill>
                          <a:effectLst/>
                          <a:latin typeface="SFMono-Regular"/>
                        </a:rPr>
                        <a:t>                (1001, 2, 'Clark Kent', 'Male', 36, 'Metropolis');                                  </a:t>
                      </a:r>
                    </a:p>
                    <a:p>
                      <a:pPr algn="l" fontAlgn="t"/>
                      <a:r>
                        <a:rPr lang="en-US" sz="1900" dirty="0">
                          <a:solidFill>
                            <a:srgbClr val="24292E"/>
                          </a:solidFill>
                          <a:effectLst/>
                          <a:latin typeface="SFMono-Regular"/>
                        </a:rPr>
                        <a:t>                                                                                                    </a:t>
                      </a:r>
                    </a:p>
                    <a:p>
                      <a:pPr algn="l" fontAlgn="t"/>
                      <a:r>
                        <a:rPr lang="en-US" sz="1900" dirty="0">
                          <a:solidFill>
                            <a:srgbClr val="24292E"/>
                          </a:solidFill>
                          <a:effectLst/>
                          <a:latin typeface="SFMono-Regular"/>
                        </a:rPr>
                        <a:t>                Insert Into CUSTOMER Values                                                         </a:t>
                      </a:r>
                    </a:p>
                    <a:p>
                      <a:pPr algn="l" fontAlgn="t"/>
                      <a:r>
                        <a:rPr lang="en-US" sz="1900" dirty="0">
                          <a:solidFill>
                            <a:srgbClr val="24292E"/>
                          </a:solidFill>
                          <a:effectLst/>
                          <a:latin typeface="SFMono-Regular"/>
                        </a:rPr>
                        <a:t>                (1003, 4, 'Bruce Wayne', 'Male', 39, 'Gotham City');                                </a:t>
                      </a:r>
                    </a:p>
                    <a:p>
                      <a:pPr algn="l" fontAlgn="t"/>
                      <a:r>
                        <a:rPr lang="en-US" sz="1900" dirty="0">
                          <a:solidFill>
                            <a:srgbClr val="24292E"/>
                          </a:solidFill>
                          <a:effectLst/>
                          <a:latin typeface="SFMono-Regular"/>
                        </a:rPr>
                        <a:t>                ''')</a:t>
                      </a:r>
                    </a:p>
                    <a:p>
                      <a:pPr algn="l" fontAlgn="t"/>
                      <a:r>
                        <a:rPr lang="en-US" sz="1900" dirty="0">
                          <a:solidFill>
                            <a:srgbClr val="24292E"/>
                          </a:solidFill>
                          <a:effectLst/>
                          <a:latin typeface="SFMono-Regular"/>
                        </a:rPr>
                        <a:t># commit and save changes to database                                                               </a:t>
                      </a:r>
                    </a:p>
                    <a:p>
                      <a:pPr algn="l" fontAlgn="t"/>
                      <a:r>
                        <a:rPr lang="en-US" sz="1900" dirty="0" err="1">
                          <a:solidFill>
                            <a:srgbClr val="24292E"/>
                          </a:solidFill>
                          <a:effectLst/>
                          <a:latin typeface="SFMono-Regular"/>
                        </a:rPr>
                        <a:t>conn.commit</a:t>
                      </a:r>
                      <a:r>
                        <a:rPr lang="en-US" sz="1900" dirty="0">
                          <a:solidFill>
                            <a:srgbClr val="24292E"/>
                          </a:solidFill>
                          <a:effectLst/>
                          <a:latin typeface="SFMono-Regular"/>
                        </a:rPr>
                        <a:t>()</a:t>
                      </a:r>
                    </a:p>
                  </a:txBody>
                  <a:tcPr marL="22272" marR="22272" marT="2227" marB="2227">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extLst>
                  <a:ext uri="{0D108BD9-81ED-4DB2-BD59-A6C34878D82A}">
                    <a16:rowId xmlns:a16="http://schemas.microsoft.com/office/drawing/2014/main" val="3974206222"/>
                  </a:ext>
                </a:extLst>
              </a:tr>
            </a:tbl>
          </a:graphicData>
        </a:graphic>
      </p:graphicFrame>
    </p:spTree>
    <p:extLst>
      <p:ext uri="{BB962C8B-B14F-4D97-AF65-F5344CB8AC3E}">
        <p14:creationId xmlns:p14="http://schemas.microsoft.com/office/powerpoint/2010/main" val="24657536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C98E8-8E24-34AC-3CA1-77E3DB69B01D}"/>
              </a:ext>
            </a:extLst>
          </p:cNvPr>
          <p:cNvSpPr>
            <a:spLocks noGrp="1"/>
          </p:cNvSpPr>
          <p:nvPr>
            <p:ph type="title"/>
          </p:nvPr>
        </p:nvSpPr>
        <p:spPr/>
        <p:txBody>
          <a:bodyPr/>
          <a:lstStyle/>
          <a:p>
            <a:r>
              <a:rPr lang="en-US" dirty="0"/>
              <a:t>Insert data into the tables</a:t>
            </a:r>
          </a:p>
        </p:txBody>
      </p:sp>
      <p:graphicFrame>
        <p:nvGraphicFramePr>
          <p:cNvPr id="4" name="Table 3">
            <a:extLst>
              <a:ext uri="{FF2B5EF4-FFF2-40B4-BE49-F238E27FC236}">
                <a16:creationId xmlns:a16="http://schemas.microsoft.com/office/drawing/2014/main" id="{D09F9DC1-9E3F-A175-BBFF-6DDA6E7BCD3D}"/>
              </a:ext>
            </a:extLst>
          </p:cNvPr>
          <p:cNvGraphicFramePr>
            <a:graphicFrameLocks noGrp="1"/>
          </p:cNvGraphicFramePr>
          <p:nvPr>
            <p:extLst>
              <p:ext uri="{D42A27DB-BD31-4B8C-83A1-F6EECF244321}">
                <p14:modId xmlns:p14="http://schemas.microsoft.com/office/powerpoint/2010/main" val="2215914486"/>
              </p:ext>
            </p:extLst>
          </p:nvPr>
        </p:nvGraphicFramePr>
        <p:xfrm>
          <a:off x="991225" y="1420153"/>
          <a:ext cx="10287000" cy="4347854"/>
        </p:xfrm>
        <a:graphic>
          <a:graphicData uri="http://schemas.openxmlformats.org/drawingml/2006/table">
            <a:tbl>
              <a:tblPr/>
              <a:tblGrid>
                <a:gridCol w="10287000">
                  <a:extLst>
                    <a:ext uri="{9D8B030D-6E8A-4147-A177-3AD203B41FA5}">
                      <a16:colId xmlns:a16="http://schemas.microsoft.com/office/drawing/2014/main" val="2659280065"/>
                    </a:ext>
                  </a:extLst>
                </a:gridCol>
              </a:tblGrid>
              <a:tr h="125458">
                <a:tc>
                  <a:txBody>
                    <a:bodyPr/>
                    <a:lstStyle/>
                    <a:p>
                      <a:pPr algn="l" fontAlgn="t"/>
                      <a:r>
                        <a:rPr lang="en-US" sz="1900" dirty="0">
                          <a:solidFill>
                            <a:srgbClr val="24292E"/>
                          </a:solidFill>
                          <a:effectLst/>
                          <a:latin typeface="SFMono-Regular"/>
                        </a:rPr>
                        <a:t># </a:t>
                      </a:r>
                      <a:r>
                        <a:rPr lang="en-US" sz="1900" dirty="0" err="1">
                          <a:solidFill>
                            <a:srgbClr val="24292E"/>
                          </a:solidFill>
                          <a:effectLst/>
                          <a:latin typeface="SFMono-Regular"/>
                        </a:rPr>
                        <a:t>init_product_table.py</a:t>
                      </a:r>
                      <a:endParaRPr lang="en-US" sz="1900" dirty="0">
                        <a:solidFill>
                          <a:srgbClr val="24292E"/>
                        </a:solidFill>
                        <a:effectLst/>
                        <a:latin typeface="SFMono-Regular"/>
                      </a:endParaRPr>
                    </a:p>
                    <a:p>
                      <a:pPr algn="l" fontAlgn="t"/>
                      <a:endParaRPr lang="en-US" sz="1900" dirty="0">
                        <a:solidFill>
                          <a:srgbClr val="24292E"/>
                        </a:solidFill>
                        <a:effectLst/>
                        <a:latin typeface="SFMono-Regular"/>
                      </a:endParaRPr>
                    </a:p>
                    <a:p>
                      <a:pPr algn="l" fontAlgn="t"/>
                      <a:r>
                        <a:rPr lang="en-US" sz="1900" dirty="0">
                          <a:solidFill>
                            <a:srgbClr val="24292E"/>
                          </a:solidFill>
                          <a:effectLst/>
                          <a:latin typeface="SFMono-Regular"/>
                        </a:rPr>
                        <a:t>import sqlite3</a:t>
                      </a:r>
                    </a:p>
                    <a:p>
                      <a:pPr algn="l" fontAlgn="t"/>
                      <a:r>
                        <a:rPr lang="en-US" sz="1900" dirty="0">
                          <a:solidFill>
                            <a:srgbClr val="24292E"/>
                          </a:solidFill>
                          <a:effectLst/>
                          <a:latin typeface="SFMono-Regular"/>
                        </a:rPr>
                        <a:t>conn = sqlite3.connect('./</a:t>
                      </a:r>
                      <a:r>
                        <a:rPr lang="en-US" sz="1900" dirty="0" err="1">
                          <a:solidFill>
                            <a:srgbClr val="24292E"/>
                          </a:solidFill>
                          <a:effectLst/>
                          <a:latin typeface="SFMono-Regular"/>
                        </a:rPr>
                        <a:t>sql_db</a:t>
                      </a:r>
                      <a:r>
                        <a:rPr lang="en-US" sz="1900" dirty="0">
                          <a:solidFill>
                            <a:srgbClr val="24292E"/>
                          </a:solidFill>
                          <a:effectLst/>
                          <a:latin typeface="SFMono-Regular"/>
                        </a:rPr>
                        <a:t>/</a:t>
                      </a:r>
                      <a:r>
                        <a:rPr lang="en-US" sz="1900" dirty="0" err="1">
                          <a:solidFill>
                            <a:srgbClr val="24292E"/>
                          </a:solidFill>
                          <a:effectLst/>
                          <a:latin typeface="SFMono-Regular"/>
                        </a:rPr>
                        <a:t>Demo_table.db</a:t>
                      </a:r>
                      <a:r>
                        <a:rPr lang="en-US" sz="1900" dirty="0">
                          <a:solidFill>
                            <a:srgbClr val="24292E"/>
                          </a:solidFill>
                          <a:effectLst/>
                          <a:latin typeface="SFMono-Regular"/>
                        </a:rPr>
                        <a:t>')</a:t>
                      </a:r>
                    </a:p>
                    <a:p>
                      <a:pPr algn="l" fontAlgn="t"/>
                      <a:r>
                        <a:rPr lang="en-US" sz="1900" dirty="0">
                          <a:solidFill>
                            <a:srgbClr val="24292E"/>
                          </a:solidFill>
                          <a:effectLst/>
                          <a:latin typeface="SFMono-Regular"/>
                        </a:rPr>
                        <a:t>cur = </a:t>
                      </a:r>
                      <a:r>
                        <a:rPr lang="en-US" sz="1900" dirty="0" err="1">
                          <a:solidFill>
                            <a:srgbClr val="24292E"/>
                          </a:solidFill>
                          <a:effectLst/>
                          <a:latin typeface="SFMono-Regular"/>
                        </a:rPr>
                        <a:t>conn.cursor</a:t>
                      </a:r>
                      <a:r>
                        <a:rPr lang="en-US" sz="1900" dirty="0">
                          <a:solidFill>
                            <a:srgbClr val="24292E"/>
                          </a:solidFill>
                          <a:effectLst/>
                          <a:latin typeface="SFMono-Regular"/>
                        </a:rPr>
                        <a:t>()</a:t>
                      </a:r>
                    </a:p>
                    <a:p>
                      <a:pPr algn="l" fontAlgn="t"/>
                      <a:endParaRPr lang="en-US" sz="1900" dirty="0">
                        <a:solidFill>
                          <a:srgbClr val="24292E"/>
                        </a:solidFill>
                        <a:effectLst/>
                        <a:latin typeface="SFMono-Regular"/>
                      </a:endParaRPr>
                    </a:p>
                    <a:p>
                      <a:pPr algn="l" fontAlgn="t"/>
                      <a:r>
                        <a:rPr lang="en-US" sz="1900" dirty="0">
                          <a:solidFill>
                            <a:srgbClr val="24292E"/>
                          </a:solidFill>
                          <a:effectLst/>
                          <a:latin typeface="SFMono-Regular"/>
                        </a:rPr>
                        <a:t>products = [(2, 'Robot', 100.00, 'Robot Toy'),</a:t>
                      </a:r>
                    </a:p>
                    <a:p>
                      <a:pPr algn="l" fontAlgn="t"/>
                      <a:r>
                        <a:rPr lang="en-US" sz="1900" dirty="0">
                          <a:solidFill>
                            <a:srgbClr val="24292E"/>
                          </a:solidFill>
                          <a:effectLst/>
                          <a:latin typeface="SFMono-Regular"/>
                        </a:rPr>
                        <a:t>            (3, 'Crown', 1000.00, '???'),</a:t>
                      </a:r>
                    </a:p>
                    <a:p>
                      <a:pPr algn="l" fontAlgn="t"/>
                      <a:r>
                        <a:rPr lang="en-US" sz="1900" dirty="0">
                          <a:solidFill>
                            <a:srgbClr val="24292E"/>
                          </a:solidFill>
                          <a:effectLst/>
                          <a:latin typeface="SFMono-Regular"/>
                        </a:rPr>
                        <a:t>            (4, 'Movie', 10.00, '')]</a:t>
                      </a:r>
                    </a:p>
                    <a:p>
                      <a:pPr algn="l" fontAlgn="t"/>
                      <a:endParaRPr lang="en-US" sz="1900" dirty="0">
                        <a:solidFill>
                          <a:srgbClr val="24292E"/>
                        </a:solidFill>
                        <a:effectLst/>
                        <a:latin typeface="SFMono-Regular"/>
                      </a:endParaRPr>
                    </a:p>
                    <a:p>
                      <a:pPr algn="l" fontAlgn="t"/>
                      <a:endParaRPr lang="en-US" sz="1900" dirty="0">
                        <a:solidFill>
                          <a:srgbClr val="24292E"/>
                        </a:solidFill>
                        <a:effectLst/>
                        <a:latin typeface="SFMono-Regular"/>
                      </a:endParaRPr>
                    </a:p>
                    <a:p>
                      <a:pPr algn="l" fontAlgn="t"/>
                      <a:r>
                        <a:rPr lang="en-US" sz="1900" dirty="0" err="1">
                          <a:solidFill>
                            <a:srgbClr val="24292E"/>
                          </a:solidFill>
                          <a:effectLst/>
                          <a:latin typeface="SFMono-Regular"/>
                        </a:rPr>
                        <a:t>cur.executemany</a:t>
                      </a:r>
                      <a:r>
                        <a:rPr lang="en-US" sz="1900" dirty="0">
                          <a:solidFill>
                            <a:srgbClr val="24292E"/>
                          </a:solidFill>
                          <a:effectLst/>
                          <a:latin typeface="SFMono-Regular"/>
                        </a:rPr>
                        <a:t>('Insert Into product Values (?,?,?,?)', products)</a:t>
                      </a:r>
                    </a:p>
                    <a:p>
                      <a:pPr algn="l" fontAlgn="t"/>
                      <a:endParaRPr lang="en-US" sz="1900" dirty="0">
                        <a:solidFill>
                          <a:srgbClr val="24292E"/>
                        </a:solidFill>
                        <a:effectLst/>
                        <a:latin typeface="SFMono-Regular"/>
                      </a:endParaRPr>
                    </a:p>
                    <a:p>
                      <a:pPr algn="l" fontAlgn="t"/>
                      <a:r>
                        <a:rPr lang="en-US" sz="1900" dirty="0">
                          <a:solidFill>
                            <a:srgbClr val="24292E"/>
                          </a:solidFill>
                          <a:effectLst/>
                          <a:latin typeface="SFMono-Regular"/>
                        </a:rPr>
                        <a:t># commit and save changes to database</a:t>
                      </a:r>
                    </a:p>
                    <a:p>
                      <a:pPr algn="l" fontAlgn="t"/>
                      <a:r>
                        <a:rPr lang="en-US" sz="1900" dirty="0" err="1">
                          <a:solidFill>
                            <a:srgbClr val="24292E"/>
                          </a:solidFill>
                          <a:effectLst/>
                          <a:latin typeface="SFMono-Regular"/>
                        </a:rPr>
                        <a:t>conn.commit</a:t>
                      </a:r>
                      <a:r>
                        <a:rPr lang="en-US" sz="1900" dirty="0">
                          <a:solidFill>
                            <a:srgbClr val="24292E"/>
                          </a:solidFill>
                          <a:effectLst/>
                          <a:latin typeface="SFMono-Regular"/>
                        </a:rPr>
                        <a:t>()</a:t>
                      </a:r>
                    </a:p>
                  </a:txBody>
                  <a:tcPr marL="22272" marR="22272" marT="2227" marB="2227">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extLst>
                  <a:ext uri="{0D108BD9-81ED-4DB2-BD59-A6C34878D82A}">
                    <a16:rowId xmlns:a16="http://schemas.microsoft.com/office/drawing/2014/main" val="3974206222"/>
                  </a:ext>
                </a:extLst>
              </a:tr>
            </a:tbl>
          </a:graphicData>
        </a:graphic>
      </p:graphicFrame>
    </p:spTree>
    <p:extLst>
      <p:ext uri="{BB962C8B-B14F-4D97-AF65-F5344CB8AC3E}">
        <p14:creationId xmlns:p14="http://schemas.microsoft.com/office/powerpoint/2010/main" val="15460652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C98E8-8E24-34AC-3CA1-77E3DB69B01D}"/>
              </a:ext>
            </a:extLst>
          </p:cNvPr>
          <p:cNvSpPr>
            <a:spLocks noGrp="1"/>
          </p:cNvSpPr>
          <p:nvPr>
            <p:ph type="title"/>
          </p:nvPr>
        </p:nvSpPr>
        <p:spPr/>
        <p:txBody>
          <a:bodyPr/>
          <a:lstStyle/>
          <a:p>
            <a:r>
              <a:rPr lang="en-US" dirty="0"/>
              <a:t>Insert data into the tables</a:t>
            </a:r>
          </a:p>
        </p:txBody>
      </p:sp>
      <p:graphicFrame>
        <p:nvGraphicFramePr>
          <p:cNvPr id="4" name="Table 3">
            <a:extLst>
              <a:ext uri="{FF2B5EF4-FFF2-40B4-BE49-F238E27FC236}">
                <a16:creationId xmlns:a16="http://schemas.microsoft.com/office/drawing/2014/main" id="{D09F9DC1-9E3F-A175-BBFF-6DDA6E7BCD3D}"/>
              </a:ext>
            </a:extLst>
          </p:cNvPr>
          <p:cNvGraphicFramePr>
            <a:graphicFrameLocks noGrp="1"/>
          </p:cNvGraphicFramePr>
          <p:nvPr>
            <p:extLst>
              <p:ext uri="{D42A27DB-BD31-4B8C-83A1-F6EECF244321}">
                <p14:modId xmlns:p14="http://schemas.microsoft.com/office/powerpoint/2010/main" val="1639344102"/>
              </p:ext>
            </p:extLst>
          </p:nvPr>
        </p:nvGraphicFramePr>
        <p:xfrm>
          <a:off x="991225" y="1420153"/>
          <a:ext cx="10287000" cy="3768734"/>
        </p:xfrm>
        <a:graphic>
          <a:graphicData uri="http://schemas.openxmlformats.org/drawingml/2006/table">
            <a:tbl>
              <a:tblPr/>
              <a:tblGrid>
                <a:gridCol w="10287000">
                  <a:extLst>
                    <a:ext uri="{9D8B030D-6E8A-4147-A177-3AD203B41FA5}">
                      <a16:colId xmlns:a16="http://schemas.microsoft.com/office/drawing/2014/main" val="2659280065"/>
                    </a:ext>
                  </a:extLst>
                </a:gridCol>
              </a:tblGrid>
              <a:tr h="125458">
                <a:tc>
                  <a:txBody>
                    <a:bodyPr/>
                    <a:lstStyle/>
                    <a:p>
                      <a:pPr algn="l" fontAlgn="t"/>
                      <a:r>
                        <a:rPr lang="en-US" sz="1900" dirty="0">
                          <a:solidFill>
                            <a:srgbClr val="24292E"/>
                          </a:solidFill>
                          <a:effectLst/>
                          <a:latin typeface="SFMono-Regular"/>
                        </a:rPr>
                        <a:t># Insert multiple values into table at once</a:t>
                      </a:r>
                    </a:p>
                    <a:p>
                      <a:pPr algn="l" fontAlgn="t"/>
                      <a:endParaRPr lang="en-US" sz="1900" dirty="0">
                        <a:solidFill>
                          <a:srgbClr val="24292E"/>
                        </a:solidFill>
                        <a:effectLst/>
                        <a:latin typeface="SFMono-Regular"/>
                      </a:endParaRPr>
                    </a:p>
                    <a:p>
                      <a:pPr algn="l" fontAlgn="t"/>
                      <a:r>
                        <a:rPr lang="en-US" sz="1900" dirty="0" err="1">
                          <a:solidFill>
                            <a:srgbClr val="24292E"/>
                          </a:solidFill>
                          <a:effectLst/>
                          <a:latin typeface="SFMono-Regular"/>
                        </a:rPr>
                        <a:t>cur.execute</a:t>
                      </a:r>
                      <a:r>
                        <a:rPr lang="en-US" sz="1900" dirty="0">
                          <a:solidFill>
                            <a:srgbClr val="24292E"/>
                          </a:solidFill>
                          <a:effectLst/>
                          <a:latin typeface="SFMono-Regular"/>
                        </a:rPr>
                        <a:t>('''Insert Into Product ('</a:t>
                      </a:r>
                      <a:r>
                        <a:rPr lang="en-US" sz="1900" dirty="0" err="1">
                          <a:solidFill>
                            <a:srgbClr val="24292E"/>
                          </a:solidFill>
                          <a:effectLst/>
                          <a:latin typeface="SFMono-Regular"/>
                        </a:rPr>
                        <a:t>Product_ID','ProductName',’Cost</a:t>
                      </a:r>
                      <a:r>
                        <a:rPr lang="en-US" sz="1900" dirty="0">
                          <a:solidFill>
                            <a:srgbClr val="24292E"/>
                          </a:solidFill>
                          <a:effectLst/>
                          <a:latin typeface="SFMono-Regular"/>
                        </a:rPr>
                        <a:t>’) </a:t>
                      </a:r>
                    </a:p>
                    <a:p>
                      <a:pPr algn="l" fontAlgn="t"/>
                      <a:r>
                        <a:rPr lang="en-US" sz="1900" dirty="0">
                          <a:solidFill>
                            <a:srgbClr val="24292E"/>
                          </a:solidFill>
                          <a:effectLst/>
                          <a:latin typeface="SFMono-Regular"/>
                        </a:rPr>
                        <a:t>Values (1, ‘Teddy Bear', 28);'‘’)</a:t>
                      </a:r>
                    </a:p>
                    <a:p>
                      <a:pPr algn="l" fontAlgn="t"/>
                      <a:endParaRPr lang="en-US" sz="1900" dirty="0">
                        <a:solidFill>
                          <a:srgbClr val="24292E"/>
                        </a:solidFill>
                        <a:effectLst/>
                        <a:latin typeface="SFMono-Regular"/>
                      </a:endParaRPr>
                    </a:p>
                    <a:p>
                      <a:pPr algn="l" fontAlgn="t"/>
                      <a:r>
                        <a:rPr lang="en-US" sz="1900" dirty="0" err="1">
                          <a:solidFill>
                            <a:srgbClr val="24292E"/>
                          </a:solidFill>
                          <a:effectLst/>
                          <a:latin typeface="SFMono-Regular"/>
                        </a:rPr>
                        <a:t>cur.execute</a:t>
                      </a:r>
                      <a:r>
                        <a:rPr lang="en-US" sz="1900" dirty="0">
                          <a:solidFill>
                            <a:srgbClr val="24292E"/>
                          </a:solidFill>
                          <a:effectLst/>
                          <a:latin typeface="SFMono-Regular"/>
                        </a:rPr>
                        <a:t>('''Insert Into Product ('</a:t>
                      </a:r>
                      <a:r>
                        <a:rPr lang="en-US" sz="1900" dirty="0" err="1">
                          <a:solidFill>
                            <a:srgbClr val="24292E"/>
                          </a:solidFill>
                          <a:effectLst/>
                          <a:latin typeface="SFMono-Regular"/>
                        </a:rPr>
                        <a:t>Product_ID','ProductName',’Cost</a:t>
                      </a:r>
                      <a:r>
                        <a:rPr lang="en-US" sz="1900" dirty="0">
                          <a:solidFill>
                            <a:srgbClr val="24292E"/>
                          </a:solidFill>
                          <a:effectLst/>
                          <a:latin typeface="SFMono-Regular"/>
                        </a:rPr>
                        <a:t>’) </a:t>
                      </a:r>
                    </a:p>
                    <a:p>
                      <a:pPr algn="l" fontAlgn="t"/>
                      <a:r>
                        <a:rPr lang="en-US" sz="1900" dirty="0">
                          <a:solidFill>
                            <a:srgbClr val="24292E"/>
                          </a:solidFill>
                          <a:effectLst/>
                          <a:latin typeface="SFMono-Regular"/>
                        </a:rPr>
                        <a:t>Values (2, ‘matchbox car', 8);'‘’)</a:t>
                      </a:r>
                    </a:p>
                    <a:p>
                      <a:pPr algn="l" fontAlgn="t"/>
                      <a:endParaRPr lang="en-US" sz="1900" dirty="0">
                        <a:solidFill>
                          <a:srgbClr val="24292E"/>
                        </a:solidFill>
                        <a:effectLst/>
                        <a:latin typeface="SFMono-Regular"/>
                      </a:endParaRPr>
                    </a:p>
                    <a:p>
                      <a:pPr algn="l" fontAlgn="t"/>
                      <a:r>
                        <a:rPr lang="en-US" sz="1900" dirty="0" err="1">
                          <a:solidFill>
                            <a:srgbClr val="24292E"/>
                          </a:solidFill>
                          <a:effectLst/>
                          <a:latin typeface="SFMono-Regular"/>
                        </a:rPr>
                        <a:t>cur.execute</a:t>
                      </a:r>
                      <a:r>
                        <a:rPr lang="en-US" sz="1900" dirty="0">
                          <a:solidFill>
                            <a:srgbClr val="24292E"/>
                          </a:solidFill>
                          <a:effectLst/>
                          <a:latin typeface="SFMono-Regular"/>
                        </a:rPr>
                        <a:t>('''Insert Into Product ('</a:t>
                      </a:r>
                      <a:r>
                        <a:rPr lang="en-US" sz="1900" dirty="0" err="1">
                          <a:solidFill>
                            <a:srgbClr val="24292E"/>
                          </a:solidFill>
                          <a:effectLst/>
                          <a:latin typeface="SFMono-Regular"/>
                        </a:rPr>
                        <a:t>Product_ID','ProductName',’Cost</a:t>
                      </a:r>
                      <a:r>
                        <a:rPr lang="en-US" sz="1900" dirty="0">
                          <a:solidFill>
                            <a:srgbClr val="24292E"/>
                          </a:solidFill>
                          <a:effectLst/>
                          <a:latin typeface="SFMono-Regular"/>
                        </a:rPr>
                        <a:t>’) </a:t>
                      </a:r>
                    </a:p>
                    <a:p>
                      <a:pPr algn="l" fontAlgn="t"/>
                      <a:r>
                        <a:rPr lang="en-US" sz="1900" dirty="0">
                          <a:solidFill>
                            <a:srgbClr val="24292E"/>
                          </a:solidFill>
                          <a:effectLst/>
                          <a:latin typeface="SFMono-Regular"/>
                        </a:rPr>
                        <a:t>Values (3, ‘hat’, 12);'‘’)</a:t>
                      </a:r>
                    </a:p>
                    <a:p>
                      <a:pPr algn="l" fontAlgn="t"/>
                      <a:endParaRPr lang="en-US" sz="1900" dirty="0">
                        <a:solidFill>
                          <a:srgbClr val="24292E"/>
                        </a:solidFill>
                        <a:effectLst/>
                        <a:latin typeface="SFMono-Regular"/>
                      </a:endParaRPr>
                    </a:p>
                    <a:p>
                      <a:pPr algn="l" fontAlgn="t"/>
                      <a:r>
                        <a:rPr lang="en-US" sz="1900" dirty="0" err="1">
                          <a:solidFill>
                            <a:srgbClr val="24292E"/>
                          </a:solidFill>
                          <a:effectLst/>
                          <a:latin typeface="SFMono-Regular"/>
                        </a:rPr>
                        <a:t>cur.execute</a:t>
                      </a:r>
                      <a:r>
                        <a:rPr lang="en-US" sz="1900" dirty="0">
                          <a:solidFill>
                            <a:srgbClr val="24292E"/>
                          </a:solidFill>
                          <a:effectLst/>
                          <a:latin typeface="SFMono-Regular"/>
                        </a:rPr>
                        <a:t>('''Insert Into Product ('</a:t>
                      </a:r>
                      <a:r>
                        <a:rPr lang="en-US" sz="1900" dirty="0" err="1">
                          <a:solidFill>
                            <a:srgbClr val="24292E"/>
                          </a:solidFill>
                          <a:effectLst/>
                          <a:latin typeface="SFMono-Regular"/>
                        </a:rPr>
                        <a:t>Product_ID','ProductName',’Cost</a:t>
                      </a:r>
                      <a:r>
                        <a:rPr lang="en-US" sz="1900" dirty="0">
                          <a:solidFill>
                            <a:srgbClr val="24292E"/>
                          </a:solidFill>
                          <a:effectLst/>
                          <a:latin typeface="SFMono-Regular"/>
                        </a:rPr>
                        <a:t>’) </a:t>
                      </a:r>
                    </a:p>
                    <a:p>
                      <a:pPr algn="l" fontAlgn="t"/>
                      <a:r>
                        <a:rPr lang="en-US" sz="1900" dirty="0">
                          <a:solidFill>
                            <a:srgbClr val="24292E"/>
                          </a:solidFill>
                          <a:effectLst/>
                          <a:latin typeface="SFMono-Regular"/>
                        </a:rPr>
                        <a:t>Values (4, ‘sun glasses’, 18);'‘’)</a:t>
                      </a:r>
                    </a:p>
                  </a:txBody>
                  <a:tcPr marL="22272" marR="22272" marT="2227" marB="2227">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extLst>
                  <a:ext uri="{0D108BD9-81ED-4DB2-BD59-A6C34878D82A}">
                    <a16:rowId xmlns:a16="http://schemas.microsoft.com/office/drawing/2014/main" val="3974206222"/>
                  </a:ext>
                </a:extLst>
              </a:tr>
            </a:tbl>
          </a:graphicData>
        </a:graphic>
      </p:graphicFrame>
    </p:spTree>
    <p:extLst>
      <p:ext uri="{BB962C8B-B14F-4D97-AF65-F5344CB8AC3E}">
        <p14:creationId xmlns:p14="http://schemas.microsoft.com/office/powerpoint/2010/main" val="1622819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281A0-8873-BBFF-660B-86420FFD7FAF}"/>
              </a:ext>
            </a:extLst>
          </p:cNvPr>
          <p:cNvSpPr>
            <a:spLocks noGrp="1"/>
          </p:cNvSpPr>
          <p:nvPr>
            <p:ph type="title"/>
          </p:nvPr>
        </p:nvSpPr>
        <p:spPr/>
        <p:txBody>
          <a:bodyPr/>
          <a:lstStyle/>
          <a:p>
            <a:r>
              <a:rPr lang="en-US" altLang="zh-CN" sz="3600" dirty="0"/>
              <a:t>Display the table</a:t>
            </a:r>
            <a:endParaRPr lang="en-US" dirty="0"/>
          </a:p>
        </p:txBody>
      </p:sp>
      <p:sp>
        <p:nvSpPr>
          <p:cNvPr id="3" name="Content Placeholder 2">
            <a:extLst>
              <a:ext uri="{FF2B5EF4-FFF2-40B4-BE49-F238E27FC236}">
                <a16:creationId xmlns:a16="http://schemas.microsoft.com/office/drawing/2014/main" id="{19473F39-AC58-1BA6-9CA1-623A6461EE31}"/>
              </a:ext>
            </a:extLst>
          </p:cNvPr>
          <p:cNvSpPr>
            <a:spLocks noGrp="1"/>
          </p:cNvSpPr>
          <p:nvPr>
            <p:ph sz="quarter" idx="13"/>
          </p:nvPr>
        </p:nvSpPr>
        <p:spPr>
          <a:xfrm>
            <a:off x="913774" y="1566408"/>
            <a:ext cx="10363826" cy="1122819"/>
          </a:xfrm>
        </p:spPr>
        <p:txBody>
          <a:bodyPr>
            <a:normAutofit/>
          </a:bodyPr>
          <a:lstStyle/>
          <a:p>
            <a:r>
              <a:rPr lang="en-US" dirty="0"/>
              <a:t>Run query: </a:t>
            </a:r>
            <a:r>
              <a:rPr lang="en-US" dirty="0">
                <a:latin typeface="Courier New" panose="02070309020205020404" pitchFamily="49" charset="0"/>
                <a:cs typeface="Courier New" panose="02070309020205020404" pitchFamily="49" charset="0"/>
              </a:rPr>
              <a:t>SELECT * from </a:t>
            </a:r>
            <a:r>
              <a:rPr lang="en-US" dirty="0" err="1">
                <a:latin typeface="Courier New" panose="02070309020205020404" pitchFamily="49" charset="0"/>
                <a:cs typeface="Courier New" panose="02070309020205020404" pitchFamily="49" charset="0"/>
              </a:rPr>
              <a:t>table_name</a:t>
            </a:r>
            <a:endParaRPr lang="en-US" dirty="0">
              <a:latin typeface="Courier New" panose="02070309020205020404" pitchFamily="49" charset="0"/>
              <a:cs typeface="Courier New" panose="02070309020205020404" pitchFamily="49" charset="0"/>
            </a:endParaRPr>
          </a:p>
        </p:txBody>
      </p:sp>
      <p:graphicFrame>
        <p:nvGraphicFramePr>
          <p:cNvPr id="4" name="Table 3">
            <a:extLst>
              <a:ext uri="{FF2B5EF4-FFF2-40B4-BE49-F238E27FC236}">
                <a16:creationId xmlns:a16="http://schemas.microsoft.com/office/drawing/2014/main" id="{29BEAC04-2DD3-90AF-58DF-65BB99423C11}"/>
              </a:ext>
            </a:extLst>
          </p:cNvPr>
          <p:cNvGraphicFramePr>
            <a:graphicFrameLocks noGrp="1"/>
          </p:cNvGraphicFramePr>
          <p:nvPr>
            <p:extLst>
              <p:ext uri="{D42A27DB-BD31-4B8C-83A1-F6EECF244321}">
                <p14:modId xmlns:p14="http://schemas.microsoft.com/office/powerpoint/2010/main" val="3803477058"/>
              </p:ext>
            </p:extLst>
          </p:nvPr>
        </p:nvGraphicFramePr>
        <p:xfrm>
          <a:off x="2120630" y="2205952"/>
          <a:ext cx="8466931" cy="4347854"/>
        </p:xfrm>
        <a:graphic>
          <a:graphicData uri="http://schemas.openxmlformats.org/drawingml/2006/table">
            <a:tbl>
              <a:tblPr/>
              <a:tblGrid>
                <a:gridCol w="8466931">
                  <a:extLst>
                    <a:ext uri="{9D8B030D-6E8A-4147-A177-3AD203B41FA5}">
                      <a16:colId xmlns:a16="http://schemas.microsoft.com/office/drawing/2014/main" val="2659280065"/>
                    </a:ext>
                  </a:extLst>
                </a:gridCol>
              </a:tblGrid>
              <a:tr h="125458">
                <a:tc>
                  <a:txBody>
                    <a:bodyPr/>
                    <a:lstStyle/>
                    <a:p>
                      <a:pPr algn="l" fontAlgn="t"/>
                      <a:r>
                        <a:rPr lang="en-US" sz="1900" dirty="0">
                          <a:solidFill>
                            <a:srgbClr val="24292E"/>
                          </a:solidFill>
                          <a:effectLst/>
                          <a:latin typeface="SFMono-Regular"/>
                        </a:rPr>
                        <a:t># </a:t>
                      </a:r>
                      <a:r>
                        <a:rPr lang="en-US" sz="1900" dirty="0" err="1">
                          <a:solidFill>
                            <a:srgbClr val="24292E"/>
                          </a:solidFill>
                          <a:effectLst/>
                          <a:latin typeface="SFMono-Regular"/>
                        </a:rPr>
                        <a:t>display_table.py</a:t>
                      </a:r>
                      <a:endParaRPr lang="en-US" sz="1900" dirty="0">
                        <a:solidFill>
                          <a:srgbClr val="24292E"/>
                        </a:solidFill>
                        <a:effectLst/>
                        <a:latin typeface="SFMono-Regular"/>
                      </a:endParaRPr>
                    </a:p>
                    <a:p>
                      <a:pPr algn="l" fontAlgn="t"/>
                      <a:r>
                        <a:rPr lang="en-US" sz="1900" dirty="0">
                          <a:solidFill>
                            <a:srgbClr val="24292E"/>
                          </a:solidFill>
                          <a:effectLst/>
                          <a:latin typeface="SFMono-Regular"/>
                        </a:rPr>
                        <a:t>import sys</a:t>
                      </a:r>
                    </a:p>
                    <a:p>
                      <a:pPr algn="l" fontAlgn="t"/>
                      <a:r>
                        <a:rPr lang="en-US" sz="1900" dirty="0">
                          <a:solidFill>
                            <a:srgbClr val="24292E"/>
                          </a:solidFill>
                          <a:effectLst/>
                          <a:latin typeface="SFMono-Regular"/>
                        </a:rPr>
                        <a:t>import sqlite3</a:t>
                      </a:r>
                    </a:p>
                    <a:p>
                      <a:pPr algn="l" fontAlgn="t"/>
                      <a:endParaRPr lang="en-US" sz="1900" dirty="0">
                        <a:solidFill>
                          <a:srgbClr val="24292E"/>
                        </a:solidFill>
                        <a:effectLst/>
                        <a:latin typeface="SFMono-Regular"/>
                      </a:endParaRPr>
                    </a:p>
                    <a:p>
                      <a:pPr algn="l" fontAlgn="t"/>
                      <a:r>
                        <a:rPr lang="en-US" sz="1900" dirty="0">
                          <a:solidFill>
                            <a:srgbClr val="24292E"/>
                          </a:solidFill>
                          <a:effectLst/>
                          <a:latin typeface="SFMono-Regular"/>
                        </a:rPr>
                        <a:t>table = 'customer'</a:t>
                      </a:r>
                    </a:p>
                    <a:p>
                      <a:pPr algn="l" fontAlgn="t"/>
                      <a:r>
                        <a:rPr lang="en-US" sz="1900" dirty="0">
                          <a:solidFill>
                            <a:srgbClr val="24292E"/>
                          </a:solidFill>
                          <a:effectLst/>
                          <a:latin typeface="SFMono-Regular"/>
                        </a:rPr>
                        <a:t>if (</a:t>
                      </a:r>
                      <a:r>
                        <a:rPr lang="en-US" sz="1900" dirty="0" err="1">
                          <a:solidFill>
                            <a:srgbClr val="24292E"/>
                          </a:solidFill>
                          <a:effectLst/>
                          <a:latin typeface="SFMono-Regular"/>
                        </a:rPr>
                        <a:t>len</a:t>
                      </a:r>
                      <a:r>
                        <a:rPr lang="en-US" sz="1900" dirty="0">
                          <a:solidFill>
                            <a:srgbClr val="24292E"/>
                          </a:solidFill>
                          <a:effectLst/>
                          <a:latin typeface="SFMono-Regular"/>
                        </a:rPr>
                        <a:t>(</a:t>
                      </a:r>
                      <a:r>
                        <a:rPr lang="en-US" sz="1900" dirty="0" err="1">
                          <a:solidFill>
                            <a:srgbClr val="24292E"/>
                          </a:solidFill>
                          <a:effectLst/>
                          <a:latin typeface="SFMono-Regular"/>
                        </a:rPr>
                        <a:t>sys.argv</a:t>
                      </a:r>
                      <a:r>
                        <a:rPr lang="en-US" sz="1900" dirty="0">
                          <a:solidFill>
                            <a:srgbClr val="24292E"/>
                          </a:solidFill>
                          <a:effectLst/>
                          <a:latin typeface="SFMono-Regular"/>
                        </a:rPr>
                        <a:t>) == 2) :</a:t>
                      </a:r>
                    </a:p>
                    <a:p>
                      <a:pPr algn="l" fontAlgn="t"/>
                      <a:r>
                        <a:rPr lang="en-US" sz="1900" dirty="0">
                          <a:solidFill>
                            <a:srgbClr val="24292E"/>
                          </a:solidFill>
                          <a:effectLst/>
                          <a:latin typeface="SFMono-Regular"/>
                        </a:rPr>
                        <a:t>    table = </a:t>
                      </a:r>
                      <a:r>
                        <a:rPr lang="en-US" sz="1900" dirty="0" err="1">
                          <a:solidFill>
                            <a:srgbClr val="24292E"/>
                          </a:solidFill>
                          <a:effectLst/>
                          <a:latin typeface="SFMono-Regular"/>
                        </a:rPr>
                        <a:t>sys.argv</a:t>
                      </a:r>
                      <a:r>
                        <a:rPr lang="en-US" sz="1900" dirty="0">
                          <a:solidFill>
                            <a:srgbClr val="24292E"/>
                          </a:solidFill>
                          <a:effectLst/>
                          <a:latin typeface="SFMono-Regular"/>
                        </a:rPr>
                        <a:t>[1]</a:t>
                      </a:r>
                    </a:p>
                    <a:p>
                      <a:pPr algn="l" fontAlgn="t"/>
                      <a:r>
                        <a:rPr lang="en-US" sz="1900" dirty="0">
                          <a:solidFill>
                            <a:srgbClr val="24292E"/>
                          </a:solidFill>
                          <a:effectLst/>
                          <a:latin typeface="SFMono-Regular"/>
                        </a:rPr>
                        <a:t>    </a:t>
                      </a:r>
                    </a:p>
                    <a:p>
                      <a:pPr algn="l" fontAlgn="t"/>
                      <a:r>
                        <a:rPr lang="en-US" sz="1900" dirty="0">
                          <a:solidFill>
                            <a:srgbClr val="24292E"/>
                          </a:solidFill>
                          <a:effectLst/>
                          <a:latin typeface="SFMono-Regular"/>
                        </a:rPr>
                        <a:t>conn = sqlite3.connect('./</a:t>
                      </a:r>
                      <a:r>
                        <a:rPr lang="en-US" sz="1900" dirty="0" err="1">
                          <a:solidFill>
                            <a:srgbClr val="24292E"/>
                          </a:solidFill>
                          <a:effectLst/>
                          <a:latin typeface="SFMono-Regular"/>
                        </a:rPr>
                        <a:t>sql_db</a:t>
                      </a:r>
                      <a:r>
                        <a:rPr lang="en-US" sz="1900" dirty="0">
                          <a:solidFill>
                            <a:srgbClr val="24292E"/>
                          </a:solidFill>
                          <a:effectLst/>
                          <a:latin typeface="SFMono-Regular"/>
                        </a:rPr>
                        <a:t>/</a:t>
                      </a:r>
                      <a:r>
                        <a:rPr lang="en-US" sz="1900" dirty="0" err="1">
                          <a:solidFill>
                            <a:srgbClr val="24292E"/>
                          </a:solidFill>
                          <a:effectLst/>
                          <a:latin typeface="SFMono-Regular"/>
                        </a:rPr>
                        <a:t>Demo_table.db</a:t>
                      </a:r>
                      <a:r>
                        <a:rPr lang="en-US" sz="1900" dirty="0">
                          <a:solidFill>
                            <a:srgbClr val="24292E"/>
                          </a:solidFill>
                          <a:effectLst/>
                          <a:latin typeface="SFMono-Regular"/>
                        </a:rPr>
                        <a:t>')</a:t>
                      </a:r>
                    </a:p>
                    <a:p>
                      <a:pPr algn="l" fontAlgn="t"/>
                      <a:r>
                        <a:rPr lang="en-US" sz="1900" dirty="0">
                          <a:solidFill>
                            <a:srgbClr val="24292E"/>
                          </a:solidFill>
                          <a:effectLst/>
                          <a:latin typeface="SFMono-Regular"/>
                        </a:rPr>
                        <a:t>cur = </a:t>
                      </a:r>
                      <a:r>
                        <a:rPr lang="en-US" sz="1900" dirty="0" err="1">
                          <a:solidFill>
                            <a:srgbClr val="24292E"/>
                          </a:solidFill>
                          <a:effectLst/>
                          <a:latin typeface="SFMono-Regular"/>
                        </a:rPr>
                        <a:t>conn.cursor</a:t>
                      </a:r>
                      <a:r>
                        <a:rPr lang="en-US" sz="1900" dirty="0">
                          <a:solidFill>
                            <a:srgbClr val="24292E"/>
                          </a:solidFill>
                          <a:effectLst/>
                          <a:latin typeface="SFMono-Regular"/>
                        </a:rPr>
                        <a:t>()</a:t>
                      </a:r>
                    </a:p>
                    <a:p>
                      <a:pPr algn="l" fontAlgn="t"/>
                      <a:endParaRPr lang="en-US" sz="1900" dirty="0">
                        <a:solidFill>
                          <a:srgbClr val="24292E"/>
                        </a:solidFill>
                        <a:effectLst/>
                        <a:latin typeface="SFMono-Regular"/>
                      </a:endParaRPr>
                    </a:p>
                    <a:p>
                      <a:pPr algn="l" fontAlgn="t"/>
                      <a:r>
                        <a:rPr lang="en-US" sz="1900" dirty="0">
                          <a:solidFill>
                            <a:srgbClr val="24292E"/>
                          </a:solidFill>
                          <a:effectLst/>
                          <a:latin typeface="SFMono-Regular"/>
                        </a:rPr>
                        <a:t>t = </a:t>
                      </a:r>
                      <a:r>
                        <a:rPr lang="en-US" sz="1900" dirty="0" err="1">
                          <a:solidFill>
                            <a:srgbClr val="24292E"/>
                          </a:solidFill>
                          <a:effectLst/>
                          <a:latin typeface="SFMono-Regular"/>
                        </a:rPr>
                        <a:t>cur.execute</a:t>
                      </a:r>
                      <a:r>
                        <a:rPr lang="en-US" sz="1900" dirty="0">
                          <a:solidFill>
                            <a:srgbClr val="24292E"/>
                          </a:solidFill>
                          <a:effectLst/>
                          <a:latin typeface="SFMono-Regular"/>
                        </a:rPr>
                        <a:t>('SELECT * from ' + table)</a:t>
                      </a:r>
                    </a:p>
                    <a:p>
                      <a:pPr algn="l" fontAlgn="t"/>
                      <a:endParaRPr lang="en-US" sz="1900" dirty="0">
                        <a:solidFill>
                          <a:srgbClr val="24292E"/>
                        </a:solidFill>
                        <a:effectLst/>
                        <a:latin typeface="SFMono-Regular"/>
                      </a:endParaRPr>
                    </a:p>
                    <a:p>
                      <a:pPr algn="l" fontAlgn="t"/>
                      <a:r>
                        <a:rPr lang="en-US" sz="1900" dirty="0">
                          <a:solidFill>
                            <a:srgbClr val="24292E"/>
                          </a:solidFill>
                          <a:effectLst/>
                          <a:latin typeface="SFMono-Regular"/>
                        </a:rPr>
                        <a:t>for row in t:</a:t>
                      </a:r>
                    </a:p>
                    <a:p>
                      <a:pPr algn="l" fontAlgn="t"/>
                      <a:r>
                        <a:rPr lang="en-US" sz="1900" dirty="0">
                          <a:solidFill>
                            <a:srgbClr val="24292E"/>
                          </a:solidFill>
                          <a:effectLst/>
                          <a:latin typeface="SFMono-Regular"/>
                        </a:rPr>
                        <a:t>    print(row)</a:t>
                      </a:r>
                    </a:p>
                  </a:txBody>
                  <a:tcPr marL="22272" marR="22272" marT="2227" marB="2227">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extLst>
                  <a:ext uri="{0D108BD9-81ED-4DB2-BD59-A6C34878D82A}">
                    <a16:rowId xmlns:a16="http://schemas.microsoft.com/office/drawing/2014/main" val="3974206222"/>
                  </a:ext>
                </a:extLst>
              </a:tr>
            </a:tbl>
          </a:graphicData>
        </a:graphic>
      </p:graphicFrame>
    </p:spTree>
    <p:extLst>
      <p:ext uri="{BB962C8B-B14F-4D97-AF65-F5344CB8AC3E}">
        <p14:creationId xmlns:p14="http://schemas.microsoft.com/office/powerpoint/2010/main" val="42530832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0C832-293A-EC0D-ED0F-9E49924894FE}"/>
              </a:ext>
            </a:extLst>
          </p:cNvPr>
          <p:cNvSpPr>
            <a:spLocks noGrp="1"/>
          </p:cNvSpPr>
          <p:nvPr>
            <p:ph type="title"/>
          </p:nvPr>
        </p:nvSpPr>
        <p:spPr/>
        <p:txBody>
          <a:bodyPr/>
          <a:lstStyle/>
          <a:p>
            <a:r>
              <a:rPr lang="en-US" spc="-10" dirty="0">
                <a:solidFill>
                  <a:schemeClr val="tx1"/>
                </a:solidFill>
              </a:rPr>
              <a:t>Delete ROWS FROM a SQL table</a:t>
            </a:r>
            <a:endParaRPr lang="en-US" dirty="0"/>
          </a:p>
        </p:txBody>
      </p:sp>
      <p:sp>
        <p:nvSpPr>
          <p:cNvPr id="3" name="Content Placeholder 2">
            <a:extLst>
              <a:ext uri="{FF2B5EF4-FFF2-40B4-BE49-F238E27FC236}">
                <a16:creationId xmlns:a16="http://schemas.microsoft.com/office/drawing/2014/main" id="{2015F3EF-5F34-0533-709E-D41E150A4039}"/>
              </a:ext>
            </a:extLst>
          </p:cNvPr>
          <p:cNvSpPr>
            <a:spLocks noGrp="1"/>
          </p:cNvSpPr>
          <p:nvPr>
            <p:ph sz="quarter" idx="13"/>
          </p:nvPr>
        </p:nvSpPr>
        <p:spPr/>
        <p:txBody>
          <a:bodyPr>
            <a:normAutofit lnSpcReduction="10000"/>
          </a:bodyPr>
          <a:lstStyle/>
          <a:p>
            <a:r>
              <a:rPr lang="en-US" sz="2400" dirty="0"/>
              <a:t>the DELETE statement</a:t>
            </a:r>
          </a:p>
          <a:p>
            <a:endParaRPr lang="en-US" sz="2400" dirty="0"/>
          </a:p>
          <a:p>
            <a:r>
              <a:rPr lang="en-US" sz="2400" dirty="0"/>
              <a:t>Make sure to use the WHERE clause otherwise all the records will be deleted from the table!</a:t>
            </a:r>
          </a:p>
          <a:p>
            <a:pPr marL="0" indent="0">
              <a:buNone/>
            </a:pPr>
            <a:endParaRPr lang="en-US" sz="2400" dirty="0"/>
          </a:p>
          <a:p>
            <a:r>
              <a:rPr lang="en-US" sz="2400" dirty="0"/>
              <a:t>DELETE FROM </a:t>
            </a:r>
            <a:r>
              <a:rPr lang="en-US" sz="2400" dirty="0" err="1"/>
              <a:t>table_name</a:t>
            </a:r>
            <a:endParaRPr lang="en-US" sz="2400" dirty="0"/>
          </a:p>
          <a:p>
            <a:endParaRPr lang="en-US" sz="2400" dirty="0"/>
          </a:p>
          <a:p>
            <a:r>
              <a:rPr lang="en-US" sz="2400" dirty="0"/>
              <a:t>WHERE condition;</a:t>
            </a:r>
          </a:p>
        </p:txBody>
      </p:sp>
    </p:spTree>
    <p:extLst>
      <p:ext uri="{BB962C8B-B14F-4D97-AF65-F5344CB8AC3E}">
        <p14:creationId xmlns:p14="http://schemas.microsoft.com/office/powerpoint/2010/main" val="972830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FC758-C6F8-83C6-61FF-B640C25709DF}"/>
              </a:ext>
            </a:extLst>
          </p:cNvPr>
          <p:cNvSpPr>
            <a:spLocks noGrp="1"/>
          </p:cNvSpPr>
          <p:nvPr>
            <p:ph type="title"/>
          </p:nvPr>
        </p:nvSpPr>
        <p:spPr/>
        <p:txBody>
          <a:bodyPr/>
          <a:lstStyle/>
          <a:p>
            <a:r>
              <a:rPr lang="en-US" spc="-10" dirty="0">
                <a:solidFill>
                  <a:schemeClr val="tx1"/>
                </a:solidFill>
              </a:rPr>
              <a:t>Delete ROWS FROM a SQL table</a:t>
            </a:r>
            <a:endParaRPr lang="en-US" dirty="0"/>
          </a:p>
        </p:txBody>
      </p:sp>
      <p:graphicFrame>
        <p:nvGraphicFramePr>
          <p:cNvPr id="4" name="Table 3">
            <a:extLst>
              <a:ext uri="{FF2B5EF4-FFF2-40B4-BE49-F238E27FC236}">
                <a16:creationId xmlns:a16="http://schemas.microsoft.com/office/drawing/2014/main" id="{403942FB-A85E-2F65-2DEC-E0C783489F1F}"/>
              </a:ext>
            </a:extLst>
          </p:cNvPr>
          <p:cNvGraphicFramePr>
            <a:graphicFrameLocks noGrp="1"/>
          </p:cNvGraphicFramePr>
          <p:nvPr>
            <p:extLst>
              <p:ext uri="{D42A27DB-BD31-4B8C-83A1-F6EECF244321}">
                <p14:modId xmlns:p14="http://schemas.microsoft.com/office/powerpoint/2010/main" val="3427339005"/>
              </p:ext>
            </p:extLst>
          </p:nvPr>
        </p:nvGraphicFramePr>
        <p:xfrm>
          <a:off x="913774" y="1976746"/>
          <a:ext cx="10287000" cy="1452254"/>
        </p:xfrm>
        <a:graphic>
          <a:graphicData uri="http://schemas.openxmlformats.org/drawingml/2006/table">
            <a:tbl>
              <a:tblPr/>
              <a:tblGrid>
                <a:gridCol w="10287000">
                  <a:extLst>
                    <a:ext uri="{9D8B030D-6E8A-4147-A177-3AD203B41FA5}">
                      <a16:colId xmlns:a16="http://schemas.microsoft.com/office/drawing/2014/main" val="2659280065"/>
                    </a:ext>
                  </a:extLst>
                </a:gridCol>
              </a:tblGrid>
              <a:tr h="125458">
                <a:tc>
                  <a:txBody>
                    <a:bodyPr/>
                    <a:lstStyle/>
                    <a:p>
                      <a:pPr algn="l" fontAlgn="t"/>
                      <a:r>
                        <a:rPr lang="en-US" sz="1900" dirty="0">
                          <a:solidFill>
                            <a:srgbClr val="24292E"/>
                          </a:solidFill>
                          <a:effectLst/>
                          <a:latin typeface="SFMono-Regular"/>
                        </a:rPr>
                        <a:t># delete table</a:t>
                      </a:r>
                    </a:p>
                    <a:p>
                      <a:pPr algn="l" fontAlgn="t"/>
                      <a:r>
                        <a:rPr lang="en-US" sz="1900" dirty="0" err="1">
                          <a:solidFill>
                            <a:srgbClr val="24292E"/>
                          </a:solidFill>
                          <a:effectLst/>
                          <a:latin typeface="SFMono-Regular"/>
                        </a:rPr>
                        <a:t>conn.execute</a:t>
                      </a:r>
                      <a:r>
                        <a:rPr lang="en-US" sz="1900" dirty="0">
                          <a:solidFill>
                            <a:srgbClr val="24292E"/>
                          </a:solidFill>
                          <a:effectLst/>
                          <a:latin typeface="SFMono-Regular"/>
                        </a:rPr>
                        <a:t>('''Delete from customer</a:t>
                      </a:r>
                    </a:p>
                    <a:p>
                      <a:pPr algn="l" fontAlgn="t"/>
                      <a:r>
                        <a:rPr lang="en-US" sz="1900" dirty="0">
                          <a:solidFill>
                            <a:srgbClr val="24292E"/>
                          </a:solidFill>
                          <a:effectLst/>
                          <a:latin typeface="SFMono-Regular"/>
                        </a:rPr>
                        <a:t>                Where </a:t>
                      </a:r>
                      <a:r>
                        <a:rPr lang="en-US" sz="1900" dirty="0" err="1">
                          <a:solidFill>
                            <a:srgbClr val="24292E"/>
                          </a:solidFill>
                          <a:effectLst/>
                          <a:latin typeface="SFMono-Regular"/>
                        </a:rPr>
                        <a:t>User_ID</a:t>
                      </a:r>
                      <a:r>
                        <a:rPr lang="en-US" sz="1900" dirty="0">
                          <a:solidFill>
                            <a:srgbClr val="24292E"/>
                          </a:solidFill>
                          <a:effectLst/>
                          <a:latin typeface="SFMono-Regular"/>
                        </a:rPr>
                        <a:t> = 1006; '‘’)</a:t>
                      </a:r>
                    </a:p>
                    <a:p>
                      <a:pPr algn="l" fontAlgn="t"/>
                      <a:endParaRPr lang="en-US" sz="1900" dirty="0">
                        <a:solidFill>
                          <a:srgbClr val="24292E"/>
                        </a:solidFill>
                        <a:effectLst/>
                        <a:latin typeface="SFMono-Regular"/>
                      </a:endParaRPr>
                    </a:p>
                    <a:p>
                      <a:pPr algn="l" fontAlgn="t"/>
                      <a:r>
                        <a:rPr lang="en-US" sz="1900" dirty="0" err="1">
                          <a:solidFill>
                            <a:srgbClr val="24292E"/>
                          </a:solidFill>
                          <a:effectLst/>
                          <a:latin typeface="SFMono-Regular"/>
                        </a:rPr>
                        <a:t>cur.execute</a:t>
                      </a:r>
                      <a:r>
                        <a:rPr lang="en-US" sz="1900" dirty="0">
                          <a:solidFill>
                            <a:srgbClr val="24292E"/>
                          </a:solidFill>
                          <a:effectLst/>
                          <a:latin typeface="SFMono-Regular"/>
                        </a:rPr>
                        <a:t>('''Select * from Customer;''')</a:t>
                      </a:r>
                    </a:p>
                  </a:txBody>
                  <a:tcPr marL="22272" marR="22272" marT="2227" marB="2227">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extLst>
                  <a:ext uri="{0D108BD9-81ED-4DB2-BD59-A6C34878D82A}">
                    <a16:rowId xmlns:a16="http://schemas.microsoft.com/office/drawing/2014/main" val="3974206222"/>
                  </a:ext>
                </a:extLst>
              </a:tr>
            </a:tbl>
          </a:graphicData>
        </a:graphic>
      </p:graphicFrame>
    </p:spTree>
    <p:extLst>
      <p:ext uri="{BB962C8B-B14F-4D97-AF65-F5344CB8AC3E}">
        <p14:creationId xmlns:p14="http://schemas.microsoft.com/office/powerpoint/2010/main" val="4253526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50C82-7DD8-C10D-7118-B41E48E9BE6A}"/>
              </a:ext>
            </a:extLst>
          </p:cNvPr>
          <p:cNvSpPr>
            <a:spLocks noGrp="1"/>
          </p:cNvSpPr>
          <p:nvPr>
            <p:ph type="title"/>
          </p:nvPr>
        </p:nvSpPr>
        <p:spPr/>
        <p:txBody>
          <a:bodyPr/>
          <a:lstStyle/>
          <a:p>
            <a:r>
              <a:rPr lang="en-US" spc="-10" dirty="0">
                <a:solidFill>
                  <a:schemeClr val="tx1"/>
                </a:solidFill>
              </a:rPr>
              <a:t>Update Column Values</a:t>
            </a:r>
            <a:endParaRPr lang="en-US" dirty="0"/>
          </a:p>
        </p:txBody>
      </p:sp>
      <p:sp>
        <p:nvSpPr>
          <p:cNvPr id="3" name="Content Placeholder 2">
            <a:extLst>
              <a:ext uri="{FF2B5EF4-FFF2-40B4-BE49-F238E27FC236}">
                <a16:creationId xmlns:a16="http://schemas.microsoft.com/office/drawing/2014/main" id="{AD282CAC-7E72-7F60-92F7-5B4BF68CB82F}"/>
              </a:ext>
            </a:extLst>
          </p:cNvPr>
          <p:cNvSpPr>
            <a:spLocks noGrp="1"/>
          </p:cNvSpPr>
          <p:nvPr>
            <p:ph sz="quarter" idx="13"/>
          </p:nvPr>
        </p:nvSpPr>
        <p:spPr/>
        <p:txBody>
          <a:bodyPr>
            <a:normAutofit/>
          </a:bodyPr>
          <a:lstStyle/>
          <a:p>
            <a:r>
              <a:rPr lang="en-US" sz="2400" b="1" dirty="0"/>
              <a:t>UPDATE </a:t>
            </a:r>
            <a:r>
              <a:rPr lang="en-US" sz="2400" dirty="0"/>
              <a:t>SQL command.</a:t>
            </a:r>
          </a:p>
          <a:p>
            <a:r>
              <a:rPr lang="en-US" sz="2400" dirty="0"/>
              <a:t>modify existing records in a table</a:t>
            </a:r>
          </a:p>
          <a:p>
            <a:r>
              <a:rPr lang="en-US" sz="2400" dirty="0"/>
              <a:t>Always make you sure you provide which records need to be updated in the WHERE clause otherwise all the records will be updated!</a:t>
            </a:r>
          </a:p>
          <a:p>
            <a:pPr marL="1371600" indent="0">
              <a:spcBef>
                <a:spcPts val="400"/>
              </a:spcBef>
              <a:buNone/>
            </a:pPr>
            <a:r>
              <a:rPr lang="en-US" sz="2400" dirty="0">
                <a:latin typeface="Courier New" panose="02070309020205020404" pitchFamily="49" charset="0"/>
                <a:cs typeface="Courier New" panose="02070309020205020404" pitchFamily="49" charset="0"/>
              </a:rPr>
              <a:t>UPDATE </a:t>
            </a:r>
            <a:r>
              <a:rPr lang="en-US" sz="2400" dirty="0" err="1">
                <a:latin typeface="Courier New" panose="02070309020205020404" pitchFamily="49" charset="0"/>
                <a:cs typeface="Courier New" panose="02070309020205020404" pitchFamily="49" charset="0"/>
              </a:rPr>
              <a:t>table_name</a:t>
            </a:r>
            <a:endParaRPr lang="en-US" sz="2400" dirty="0">
              <a:latin typeface="Courier New" panose="02070309020205020404" pitchFamily="49" charset="0"/>
              <a:cs typeface="Courier New" panose="02070309020205020404" pitchFamily="49" charset="0"/>
            </a:endParaRPr>
          </a:p>
          <a:p>
            <a:pPr marL="1371600" indent="0">
              <a:spcBef>
                <a:spcPts val="400"/>
              </a:spcBef>
              <a:buNone/>
            </a:pPr>
            <a:r>
              <a:rPr lang="en-US" sz="2400" dirty="0">
                <a:latin typeface="Courier New" panose="02070309020205020404" pitchFamily="49" charset="0"/>
                <a:cs typeface="Courier New" panose="02070309020205020404" pitchFamily="49" charset="0"/>
              </a:rPr>
              <a:t>SET column1 = value1, column2 = value2, …</a:t>
            </a:r>
          </a:p>
          <a:p>
            <a:pPr marL="1371600" indent="0">
              <a:spcBef>
                <a:spcPts val="400"/>
              </a:spcBef>
              <a:buNone/>
            </a:pPr>
            <a:r>
              <a:rPr lang="en-US" sz="2400" dirty="0">
                <a:latin typeface="Courier New" panose="02070309020205020404" pitchFamily="49" charset="0"/>
                <a:cs typeface="Courier New" panose="02070309020205020404" pitchFamily="49" charset="0"/>
              </a:rPr>
              <a:t>WHERE condition;</a:t>
            </a:r>
          </a:p>
          <a:p>
            <a:endParaRPr lang="en-US" dirty="0"/>
          </a:p>
        </p:txBody>
      </p:sp>
    </p:spTree>
    <p:extLst>
      <p:ext uri="{BB962C8B-B14F-4D97-AF65-F5344CB8AC3E}">
        <p14:creationId xmlns:p14="http://schemas.microsoft.com/office/powerpoint/2010/main" val="30247735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BEC85-3DDE-98B8-BF79-22BE0319C95F}"/>
              </a:ext>
            </a:extLst>
          </p:cNvPr>
          <p:cNvSpPr>
            <a:spLocks noGrp="1"/>
          </p:cNvSpPr>
          <p:nvPr>
            <p:ph type="title"/>
          </p:nvPr>
        </p:nvSpPr>
        <p:spPr/>
        <p:txBody>
          <a:bodyPr/>
          <a:lstStyle/>
          <a:p>
            <a:r>
              <a:rPr lang="en-US" dirty="0"/>
              <a:t>Update record example</a:t>
            </a:r>
          </a:p>
        </p:txBody>
      </p:sp>
      <p:sp>
        <p:nvSpPr>
          <p:cNvPr id="3" name="Content Placeholder 2">
            <a:extLst>
              <a:ext uri="{FF2B5EF4-FFF2-40B4-BE49-F238E27FC236}">
                <a16:creationId xmlns:a16="http://schemas.microsoft.com/office/drawing/2014/main" id="{B6D792A4-FA6E-9380-DCE6-D4B2FBBC9B8E}"/>
              </a:ext>
            </a:extLst>
          </p:cNvPr>
          <p:cNvSpPr>
            <a:spLocks noGrp="1"/>
          </p:cNvSpPr>
          <p:nvPr>
            <p:ph sz="quarter" idx="13"/>
          </p:nvPr>
        </p:nvSpPr>
        <p:spPr/>
        <p:txBody>
          <a:bodyPr/>
          <a:lstStyle/>
          <a:p>
            <a:endParaRPr lang="en-US"/>
          </a:p>
        </p:txBody>
      </p:sp>
      <p:graphicFrame>
        <p:nvGraphicFramePr>
          <p:cNvPr id="4" name="Table 3">
            <a:extLst>
              <a:ext uri="{FF2B5EF4-FFF2-40B4-BE49-F238E27FC236}">
                <a16:creationId xmlns:a16="http://schemas.microsoft.com/office/drawing/2014/main" id="{364FD638-F7F8-86E4-0AEA-B94CE93D929F}"/>
              </a:ext>
            </a:extLst>
          </p:cNvPr>
          <p:cNvGraphicFramePr>
            <a:graphicFrameLocks noGrp="1"/>
          </p:cNvGraphicFramePr>
          <p:nvPr/>
        </p:nvGraphicFramePr>
        <p:xfrm>
          <a:off x="990600" y="1415332"/>
          <a:ext cx="10287000" cy="2031374"/>
        </p:xfrm>
        <a:graphic>
          <a:graphicData uri="http://schemas.openxmlformats.org/drawingml/2006/table">
            <a:tbl>
              <a:tblPr/>
              <a:tblGrid>
                <a:gridCol w="10287000">
                  <a:extLst>
                    <a:ext uri="{9D8B030D-6E8A-4147-A177-3AD203B41FA5}">
                      <a16:colId xmlns:a16="http://schemas.microsoft.com/office/drawing/2014/main" val="2659280065"/>
                    </a:ext>
                  </a:extLst>
                </a:gridCol>
              </a:tblGrid>
              <a:tr h="125458">
                <a:tc>
                  <a:txBody>
                    <a:bodyPr/>
                    <a:lstStyle/>
                    <a:p>
                      <a:pPr algn="l" fontAlgn="t"/>
                      <a:r>
                        <a:rPr lang="en-US" sz="1900" dirty="0" err="1">
                          <a:solidFill>
                            <a:srgbClr val="24292E"/>
                          </a:solidFill>
                          <a:effectLst/>
                          <a:latin typeface="SFMono-Regular"/>
                        </a:rPr>
                        <a:t>cur.execute</a:t>
                      </a:r>
                      <a:r>
                        <a:rPr lang="en-US" sz="1900" dirty="0">
                          <a:solidFill>
                            <a:srgbClr val="24292E"/>
                          </a:solidFill>
                          <a:effectLst/>
                          <a:latin typeface="SFMono-Regular"/>
                        </a:rPr>
                        <a:t>('''Insert Into Customer ('</a:t>
                      </a:r>
                      <a:r>
                        <a:rPr lang="en-US" sz="1900" dirty="0" err="1">
                          <a:solidFill>
                            <a:srgbClr val="24292E"/>
                          </a:solidFill>
                          <a:effectLst/>
                          <a:latin typeface="SFMono-Regular"/>
                        </a:rPr>
                        <a:t>User_ID','Product_ID','Name','Gender','AGE','CITY</a:t>
                      </a:r>
                      <a:r>
                        <a:rPr lang="en-US" sz="1900" dirty="0">
                          <a:solidFill>
                            <a:srgbClr val="24292E"/>
                          </a:solidFill>
                          <a:effectLst/>
                          <a:latin typeface="SFMono-Regular"/>
                        </a:rPr>
                        <a:t>’) </a:t>
                      </a:r>
                    </a:p>
                    <a:p>
                      <a:pPr algn="l" fontAlgn="t"/>
                      <a:r>
                        <a:rPr lang="en-US" sz="1900" dirty="0">
                          <a:solidFill>
                            <a:srgbClr val="24292E"/>
                          </a:solidFill>
                          <a:effectLst/>
                          <a:latin typeface="SFMono-Regular"/>
                        </a:rPr>
                        <a:t>Values (1006, 3, 'Princess Diana', 'Female', 28, 'Amazons');''')</a:t>
                      </a:r>
                    </a:p>
                    <a:p>
                      <a:pPr algn="l" fontAlgn="t"/>
                      <a:endParaRPr lang="en-US" sz="1900" dirty="0">
                        <a:solidFill>
                          <a:srgbClr val="24292E"/>
                        </a:solidFill>
                        <a:effectLst/>
                        <a:latin typeface="SFMono-Regular"/>
                      </a:endParaRPr>
                    </a:p>
                    <a:p>
                      <a:pPr algn="l" fontAlgn="t"/>
                      <a:r>
                        <a:rPr lang="en-US" sz="1900" dirty="0">
                          <a:solidFill>
                            <a:srgbClr val="24292E"/>
                          </a:solidFill>
                          <a:effectLst/>
                          <a:latin typeface="SFMono-Regular"/>
                        </a:rPr>
                        <a:t># UPDATE statement</a:t>
                      </a:r>
                    </a:p>
                    <a:p>
                      <a:pPr algn="l" fontAlgn="t"/>
                      <a:r>
                        <a:rPr lang="en-US" sz="1900" dirty="0" err="1">
                          <a:solidFill>
                            <a:srgbClr val="24292E"/>
                          </a:solidFill>
                          <a:effectLst/>
                          <a:latin typeface="SFMono-Regular"/>
                        </a:rPr>
                        <a:t>conn.execute</a:t>
                      </a:r>
                      <a:r>
                        <a:rPr lang="en-US" sz="1900" dirty="0">
                          <a:solidFill>
                            <a:srgbClr val="24292E"/>
                          </a:solidFill>
                          <a:effectLst/>
                          <a:latin typeface="SFMono-Regular"/>
                        </a:rPr>
                        <a:t>('''Update Customer</a:t>
                      </a:r>
                    </a:p>
                    <a:p>
                      <a:pPr algn="l" fontAlgn="t"/>
                      <a:r>
                        <a:rPr lang="en-US" sz="1900" dirty="0">
                          <a:solidFill>
                            <a:srgbClr val="24292E"/>
                          </a:solidFill>
                          <a:effectLst/>
                          <a:latin typeface="SFMono-Regular"/>
                        </a:rPr>
                        <a:t>                Set AGE = 48</a:t>
                      </a:r>
                    </a:p>
                    <a:p>
                      <a:pPr algn="l" fontAlgn="t"/>
                      <a:r>
                        <a:rPr lang="en-US" sz="1900" dirty="0">
                          <a:solidFill>
                            <a:srgbClr val="24292E"/>
                          </a:solidFill>
                          <a:effectLst/>
                          <a:latin typeface="SFMono-Regular"/>
                        </a:rPr>
                        <a:t>                Where </a:t>
                      </a:r>
                      <a:r>
                        <a:rPr lang="en-US" sz="1900" dirty="0" err="1">
                          <a:solidFill>
                            <a:srgbClr val="24292E"/>
                          </a:solidFill>
                          <a:effectLst/>
                          <a:latin typeface="SFMono-Regular"/>
                        </a:rPr>
                        <a:t>User_ID</a:t>
                      </a:r>
                      <a:r>
                        <a:rPr lang="en-US" sz="1900" dirty="0">
                          <a:solidFill>
                            <a:srgbClr val="24292E"/>
                          </a:solidFill>
                          <a:effectLst/>
                          <a:latin typeface="SFMono-Regular"/>
                        </a:rPr>
                        <a:t> = 1006; '‘’)</a:t>
                      </a:r>
                    </a:p>
                  </a:txBody>
                  <a:tcPr marL="22272" marR="22272" marT="2227" marB="2227">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extLst>
                  <a:ext uri="{0D108BD9-81ED-4DB2-BD59-A6C34878D82A}">
                    <a16:rowId xmlns:a16="http://schemas.microsoft.com/office/drawing/2014/main" val="3974206222"/>
                  </a:ext>
                </a:extLst>
              </a:tr>
            </a:tbl>
          </a:graphicData>
        </a:graphic>
      </p:graphicFrame>
    </p:spTree>
    <p:extLst>
      <p:ext uri="{BB962C8B-B14F-4D97-AF65-F5344CB8AC3E}">
        <p14:creationId xmlns:p14="http://schemas.microsoft.com/office/powerpoint/2010/main" val="41296390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061B5-A605-F10C-5C3F-7EE4BDE9D721}"/>
              </a:ext>
            </a:extLst>
          </p:cNvPr>
          <p:cNvSpPr>
            <a:spLocks noGrp="1"/>
          </p:cNvSpPr>
          <p:nvPr>
            <p:ph type="title"/>
          </p:nvPr>
        </p:nvSpPr>
        <p:spPr/>
        <p:txBody>
          <a:bodyPr/>
          <a:lstStyle/>
          <a:p>
            <a:r>
              <a:rPr lang="en-US" spc="-10" dirty="0" err="1"/>
              <a:t>Qeury</a:t>
            </a:r>
            <a:endParaRPr lang="en-US" dirty="0"/>
          </a:p>
        </p:txBody>
      </p:sp>
      <p:sp>
        <p:nvSpPr>
          <p:cNvPr id="3" name="Content Placeholder 2">
            <a:extLst>
              <a:ext uri="{FF2B5EF4-FFF2-40B4-BE49-F238E27FC236}">
                <a16:creationId xmlns:a16="http://schemas.microsoft.com/office/drawing/2014/main" id="{A74F92C3-6CE2-9945-E759-1ECB818A17E8}"/>
              </a:ext>
            </a:extLst>
          </p:cNvPr>
          <p:cNvSpPr>
            <a:spLocks noGrp="1"/>
          </p:cNvSpPr>
          <p:nvPr>
            <p:ph sz="quarter" idx="13"/>
          </p:nvPr>
        </p:nvSpPr>
        <p:spPr/>
        <p:txBody>
          <a:bodyPr>
            <a:normAutofit lnSpcReduction="10000"/>
          </a:bodyPr>
          <a:lstStyle/>
          <a:p>
            <a:r>
              <a:rPr lang="en-US" dirty="0"/>
              <a:t>Execute a SELECT-FROM-WHERE statement</a:t>
            </a:r>
          </a:p>
          <a:p>
            <a:endParaRPr lang="en-US" dirty="0"/>
          </a:p>
          <a:p>
            <a:r>
              <a:rPr lang="en-US" sz="2400" b="1" i="1" dirty="0"/>
              <a:t>SELECT column1, column2, … FROM </a:t>
            </a:r>
            <a:r>
              <a:rPr lang="en-US" sz="2400" b="1" i="1" dirty="0" err="1"/>
              <a:t>table_name</a:t>
            </a:r>
            <a:r>
              <a:rPr lang="en-US" sz="2400" b="1" i="1" dirty="0"/>
              <a:t>;</a:t>
            </a:r>
          </a:p>
          <a:p>
            <a:endParaRPr lang="en-US" sz="2400" b="1" i="1" dirty="0"/>
          </a:p>
          <a:p>
            <a:r>
              <a:rPr lang="en-US" sz="2400" b="1" i="1" dirty="0"/>
              <a:t>If you instead wanted to fetch values for all the attributes in the table, use the * character instead of the column names:</a:t>
            </a:r>
          </a:p>
          <a:p>
            <a:endParaRPr lang="en-US" sz="2400" b="1" i="1" dirty="0"/>
          </a:p>
          <a:p>
            <a:r>
              <a:rPr lang="en-US" sz="2400" b="1" i="1" dirty="0"/>
              <a:t>SELECT * FROM </a:t>
            </a:r>
            <a:r>
              <a:rPr lang="en-US" sz="2400" b="1" i="1" dirty="0" err="1"/>
              <a:t>table_name</a:t>
            </a:r>
            <a:r>
              <a:rPr lang="en-US" sz="2400" b="1" i="1" dirty="0"/>
              <a:t>;</a:t>
            </a:r>
          </a:p>
          <a:p>
            <a:endParaRPr lang="en-US" dirty="0"/>
          </a:p>
        </p:txBody>
      </p:sp>
    </p:spTree>
    <p:extLst>
      <p:ext uri="{BB962C8B-B14F-4D97-AF65-F5344CB8AC3E}">
        <p14:creationId xmlns:p14="http://schemas.microsoft.com/office/powerpoint/2010/main" val="4070026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spc="-10" dirty="0">
                <a:solidFill>
                  <a:schemeClr val="tx1"/>
                </a:solidFill>
              </a:rPr>
              <a:t>SQLite – The Lightweight and Quick Response Database!</a:t>
            </a:r>
            <a:endParaRPr lang="en-US" dirty="0"/>
          </a:p>
        </p:txBody>
      </p:sp>
      <p:sp>
        <p:nvSpPr>
          <p:cNvPr id="3" name="Content Placeholder 2">
            <a:extLst>
              <a:ext uri="{FF2B5EF4-FFF2-40B4-BE49-F238E27FC236}">
                <a16:creationId xmlns:a16="http://schemas.microsoft.com/office/drawing/2014/main" id="{D9896401-963A-9391-1E10-48D122C2B9C5}"/>
              </a:ext>
            </a:extLst>
          </p:cNvPr>
          <p:cNvSpPr>
            <a:spLocks noGrp="1"/>
          </p:cNvSpPr>
          <p:nvPr>
            <p:ph sz="quarter" idx="13"/>
          </p:nvPr>
        </p:nvSpPr>
        <p:spPr>
          <a:xfrm>
            <a:off x="913774" y="1566408"/>
            <a:ext cx="10363826" cy="2567848"/>
          </a:xfrm>
        </p:spPr>
        <p:txBody>
          <a:bodyPr>
            <a:normAutofit/>
          </a:bodyPr>
          <a:lstStyle/>
          <a:p>
            <a:pPr marL="354965" indent="-342900">
              <a:lnSpc>
                <a:spcPct val="100000"/>
              </a:lnSpc>
              <a:spcBef>
                <a:spcPts val="1450"/>
              </a:spcBef>
              <a:buFont typeface="Arial" panose="020B0604020202020204" pitchFamily="34" charset="0"/>
              <a:buChar char="•"/>
              <a:tabLst>
                <a:tab pos="241300" algn="l"/>
                <a:tab pos="241935" algn="l"/>
              </a:tabLst>
            </a:pPr>
            <a:r>
              <a:rPr lang="en-US" sz="2400" dirty="0">
                <a:latin typeface="Arial" panose="020B0604020202020204" pitchFamily="34" charset="0"/>
                <a:cs typeface="Arial" panose="020B0604020202020204" pitchFamily="34" charset="0"/>
              </a:rPr>
              <a:t>Fast, compact, and stores data in an easy to share file format </a:t>
            </a:r>
          </a:p>
          <a:p>
            <a:pPr marL="354965" indent="-342900">
              <a:lnSpc>
                <a:spcPct val="100000"/>
              </a:lnSpc>
              <a:spcBef>
                <a:spcPts val="1450"/>
              </a:spcBef>
              <a:buFont typeface="Arial" panose="020B0604020202020204" pitchFamily="34" charset="0"/>
              <a:buChar char="•"/>
              <a:tabLst>
                <a:tab pos="241300" algn="l"/>
                <a:tab pos="241935" algn="l"/>
              </a:tabLst>
            </a:pPr>
            <a:r>
              <a:rPr lang="en-US" sz="2400" dirty="0">
                <a:latin typeface="Arial" panose="020B0604020202020204" pitchFamily="34" charset="0"/>
                <a:cs typeface="Arial" panose="020B0604020202020204" pitchFamily="34" charset="0"/>
              </a:rPr>
              <a:t>Used inside countless mobile phones, computers, and applications</a:t>
            </a:r>
          </a:p>
          <a:p>
            <a:pPr marL="354965" indent="-342900">
              <a:lnSpc>
                <a:spcPct val="100000"/>
              </a:lnSpc>
              <a:spcBef>
                <a:spcPts val="1450"/>
              </a:spcBef>
              <a:buFont typeface="Arial" panose="020B0604020202020204" pitchFamily="34" charset="0"/>
              <a:buChar char="•"/>
              <a:tabLst>
                <a:tab pos="241300" algn="l"/>
                <a:tab pos="241935" algn="l"/>
              </a:tabLst>
            </a:pPr>
            <a:r>
              <a:rPr lang="en-US" sz="2400" dirty="0">
                <a:latin typeface="Arial" panose="020B0604020202020204" pitchFamily="34" charset="0"/>
                <a:cs typeface="Arial" panose="020B0604020202020204" pitchFamily="34" charset="0"/>
              </a:rPr>
              <a:t>Used by Facebook, Google, Dropbox and other ….</a:t>
            </a:r>
          </a:p>
        </p:txBody>
      </p:sp>
      <p:sp>
        <p:nvSpPr>
          <p:cNvPr id="4" name="Rectangle 3">
            <a:extLst>
              <a:ext uri="{FF2B5EF4-FFF2-40B4-BE49-F238E27FC236}">
                <a16:creationId xmlns:a16="http://schemas.microsoft.com/office/drawing/2014/main" id="{97513311-764F-92D9-4B5D-64E613B7368F}"/>
              </a:ext>
            </a:extLst>
          </p:cNvPr>
          <p:cNvSpPr/>
          <p:nvPr/>
        </p:nvSpPr>
        <p:spPr>
          <a:xfrm>
            <a:off x="689043" y="5551251"/>
            <a:ext cx="10972800" cy="646331"/>
          </a:xfrm>
          <a:prstGeom prst="rect">
            <a:avLst/>
          </a:prstGeom>
        </p:spPr>
        <p:txBody>
          <a:bodyPr wrap="square">
            <a:spAutoFit/>
          </a:bodyPr>
          <a:lstStyle/>
          <a:p>
            <a:r>
              <a:rPr lang="en-US" dirty="0"/>
              <a:t>Adapted from Karen </a:t>
            </a:r>
            <a:r>
              <a:rPr lang="en-US" dirty="0" err="1"/>
              <a:t>Works’s</a:t>
            </a:r>
            <a:r>
              <a:rPr lang="en-US" dirty="0"/>
              <a:t> COP4521 material, which in turn was adapted from:</a:t>
            </a:r>
          </a:p>
          <a:p>
            <a:r>
              <a:rPr lang="en-US" dirty="0">
                <a:hlinkClick r:id="rId2">
                  <a:extLst>
                    <a:ext uri="{A12FA001-AC4F-418D-AE19-62706E023703}">
                      <ahyp:hlinkClr xmlns:ahyp="http://schemas.microsoft.com/office/drawing/2018/hyperlinkcolor" val="tx"/>
                    </a:ext>
                  </a:extLst>
                </a:hlinkClick>
              </a:rPr>
              <a:t> https://www.analyticsvidhya.com/blog/2020/06/sql-for-beginners-analysts-sqlite-database-python/</a:t>
            </a:r>
            <a:endParaRPr lang="en-US" dirty="0"/>
          </a:p>
        </p:txBody>
      </p:sp>
    </p:spTree>
    <p:extLst>
      <p:ext uri="{BB962C8B-B14F-4D97-AF65-F5344CB8AC3E}">
        <p14:creationId xmlns:p14="http://schemas.microsoft.com/office/powerpoint/2010/main" val="5867023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E3A13-6FF7-2B9A-C07E-BC25777ACB0F}"/>
              </a:ext>
            </a:extLst>
          </p:cNvPr>
          <p:cNvSpPr>
            <a:spLocks noGrp="1"/>
          </p:cNvSpPr>
          <p:nvPr>
            <p:ph type="title"/>
          </p:nvPr>
        </p:nvSpPr>
        <p:spPr/>
        <p:txBody>
          <a:bodyPr/>
          <a:lstStyle/>
          <a:p>
            <a:r>
              <a:rPr lang="en-US" spc="-10" dirty="0">
                <a:solidFill>
                  <a:schemeClr val="tx1"/>
                </a:solidFill>
              </a:rPr>
              <a:t>Fetching Records from </a:t>
            </a:r>
            <a:br>
              <a:rPr lang="en-US" spc="-10" dirty="0">
                <a:solidFill>
                  <a:schemeClr val="tx1"/>
                </a:solidFill>
              </a:rPr>
            </a:br>
            <a:r>
              <a:rPr lang="en-US" spc="-10" dirty="0">
                <a:solidFill>
                  <a:schemeClr val="tx1"/>
                </a:solidFill>
              </a:rPr>
              <a:t>a SQL table</a:t>
            </a:r>
            <a:endParaRPr lang="en-US" dirty="0"/>
          </a:p>
        </p:txBody>
      </p:sp>
      <p:sp>
        <p:nvSpPr>
          <p:cNvPr id="3" name="Content Placeholder 2">
            <a:extLst>
              <a:ext uri="{FF2B5EF4-FFF2-40B4-BE49-F238E27FC236}">
                <a16:creationId xmlns:a16="http://schemas.microsoft.com/office/drawing/2014/main" id="{4F95CFBF-4C6F-FBA4-3882-43D77201D5F3}"/>
              </a:ext>
            </a:extLst>
          </p:cNvPr>
          <p:cNvSpPr>
            <a:spLocks noGrp="1"/>
          </p:cNvSpPr>
          <p:nvPr>
            <p:ph sz="quarter" idx="13"/>
          </p:nvPr>
        </p:nvSpPr>
        <p:spPr>
          <a:xfrm>
            <a:off x="913774" y="1566408"/>
            <a:ext cx="10363826" cy="1595081"/>
          </a:xfrm>
        </p:spPr>
        <p:txBody>
          <a:bodyPr/>
          <a:lstStyle/>
          <a:p>
            <a:r>
              <a:rPr lang="en-US" sz="2400" dirty="0"/>
              <a:t>To fetch multiple rows, you can execute a SELECT statement and iterate over it directly using only a single call on the Cursor object:</a:t>
            </a:r>
          </a:p>
          <a:p>
            <a:endParaRPr lang="en-US" dirty="0"/>
          </a:p>
        </p:txBody>
      </p:sp>
      <p:graphicFrame>
        <p:nvGraphicFramePr>
          <p:cNvPr id="4" name="Table 3">
            <a:extLst>
              <a:ext uri="{FF2B5EF4-FFF2-40B4-BE49-F238E27FC236}">
                <a16:creationId xmlns:a16="http://schemas.microsoft.com/office/drawing/2014/main" id="{1D0F10DA-BCBA-DC58-C28A-399C2EFB2802}"/>
              </a:ext>
            </a:extLst>
          </p:cNvPr>
          <p:cNvGraphicFramePr>
            <a:graphicFrameLocks noGrp="1"/>
          </p:cNvGraphicFramePr>
          <p:nvPr>
            <p:extLst>
              <p:ext uri="{D42A27DB-BD31-4B8C-83A1-F6EECF244321}">
                <p14:modId xmlns:p14="http://schemas.microsoft.com/office/powerpoint/2010/main" val="3565805063"/>
              </p:ext>
            </p:extLst>
          </p:nvPr>
        </p:nvGraphicFramePr>
        <p:xfrm>
          <a:off x="913774" y="3259945"/>
          <a:ext cx="10287000" cy="873134"/>
        </p:xfrm>
        <a:graphic>
          <a:graphicData uri="http://schemas.openxmlformats.org/drawingml/2006/table">
            <a:tbl>
              <a:tblPr/>
              <a:tblGrid>
                <a:gridCol w="10287000">
                  <a:extLst>
                    <a:ext uri="{9D8B030D-6E8A-4147-A177-3AD203B41FA5}">
                      <a16:colId xmlns:a16="http://schemas.microsoft.com/office/drawing/2014/main" val="2659280065"/>
                    </a:ext>
                  </a:extLst>
                </a:gridCol>
              </a:tblGrid>
              <a:tr h="125458">
                <a:tc>
                  <a:txBody>
                    <a:bodyPr/>
                    <a:lstStyle/>
                    <a:p>
                      <a:pPr algn="l" fontAlgn="t"/>
                      <a:r>
                        <a:rPr lang="en-US" sz="1900" dirty="0">
                          <a:solidFill>
                            <a:srgbClr val="24292E"/>
                          </a:solidFill>
                          <a:effectLst/>
                          <a:latin typeface="SFMono-Regular"/>
                        </a:rPr>
                        <a:t># iterate over the rows </a:t>
                      </a:r>
                    </a:p>
                    <a:p>
                      <a:pPr algn="l" fontAlgn="t"/>
                      <a:r>
                        <a:rPr lang="en-US" sz="1900" dirty="0">
                          <a:solidFill>
                            <a:srgbClr val="24292E"/>
                          </a:solidFill>
                          <a:effectLst/>
                          <a:latin typeface="SFMono-Regular"/>
                        </a:rPr>
                        <a:t>for row in </a:t>
                      </a:r>
                      <a:r>
                        <a:rPr lang="en-US" sz="1900" dirty="0" err="1">
                          <a:solidFill>
                            <a:srgbClr val="24292E"/>
                          </a:solidFill>
                          <a:effectLst/>
                          <a:latin typeface="SFMono-Regular"/>
                        </a:rPr>
                        <a:t>cur.execute</a:t>
                      </a:r>
                      <a:r>
                        <a:rPr lang="en-US" sz="1900" dirty="0">
                          <a:solidFill>
                            <a:srgbClr val="24292E"/>
                          </a:solidFill>
                          <a:effectLst/>
                          <a:latin typeface="SFMono-Regular"/>
                        </a:rPr>
                        <a:t>('SELECT Name FROM CUSTOMER;'):</a:t>
                      </a:r>
                    </a:p>
                    <a:p>
                      <a:pPr algn="l" fontAlgn="t"/>
                      <a:r>
                        <a:rPr lang="en-US" sz="1900" dirty="0">
                          <a:solidFill>
                            <a:srgbClr val="24292E"/>
                          </a:solidFill>
                          <a:effectLst/>
                          <a:latin typeface="SFMono-Regular"/>
                        </a:rPr>
                        <a:t>    print(row)</a:t>
                      </a:r>
                    </a:p>
                  </a:txBody>
                  <a:tcPr marL="22272" marR="22272" marT="2227" marB="2227">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extLst>
                  <a:ext uri="{0D108BD9-81ED-4DB2-BD59-A6C34878D82A}">
                    <a16:rowId xmlns:a16="http://schemas.microsoft.com/office/drawing/2014/main" val="3974206222"/>
                  </a:ext>
                </a:extLst>
              </a:tr>
            </a:tbl>
          </a:graphicData>
        </a:graphic>
      </p:graphicFrame>
    </p:spTree>
    <p:extLst>
      <p:ext uri="{BB962C8B-B14F-4D97-AF65-F5344CB8AC3E}">
        <p14:creationId xmlns:p14="http://schemas.microsoft.com/office/powerpoint/2010/main" val="42231629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E3A13-6FF7-2B9A-C07E-BC25777ACB0F}"/>
              </a:ext>
            </a:extLst>
          </p:cNvPr>
          <p:cNvSpPr>
            <a:spLocks noGrp="1"/>
          </p:cNvSpPr>
          <p:nvPr>
            <p:ph type="title"/>
          </p:nvPr>
        </p:nvSpPr>
        <p:spPr/>
        <p:txBody>
          <a:bodyPr/>
          <a:lstStyle/>
          <a:p>
            <a:r>
              <a:rPr lang="en-US" spc="-10" dirty="0">
                <a:solidFill>
                  <a:schemeClr val="tx1"/>
                </a:solidFill>
              </a:rPr>
              <a:t>Fetching Records from </a:t>
            </a:r>
            <a:br>
              <a:rPr lang="en-US" spc="-10" dirty="0">
                <a:solidFill>
                  <a:schemeClr val="tx1"/>
                </a:solidFill>
              </a:rPr>
            </a:br>
            <a:r>
              <a:rPr lang="en-US" spc="-10" dirty="0">
                <a:solidFill>
                  <a:schemeClr val="tx1"/>
                </a:solidFill>
              </a:rPr>
              <a:t>a SQL table</a:t>
            </a:r>
            <a:endParaRPr lang="en-US" dirty="0"/>
          </a:p>
        </p:txBody>
      </p:sp>
      <p:sp>
        <p:nvSpPr>
          <p:cNvPr id="3" name="Content Placeholder 2">
            <a:extLst>
              <a:ext uri="{FF2B5EF4-FFF2-40B4-BE49-F238E27FC236}">
                <a16:creationId xmlns:a16="http://schemas.microsoft.com/office/drawing/2014/main" id="{4F95CFBF-4C6F-FBA4-3882-43D77201D5F3}"/>
              </a:ext>
            </a:extLst>
          </p:cNvPr>
          <p:cNvSpPr>
            <a:spLocks noGrp="1"/>
          </p:cNvSpPr>
          <p:nvPr>
            <p:ph sz="quarter" idx="13"/>
          </p:nvPr>
        </p:nvSpPr>
        <p:spPr>
          <a:xfrm>
            <a:off x="913774" y="1566408"/>
            <a:ext cx="10363826" cy="1595081"/>
          </a:xfrm>
        </p:spPr>
        <p:txBody>
          <a:bodyPr/>
          <a:lstStyle/>
          <a:p>
            <a:r>
              <a:rPr lang="en-US" sz="2400" dirty="0" err="1"/>
              <a:t>fetchall</a:t>
            </a:r>
            <a:r>
              <a:rPr lang="en-US" sz="2400" dirty="0"/>
              <a:t>() method which returns all the records in a list format:</a:t>
            </a:r>
            <a:endParaRPr lang="en-US" dirty="0"/>
          </a:p>
        </p:txBody>
      </p:sp>
      <p:graphicFrame>
        <p:nvGraphicFramePr>
          <p:cNvPr id="5" name="Table 4">
            <a:extLst>
              <a:ext uri="{FF2B5EF4-FFF2-40B4-BE49-F238E27FC236}">
                <a16:creationId xmlns:a16="http://schemas.microsoft.com/office/drawing/2014/main" id="{EEBB3950-ED23-A81E-1E8B-1C7F7B34906E}"/>
              </a:ext>
            </a:extLst>
          </p:cNvPr>
          <p:cNvGraphicFramePr>
            <a:graphicFrameLocks noGrp="1"/>
          </p:cNvGraphicFramePr>
          <p:nvPr>
            <p:extLst>
              <p:ext uri="{D42A27DB-BD31-4B8C-83A1-F6EECF244321}">
                <p14:modId xmlns:p14="http://schemas.microsoft.com/office/powerpoint/2010/main" val="2432076283"/>
              </p:ext>
            </p:extLst>
          </p:nvPr>
        </p:nvGraphicFramePr>
        <p:xfrm>
          <a:off x="837799" y="3020778"/>
          <a:ext cx="10287000" cy="583574"/>
        </p:xfrm>
        <a:graphic>
          <a:graphicData uri="http://schemas.openxmlformats.org/drawingml/2006/table">
            <a:tbl>
              <a:tblPr/>
              <a:tblGrid>
                <a:gridCol w="10287000">
                  <a:extLst>
                    <a:ext uri="{9D8B030D-6E8A-4147-A177-3AD203B41FA5}">
                      <a16:colId xmlns:a16="http://schemas.microsoft.com/office/drawing/2014/main" val="2659280065"/>
                    </a:ext>
                  </a:extLst>
                </a:gridCol>
              </a:tblGrid>
              <a:tr h="125458">
                <a:tc>
                  <a:txBody>
                    <a:bodyPr/>
                    <a:lstStyle/>
                    <a:p>
                      <a:pPr algn="l" fontAlgn="t"/>
                      <a:r>
                        <a:rPr lang="en-US" sz="1900" dirty="0">
                          <a:solidFill>
                            <a:srgbClr val="24292E"/>
                          </a:solidFill>
                          <a:effectLst/>
                          <a:latin typeface="SFMono-Regular"/>
                        </a:rPr>
                        <a:t># Fetch all rows of query result which returns a list</a:t>
                      </a:r>
                    </a:p>
                    <a:p>
                      <a:pPr algn="l" fontAlgn="t"/>
                      <a:r>
                        <a:rPr lang="en-US" sz="1900" dirty="0" err="1">
                          <a:solidFill>
                            <a:srgbClr val="24292E"/>
                          </a:solidFill>
                          <a:effectLst/>
                          <a:latin typeface="SFMono-Regular"/>
                        </a:rPr>
                        <a:t>cur.execute</a:t>
                      </a:r>
                      <a:r>
                        <a:rPr lang="en-US" sz="1900" dirty="0">
                          <a:solidFill>
                            <a:srgbClr val="24292E"/>
                          </a:solidFill>
                          <a:effectLst/>
                          <a:latin typeface="SFMono-Regular"/>
                        </a:rPr>
                        <a:t>('SELECT * FROM CUSTOMER;').</a:t>
                      </a:r>
                      <a:r>
                        <a:rPr lang="en-US" sz="1900" dirty="0" err="1">
                          <a:solidFill>
                            <a:srgbClr val="24292E"/>
                          </a:solidFill>
                          <a:effectLst/>
                          <a:latin typeface="SFMono-Regular"/>
                        </a:rPr>
                        <a:t>fetchall</a:t>
                      </a:r>
                      <a:r>
                        <a:rPr lang="en-US" sz="1900" dirty="0">
                          <a:solidFill>
                            <a:srgbClr val="24292E"/>
                          </a:solidFill>
                          <a:effectLst/>
                          <a:latin typeface="SFMono-Regular"/>
                        </a:rPr>
                        <a:t>()</a:t>
                      </a:r>
                    </a:p>
                  </a:txBody>
                  <a:tcPr marL="22272" marR="22272" marT="2227" marB="2227">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extLst>
                  <a:ext uri="{0D108BD9-81ED-4DB2-BD59-A6C34878D82A}">
                    <a16:rowId xmlns:a16="http://schemas.microsoft.com/office/drawing/2014/main" val="3974206222"/>
                  </a:ext>
                </a:extLst>
              </a:tr>
            </a:tbl>
          </a:graphicData>
        </a:graphic>
      </p:graphicFrame>
    </p:spTree>
    <p:extLst>
      <p:ext uri="{BB962C8B-B14F-4D97-AF65-F5344CB8AC3E}">
        <p14:creationId xmlns:p14="http://schemas.microsoft.com/office/powerpoint/2010/main" val="24154839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BFE7C-FC85-EACE-8868-30206A7A6E13}"/>
              </a:ext>
            </a:extLst>
          </p:cNvPr>
          <p:cNvSpPr>
            <a:spLocks noGrp="1"/>
          </p:cNvSpPr>
          <p:nvPr>
            <p:ph type="title"/>
          </p:nvPr>
        </p:nvSpPr>
        <p:spPr/>
        <p:txBody>
          <a:bodyPr/>
          <a:lstStyle/>
          <a:p>
            <a:r>
              <a:rPr lang="en-US" dirty="0"/>
              <a:t>More complex queries</a:t>
            </a:r>
          </a:p>
        </p:txBody>
      </p:sp>
      <p:graphicFrame>
        <p:nvGraphicFramePr>
          <p:cNvPr id="4" name="Table 3">
            <a:extLst>
              <a:ext uri="{FF2B5EF4-FFF2-40B4-BE49-F238E27FC236}">
                <a16:creationId xmlns:a16="http://schemas.microsoft.com/office/drawing/2014/main" id="{4DDD5122-2D08-3FD7-6619-A5E265ABE369}"/>
              </a:ext>
            </a:extLst>
          </p:cNvPr>
          <p:cNvGraphicFramePr>
            <a:graphicFrameLocks noGrp="1"/>
          </p:cNvGraphicFramePr>
          <p:nvPr>
            <p:extLst>
              <p:ext uri="{D42A27DB-BD31-4B8C-83A1-F6EECF244321}">
                <p14:modId xmlns:p14="http://schemas.microsoft.com/office/powerpoint/2010/main" val="783460558"/>
              </p:ext>
            </p:extLst>
          </p:nvPr>
        </p:nvGraphicFramePr>
        <p:xfrm>
          <a:off x="913774" y="2190345"/>
          <a:ext cx="10287000" cy="583574"/>
        </p:xfrm>
        <a:graphic>
          <a:graphicData uri="http://schemas.openxmlformats.org/drawingml/2006/table">
            <a:tbl>
              <a:tblPr/>
              <a:tblGrid>
                <a:gridCol w="10287000">
                  <a:extLst>
                    <a:ext uri="{9D8B030D-6E8A-4147-A177-3AD203B41FA5}">
                      <a16:colId xmlns:a16="http://schemas.microsoft.com/office/drawing/2014/main" val="2659280065"/>
                    </a:ext>
                  </a:extLst>
                </a:gridCol>
              </a:tblGrid>
              <a:tr h="125458">
                <a:tc>
                  <a:txBody>
                    <a:bodyPr/>
                    <a:lstStyle/>
                    <a:p>
                      <a:pPr algn="l" fontAlgn="t"/>
                      <a:r>
                        <a:rPr lang="en-US" sz="1900" dirty="0">
                          <a:solidFill>
                            <a:srgbClr val="24292E"/>
                          </a:solidFill>
                          <a:effectLst/>
                          <a:latin typeface="SFMono-Regular"/>
                        </a:rPr>
                        <a:t># Fetch all rows of query result which returns a list</a:t>
                      </a:r>
                    </a:p>
                    <a:p>
                      <a:pPr algn="l" fontAlgn="t"/>
                      <a:r>
                        <a:rPr lang="en-US" sz="1900" dirty="0" err="1">
                          <a:solidFill>
                            <a:srgbClr val="24292E"/>
                          </a:solidFill>
                          <a:effectLst/>
                          <a:latin typeface="SFMono-Regular"/>
                        </a:rPr>
                        <a:t>cur.execute</a:t>
                      </a:r>
                      <a:r>
                        <a:rPr lang="en-US" sz="1900" dirty="0">
                          <a:solidFill>
                            <a:srgbClr val="24292E"/>
                          </a:solidFill>
                          <a:effectLst/>
                          <a:latin typeface="SFMono-Regular"/>
                        </a:rPr>
                        <a:t>('SELECT * FROM CUSTOMER where age=48;').</a:t>
                      </a:r>
                      <a:r>
                        <a:rPr lang="en-US" sz="1900" dirty="0" err="1">
                          <a:solidFill>
                            <a:srgbClr val="24292E"/>
                          </a:solidFill>
                          <a:effectLst/>
                          <a:latin typeface="SFMono-Regular"/>
                        </a:rPr>
                        <a:t>fetchall</a:t>
                      </a:r>
                      <a:r>
                        <a:rPr lang="en-US" sz="1900" dirty="0">
                          <a:solidFill>
                            <a:srgbClr val="24292E"/>
                          </a:solidFill>
                          <a:effectLst/>
                          <a:latin typeface="SFMono-Regular"/>
                        </a:rPr>
                        <a:t>()</a:t>
                      </a:r>
                    </a:p>
                  </a:txBody>
                  <a:tcPr marL="22272" marR="22272" marT="2227" marB="2227">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extLst>
                  <a:ext uri="{0D108BD9-81ED-4DB2-BD59-A6C34878D82A}">
                    <a16:rowId xmlns:a16="http://schemas.microsoft.com/office/drawing/2014/main" val="3974206222"/>
                  </a:ext>
                </a:extLst>
              </a:tr>
            </a:tbl>
          </a:graphicData>
        </a:graphic>
      </p:graphicFrame>
    </p:spTree>
    <p:extLst>
      <p:ext uri="{BB962C8B-B14F-4D97-AF65-F5344CB8AC3E}">
        <p14:creationId xmlns:p14="http://schemas.microsoft.com/office/powerpoint/2010/main" val="1003187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A96EF-0E78-D2B9-3EE2-C8A728E1AA4B}"/>
              </a:ext>
            </a:extLst>
          </p:cNvPr>
          <p:cNvSpPr>
            <a:spLocks noGrp="1"/>
          </p:cNvSpPr>
          <p:nvPr>
            <p:ph type="title"/>
          </p:nvPr>
        </p:nvSpPr>
        <p:spPr/>
        <p:txBody>
          <a:bodyPr/>
          <a:lstStyle/>
          <a:p>
            <a:r>
              <a:rPr lang="en-US" spc="-10" dirty="0">
                <a:solidFill>
                  <a:schemeClr val="tx1"/>
                </a:solidFill>
              </a:rPr>
              <a:t>Order by clause in SQL</a:t>
            </a:r>
            <a:endParaRPr lang="en-US" dirty="0"/>
          </a:p>
        </p:txBody>
      </p:sp>
      <p:sp>
        <p:nvSpPr>
          <p:cNvPr id="3" name="Content Placeholder 2">
            <a:extLst>
              <a:ext uri="{FF2B5EF4-FFF2-40B4-BE49-F238E27FC236}">
                <a16:creationId xmlns:a16="http://schemas.microsoft.com/office/drawing/2014/main" id="{CBB98779-0D56-7346-B472-25CFEB798ABC}"/>
              </a:ext>
            </a:extLst>
          </p:cNvPr>
          <p:cNvSpPr>
            <a:spLocks noGrp="1"/>
          </p:cNvSpPr>
          <p:nvPr>
            <p:ph sz="quarter" idx="13"/>
          </p:nvPr>
        </p:nvSpPr>
        <p:spPr>
          <a:xfrm>
            <a:off x="913774" y="1566408"/>
            <a:ext cx="10363826" cy="3404426"/>
          </a:xfrm>
        </p:spPr>
        <p:txBody>
          <a:bodyPr/>
          <a:lstStyle/>
          <a:p>
            <a:r>
              <a:rPr lang="en-US" sz="2400" dirty="0"/>
              <a:t>ORDER BY clause is used to sort the result into ascending or descending order using the keywords ASC or DESC respectively. </a:t>
            </a:r>
          </a:p>
          <a:p>
            <a:r>
              <a:rPr lang="en-US" sz="2400" dirty="0"/>
              <a:t>By default, it sorts the records in ascending order:</a:t>
            </a:r>
          </a:p>
          <a:p>
            <a:endParaRPr lang="en-US" sz="2400" dirty="0"/>
          </a:p>
          <a:p>
            <a:pPr marL="0" indent="0">
              <a:buNone/>
            </a:pPr>
            <a:r>
              <a:rPr lang="en-US" sz="2400" dirty="0">
                <a:latin typeface="Courier New" panose="02070309020205020404" pitchFamily="49" charset="0"/>
                <a:cs typeface="Courier New" panose="02070309020205020404" pitchFamily="49" charset="0"/>
              </a:rPr>
              <a:t>SELECT column1, column2, … FROM </a:t>
            </a:r>
            <a:r>
              <a:rPr lang="en-US" sz="2400" dirty="0" err="1">
                <a:latin typeface="Courier New" panose="02070309020205020404" pitchFamily="49" charset="0"/>
                <a:cs typeface="Courier New" panose="02070309020205020404" pitchFamily="49" charset="0"/>
              </a:rPr>
              <a:t>table_name</a:t>
            </a:r>
            <a:endParaRPr lang="en-US" sz="2400" dirty="0">
              <a:latin typeface="Courier New" panose="02070309020205020404" pitchFamily="49" charset="0"/>
              <a:cs typeface="Courier New" panose="02070309020205020404" pitchFamily="49" charset="0"/>
            </a:endParaRPr>
          </a:p>
          <a:p>
            <a:pPr marL="0" indent="0">
              <a:buNone/>
            </a:pPr>
            <a:r>
              <a:rPr lang="en-US" sz="2400" dirty="0">
                <a:latin typeface="Courier New" panose="02070309020205020404" pitchFamily="49" charset="0"/>
                <a:cs typeface="Courier New" panose="02070309020205020404" pitchFamily="49" charset="0"/>
              </a:rPr>
              <a:t>ORDER BY column1, column2, … ASC|DESC;</a:t>
            </a:r>
          </a:p>
          <a:p>
            <a:endParaRPr lang="en-US" dirty="0"/>
          </a:p>
        </p:txBody>
      </p:sp>
      <p:graphicFrame>
        <p:nvGraphicFramePr>
          <p:cNvPr id="4" name="Table 3">
            <a:extLst>
              <a:ext uri="{FF2B5EF4-FFF2-40B4-BE49-F238E27FC236}">
                <a16:creationId xmlns:a16="http://schemas.microsoft.com/office/drawing/2014/main" id="{50149CAB-5096-B681-2E46-73141F3CE435}"/>
              </a:ext>
            </a:extLst>
          </p:cNvPr>
          <p:cNvGraphicFramePr>
            <a:graphicFrameLocks noGrp="1"/>
          </p:cNvGraphicFramePr>
          <p:nvPr>
            <p:extLst>
              <p:ext uri="{D42A27DB-BD31-4B8C-83A1-F6EECF244321}">
                <p14:modId xmlns:p14="http://schemas.microsoft.com/office/powerpoint/2010/main" val="1868281797"/>
              </p:ext>
            </p:extLst>
          </p:nvPr>
        </p:nvGraphicFramePr>
        <p:xfrm>
          <a:off x="752272" y="5194570"/>
          <a:ext cx="10287000" cy="583574"/>
        </p:xfrm>
        <a:graphic>
          <a:graphicData uri="http://schemas.openxmlformats.org/drawingml/2006/table">
            <a:tbl>
              <a:tblPr/>
              <a:tblGrid>
                <a:gridCol w="10287000">
                  <a:extLst>
                    <a:ext uri="{9D8B030D-6E8A-4147-A177-3AD203B41FA5}">
                      <a16:colId xmlns:a16="http://schemas.microsoft.com/office/drawing/2014/main" val="2659280065"/>
                    </a:ext>
                  </a:extLst>
                </a:gridCol>
              </a:tblGrid>
              <a:tr h="125458">
                <a:tc>
                  <a:txBody>
                    <a:bodyPr/>
                    <a:lstStyle/>
                    <a:p>
                      <a:pPr algn="l" fontAlgn="t"/>
                      <a:r>
                        <a:rPr lang="en-US" sz="1900" dirty="0">
                          <a:solidFill>
                            <a:srgbClr val="24292E"/>
                          </a:solidFill>
                          <a:effectLst/>
                          <a:latin typeface="SFMono-Regular"/>
                        </a:rPr>
                        <a:t># Fetch all rows of query result which returns a list</a:t>
                      </a:r>
                    </a:p>
                    <a:p>
                      <a:pPr algn="l" fontAlgn="t"/>
                      <a:r>
                        <a:rPr lang="en-US" sz="1900" dirty="0" err="1">
                          <a:solidFill>
                            <a:srgbClr val="24292E"/>
                          </a:solidFill>
                          <a:effectLst/>
                          <a:latin typeface="SFMono-Regular"/>
                        </a:rPr>
                        <a:t>cur.execute</a:t>
                      </a:r>
                      <a:r>
                        <a:rPr lang="en-US" sz="1900" dirty="0">
                          <a:solidFill>
                            <a:srgbClr val="24292E"/>
                          </a:solidFill>
                          <a:effectLst/>
                          <a:latin typeface="SFMono-Regular"/>
                        </a:rPr>
                        <a:t>('SELECT * FROM CUSTOMER ORDER BY age DESC;').</a:t>
                      </a:r>
                      <a:r>
                        <a:rPr lang="en-US" sz="1900" dirty="0" err="1">
                          <a:solidFill>
                            <a:srgbClr val="24292E"/>
                          </a:solidFill>
                          <a:effectLst/>
                          <a:latin typeface="SFMono-Regular"/>
                        </a:rPr>
                        <a:t>fetchall</a:t>
                      </a:r>
                      <a:r>
                        <a:rPr lang="en-US" sz="1900" dirty="0">
                          <a:solidFill>
                            <a:srgbClr val="24292E"/>
                          </a:solidFill>
                          <a:effectLst/>
                          <a:latin typeface="SFMono-Regular"/>
                        </a:rPr>
                        <a:t>()</a:t>
                      </a:r>
                    </a:p>
                  </a:txBody>
                  <a:tcPr marL="22272" marR="22272" marT="2227" marB="2227">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extLst>
                  <a:ext uri="{0D108BD9-81ED-4DB2-BD59-A6C34878D82A}">
                    <a16:rowId xmlns:a16="http://schemas.microsoft.com/office/drawing/2014/main" val="3974206222"/>
                  </a:ext>
                </a:extLst>
              </a:tr>
            </a:tbl>
          </a:graphicData>
        </a:graphic>
      </p:graphicFrame>
    </p:spTree>
    <p:extLst>
      <p:ext uri="{BB962C8B-B14F-4D97-AF65-F5344CB8AC3E}">
        <p14:creationId xmlns:p14="http://schemas.microsoft.com/office/powerpoint/2010/main" val="37073286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3EB8B-2A42-D071-0922-61CB892F014E}"/>
              </a:ext>
            </a:extLst>
          </p:cNvPr>
          <p:cNvSpPr>
            <a:spLocks noGrp="1"/>
          </p:cNvSpPr>
          <p:nvPr>
            <p:ph type="title"/>
          </p:nvPr>
        </p:nvSpPr>
        <p:spPr/>
        <p:txBody>
          <a:bodyPr/>
          <a:lstStyle/>
          <a:p>
            <a:r>
              <a:rPr lang="en-US" spc="-10" dirty="0">
                <a:solidFill>
                  <a:schemeClr val="tx1"/>
                </a:solidFill>
              </a:rPr>
              <a:t>Join clause</a:t>
            </a:r>
            <a:endParaRPr lang="en-US" dirty="0"/>
          </a:p>
        </p:txBody>
      </p:sp>
      <p:sp>
        <p:nvSpPr>
          <p:cNvPr id="3" name="Content Placeholder 2">
            <a:extLst>
              <a:ext uri="{FF2B5EF4-FFF2-40B4-BE49-F238E27FC236}">
                <a16:creationId xmlns:a16="http://schemas.microsoft.com/office/drawing/2014/main" id="{FF58A2EA-6554-B2B5-E078-C43E9C0255A5}"/>
              </a:ext>
            </a:extLst>
          </p:cNvPr>
          <p:cNvSpPr>
            <a:spLocks noGrp="1"/>
          </p:cNvSpPr>
          <p:nvPr>
            <p:ph sz="quarter" idx="13"/>
          </p:nvPr>
        </p:nvSpPr>
        <p:spPr>
          <a:xfrm>
            <a:off x="913774" y="1566408"/>
            <a:ext cx="10363826" cy="3112596"/>
          </a:xfrm>
        </p:spPr>
        <p:txBody>
          <a:bodyPr>
            <a:normAutofit fontScale="70000" lnSpcReduction="20000"/>
          </a:bodyPr>
          <a:lstStyle/>
          <a:p>
            <a:r>
              <a:rPr lang="en-US" sz="2400" dirty="0"/>
              <a:t>Join clause retrieves and combines data from multiple tables on the same query based on a common attribute:</a:t>
            </a:r>
          </a:p>
          <a:p>
            <a:pPr lvl="1"/>
            <a:r>
              <a:rPr lang="en-US" b="0" i="0" u="none" strike="noStrike" dirty="0">
                <a:solidFill>
                  <a:srgbClr val="1F1F1F"/>
                </a:solidFill>
                <a:effectLst/>
                <a:latin typeface="Google Sans"/>
              </a:rPr>
              <a:t>Inner joins </a:t>
            </a:r>
            <a:r>
              <a:rPr lang="en-US" b="0" i="0" u="none" strike="noStrike" dirty="0">
                <a:solidFill>
                  <a:srgbClr val="040C28"/>
                </a:solidFill>
                <a:effectLst/>
                <a:latin typeface="Google Sans"/>
              </a:rPr>
              <a:t>combine records from two tables whenever there are matching values in a field common to both tables</a:t>
            </a:r>
            <a:r>
              <a:rPr lang="en-US" b="0" i="0" u="none" strike="noStrike" dirty="0">
                <a:solidFill>
                  <a:srgbClr val="1F1F1F"/>
                </a:solidFill>
                <a:effectLst/>
                <a:latin typeface="Google Sans"/>
              </a:rPr>
              <a:t>. </a:t>
            </a:r>
            <a:endParaRPr lang="en-US" dirty="0"/>
          </a:p>
          <a:p>
            <a:endParaRPr lang="en-US" sz="2400" dirty="0"/>
          </a:p>
          <a:p>
            <a:pPr marL="0" indent="0">
              <a:buNone/>
            </a:pPr>
            <a:r>
              <a:rPr lang="en-US" sz="2400" dirty="0">
                <a:latin typeface="Courier New" panose="02070309020205020404" pitchFamily="49" charset="0"/>
                <a:cs typeface="Courier New" panose="02070309020205020404" pitchFamily="49" charset="0"/>
              </a:rPr>
              <a:t>SELECT column1, column2, … FROM table1</a:t>
            </a:r>
          </a:p>
          <a:p>
            <a:pPr marL="0" indent="0">
              <a:buNone/>
            </a:pPr>
            <a:endParaRPr lang="en-US" sz="2400" dirty="0">
              <a:latin typeface="Courier New" panose="02070309020205020404" pitchFamily="49" charset="0"/>
              <a:cs typeface="Courier New" panose="02070309020205020404" pitchFamily="49" charset="0"/>
            </a:endParaRPr>
          </a:p>
          <a:p>
            <a:pPr marL="0" indent="0">
              <a:buNone/>
            </a:pPr>
            <a:r>
              <a:rPr lang="en-US" sz="2400" dirty="0">
                <a:latin typeface="Courier New" panose="02070309020205020404" pitchFamily="49" charset="0"/>
                <a:cs typeface="Courier New" panose="02070309020205020404" pitchFamily="49" charset="0"/>
              </a:rPr>
              <a:t>INNER JOIN table2</a:t>
            </a:r>
          </a:p>
          <a:p>
            <a:pPr marL="0" indent="0">
              <a:buNone/>
            </a:pPr>
            <a:endParaRPr lang="en-US" sz="2400" dirty="0">
              <a:latin typeface="Courier New" panose="02070309020205020404" pitchFamily="49" charset="0"/>
              <a:cs typeface="Courier New" panose="02070309020205020404" pitchFamily="49" charset="0"/>
            </a:endParaRPr>
          </a:p>
          <a:p>
            <a:pPr marL="0" indent="0">
              <a:buNone/>
            </a:pPr>
            <a:r>
              <a:rPr lang="en-US" sz="2400" dirty="0">
                <a:latin typeface="Courier New" panose="02070309020205020404" pitchFamily="49" charset="0"/>
                <a:cs typeface="Courier New" panose="02070309020205020404" pitchFamily="49" charset="0"/>
              </a:rPr>
              <a:t>ON table1.column_name= table2.column_name;</a:t>
            </a:r>
          </a:p>
          <a:p>
            <a:endParaRPr lang="en-US" dirty="0"/>
          </a:p>
        </p:txBody>
      </p:sp>
      <p:graphicFrame>
        <p:nvGraphicFramePr>
          <p:cNvPr id="4" name="Table 3">
            <a:extLst>
              <a:ext uri="{FF2B5EF4-FFF2-40B4-BE49-F238E27FC236}">
                <a16:creationId xmlns:a16="http://schemas.microsoft.com/office/drawing/2014/main" id="{0371BD6C-E6E0-9CF7-A84F-3A3943A335D5}"/>
              </a:ext>
            </a:extLst>
          </p:cNvPr>
          <p:cNvGraphicFramePr>
            <a:graphicFrameLocks noGrp="1"/>
          </p:cNvGraphicFramePr>
          <p:nvPr>
            <p:extLst>
              <p:ext uri="{D42A27DB-BD31-4B8C-83A1-F6EECF244321}">
                <p14:modId xmlns:p14="http://schemas.microsoft.com/office/powerpoint/2010/main" val="111216461"/>
              </p:ext>
            </p:extLst>
          </p:nvPr>
        </p:nvGraphicFramePr>
        <p:xfrm>
          <a:off x="990600" y="4830080"/>
          <a:ext cx="10287000" cy="873134"/>
        </p:xfrm>
        <a:graphic>
          <a:graphicData uri="http://schemas.openxmlformats.org/drawingml/2006/table">
            <a:tbl>
              <a:tblPr/>
              <a:tblGrid>
                <a:gridCol w="10287000">
                  <a:extLst>
                    <a:ext uri="{9D8B030D-6E8A-4147-A177-3AD203B41FA5}">
                      <a16:colId xmlns:a16="http://schemas.microsoft.com/office/drawing/2014/main" val="2659280065"/>
                    </a:ext>
                  </a:extLst>
                </a:gridCol>
              </a:tblGrid>
              <a:tr h="125458">
                <a:tc>
                  <a:txBody>
                    <a:bodyPr/>
                    <a:lstStyle/>
                    <a:p>
                      <a:pPr algn="l" fontAlgn="t"/>
                      <a:r>
                        <a:rPr lang="en-US" sz="1900" dirty="0">
                          <a:solidFill>
                            <a:srgbClr val="24292E"/>
                          </a:solidFill>
                          <a:effectLst/>
                          <a:latin typeface="SFMono-Regular"/>
                        </a:rPr>
                        <a:t># Fetch all rows of query result which returns a list</a:t>
                      </a:r>
                    </a:p>
                    <a:p>
                      <a:pPr algn="l" fontAlgn="t"/>
                      <a:r>
                        <a:rPr lang="en-US" sz="1900" dirty="0" err="1">
                          <a:solidFill>
                            <a:schemeClr val="tx1"/>
                          </a:solidFill>
                          <a:effectLst/>
                          <a:latin typeface="SFMono-Regular"/>
                        </a:rPr>
                        <a:t>cur.execute</a:t>
                      </a:r>
                      <a:r>
                        <a:rPr lang="en-US" sz="1900" dirty="0">
                          <a:solidFill>
                            <a:schemeClr val="tx1"/>
                          </a:solidFill>
                          <a:effectLst/>
                          <a:latin typeface="SFMono-Regular"/>
                        </a:rPr>
                        <a:t>('SELECT * FROM CUSTOMER INNER JOIN PRODUCT ON </a:t>
                      </a:r>
                      <a:r>
                        <a:rPr lang="en-US" sz="1900" dirty="0" err="1">
                          <a:solidFill>
                            <a:schemeClr val="tx1"/>
                          </a:solidFill>
                          <a:effectLst/>
                          <a:latin typeface="SFMono-Regular"/>
                        </a:rPr>
                        <a:t>CUSTOMER.Product_ID</a:t>
                      </a:r>
                      <a:r>
                        <a:rPr lang="en-US" sz="1900" dirty="0">
                          <a:solidFill>
                            <a:schemeClr val="tx1"/>
                          </a:solidFill>
                          <a:effectLst/>
                          <a:latin typeface="SFMono-Regular"/>
                        </a:rPr>
                        <a:t>  =  </a:t>
                      </a:r>
                      <a:r>
                        <a:rPr lang="en-US" sz="1900" dirty="0" err="1">
                          <a:solidFill>
                            <a:schemeClr val="tx1"/>
                          </a:solidFill>
                          <a:effectLst/>
                          <a:latin typeface="SFMono-Regular"/>
                        </a:rPr>
                        <a:t>PRODUCT.Product_ID</a:t>
                      </a:r>
                      <a:r>
                        <a:rPr lang="en-US" sz="1900" dirty="0">
                          <a:solidFill>
                            <a:schemeClr val="tx1"/>
                          </a:solidFill>
                          <a:effectLst/>
                          <a:latin typeface="SFMono-Regular"/>
                        </a:rPr>
                        <a:t> ;').</a:t>
                      </a:r>
                      <a:r>
                        <a:rPr lang="en-US" sz="1900" dirty="0" err="1">
                          <a:solidFill>
                            <a:schemeClr val="tx1"/>
                          </a:solidFill>
                          <a:effectLst/>
                          <a:latin typeface="SFMono-Regular"/>
                        </a:rPr>
                        <a:t>fetchall</a:t>
                      </a:r>
                      <a:r>
                        <a:rPr lang="en-US" sz="1900" dirty="0">
                          <a:solidFill>
                            <a:schemeClr val="tx1"/>
                          </a:solidFill>
                          <a:effectLst/>
                          <a:latin typeface="SFMono-Regular"/>
                        </a:rPr>
                        <a:t>()</a:t>
                      </a:r>
                    </a:p>
                  </a:txBody>
                  <a:tcPr marL="22272" marR="22272" marT="2227" marB="2227">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extLst>
                  <a:ext uri="{0D108BD9-81ED-4DB2-BD59-A6C34878D82A}">
                    <a16:rowId xmlns:a16="http://schemas.microsoft.com/office/drawing/2014/main" val="3974206222"/>
                  </a:ext>
                </a:extLst>
              </a:tr>
            </a:tbl>
          </a:graphicData>
        </a:graphic>
      </p:graphicFrame>
    </p:spTree>
    <p:extLst>
      <p:ext uri="{BB962C8B-B14F-4D97-AF65-F5344CB8AC3E}">
        <p14:creationId xmlns:p14="http://schemas.microsoft.com/office/powerpoint/2010/main" val="2805302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spc="-10" dirty="0">
                <a:solidFill>
                  <a:schemeClr val="tx1"/>
                </a:solidFill>
              </a:rPr>
              <a:t>More on SQLite</a:t>
            </a:r>
            <a:endParaRPr lang="en-US" dirty="0"/>
          </a:p>
        </p:txBody>
      </p:sp>
      <p:sp>
        <p:nvSpPr>
          <p:cNvPr id="3" name="Content Placeholder 2">
            <a:extLst>
              <a:ext uri="{FF2B5EF4-FFF2-40B4-BE49-F238E27FC236}">
                <a16:creationId xmlns:a16="http://schemas.microsoft.com/office/drawing/2014/main" id="{D9896401-963A-9391-1E10-48D122C2B9C5}"/>
              </a:ext>
            </a:extLst>
          </p:cNvPr>
          <p:cNvSpPr>
            <a:spLocks noGrp="1"/>
          </p:cNvSpPr>
          <p:nvPr>
            <p:ph sz="quarter" idx="13"/>
          </p:nvPr>
        </p:nvSpPr>
        <p:spPr>
          <a:xfrm>
            <a:off x="913774" y="1566407"/>
            <a:ext cx="10363826" cy="4936869"/>
          </a:xfrm>
        </p:spPr>
        <p:txBody>
          <a:bodyPr>
            <a:normAutofit lnSpcReduction="10000"/>
          </a:bodyPr>
          <a:lstStyle/>
          <a:p>
            <a:pPr marL="342900" indent="-342900">
              <a:spcBef>
                <a:spcPts val="400"/>
              </a:spcBef>
              <a:buFont typeface="Arial" panose="020B0604020202020204" pitchFamily="34" charset="0"/>
              <a:buChar char="•"/>
            </a:pPr>
            <a:r>
              <a:rPr lang="en-US" dirty="0"/>
              <a:t>R</a:t>
            </a:r>
            <a:r>
              <a:rPr lang="en-US" sz="2400" dirty="0"/>
              <a:t>elational database management system based on SQL</a:t>
            </a:r>
          </a:p>
          <a:p>
            <a:pPr marL="342900" indent="-342900">
              <a:spcBef>
                <a:spcPts val="400"/>
              </a:spcBef>
              <a:buFont typeface="Arial" panose="020B0604020202020204" pitchFamily="34" charset="0"/>
              <a:buChar char="•"/>
            </a:pPr>
            <a:r>
              <a:rPr lang="en-US" dirty="0"/>
              <a:t>D</a:t>
            </a:r>
            <a:r>
              <a:rPr lang="en-US" sz="2400" dirty="0"/>
              <a:t>esigned for embedded devices that require fast and reliable data. </a:t>
            </a:r>
          </a:p>
          <a:p>
            <a:pPr marL="342900" indent="-342900">
              <a:spcBef>
                <a:spcPts val="400"/>
              </a:spcBef>
              <a:buFont typeface="Arial" panose="020B0604020202020204" pitchFamily="34" charset="0"/>
              <a:buChar char="•"/>
            </a:pPr>
            <a:r>
              <a:rPr lang="en-US" dirty="0"/>
              <a:t>S</a:t>
            </a:r>
            <a:r>
              <a:rPr lang="en-US" sz="2400" dirty="0"/>
              <a:t>erverless</a:t>
            </a:r>
          </a:p>
          <a:p>
            <a:pPr marL="342900" indent="-342900">
              <a:spcBef>
                <a:spcPts val="400"/>
              </a:spcBef>
              <a:buFont typeface="Arial" panose="020B0604020202020204" pitchFamily="34" charset="0"/>
              <a:buChar char="•"/>
            </a:pPr>
            <a:r>
              <a:rPr lang="en-US" sz="2400" dirty="0"/>
              <a:t>Lightweight</a:t>
            </a:r>
          </a:p>
          <a:p>
            <a:pPr marL="342900" indent="-342900">
              <a:spcBef>
                <a:spcPts val="400"/>
              </a:spcBef>
              <a:buFont typeface="Arial" panose="020B0604020202020204" pitchFamily="34" charset="0"/>
              <a:buChar char="•"/>
            </a:pPr>
            <a:r>
              <a:rPr lang="en-US" dirty="0"/>
              <a:t>R</a:t>
            </a:r>
            <a:r>
              <a:rPr lang="en-US" sz="2400" dirty="0"/>
              <a:t>equires zero-configuration</a:t>
            </a:r>
          </a:p>
          <a:p>
            <a:pPr marL="342900" indent="-342900">
              <a:spcBef>
                <a:spcPts val="400"/>
              </a:spcBef>
              <a:buFont typeface="Arial" panose="020B0604020202020204" pitchFamily="34" charset="0"/>
              <a:buChar char="•"/>
            </a:pPr>
            <a:r>
              <a:rPr lang="en-US" dirty="0"/>
              <a:t>I</a:t>
            </a:r>
            <a:r>
              <a:rPr lang="en-US" sz="2400" dirty="0"/>
              <a:t>t reads and writes directly to a disk file that can be easily copied</a:t>
            </a:r>
          </a:p>
          <a:p>
            <a:pPr marL="342900" indent="-342900">
              <a:spcBef>
                <a:spcPts val="400"/>
              </a:spcBef>
              <a:buFont typeface="Arial" panose="020B0604020202020204" pitchFamily="34" charset="0"/>
              <a:buChar char="•"/>
            </a:pPr>
            <a:r>
              <a:rPr lang="en-US" dirty="0"/>
              <a:t>P</a:t>
            </a:r>
            <a:r>
              <a:rPr lang="en-US" sz="2400" dirty="0"/>
              <a:t>latform-independent</a:t>
            </a:r>
          </a:p>
          <a:p>
            <a:pPr marL="342900" indent="-342900">
              <a:spcBef>
                <a:spcPts val="400"/>
              </a:spcBef>
              <a:buFont typeface="Arial" panose="020B0604020202020204" pitchFamily="34" charset="0"/>
              <a:buChar char="•"/>
            </a:pPr>
            <a:r>
              <a:rPr lang="en-US" sz="2400" dirty="0"/>
              <a:t>Stores data in variable-length records which requires less memory and makes it run faster</a:t>
            </a:r>
          </a:p>
          <a:p>
            <a:pPr marL="342900" indent="-342900">
              <a:spcBef>
                <a:spcPts val="400"/>
              </a:spcBef>
              <a:buFont typeface="Arial" panose="020B0604020202020204" pitchFamily="34" charset="0"/>
              <a:buChar char="•"/>
            </a:pPr>
            <a:r>
              <a:rPr lang="en-US" dirty="0"/>
              <a:t>I</a:t>
            </a:r>
            <a:r>
              <a:rPr lang="en-US" sz="2400" dirty="0"/>
              <a:t>s designed for improved performance, reduced cost, and optimized for concurrency.</a:t>
            </a:r>
          </a:p>
        </p:txBody>
      </p:sp>
    </p:spTree>
    <p:extLst>
      <p:ext uri="{BB962C8B-B14F-4D97-AF65-F5344CB8AC3E}">
        <p14:creationId xmlns:p14="http://schemas.microsoft.com/office/powerpoint/2010/main" val="2459753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spc="-10" dirty="0">
                <a:solidFill>
                  <a:schemeClr val="tx1"/>
                </a:solidFill>
              </a:rPr>
              <a:t>Connecting to a SQLite </a:t>
            </a:r>
            <a:r>
              <a:rPr lang="en-US" spc="-10" dirty="0" err="1">
                <a:solidFill>
                  <a:schemeClr val="tx1"/>
                </a:solidFill>
              </a:rPr>
              <a:t>db</a:t>
            </a:r>
            <a:endParaRPr lang="en-US" dirty="0"/>
          </a:p>
        </p:txBody>
      </p:sp>
      <p:sp>
        <p:nvSpPr>
          <p:cNvPr id="3" name="Content Placeholder 2">
            <a:extLst>
              <a:ext uri="{FF2B5EF4-FFF2-40B4-BE49-F238E27FC236}">
                <a16:creationId xmlns:a16="http://schemas.microsoft.com/office/drawing/2014/main" id="{D9896401-963A-9391-1E10-48D122C2B9C5}"/>
              </a:ext>
            </a:extLst>
          </p:cNvPr>
          <p:cNvSpPr>
            <a:spLocks noGrp="1"/>
          </p:cNvSpPr>
          <p:nvPr>
            <p:ph sz="quarter" idx="13"/>
          </p:nvPr>
        </p:nvSpPr>
        <p:spPr>
          <a:xfrm>
            <a:off x="913774" y="1566407"/>
            <a:ext cx="10363826" cy="2314929"/>
          </a:xfrm>
        </p:spPr>
        <p:txBody>
          <a:bodyPr>
            <a:normAutofit fontScale="92500" lnSpcReduction="10000"/>
          </a:bodyPr>
          <a:lstStyle/>
          <a:p>
            <a:r>
              <a:rPr lang="en-US" sz="1900" dirty="0">
                <a:latin typeface="roboto"/>
              </a:rPr>
              <a:t>create a connection using the </a:t>
            </a:r>
            <a:r>
              <a:rPr lang="en-US" sz="1900" b="1" dirty="0">
                <a:latin typeface="roboto"/>
              </a:rPr>
              <a:t>connect() </a:t>
            </a:r>
            <a:r>
              <a:rPr lang="en-US" sz="1900" dirty="0">
                <a:latin typeface="roboto"/>
              </a:rPr>
              <a:t>method that returns a </a:t>
            </a:r>
            <a:r>
              <a:rPr lang="en-US" sz="1900" b="1" dirty="0">
                <a:latin typeface="roboto"/>
              </a:rPr>
              <a:t>Connection </a:t>
            </a:r>
            <a:r>
              <a:rPr lang="en-US" sz="1900" dirty="0">
                <a:latin typeface="roboto"/>
              </a:rPr>
              <a:t>object. </a:t>
            </a:r>
          </a:p>
          <a:p>
            <a:pPr lvl="1"/>
            <a:r>
              <a:rPr lang="en-US" sz="1900" dirty="0">
                <a:latin typeface="roboto"/>
              </a:rPr>
              <a:t>It accepts a path to the existing database. </a:t>
            </a:r>
          </a:p>
          <a:p>
            <a:pPr lvl="1"/>
            <a:r>
              <a:rPr lang="en-US" sz="1900" dirty="0">
                <a:latin typeface="roboto"/>
              </a:rPr>
              <a:t>If no database exists, it will create a new database on the given path (the directory needs to exist). </a:t>
            </a:r>
          </a:p>
          <a:p>
            <a:r>
              <a:rPr lang="en-US" sz="1900" dirty="0">
                <a:latin typeface="roboto"/>
              </a:rPr>
              <a:t>2) generate a </a:t>
            </a:r>
            <a:r>
              <a:rPr lang="en-US" sz="1900" b="1" dirty="0">
                <a:latin typeface="roboto"/>
              </a:rPr>
              <a:t>Cursor </a:t>
            </a:r>
            <a:r>
              <a:rPr lang="en-US" sz="1900" dirty="0">
                <a:latin typeface="roboto"/>
              </a:rPr>
              <a:t>object using the</a:t>
            </a:r>
            <a:r>
              <a:rPr lang="en-US" sz="1900" b="1" dirty="0">
                <a:latin typeface="roboto"/>
              </a:rPr>
              <a:t> cursor()</a:t>
            </a:r>
            <a:r>
              <a:rPr lang="en-US" sz="1900" dirty="0">
                <a:latin typeface="roboto"/>
              </a:rPr>
              <a:t> method which allows you to execute queries </a:t>
            </a:r>
          </a:p>
          <a:p>
            <a:pPr marL="457200" lvl="1" indent="0">
              <a:buNone/>
            </a:pPr>
            <a:r>
              <a:rPr lang="en-US" sz="1900" dirty="0">
                <a:latin typeface="roboto"/>
              </a:rPr>
              <a:t>against the database</a:t>
            </a:r>
            <a:endParaRPr lang="en-US" sz="1900" b="0" i="0" dirty="0">
              <a:effectLst/>
              <a:latin typeface="roboto"/>
            </a:endParaRPr>
          </a:p>
          <a:p>
            <a:pPr lvl="1">
              <a:defRPr/>
            </a:pPr>
            <a:endParaRPr lang="zh-CN" altLang="en-US" dirty="0"/>
          </a:p>
        </p:txBody>
      </p:sp>
      <p:graphicFrame>
        <p:nvGraphicFramePr>
          <p:cNvPr id="4" name="Table 3">
            <a:extLst>
              <a:ext uri="{FF2B5EF4-FFF2-40B4-BE49-F238E27FC236}">
                <a16:creationId xmlns:a16="http://schemas.microsoft.com/office/drawing/2014/main" id="{617CC942-B6B9-A82F-FF9A-B7FE70FE3274}"/>
              </a:ext>
            </a:extLst>
          </p:cNvPr>
          <p:cNvGraphicFramePr>
            <a:graphicFrameLocks noGrp="1"/>
          </p:cNvGraphicFramePr>
          <p:nvPr>
            <p:extLst>
              <p:ext uri="{D42A27DB-BD31-4B8C-83A1-F6EECF244321}">
                <p14:modId xmlns:p14="http://schemas.microsoft.com/office/powerpoint/2010/main" val="508235700"/>
              </p:ext>
            </p:extLst>
          </p:nvPr>
        </p:nvGraphicFramePr>
        <p:xfrm>
          <a:off x="2433536" y="3881336"/>
          <a:ext cx="7788888" cy="2385824"/>
        </p:xfrm>
        <a:graphic>
          <a:graphicData uri="http://schemas.openxmlformats.org/drawingml/2006/table">
            <a:tbl>
              <a:tblPr firstRow="1"/>
              <a:tblGrid>
                <a:gridCol w="112078">
                  <a:extLst>
                    <a:ext uri="{9D8B030D-6E8A-4147-A177-3AD203B41FA5}">
                      <a16:colId xmlns:a16="http://schemas.microsoft.com/office/drawing/2014/main" val="1283946606"/>
                    </a:ext>
                  </a:extLst>
                </a:gridCol>
                <a:gridCol w="7676810">
                  <a:extLst>
                    <a:ext uri="{9D8B030D-6E8A-4147-A177-3AD203B41FA5}">
                      <a16:colId xmlns:a16="http://schemas.microsoft.com/office/drawing/2014/main" val="2332241791"/>
                    </a:ext>
                  </a:extLst>
                </a:gridCol>
              </a:tblGrid>
              <a:tr h="195892">
                <a:tc>
                  <a:txBody>
                    <a:bodyPr/>
                    <a:lstStyle/>
                    <a:p>
                      <a:pPr algn="r" fontAlgn="t"/>
                      <a:endParaRPr lang="en-US" sz="1900">
                        <a:effectLst/>
                        <a:latin typeface="Arial" panose="020B0604020202020204" pitchFamily="34" charset="0"/>
                        <a:cs typeface="Arial" panose="020B0604020202020204" pitchFamily="34" charset="0"/>
                      </a:endParaRPr>
                    </a:p>
                  </a:txBody>
                  <a:tcPr marL="43339" marR="43339" marT="4334" marB="4334">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tc>
                  <a:txBody>
                    <a:bodyPr/>
                    <a:lstStyle/>
                    <a:p>
                      <a:pPr algn="l" fontAlgn="t"/>
                      <a:r>
                        <a:rPr lang="en-US" sz="1900" dirty="0">
                          <a:solidFill>
                            <a:srgbClr val="D73A49"/>
                          </a:solidFill>
                          <a:effectLst/>
                          <a:latin typeface="Arial" panose="020B0604020202020204" pitchFamily="34" charset="0"/>
                          <a:cs typeface="Arial" panose="020B0604020202020204" pitchFamily="34" charset="0"/>
                        </a:rPr>
                        <a:t>import</a:t>
                      </a:r>
                      <a:r>
                        <a:rPr lang="en-US" sz="1900" dirty="0">
                          <a:solidFill>
                            <a:srgbClr val="24292E"/>
                          </a:solidFill>
                          <a:effectLst/>
                          <a:latin typeface="Arial" panose="020B0604020202020204" pitchFamily="34" charset="0"/>
                          <a:cs typeface="Arial" panose="020B0604020202020204" pitchFamily="34" charset="0"/>
                        </a:rPr>
                        <a:t> sqlite3</a:t>
                      </a:r>
                    </a:p>
                  </a:txBody>
                  <a:tcPr marL="43339" marR="43339" marT="4334" marB="4334">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extLst>
                  <a:ext uri="{0D108BD9-81ED-4DB2-BD59-A6C34878D82A}">
                    <a16:rowId xmlns:a16="http://schemas.microsoft.com/office/drawing/2014/main" val="23940013"/>
                  </a:ext>
                </a:extLst>
              </a:tr>
              <a:tr h="195892">
                <a:tc>
                  <a:txBody>
                    <a:bodyPr/>
                    <a:lstStyle/>
                    <a:p>
                      <a:pPr algn="r" fontAlgn="t"/>
                      <a:endParaRPr lang="en-US" sz="1900">
                        <a:effectLst/>
                        <a:latin typeface="Arial" panose="020B0604020202020204" pitchFamily="34" charset="0"/>
                        <a:cs typeface="Arial" panose="020B0604020202020204" pitchFamily="34" charset="0"/>
                      </a:endParaRPr>
                    </a:p>
                  </a:txBody>
                  <a:tcPr marL="43339" marR="43339" marT="4334" marB="4334">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tc>
                  <a:txBody>
                    <a:bodyPr/>
                    <a:lstStyle/>
                    <a:p>
                      <a:pPr algn="l" fontAlgn="t"/>
                      <a:r>
                        <a:rPr lang="en-US" sz="1900">
                          <a:solidFill>
                            <a:srgbClr val="6A737D"/>
                          </a:solidFill>
                          <a:effectLst/>
                          <a:latin typeface="Arial" panose="020B0604020202020204" pitchFamily="34" charset="0"/>
                          <a:cs typeface="Arial" panose="020B0604020202020204" pitchFamily="34" charset="0"/>
                        </a:rPr>
                        <a:t># create new database</a:t>
                      </a:r>
                      <a:endParaRPr lang="en-US" sz="1900">
                        <a:solidFill>
                          <a:srgbClr val="24292E"/>
                        </a:solidFill>
                        <a:effectLst/>
                        <a:latin typeface="Arial" panose="020B0604020202020204" pitchFamily="34" charset="0"/>
                        <a:cs typeface="Arial" panose="020B0604020202020204" pitchFamily="34" charset="0"/>
                      </a:endParaRPr>
                    </a:p>
                  </a:txBody>
                  <a:tcPr marL="43339" marR="43339" marT="4334" marB="4334">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extLst>
                  <a:ext uri="{0D108BD9-81ED-4DB2-BD59-A6C34878D82A}">
                    <a16:rowId xmlns:a16="http://schemas.microsoft.com/office/drawing/2014/main" val="630403921"/>
                  </a:ext>
                </a:extLst>
              </a:tr>
              <a:tr h="195892">
                <a:tc>
                  <a:txBody>
                    <a:bodyPr/>
                    <a:lstStyle/>
                    <a:p>
                      <a:pPr algn="r" fontAlgn="t"/>
                      <a:endParaRPr lang="en-US" sz="1900">
                        <a:effectLst/>
                        <a:latin typeface="Arial" panose="020B0604020202020204" pitchFamily="34" charset="0"/>
                        <a:cs typeface="Arial" panose="020B0604020202020204" pitchFamily="34" charset="0"/>
                      </a:endParaRPr>
                    </a:p>
                  </a:txBody>
                  <a:tcPr marL="43339" marR="43339" marT="4334" marB="4334">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tc>
                  <a:txBody>
                    <a:bodyPr/>
                    <a:lstStyle/>
                    <a:p>
                      <a:pPr algn="l" fontAlgn="t"/>
                      <a:r>
                        <a:rPr lang="en-US" sz="1900" dirty="0">
                          <a:solidFill>
                            <a:srgbClr val="24292E"/>
                          </a:solidFill>
                          <a:effectLst/>
                          <a:latin typeface="Arial" panose="020B0604020202020204" pitchFamily="34" charset="0"/>
                          <a:cs typeface="Arial" panose="020B0604020202020204" pitchFamily="34" charset="0"/>
                        </a:rPr>
                        <a:t>conn </a:t>
                      </a:r>
                      <a:r>
                        <a:rPr lang="en-US" sz="1900" dirty="0">
                          <a:solidFill>
                            <a:srgbClr val="005CC5"/>
                          </a:solidFill>
                          <a:effectLst/>
                          <a:latin typeface="Arial" panose="020B0604020202020204" pitchFamily="34" charset="0"/>
                          <a:cs typeface="Arial" panose="020B0604020202020204" pitchFamily="34" charset="0"/>
                        </a:rPr>
                        <a:t>=</a:t>
                      </a:r>
                      <a:r>
                        <a:rPr lang="en-US" sz="1900" dirty="0">
                          <a:solidFill>
                            <a:srgbClr val="24292E"/>
                          </a:solidFill>
                          <a:effectLst/>
                          <a:latin typeface="Arial" panose="020B0604020202020204" pitchFamily="34" charset="0"/>
                          <a:cs typeface="Arial" panose="020B0604020202020204" pitchFamily="34" charset="0"/>
                        </a:rPr>
                        <a:t> sqlite3.</a:t>
                      </a:r>
                      <a:r>
                        <a:rPr lang="en-US" sz="1900" dirty="0">
                          <a:solidFill>
                            <a:srgbClr val="6F42C1"/>
                          </a:solidFill>
                          <a:effectLst/>
                          <a:latin typeface="Arial" panose="020B0604020202020204" pitchFamily="34" charset="0"/>
                          <a:cs typeface="Arial" panose="020B0604020202020204" pitchFamily="34" charset="0"/>
                        </a:rPr>
                        <a:t>connect</a:t>
                      </a:r>
                      <a:r>
                        <a:rPr lang="en-US" sz="1900" dirty="0">
                          <a:solidFill>
                            <a:srgbClr val="24292E"/>
                          </a:solidFill>
                          <a:effectLst/>
                          <a:latin typeface="Arial" panose="020B0604020202020204" pitchFamily="34" charset="0"/>
                          <a:cs typeface="Arial" panose="020B0604020202020204" pitchFamily="34" charset="0"/>
                        </a:rPr>
                        <a:t>(</a:t>
                      </a:r>
                      <a:r>
                        <a:rPr lang="en-US" sz="1900" dirty="0">
                          <a:solidFill>
                            <a:srgbClr val="032F62"/>
                          </a:solidFill>
                          <a:effectLst/>
                          <a:latin typeface="Arial" panose="020B0604020202020204" pitchFamily="34" charset="0"/>
                          <a:cs typeface="Arial" panose="020B0604020202020204" pitchFamily="34" charset="0"/>
                        </a:rPr>
                        <a:t>‘./</a:t>
                      </a:r>
                      <a:r>
                        <a:rPr lang="en-US" sz="1900" dirty="0" err="1">
                          <a:solidFill>
                            <a:srgbClr val="032F62"/>
                          </a:solidFill>
                          <a:effectLst/>
                          <a:latin typeface="Arial" panose="020B0604020202020204" pitchFamily="34" charset="0"/>
                          <a:cs typeface="Arial" panose="020B0604020202020204" pitchFamily="34" charset="0"/>
                        </a:rPr>
                        <a:t>sql_db</a:t>
                      </a:r>
                      <a:r>
                        <a:rPr lang="en-US" sz="1900" dirty="0">
                          <a:solidFill>
                            <a:srgbClr val="032F62"/>
                          </a:solidFill>
                          <a:effectLst/>
                          <a:latin typeface="Arial" panose="020B0604020202020204" pitchFamily="34" charset="0"/>
                          <a:cs typeface="Arial" panose="020B0604020202020204" pitchFamily="34" charset="0"/>
                        </a:rPr>
                        <a:t>/</a:t>
                      </a:r>
                      <a:r>
                        <a:rPr lang="en-US" sz="1900" dirty="0" err="1">
                          <a:solidFill>
                            <a:srgbClr val="032F62"/>
                          </a:solidFill>
                          <a:effectLst/>
                          <a:latin typeface="Arial" panose="020B0604020202020204" pitchFamily="34" charset="0"/>
                          <a:cs typeface="Arial" panose="020B0604020202020204" pitchFamily="34" charset="0"/>
                        </a:rPr>
                        <a:t>Demo_table.db</a:t>
                      </a:r>
                      <a:r>
                        <a:rPr lang="en-US" sz="1900" dirty="0">
                          <a:solidFill>
                            <a:srgbClr val="032F62"/>
                          </a:solidFill>
                          <a:effectLst/>
                          <a:latin typeface="Arial" panose="020B0604020202020204" pitchFamily="34" charset="0"/>
                          <a:cs typeface="Arial" panose="020B0604020202020204" pitchFamily="34" charset="0"/>
                        </a:rPr>
                        <a:t>'</a:t>
                      </a:r>
                      <a:r>
                        <a:rPr lang="en-US" sz="1900" dirty="0">
                          <a:solidFill>
                            <a:srgbClr val="24292E"/>
                          </a:solidFill>
                          <a:effectLst/>
                          <a:latin typeface="Arial" panose="020B0604020202020204" pitchFamily="34" charset="0"/>
                          <a:cs typeface="Arial" panose="020B0604020202020204" pitchFamily="34" charset="0"/>
                        </a:rPr>
                        <a:t>)</a:t>
                      </a:r>
                    </a:p>
                  </a:txBody>
                  <a:tcPr marL="43339" marR="43339" marT="4334" marB="4334">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extLst>
                  <a:ext uri="{0D108BD9-81ED-4DB2-BD59-A6C34878D82A}">
                    <a16:rowId xmlns:a16="http://schemas.microsoft.com/office/drawing/2014/main" val="2533883051"/>
                  </a:ext>
                </a:extLst>
              </a:tr>
              <a:tr h="195892">
                <a:tc>
                  <a:txBody>
                    <a:bodyPr/>
                    <a:lstStyle/>
                    <a:p>
                      <a:pPr algn="r" fontAlgn="t"/>
                      <a:endParaRPr lang="en-US" sz="1900">
                        <a:effectLst/>
                        <a:latin typeface="Arial" panose="020B0604020202020204" pitchFamily="34" charset="0"/>
                        <a:cs typeface="Arial" panose="020B0604020202020204" pitchFamily="34" charset="0"/>
                      </a:endParaRPr>
                    </a:p>
                  </a:txBody>
                  <a:tcPr marL="43339" marR="43339" marT="4334" marB="4334">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tc>
                  <a:txBody>
                    <a:bodyPr/>
                    <a:lstStyle/>
                    <a:p>
                      <a:pPr algn="l" fontAlgn="t"/>
                      <a:endParaRPr lang="en-US" sz="1900" dirty="0">
                        <a:solidFill>
                          <a:srgbClr val="24292E"/>
                        </a:solidFill>
                        <a:effectLst/>
                        <a:latin typeface="Arial" panose="020B0604020202020204" pitchFamily="34" charset="0"/>
                        <a:cs typeface="Arial" panose="020B0604020202020204" pitchFamily="34" charset="0"/>
                      </a:endParaRPr>
                    </a:p>
                  </a:txBody>
                  <a:tcPr marL="43339" marR="43339" marT="4334" marB="4334">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extLst>
                  <a:ext uri="{0D108BD9-81ED-4DB2-BD59-A6C34878D82A}">
                    <a16:rowId xmlns:a16="http://schemas.microsoft.com/office/drawing/2014/main" val="2367470125"/>
                  </a:ext>
                </a:extLst>
              </a:tr>
              <a:tr h="195892">
                <a:tc>
                  <a:txBody>
                    <a:bodyPr/>
                    <a:lstStyle/>
                    <a:p>
                      <a:pPr algn="r" fontAlgn="t"/>
                      <a:endParaRPr lang="en-US" sz="1900">
                        <a:effectLst/>
                        <a:latin typeface="Arial" panose="020B0604020202020204" pitchFamily="34" charset="0"/>
                        <a:cs typeface="Arial" panose="020B0604020202020204" pitchFamily="34" charset="0"/>
                      </a:endParaRPr>
                    </a:p>
                  </a:txBody>
                  <a:tcPr marL="43339" marR="43339" marT="4334" marB="4334">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tc>
                  <a:txBody>
                    <a:bodyPr/>
                    <a:lstStyle/>
                    <a:p>
                      <a:pPr algn="l" fontAlgn="t"/>
                      <a:r>
                        <a:rPr lang="en-US" sz="1900" dirty="0">
                          <a:solidFill>
                            <a:srgbClr val="6A737D"/>
                          </a:solidFill>
                          <a:effectLst/>
                          <a:latin typeface="Arial" panose="020B0604020202020204" pitchFamily="34" charset="0"/>
                          <a:cs typeface="Arial" panose="020B0604020202020204" pitchFamily="34" charset="0"/>
                        </a:rPr>
                        <a:t># create Cursor to execute queries</a:t>
                      </a:r>
                      <a:endParaRPr lang="en-US" sz="1900" dirty="0">
                        <a:solidFill>
                          <a:srgbClr val="24292E"/>
                        </a:solidFill>
                        <a:effectLst/>
                        <a:latin typeface="Arial" panose="020B0604020202020204" pitchFamily="34" charset="0"/>
                        <a:cs typeface="Arial" panose="020B0604020202020204" pitchFamily="34" charset="0"/>
                      </a:endParaRPr>
                    </a:p>
                  </a:txBody>
                  <a:tcPr marL="43339" marR="43339" marT="4334" marB="4334">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extLst>
                  <a:ext uri="{0D108BD9-81ED-4DB2-BD59-A6C34878D82A}">
                    <a16:rowId xmlns:a16="http://schemas.microsoft.com/office/drawing/2014/main" val="1376769128"/>
                  </a:ext>
                </a:extLst>
              </a:tr>
              <a:tr h="195892">
                <a:tc>
                  <a:txBody>
                    <a:bodyPr/>
                    <a:lstStyle/>
                    <a:p>
                      <a:pPr algn="r" fontAlgn="t"/>
                      <a:endParaRPr lang="en-US" sz="1900">
                        <a:effectLst/>
                        <a:latin typeface="Arial" panose="020B0604020202020204" pitchFamily="34" charset="0"/>
                        <a:cs typeface="Arial" panose="020B0604020202020204" pitchFamily="34" charset="0"/>
                      </a:endParaRPr>
                    </a:p>
                  </a:txBody>
                  <a:tcPr marL="43339" marR="43339" marT="4334" marB="4334">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tc>
                  <a:txBody>
                    <a:bodyPr/>
                    <a:lstStyle/>
                    <a:p>
                      <a:pPr algn="l" fontAlgn="t"/>
                      <a:r>
                        <a:rPr lang="en-US" sz="1900" dirty="0">
                          <a:solidFill>
                            <a:srgbClr val="24292E"/>
                          </a:solidFill>
                          <a:effectLst/>
                          <a:latin typeface="Arial" panose="020B0604020202020204" pitchFamily="34" charset="0"/>
                          <a:cs typeface="Arial" panose="020B0604020202020204" pitchFamily="34" charset="0"/>
                        </a:rPr>
                        <a:t>cur </a:t>
                      </a:r>
                      <a:r>
                        <a:rPr lang="en-US" sz="1900" dirty="0">
                          <a:solidFill>
                            <a:srgbClr val="005CC5"/>
                          </a:solidFill>
                          <a:effectLst/>
                          <a:latin typeface="Arial" panose="020B0604020202020204" pitchFamily="34" charset="0"/>
                          <a:cs typeface="Arial" panose="020B0604020202020204" pitchFamily="34" charset="0"/>
                        </a:rPr>
                        <a:t>=</a:t>
                      </a:r>
                      <a:r>
                        <a:rPr lang="en-US" sz="1900" dirty="0">
                          <a:solidFill>
                            <a:srgbClr val="24292E"/>
                          </a:solidFill>
                          <a:effectLst/>
                          <a:latin typeface="Arial" panose="020B0604020202020204" pitchFamily="34" charset="0"/>
                          <a:cs typeface="Arial" panose="020B0604020202020204" pitchFamily="34" charset="0"/>
                        </a:rPr>
                        <a:t> </a:t>
                      </a:r>
                      <a:r>
                        <a:rPr lang="en-US" sz="1900" dirty="0" err="1">
                          <a:solidFill>
                            <a:srgbClr val="24292E"/>
                          </a:solidFill>
                          <a:effectLst/>
                          <a:latin typeface="Arial" panose="020B0604020202020204" pitchFamily="34" charset="0"/>
                          <a:cs typeface="Arial" panose="020B0604020202020204" pitchFamily="34" charset="0"/>
                        </a:rPr>
                        <a:t>conn.</a:t>
                      </a:r>
                      <a:r>
                        <a:rPr lang="en-US" sz="1900" dirty="0" err="1">
                          <a:solidFill>
                            <a:srgbClr val="6F42C1"/>
                          </a:solidFill>
                          <a:effectLst/>
                          <a:latin typeface="Arial" panose="020B0604020202020204" pitchFamily="34" charset="0"/>
                          <a:cs typeface="Arial" panose="020B0604020202020204" pitchFamily="34" charset="0"/>
                        </a:rPr>
                        <a:t>cursor</a:t>
                      </a:r>
                      <a:r>
                        <a:rPr lang="en-US" sz="1900" dirty="0">
                          <a:solidFill>
                            <a:srgbClr val="24292E"/>
                          </a:solidFill>
                          <a:effectLst/>
                          <a:latin typeface="Arial" panose="020B0604020202020204" pitchFamily="34" charset="0"/>
                          <a:cs typeface="Arial" panose="020B0604020202020204" pitchFamily="34" charset="0"/>
                        </a:rPr>
                        <a:t>()</a:t>
                      </a:r>
                    </a:p>
                  </a:txBody>
                  <a:tcPr marL="43339" marR="43339" marT="4334" marB="4334">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extLst>
                  <a:ext uri="{0D108BD9-81ED-4DB2-BD59-A6C34878D82A}">
                    <a16:rowId xmlns:a16="http://schemas.microsoft.com/office/drawing/2014/main" val="193315155"/>
                  </a:ext>
                </a:extLst>
              </a:tr>
              <a:tr h="195892">
                <a:tc>
                  <a:txBody>
                    <a:bodyPr/>
                    <a:lstStyle/>
                    <a:p>
                      <a:pPr algn="r" fontAlgn="t"/>
                      <a:endParaRPr lang="en-US" sz="1900">
                        <a:effectLst/>
                        <a:latin typeface="Arial" panose="020B0604020202020204" pitchFamily="34" charset="0"/>
                        <a:cs typeface="Arial" panose="020B0604020202020204" pitchFamily="34" charset="0"/>
                      </a:endParaRPr>
                    </a:p>
                  </a:txBody>
                  <a:tcPr marL="43339" marR="43339" marT="4334" marB="4334">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tc>
                  <a:txBody>
                    <a:bodyPr/>
                    <a:lstStyle/>
                    <a:p>
                      <a:pPr algn="l" fontAlgn="t"/>
                      <a:endParaRPr lang="en-US" sz="1900" dirty="0">
                        <a:solidFill>
                          <a:srgbClr val="24292E"/>
                        </a:solidFill>
                        <a:effectLst/>
                        <a:latin typeface="Arial" panose="020B0604020202020204" pitchFamily="34" charset="0"/>
                        <a:cs typeface="Arial" panose="020B0604020202020204" pitchFamily="34" charset="0"/>
                      </a:endParaRPr>
                    </a:p>
                  </a:txBody>
                  <a:tcPr marL="43339" marR="43339" marT="4334" marB="4334">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extLst>
                  <a:ext uri="{0D108BD9-81ED-4DB2-BD59-A6C34878D82A}">
                    <a16:rowId xmlns:a16="http://schemas.microsoft.com/office/drawing/2014/main" val="3428497165"/>
                  </a:ext>
                </a:extLst>
              </a:tr>
              <a:tr h="195892">
                <a:tc>
                  <a:txBody>
                    <a:bodyPr/>
                    <a:lstStyle/>
                    <a:p>
                      <a:pPr algn="r" fontAlgn="t"/>
                      <a:endParaRPr lang="en-US" sz="1900">
                        <a:effectLst/>
                        <a:latin typeface="Arial" panose="020B0604020202020204" pitchFamily="34" charset="0"/>
                        <a:cs typeface="Arial" panose="020B0604020202020204" pitchFamily="34" charset="0"/>
                      </a:endParaRPr>
                    </a:p>
                  </a:txBody>
                  <a:tcPr marL="43339" marR="43339" marT="4334" marB="4334">
                    <a:lnL>
                      <a:noFill/>
                    </a:lnL>
                    <a:lnR>
                      <a:noFill/>
                    </a:lnR>
                    <a:lnT w="6350" cap="flat" cmpd="sng" algn="ctr">
                      <a:solidFill>
                        <a:srgbClr val="E7E7E7"/>
                      </a:solidFill>
                      <a:prstDash val="solid"/>
                      <a:round/>
                      <a:headEnd type="none" w="med" len="med"/>
                      <a:tailEnd type="none" w="med" len="med"/>
                    </a:lnT>
                    <a:lnB>
                      <a:noFill/>
                    </a:lnB>
                    <a:solidFill>
                      <a:srgbClr val="FFFFFF"/>
                    </a:solidFill>
                  </a:tcPr>
                </a:tc>
                <a:tc>
                  <a:txBody>
                    <a:bodyPr/>
                    <a:lstStyle/>
                    <a:p>
                      <a:pPr algn="l" fontAlgn="t"/>
                      <a:r>
                        <a:rPr lang="en-US" sz="1900" dirty="0">
                          <a:solidFill>
                            <a:srgbClr val="6F42C1"/>
                          </a:solidFill>
                          <a:effectLst/>
                          <a:latin typeface="Arial" panose="020B0604020202020204" pitchFamily="34" charset="0"/>
                          <a:cs typeface="Arial" panose="020B0604020202020204" pitchFamily="34" charset="0"/>
                        </a:rPr>
                        <a:t>print</a:t>
                      </a:r>
                      <a:r>
                        <a:rPr lang="en-US" sz="1900" dirty="0">
                          <a:solidFill>
                            <a:srgbClr val="24292E"/>
                          </a:solidFill>
                          <a:effectLst/>
                          <a:latin typeface="Arial" panose="020B0604020202020204" pitchFamily="34" charset="0"/>
                          <a:cs typeface="Arial" panose="020B0604020202020204" pitchFamily="34" charset="0"/>
                        </a:rPr>
                        <a:t>(</a:t>
                      </a:r>
                      <a:r>
                        <a:rPr lang="en-US" sz="1900" dirty="0">
                          <a:solidFill>
                            <a:srgbClr val="032F62"/>
                          </a:solidFill>
                          <a:effectLst/>
                          <a:latin typeface="Arial" panose="020B0604020202020204" pitchFamily="34" charset="0"/>
                          <a:cs typeface="Arial" panose="020B0604020202020204" pitchFamily="34" charset="0"/>
                        </a:rPr>
                        <a:t>'Database created.'</a:t>
                      </a:r>
                      <a:r>
                        <a:rPr lang="en-US" sz="1900" dirty="0">
                          <a:solidFill>
                            <a:srgbClr val="24292E"/>
                          </a:solidFill>
                          <a:effectLst/>
                          <a:latin typeface="Arial" panose="020B0604020202020204" pitchFamily="34" charset="0"/>
                          <a:cs typeface="Arial" panose="020B0604020202020204" pitchFamily="34" charset="0"/>
                        </a:rPr>
                        <a:t>)</a:t>
                      </a:r>
                    </a:p>
                  </a:txBody>
                  <a:tcPr marL="43339" marR="43339" marT="4334" marB="4334">
                    <a:lnL>
                      <a:noFill/>
                    </a:lnL>
                    <a:lnR>
                      <a:noFill/>
                    </a:lnR>
                    <a:lnT w="6350" cap="flat" cmpd="sng" algn="ctr">
                      <a:solidFill>
                        <a:srgbClr val="E7E7E7"/>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487954817"/>
                  </a:ext>
                </a:extLst>
              </a:tr>
            </a:tbl>
          </a:graphicData>
        </a:graphic>
      </p:graphicFrame>
    </p:spTree>
    <p:extLst>
      <p:ext uri="{BB962C8B-B14F-4D97-AF65-F5344CB8AC3E}">
        <p14:creationId xmlns:p14="http://schemas.microsoft.com/office/powerpoint/2010/main" val="1082975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dirty="0"/>
              <a:t>Commit and Close</a:t>
            </a:r>
          </a:p>
        </p:txBody>
      </p:sp>
      <p:sp>
        <p:nvSpPr>
          <p:cNvPr id="3" name="Content Placeholder 2">
            <a:extLst>
              <a:ext uri="{FF2B5EF4-FFF2-40B4-BE49-F238E27FC236}">
                <a16:creationId xmlns:a16="http://schemas.microsoft.com/office/drawing/2014/main" id="{D9896401-963A-9391-1E10-48D122C2B9C5}"/>
              </a:ext>
            </a:extLst>
          </p:cNvPr>
          <p:cNvSpPr>
            <a:spLocks noGrp="1"/>
          </p:cNvSpPr>
          <p:nvPr>
            <p:ph sz="quarter" idx="13"/>
          </p:nvPr>
        </p:nvSpPr>
        <p:spPr>
          <a:xfrm>
            <a:off x="913774" y="1566408"/>
            <a:ext cx="10363826" cy="2246836"/>
          </a:xfrm>
        </p:spPr>
        <p:txBody>
          <a:bodyPr>
            <a:normAutofit fontScale="92500" lnSpcReduction="20000"/>
          </a:bodyPr>
          <a:lstStyle/>
          <a:p>
            <a:pPr marL="457200" indent="-457200">
              <a:buAutoNum type="arabicParenR"/>
            </a:pPr>
            <a:r>
              <a:rPr lang="en-US" sz="2400" dirty="0">
                <a:latin typeface="roboto"/>
              </a:rPr>
              <a:t>Commit saves the operations that we performed on the database using the commit() method. If we don’t commit our queries, then any changes we made to the database will not be saved automatically</a:t>
            </a:r>
          </a:p>
          <a:p>
            <a:pPr marL="457200" indent="-457200">
              <a:buAutoNum type="arabicParenR"/>
            </a:pPr>
            <a:r>
              <a:rPr lang="en-US" sz="2400" dirty="0">
                <a:latin typeface="roboto"/>
              </a:rPr>
              <a:t>Close the connection to the database to prevent the SQLite database from getting locked. When an SQLite database is locked, it will not be accessible by other users and will give an error</a:t>
            </a:r>
            <a:endParaRPr lang="en-US" sz="2400" b="0" i="0" dirty="0">
              <a:effectLst/>
              <a:latin typeface="roboto"/>
            </a:endParaRPr>
          </a:p>
          <a:p>
            <a:pPr lvl="1">
              <a:lnSpc>
                <a:spcPct val="105000"/>
              </a:lnSpc>
            </a:pPr>
            <a:endParaRPr lang="zh-CN" altLang="en-US" dirty="0"/>
          </a:p>
        </p:txBody>
      </p:sp>
      <p:graphicFrame>
        <p:nvGraphicFramePr>
          <p:cNvPr id="4" name="Table 3">
            <a:extLst>
              <a:ext uri="{FF2B5EF4-FFF2-40B4-BE49-F238E27FC236}">
                <a16:creationId xmlns:a16="http://schemas.microsoft.com/office/drawing/2014/main" id="{4464F5D0-D252-2E29-B2CF-D3F9242CC197}"/>
              </a:ext>
            </a:extLst>
          </p:cNvPr>
          <p:cNvGraphicFramePr>
            <a:graphicFrameLocks noGrp="1"/>
          </p:cNvGraphicFramePr>
          <p:nvPr>
            <p:extLst>
              <p:ext uri="{D42A27DB-BD31-4B8C-83A1-F6EECF244321}">
                <p14:modId xmlns:p14="http://schemas.microsoft.com/office/powerpoint/2010/main" val="3378553463"/>
              </p:ext>
            </p:extLst>
          </p:nvPr>
        </p:nvGraphicFramePr>
        <p:xfrm>
          <a:off x="3912140" y="3964320"/>
          <a:ext cx="4025383" cy="2453356"/>
        </p:xfrm>
        <a:graphic>
          <a:graphicData uri="http://schemas.openxmlformats.org/drawingml/2006/table">
            <a:tbl>
              <a:tblPr firstRow="1"/>
              <a:tblGrid>
                <a:gridCol w="125966">
                  <a:extLst>
                    <a:ext uri="{9D8B030D-6E8A-4147-A177-3AD203B41FA5}">
                      <a16:colId xmlns:a16="http://schemas.microsoft.com/office/drawing/2014/main" val="1283946606"/>
                    </a:ext>
                  </a:extLst>
                </a:gridCol>
                <a:gridCol w="3899417">
                  <a:extLst>
                    <a:ext uri="{9D8B030D-6E8A-4147-A177-3AD203B41FA5}">
                      <a16:colId xmlns:a16="http://schemas.microsoft.com/office/drawing/2014/main" val="790281092"/>
                    </a:ext>
                  </a:extLst>
                </a:gridCol>
              </a:tblGrid>
              <a:tr h="195892">
                <a:tc>
                  <a:txBody>
                    <a:bodyPr/>
                    <a:lstStyle/>
                    <a:p>
                      <a:pPr algn="r" fontAlgn="t"/>
                      <a:endParaRPr lang="en-US" sz="1900">
                        <a:effectLst/>
                        <a:latin typeface="Arial" panose="020B0604020202020204" pitchFamily="34" charset="0"/>
                        <a:cs typeface="Arial" panose="020B0604020202020204" pitchFamily="34" charset="0"/>
                      </a:endParaRPr>
                    </a:p>
                  </a:txBody>
                  <a:tcPr marL="43339" marR="43339" marT="4334" marB="4334">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tc>
                  <a:txBody>
                    <a:bodyPr/>
                    <a:lstStyle/>
                    <a:p>
                      <a:r>
                        <a:rPr lang="en-US" dirty="0">
                          <a:solidFill>
                            <a:srgbClr val="6A737D"/>
                          </a:solidFill>
                          <a:effectLst/>
                          <a:latin typeface="SFMono-Regular"/>
                        </a:rPr>
                        <a:t># save changes</a:t>
                      </a:r>
                      <a:endParaRPr lang="en-US" dirty="0"/>
                    </a:p>
                  </a:txBody>
                  <a:tcPr>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extLst>
                  <a:ext uri="{0D108BD9-81ED-4DB2-BD59-A6C34878D82A}">
                    <a16:rowId xmlns:a16="http://schemas.microsoft.com/office/drawing/2014/main" val="23940013"/>
                  </a:ext>
                </a:extLst>
              </a:tr>
              <a:tr h="195892">
                <a:tc>
                  <a:txBody>
                    <a:bodyPr/>
                    <a:lstStyle/>
                    <a:p>
                      <a:pPr algn="r" fontAlgn="t"/>
                      <a:endParaRPr lang="en-US" sz="1900">
                        <a:effectLst/>
                        <a:latin typeface="Arial" panose="020B0604020202020204" pitchFamily="34" charset="0"/>
                        <a:cs typeface="Arial" panose="020B0604020202020204" pitchFamily="34" charset="0"/>
                      </a:endParaRPr>
                    </a:p>
                  </a:txBody>
                  <a:tcPr marL="43339" marR="43339" marT="4334" marB="4334">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tc>
                  <a:txBody>
                    <a:bodyPr/>
                    <a:lstStyle/>
                    <a:p>
                      <a:pPr algn="l" fontAlgn="t"/>
                      <a:r>
                        <a:rPr lang="en-US" dirty="0" err="1">
                          <a:solidFill>
                            <a:srgbClr val="24292E"/>
                          </a:solidFill>
                          <a:effectLst/>
                          <a:latin typeface="SFMono-Regular"/>
                        </a:rPr>
                        <a:t>conn.</a:t>
                      </a:r>
                      <a:r>
                        <a:rPr lang="en-US" dirty="0" err="1">
                          <a:solidFill>
                            <a:srgbClr val="6F42C1"/>
                          </a:solidFill>
                          <a:effectLst/>
                          <a:latin typeface="SFMono-Regular"/>
                        </a:rPr>
                        <a:t>commit</a:t>
                      </a:r>
                      <a:r>
                        <a:rPr lang="en-US" dirty="0">
                          <a:solidFill>
                            <a:srgbClr val="24292E"/>
                          </a:solidFill>
                          <a:effectLst/>
                          <a:latin typeface="SFMono-Regular"/>
                        </a:rPr>
                        <a:t>()</a:t>
                      </a:r>
                    </a:p>
                  </a:txBody>
                  <a:tcPr marL="63500" marR="63500" marT="6350" marB="6350">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extLst>
                  <a:ext uri="{0D108BD9-81ED-4DB2-BD59-A6C34878D82A}">
                    <a16:rowId xmlns:a16="http://schemas.microsoft.com/office/drawing/2014/main" val="630403921"/>
                  </a:ext>
                </a:extLst>
              </a:tr>
              <a:tr h="195892">
                <a:tc>
                  <a:txBody>
                    <a:bodyPr/>
                    <a:lstStyle/>
                    <a:p>
                      <a:pPr algn="r" fontAlgn="t"/>
                      <a:endParaRPr lang="en-US" sz="1900">
                        <a:effectLst/>
                        <a:latin typeface="Arial" panose="020B0604020202020204" pitchFamily="34" charset="0"/>
                        <a:cs typeface="Arial" panose="020B0604020202020204" pitchFamily="34" charset="0"/>
                      </a:endParaRPr>
                    </a:p>
                  </a:txBody>
                  <a:tcPr marL="43339" marR="43339" marT="4334" marB="4334">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tc>
                  <a:txBody>
                    <a:bodyPr/>
                    <a:lstStyle/>
                    <a:p>
                      <a:pPr algn="l" fontAlgn="t"/>
                      <a:r>
                        <a:rPr lang="en-US" dirty="0">
                          <a:solidFill>
                            <a:srgbClr val="6F42C1"/>
                          </a:solidFill>
                          <a:effectLst/>
                          <a:latin typeface="SFMono-Regular"/>
                        </a:rPr>
                        <a:t>print</a:t>
                      </a:r>
                      <a:r>
                        <a:rPr lang="en-US" dirty="0">
                          <a:solidFill>
                            <a:srgbClr val="24292E"/>
                          </a:solidFill>
                          <a:effectLst/>
                          <a:latin typeface="SFMono-Regular"/>
                        </a:rPr>
                        <a:t>(</a:t>
                      </a:r>
                      <a:r>
                        <a:rPr lang="en-US" dirty="0">
                          <a:solidFill>
                            <a:srgbClr val="032F62"/>
                          </a:solidFill>
                          <a:effectLst/>
                          <a:latin typeface="SFMono-Regular"/>
                        </a:rPr>
                        <a:t>'Changes saved.'</a:t>
                      </a:r>
                      <a:r>
                        <a:rPr lang="en-US" dirty="0">
                          <a:solidFill>
                            <a:srgbClr val="24292E"/>
                          </a:solidFill>
                          <a:effectLst/>
                          <a:latin typeface="SFMono-Regular"/>
                        </a:rPr>
                        <a:t>)</a:t>
                      </a:r>
                    </a:p>
                  </a:txBody>
                  <a:tcPr marL="63500" marR="63500" marT="6350" marB="6350">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extLst>
                  <a:ext uri="{0D108BD9-81ED-4DB2-BD59-A6C34878D82A}">
                    <a16:rowId xmlns:a16="http://schemas.microsoft.com/office/drawing/2014/main" val="2533883051"/>
                  </a:ext>
                </a:extLst>
              </a:tr>
              <a:tr h="195892">
                <a:tc>
                  <a:txBody>
                    <a:bodyPr/>
                    <a:lstStyle/>
                    <a:p>
                      <a:pPr algn="r" fontAlgn="t"/>
                      <a:endParaRPr lang="en-US" sz="1900">
                        <a:effectLst/>
                        <a:latin typeface="Arial" panose="020B0604020202020204" pitchFamily="34" charset="0"/>
                        <a:cs typeface="Arial" panose="020B0604020202020204" pitchFamily="34" charset="0"/>
                      </a:endParaRPr>
                    </a:p>
                  </a:txBody>
                  <a:tcPr marL="43339" marR="43339" marT="4334" marB="4334">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tc>
                  <a:txBody>
                    <a:bodyPr/>
                    <a:lstStyle/>
                    <a:p>
                      <a:pPr algn="l" fontAlgn="t"/>
                      <a:endParaRPr lang="en-US" dirty="0">
                        <a:solidFill>
                          <a:srgbClr val="24292E"/>
                        </a:solidFill>
                        <a:effectLst/>
                        <a:latin typeface="SFMono-Regular"/>
                      </a:endParaRPr>
                    </a:p>
                  </a:txBody>
                  <a:tcPr marL="63500" marR="63500" marT="6350" marB="6350">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extLst>
                  <a:ext uri="{0D108BD9-81ED-4DB2-BD59-A6C34878D82A}">
                    <a16:rowId xmlns:a16="http://schemas.microsoft.com/office/drawing/2014/main" val="2367470125"/>
                  </a:ext>
                </a:extLst>
              </a:tr>
              <a:tr h="195892">
                <a:tc>
                  <a:txBody>
                    <a:bodyPr/>
                    <a:lstStyle/>
                    <a:p>
                      <a:pPr algn="r" fontAlgn="t"/>
                      <a:endParaRPr lang="en-US" sz="1900">
                        <a:effectLst/>
                        <a:latin typeface="Arial" panose="020B0604020202020204" pitchFamily="34" charset="0"/>
                        <a:cs typeface="Arial" panose="020B0604020202020204" pitchFamily="34" charset="0"/>
                      </a:endParaRPr>
                    </a:p>
                  </a:txBody>
                  <a:tcPr marL="43339" marR="43339" marT="4334" marB="4334">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tc>
                  <a:txBody>
                    <a:bodyPr/>
                    <a:lstStyle/>
                    <a:p>
                      <a:pPr algn="l" fontAlgn="t"/>
                      <a:r>
                        <a:rPr lang="en-US" dirty="0">
                          <a:solidFill>
                            <a:srgbClr val="6A737D"/>
                          </a:solidFill>
                          <a:effectLst/>
                          <a:latin typeface="SFMono-Regular"/>
                        </a:rPr>
                        <a:t># close database connection</a:t>
                      </a:r>
                      <a:endParaRPr lang="en-US" dirty="0">
                        <a:solidFill>
                          <a:srgbClr val="24292E"/>
                        </a:solidFill>
                        <a:effectLst/>
                        <a:latin typeface="SFMono-Regular"/>
                      </a:endParaRPr>
                    </a:p>
                  </a:txBody>
                  <a:tcPr marL="63500" marR="63500" marT="6350" marB="6350">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extLst>
                  <a:ext uri="{0D108BD9-81ED-4DB2-BD59-A6C34878D82A}">
                    <a16:rowId xmlns:a16="http://schemas.microsoft.com/office/drawing/2014/main" val="1376769128"/>
                  </a:ext>
                </a:extLst>
              </a:tr>
              <a:tr h="195892">
                <a:tc>
                  <a:txBody>
                    <a:bodyPr/>
                    <a:lstStyle/>
                    <a:p>
                      <a:pPr algn="r" fontAlgn="t"/>
                      <a:endParaRPr lang="en-US" sz="1900">
                        <a:effectLst/>
                        <a:latin typeface="Arial" panose="020B0604020202020204" pitchFamily="34" charset="0"/>
                        <a:cs typeface="Arial" panose="020B0604020202020204" pitchFamily="34" charset="0"/>
                      </a:endParaRPr>
                    </a:p>
                  </a:txBody>
                  <a:tcPr marL="43339" marR="43339" marT="4334" marB="4334">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tc>
                  <a:txBody>
                    <a:bodyPr/>
                    <a:lstStyle/>
                    <a:p>
                      <a:pPr algn="l" fontAlgn="t"/>
                      <a:r>
                        <a:rPr lang="en-US" dirty="0" err="1">
                          <a:solidFill>
                            <a:srgbClr val="24292E"/>
                          </a:solidFill>
                          <a:effectLst/>
                          <a:latin typeface="SFMono-Regular"/>
                        </a:rPr>
                        <a:t>conn.</a:t>
                      </a:r>
                      <a:r>
                        <a:rPr lang="en-US" dirty="0" err="1">
                          <a:solidFill>
                            <a:srgbClr val="6F42C1"/>
                          </a:solidFill>
                          <a:effectLst/>
                          <a:latin typeface="SFMono-Regular"/>
                        </a:rPr>
                        <a:t>close</a:t>
                      </a:r>
                      <a:r>
                        <a:rPr lang="en-US" dirty="0">
                          <a:solidFill>
                            <a:srgbClr val="24292E"/>
                          </a:solidFill>
                          <a:effectLst/>
                          <a:latin typeface="SFMono-Regular"/>
                        </a:rPr>
                        <a:t>()</a:t>
                      </a:r>
                    </a:p>
                  </a:txBody>
                  <a:tcPr marL="63500" marR="63500" marT="6350" marB="6350">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extLst>
                  <a:ext uri="{0D108BD9-81ED-4DB2-BD59-A6C34878D82A}">
                    <a16:rowId xmlns:a16="http://schemas.microsoft.com/office/drawing/2014/main" val="193315155"/>
                  </a:ext>
                </a:extLst>
              </a:tr>
              <a:tr h="195892">
                <a:tc>
                  <a:txBody>
                    <a:bodyPr/>
                    <a:lstStyle/>
                    <a:p>
                      <a:pPr algn="r" fontAlgn="t"/>
                      <a:endParaRPr lang="en-US" sz="1900">
                        <a:effectLst/>
                        <a:latin typeface="Arial" panose="020B0604020202020204" pitchFamily="34" charset="0"/>
                        <a:cs typeface="Arial" panose="020B0604020202020204" pitchFamily="34" charset="0"/>
                      </a:endParaRPr>
                    </a:p>
                  </a:txBody>
                  <a:tcPr marL="43339" marR="43339" marT="4334" marB="4334">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tc>
                  <a:txBody>
                    <a:bodyPr/>
                    <a:lstStyle/>
                    <a:p>
                      <a:pPr algn="l" fontAlgn="t"/>
                      <a:r>
                        <a:rPr lang="en-US" dirty="0">
                          <a:solidFill>
                            <a:srgbClr val="6F42C1"/>
                          </a:solidFill>
                          <a:effectLst/>
                          <a:latin typeface="SFMono-Regular"/>
                        </a:rPr>
                        <a:t>print</a:t>
                      </a:r>
                      <a:r>
                        <a:rPr lang="en-US" dirty="0">
                          <a:solidFill>
                            <a:srgbClr val="24292E"/>
                          </a:solidFill>
                          <a:effectLst/>
                          <a:latin typeface="SFMono-Regular"/>
                        </a:rPr>
                        <a:t>(</a:t>
                      </a:r>
                      <a:r>
                        <a:rPr lang="en-US" dirty="0">
                          <a:solidFill>
                            <a:srgbClr val="032F62"/>
                          </a:solidFill>
                          <a:effectLst/>
                          <a:latin typeface="SFMono-Regular"/>
                        </a:rPr>
                        <a:t>'Connection closed.'</a:t>
                      </a:r>
                      <a:r>
                        <a:rPr lang="en-US" dirty="0">
                          <a:solidFill>
                            <a:srgbClr val="24292E"/>
                          </a:solidFill>
                          <a:effectLst/>
                          <a:latin typeface="SFMono-Regular"/>
                        </a:rPr>
                        <a:t>)</a:t>
                      </a:r>
                    </a:p>
                  </a:txBody>
                  <a:tcPr marL="63500" marR="63500" marT="6350" marB="6350">
                    <a:lnL>
                      <a:noFill/>
                    </a:lnL>
                    <a:lnR>
                      <a:noFill/>
                    </a:lnR>
                    <a:lnT w="6350" cap="flat" cmpd="sng" algn="ctr">
                      <a:solidFill>
                        <a:srgbClr val="E7E7E7"/>
                      </a:solidFill>
                      <a:prstDash val="solid"/>
                      <a:round/>
                      <a:headEnd type="none" w="med" len="med"/>
                      <a:tailEnd type="none" w="med" len="med"/>
                    </a:lnT>
                    <a:lnB w="6350" cap="flat" cmpd="sng" algn="ctr">
                      <a:solidFill>
                        <a:srgbClr val="E7E7E7"/>
                      </a:solidFill>
                      <a:prstDash val="solid"/>
                      <a:round/>
                      <a:headEnd type="none" w="med" len="med"/>
                      <a:tailEnd type="none" w="med" len="med"/>
                    </a:lnB>
                    <a:solidFill>
                      <a:srgbClr val="FFFFFF"/>
                    </a:solidFill>
                  </a:tcPr>
                </a:tc>
                <a:extLst>
                  <a:ext uri="{0D108BD9-81ED-4DB2-BD59-A6C34878D82A}">
                    <a16:rowId xmlns:a16="http://schemas.microsoft.com/office/drawing/2014/main" val="3428497165"/>
                  </a:ext>
                </a:extLst>
              </a:tr>
              <a:tr h="195892">
                <a:tc>
                  <a:txBody>
                    <a:bodyPr/>
                    <a:lstStyle/>
                    <a:p>
                      <a:pPr algn="r" fontAlgn="t"/>
                      <a:endParaRPr lang="en-US" sz="1900">
                        <a:effectLst/>
                        <a:latin typeface="Arial" panose="020B0604020202020204" pitchFamily="34" charset="0"/>
                        <a:cs typeface="Arial" panose="020B0604020202020204" pitchFamily="34" charset="0"/>
                      </a:endParaRPr>
                    </a:p>
                  </a:txBody>
                  <a:tcPr marL="43339" marR="43339" marT="4334" marB="4334">
                    <a:lnL>
                      <a:noFill/>
                    </a:lnL>
                    <a:lnR>
                      <a:noFill/>
                    </a:lnR>
                    <a:lnT w="6350" cap="flat" cmpd="sng" algn="ctr">
                      <a:solidFill>
                        <a:srgbClr val="E7E7E7"/>
                      </a:solidFill>
                      <a:prstDash val="solid"/>
                      <a:round/>
                      <a:headEnd type="none" w="med" len="med"/>
                      <a:tailEnd type="none" w="med" len="med"/>
                    </a:lnT>
                    <a:lnB>
                      <a:noFill/>
                    </a:lnB>
                    <a:solidFill>
                      <a:srgbClr val="FFFFFF"/>
                    </a:solidFill>
                  </a:tcPr>
                </a:tc>
                <a:tc>
                  <a:txBody>
                    <a:bodyPr/>
                    <a:lstStyle/>
                    <a:p>
                      <a:pPr algn="l" fontAlgn="t"/>
                      <a:endParaRPr lang="en-US" sz="1900" dirty="0">
                        <a:solidFill>
                          <a:srgbClr val="24292E"/>
                        </a:solidFill>
                        <a:effectLst/>
                        <a:latin typeface="Arial" panose="020B0604020202020204" pitchFamily="34" charset="0"/>
                        <a:cs typeface="Arial" panose="020B0604020202020204" pitchFamily="34" charset="0"/>
                      </a:endParaRPr>
                    </a:p>
                  </a:txBody>
                  <a:tcPr marL="43339" marR="43339" marT="4334" marB="4334">
                    <a:lnL>
                      <a:noFill/>
                    </a:lnL>
                    <a:lnR>
                      <a:noFill/>
                    </a:lnR>
                    <a:lnT w="6350" cap="flat" cmpd="sng" algn="ctr">
                      <a:solidFill>
                        <a:srgbClr val="E7E7E7"/>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487954817"/>
                  </a:ext>
                </a:extLst>
              </a:tr>
            </a:tbl>
          </a:graphicData>
        </a:graphic>
      </p:graphicFrame>
    </p:spTree>
    <p:extLst>
      <p:ext uri="{BB962C8B-B14F-4D97-AF65-F5344CB8AC3E}">
        <p14:creationId xmlns:p14="http://schemas.microsoft.com/office/powerpoint/2010/main" val="1846656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spc="-10" dirty="0"/>
              <a:t>Running SQL Commands on SQLite</a:t>
            </a:r>
            <a:endParaRPr lang="en-US" dirty="0"/>
          </a:p>
        </p:txBody>
      </p:sp>
      <p:sp>
        <p:nvSpPr>
          <p:cNvPr id="3" name="Content Placeholder 2">
            <a:extLst>
              <a:ext uri="{FF2B5EF4-FFF2-40B4-BE49-F238E27FC236}">
                <a16:creationId xmlns:a16="http://schemas.microsoft.com/office/drawing/2014/main" id="{D9896401-963A-9391-1E10-48D122C2B9C5}"/>
              </a:ext>
            </a:extLst>
          </p:cNvPr>
          <p:cNvSpPr>
            <a:spLocks noGrp="1"/>
          </p:cNvSpPr>
          <p:nvPr>
            <p:ph sz="quarter" idx="13"/>
          </p:nvPr>
        </p:nvSpPr>
        <p:spPr>
          <a:xfrm>
            <a:off x="913774" y="1566407"/>
            <a:ext cx="10363826" cy="4936869"/>
          </a:xfrm>
        </p:spPr>
        <p:txBody>
          <a:bodyPr>
            <a:normAutofit/>
          </a:bodyPr>
          <a:lstStyle/>
          <a:p>
            <a:pPr>
              <a:spcBef>
                <a:spcPts val="0"/>
              </a:spcBef>
            </a:pPr>
            <a:r>
              <a:rPr lang="en-US" dirty="0"/>
              <a:t>SQL commands can be executed using the </a:t>
            </a:r>
            <a:r>
              <a:rPr lang="en-US" b="1" dirty="0"/>
              <a:t>execute()</a:t>
            </a:r>
            <a:r>
              <a:rPr lang="en-US" dirty="0"/>
              <a:t> method of the </a:t>
            </a:r>
            <a:r>
              <a:rPr lang="en-US" b="1" dirty="0"/>
              <a:t>Cursor </a:t>
            </a:r>
            <a:r>
              <a:rPr lang="en-US" dirty="0"/>
              <a:t>object.</a:t>
            </a:r>
          </a:p>
          <a:p>
            <a:pPr lvl="1">
              <a:spcBef>
                <a:spcPts val="0"/>
              </a:spcBef>
            </a:pPr>
            <a:r>
              <a:rPr lang="en-US" dirty="0"/>
              <a:t>SQLite3 SQL commands may be slightly different from the standard SQL.</a:t>
            </a:r>
          </a:p>
          <a:p>
            <a:pPr>
              <a:spcBef>
                <a:spcPts val="0"/>
              </a:spcBef>
            </a:pPr>
            <a:r>
              <a:rPr lang="en-US" dirty="0"/>
              <a:t>You just need to write your query inside quotes and you may choose to include a</a:t>
            </a:r>
            <a:r>
              <a:rPr lang="en-US" b="1" dirty="0"/>
              <a:t> ’;’</a:t>
            </a:r>
            <a:r>
              <a:rPr lang="en-US" dirty="0"/>
              <a:t> which is a requirement in some databases but not in SQLite. </a:t>
            </a:r>
            <a:endParaRPr lang="en-US" sz="2800" dirty="0">
              <a:latin typeface="roboto"/>
            </a:endParaRPr>
          </a:p>
          <a:p>
            <a:pPr>
              <a:spcBef>
                <a:spcPts val="0"/>
              </a:spcBef>
            </a:pPr>
            <a:endParaRPr lang="en-US" i="1" dirty="0"/>
          </a:p>
          <a:p>
            <a:pPr>
              <a:spcBef>
                <a:spcPts val="0"/>
              </a:spcBef>
            </a:pPr>
            <a:r>
              <a:rPr lang="en-US" i="1" dirty="0"/>
              <a:t>SQL keywords are case-insensitive so you can write the commands in UPPERCASE IF YOU WANT!</a:t>
            </a:r>
            <a:endParaRPr lang="en-US" dirty="0"/>
          </a:p>
          <a:p>
            <a:pPr lvl="1">
              <a:lnSpc>
                <a:spcPct val="105000"/>
              </a:lnSpc>
            </a:pPr>
            <a:endParaRPr lang="zh-CN" altLang="en-US" dirty="0"/>
          </a:p>
        </p:txBody>
      </p:sp>
    </p:spTree>
    <p:extLst>
      <p:ext uri="{BB962C8B-B14F-4D97-AF65-F5344CB8AC3E}">
        <p14:creationId xmlns:p14="http://schemas.microsoft.com/office/powerpoint/2010/main" val="1157581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spc="-10" dirty="0"/>
              <a:t>Create Table</a:t>
            </a:r>
            <a:endParaRPr lang="en-US" dirty="0"/>
          </a:p>
        </p:txBody>
      </p:sp>
      <p:sp>
        <p:nvSpPr>
          <p:cNvPr id="3" name="Content Placeholder 2">
            <a:extLst>
              <a:ext uri="{FF2B5EF4-FFF2-40B4-BE49-F238E27FC236}">
                <a16:creationId xmlns:a16="http://schemas.microsoft.com/office/drawing/2014/main" id="{D9896401-963A-9391-1E10-48D122C2B9C5}"/>
              </a:ext>
            </a:extLst>
          </p:cNvPr>
          <p:cNvSpPr>
            <a:spLocks noGrp="1"/>
          </p:cNvSpPr>
          <p:nvPr>
            <p:ph sz="quarter" idx="13"/>
          </p:nvPr>
        </p:nvSpPr>
        <p:spPr>
          <a:xfrm>
            <a:off x="913774" y="1566407"/>
            <a:ext cx="4699086" cy="4134001"/>
          </a:xfrm>
        </p:spPr>
        <p:txBody>
          <a:bodyPr>
            <a:normAutofit/>
          </a:bodyPr>
          <a:lstStyle/>
          <a:p>
            <a:pPr>
              <a:spcBef>
                <a:spcPts val="0"/>
              </a:spcBef>
            </a:pPr>
            <a:r>
              <a:rPr lang="en-US" b="1" dirty="0"/>
              <a:t>CREATE TABLE</a:t>
            </a:r>
            <a:r>
              <a:rPr lang="en-US" dirty="0"/>
              <a:t> command</a:t>
            </a:r>
            <a:endParaRPr lang="en-US" i="1" dirty="0"/>
          </a:p>
          <a:p>
            <a:pPr lvl="1">
              <a:spcBef>
                <a:spcPts val="0"/>
              </a:spcBef>
            </a:pPr>
            <a:r>
              <a:rPr lang="en-US" i="1" dirty="0"/>
              <a:t>The </a:t>
            </a:r>
            <a:r>
              <a:rPr lang="en-US" b="1" i="1" dirty="0"/>
              <a:t>Primary key</a:t>
            </a:r>
            <a:r>
              <a:rPr lang="en-US" i="1" dirty="0"/>
              <a:t> is an attribute or set of attributes that can determine individual records in a table. </a:t>
            </a:r>
          </a:p>
          <a:p>
            <a:pPr lvl="1">
              <a:spcBef>
                <a:spcPts val="0"/>
              </a:spcBef>
            </a:pPr>
            <a:r>
              <a:rPr lang="en-US" i="1" dirty="0"/>
              <a:t>Defining an attribute</a:t>
            </a:r>
            <a:r>
              <a:rPr lang="en-US" b="1" i="1" dirty="0"/>
              <a:t> Not Null </a:t>
            </a:r>
            <a:r>
              <a:rPr lang="en-US" i="1" dirty="0"/>
              <a:t>will make sure there is a value given to the attribute (otherwise it will give an error).</a:t>
            </a:r>
          </a:p>
        </p:txBody>
      </p:sp>
      <p:sp>
        <p:nvSpPr>
          <p:cNvPr id="4" name="TextBox 3">
            <a:extLst>
              <a:ext uri="{FF2B5EF4-FFF2-40B4-BE49-F238E27FC236}">
                <a16:creationId xmlns:a16="http://schemas.microsoft.com/office/drawing/2014/main" id="{A460C11B-5975-FE51-BFD4-89185B3EB168}"/>
              </a:ext>
            </a:extLst>
          </p:cNvPr>
          <p:cNvSpPr txBox="1"/>
          <p:nvPr/>
        </p:nvSpPr>
        <p:spPr>
          <a:xfrm>
            <a:off x="6131667" y="1661996"/>
            <a:ext cx="5250423" cy="4247317"/>
          </a:xfrm>
          <a:prstGeom prst="rect">
            <a:avLst/>
          </a:prstGeom>
          <a:solidFill>
            <a:schemeClr val="bg1"/>
          </a:solidFill>
        </p:spPr>
        <p:txBody>
          <a:bodyPr wrap="square" rtlCol="0">
            <a:spAutoFit/>
          </a:bodyPr>
          <a:lstStyle/>
          <a:p>
            <a:pPr marL="0" algn="l" rtl="0" eaLnBrk="1" fontAlgn="t" latinLnBrk="0" hangingPunct="1">
              <a:spcBef>
                <a:spcPts val="0"/>
              </a:spcBef>
              <a:spcAft>
                <a:spcPts val="0"/>
              </a:spcAft>
            </a:pPr>
            <a:r>
              <a:rPr lang="en-US" sz="1800" b="0" i="0" u="none" strike="noStrike" kern="1200" dirty="0">
                <a:solidFill>
                  <a:srgbClr val="24292E"/>
                </a:solidFill>
                <a:effectLst/>
                <a:latin typeface="SFMono-Regular"/>
              </a:rPr>
              <a:t># </a:t>
            </a:r>
            <a:r>
              <a:rPr lang="en-US" sz="1800" b="0" i="0" u="none" strike="noStrike" kern="1200" dirty="0" err="1">
                <a:solidFill>
                  <a:srgbClr val="24292E"/>
                </a:solidFill>
                <a:effectLst/>
                <a:latin typeface="SFMono-Regular"/>
              </a:rPr>
              <a:t>create_customer_table.py</a:t>
            </a:r>
            <a:endParaRPr lang="en-US" sz="1800" b="0" i="0" u="none" strike="noStrike" kern="1200" dirty="0">
              <a:solidFill>
                <a:srgbClr val="24292E"/>
              </a:solidFill>
              <a:effectLst/>
              <a:latin typeface="SFMono-Regular"/>
            </a:endParaRPr>
          </a:p>
          <a:p>
            <a:pPr marL="0" algn="l" rtl="0" eaLnBrk="1" fontAlgn="t" latinLnBrk="0" hangingPunct="1">
              <a:spcBef>
                <a:spcPts val="0"/>
              </a:spcBef>
              <a:spcAft>
                <a:spcPts val="0"/>
              </a:spcAft>
            </a:pPr>
            <a:r>
              <a:rPr lang="en-US" dirty="0">
                <a:solidFill>
                  <a:srgbClr val="24292E"/>
                </a:solidFill>
                <a:latin typeface="SFMono-Regular"/>
              </a:rPr>
              <a:t>import sqlite3</a:t>
            </a:r>
            <a:endParaRPr lang="en-US" sz="1800" b="0" i="0" u="none" strike="noStrike" kern="1200" dirty="0">
              <a:solidFill>
                <a:srgbClr val="24292E"/>
              </a:solidFill>
              <a:effectLst/>
              <a:latin typeface="SFMono-Regular"/>
            </a:endParaRPr>
          </a:p>
          <a:p>
            <a:pPr marL="0" algn="l" rtl="0" eaLnBrk="1" fontAlgn="t" latinLnBrk="0" hangingPunct="1">
              <a:spcBef>
                <a:spcPts val="0"/>
              </a:spcBef>
              <a:spcAft>
                <a:spcPts val="0"/>
              </a:spcAft>
            </a:pPr>
            <a:r>
              <a:rPr lang="en-US" sz="1800" b="0" i="0" u="none" strike="noStrike" kern="1200" dirty="0">
                <a:solidFill>
                  <a:srgbClr val="24292E"/>
                </a:solidFill>
                <a:effectLst/>
                <a:latin typeface="SFMono-Regular"/>
              </a:rPr>
              <a:t>conn </a:t>
            </a:r>
            <a:r>
              <a:rPr lang="en-US" sz="1800" b="0" i="0" u="none" strike="noStrike" kern="1200" dirty="0">
                <a:solidFill>
                  <a:srgbClr val="005CC5"/>
                </a:solidFill>
                <a:effectLst/>
                <a:latin typeface="SFMono-Regular"/>
              </a:rPr>
              <a:t>=</a:t>
            </a:r>
            <a:r>
              <a:rPr lang="en-US" sz="1800" b="0" i="0" u="none" strike="noStrike" kern="1200" dirty="0">
                <a:solidFill>
                  <a:srgbClr val="24292E"/>
                </a:solidFill>
                <a:effectLst/>
                <a:latin typeface="SFMono-Regular"/>
              </a:rPr>
              <a:t> sqlite3.</a:t>
            </a:r>
            <a:r>
              <a:rPr lang="en-US" sz="1800" b="0" i="0" u="none" strike="noStrike" kern="1200" dirty="0">
                <a:solidFill>
                  <a:srgbClr val="6F42C1"/>
                </a:solidFill>
                <a:effectLst/>
                <a:latin typeface="SFMono-Regular"/>
              </a:rPr>
              <a:t>connect</a:t>
            </a:r>
            <a:r>
              <a:rPr lang="en-US" sz="1800" b="0" i="0" u="none" strike="noStrike" kern="1200" dirty="0">
                <a:solidFill>
                  <a:srgbClr val="24292E"/>
                </a:solidFill>
                <a:effectLst/>
                <a:latin typeface="SFMono-Regular"/>
              </a:rPr>
              <a:t>(</a:t>
            </a:r>
            <a:r>
              <a:rPr lang="en-US" sz="1800" b="0" i="0" u="none" strike="noStrike" kern="1200" dirty="0">
                <a:solidFill>
                  <a:srgbClr val="032F62"/>
                </a:solidFill>
                <a:effectLst/>
                <a:latin typeface="SFMono-Regular"/>
              </a:rPr>
              <a:t>‘./</a:t>
            </a:r>
            <a:r>
              <a:rPr lang="en-US" sz="1800" b="0" i="0" u="none" strike="noStrike" kern="1200" dirty="0" err="1">
                <a:solidFill>
                  <a:srgbClr val="032F62"/>
                </a:solidFill>
                <a:effectLst/>
                <a:latin typeface="SFMono-Regular"/>
              </a:rPr>
              <a:t>sql_db</a:t>
            </a:r>
            <a:r>
              <a:rPr lang="en-US" dirty="0">
                <a:solidFill>
                  <a:srgbClr val="032F62"/>
                </a:solidFill>
                <a:latin typeface="SFMono-Regular"/>
              </a:rPr>
              <a:t>/</a:t>
            </a:r>
            <a:r>
              <a:rPr lang="en-US" sz="1800" b="0" i="0" u="none" strike="noStrike" kern="1200" dirty="0" err="1">
                <a:solidFill>
                  <a:srgbClr val="032F62"/>
                </a:solidFill>
                <a:effectLst/>
                <a:latin typeface="SFMono-Regular"/>
              </a:rPr>
              <a:t>Demo_table.db</a:t>
            </a:r>
            <a:r>
              <a:rPr lang="en-US" sz="1800" b="0" i="0" u="none" strike="noStrike" kern="1200" dirty="0">
                <a:solidFill>
                  <a:srgbClr val="032F62"/>
                </a:solidFill>
                <a:effectLst/>
                <a:latin typeface="SFMono-Regular"/>
              </a:rPr>
              <a:t>'</a:t>
            </a:r>
            <a:r>
              <a:rPr lang="en-US" sz="1800" b="0" i="0" u="none" strike="noStrike" kern="1200" dirty="0">
                <a:solidFill>
                  <a:srgbClr val="24292E"/>
                </a:solidFill>
                <a:effectLst/>
                <a:latin typeface="SFMono-Regular"/>
              </a:rPr>
              <a:t>)</a:t>
            </a:r>
            <a:endParaRPr lang="en-US"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800" b="0" i="0" u="none" strike="noStrike" kern="1200" dirty="0">
                <a:solidFill>
                  <a:srgbClr val="24292E"/>
                </a:solidFill>
                <a:effectLst/>
                <a:latin typeface="SFMono-Regular"/>
              </a:rPr>
              <a:t>cur </a:t>
            </a:r>
            <a:r>
              <a:rPr lang="en-US" sz="1800" b="0" i="0" u="none" strike="noStrike" kern="1200" dirty="0">
                <a:solidFill>
                  <a:srgbClr val="005CC5"/>
                </a:solidFill>
                <a:effectLst/>
                <a:latin typeface="SFMono-Regular"/>
              </a:rPr>
              <a:t>=</a:t>
            </a:r>
            <a:r>
              <a:rPr lang="en-US" sz="1800" b="0" i="0" u="none" strike="noStrike" kern="1200" dirty="0">
                <a:solidFill>
                  <a:srgbClr val="24292E"/>
                </a:solidFill>
                <a:effectLst/>
                <a:latin typeface="SFMono-Regular"/>
              </a:rPr>
              <a:t> </a:t>
            </a:r>
            <a:r>
              <a:rPr lang="en-US" sz="1800" b="0" i="0" u="none" strike="noStrike" kern="1200" dirty="0" err="1">
                <a:solidFill>
                  <a:srgbClr val="24292E"/>
                </a:solidFill>
                <a:effectLst/>
                <a:latin typeface="SFMono-Regular"/>
              </a:rPr>
              <a:t>conn.</a:t>
            </a:r>
            <a:r>
              <a:rPr lang="en-US" sz="1800" b="0" i="0" u="none" strike="noStrike" kern="1200" dirty="0" err="1">
                <a:solidFill>
                  <a:srgbClr val="6F42C1"/>
                </a:solidFill>
                <a:effectLst/>
                <a:latin typeface="SFMono-Regular"/>
              </a:rPr>
              <a:t>cursor</a:t>
            </a:r>
            <a:r>
              <a:rPr lang="en-US" sz="1800" b="0" i="0" u="none" strike="noStrike" kern="1200" dirty="0">
                <a:solidFill>
                  <a:srgbClr val="24292E"/>
                </a:solidFill>
                <a:effectLst/>
                <a:latin typeface="SFMono-Regular"/>
              </a:rPr>
              <a:t>()</a:t>
            </a:r>
            <a:endParaRPr lang="en-US"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800" b="0" i="0" u="none" strike="noStrike" kern="1200" dirty="0">
                <a:solidFill>
                  <a:srgbClr val="6A737D"/>
                </a:solidFill>
                <a:effectLst/>
                <a:latin typeface="SFMono-Regular"/>
              </a:rPr>
              <a:t># create table in database</a:t>
            </a:r>
            <a:endParaRPr lang="en-US"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800" b="0" i="0" u="none" strike="noStrike" kern="1200" dirty="0" err="1">
                <a:solidFill>
                  <a:srgbClr val="24292E"/>
                </a:solidFill>
                <a:effectLst/>
                <a:latin typeface="SFMono-Regular"/>
              </a:rPr>
              <a:t>cur.</a:t>
            </a:r>
            <a:r>
              <a:rPr lang="en-US" sz="1800" b="0" i="0" u="none" strike="noStrike" kern="1200" dirty="0" err="1">
                <a:solidFill>
                  <a:srgbClr val="6F42C1"/>
                </a:solidFill>
                <a:effectLst/>
                <a:latin typeface="SFMono-Regular"/>
              </a:rPr>
              <a:t>execute</a:t>
            </a:r>
            <a:r>
              <a:rPr lang="en-US" sz="1800" b="0" i="0" u="none" strike="noStrike" kern="1200" dirty="0">
                <a:solidFill>
                  <a:srgbClr val="24292E"/>
                </a:solidFill>
                <a:effectLst/>
                <a:latin typeface="SFMono-Regular"/>
              </a:rPr>
              <a:t>(</a:t>
            </a:r>
            <a:r>
              <a:rPr lang="en-US" sz="1800" b="0" i="0" u="none" strike="noStrike" kern="1200" dirty="0">
                <a:solidFill>
                  <a:srgbClr val="032F62"/>
                </a:solidFill>
                <a:effectLst/>
                <a:latin typeface="SFMono-Regular"/>
              </a:rPr>
              <a:t>'''CREATE TABLE CUSTOMER(</a:t>
            </a:r>
            <a:endParaRPr lang="en-US"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800" b="0" i="0" u="none" strike="noStrike" kern="1200" dirty="0" err="1">
                <a:solidFill>
                  <a:srgbClr val="032F62"/>
                </a:solidFill>
                <a:effectLst/>
                <a:latin typeface="SFMono-Regular"/>
              </a:rPr>
              <a:t>User_ID</a:t>
            </a:r>
            <a:r>
              <a:rPr lang="en-US" sz="1800" b="0" i="0" u="none" strike="noStrike" kern="1200" dirty="0">
                <a:solidFill>
                  <a:srgbClr val="032F62"/>
                </a:solidFill>
                <a:effectLst/>
                <a:latin typeface="SFMono-Regular"/>
              </a:rPr>
              <a:t> INTEGER PRIMARY KEY NOT NULL,</a:t>
            </a:r>
            <a:endParaRPr lang="en-US"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800" b="0" i="0" u="none" strike="noStrike" kern="1200" dirty="0" err="1">
                <a:solidFill>
                  <a:srgbClr val="032F62"/>
                </a:solidFill>
                <a:effectLst/>
                <a:latin typeface="SFMono-Regular"/>
              </a:rPr>
              <a:t>Product_ID</a:t>
            </a:r>
            <a:r>
              <a:rPr lang="en-US" sz="1800" b="0" i="0" u="none" strike="noStrike" kern="1200" dirty="0">
                <a:solidFill>
                  <a:srgbClr val="032F62"/>
                </a:solidFill>
                <a:effectLst/>
                <a:latin typeface="SFMono-Regular"/>
              </a:rPr>
              <a:t> INTEGER NOT NULL,</a:t>
            </a:r>
            <a:endParaRPr lang="en-US"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800" b="0" i="0" u="none" strike="noStrike" kern="1200" dirty="0">
                <a:solidFill>
                  <a:srgbClr val="032F62"/>
                </a:solidFill>
                <a:effectLst/>
                <a:latin typeface="SFMono-Regular"/>
              </a:rPr>
              <a:t>Name TEXT NOT NULL,</a:t>
            </a:r>
            <a:endParaRPr lang="en-US"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800" b="0" i="0" u="none" strike="noStrike" kern="1200" dirty="0">
                <a:solidFill>
                  <a:srgbClr val="032F62"/>
                </a:solidFill>
                <a:effectLst/>
                <a:latin typeface="SFMono-Regular"/>
              </a:rPr>
              <a:t>Gender TEXT NOT NULL,</a:t>
            </a:r>
            <a:endParaRPr lang="en-US"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800" b="0" i="0" u="none" strike="noStrike" kern="1200" dirty="0">
                <a:solidFill>
                  <a:srgbClr val="032F62"/>
                </a:solidFill>
                <a:effectLst/>
                <a:latin typeface="SFMono-Regular"/>
              </a:rPr>
              <a:t>AGE INTEGER NOT NULL,</a:t>
            </a:r>
            <a:endParaRPr lang="en-US"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800" b="0" i="0" u="none" strike="noStrike" kern="1200" dirty="0">
                <a:solidFill>
                  <a:srgbClr val="032F62"/>
                </a:solidFill>
                <a:effectLst/>
                <a:latin typeface="SFMono-Regular"/>
              </a:rPr>
              <a:t>CITY TEXT);</a:t>
            </a:r>
            <a:endParaRPr lang="en-US"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800" b="0" i="0" u="none" strike="noStrike" kern="1200" dirty="0">
                <a:solidFill>
                  <a:srgbClr val="032F62"/>
                </a:solidFill>
                <a:effectLst/>
                <a:latin typeface="SFMono-Regular"/>
              </a:rPr>
              <a:t>'''</a:t>
            </a:r>
            <a:r>
              <a:rPr lang="en-US" sz="1800" b="0" i="0" u="none" strike="noStrike" kern="1200" dirty="0">
                <a:solidFill>
                  <a:srgbClr val="24292E"/>
                </a:solidFill>
                <a:effectLst/>
                <a:latin typeface="SFMono-Regular"/>
              </a:rPr>
              <a:t>)</a:t>
            </a:r>
            <a:endParaRPr lang="en-US"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800" b="0" i="0" u="none" strike="noStrike" kern="1200" dirty="0">
                <a:solidFill>
                  <a:srgbClr val="6A737D"/>
                </a:solidFill>
                <a:effectLst/>
                <a:latin typeface="SFMono-Regular"/>
              </a:rPr>
              <a:t># commit and save changes to database</a:t>
            </a:r>
            <a:endParaRPr lang="en-US"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800" b="0" i="0" u="none" strike="noStrike" kern="1200" dirty="0" err="1">
                <a:solidFill>
                  <a:srgbClr val="24292E"/>
                </a:solidFill>
                <a:effectLst/>
                <a:latin typeface="SFMono-Regular"/>
              </a:rPr>
              <a:t>conn.</a:t>
            </a:r>
            <a:r>
              <a:rPr lang="en-US" sz="1800" b="0" i="0" u="none" strike="noStrike" kern="1200" dirty="0" err="1">
                <a:solidFill>
                  <a:srgbClr val="6F42C1"/>
                </a:solidFill>
                <a:effectLst/>
                <a:latin typeface="SFMono-Regular"/>
              </a:rPr>
              <a:t>commit</a:t>
            </a:r>
            <a:r>
              <a:rPr lang="en-US" sz="1800" b="0" i="0" u="none" strike="noStrike" kern="1200" dirty="0">
                <a:solidFill>
                  <a:srgbClr val="24292E"/>
                </a:solidFill>
                <a:effectLst/>
                <a:latin typeface="SFMono-Regular"/>
              </a:rPr>
              <a:t>()</a:t>
            </a:r>
            <a:endParaRPr lang="en-US" sz="1800" b="0" i="0" u="none" strike="noStrike" dirty="0">
              <a:effectLst/>
              <a:latin typeface="Arial" panose="020B0604020202020204" pitchFamily="34" charset="0"/>
            </a:endParaRPr>
          </a:p>
        </p:txBody>
      </p:sp>
    </p:spTree>
    <p:extLst>
      <p:ext uri="{BB962C8B-B14F-4D97-AF65-F5344CB8AC3E}">
        <p14:creationId xmlns:p14="http://schemas.microsoft.com/office/powerpoint/2010/main" val="310338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3565-3872-9606-4296-DF9C3B53EB4C}"/>
              </a:ext>
            </a:extLst>
          </p:cNvPr>
          <p:cNvSpPr>
            <a:spLocks noGrp="1"/>
          </p:cNvSpPr>
          <p:nvPr>
            <p:ph type="title"/>
          </p:nvPr>
        </p:nvSpPr>
        <p:spPr/>
        <p:txBody>
          <a:bodyPr/>
          <a:lstStyle/>
          <a:p>
            <a:r>
              <a:rPr lang="en-US" spc="-10" dirty="0"/>
              <a:t>Create product table</a:t>
            </a:r>
            <a:endParaRPr lang="en-US" dirty="0"/>
          </a:p>
        </p:txBody>
      </p:sp>
      <p:sp>
        <p:nvSpPr>
          <p:cNvPr id="7" name="TextBox 6">
            <a:extLst>
              <a:ext uri="{FF2B5EF4-FFF2-40B4-BE49-F238E27FC236}">
                <a16:creationId xmlns:a16="http://schemas.microsoft.com/office/drawing/2014/main" id="{505B30E9-6412-8833-8DFF-82A34C6598AF}"/>
              </a:ext>
            </a:extLst>
          </p:cNvPr>
          <p:cNvSpPr txBox="1"/>
          <p:nvPr/>
        </p:nvSpPr>
        <p:spPr>
          <a:xfrm>
            <a:off x="3665462" y="1887166"/>
            <a:ext cx="4841518" cy="3970318"/>
          </a:xfrm>
          <a:prstGeom prst="rect">
            <a:avLst/>
          </a:prstGeom>
          <a:solidFill>
            <a:schemeClr val="bg1"/>
          </a:solidFill>
        </p:spPr>
        <p:txBody>
          <a:bodyPr wrap="none" rtlCol="0">
            <a:spAutoFit/>
          </a:bodyPr>
          <a:lstStyle/>
          <a:p>
            <a:pPr marL="0" algn="l" rtl="0" eaLnBrk="1" fontAlgn="t" latinLnBrk="0" hangingPunct="1">
              <a:spcBef>
                <a:spcPts val="0"/>
              </a:spcBef>
              <a:spcAft>
                <a:spcPts val="0"/>
              </a:spcAft>
            </a:pPr>
            <a:r>
              <a:rPr lang="en-US" sz="1800" b="0" i="0" u="none" strike="noStrike" kern="1200" dirty="0">
                <a:solidFill>
                  <a:srgbClr val="24292E"/>
                </a:solidFill>
                <a:effectLst/>
                <a:latin typeface="SFMono-Regular"/>
              </a:rPr>
              <a:t>#</a:t>
            </a:r>
            <a:r>
              <a:rPr lang="en-US" sz="1800" b="0" i="0" u="none" strike="noStrike" kern="1200" dirty="0" err="1">
                <a:solidFill>
                  <a:srgbClr val="24292E"/>
                </a:solidFill>
                <a:effectLst/>
                <a:latin typeface="SFMono-Regular"/>
              </a:rPr>
              <a:t>create_product_table.py</a:t>
            </a:r>
            <a:endParaRPr lang="en-US" sz="1800" b="0" i="0" u="none" strike="noStrike" kern="1200" dirty="0">
              <a:solidFill>
                <a:srgbClr val="24292E"/>
              </a:solidFill>
              <a:effectLst/>
              <a:latin typeface="SFMono-Regular"/>
            </a:endParaRPr>
          </a:p>
          <a:p>
            <a:pPr marL="0" algn="l" rtl="0" eaLnBrk="1" fontAlgn="t" latinLnBrk="0" hangingPunct="1">
              <a:spcBef>
                <a:spcPts val="0"/>
              </a:spcBef>
              <a:spcAft>
                <a:spcPts val="0"/>
              </a:spcAft>
            </a:pPr>
            <a:r>
              <a:rPr lang="en-US" dirty="0">
                <a:solidFill>
                  <a:srgbClr val="24292E"/>
                </a:solidFill>
                <a:latin typeface="SFMono-Regular"/>
              </a:rPr>
              <a:t>import sqlite3</a:t>
            </a:r>
            <a:endParaRPr lang="en-US" sz="1800" b="0" i="0" u="none" strike="noStrike" kern="1200" dirty="0">
              <a:solidFill>
                <a:srgbClr val="24292E"/>
              </a:solidFill>
              <a:effectLst/>
              <a:latin typeface="SFMono-Regular"/>
            </a:endParaRPr>
          </a:p>
          <a:p>
            <a:pPr marL="0" algn="l" rtl="0" eaLnBrk="1" fontAlgn="t" latinLnBrk="0" hangingPunct="1">
              <a:spcBef>
                <a:spcPts val="0"/>
              </a:spcBef>
              <a:spcAft>
                <a:spcPts val="0"/>
              </a:spcAft>
            </a:pPr>
            <a:r>
              <a:rPr lang="en-US" sz="1800" b="0" i="0" u="none" strike="noStrike" kern="1200" dirty="0">
                <a:solidFill>
                  <a:srgbClr val="24292E"/>
                </a:solidFill>
                <a:effectLst/>
                <a:latin typeface="SFMono-Regular"/>
              </a:rPr>
              <a:t>conn </a:t>
            </a:r>
            <a:r>
              <a:rPr lang="en-US" sz="1800" b="0" i="0" u="none" strike="noStrike" kern="1200" dirty="0">
                <a:solidFill>
                  <a:srgbClr val="005CC5"/>
                </a:solidFill>
                <a:effectLst/>
                <a:latin typeface="SFMono-Regular"/>
              </a:rPr>
              <a:t>=</a:t>
            </a:r>
            <a:r>
              <a:rPr lang="en-US" sz="1800" b="0" i="0" u="none" strike="noStrike" kern="1200" dirty="0">
                <a:solidFill>
                  <a:srgbClr val="24292E"/>
                </a:solidFill>
                <a:effectLst/>
                <a:latin typeface="SFMono-Regular"/>
              </a:rPr>
              <a:t> sqlite3.</a:t>
            </a:r>
            <a:r>
              <a:rPr lang="en-US" sz="1800" b="0" i="0" u="none" strike="noStrike" kern="1200" dirty="0">
                <a:solidFill>
                  <a:srgbClr val="6F42C1"/>
                </a:solidFill>
                <a:effectLst/>
                <a:latin typeface="SFMono-Regular"/>
              </a:rPr>
              <a:t>connect</a:t>
            </a:r>
            <a:r>
              <a:rPr lang="en-US" sz="1800" b="0" i="0" u="none" strike="noStrike" kern="1200" dirty="0">
                <a:solidFill>
                  <a:srgbClr val="24292E"/>
                </a:solidFill>
                <a:effectLst/>
                <a:latin typeface="SFMono-Regular"/>
              </a:rPr>
              <a:t>(</a:t>
            </a:r>
            <a:r>
              <a:rPr lang="en-US" sz="1800" b="0" i="0" u="none" strike="noStrike" kern="1200" dirty="0">
                <a:solidFill>
                  <a:srgbClr val="032F62"/>
                </a:solidFill>
                <a:effectLst/>
                <a:latin typeface="SFMono-Regular"/>
              </a:rPr>
              <a:t>‘./</a:t>
            </a:r>
            <a:r>
              <a:rPr lang="en-US" sz="1800" b="0" i="0" u="none" strike="noStrike" kern="1200" dirty="0" err="1">
                <a:solidFill>
                  <a:srgbClr val="032F62"/>
                </a:solidFill>
                <a:effectLst/>
                <a:latin typeface="SFMono-Regular"/>
              </a:rPr>
              <a:t>sql_db</a:t>
            </a:r>
            <a:r>
              <a:rPr lang="en-US" dirty="0">
                <a:solidFill>
                  <a:srgbClr val="032F62"/>
                </a:solidFill>
                <a:latin typeface="SFMono-Regular"/>
              </a:rPr>
              <a:t>/</a:t>
            </a:r>
            <a:r>
              <a:rPr lang="en-US" sz="1800" b="0" i="0" u="none" strike="noStrike" kern="1200" dirty="0" err="1">
                <a:solidFill>
                  <a:srgbClr val="032F62"/>
                </a:solidFill>
                <a:effectLst/>
                <a:latin typeface="SFMono-Regular"/>
              </a:rPr>
              <a:t>Demo_table.db</a:t>
            </a:r>
            <a:r>
              <a:rPr lang="en-US" sz="1800" b="0" i="0" u="none" strike="noStrike" kern="1200" dirty="0">
                <a:solidFill>
                  <a:srgbClr val="032F62"/>
                </a:solidFill>
                <a:effectLst/>
                <a:latin typeface="SFMono-Regular"/>
              </a:rPr>
              <a:t>'</a:t>
            </a:r>
            <a:r>
              <a:rPr lang="en-US" sz="1800" b="0" i="0" u="none" strike="noStrike" kern="1200" dirty="0">
                <a:solidFill>
                  <a:srgbClr val="24292E"/>
                </a:solidFill>
                <a:effectLst/>
                <a:latin typeface="SFMono-Regular"/>
              </a:rPr>
              <a:t>)</a:t>
            </a:r>
            <a:endParaRPr lang="en-US"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800" b="0" i="0" u="none" strike="noStrike" kern="1200" dirty="0">
                <a:solidFill>
                  <a:srgbClr val="24292E"/>
                </a:solidFill>
                <a:effectLst/>
                <a:latin typeface="SFMono-Regular"/>
              </a:rPr>
              <a:t>cur </a:t>
            </a:r>
            <a:r>
              <a:rPr lang="en-US" sz="1800" b="0" i="0" u="none" strike="noStrike" kern="1200" dirty="0">
                <a:solidFill>
                  <a:srgbClr val="005CC5"/>
                </a:solidFill>
                <a:effectLst/>
                <a:latin typeface="SFMono-Regular"/>
              </a:rPr>
              <a:t>=</a:t>
            </a:r>
            <a:r>
              <a:rPr lang="en-US" sz="1800" b="0" i="0" u="none" strike="noStrike" kern="1200" dirty="0">
                <a:solidFill>
                  <a:srgbClr val="24292E"/>
                </a:solidFill>
                <a:effectLst/>
                <a:latin typeface="SFMono-Regular"/>
              </a:rPr>
              <a:t> </a:t>
            </a:r>
            <a:r>
              <a:rPr lang="en-US" sz="1800" b="0" i="0" u="none" strike="noStrike" kern="1200" dirty="0" err="1">
                <a:solidFill>
                  <a:srgbClr val="24292E"/>
                </a:solidFill>
                <a:effectLst/>
                <a:latin typeface="SFMono-Regular"/>
              </a:rPr>
              <a:t>conn.</a:t>
            </a:r>
            <a:r>
              <a:rPr lang="en-US" sz="1800" b="0" i="0" u="none" strike="noStrike" kern="1200" dirty="0" err="1">
                <a:solidFill>
                  <a:srgbClr val="6F42C1"/>
                </a:solidFill>
                <a:effectLst/>
                <a:latin typeface="SFMono-Regular"/>
              </a:rPr>
              <a:t>cursor</a:t>
            </a:r>
            <a:r>
              <a:rPr lang="en-US" sz="1800" b="0" i="0" u="none" strike="noStrike" kern="1200" dirty="0">
                <a:solidFill>
                  <a:srgbClr val="24292E"/>
                </a:solidFill>
                <a:effectLst/>
                <a:latin typeface="SFMono-Regular"/>
              </a:rPr>
              <a:t>()</a:t>
            </a:r>
            <a:endParaRPr lang="en-US"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800" b="0" i="0" u="none" strike="noStrike" kern="1200" dirty="0">
                <a:solidFill>
                  <a:srgbClr val="6A737D"/>
                </a:solidFill>
                <a:effectLst/>
                <a:latin typeface="SFMono-Regular"/>
              </a:rPr>
              <a:t># create table in database</a:t>
            </a:r>
            <a:endParaRPr lang="en-US"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800" b="0" i="0" u="none" strike="noStrike" kern="1200" dirty="0" err="1">
                <a:solidFill>
                  <a:srgbClr val="24292E"/>
                </a:solidFill>
                <a:effectLst/>
                <a:latin typeface="SFMono-Regular"/>
              </a:rPr>
              <a:t>cur.</a:t>
            </a:r>
            <a:r>
              <a:rPr lang="en-US" sz="1800" b="0" i="0" u="none" strike="noStrike" kern="1200" dirty="0" err="1">
                <a:solidFill>
                  <a:srgbClr val="6F42C1"/>
                </a:solidFill>
                <a:effectLst/>
                <a:latin typeface="SFMono-Regular"/>
              </a:rPr>
              <a:t>execute</a:t>
            </a:r>
            <a:r>
              <a:rPr lang="en-US" sz="1800" b="0" i="0" u="none" strike="noStrike" kern="1200" dirty="0">
                <a:solidFill>
                  <a:srgbClr val="24292E"/>
                </a:solidFill>
                <a:effectLst/>
                <a:latin typeface="SFMono-Regular"/>
              </a:rPr>
              <a:t>(</a:t>
            </a:r>
            <a:r>
              <a:rPr lang="en-US" sz="1800" b="0" i="0" u="none" strike="noStrike" kern="1200" dirty="0">
                <a:solidFill>
                  <a:srgbClr val="032F62"/>
                </a:solidFill>
                <a:effectLst/>
                <a:latin typeface="SFMono-Regular"/>
              </a:rPr>
              <a:t>'''CREATE TABLE Product(</a:t>
            </a:r>
            <a:endParaRPr lang="en-US" sz="1800" b="0" i="0" u="none" strike="noStrike" dirty="0">
              <a:effectLst/>
              <a:latin typeface="Arial" panose="020B0604020202020204" pitchFamily="34" charset="0"/>
            </a:endParaRPr>
          </a:p>
          <a:p>
            <a:pPr marL="0" marR="0" indent="0" algn="l" rtl="0" eaLnBrk="1" fontAlgn="t" latinLnBrk="0" hangingPunct="1">
              <a:spcBef>
                <a:spcPts val="0"/>
              </a:spcBef>
              <a:spcAft>
                <a:spcPts val="0"/>
              </a:spcAft>
            </a:pPr>
            <a:r>
              <a:rPr lang="en-US" sz="1800" b="0" i="0" u="none" strike="noStrike" kern="1200" dirty="0" err="1">
                <a:solidFill>
                  <a:srgbClr val="032F62"/>
                </a:solidFill>
                <a:effectLst/>
                <a:latin typeface="SFMono-Regular"/>
              </a:rPr>
              <a:t>Product_ID</a:t>
            </a:r>
            <a:r>
              <a:rPr lang="en-US" sz="1800" b="0" i="0" u="none" strike="noStrike" kern="1200" dirty="0">
                <a:solidFill>
                  <a:srgbClr val="032F62"/>
                </a:solidFill>
                <a:effectLst/>
                <a:latin typeface="SFMono-Regular"/>
              </a:rPr>
              <a:t> INTEGER PRIMARY KEY NOT NULL,</a:t>
            </a:r>
            <a:endParaRPr lang="en-US" sz="1800" b="0" i="0" u="none" strike="noStrike" dirty="0">
              <a:effectLst/>
              <a:latin typeface="Arial" panose="020B0604020202020204" pitchFamily="34" charset="0"/>
            </a:endParaRPr>
          </a:p>
          <a:p>
            <a:pPr marL="0" marR="0" indent="0" algn="l" rtl="0" eaLnBrk="1" fontAlgn="t" latinLnBrk="0" hangingPunct="1">
              <a:spcBef>
                <a:spcPts val="0"/>
              </a:spcBef>
              <a:spcAft>
                <a:spcPts val="0"/>
              </a:spcAft>
            </a:pPr>
            <a:r>
              <a:rPr lang="en-US" sz="1800" b="0" i="0" u="none" strike="noStrike" kern="1200" dirty="0">
                <a:solidFill>
                  <a:srgbClr val="032F62"/>
                </a:solidFill>
                <a:effectLst/>
                <a:latin typeface="SFMono-Regular"/>
              </a:rPr>
              <a:t>ProductName TEXT NOT NULL,</a:t>
            </a:r>
            <a:endParaRPr lang="en-US"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800" b="0" i="0" u="none" strike="noStrike" kern="1200" dirty="0">
                <a:solidFill>
                  <a:srgbClr val="032F62"/>
                </a:solidFill>
                <a:effectLst/>
                <a:latin typeface="SFMono-Regular"/>
              </a:rPr>
              <a:t>COST REAL NOT NULL,</a:t>
            </a:r>
            <a:endParaRPr lang="en-US"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800" b="0" i="0" u="none" strike="noStrike" kern="1200" dirty="0">
                <a:solidFill>
                  <a:srgbClr val="032F62"/>
                </a:solidFill>
                <a:effectLst/>
                <a:latin typeface="SFMono-Regular"/>
              </a:rPr>
              <a:t>DESCRIPTION TEXT);</a:t>
            </a:r>
            <a:endParaRPr lang="en-US"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800" b="0" i="0" u="none" strike="noStrike" kern="1200" dirty="0">
                <a:solidFill>
                  <a:srgbClr val="032F62"/>
                </a:solidFill>
                <a:effectLst/>
                <a:latin typeface="SFMono-Regular"/>
              </a:rPr>
              <a:t>'''</a:t>
            </a:r>
            <a:r>
              <a:rPr lang="en-US" sz="1800" b="0" i="0" u="none" strike="noStrike" kern="1200" dirty="0">
                <a:solidFill>
                  <a:srgbClr val="24292E"/>
                </a:solidFill>
                <a:effectLst/>
                <a:latin typeface="SFMono-Regular"/>
              </a:rPr>
              <a:t>)</a:t>
            </a:r>
            <a:endParaRPr lang="en-US"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800" b="0" i="0" u="none" strike="noStrike" kern="1200" dirty="0">
                <a:solidFill>
                  <a:srgbClr val="6A737D"/>
                </a:solidFill>
                <a:effectLst/>
                <a:latin typeface="SFMono-Regular"/>
              </a:rPr>
              <a:t># commit and save changes to database</a:t>
            </a:r>
            <a:endParaRPr lang="en-US"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800" b="0" i="0" u="none" strike="noStrike" kern="1200" dirty="0" err="1">
                <a:solidFill>
                  <a:srgbClr val="24292E"/>
                </a:solidFill>
                <a:effectLst/>
                <a:latin typeface="SFMono-Regular"/>
              </a:rPr>
              <a:t>conn.</a:t>
            </a:r>
            <a:r>
              <a:rPr lang="en-US" sz="1800" b="0" i="0" u="none" strike="noStrike" kern="1200" dirty="0" err="1">
                <a:solidFill>
                  <a:srgbClr val="6F42C1"/>
                </a:solidFill>
                <a:effectLst/>
                <a:latin typeface="SFMono-Regular"/>
              </a:rPr>
              <a:t>commit</a:t>
            </a:r>
            <a:r>
              <a:rPr lang="en-US" sz="1800" b="0" i="0" u="none" strike="noStrike" kern="1200" dirty="0">
                <a:solidFill>
                  <a:srgbClr val="24292E"/>
                </a:solidFill>
                <a:effectLst/>
                <a:latin typeface="SFMono-Regular"/>
              </a:rPr>
              <a:t>()</a:t>
            </a:r>
            <a:endParaRPr lang="en-US" sz="1800" b="0" i="0" u="none" strike="noStrike" dirty="0">
              <a:effectLst/>
              <a:latin typeface="Arial" panose="020B0604020202020204" pitchFamily="34" charset="0"/>
            </a:endParaRPr>
          </a:p>
          <a:p>
            <a:endParaRPr lang="en-US" dirty="0"/>
          </a:p>
        </p:txBody>
      </p:sp>
    </p:spTree>
    <p:extLst>
      <p:ext uri="{BB962C8B-B14F-4D97-AF65-F5344CB8AC3E}">
        <p14:creationId xmlns:p14="http://schemas.microsoft.com/office/powerpoint/2010/main" val="2988219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AB35F-C3E3-E652-699F-6D254B4C762B}"/>
              </a:ext>
            </a:extLst>
          </p:cNvPr>
          <p:cNvSpPr>
            <a:spLocks noGrp="1"/>
          </p:cNvSpPr>
          <p:nvPr>
            <p:ph type="title"/>
          </p:nvPr>
        </p:nvSpPr>
        <p:spPr/>
        <p:txBody>
          <a:bodyPr/>
          <a:lstStyle/>
          <a:p>
            <a:r>
              <a:rPr lang="en-US" spc="-10" dirty="0" err="1">
                <a:solidFill>
                  <a:schemeClr val="tx1"/>
                </a:solidFill>
              </a:rPr>
              <a:t>Droping</a:t>
            </a:r>
            <a:r>
              <a:rPr lang="en-US" spc="-10" dirty="0">
                <a:solidFill>
                  <a:schemeClr val="tx1"/>
                </a:solidFill>
              </a:rPr>
              <a:t> a table</a:t>
            </a:r>
            <a:endParaRPr lang="en-US" dirty="0"/>
          </a:p>
        </p:txBody>
      </p:sp>
      <p:sp>
        <p:nvSpPr>
          <p:cNvPr id="3" name="Content Placeholder 2">
            <a:extLst>
              <a:ext uri="{FF2B5EF4-FFF2-40B4-BE49-F238E27FC236}">
                <a16:creationId xmlns:a16="http://schemas.microsoft.com/office/drawing/2014/main" id="{4687A3E2-52D4-AAEC-F844-C29459A4DF59}"/>
              </a:ext>
            </a:extLst>
          </p:cNvPr>
          <p:cNvSpPr>
            <a:spLocks noGrp="1"/>
          </p:cNvSpPr>
          <p:nvPr>
            <p:ph sz="quarter" idx="13"/>
          </p:nvPr>
        </p:nvSpPr>
        <p:spPr>
          <a:xfrm>
            <a:off x="913774" y="1566408"/>
            <a:ext cx="10363826" cy="1862592"/>
          </a:xfrm>
        </p:spPr>
        <p:txBody>
          <a:bodyPr>
            <a:normAutofit/>
          </a:bodyPr>
          <a:lstStyle/>
          <a:p>
            <a:r>
              <a:rPr lang="en-US" b="1" dirty="0"/>
              <a:t>DROP TABLE &lt;</a:t>
            </a:r>
            <a:r>
              <a:rPr lang="en-US" b="1" dirty="0" err="1"/>
              <a:t>tablename</a:t>
            </a:r>
            <a:r>
              <a:rPr lang="en-US" b="1" dirty="0"/>
              <a:t>&gt; command</a:t>
            </a:r>
            <a:endParaRPr lang="en-US" i="1" dirty="0"/>
          </a:p>
          <a:p>
            <a:pPr lvl="1"/>
            <a:r>
              <a:rPr lang="en-US" i="1" dirty="0"/>
              <a:t>drop an entire table from the database and not just its records</a:t>
            </a:r>
          </a:p>
          <a:p>
            <a:pPr lvl="1"/>
            <a:r>
              <a:rPr lang="en-US" i="1" dirty="0"/>
              <a:t>be extra careful before you run this command because all the records in the table along with the table structure will be lost after this!</a:t>
            </a:r>
          </a:p>
        </p:txBody>
      </p:sp>
      <p:sp>
        <p:nvSpPr>
          <p:cNvPr id="4" name="TextBox 3">
            <a:extLst>
              <a:ext uri="{FF2B5EF4-FFF2-40B4-BE49-F238E27FC236}">
                <a16:creationId xmlns:a16="http://schemas.microsoft.com/office/drawing/2014/main" id="{9E51BCCD-DD0B-7829-AF83-BE6986FADE43}"/>
              </a:ext>
            </a:extLst>
          </p:cNvPr>
          <p:cNvSpPr txBox="1"/>
          <p:nvPr/>
        </p:nvSpPr>
        <p:spPr>
          <a:xfrm>
            <a:off x="3238823" y="3661755"/>
            <a:ext cx="4882299" cy="2031325"/>
          </a:xfrm>
          <a:prstGeom prst="rect">
            <a:avLst/>
          </a:prstGeom>
          <a:solidFill>
            <a:schemeClr val="bg1"/>
          </a:solidFill>
        </p:spPr>
        <p:txBody>
          <a:bodyPr wrap="none" rtlCol="0">
            <a:spAutoFit/>
          </a:bodyPr>
          <a:lstStyle/>
          <a:p>
            <a:pPr marL="0" algn="l" rtl="0" eaLnBrk="1" fontAlgn="t" latinLnBrk="0" hangingPunct="1">
              <a:spcBef>
                <a:spcPts val="0"/>
              </a:spcBef>
              <a:spcAft>
                <a:spcPts val="0"/>
              </a:spcAft>
            </a:pPr>
            <a:r>
              <a:rPr lang="en-US" sz="1800" b="0" i="0" u="none" strike="noStrike" kern="1200" dirty="0">
                <a:solidFill>
                  <a:srgbClr val="24292E"/>
                </a:solidFill>
                <a:effectLst/>
                <a:latin typeface="SFMono-Regular"/>
              </a:rPr>
              <a:t>conn </a:t>
            </a:r>
            <a:r>
              <a:rPr lang="en-US" sz="1800" b="0" i="0" u="none" strike="noStrike" kern="1200" dirty="0">
                <a:solidFill>
                  <a:srgbClr val="005CC5"/>
                </a:solidFill>
                <a:effectLst/>
                <a:latin typeface="SFMono-Regular"/>
              </a:rPr>
              <a:t>=</a:t>
            </a:r>
            <a:r>
              <a:rPr lang="en-US" sz="1800" b="0" i="0" u="none" strike="noStrike" kern="1200" dirty="0">
                <a:solidFill>
                  <a:srgbClr val="24292E"/>
                </a:solidFill>
                <a:effectLst/>
                <a:latin typeface="SFMono-Regular"/>
              </a:rPr>
              <a:t> sqlite3.</a:t>
            </a:r>
            <a:r>
              <a:rPr lang="en-US" sz="1800" b="0" i="0" u="none" strike="noStrike" kern="1200" dirty="0">
                <a:solidFill>
                  <a:srgbClr val="6F42C1"/>
                </a:solidFill>
                <a:effectLst/>
                <a:latin typeface="SFMono-Regular"/>
              </a:rPr>
              <a:t>connect</a:t>
            </a:r>
            <a:r>
              <a:rPr lang="en-US" sz="1800" b="0" i="0" u="none" strike="noStrike" kern="1200" dirty="0">
                <a:solidFill>
                  <a:srgbClr val="24292E"/>
                </a:solidFill>
                <a:effectLst/>
                <a:latin typeface="SFMono-Regular"/>
              </a:rPr>
              <a:t>(</a:t>
            </a:r>
            <a:r>
              <a:rPr lang="en-US" sz="1800" b="0" i="0" u="none" strike="noStrike" kern="1200" dirty="0">
                <a:solidFill>
                  <a:srgbClr val="032F62"/>
                </a:solidFill>
                <a:effectLst/>
                <a:latin typeface="SFMono-Regular"/>
              </a:rPr>
              <a:t>‘.’/</a:t>
            </a:r>
            <a:r>
              <a:rPr lang="en-US" sz="1800" b="0" i="0" u="none" strike="noStrike" kern="1200" dirty="0" err="1">
                <a:solidFill>
                  <a:srgbClr val="032F62"/>
                </a:solidFill>
                <a:effectLst/>
                <a:latin typeface="SFMono-Regular"/>
              </a:rPr>
              <a:t>sql_db</a:t>
            </a:r>
            <a:r>
              <a:rPr lang="en-US" sz="1800" b="0" i="0" u="none" strike="noStrike" kern="1200" dirty="0">
                <a:solidFill>
                  <a:srgbClr val="032F62"/>
                </a:solidFill>
                <a:effectLst/>
                <a:latin typeface="SFMono-Regular"/>
              </a:rPr>
              <a:t>/</a:t>
            </a:r>
            <a:r>
              <a:rPr lang="en-US" sz="1800" b="0" i="0" u="none" strike="noStrike" kern="1200" dirty="0" err="1">
                <a:solidFill>
                  <a:srgbClr val="032F62"/>
                </a:solidFill>
                <a:effectLst/>
                <a:latin typeface="SFMono-Regular"/>
              </a:rPr>
              <a:t>Demo_table.db</a:t>
            </a:r>
            <a:r>
              <a:rPr lang="en-US" sz="1800" b="0" i="0" u="none" strike="noStrike" kern="1200" dirty="0">
                <a:solidFill>
                  <a:srgbClr val="032F62"/>
                </a:solidFill>
                <a:effectLst/>
                <a:latin typeface="SFMono-Regular"/>
              </a:rPr>
              <a:t>'</a:t>
            </a:r>
            <a:r>
              <a:rPr lang="en-US" sz="1800" b="0" i="0" u="none" strike="noStrike" kern="1200" dirty="0">
                <a:solidFill>
                  <a:srgbClr val="24292E"/>
                </a:solidFill>
                <a:effectLst/>
                <a:latin typeface="SFMono-Regular"/>
              </a:rPr>
              <a:t>)</a:t>
            </a:r>
            <a:endParaRPr lang="en-US"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800" b="0" i="0" u="none" strike="noStrike" kern="1200" dirty="0">
                <a:solidFill>
                  <a:srgbClr val="24292E"/>
                </a:solidFill>
                <a:effectLst/>
                <a:latin typeface="SFMono-Regular"/>
              </a:rPr>
              <a:t>cur </a:t>
            </a:r>
            <a:r>
              <a:rPr lang="en-US" sz="1800" b="0" i="0" u="none" strike="noStrike" kern="1200" dirty="0">
                <a:solidFill>
                  <a:srgbClr val="005CC5"/>
                </a:solidFill>
                <a:effectLst/>
                <a:latin typeface="SFMono-Regular"/>
              </a:rPr>
              <a:t>=</a:t>
            </a:r>
            <a:r>
              <a:rPr lang="en-US" sz="1800" b="0" i="0" u="none" strike="noStrike" kern="1200" dirty="0">
                <a:solidFill>
                  <a:srgbClr val="24292E"/>
                </a:solidFill>
                <a:effectLst/>
                <a:latin typeface="SFMono-Regular"/>
              </a:rPr>
              <a:t> </a:t>
            </a:r>
            <a:r>
              <a:rPr lang="en-US" sz="1800" b="0" i="0" u="none" strike="noStrike" kern="1200" dirty="0" err="1">
                <a:solidFill>
                  <a:srgbClr val="24292E"/>
                </a:solidFill>
                <a:effectLst/>
                <a:latin typeface="SFMono-Regular"/>
              </a:rPr>
              <a:t>conn.</a:t>
            </a:r>
            <a:r>
              <a:rPr lang="en-US" sz="1800" b="0" i="0" u="none" strike="noStrike" kern="1200" dirty="0" err="1">
                <a:solidFill>
                  <a:srgbClr val="6F42C1"/>
                </a:solidFill>
                <a:effectLst/>
                <a:latin typeface="SFMono-Regular"/>
              </a:rPr>
              <a:t>cursor</a:t>
            </a:r>
            <a:r>
              <a:rPr lang="en-US" sz="1800" b="0" i="0" u="none" strike="noStrike" kern="1200" dirty="0">
                <a:solidFill>
                  <a:srgbClr val="24292E"/>
                </a:solidFill>
                <a:effectLst/>
                <a:latin typeface="SFMono-Regular"/>
              </a:rPr>
              <a:t>()</a:t>
            </a:r>
            <a:endParaRPr lang="en-US"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800" b="0" i="0" u="none" strike="noStrike" kern="1200" dirty="0">
                <a:solidFill>
                  <a:srgbClr val="24292E"/>
                </a:solidFill>
                <a:effectLst/>
                <a:latin typeface="SFMono-Regular"/>
              </a:rPr>
              <a:t># drop table from database</a:t>
            </a:r>
            <a:endParaRPr lang="en-US"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800" b="0" i="0" u="none" strike="noStrike" kern="1200" dirty="0" err="1">
                <a:solidFill>
                  <a:srgbClr val="24292E"/>
                </a:solidFill>
                <a:effectLst/>
                <a:latin typeface="SFMono-Regular"/>
              </a:rPr>
              <a:t>cur.execute</a:t>
            </a:r>
            <a:r>
              <a:rPr lang="en-US" sz="1800" b="0" i="0" u="none" strike="noStrike" kern="1200" dirty="0">
                <a:solidFill>
                  <a:srgbClr val="24292E"/>
                </a:solidFill>
                <a:effectLst/>
                <a:latin typeface="SFMono-Regular"/>
              </a:rPr>
              <a:t>('''Drop table Customer''')</a:t>
            </a:r>
            <a:endParaRPr lang="en-US"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800" b="0" i="0" u="none" strike="noStrike" kern="1200" dirty="0" err="1">
                <a:solidFill>
                  <a:srgbClr val="24292E"/>
                </a:solidFill>
                <a:effectLst/>
                <a:latin typeface="SFMono-Regular"/>
              </a:rPr>
              <a:t>cur.execute</a:t>
            </a:r>
            <a:r>
              <a:rPr lang="en-US" sz="1800" b="0" i="0" u="none" strike="noStrike" kern="1200" dirty="0">
                <a:solidFill>
                  <a:srgbClr val="24292E"/>
                </a:solidFill>
                <a:effectLst/>
                <a:latin typeface="SFMono-Regular"/>
              </a:rPr>
              <a:t>('''Select * from Customer;'’’)</a:t>
            </a:r>
          </a:p>
          <a:p>
            <a:pPr marL="0" algn="l" rtl="0" eaLnBrk="1" fontAlgn="t" latinLnBrk="0" hangingPunct="1">
              <a:spcBef>
                <a:spcPts val="0"/>
              </a:spcBef>
              <a:spcAft>
                <a:spcPts val="0"/>
              </a:spcAft>
            </a:pPr>
            <a:r>
              <a:rPr lang="en-US" dirty="0" err="1">
                <a:latin typeface="Arial" panose="020B0604020202020204" pitchFamily="34" charset="0"/>
              </a:rPr>
              <a:t>c</a:t>
            </a:r>
            <a:r>
              <a:rPr lang="en-US" sz="1800" b="0" i="0" u="none" strike="noStrike" dirty="0" err="1">
                <a:effectLst/>
                <a:latin typeface="Arial" panose="020B0604020202020204" pitchFamily="34" charset="0"/>
              </a:rPr>
              <a:t>onn.commit</a:t>
            </a:r>
            <a:r>
              <a:rPr lang="en-US" sz="1800" b="0" i="0" u="none" strike="noStrike" dirty="0">
                <a:effectLst/>
                <a:latin typeface="Arial" panose="020B0604020202020204" pitchFamily="34" charset="0"/>
              </a:rPr>
              <a:t>()</a:t>
            </a:r>
          </a:p>
          <a:p>
            <a:endParaRPr lang="en-US" dirty="0"/>
          </a:p>
        </p:txBody>
      </p:sp>
    </p:spTree>
    <p:extLst>
      <p:ext uri="{BB962C8B-B14F-4D97-AF65-F5344CB8AC3E}">
        <p14:creationId xmlns:p14="http://schemas.microsoft.com/office/powerpoint/2010/main" val="88430744"/>
      </p:ext>
    </p:extLst>
  </p:cSld>
  <p:clrMapOvr>
    <a:masterClrMapping/>
  </p:clrMapOvr>
</p:sld>
</file>

<file path=ppt/theme/theme1.xml><?xml version="1.0" encoding="utf-8"?>
<a:theme xmlns:a="http://schemas.openxmlformats.org/drawingml/2006/main" name="myCOP4521">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myCOP4521" id="{AC88A369-B436-4B59-A1A3-9406AB6A38E2}" vid="{44AA63C9-C980-4552-9100-70E8BCF60E85}"/>
    </a:ext>
  </a:extLst>
</a:theme>
</file>

<file path=docProps/app.xml><?xml version="1.0" encoding="utf-8"?>
<Properties xmlns="http://schemas.openxmlformats.org/officeDocument/2006/extended-properties" xmlns:vt="http://schemas.openxmlformats.org/officeDocument/2006/docPropsVTypes">
  <Template>myCOP4521</Template>
  <TotalTime>3616</TotalTime>
  <Words>1795</Words>
  <Application>Microsoft Macintosh PowerPoint</Application>
  <PresentationFormat>Widescreen</PresentationFormat>
  <Paragraphs>229</Paragraphs>
  <Slides>24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Courier New</vt:lpstr>
      <vt:lpstr>Google Sans</vt:lpstr>
      <vt:lpstr>roboto</vt:lpstr>
      <vt:lpstr>SFMono-Regular</vt:lpstr>
      <vt:lpstr>Tw Cen MT</vt:lpstr>
      <vt:lpstr>Wingdings</vt:lpstr>
      <vt:lpstr>myCOP4521</vt:lpstr>
      <vt:lpstr>Lecture 12  SQLITE3</vt:lpstr>
      <vt:lpstr>SQLite – The Lightweight and Quick Response Database!</vt:lpstr>
      <vt:lpstr>More on SQLite</vt:lpstr>
      <vt:lpstr>Connecting to a SQLite db</vt:lpstr>
      <vt:lpstr>Commit and Close</vt:lpstr>
      <vt:lpstr>Running SQL Commands on SQLite</vt:lpstr>
      <vt:lpstr>Create Table</vt:lpstr>
      <vt:lpstr>Create product table</vt:lpstr>
      <vt:lpstr>Droping a table</vt:lpstr>
      <vt:lpstr>Insert values into a table</vt:lpstr>
      <vt:lpstr>Insert data into the tables</vt:lpstr>
      <vt:lpstr>Insert data into the tables</vt:lpstr>
      <vt:lpstr>Insert data into the tables</vt:lpstr>
      <vt:lpstr>Display the table</vt:lpstr>
      <vt:lpstr>Delete ROWS FROM a SQL table</vt:lpstr>
      <vt:lpstr>Delete ROWS FROM a SQL table</vt:lpstr>
      <vt:lpstr>Update Column Values</vt:lpstr>
      <vt:lpstr>Update record example</vt:lpstr>
      <vt:lpstr>Qeury</vt:lpstr>
      <vt:lpstr>Fetching Records from  a SQL table</vt:lpstr>
      <vt:lpstr>Fetching Records from  a SQL table</vt:lpstr>
      <vt:lpstr>More complex queries</vt:lpstr>
      <vt:lpstr>Order by clause in SQL</vt:lpstr>
      <vt:lpstr>Join clause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4</dc:title>
  <dc:creator>Sharanya Jayaraman</dc:creator>
  <cp:lastModifiedBy>Microsoft Office User</cp:lastModifiedBy>
  <cp:revision>17</cp:revision>
  <dcterms:created xsi:type="dcterms:W3CDTF">2022-01-21T13:41:55Z</dcterms:created>
  <dcterms:modified xsi:type="dcterms:W3CDTF">2024-10-21T20:32:20Z</dcterms:modified>
</cp:coreProperties>
</file>