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90" r:id="rId3"/>
    <p:sldId id="407" r:id="rId4"/>
    <p:sldId id="470" r:id="rId5"/>
    <p:sldId id="311" r:id="rId6"/>
    <p:sldId id="324" r:id="rId7"/>
    <p:sldId id="325" r:id="rId8"/>
    <p:sldId id="326" r:id="rId9"/>
    <p:sldId id="403" r:id="rId10"/>
    <p:sldId id="404" r:id="rId11"/>
    <p:sldId id="405" r:id="rId12"/>
    <p:sldId id="408" r:id="rId13"/>
    <p:sldId id="465" r:id="rId14"/>
    <p:sldId id="409" r:id="rId15"/>
    <p:sldId id="410" r:id="rId16"/>
    <p:sldId id="412" r:id="rId17"/>
    <p:sldId id="466" r:id="rId18"/>
    <p:sldId id="467" r:id="rId19"/>
    <p:sldId id="468" r:id="rId20"/>
    <p:sldId id="446" r:id="rId21"/>
    <p:sldId id="445" r:id="rId22"/>
    <p:sldId id="469" r:id="rId23"/>
    <p:sldId id="447" r:id="rId24"/>
    <p:sldId id="448" r:id="rId25"/>
    <p:sldId id="449" r:id="rId26"/>
    <p:sldId id="452" r:id="rId27"/>
    <p:sldId id="511" r:id="rId28"/>
    <p:sldId id="453" r:id="rId29"/>
    <p:sldId id="505" r:id="rId30"/>
    <p:sldId id="506" r:id="rId31"/>
    <p:sldId id="512" r:id="rId32"/>
    <p:sldId id="454" r:id="rId33"/>
    <p:sldId id="513" r:id="rId34"/>
    <p:sldId id="514" r:id="rId35"/>
    <p:sldId id="515" r:id="rId36"/>
    <p:sldId id="455" r:id="rId37"/>
    <p:sldId id="471" r:id="rId38"/>
    <p:sldId id="516" r:id="rId39"/>
    <p:sldId id="517" r:id="rId40"/>
    <p:sldId id="457" r:id="rId41"/>
    <p:sldId id="507" r:id="rId42"/>
    <p:sldId id="508" r:id="rId43"/>
    <p:sldId id="458" r:id="rId44"/>
    <p:sldId id="464" r:id="rId45"/>
    <p:sldId id="472" r:id="rId46"/>
    <p:sldId id="509" r:id="rId47"/>
    <p:sldId id="518" r:id="rId48"/>
    <p:sldId id="519" r:id="rId49"/>
    <p:sldId id="473" r:id="rId50"/>
    <p:sldId id="474" r:id="rId51"/>
    <p:sldId id="475" r:id="rId52"/>
    <p:sldId id="510" r:id="rId53"/>
    <p:sldId id="476" r:id="rId54"/>
    <p:sldId id="477" r:id="rId55"/>
    <p:sldId id="478" r:id="rId56"/>
    <p:sldId id="479" r:id="rId57"/>
    <p:sldId id="480" r:id="rId58"/>
    <p:sldId id="481" r:id="rId59"/>
    <p:sldId id="482" r:id="rId60"/>
    <p:sldId id="483" r:id="rId61"/>
    <p:sldId id="484" r:id="rId62"/>
    <p:sldId id="485" r:id="rId63"/>
    <p:sldId id="486" r:id="rId64"/>
    <p:sldId id="487" r:id="rId65"/>
    <p:sldId id="488" r:id="rId66"/>
    <p:sldId id="489" r:id="rId67"/>
    <p:sldId id="490" r:id="rId68"/>
    <p:sldId id="491" r:id="rId69"/>
    <p:sldId id="492" r:id="rId70"/>
    <p:sldId id="493" r:id="rId71"/>
    <p:sldId id="494" r:id="rId72"/>
    <p:sldId id="495" r:id="rId73"/>
    <p:sldId id="496" r:id="rId74"/>
    <p:sldId id="497" r:id="rId75"/>
    <p:sldId id="498" r:id="rId76"/>
    <p:sldId id="499" r:id="rId77"/>
    <p:sldId id="500" r:id="rId78"/>
    <p:sldId id="501" r:id="rId79"/>
    <p:sldId id="502" r:id="rId80"/>
    <p:sldId id="503" r:id="rId8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F8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31" d="100"/>
          <a:sy n="131" d="100"/>
        </p:scale>
        <p:origin x="41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2282458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31467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2446116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84466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4259574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4223554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40491484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30277576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156807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 y="392927"/>
            <a:ext cx="12192000" cy="6858000"/>
          </a:xfrm>
          <a:prstGeom prst="rect">
            <a:avLst/>
          </a:prstGeom>
        </p:spPr>
      </p:pic>
      <p:sp>
        <p:nvSpPr>
          <p:cNvPr id="2" name="Title 1"/>
          <p:cNvSpPr>
            <a:spLocks noGrp="1"/>
          </p:cNvSpPr>
          <p:nvPr>
            <p:ph type="title" hasCustomPrompt="1"/>
          </p:nvPr>
        </p:nvSpPr>
        <p:spPr>
          <a:xfrm>
            <a:off x="913774" y="292513"/>
            <a:ext cx="10364451" cy="1122819"/>
          </a:xfrm>
        </p:spPr>
        <p:txBody>
          <a:bodyPr/>
          <a:lstStyle>
            <a:lvl1pPr>
              <a:defRPr cap="none"/>
            </a:lvl1pPr>
          </a:lstStyle>
          <a:p>
            <a:r>
              <a:rPr lang="en-US" dirty="0"/>
              <a:t>Click to edit master title style</a:t>
            </a:r>
          </a:p>
        </p:txBody>
      </p:sp>
      <p:sp>
        <p:nvSpPr>
          <p:cNvPr id="12" name="Content Placeholder 2"/>
          <p:cNvSpPr>
            <a:spLocks noGrp="1"/>
          </p:cNvSpPr>
          <p:nvPr>
            <p:ph sz="quarter" idx="13" hasCustomPrompt="1"/>
          </p:nvPr>
        </p:nvSpPr>
        <p:spPr>
          <a:xfrm>
            <a:off x="913774" y="1566408"/>
            <a:ext cx="10363826" cy="4224792"/>
          </a:xfrm>
        </p:spPr>
        <p:txBody>
          <a:bodyPr/>
          <a:lstStyle>
            <a:lvl1pPr marL="228600" indent="-228600">
              <a:buFont typeface="Wingdings" panose="05000000000000000000" pitchFamily="2" charset="2"/>
              <a:buChar char="§"/>
              <a:defRPr sz="2400" cap="none" baseline="0">
                <a:latin typeface="+mj-lt"/>
                <a:cs typeface="Calibri" panose="020F0502020204030204" pitchFamily="34" charset="0"/>
              </a:defRPr>
            </a:lvl1pPr>
            <a:lvl2pPr marL="685800" indent="-228600">
              <a:buFont typeface="Courier New" panose="02070309020205020404" pitchFamily="49" charset="0"/>
              <a:buChar char="o"/>
              <a:defRPr sz="2000" cap="none">
                <a:latin typeface="+mn-lt"/>
                <a:cs typeface="Calibri" panose="020F0502020204030204" pitchFamily="34" charset="0"/>
              </a:defRPr>
            </a:lvl2pPr>
            <a:lvl3pPr marL="1143000" indent="-228600">
              <a:buFont typeface="Wingdings" panose="05000000000000000000" pitchFamily="2" charset="2"/>
              <a:buChar char="v"/>
              <a:defRPr sz="1800" cap="none"/>
            </a:lvl3pPr>
            <a:lvl4pPr marL="1600200" indent="-228600">
              <a:buFont typeface="Wingdings" panose="05000000000000000000" pitchFamily="2" charset="2"/>
              <a:buChar char="q"/>
              <a:defRPr sz="1600" cap="none"/>
            </a:lvl4pPr>
          </a:lstStyle>
          <a:p>
            <a:pPr lvl="0"/>
            <a:r>
              <a:rPr lang="en-US" dirty="0" err="1"/>
              <a:t>Aaaa</a:t>
            </a:r>
            <a:endParaRPr lang="en-US" dirty="0"/>
          </a:p>
          <a:p>
            <a:pPr lvl="1"/>
            <a:r>
              <a:rPr lang="en-US" dirty="0" err="1"/>
              <a:t>Saaaa</a:t>
            </a:r>
            <a:endParaRPr lang="en-US" dirty="0"/>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1447641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2390416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1293462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2785518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4033249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3716347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3348115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dirty="0"/>
          </a:p>
        </p:txBody>
      </p:sp>
    </p:spTree>
    <p:extLst>
      <p:ext uri="{BB962C8B-B14F-4D97-AF65-F5344CB8AC3E}">
        <p14:creationId xmlns:p14="http://schemas.microsoft.com/office/powerpoint/2010/main" val="274279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DBCDDCC-9CA4-4D0E-A840-8DDDAE711D3B}" type="datetimeFigureOut">
              <a:rPr lang="en-US" smtClean="0"/>
              <a:t>10/30/24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542C0E0-FF58-4921-8131-A68944B21B60}" type="slidenum">
              <a:rPr lang="en-US" smtClean="0"/>
              <a:t>‹#›</a:t>
            </a:fld>
            <a:endParaRPr lang="en-US" dirty="0"/>
          </a:p>
        </p:txBody>
      </p:sp>
    </p:spTree>
    <p:extLst>
      <p:ext uri="{BB962C8B-B14F-4D97-AF65-F5344CB8AC3E}">
        <p14:creationId xmlns:p14="http://schemas.microsoft.com/office/powerpoint/2010/main" val="9767127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sql50.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911D4-D6A7-4A0B-BEE1-E70A474DD02B}"/>
              </a:ext>
            </a:extLst>
          </p:cNvPr>
          <p:cNvSpPr>
            <a:spLocks noGrp="1"/>
          </p:cNvSpPr>
          <p:nvPr>
            <p:ph type="ctrTitle"/>
          </p:nvPr>
        </p:nvSpPr>
        <p:spPr>
          <a:xfrm>
            <a:off x="1517448" y="1085174"/>
            <a:ext cx="9001462" cy="2387600"/>
          </a:xfrm>
        </p:spPr>
        <p:txBody>
          <a:bodyPr/>
          <a:lstStyle/>
          <a:p>
            <a:r>
              <a:rPr lang="en-US" dirty="0"/>
              <a:t>Lecture 11 SQL Basics</a:t>
            </a:r>
          </a:p>
        </p:txBody>
      </p:sp>
      <p:sp>
        <p:nvSpPr>
          <p:cNvPr id="3" name="Subtitle 2">
            <a:extLst>
              <a:ext uri="{FF2B5EF4-FFF2-40B4-BE49-F238E27FC236}">
                <a16:creationId xmlns:a16="http://schemas.microsoft.com/office/drawing/2014/main" id="{2570600F-7128-4FD0-8491-7259B416AF2D}"/>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49441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281A0-8873-BBFF-660B-86420FFD7FAF}"/>
              </a:ext>
            </a:extLst>
          </p:cNvPr>
          <p:cNvSpPr>
            <a:spLocks noGrp="1"/>
          </p:cNvSpPr>
          <p:nvPr>
            <p:ph type="title"/>
          </p:nvPr>
        </p:nvSpPr>
        <p:spPr/>
        <p:txBody>
          <a:bodyPr/>
          <a:lstStyle/>
          <a:p>
            <a:r>
              <a:rPr lang="en-US" altLang="zh-CN" dirty="0"/>
              <a:t>Other useful SQL DDL commands</a:t>
            </a:r>
            <a:endParaRPr lang="en-US" dirty="0"/>
          </a:p>
        </p:txBody>
      </p:sp>
      <p:sp>
        <p:nvSpPr>
          <p:cNvPr id="3" name="Content Placeholder 2">
            <a:extLst>
              <a:ext uri="{FF2B5EF4-FFF2-40B4-BE49-F238E27FC236}">
                <a16:creationId xmlns:a16="http://schemas.microsoft.com/office/drawing/2014/main" id="{19473F39-AC58-1BA6-9CA1-623A6461EE31}"/>
              </a:ext>
            </a:extLst>
          </p:cNvPr>
          <p:cNvSpPr>
            <a:spLocks noGrp="1"/>
          </p:cNvSpPr>
          <p:nvPr>
            <p:ph sz="quarter" idx="13"/>
          </p:nvPr>
        </p:nvSpPr>
        <p:spPr>
          <a:xfrm>
            <a:off x="913774" y="1566408"/>
            <a:ext cx="10363826" cy="4424489"/>
          </a:xfrm>
        </p:spPr>
        <p:txBody>
          <a:bodyPr>
            <a:normAutofit lnSpcReduction="10000"/>
          </a:bodyPr>
          <a:lstStyle/>
          <a:p>
            <a:r>
              <a:rPr lang="en-US" dirty="0"/>
              <a:t>Add an attribute to a table</a:t>
            </a:r>
          </a:p>
          <a:p>
            <a:pPr>
              <a:lnSpc>
                <a:spcPct val="120000"/>
              </a:lnSpc>
              <a:buFontTx/>
              <a:buNone/>
            </a:pPr>
            <a:r>
              <a:rPr lang="en-US" altLang="zh-CN" b="0" dirty="0">
                <a:latin typeface="Courier New" pitchFamily="49" charset="0"/>
                <a:ea typeface="宋体" charset="-122"/>
              </a:rPr>
              <a:t>    ALTER TABLE Bars ADD</a:t>
            </a:r>
          </a:p>
          <a:p>
            <a:pPr>
              <a:lnSpc>
                <a:spcPct val="120000"/>
              </a:lnSpc>
              <a:buFontTx/>
              <a:buNone/>
            </a:pPr>
            <a:r>
              <a:rPr lang="en-US" altLang="zh-CN" b="0" dirty="0">
                <a:latin typeface="Courier New" pitchFamily="49" charset="0"/>
                <a:ea typeface="宋体" charset="-122"/>
              </a:rPr>
              <a:t>	   phone CHAR(10) DEFAULT ‘unlisted’;</a:t>
            </a:r>
            <a:endParaRPr lang="en-US" dirty="0"/>
          </a:p>
          <a:p>
            <a:r>
              <a:rPr lang="en-US" dirty="0"/>
              <a:t>Remove an attribute from a table</a:t>
            </a:r>
          </a:p>
          <a:p>
            <a:pPr>
              <a:lnSpc>
                <a:spcPct val="120000"/>
              </a:lnSpc>
              <a:buFontTx/>
              <a:buNone/>
            </a:pPr>
            <a:r>
              <a:rPr lang="en-US" altLang="zh-CN" b="0" dirty="0">
                <a:latin typeface="Courier New" pitchFamily="49" charset="0"/>
                <a:ea typeface="宋体" charset="-122"/>
              </a:rPr>
              <a:t>    ALTER TABLE Bars </a:t>
            </a:r>
          </a:p>
          <a:p>
            <a:pPr>
              <a:lnSpc>
                <a:spcPct val="120000"/>
              </a:lnSpc>
              <a:buFontTx/>
              <a:buNone/>
            </a:pPr>
            <a:r>
              <a:rPr lang="en-US" altLang="zh-CN" b="0" dirty="0">
                <a:latin typeface="Courier New" pitchFamily="49" charset="0"/>
                <a:ea typeface="宋体" charset="-122"/>
              </a:rPr>
              <a:t>	</a:t>
            </a:r>
            <a:r>
              <a:rPr lang="en-US" altLang="zh-CN" dirty="0">
                <a:latin typeface="Courier New" pitchFamily="49" charset="0"/>
                <a:ea typeface="宋体" charset="-122"/>
              </a:rPr>
              <a:t>   </a:t>
            </a:r>
            <a:r>
              <a:rPr lang="en-US" altLang="zh-CN" b="0" dirty="0">
                <a:latin typeface="Courier New" pitchFamily="49" charset="0"/>
                <a:ea typeface="宋体" charset="-122"/>
              </a:rPr>
              <a:t>DROP license;</a:t>
            </a:r>
          </a:p>
          <a:p>
            <a:r>
              <a:rPr lang="en-US" altLang="zh-CN" dirty="0">
                <a:ea typeface="宋体" charset="-122"/>
              </a:rPr>
              <a:t>Remove a table</a:t>
            </a:r>
          </a:p>
          <a:p>
            <a:pPr marL="457200" lvl="1" indent="0">
              <a:buNone/>
            </a:pPr>
            <a:r>
              <a:rPr lang="en-US" altLang="zh-CN" sz="2400" b="0" dirty="0">
                <a:latin typeface="Courier New" pitchFamily="49" charset="0"/>
                <a:ea typeface="宋体" charset="-122"/>
              </a:rPr>
              <a:t>DROP TABLE Bars</a:t>
            </a:r>
          </a:p>
          <a:p>
            <a:pPr marL="0" indent="0">
              <a:buNone/>
            </a:pPr>
            <a:endParaRPr lang="en-US" dirty="0"/>
          </a:p>
        </p:txBody>
      </p:sp>
    </p:spTree>
    <p:extLst>
      <p:ext uri="{BB962C8B-B14F-4D97-AF65-F5344CB8AC3E}">
        <p14:creationId xmlns:p14="http://schemas.microsoft.com/office/powerpoint/2010/main" val="3312885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281A0-8873-BBFF-660B-86420FFD7FAF}"/>
              </a:ext>
            </a:extLst>
          </p:cNvPr>
          <p:cNvSpPr>
            <a:spLocks noGrp="1"/>
          </p:cNvSpPr>
          <p:nvPr>
            <p:ph type="title"/>
          </p:nvPr>
        </p:nvSpPr>
        <p:spPr/>
        <p:txBody>
          <a:bodyPr/>
          <a:lstStyle/>
          <a:p>
            <a:r>
              <a:rPr lang="en-US" altLang="zh-CN" sz="3600" dirty="0"/>
              <a:t>Insert a new record into a table</a:t>
            </a:r>
            <a:endParaRPr lang="en-US" dirty="0"/>
          </a:p>
        </p:txBody>
      </p:sp>
      <p:sp>
        <p:nvSpPr>
          <p:cNvPr id="3" name="Content Placeholder 2">
            <a:extLst>
              <a:ext uri="{FF2B5EF4-FFF2-40B4-BE49-F238E27FC236}">
                <a16:creationId xmlns:a16="http://schemas.microsoft.com/office/drawing/2014/main" id="{19473F39-AC58-1BA6-9CA1-623A6461EE31}"/>
              </a:ext>
            </a:extLst>
          </p:cNvPr>
          <p:cNvSpPr>
            <a:spLocks noGrp="1"/>
          </p:cNvSpPr>
          <p:nvPr>
            <p:ph sz="quarter" idx="13"/>
          </p:nvPr>
        </p:nvSpPr>
        <p:spPr>
          <a:xfrm>
            <a:off x="913774" y="1566408"/>
            <a:ext cx="10363826" cy="4582144"/>
          </a:xfrm>
        </p:spPr>
        <p:txBody>
          <a:bodyPr>
            <a:normAutofit/>
          </a:bodyPr>
          <a:lstStyle/>
          <a:p>
            <a:pPr>
              <a:lnSpc>
                <a:spcPct val="120000"/>
              </a:lnSpc>
            </a:pPr>
            <a:r>
              <a:rPr lang="en-US" altLang="zh-CN" dirty="0"/>
              <a:t>The insert into statement inserts a new record into a table</a:t>
            </a:r>
          </a:p>
          <a:p>
            <a:pPr lvl="1"/>
            <a:r>
              <a:rPr kumimoji="0" lang="en-US" altLang="en-US" sz="2000" b="0" i="0" u="none" strike="noStrike" cap="none" normalizeH="0" baseline="0" dirty="0">
                <a:ln>
                  <a:noFill/>
                </a:ln>
                <a:solidFill>
                  <a:srgbClr val="0000CD"/>
                </a:solidFill>
                <a:effectLst/>
                <a:latin typeface="Arial Unicode MS"/>
              </a:rPr>
              <a:t>INSERT</a:t>
            </a:r>
            <a:r>
              <a:rPr kumimoji="0" lang="en-US" altLang="en-US" sz="2000" b="0" i="0" u="none" strike="noStrike" cap="none" normalizeH="0" baseline="0" dirty="0">
                <a:ln>
                  <a:noFill/>
                </a:ln>
                <a:solidFill>
                  <a:srgbClr val="000000"/>
                </a:solidFill>
                <a:effectLst/>
                <a:latin typeface="Arial Unicode MS"/>
              </a:rPr>
              <a:t> </a:t>
            </a:r>
            <a:r>
              <a:rPr kumimoji="0" lang="en-US" altLang="en-US" sz="2000" b="0" i="0" u="none" strike="noStrike" cap="none" normalizeH="0" baseline="0" dirty="0">
                <a:ln>
                  <a:noFill/>
                </a:ln>
                <a:solidFill>
                  <a:srgbClr val="0000CD"/>
                </a:solidFill>
                <a:effectLst/>
                <a:latin typeface="Arial Unicode MS"/>
              </a:rPr>
              <a:t>INTO</a:t>
            </a:r>
            <a:r>
              <a:rPr kumimoji="0" lang="en-US" altLang="en-US" sz="2000" b="0" i="0" u="none" strike="noStrike" cap="none" normalizeH="0" baseline="0" dirty="0">
                <a:ln>
                  <a:noFill/>
                </a:ln>
                <a:solidFill>
                  <a:srgbClr val="000000"/>
                </a:solidFill>
                <a:effectLst/>
                <a:latin typeface="Arial Unicode MS"/>
              </a:rPr>
              <a:t> </a:t>
            </a:r>
            <a:r>
              <a:rPr kumimoji="0" lang="en-US" altLang="en-US" sz="2000" b="0" i="1" u="none" strike="noStrike" cap="none" normalizeH="0" baseline="0" dirty="0" err="1">
                <a:ln>
                  <a:noFill/>
                </a:ln>
                <a:solidFill>
                  <a:srgbClr val="000000"/>
                </a:solidFill>
                <a:effectLst/>
                <a:latin typeface="Arial Unicode MS"/>
              </a:rPr>
              <a:t>table_name</a:t>
            </a:r>
            <a:r>
              <a:rPr kumimoji="0" lang="en-US" altLang="en-US" sz="2000" b="0" i="0" u="none" strike="noStrike" cap="none" normalizeH="0" baseline="0" dirty="0">
                <a:ln>
                  <a:noFill/>
                </a:ln>
                <a:solidFill>
                  <a:srgbClr val="000000"/>
                </a:solidFill>
                <a:effectLst/>
                <a:latin typeface="Arial Unicode MS"/>
              </a:rPr>
              <a:t> (</a:t>
            </a:r>
            <a:r>
              <a:rPr kumimoji="0" lang="en-US" altLang="en-US" sz="2000" b="0" i="1" u="none" strike="noStrike" cap="none" normalizeH="0" baseline="0" dirty="0">
                <a:ln>
                  <a:noFill/>
                </a:ln>
                <a:solidFill>
                  <a:srgbClr val="000000"/>
                </a:solidFill>
                <a:effectLst/>
                <a:latin typeface="Arial Unicode MS"/>
              </a:rPr>
              <a:t>column1</a:t>
            </a:r>
            <a:r>
              <a:rPr kumimoji="0" lang="en-US" altLang="en-US" sz="2000" b="0" i="0" u="none" strike="noStrike" cap="none" normalizeH="0" baseline="0" dirty="0">
                <a:ln>
                  <a:noFill/>
                </a:ln>
                <a:solidFill>
                  <a:srgbClr val="000000"/>
                </a:solidFill>
                <a:effectLst/>
                <a:latin typeface="Arial Unicode MS"/>
              </a:rPr>
              <a:t>,</a:t>
            </a:r>
            <a:r>
              <a:rPr kumimoji="0" lang="en-US" altLang="en-US" sz="2000" b="0" i="1" u="none" strike="noStrike" cap="none" normalizeH="0" baseline="0" dirty="0">
                <a:ln>
                  <a:noFill/>
                </a:ln>
                <a:solidFill>
                  <a:srgbClr val="000000"/>
                </a:solidFill>
                <a:effectLst/>
                <a:latin typeface="Arial Unicode MS"/>
              </a:rPr>
              <a:t> column2</a:t>
            </a:r>
            <a:r>
              <a:rPr kumimoji="0" lang="en-US" altLang="en-US" sz="2000" b="0" i="0" u="none" strike="noStrike" cap="none" normalizeH="0" baseline="0" dirty="0">
                <a:ln>
                  <a:noFill/>
                </a:ln>
                <a:solidFill>
                  <a:srgbClr val="000000"/>
                </a:solidFill>
                <a:effectLst/>
                <a:latin typeface="Arial Unicode MS"/>
              </a:rPr>
              <a:t>,</a:t>
            </a:r>
            <a:r>
              <a:rPr kumimoji="0" lang="en-US" altLang="en-US" sz="2000" b="0" i="1" u="none" strike="noStrike" cap="none" normalizeH="0" baseline="0" dirty="0">
                <a:ln>
                  <a:noFill/>
                </a:ln>
                <a:solidFill>
                  <a:srgbClr val="000000"/>
                </a:solidFill>
                <a:effectLst/>
                <a:latin typeface="Arial Unicode MS"/>
              </a:rPr>
              <a:t> column3</a:t>
            </a:r>
            <a:r>
              <a:rPr kumimoji="0" lang="en-US" altLang="en-US" sz="2000" b="0" i="0" u="none" strike="noStrike" cap="none" normalizeH="0" baseline="0" dirty="0">
                <a:ln>
                  <a:noFill/>
                </a:ln>
                <a:solidFill>
                  <a:srgbClr val="000000"/>
                </a:solidFill>
                <a:effectLst/>
                <a:latin typeface="Arial Unicode MS"/>
              </a:rPr>
              <a:t>, ...)</a:t>
            </a:r>
            <a:br>
              <a:rPr kumimoji="0" lang="en-US" altLang="en-US" sz="2000" b="0" i="0" u="none" strike="noStrike" cap="none" normalizeH="0" baseline="0" dirty="0">
                <a:ln>
                  <a:noFill/>
                </a:ln>
                <a:solidFill>
                  <a:srgbClr val="000000"/>
                </a:solidFill>
                <a:effectLst/>
                <a:latin typeface="Arial Unicode MS"/>
              </a:rPr>
            </a:br>
            <a:r>
              <a:rPr kumimoji="0" lang="en-US" altLang="en-US" sz="2000" b="0" i="0" u="none" strike="noStrike" cap="none" normalizeH="0" baseline="0" dirty="0">
                <a:ln>
                  <a:noFill/>
                </a:ln>
                <a:solidFill>
                  <a:srgbClr val="0000CD"/>
                </a:solidFill>
                <a:effectLst/>
                <a:latin typeface="Arial Unicode MS"/>
              </a:rPr>
              <a:t>VALUES</a:t>
            </a:r>
            <a:r>
              <a:rPr kumimoji="0" lang="en-US" altLang="en-US" sz="2000" b="0" i="0" u="none" strike="noStrike" cap="none" normalizeH="0" baseline="0" dirty="0">
                <a:ln>
                  <a:noFill/>
                </a:ln>
                <a:solidFill>
                  <a:srgbClr val="000000"/>
                </a:solidFill>
                <a:effectLst/>
                <a:latin typeface="Arial Unicode MS"/>
              </a:rPr>
              <a:t> (</a:t>
            </a:r>
            <a:r>
              <a:rPr kumimoji="0" lang="en-US" altLang="en-US" sz="2000" b="0" i="1" u="none" strike="noStrike" cap="none" normalizeH="0" baseline="0" dirty="0">
                <a:ln>
                  <a:noFill/>
                </a:ln>
                <a:solidFill>
                  <a:srgbClr val="000000"/>
                </a:solidFill>
                <a:effectLst/>
                <a:latin typeface="Arial Unicode MS"/>
              </a:rPr>
              <a:t>value1</a:t>
            </a:r>
            <a:r>
              <a:rPr kumimoji="0" lang="en-US" altLang="en-US" sz="2000" b="0" i="0" u="none" strike="noStrike" cap="none" normalizeH="0" baseline="0" dirty="0">
                <a:ln>
                  <a:noFill/>
                </a:ln>
                <a:solidFill>
                  <a:srgbClr val="000000"/>
                </a:solidFill>
                <a:effectLst/>
                <a:latin typeface="Arial Unicode MS"/>
              </a:rPr>
              <a:t>,</a:t>
            </a:r>
            <a:r>
              <a:rPr kumimoji="0" lang="en-US" altLang="en-US" sz="2000" b="0" i="1" u="none" strike="noStrike" cap="none" normalizeH="0" baseline="0" dirty="0">
                <a:ln>
                  <a:noFill/>
                </a:ln>
                <a:solidFill>
                  <a:srgbClr val="000000"/>
                </a:solidFill>
                <a:effectLst/>
                <a:latin typeface="Arial Unicode MS"/>
              </a:rPr>
              <a:t> value2</a:t>
            </a:r>
            <a:r>
              <a:rPr kumimoji="0" lang="en-US" altLang="en-US" sz="2000" b="0" i="0" u="none" strike="noStrike" cap="none" normalizeH="0" baseline="0" dirty="0">
                <a:ln>
                  <a:noFill/>
                </a:ln>
                <a:solidFill>
                  <a:srgbClr val="000000"/>
                </a:solidFill>
                <a:effectLst/>
                <a:latin typeface="Arial Unicode MS"/>
              </a:rPr>
              <a:t>,</a:t>
            </a:r>
            <a:r>
              <a:rPr kumimoji="0" lang="en-US" altLang="en-US" sz="2000" b="0" i="1" u="none" strike="noStrike" cap="none" normalizeH="0" baseline="0" dirty="0">
                <a:ln>
                  <a:noFill/>
                </a:ln>
                <a:solidFill>
                  <a:srgbClr val="000000"/>
                </a:solidFill>
                <a:effectLst/>
                <a:latin typeface="Arial Unicode MS"/>
              </a:rPr>
              <a:t> value3</a:t>
            </a:r>
            <a:r>
              <a:rPr kumimoji="0" lang="en-US" altLang="en-US" sz="2000" b="0" i="0" u="none" strike="noStrike" cap="none" normalizeH="0" baseline="0" dirty="0">
                <a:ln>
                  <a:noFill/>
                </a:ln>
                <a:solidFill>
                  <a:srgbClr val="000000"/>
                </a:solidFill>
                <a:effectLst/>
                <a:latin typeface="Arial Unicode MS"/>
              </a:rPr>
              <a:t>, ...); </a:t>
            </a:r>
          </a:p>
          <a:p>
            <a:pPr marL="457200" lvl="1" indent="0">
              <a:buNone/>
            </a:pPr>
            <a:endParaRPr kumimoji="0" lang="en-US" altLang="en-US" sz="2000" b="0" i="0" u="none" strike="noStrike" cap="none" normalizeH="0" baseline="0" dirty="0">
              <a:ln>
                <a:noFill/>
              </a:ln>
              <a:solidFill>
                <a:srgbClr val="000000"/>
              </a:solidFill>
              <a:effectLst/>
              <a:latin typeface="Arial Unicode MS"/>
            </a:endParaRPr>
          </a:p>
          <a:p>
            <a:pPr lvl="1"/>
            <a:r>
              <a:rPr kumimoji="0" lang="en-US" altLang="en-US" b="0" i="0" u="none" strike="noStrike" cap="none" normalizeH="0" baseline="0" dirty="0">
                <a:ln>
                  <a:noFill/>
                </a:ln>
                <a:solidFill>
                  <a:srgbClr val="0000CD"/>
                </a:solidFill>
                <a:effectLst/>
                <a:latin typeface="Arial Unicode MS"/>
              </a:rPr>
              <a:t>INSERT</a:t>
            </a:r>
            <a:r>
              <a:rPr kumimoji="0" lang="en-US" altLang="en-US" b="0" i="0" u="none" strike="noStrike" cap="none" normalizeH="0" baseline="0" dirty="0">
                <a:ln>
                  <a:noFill/>
                </a:ln>
                <a:solidFill>
                  <a:srgbClr val="000000"/>
                </a:solidFill>
                <a:effectLst/>
                <a:latin typeface="Arial Unicode MS"/>
              </a:rPr>
              <a:t> </a:t>
            </a:r>
            <a:r>
              <a:rPr kumimoji="0" lang="en-US" altLang="en-US" b="0" i="0" u="none" strike="noStrike" cap="none" normalizeH="0" baseline="0" dirty="0">
                <a:ln>
                  <a:noFill/>
                </a:ln>
                <a:solidFill>
                  <a:srgbClr val="0000CD"/>
                </a:solidFill>
                <a:effectLst/>
                <a:latin typeface="Arial Unicode MS"/>
              </a:rPr>
              <a:t>INTO</a:t>
            </a:r>
            <a:r>
              <a:rPr kumimoji="0" lang="en-US" altLang="en-US" b="0" i="0" u="none" strike="noStrike" cap="none" normalizeH="0" baseline="0" dirty="0">
                <a:ln>
                  <a:noFill/>
                </a:ln>
                <a:solidFill>
                  <a:srgbClr val="000000"/>
                </a:solidFill>
                <a:effectLst/>
                <a:latin typeface="Arial Unicode MS"/>
              </a:rPr>
              <a:t> </a:t>
            </a:r>
            <a:r>
              <a:rPr kumimoji="0" lang="en-US" altLang="en-US" b="0" i="1" u="none" strike="noStrike" cap="none" normalizeH="0" baseline="0" dirty="0" err="1">
                <a:ln>
                  <a:noFill/>
                </a:ln>
                <a:solidFill>
                  <a:srgbClr val="000000"/>
                </a:solidFill>
                <a:effectLst/>
                <a:latin typeface="Arial Unicode MS"/>
              </a:rPr>
              <a:t>table_name</a:t>
            </a:r>
            <a:br>
              <a:rPr kumimoji="0" lang="en-US" altLang="en-US" b="0" i="0" u="none" strike="noStrike" cap="none" normalizeH="0" baseline="0" dirty="0">
                <a:ln>
                  <a:noFill/>
                </a:ln>
                <a:solidFill>
                  <a:srgbClr val="000000"/>
                </a:solidFill>
                <a:effectLst/>
                <a:latin typeface="Arial Unicode MS"/>
              </a:rPr>
            </a:br>
            <a:r>
              <a:rPr kumimoji="0" lang="en-US" altLang="en-US" b="0" i="0" u="none" strike="noStrike" cap="none" normalizeH="0" baseline="0" dirty="0">
                <a:ln>
                  <a:noFill/>
                </a:ln>
                <a:solidFill>
                  <a:srgbClr val="0000CD"/>
                </a:solidFill>
                <a:effectLst/>
                <a:latin typeface="Arial Unicode MS"/>
              </a:rPr>
              <a:t>VALUES</a:t>
            </a:r>
            <a:r>
              <a:rPr kumimoji="0" lang="en-US" altLang="en-US" b="0" i="0" u="none" strike="noStrike" cap="none" normalizeH="0" baseline="0" dirty="0">
                <a:ln>
                  <a:noFill/>
                </a:ln>
                <a:solidFill>
                  <a:srgbClr val="000000"/>
                </a:solidFill>
                <a:effectLst/>
                <a:latin typeface="Arial Unicode MS"/>
              </a:rPr>
              <a:t> (</a:t>
            </a:r>
            <a:r>
              <a:rPr kumimoji="0" lang="en-US" altLang="en-US" b="0" i="1" u="none" strike="noStrike" cap="none" normalizeH="0" baseline="0" dirty="0">
                <a:ln>
                  <a:noFill/>
                </a:ln>
                <a:solidFill>
                  <a:srgbClr val="000000"/>
                </a:solidFill>
                <a:effectLst/>
                <a:latin typeface="Arial Unicode MS"/>
              </a:rPr>
              <a:t>value1</a:t>
            </a:r>
            <a:r>
              <a:rPr kumimoji="0" lang="en-US" altLang="en-US" b="0" i="0" u="none" strike="noStrike" cap="none" normalizeH="0" baseline="0" dirty="0">
                <a:ln>
                  <a:noFill/>
                </a:ln>
                <a:solidFill>
                  <a:srgbClr val="000000"/>
                </a:solidFill>
                <a:effectLst/>
                <a:latin typeface="Arial Unicode MS"/>
              </a:rPr>
              <a:t>,</a:t>
            </a:r>
            <a:r>
              <a:rPr kumimoji="0" lang="en-US" altLang="en-US" b="0" i="1" u="none" strike="noStrike" cap="none" normalizeH="0" baseline="0" dirty="0">
                <a:ln>
                  <a:noFill/>
                </a:ln>
                <a:solidFill>
                  <a:srgbClr val="000000"/>
                </a:solidFill>
                <a:effectLst/>
                <a:latin typeface="Arial Unicode MS"/>
              </a:rPr>
              <a:t> value2</a:t>
            </a:r>
            <a:r>
              <a:rPr kumimoji="0" lang="en-US" altLang="en-US" b="0" i="0" u="none" strike="noStrike" cap="none" normalizeH="0" baseline="0" dirty="0">
                <a:ln>
                  <a:noFill/>
                </a:ln>
                <a:solidFill>
                  <a:srgbClr val="000000"/>
                </a:solidFill>
                <a:effectLst/>
                <a:latin typeface="Arial Unicode MS"/>
              </a:rPr>
              <a:t>,</a:t>
            </a:r>
            <a:r>
              <a:rPr kumimoji="0" lang="en-US" altLang="en-US" b="0" i="1" u="none" strike="noStrike" cap="none" normalizeH="0" baseline="0" dirty="0">
                <a:ln>
                  <a:noFill/>
                </a:ln>
                <a:solidFill>
                  <a:srgbClr val="000000"/>
                </a:solidFill>
                <a:effectLst/>
                <a:latin typeface="Arial Unicode MS"/>
              </a:rPr>
              <a:t> value3</a:t>
            </a:r>
            <a:r>
              <a:rPr kumimoji="0" lang="en-US" altLang="en-US" b="0" i="0" u="none" strike="noStrike" cap="none" normalizeH="0" baseline="0" dirty="0">
                <a:ln>
                  <a:noFill/>
                </a:ln>
                <a:solidFill>
                  <a:srgbClr val="000000"/>
                </a:solidFill>
                <a:effectLst/>
                <a:latin typeface="Arial Unicode MS"/>
              </a:rPr>
              <a:t>, ...); </a:t>
            </a:r>
            <a:endParaRPr kumimoji="0" lang="en-US" altLang="en-US" b="0" i="0" u="none" strike="noStrike" cap="none" normalizeH="0" baseline="0" dirty="0">
              <a:ln>
                <a:noFill/>
              </a:ln>
              <a:solidFill>
                <a:schemeClr val="tx1"/>
              </a:solidFill>
              <a:effectLst/>
              <a:latin typeface="Arial" panose="020B0604020202020204" pitchFamily="34" charset="0"/>
            </a:endParaRPr>
          </a:p>
          <a:p>
            <a:pPr lvl="1"/>
            <a:endParaRPr kumimoji="0" lang="en-US" altLang="en-US" b="0" i="0" u="none" strike="noStrike" cap="none" normalizeH="0" baseline="0" dirty="0">
              <a:ln>
                <a:noFill/>
              </a:ln>
              <a:solidFill>
                <a:schemeClr val="tx1"/>
              </a:solidFill>
              <a:effectLst/>
              <a:latin typeface="Arial" panose="020B0604020202020204" pitchFamily="34" charset="0"/>
            </a:endParaRPr>
          </a:p>
          <a:p>
            <a:pPr lvl="1"/>
            <a:endParaRPr lang="en-US" dirty="0"/>
          </a:p>
        </p:txBody>
      </p:sp>
    </p:spTree>
    <p:extLst>
      <p:ext uri="{BB962C8B-B14F-4D97-AF65-F5344CB8AC3E}">
        <p14:creationId xmlns:p14="http://schemas.microsoft.com/office/powerpoint/2010/main" val="4253083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19C711-73E8-982A-2C6D-A690C889DE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766C1E-6621-2A5B-7718-5E530F467B0A}"/>
              </a:ext>
            </a:extLst>
          </p:cNvPr>
          <p:cNvSpPr>
            <a:spLocks noGrp="1"/>
          </p:cNvSpPr>
          <p:nvPr>
            <p:ph type="title"/>
          </p:nvPr>
        </p:nvSpPr>
        <p:spPr/>
        <p:txBody>
          <a:bodyPr/>
          <a:lstStyle/>
          <a:p>
            <a:r>
              <a:rPr lang="en-US" altLang="zh-CN" sz="3600" dirty="0"/>
              <a:t>Insert into example</a:t>
            </a:r>
            <a:endParaRPr lang="en-US" dirty="0"/>
          </a:p>
        </p:txBody>
      </p:sp>
      <p:sp>
        <p:nvSpPr>
          <p:cNvPr id="3" name="Content Placeholder 2">
            <a:extLst>
              <a:ext uri="{FF2B5EF4-FFF2-40B4-BE49-F238E27FC236}">
                <a16:creationId xmlns:a16="http://schemas.microsoft.com/office/drawing/2014/main" id="{2F37DEF7-83AF-CADE-30F3-BE1E757CE8DC}"/>
              </a:ext>
            </a:extLst>
          </p:cNvPr>
          <p:cNvSpPr>
            <a:spLocks noGrp="1"/>
          </p:cNvSpPr>
          <p:nvPr>
            <p:ph sz="quarter" idx="13"/>
          </p:nvPr>
        </p:nvSpPr>
        <p:spPr>
          <a:xfrm>
            <a:off x="913774" y="1566408"/>
            <a:ext cx="10363826" cy="3344551"/>
          </a:xfrm>
        </p:spPr>
        <p:txBody>
          <a:bodyPr>
            <a:normAutofit/>
          </a:bodyPr>
          <a:lstStyle/>
          <a:p>
            <a:pPr lvl="1">
              <a:lnSpc>
                <a:spcPct val="110000"/>
              </a:lnSpc>
              <a:buFontTx/>
              <a:buNone/>
            </a:pPr>
            <a:r>
              <a:rPr lang="en-US" dirty="0">
                <a:latin typeface="Courier New" pitchFamily="49" charset="0"/>
              </a:rPr>
              <a:t>CREATE TABLE Drinkers (</a:t>
            </a:r>
          </a:p>
          <a:p>
            <a:pPr lvl="1">
              <a:lnSpc>
                <a:spcPct val="110000"/>
              </a:lnSpc>
              <a:buFontTx/>
              <a:buNone/>
            </a:pPr>
            <a:r>
              <a:rPr lang="en-US" dirty="0">
                <a:latin typeface="Courier New" pitchFamily="49" charset="0"/>
              </a:rPr>
              <a:t>				name CHAR(30) PRIMARY KEY,</a:t>
            </a:r>
          </a:p>
          <a:p>
            <a:pPr lvl="1">
              <a:lnSpc>
                <a:spcPct val="110000"/>
              </a:lnSpc>
              <a:buFontTx/>
              <a:buNone/>
            </a:pPr>
            <a:r>
              <a:rPr lang="en-US" dirty="0">
                <a:latin typeface="Courier New" pitchFamily="49" charset="0"/>
              </a:rPr>
              <a:t>				</a:t>
            </a:r>
            <a:r>
              <a:rPr lang="en-US" dirty="0" err="1">
                <a:latin typeface="Courier New" pitchFamily="49" charset="0"/>
              </a:rPr>
              <a:t>addr</a:t>
            </a:r>
            <a:r>
              <a:rPr lang="en-US" dirty="0">
                <a:latin typeface="Courier New" pitchFamily="49" charset="0"/>
              </a:rPr>
              <a:t> CHAR(50)</a:t>
            </a:r>
          </a:p>
          <a:p>
            <a:pPr lvl="1">
              <a:lnSpc>
                <a:spcPct val="110000"/>
              </a:lnSpc>
              <a:buFontTx/>
              <a:buNone/>
            </a:pPr>
            <a:r>
              <a:rPr lang="en-US" dirty="0">
                <a:latin typeface="Courier New" pitchFamily="49" charset="0"/>
              </a:rPr>
              <a:t>				</a:t>
            </a:r>
            <a:r>
              <a:rPr lang="en-US" b="1" dirty="0">
                <a:latin typeface="Courier New" pitchFamily="49" charset="0"/>
              </a:rPr>
              <a:t>DEFAULT ‘123 Monroe St.’</a:t>
            </a:r>
            <a:r>
              <a:rPr lang="en-US" dirty="0">
                <a:latin typeface="Courier New" pitchFamily="49" charset="0"/>
              </a:rPr>
              <a:t>,</a:t>
            </a:r>
          </a:p>
          <a:p>
            <a:pPr lvl="1">
              <a:lnSpc>
                <a:spcPct val="110000"/>
              </a:lnSpc>
              <a:buFontTx/>
              <a:buNone/>
            </a:pPr>
            <a:r>
              <a:rPr lang="en-US" dirty="0">
                <a:latin typeface="Courier New" pitchFamily="49" charset="0"/>
              </a:rPr>
              <a:t>				phone CHAR(16)</a:t>
            </a:r>
          </a:p>
          <a:p>
            <a:pPr lvl="1">
              <a:lnSpc>
                <a:spcPct val="110000"/>
              </a:lnSpc>
              <a:buFontTx/>
              <a:buNone/>
            </a:pPr>
            <a:r>
              <a:rPr lang="en-US" dirty="0">
                <a:latin typeface="Courier New" pitchFamily="49" charset="0"/>
              </a:rPr>
              <a:t>			);</a:t>
            </a:r>
            <a:endParaRPr lang="en-US" dirty="0"/>
          </a:p>
          <a:p>
            <a:pPr marL="457200" lvl="1" indent="0">
              <a:buNone/>
            </a:pPr>
            <a:r>
              <a:rPr lang="en-US" dirty="0">
                <a:latin typeface="Courier New" panose="02070309020205020404" pitchFamily="49" charset="0"/>
                <a:cs typeface="Courier New" panose="02070309020205020404" pitchFamily="49" charset="0"/>
              </a:rPr>
              <a:t>Insert into Drinkers(name, </a:t>
            </a:r>
            <a:r>
              <a:rPr lang="en-US" dirty="0" err="1">
                <a:latin typeface="Courier New" panose="02070309020205020404" pitchFamily="49" charset="0"/>
                <a:cs typeface="Courier New" panose="02070309020205020404" pitchFamily="49" charset="0"/>
              </a:rPr>
              <a:t>addr</a:t>
            </a:r>
            <a:r>
              <a:rPr lang="en-US" dirty="0">
                <a:latin typeface="Courier New" panose="02070309020205020404" pitchFamily="49" charset="0"/>
                <a:cs typeface="Courier New" panose="02070309020205020404" pitchFamily="49" charset="0"/>
              </a:rPr>
              <a:t>, phone)</a:t>
            </a:r>
          </a:p>
          <a:p>
            <a:pPr marL="457200" lvl="1" indent="0">
              <a:buNone/>
            </a:pPr>
            <a:r>
              <a:rPr lang="en-US" dirty="0">
                <a:latin typeface="Courier New" panose="02070309020205020404" pitchFamily="49" charset="0"/>
                <a:cs typeface="Courier New" panose="02070309020205020404" pitchFamily="49" charset="0"/>
              </a:rPr>
              <a:t>   Values (‘John Smith', ‘201 Marty Ln', ‘555-666-7777’)</a:t>
            </a:r>
          </a:p>
        </p:txBody>
      </p:sp>
      <p:graphicFrame>
        <p:nvGraphicFramePr>
          <p:cNvPr id="4" name="Table 3">
            <a:extLst>
              <a:ext uri="{FF2B5EF4-FFF2-40B4-BE49-F238E27FC236}">
                <a16:creationId xmlns:a16="http://schemas.microsoft.com/office/drawing/2014/main" id="{B51E27EF-28E2-0BE3-AC02-043AC3FB973E}"/>
              </a:ext>
            </a:extLst>
          </p:cNvPr>
          <p:cNvGraphicFramePr>
            <a:graphicFrameLocks noGrp="1"/>
          </p:cNvGraphicFramePr>
          <p:nvPr>
            <p:extLst>
              <p:ext uri="{D42A27DB-BD31-4B8C-83A1-F6EECF244321}">
                <p14:modId xmlns:p14="http://schemas.microsoft.com/office/powerpoint/2010/main" val="1335349039"/>
              </p:ext>
            </p:extLst>
          </p:nvPr>
        </p:nvGraphicFramePr>
        <p:xfrm>
          <a:off x="1645744" y="5291592"/>
          <a:ext cx="8127999" cy="74168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940946287"/>
                    </a:ext>
                  </a:extLst>
                </a:gridCol>
                <a:gridCol w="2709333">
                  <a:extLst>
                    <a:ext uri="{9D8B030D-6E8A-4147-A177-3AD203B41FA5}">
                      <a16:colId xmlns:a16="http://schemas.microsoft.com/office/drawing/2014/main" val="4061211774"/>
                    </a:ext>
                  </a:extLst>
                </a:gridCol>
                <a:gridCol w="2709333">
                  <a:extLst>
                    <a:ext uri="{9D8B030D-6E8A-4147-A177-3AD203B41FA5}">
                      <a16:colId xmlns:a16="http://schemas.microsoft.com/office/drawing/2014/main" val="2127392936"/>
                    </a:ext>
                  </a:extLst>
                </a:gridCol>
              </a:tblGrid>
              <a:tr h="370840">
                <a:tc>
                  <a:txBody>
                    <a:bodyPr/>
                    <a:lstStyle/>
                    <a:p>
                      <a:r>
                        <a:rPr lang="en-US" dirty="0"/>
                        <a:t>NAME</a:t>
                      </a:r>
                    </a:p>
                  </a:txBody>
                  <a:tcPr/>
                </a:tc>
                <a:tc>
                  <a:txBody>
                    <a:bodyPr/>
                    <a:lstStyle/>
                    <a:p>
                      <a:r>
                        <a:rPr lang="en-US" dirty="0"/>
                        <a:t>ADDR</a:t>
                      </a:r>
                    </a:p>
                  </a:txBody>
                  <a:tcPr/>
                </a:tc>
                <a:tc>
                  <a:txBody>
                    <a:bodyPr/>
                    <a:lstStyle/>
                    <a:p>
                      <a:r>
                        <a:rPr lang="en-US" dirty="0"/>
                        <a:t>PHONE</a:t>
                      </a:r>
                    </a:p>
                  </a:txBody>
                  <a:tcPr/>
                </a:tc>
                <a:extLst>
                  <a:ext uri="{0D108BD9-81ED-4DB2-BD59-A6C34878D82A}">
                    <a16:rowId xmlns:a16="http://schemas.microsoft.com/office/drawing/2014/main" val="3283524511"/>
                  </a:ext>
                </a:extLst>
              </a:tr>
              <a:tr h="370840">
                <a:tc>
                  <a:txBody>
                    <a:bodyPr/>
                    <a:lstStyle/>
                    <a:p>
                      <a:r>
                        <a:rPr lang="en-US" dirty="0"/>
                        <a:t>John Smith</a:t>
                      </a:r>
                    </a:p>
                  </a:txBody>
                  <a:tcPr/>
                </a:tc>
                <a:tc>
                  <a:txBody>
                    <a:bodyPr/>
                    <a:lstStyle/>
                    <a:p>
                      <a:r>
                        <a:rPr lang="en-US" dirty="0"/>
                        <a:t>201 Marty Ln</a:t>
                      </a:r>
                    </a:p>
                  </a:txBody>
                  <a:tcPr/>
                </a:tc>
                <a:tc>
                  <a:txBody>
                    <a:bodyPr/>
                    <a:lstStyle/>
                    <a:p>
                      <a:r>
                        <a:rPr lang="en-US" dirty="0"/>
                        <a:t>555-666-7777</a:t>
                      </a:r>
                    </a:p>
                  </a:txBody>
                  <a:tcPr/>
                </a:tc>
                <a:extLst>
                  <a:ext uri="{0D108BD9-81ED-4DB2-BD59-A6C34878D82A}">
                    <a16:rowId xmlns:a16="http://schemas.microsoft.com/office/drawing/2014/main" val="584563375"/>
                  </a:ext>
                </a:extLst>
              </a:tr>
            </a:tbl>
          </a:graphicData>
        </a:graphic>
      </p:graphicFrame>
    </p:spTree>
    <p:extLst>
      <p:ext uri="{BB962C8B-B14F-4D97-AF65-F5344CB8AC3E}">
        <p14:creationId xmlns:p14="http://schemas.microsoft.com/office/powerpoint/2010/main" val="3012309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896E30-0FA1-329F-32FF-EA6AB5BBBD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FE165F-33B1-4478-FA6E-395639487450}"/>
              </a:ext>
            </a:extLst>
          </p:cNvPr>
          <p:cNvSpPr>
            <a:spLocks noGrp="1"/>
          </p:cNvSpPr>
          <p:nvPr>
            <p:ph type="title"/>
          </p:nvPr>
        </p:nvSpPr>
        <p:spPr/>
        <p:txBody>
          <a:bodyPr/>
          <a:lstStyle/>
          <a:p>
            <a:r>
              <a:rPr lang="en-US" altLang="zh-CN" sz="3600" dirty="0"/>
              <a:t>Insert into example</a:t>
            </a:r>
            <a:endParaRPr lang="en-US" dirty="0"/>
          </a:p>
        </p:txBody>
      </p:sp>
      <p:sp>
        <p:nvSpPr>
          <p:cNvPr id="3" name="Content Placeholder 2">
            <a:extLst>
              <a:ext uri="{FF2B5EF4-FFF2-40B4-BE49-F238E27FC236}">
                <a16:creationId xmlns:a16="http://schemas.microsoft.com/office/drawing/2014/main" id="{24F0DD43-0F83-C706-3604-A1E4DFDA439B}"/>
              </a:ext>
            </a:extLst>
          </p:cNvPr>
          <p:cNvSpPr>
            <a:spLocks noGrp="1"/>
          </p:cNvSpPr>
          <p:nvPr>
            <p:ph sz="quarter" idx="13"/>
          </p:nvPr>
        </p:nvSpPr>
        <p:spPr>
          <a:xfrm>
            <a:off x="913774" y="1566408"/>
            <a:ext cx="10363826" cy="1807413"/>
          </a:xfrm>
        </p:spPr>
        <p:txBody>
          <a:bodyPr>
            <a:normAutofit/>
          </a:bodyPr>
          <a:lstStyle/>
          <a:p>
            <a:pPr lvl="1"/>
            <a:r>
              <a:rPr lang="en-US" dirty="0">
                <a:latin typeface="Courier New" panose="02070309020205020404" pitchFamily="49" charset="0"/>
                <a:cs typeface="Courier New" panose="02070309020205020404" pitchFamily="49" charset="0"/>
              </a:rPr>
              <a:t>Insert into Drinkers(</a:t>
            </a:r>
            <a:r>
              <a:rPr lang="en-US" dirty="0" err="1">
                <a:latin typeface="Courier New" panose="02070309020205020404" pitchFamily="49" charset="0"/>
                <a:cs typeface="Courier New" panose="02070309020205020404" pitchFamily="49" charset="0"/>
              </a:rPr>
              <a:t>namInsert</a:t>
            </a:r>
            <a:r>
              <a:rPr lang="en-US" dirty="0">
                <a:latin typeface="Courier New" panose="02070309020205020404" pitchFamily="49" charset="0"/>
                <a:cs typeface="Courier New" panose="02070309020205020404" pitchFamily="49" charset="0"/>
              </a:rPr>
              <a:t> into Drinkers(name, phone)</a:t>
            </a:r>
          </a:p>
          <a:p>
            <a:pPr marL="457200" lvl="1" indent="0">
              <a:buNone/>
            </a:pPr>
            <a:r>
              <a:rPr lang="en-US" dirty="0">
                <a:latin typeface="Courier New" panose="02070309020205020404" pitchFamily="49" charset="0"/>
                <a:cs typeface="Courier New" panose="02070309020205020404" pitchFamily="49" charset="0"/>
              </a:rPr>
              <a:t>   Values (‘Sophie Green’, ‘111-222-3333’)</a:t>
            </a:r>
          </a:p>
          <a:p>
            <a:pPr lvl="1"/>
            <a:r>
              <a:rPr lang="en-US" dirty="0">
                <a:latin typeface="Courier New" panose="02070309020205020404" pitchFamily="49" charset="0"/>
                <a:cs typeface="Courier New" panose="02070309020205020404" pitchFamily="49" charset="0"/>
              </a:rPr>
              <a:t>e)</a:t>
            </a:r>
          </a:p>
          <a:p>
            <a:pPr marL="457200" lvl="1" indent="0">
              <a:buNone/>
            </a:pPr>
            <a:r>
              <a:rPr lang="en-US" dirty="0">
                <a:latin typeface="Courier New" panose="02070309020205020404" pitchFamily="49" charset="0"/>
                <a:cs typeface="Courier New" panose="02070309020205020404" pitchFamily="49" charset="0"/>
              </a:rPr>
              <a:t>   Values (‘John Doe’)</a:t>
            </a:r>
          </a:p>
          <a:p>
            <a:pPr marL="457200" lvl="1" indent="0">
              <a:buNone/>
            </a:pPr>
            <a:endParaRPr lang="en-US" dirty="0"/>
          </a:p>
        </p:txBody>
      </p:sp>
      <p:graphicFrame>
        <p:nvGraphicFramePr>
          <p:cNvPr id="4" name="Table 3">
            <a:extLst>
              <a:ext uri="{FF2B5EF4-FFF2-40B4-BE49-F238E27FC236}">
                <a16:creationId xmlns:a16="http://schemas.microsoft.com/office/drawing/2014/main" id="{E500B238-E9E2-FEEB-C059-65EC6ECAE9EE}"/>
              </a:ext>
            </a:extLst>
          </p:cNvPr>
          <p:cNvGraphicFramePr>
            <a:graphicFrameLocks noGrp="1"/>
          </p:cNvGraphicFramePr>
          <p:nvPr>
            <p:extLst>
              <p:ext uri="{D42A27DB-BD31-4B8C-83A1-F6EECF244321}">
                <p14:modId xmlns:p14="http://schemas.microsoft.com/office/powerpoint/2010/main" val="672015633"/>
              </p:ext>
            </p:extLst>
          </p:nvPr>
        </p:nvGraphicFramePr>
        <p:xfrm>
          <a:off x="1456558" y="3659861"/>
          <a:ext cx="8127999" cy="14833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940946287"/>
                    </a:ext>
                  </a:extLst>
                </a:gridCol>
                <a:gridCol w="2709333">
                  <a:extLst>
                    <a:ext uri="{9D8B030D-6E8A-4147-A177-3AD203B41FA5}">
                      <a16:colId xmlns:a16="http://schemas.microsoft.com/office/drawing/2014/main" val="4061211774"/>
                    </a:ext>
                  </a:extLst>
                </a:gridCol>
                <a:gridCol w="2709333">
                  <a:extLst>
                    <a:ext uri="{9D8B030D-6E8A-4147-A177-3AD203B41FA5}">
                      <a16:colId xmlns:a16="http://schemas.microsoft.com/office/drawing/2014/main" val="2127392936"/>
                    </a:ext>
                  </a:extLst>
                </a:gridCol>
              </a:tblGrid>
              <a:tr h="370840">
                <a:tc>
                  <a:txBody>
                    <a:bodyPr/>
                    <a:lstStyle/>
                    <a:p>
                      <a:r>
                        <a:rPr lang="en-US" dirty="0"/>
                        <a:t>NAME</a:t>
                      </a:r>
                    </a:p>
                  </a:txBody>
                  <a:tcPr/>
                </a:tc>
                <a:tc>
                  <a:txBody>
                    <a:bodyPr/>
                    <a:lstStyle/>
                    <a:p>
                      <a:r>
                        <a:rPr lang="en-US" dirty="0"/>
                        <a:t>ADDR</a:t>
                      </a:r>
                    </a:p>
                  </a:txBody>
                  <a:tcPr/>
                </a:tc>
                <a:tc>
                  <a:txBody>
                    <a:bodyPr/>
                    <a:lstStyle/>
                    <a:p>
                      <a:r>
                        <a:rPr lang="en-US" dirty="0"/>
                        <a:t>PHONE</a:t>
                      </a:r>
                    </a:p>
                  </a:txBody>
                  <a:tcPr/>
                </a:tc>
                <a:extLst>
                  <a:ext uri="{0D108BD9-81ED-4DB2-BD59-A6C34878D82A}">
                    <a16:rowId xmlns:a16="http://schemas.microsoft.com/office/drawing/2014/main" val="3283524511"/>
                  </a:ext>
                </a:extLst>
              </a:tr>
              <a:tr h="370840">
                <a:tc>
                  <a:txBody>
                    <a:bodyPr/>
                    <a:lstStyle/>
                    <a:p>
                      <a:r>
                        <a:rPr lang="en-US" dirty="0"/>
                        <a:t>John Smith</a:t>
                      </a:r>
                    </a:p>
                  </a:txBody>
                  <a:tcPr/>
                </a:tc>
                <a:tc>
                  <a:txBody>
                    <a:bodyPr/>
                    <a:lstStyle/>
                    <a:p>
                      <a:r>
                        <a:rPr lang="en-US" dirty="0"/>
                        <a:t>201 Marty Ln</a:t>
                      </a:r>
                    </a:p>
                  </a:txBody>
                  <a:tcPr/>
                </a:tc>
                <a:tc>
                  <a:txBody>
                    <a:bodyPr/>
                    <a:lstStyle/>
                    <a:p>
                      <a:r>
                        <a:rPr lang="en-US" dirty="0"/>
                        <a:t>555-666-7777</a:t>
                      </a:r>
                    </a:p>
                  </a:txBody>
                  <a:tcPr/>
                </a:tc>
                <a:extLst>
                  <a:ext uri="{0D108BD9-81ED-4DB2-BD59-A6C34878D82A}">
                    <a16:rowId xmlns:a16="http://schemas.microsoft.com/office/drawing/2014/main" val="584563375"/>
                  </a:ext>
                </a:extLst>
              </a:tr>
              <a:tr h="370840">
                <a:tc>
                  <a:txBody>
                    <a:bodyPr/>
                    <a:lstStyle/>
                    <a:p>
                      <a:r>
                        <a:rPr lang="en-US" dirty="0"/>
                        <a:t>Sophie Green</a:t>
                      </a:r>
                    </a:p>
                  </a:txBody>
                  <a:tcPr/>
                </a:tc>
                <a:tc>
                  <a:txBody>
                    <a:bodyPr/>
                    <a:lstStyle/>
                    <a:p>
                      <a:r>
                        <a:rPr lang="en-US" dirty="0"/>
                        <a:t>123 Monroe St.</a:t>
                      </a:r>
                    </a:p>
                  </a:txBody>
                  <a:tcPr/>
                </a:tc>
                <a:tc>
                  <a:txBody>
                    <a:bodyPr/>
                    <a:lstStyle/>
                    <a:p>
                      <a:r>
                        <a:rPr lang="en-US" dirty="0"/>
                        <a:t>111-222-3333</a:t>
                      </a:r>
                    </a:p>
                  </a:txBody>
                  <a:tcPr/>
                </a:tc>
                <a:extLst>
                  <a:ext uri="{0D108BD9-81ED-4DB2-BD59-A6C34878D82A}">
                    <a16:rowId xmlns:a16="http://schemas.microsoft.com/office/drawing/2014/main" val="2941577329"/>
                  </a:ext>
                </a:extLst>
              </a:tr>
              <a:tr h="370840">
                <a:tc>
                  <a:txBody>
                    <a:bodyPr/>
                    <a:lstStyle/>
                    <a:p>
                      <a:r>
                        <a:rPr lang="en-US" dirty="0"/>
                        <a:t>John Doe</a:t>
                      </a:r>
                    </a:p>
                  </a:txBody>
                  <a:tcPr/>
                </a:tc>
                <a:tc>
                  <a:txBody>
                    <a:bodyPr/>
                    <a:lstStyle/>
                    <a:p>
                      <a:r>
                        <a:rPr lang="en-US" dirty="0"/>
                        <a:t>123 Monroe St.</a:t>
                      </a:r>
                    </a:p>
                  </a:txBody>
                  <a:tcPr/>
                </a:tc>
                <a:tc>
                  <a:txBody>
                    <a:bodyPr/>
                    <a:lstStyle/>
                    <a:p>
                      <a:r>
                        <a:rPr lang="en-US" dirty="0"/>
                        <a:t>NULL</a:t>
                      </a:r>
                    </a:p>
                  </a:txBody>
                  <a:tcPr/>
                </a:tc>
                <a:extLst>
                  <a:ext uri="{0D108BD9-81ED-4DB2-BD59-A6C34878D82A}">
                    <a16:rowId xmlns:a16="http://schemas.microsoft.com/office/drawing/2014/main" val="430129871"/>
                  </a:ext>
                </a:extLst>
              </a:tr>
            </a:tbl>
          </a:graphicData>
        </a:graphic>
      </p:graphicFrame>
    </p:spTree>
    <p:extLst>
      <p:ext uri="{BB962C8B-B14F-4D97-AF65-F5344CB8AC3E}">
        <p14:creationId xmlns:p14="http://schemas.microsoft.com/office/powerpoint/2010/main" val="2186165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2CA626-D58B-C297-28E8-911B8B658C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A201E4-C840-FEBA-CC35-1156C1B5BACC}"/>
              </a:ext>
            </a:extLst>
          </p:cNvPr>
          <p:cNvSpPr>
            <a:spLocks noGrp="1"/>
          </p:cNvSpPr>
          <p:nvPr>
            <p:ph type="title"/>
          </p:nvPr>
        </p:nvSpPr>
        <p:spPr/>
        <p:txBody>
          <a:bodyPr/>
          <a:lstStyle/>
          <a:p>
            <a:r>
              <a:rPr lang="en-US" dirty="0"/>
              <a:t>Write SQL commands to create the following table</a:t>
            </a:r>
          </a:p>
        </p:txBody>
      </p:sp>
      <p:sp>
        <p:nvSpPr>
          <p:cNvPr id="5" name="TextBox 4">
            <a:extLst>
              <a:ext uri="{FF2B5EF4-FFF2-40B4-BE49-F238E27FC236}">
                <a16:creationId xmlns:a16="http://schemas.microsoft.com/office/drawing/2014/main" id="{C732679B-C377-71D5-A949-C648E4EA99D1}"/>
              </a:ext>
            </a:extLst>
          </p:cNvPr>
          <p:cNvSpPr txBox="1"/>
          <p:nvPr/>
        </p:nvSpPr>
        <p:spPr>
          <a:xfrm>
            <a:off x="1245476" y="2022506"/>
            <a:ext cx="1146852" cy="369332"/>
          </a:xfrm>
          <a:prstGeom prst="rect">
            <a:avLst/>
          </a:prstGeom>
          <a:noFill/>
        </p:spPr>
        <p:txBody>
          <a:bodyPr wrap="none" rtlCol="0">
            <a:spAutoFit/>
          </a:bodyPr>
          <a:lstStyle/>
          <a:p>
            <a:r>
              <a:rPr lang="en-US" dirty="0"/>
              <a:t>Employees</a:t>
            </a:r>
          </a:p>
        </p:txBody>
      </p:sp>
      <p:graphicFrame>
        <p:nvGraphicFramePr>
          <p:cNvPr id="6" name="Table 5">
            <a:extLst>
              <a:ext uri="{FF2B5EF4-FFF2-40B4-BE49-F238E27FC236}">
                <a16:creationId xmlns:a16="http://schemas.microsoft.com/office/drawing/2014/main" id="{6129AE70-0193-8C82-AD31-9DB8950A97C0}"/>
              </a:ext>
            </a:extLst>
          </p:cNvPr>
          <p:cNvGraphicFramePr>
            <a:graphicFrameLocks noGrp="1"/>
          </p:cNvGraphicFramePr>
          <p:nvPr>
            <p:extLst>
              <p:ext uri="{D42A27DB-BD31-4B8C-83A1-F6EECF244321}">
                <p14:modId xmlns:p14="http://schemas.microsoft.com/office/powerpoint/2010/main" val="4288320101"/>
              </p:ext>
            </p:extLst>
          </p:nvPr>
        </p:nvGraphicFramePr>
        <p:xfrm>
          <a:off x="2709917" y="1594978"/>
          <a:ext cx="8128000" cy="148336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3265611173"/>
                    </a:ext>
                  </a:extLst>
                </a:gridCol>
                <a:gridCol w="1625600">
                  <a:extLst>
                    <a:ext uri="{9D8B030D-6E8A-4147-A177-3AD203B41FA5}">
                      <a16:colId xmlns:a16="http://schemas.microsoft.com/office/drawing/2014/main" val="3013261502"/>
                    </a:ext>
                  </a:extLst>
                </a:gridCol>
                <a:gridCol w="1625600">
                  <a:extLst>
                    <a:ext uri="{9D8B030D-6E8A-4147-A177-3AD203B41FA5}">
                      <a16:colId xmlns:a16="http://schemas.microsoft.com/office/drawing/2014/main" val="2930285498"/>
                    </a:ext>
                  </a:extLst>
                </a:gridCol>
                <a:gridCol w="1625600">
                  <a:extLst>
                    <a:ext uri="{9D8B030D-6E8A-4147-A177-3AD203B41FA5}">
                      <a16:colId xmlns:a16="http://schemas.microsoft.com/office/drawing/2014/main" val="1734240697"/>
                    </a:ext>
                  </a:extLst>
                </a:gridCol>
                <a:gridCol w="1625600">
                  <a:extLst>
                    <a:ext uri="{9D8B030D-6E8A-4147-A177-3AD203B41FA5}">
                      <a16:colId xmlns:a16="http://schemas.microsoft.com/office/drawing/2014/main" val="1351157064"/>
                    </a:ext>
                  </a:extLst>
                </a:gridCol>
              </a:tblGrid>
              <a:tr h="370840">
                <a:tc>
                  <a:txBody>
                    <a:bodyPr/>
                    <a:lstStyle/>
                    <a:p>
                      <a:r>
                        <a:rPr lang="en-US" dirty="0" err="1"/>
                        <a:t>EmployeeID</a:t>
                      </a:r>
                      <a:endParaRPr lang="en-US" dirty="0"/>
                    </a:p>
                  </a:txBody>
                  <a:tcPr/>
                </a:tc>
                <a:tc>
                  <a:txBody>
                    <a:bodyPr/>
                    <a:lstStyle/>
                    <a:p>
                      <a:r>
                        <a:rPr lang="en-US" dirty="0" err="1"/>
                        <a:t>LastName</a:t>
                      </a:r>
                      <a:endParaRPr lang="en-US" dirty="0"/>
                    </a:p>
                  </a:txBody>
                  <a:tcPr/>
                </a:tc>
                <a:tc>
                  <a:txBody>
                    <a:bodyPr/>
                    <a:lstStyle/>
                    <a:p>
                      <a:r>
                        <a:rPr lang="en-US" dirty="0"/>
                        <a:t>FirstName</a:t>
                      </a:r>
                    </a:p>
                  </a:txBody>
                  <a:tcPr/>
                </a:tc>
                <a:tc>
                  <a:txBody>
                    <a:bodyPr/>
                    <a:lstStyle/>
                    <a:p>
                      <a:r>
                        <a:rPr lang="en-US" dirty="0" err="1"/>
                        <a:t>DeptID</a:t>
                      </a:r>
                      <a:endParaRPr lang="en-US" dirty="0"/>
                    </a:p>
                  </a:txBody>
                  <a:tcPr/>
                </a:tc>
                <a:tc>
                  <a:txBody>
                    <a:bodyPr/>
                    <a:lstStyle/>
                    <a:p>
                      <a:r>
                        <a:rPr lang="en-US" dirty="0"/>
                        <a:t>Age</a:t>
                      </a:r>
                    </a:p>
                  </a:txBody>
                  <a:tcPr/>
                </a:tc>
                <a:extLst>
                  <a:ext uri="{0D108BD9-81ED-4DB2-BD59-A6C34878D82A}">
                    <a16:rowId xmlns:a16="http://schemas.microsoft.com/office/drawing/2014/main" val="2420683072"/>
                  </a:ext>
                </a:extLst>
              </a:tr>
              <a:tr h="370840">
                <a:tc>
                  <a:txBody>
                    <a:bodyPr/>
                    <a:lstStyle/>
                    <a:p>
                      <a:r>
                        <a:rPr lang="en-US" dirty="0"/>
                        <a:t>001</a:t>
                      </a:r>
                    </a:p>
                  </a:txBody>
                  <a:tcPr/>
                </a:tc>
                <a:tc>
                  <a:txBody>
                    <a:bodyPr/>
                    <a:lstStyle/>
                    <a:p>
                      <a:r>
                        <a:rPr lang="en-US" dirty="0"/>
                        <a:t>John</a:t>
                      </a:r>
                    </a:p>
                  </a:txBody>
                  <a:tcPr/>
                </a:tc>
                <a:tc>
                  <a:txBody>
                    <a:bodyPr/>
                    <a:lstStyle/>
                    <a:p>
                      <a:r>
                        <a:rPr lang="en-US" dirty="0"/>
                        <a:t>Smith</a:t>
                      </a:r>
                    </a:p>
                  </a:txBody>
                  <a:tcPr/>
                </a:tc>
                <a:tc>
                  <a:txBody>
                    <a:bodyPr/>
                    <a:lstStyle/>
                    <a:p>
                      <a:r>
                        <a:rPr lang="en-US" dirty="0"/>
                        <a:t>100</a:t>
                      </a:r>
                    </a:p>
                  </a:txBody>
                  <a:tcPr/>
                </a:tc>
                <a:tc>
                  <a:txBody>
                    <a:bodyPr/>
                    <a:lstStyle/>
                    <a:p>
                      <a:r>
                        <a:rPr lang="en-US" dirty="0"/>
                        <a:t>20</a:t>
                      </a:r>
                    </a:p>
                  </a:txBody>
                  <a:tcPr/>
                </a:tc>
                <a:extLst>
                  <a:ext uri="{0D108BD9-81ED-4DB2-BD59-A6C34878D82A}">
                    <a16:rowId xmlns:a16="http://schemas.microsoft.com/office/drawing/2014/main" val="4118628317"/>
                  </a:ext>
                </a:extLst>
              </a:tr>
              <a:tr h="370840">
                <a:tc>
                  <a:txBody>
                    <a:bodyPr/>
                    <a:lstStyle/>
                    <a:p>
                      <a:r>
                        <a:rPr lang="en-US" dirty="0"/>
                        <a:t>002</a:t>
                      </a:r>
                    </a:p>
                  </a:txBody>
                  <a:tcPr/>
                </a:tc>
                <a:tc>
                  <a:txBody>
                    <a:bodyPr/>
                    <a:lstStyle/>
                    <a:p>
                      <a:r>
                        <a:rPr lang="en-US" dirty="0"/>
                        <a:t>Why</a:t>
                      </a:r>
                    </a:p>
                  </a:txBody>
                  <a:tcPr/>
                </a:tc>
                <a:tc>
                  <a:txBody>
                    <a:bodyPr/>
                    <a:lstStyle/>
                    <a:p>
                      <a:r>
                        <a:rPr lang="en-US" dirty="0"/>
                        <a:t>Me</a:t>
                      </a:r>
                    </a:p>
                  </a:txBody>
                  <a:tcPr/>
                </a:tc>
                <a:tc>
                  <a:txBody>
                    <a:bodyPr/>
                    <a:lstStyle/>
                    <a:p>
                      <a:r>
                        <a:rPr lang="en-US" dirty="0"/>
                        <a:t>NULL</a:t>
                      </a:r>
                    </a:p>
                  </a:txBody>
                  <a:tcPr/>
                </a:tc>
                <a:tc>
                  <a:txBody>
                    <a:bodyPr/>
                    <a:lstStyle/>
                    <a:p>
                      <a:r>
                        <a:rPr lang="en-US" dirty="0"/>
                        <a:t>NULL</a:t>
                      </a:r>
                    </a:p>
                  </a:txBody>
                  <a:tcPr/>
                </a:tc>
                <a:extLst>
                  <a:ext uri="{0D108BD9-81ED-4DB2-BD59-A6C34878D82A}">
                    <a16:rowId xmlns:a16="http://schemas.microsoft.com/office/drawing/2014/main" val="4205209719"/>
                  </a:ext>
                </a:extLst>
              </a:tr>
              <a:tr h="370840">
                <a:tc>
                  <a:txBody>
                    <a:bodyPr/>
                    <a:lstStyle/>
                    <a:p>
                      <a:r>
                        <a:rPr lang="en-US" dirty="0"/>
                        <a:t>003</a:t>
                      </a:r>
                    </a:p>
                  </a:txBody>
                  <a:tcPr/>
                </a:tc>
                <a:tc>
                  <a:txBody>
                    <a:bodyPr/>
                    <a:lstStyle/>
                    <a:p>
                      <a:r>
                        <a:rPr lang="en-US" dirty="0"/>
                        <a:t>What</a:t>
                      </a:r>
                    </a:p>
                  </a:txBody>
                  <a:tcPr/>
                </a:tc>
                <a:tc>
                  <a:txBody>
                    <a:bodyPr/>
                    <a:lstStyle/>
                    <a:p>
                      <a:r>
                        <a:rPr lang="en-US" dirty="0"/>
                        <a:t>NULL</a:t>
                      </a:r>
                    </a:p>
                  </a:txBody>
                  <a:tcPr/>
                </a:tc>
                <a:tc>
                  <a:txBody>
                    <a:bodyPr/>
                    <a:lstStyle/>
                    <a:p>
                      <a:r>
                        <a:rPr lang="en-US" dirty="0"/>
                        <a:t>NULL</a:t>
                      </a:r>
                    </a:p>
                  </a:txBody>
                  <a:tcPr/>
                </a:tc>
                <a:tc>
                  <a:txBody>
                    <a:bodyPr/>
                    <a:lstStyle/>
                    <a:p>
                      <a:r>
                        <a:rPr lang="en-US" dirty="0"/>
                        <a:t>18</a:t>
                      </a:r>
                    </a:p>
                  </a:txBody>
                  <a:tcPr/>
                </a:tc>
                <a:extLst>
                  <a:ext uri="{0D108BD9-81ED-4DB2-BD59-A6C34878D82A}">
                    <a16:rowId xmlns:a16="http://schemas.microsoft.com/office/drawing/2014/main" val="2143272"/>
                  </a:ext>
                </a:extLst>
              </a:tr>
            </a:tbl>
          </a:graphicData>
        </a:graphic>
      </p:graphicFrame>
    </p:spTree>
    <p:extLst>
      <p:ext uri="{BB962C8B-B14F-4D97-AF65-F5344CB8AC3E}">
        <p14:creationId xmlns:p14="http://schemas.microsoft.com/office/powerpoint/2010/main" val="2069877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4CF26-00D2-6F8E-D7F4-2BD2749C960A}"/>
              </a:ext>
            </a:extLst>
          </p:cNvPr>
          <p:cNvSpPr>
            <a:spLocks noGrp="1"/>
          </p:cNvSpPr>
          <p:nvPr>
            <p:ph type="title"/>
          </p:nvPr>
        </p:nvSpPr>
        <p:spPr/>
        <p:txBody>
          <a:bodyPr/>
          <a:lstStyle/>
          <a:p>
            <a:r>
              <a:rPr lang="en-US" dirty="0"/>
              <a:t>SQL query</a:t>
            </a:r>
          </a:p>
        </p:txBody>
      </p:sp>
      <p:sp>
        <p:nvSpPr>
          <p:cNvPr id="3" name="Content Placeholder 2">
            <a:extLst>
              <a:ext uri="{FF2B5EF4-FFF2-40B4-BE49-F238E27FC236}">
                <a16:creationId xmlns:a16="http://schemas.microsoft.com/office/drawing/2014/main" id="{886EA1DD-76D6-A6FE-4BBE-4E325CB68413}"/>
              </a:ext>
            </a:extLst>
          </p:cNvPr>
          <p:cNvSpPr>
            <a:spLocks noGrp="1"/>
          </p:cNvSpPr>
          <p:nvPr>
            <p:ph sz="quarter" idx="13"/>
          </p:nvPr>
        </p:nvSpPr>
        <p:spPr/>
        <p:txBody>
          <a:bodyPr>
            <a:normAutofit/>
          </a:bodyPr>
          <a:lstStyle/>
          <a:p>
            <a:r>
              <a:rPr lang="en-US" dirty="0"/>
              <a:t>SELECT-FROM-WHERE statements</a:t>
            </a:r>
          </a:p>
          <a:p>
            <a:pPr lvl="1"/>
            <a:r>
              <a:rPr lang="en-US" dirty="0"/>
              <a:t>SELECT: desired attributes, expressions from the attributes</a:t>
            </a:r>
          </a:p>
          <a:p>
            <a:pPr lvl="1"/>
            <a:r>
              <a:rPr lang="en-US" dirty="0"/>
              <a:t>FROM: one or more tables</a:t>
            </a:r>
          </a:p>
          <a:p>
            <a:pPr lvl="1"/>
            <a:r>
              <a:rPr lang="en-US" dirty="0"/>
              <a:t>WHERE: condition about tuples of the table</a:t>
            </a:r>
          </a:p>
          <a:p>
            <a:pPr lvl="1"/>
            <a:r>
              <a:rPr lang="en-US" dirty="0"/>
              <a:t>Using table </a:t>
            </a:r>
            <a:r>
              <a:rPr lang="en-US" dirty="0">
                <a:latin typeface="Courier New" panose="02070309020205020404" pitchFamily="49" charset="0"/>
                <a:cs typeface="Courier New" panose="02070309020205020404" pitchFamily="49" charset="0"/>
              </a:rPr>
              <a:t>Beers(name, </a:t>
            </a:r>
            <a:r>
              <a:rPr lang="en-US" dirty="0" err="1">
                <a:latin typeface="Courier New" panose="02070309020205020404" pitchFamily="49" charset="0"/>
                <a:cs typeface="Courier New" panose="02070309020205020404" pitchFamily="49" charset="0"/>
              </a:rPr>
              <a:t>manf</a:t>
            </a:r>
            <a:r>
              <a:rPr lang="en-US" dirty="0">
                <a:latin typeface="Courier New" panose="02070309020205020404" pitchFamily="49" charset="0"/>
                <a:cs typeface="Courier New" panose="02070309020205020404" pitchFamily="49" charset="0"/>
              </a:rPr>
              <a:t>) </a:t>
            </a:r>
            <a:r>
              <a:rPr lang="en-US" dirty="0"/>
              <a:t>to find all beers made by Busch.</a:t>
            </a:r>
          </a:p>
          <a:p>
            <a:pPr marL="1371600" lvl="3" indent="0">
              <a:buNone/>
            </a:pPr>
            <a:r>
              <a:rPr lang="en-US" dirty="0">
                <a:latin typeface="Courier New" panose="02070309020205020404" pitchFamily="49" charset="0"/>
                <a:cs typeface="Courier New" panose="02070309020205020404" pitchFamily="49" charset="0"/>
              </a:rPr>
              <a:t>SELECT name</a:t>
            </a:r>
          </a:p>
          <a:p>
            <a:pPr marL="1371600" lvl="3" indent="0">
              <a:buNone/>
            </a:pPr>
            <a:r>
              <a:rPr lang="en-US" dirty="0">
                <a:latin typeface="Courier New" panose="02070309020205020404" pitchFamily="49" charset="0"/>
                <a:cs typeface="Courier New" panose="02070309020205020404" pitchFamily="49" charset="0"/>
              </a:rPr>
              <a:t>FROM Beers</a:t>
            </a:r>
          </a:p>
          <a:p>
            <a:pPr marL="1371600" lvl="3" indent="0">
              <a:buNone/>
            </a:pPr>
            <a:r>
              <a:rPr lang="en-US" dirty="0">
                <a:latin typeface="Courier New" panose="02070309020205020404" pitchFamily="49" charset="0"/>
                <a:cs typeface="Courier New" panose="02070309020205020404" pitchFamily="49" charset="0"/>
              </a:rPr>
              <a:t>WHERE </a:t>
            </a:r>
            <a:r>
              <a:rPr lang="en-US" dirty="0" err="1">
                <a:latin typeface="Courier New" panose="02070309020205020404" pitchFamily="49" charset="0"/>
                <a:cs typeface="Courier New" panose="02070309020205020404" pitchFamily="49" charset="0"/>
              </a:rPr>
              <a:t>manf</a:t>
            </a:r>
            <a:r>
              <a:rPr lang="en-US" dirty="0">
                <a:latin typeface="Courier New" panose="02070309020205020404" pitchFamily="49" charset="0"/>
                <a:cs typeface="Courier New" panose="02070309020205020404" pitchFamily="49" charset="0"/>
              </a:rPr>
              <a:t> = ‘Busch’</a:t>
            </a:r>
          </a:p>
          <a:p>
            <a:pPr lvl="1"/>
            <a:r>
              <a:rPr lang="en-US" altLang="zh-CN" b="0" dirty="0">
                <a:ea typeface="宋体" charset="-122"/>
              </a:rPr>
              <a:t>The answer is a </a:t>
            </a:r>
            <a:r>
              <a:rPr lang="en-US" altLang="zh-CN" dirty="0">
                <a:ea typeface="宋体" charset="-122"/>
              </a:rPr>
              <a:t>relation</a:t>
            </a:r>
            <a:r>
              <a:rPr lang="en-US" altLang="zh-CN" b="0" dirty="0">
                <a:ea typeface="宋体" charset="-122"/>
              </a:rPr>
              <a:t> with a single attribute </a:t>
            </a:r>
            <a:r>
              <a:rPr lang="en-US" altLang="zh-CN" dirty="0">
                <a:ea typeface="宋体" charset="-122"/>
              </a:rPr>
              <a:t>name</a:t>
            </a:r>
            <a:r>
              <a:rPr lang="en-US" altLang="zh-CN" b="0" dirty="0">
                <a:ea typeface="宋体" charset="-122"/>
              </a:rPr>
              <a:t>, and tuples with the name of each beer by </a:t>
            </a:r>
            <a:r>
              <a:rPr lang="en-US" altLang="zh-CN" dirty="0">
                <a:ea typeface="宋体" charset="-122"/>
              </a:rPr>
              <a:t>Busch</a:t>
            </a:r>
            <a:r>
              <a:rPr lang="en-US" altLang="zh-CN" b="0" dirty="0">
                <a:ea typeface="宋体" charset="-122"/>
              </a:rPr>
              <a:t>, such as </a:t>
            </a:r>
            <a:r>
              <a:rPr lang="en-US" altLang="zh-CN" dirty="0">
                <a:ea typeface="宋体" charset="-122"/>
              </a:rPr>
              <a:t>Bud</a:t>
            </a:r>
            <a:endParaRPr lang="zh-CN" altLang="en-US" dirty="0"/>
          </a:p>
          <a:p>
            <a:pPr lvl="1"/>
            <a:endParaRPr lang="en-US" dirty="0"/>
          </a:p>
        </p:txBody>
      </p:sp>
    </p:spTree>
    <p:extLst>
      <p:ext uri="{BB962C8B-B14F-4D97-AF65-F5344CB8AC3E}">
        <p14:creationId xmlns:p14="http://schemas.microsoft.com/office/powerpoint/2010/main" val="4073456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D1F0B-F696-41A1-40AF-5F79802BB3C9}"/>
              </a:ext>
            </a:extLst>
          </p:cNvPr>
          <p:cNvSpPr>
            <a:spLocks noGrp="1"/>
          </p:cNvSpPr>
          <p:nvPr>
            <p:ph type="title"/>
          </p:nvPr>
        </p:nvSpPr>
        <p:spPr/>
        <p:txBody>
          <a:bodyPr/>
          <a:lstStyle/>
          <a:p>
            <a:r>
              <a:rPr lang="en-US" altLang="zh-CN" dirty="0">
                <a:ea typeface="宋体" charset="-122"/>
              </a:rPr>
              <a:t>Single-Relation Query</a:t>
            </a:r>
            <a:endParaRPr lang="en-US" dirty="0"/>
          </a:p>
        </p:txBody>
      </p:sp>
      <p:sp>
        <p:nvSpPr>
          <p:cNvPr id="3" name="Content Placeholder 2">
            <a:extLst>
              <a:ext uri="{FF2B5EF4-FFF2-40B4-BE49-F238E27FC236}">
                <a16:creationId xmlns:a16="http://schemas.microsoft.com/office/drawing/2014/main" id="{0A0BF60B-0570-CB0A-0205-3F2E22148E7B}"/>
              </a:ext>
            </a:extLst>
          </p:cNvPr>
          <p:cNvSpPr>
            <a:spLocks noGrp="1"/>
          </p:cNvSpPr>
          <p:nvPr>
            <p:ph sz="quarter" idx="13"/>
          </p:nvPr>
        </p:nvSpPr>
        <p:spPr/>
        <p:txBody>
          <a:bodyPr>
            <a:normAutofit lnSpcReduction="10000"/>
          </a:bodyPr>
          <a:lstStyle/>
          <a:p>
            <a:pPr>
              <a:lnSpc>
                <a:spcPct val="120000"/>
              </a:lnSpc>
            </a:pPr>
            <a:r>
              <a:rPr lang="en-US" altLang="zh-CN" dirty="0"/>
              <a:t>Operations</a:t>
            </a:r>
          </a:p>
          <a:p>
            <a:pPr marL="914400" lvl="1" indent="-457200">
              <a:lnSpc>
                <a:spcPct val="120000"/>
              </a:lnSpc>
              <a:buFont typeface="+mj-lt"/>
              <a:buAutoNum type="arabicPeriod"/>
            </a:pPr>
            <a:r>
              <a:rPr lang="en-US" altLang="zh-CN" dirty="0">
                <a:ea typeface="宋体" charset="-122"/>
              </a:rPr>
              <a:t>Begin with the relation in the </a:t>
            </a:r>
            <a:r>
              <a:rPr lang="en-US" altLang="zh-CN" dirty="0">
                <a:solidFill>
                  <a:srgbClr val="C00000"/>
                </a:solidFill>
                <a:ea typeface="宋体" charset="-122"/>
              </a:rPr>
              <a:t>FROM</a:t>
            </a:r>
            <a:r>
              <a:rPr lang="en-US" altLang="zh-CN" dirty="0">
                <a:ea typeface="宋体" charset="-122"/>
              </a:rPr>
              <a:t> clause</a:t>
            </a:r>
          </a:p>
          <a:p>
            <a:pPr marL="914400" lvl="1" indent="-457200">
              <a:lnSpc>
                <a:spcPct val="120000"/>
              </a:lnSpc>
              <a:buFont typeface="+mj-lt"/>
              <a:buAutoNum type="arabicPeriod"/>
            </a:pPr>
            <a:r>
              <a:rPr lang="en-US" altLang="zh-CN" dirty="0">
                <a:ea typeface="宋体" charset="-122"/>
              </a:rPr>
              <a:t>Apply the condition indicated by the </a:t>
            </a:r>
            <a:r>
              <a:rPr lang="en-US" altLang="zh-CN" dirty="0">
                <a:solidFill>
                  <a:srgbClr val="C00000"/>
                </a:solidFill>
                <a:ea typeface="宋体" charset="-122"/>
              </a:rPr>
              <a:t>WHERE</a:t>
            </a:r>
            <a:r>
              <a:rPr lang="en-US" altLang="zh-CN" dirty="0">
                <a:ea typeface="宋体" charset="-122"/>
              </a:rPr>
              <a:t> clause to each tuple</a:t>
            </a:r>
          </a:p>
          <a:p>
            <a:pPr marL="914400" lvl="1" indent="-457200">
              <a:lnSpc>
                <a:spcPct val="120000"/>
              </a:lnSpc>
              <a:buFont typeface="+mj-lt"/>
              <a:buAutoNum type="arabicPeriod"/>
            </a:pPr>
            <a:r>
              <a:rPr lang="en-US" altLang="zh-CN" dirty="0">
                <a:ea typeface="宋体" charset="-122"/>
              </a:rPr>
              <a:t>Select the fields (or expressions from the fields) indicated by the </a:t>
            </a:r>
            <a:r>
              <a:rPr lang="en-US" altLang="zh-CN" dirty="0">
                <a:solidFill>
                  <a:srgbClr val="C00000"/>
                </a:solidFill>
                <a:ea typeface="宋体" charset="-122"/>
              </a:rPr>
              <a:t>SELECT</a:t>
            </a:r>
            <a:r>
              <a:rPr lang="en-US" altLang="zh-CN" dirty="0">
                <a:ea typeface="宋体" charset="-122"/>
              </a:rPr>
              <a:t> clause</a:t>
            </a:r>
          </a:p>
          <a:p>
            <a:pPr marL="400050" indent="-342900"/>
            <a:r>
              <a:rPr lang="en-US" altLang="zh-CN" dirty="0">
                <a:ea typeface="宋体" charset="-122"/>
              </a:rPr>
              <a:t>Semantics</a:t>
            </a:r>
          </a:p>
          <a:p>
            <a:pPr marL="914400" lvl="1" indent="-457200">
              <a:lnSpc>
                <a:spcPct val="120000"/>
              </a:lnSpc>
              <a:buFont typeface="+mj-lt"/>
              <a:buAutoNum type="arabicPeriod"/>
            </a:pPr>
            <a:r>
              <a:rPr lang="en-US" altLang="zh-CN" dirty="0">
                <a:ea typeface="宋体" charset="-122"/>
              </a:rPr>
              <a:t>To implement this algorithm, think of a </a:t>
            </a:r>
            <a:r>
              <a:rPr lang="en-US" altLang="zh-CN" b="1" i="1" dirty="0">
                <a:solidFill>
                  <a:srgbClr val="C00000"/>
                </a:solidFill>
                <a:ea typeface="宋体" charset="-122"/>
              </a:rPr>
              <a:t>tuple variable</a:t>
            </a:r>
            <a:r>
              <a:rPr lang="en-US" altLang="zh-CN" dirty="0">
                <a:ea typeface="宋体" charset="-122"/>
              </a:rPr>
              <a:t>  ranging over each tuple of the relation mentioned in FROM</a:t>
            </a:r>
          </a:p>
          <a:p>
            <a:pPr marL="914400" lvl="1" indent="-457200">
              <a:lnSpc>
                <a:spcPct val="120000"/>
              </a:lnSpc>
              <a:buFont typeface="+mj-lt"/>
              <a:buAutoNum type="arabicPeriod"/>
            </a:pPr>
            <a:r>
              <a:rPr lang="en-US" altLang="zh-CN" dirty="0">
                <a:ea typeface="宋体" charset="-122"/>
              </a:rPr>
              <a:t>Check if the “current” tuple satisfies the WHERE clause</a:t>
            </a:r>
          </a:p>
          <a:p>
            <a:pPr marL="914400" lvl="1" indent="-457200">
              <a:lnSpc>
                <a:spcPct val="120000"/>
              </a:lnSpc>
              <a:buFont typeface="+mj-lt"/>
              <a:buAutoNum type="arabicPeriod"/>
            </a:pPr>
            <a:r>
              <a:rPr lang="en-US" altLang="zh-CN" dirty="0">
                <a:ea typeface="宋体" charset="-122"/>
              </a:rPr>
              <a:t>If so, compute the attributes or expressions of the SELECT clause using the components of this tuple</a:t>
            </a:r>
          </a:p>
        </p:txBody>
      </p:sp>
    </p:spTree>
    <p:extLst>
      <p:ext uri="{BB962C8B-B14F-4D97-AF65-F5344CB8AC3E}">
        <p14:creationId xmlns:p14="http://schemas.microsoft.com/office/powerpoint/2010/main" val="2790961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E3134-75DB-4C73-9432-1D39652F6417}"/>
              </a:ext>
            </a:extLst>
          </p:cNvPr>
          <p:cNvSpPr>
            <a:spLocks noGrp="1"/>
          </p:cNvSpPr>
          <p:nvPr>
            <p:ph type="title"/>
          </p:nvPr>
        </p:nvSpPr>
        <p:spPr/>
        <p:txBody>
          <a:bodyPr/>
          <a:lstStyle/>
          <a:p>
            <a:r>
              <a:rPr lang="en-US" dirty="0"/>
              <a:t>Single-relation query example</a:t>
            </a:r>
          </a:p>
        </p:txBody>
      </p:sp>
      <p:sp>
        <p:nvSpPr>
          <p:cNvPr id="3" name="Content Placeholder 2">
            <a:extLst>
              <a:ext uri="{FF2B5EF4-FFF2-40B4-BE49-F238E27FC236}">
                <a16:creationId xmlns:a16="http://schemas.microsoft.com/office/drawing/2014/main" id="{EF19FFF9-460C-E486-F530-2264BBA8BD66}"/>
              </a:ext>
            </a:extLst>
          </p:cNvPr>
          <p:cNvSpPr>
            <a:spLocks noGrp="1"/>
          </p:cNvSpPr>
          <p:nvPr>
            <p:ph sz="quarter" idx="13"/>
          </p:nvPr>
        </p:nvSpPr>
        <p:spPr>
          <a:xfrm>
            <a:off x="3570889" y="1482967"/>
            <a:ext cx="5602014" cy="1122819"/>
          </a:xfrm>
        </p:spPr>
        <p:txBody>
          <a:bodyPr/>
          <a:lstStyle/>
          <a:p>
            <a:pPr marL="1371600" lvl="3" indent="0">
              <a:buNone/>
            </a:pPr>
            <a:r>
              <a:rPr lang="en-US" dirty="0">
                <a:latin typeface="Courier New" panose="02070309020205020404" pitchFamily="49" charset="0"/>
                <a:cs typeface="Courier New" panose="02070309020205020404" pitchFamily="49" charset="0"/>
              </a:rPr>
              <a:t>SELECT name</a:t>
            </a:r>
          </a:p>
          <a:p>
            <a:pPr marL="1371600" lvl="3" indent="0">
              <a:buNone/>
            </a:pPr>
            <a:r>
              <a:rPr lang="en-US" dirty="0">
                <a:latin typeface="Courier New" panose="02070309020205020404" pitchFamily="49" charset="0"/>
                <a:cs typeface="Courier New" panose="02070309020205020404" pitchFamily="49" charset="0"/>
              </a:rPr>
              <a:t>FROM Beers</a:t>
            </a:r>
          </a:p>
          <a:p>
            <a:pPr marL="1371600" lvl="3" indent="0">
              <a:buNone/>
            </a:pPr>
            <a:r>
              <a:rPr lang="en-US" dirty="0">
                <a:latin typeface="Courier New" panose="02070309020205020404" pitchFamily="49" charset="0"/>
                <a:cs typeface="Courier New" panose="02070309020205020404" pitchFamily="49" charset="0"/>
              </a:rPr>
              <a:t>WHERE </a:t>
            </a:r>
            <a:r>
              <a:rPr lang="en-US" dirty="0" err="1">
                <a:latin typeface="Courier New" panose="02070309020205020404" pitchFamily="49" charset="0"/>
                <a:cs typeface="Courier New" panose="02070309020205020404" pitchFamily="49" charset="0"/>
              </a:rPr>
              <a:t>manf</a:t>
            </a:r>
            <a:r>
              <a:rPr lang="en-US" dirty="0">
                <a:latin typeface="Courier New" panose="02070309020205020404" pitchFamily="49" charset="0"/>
                <a:cs typeface="Courier New" panose="02070309020205020404" pitchFamily="49" charset="0"/>
              </a:rPr>
              <a:t> = ‘Busch’</a:t>
            </a:r>
          </a:p>
          <a:p>
            <a:endParaRPr lang="en-US" dirty="0"/>
          </a:p>
        </p:txBody>
      </p:sp>
      <p:graphicFrame>
        <p:nvGraphicFramePr>
          <p:cNvPr id="4" name="Table 3">
            <a:extLst>
              <a:ext uri="{FF2B5EF4-FFF2-40B4-BE49-F238E27FC236}">
                <a16:creationId xmlns:a16="http://schemas.microsoft.com/office/drawing/2014/main" id="{26B60E7F-A46C-62C0-9B14-9DC1F87B8070}"/>
              </a:ext>
            </a:extLst>
          </p:cNvPr>
          <p:cNvGraphicFramePr>
            <a:graphicFrameLocks noGrp="1"/>
          </p:cNvGraphicFramePr>
          <p:nvPr>
            <p:extLst>
              <p:ext uri="{D42A27DB-BD31-4B8C-83A1-F6EECF244321}">
                <p14:modId xmlns:p14="http://schemas.microsoft.com/office/powerpoint/2010/main" val="623744044"/>
              </p:ext>
            </p:extLst>
          </p:nvPr>
        </p:nvGraphicFramePr>
        <p:xfrm>
          <a:off x="497754" y="2764904"/>
          <a:ext cx="4680520" cy="2860040"/>
        </p:xfrm>
        <a:graphic>
          <a:graphicData uri="http://schemas.openxmlformats.org/drawingml/2006/table">
            <a:tbl>
              <a:tblPr firstRow="1" bandRow="1">
                <a:tableStyleId>{5C22544A-7EE6-4342-B048-85BDC9FD1C3A}</a:tableStyleId>
              </a:tblPr>
              <a:tblGrid>
                <a:gridCol w="2808312">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tblGrid>
              <a:tr h="370840">
                <a:tc>
                  <a:txBody>
                    <a:bodyPr/>
                    <a:lstStyle/>
                    <a:p>
                      <a:pPr algn="ctr"/>
                      <a:r>
                        <a:rPr lang="en-US" altLang="zh-CN" dirty="0"/>
                        <a:t>Name</a:t>
                      </a:r>
                      <a:endParaRPr lang="zh-CN" altLang="en-US" dirty="0"/>
                    </a:p>
                  </a:txBody>
                  <a:tcPr/>
                </a:tc>
                <a:tc>
                  <a:txBody>
                    <a:bodyPr/>
                    <a:lstStyle/>
                    <a:p>
                      <a:pPr algn="ctr"/>
                      <a:r>
                        <a:rPr lang="en-US" altLang="zh-CN" dirty="0">
                          <a:ea typeface="宋体" charset="-122"/>
                        </a:rPr>
                        <a:t>manf</a:t>
                      </a:r>
                      <a:endParaRPr lang="zh-CN" altLang="en-US" dirty="0"/>
                    </a:p>
                  </a:txBody>
                  <a:tcPr/>
                </a:tc>
                <a:extLst>
                  <a:ext uri="{0D108BD9-81ED-4DB2-BD59-A6C34878D82A}">
                    <a16:rowId xmlns:a16="http://schemas.microsoft.com/office/drawing/2014/main" val="10000"/>
                  </a:ext>
                </a:extLst>
              </a:tr>
              <a:tr h="365016">
                <a:tc>
                  <a:txBody>
                    <a:bodyPr/>
                    <a:lstStyle/>
                    <a:p>
                      <a:pPr algn="ctr"/>
                      <a:r>
                        <a:rPr lang="en-US" altLang="zh-CN" dirty="0"/>
                        <a:t>‘Bud’</a:t>
                      </a:r>
                      <a:endParaRPr lang="zh-CN" altLang="en-US" dirty="0"/>
                    </a:p>
                  </a:txBody>
                  <a:tcPr/>
                </a:tc>
                <a:tc>
                  <a:txBody>
                    <a:bodyPr/>
                    <a:lstStyle/>
                    <a:p>
                      <a:pPr algn="ctr"/>
                      <a:r>
                        <a:rPr lang="en-US" altLang="zh-CN" dirty="0"/>
                        <a:t>‘Busch’</a:t>
                      </a:r>
                      <a:endParaRPr lang="zh-CN" altLang="en-US" dirty="0"/>
                    </a:p>
                  </a:txBody>
                  <a:tcPr/>
                </a:tc>
                <a:extLst>
                  <a:ext uri="{0D108BD9-81ED-4DB2-BD59-A6C34878D82A}">
                    <a16:rowId xmlns:a16="http://schemas.microsoft.com/office/drawing/2014/main" val="10001"/>
                  </a:ext>
                </a:extLst>
              </a:tr>
              <a:tr h="370840">
                <a:tc>
                  <a:txBody>
                    <a:bodyPr/>
                    <a:lstStyle/>
                    <a:p>
                      <a:pPr algn="ctr"/>
                      <a:r>
                        <a:rPr lang="en-US" altLang="zh-CN" dirty="0"/>
                        <a:t>‘Miller Lite’</a:t>
                      </a:r>
                      <a:endParaRPr lang="zh-CN" altLang="en-US" dirty="0"/>
                    </a:p>
                  </a:txBody>
                  <a:tcPr/>
                </a:tc>
                <a:tc>
                  <a:txBody>
                    <a:bodyPr/>
                    <a:lstStyle/>
                    <a:p>
                      <a:pPr algn="ctr"/>
                      <a:r>
                        <a:rPr lang="en-US" altLang="zh-CN" dirty="0"/>
                        <a:t>‘MillerCoors’</a:t>
                      </a:r>
                      <a:endParaRPr lang="zh-CN" altLang="en-US" dirty="0"/>
                    </a:p>
                  </a:txBody>
                  <a:tcPr/>
                </a:tc>
                <a:extLst>
                  <a:ext uri="{0D108BD9-81ED-4DB2-BD59-A6C34878D82A}">
                    <a16:rowId xmlns:a16="http://schemas.microsoft.com/office/drawing/2014/main" val="3900088648"/>
                  </a:ext>
                </a:extLst>
              </a:tr>
              <a:tr h="370840">
                <a:tc>
                  <a:txBody>
                    <a:bodyPr/>
                    <a:lstStyle/>
                    <a:p>
                      <a:pPr algn="ctr"/>
                      <a:r>
                        <a:rPr lang="en-US" altLang="zh-CN" dirty="0"/>
                        <a:t>‘Bud Lite’</a:t>
                      </a:r>
                      <a:endParaRPr lang="zh-CN" altLang="en-US" dirty="0"/>
                    </a:p>
                  </a:txBody>
                  <a:tcPr/>
                </a:tc>
                <a:tc>
                  <a:txBody>
                    <a:bodyPr/>
                    <a:lstStyle/>
                    <a:p>
                      <a:pPr algn="ctr"/>
                      <a:r>
                        <a:rPr lang="en-US" altLang="zh-CN" dirty="0"/>
                        <a:t>‘Busch’</a:t>
                      </a:r>
                      <a:endParaRPr lang="zh-CN" altLang="en-US" dirty="0"/>
                    </a:p>
                  </a:txBody>
                  <a:tcPr/>
                </a:tc>
                <a:extLst>
                  <a:ext uri="{0D108BD9-81ED-4DB2-BD59-A6C34878D82A}">
                    <a16:rowId xmlns:a16="http://schemas.microsoft.com/office/drawing/2014/main" val="10002"/>
                  </a:ext>
                </a:extLst>
              </a:tr>
              <a:tr h="370840">
                <a:tc>
                  <a:txBody>
                    <a:bodyPr/>
                    <a:lstStyle/>
                    <a:p>
                      <a:pPr algn="ctr"/>
                      <a:r>
                        <a:rPr lang="en-US" altLang="zh-CN" dirty="0"/>
                        <a:t>‘Blue Moon’</a:t>
                      </a:r>
                      <a:endParaRPr lang="zh-CN" altLang="en-US" dirty="0"/>
                    </a:p>
                  </a:txBody>
                  <a:tcPr/>
                </a:tc>
                <a:tc>
                  <a:txBody>
                    <a:bodyPr/>
                    <a:lstStyle/>
                    <a:p>
                      <a:pPr algn="ctr"/>
                      <a:r>
                        <a:rPr lang="en-US" altLang="zh-CN" dirty="0"/>
                        <a:t>‘Molson Coors’</a:t>
                      </a:r>
                      <a:endParaRPr lang="zh-CN" altLang="en-US" dirty="0"/>
                    </a:p>
                  </a:txBody>
                  <a:tcPr/>
                </a:tc>
                <a:extLst>
                  <a:ext uri="{0D108BD9-81ED-4DB2-BD59-A6C34878D82A}">
                    <a16:rowId xmlns:a16="http://schemas.microsoft.com/office/drawing/2014/main" val="483623180"/>
                  </a:ext>
                </a:extLst>
              </a:tr>
              <a:tr h="370840">
                <a:tc>
                  <a:txBody>
                    <a:bodyPr/>
                    <a:lstStyle/>
                    <a:p>
                      <a:pPr algn="ctr"/>
                      <a:r>
                        <a:rPr lang="en-US" altLang="zh-CN" dirty="0"/>
                        <a:t>‘Corona Extra’</a:t>
                      </a:r>
                      <a:endParaRPr lang="zh-CN" altLang="en-US" dirty="0"/>
                    </a:p>
                  </a:txBody>
                  <a:tcPr/>
                </a:tc>
                <a:tc>
                  <a:txBody>
                    <a:bodyPr/>
                    <a:lstStyle/>
                    <a:p>
                      <a:pPr algn="ctr"/>
                      <a:r>
                        <a:rPr lang="en-US" altLang="zh-CN" dirty="0"/>
                        <a:t>‘</a:t>
                      </a:r>
                      <a:r>
                        <a:rPr lang="en-US" b="0" dirty="0"/>
                        <a:t>Constellation Brands AB InBev’</a:t>
                      </a:r>
                      <a:endParaRPr lang="zh-CN" altLang="en-US" b="0" dirty="0"/>
                    </a:p>
                  </a:txBody>
                  <a:tcPr/>
                </a:tc>
                <a:extLst>
                  <a:ext uri="{0D108BD9-81ED-4DB2-BD59-A6C34878D82A}">
                    <a16:rowId xmlns:a16="http://schemas.microsoft.com/office/drawing/2014/main" val="1461470073"/>
                  </a:ext>
                </a:extLst>
              </a:tr>
              <a:tr h="370840">
                <a:tc>
                  <a:txBody>
                    <a:bodyPr/>
                    <a:lstStyle/>
                    <a:p>
                      <a:pPr algn="ctr"/>
                      <a:r>
                        <a:rPr lang="en-US" altLang="zh-CN" dirty="0"/>
                        <a:t>‘Michelob’</a:t>
                      </a:r>
                      <a:endParaRPr lang="zh-CN" altLang="en-US" dirty="0"/>
                    </a:p>
                  </a:txBody>
                  <a:tcPr/>
                </a:tc>
                <a:tc>
                  <a:txBody>
                    <a:bodyPr/>
                    <a:lstStyle/>
                    <a:p>
                      <a:pPr algn="ctr"/>
                      <a:r>
                        <a:rPr lang="en-US" altLang="zh-CN" dirty="0"/>
                        <a:t>‘Busch’</a:t>
                      </a:r>
                      <a:endParaRPr lang="zh-CN" altLang="en-US" dirty="0"/>
                    </a:p>
                  </a:txBody>
                  <a:tcPr/>
                </a:tc>
                <a:extLst>
                  <a:ext uri="{0D108BD9-81ED-4DB2-BD59-A6C34878D82A}">
                    <a16:rowId xmlns:a16="http://schemas.microsoft.com/office/drawing/2014/main" val="10003"/>
                  </a:ext>
                </a:extLst>
              </a:tr>
            </a:tbl>
          </a:graphicData>
        </a:graphic>
      </p:graphicFrame>
      <p:sp>
        <p:nvSpPr>
          <p:cNvPr id="5" name="TextBox 4">
            <a:extLst>
              <a:ext uri="{FF2B5EF4-FFF2-40B4-BE49-F238E27FC236}">
                <a16:creationId xmlns:a16="http://schemas.microsoft.com/office/drawing/2014/main" id="{555F5D27-8D3D-65D9-877C-022B27AE587E}"/>
              </a:ext>
            </a:extLst>
          </p:cNvPr>
          <p:cNvSpPr txBox="1"/>
          <p:nvPr/>
        </p:nvSpPr>
        <p:spPr>
          <a:xfrm>
            <a:off x="489245" y="2254469"/>
            <a:ext cx="684803" cy="369332"/>
          </a:xfrm>
          <a:prstGeom prst="rect">
            <a:avLst/>
          </a:prstGeom>
          <a:noFill/>
        </p:spPr>
        <p:txBody>
          <a:bodyPr wrap="none" rtlCol="0">
            <a:spAutoFit/>
          </a:bodyPr>
          <a:lstStyle/>
          <a:p>
            <a:r>
              <a:rPr lang="en-US" dirty="0"/>
              <a:t>Beers</a:t>
            </a:r>
          </a:p>
        </p:txBody>
      </p:sp>
      <p:graphicFrame>
        <p:nvGraphicFramePr>
          <p:cNvPr id="6" name="Table 5">
            <a:extLst>
              <a:ext uri="{FF2B5EF4-FFF2-40B4-BE49-F238E27FC236}">
                <a16:creationId xmlns:a16="http://schemas.microsoft.com/office/drawing/2014/main" id="{3191EFFB-7639-DE11-08E6-351704817B2C}"/>
              </a:ext>
            </a:extLst>
          </p:cNvPr>
          <p:cNvGraphicFramePr>
            <a:graphicFrameLocks noGrp="1"/>
          </p:cNvGraphicFramePr>
          <p:nvPr>
            <p:extLst>
              <p:ext uri="{D42A27DB-BD31-4B8C-83A1-F6EECF244321}">
                <p14:modId xmlns:p14="http://schemas.microsoft.com/office/powerpoint/2010/main" val="1779198392"/>
              </p:ext>
            </p:extLst>
          </p:nvPr>
        </p:nvGraphicFramePr>
        <p:xfrm>
          <a:off x="6525695" y="3043427"/>
          <a:ext cx="3758237" cy="1478280"/>
        </p:xfrm>
        <a:graphic>
          <a:graphicData uri="http://schemas.openxmlformats.org/drawingml/2006/table">
            <a:tbl>
              <a:tblPr firstRow="1" bandRow="1">
                <a:tableStyleId>{5C22544A-7EE6-4342-B048-85BDC9FD1C3A}</a:tableStyleId>
              </a:tblPr>
              <a:tblGrid>
                <a:gridCol w="2254942">
                  <a:extLst>
                    <a:ext uri="{9D8B030D-6E8A-4147-A177-3AD203B41FA5}">
                      <a16:colId xmlns:a16="http://schemas.microsoft.com/office/drawing/2014/main" val="20000"/>
                    </a:ext>
                  </a:extLst>
                </a:gridCol>
                <a:gridCol w="1503295">
                  <a:extLst>
                    <a:ext uri="{9D8B030D-6E8A-4147-A177-3AD203B41FA5}">
                      <a16:colId xmlns:a16="http://schemas.microsoft.com/office/drawing/2014/main" val="20001"/>
                    </a:ext>
                  </a:extLst>
                </a:gridCol>
              </a:tblGrid>
              <a:tr h="370840">
                <a:tc>
                  <a:txBody>
                    <a:bodyPr/>
                    <a:lstStyle/>
                    <a:p>
                      <a:pPr algn="ctr"/>
                      <a:r>
                        <a:rPr lang="en-US" altLang="zh-CN" dirty="0"/>
                        <a:t>Name</a:t>
                      </a:r>
                      <a:endParaRPr lang="zh-CN" altLang="en-US" dirty="0"/>
                    </a:p>
                  </a:txBody>
                  <a:tcPr/>
                </a:tc>
                <a:tc>
                  <a:txBody>
                    <a:bodyPr/>
                    <a:lstStyle/>
                    <a:p>
                      <a:pPr algn="ctr"/>
                      <a:r>
                        <a:rPr lang="en-US" altLang="zh-CN" dirty="0">
                          <a:ea typeface="宋体" charset="-122"/>
                        </a:rPr>
                        <a:t>manf</a:t>
                      </a:r>
                      <a:endParaRPr lang="zh-CN" altLang="en-US" dirty="0"/>
                    </a:p>
                  </a:txBody>
                  <a:tcPr/>
                </a:tc>
                <a:extLst>
                  <a:ext uri="{0D108BD9-81ED-4DB2-BD59-A6C34878D82A}">
                    <a16:rowId xmlns:a16="http://schemas.microsoft.com/office/drawing/2014/main" val="10000"/>
                  </a:ext>
                </a:extLst>
              </a:tr>
              <a:tr h="365016">
                <a:tc>
                  <a:txBody>
                    <a:bodyPr/>
                    <a:lstStyle/>
                    <a:p>
                      <a:pPr algn="ctr"/>
                      <a:r>
                        <a:rPr lang="en-US" altLang="zh-CN" dirty="0"/>
                        <a:t>‘Bud’</a:t>
                      </a:r>
                      <a:endParaRPr lang="zh-CN" altLang="en-US" dirty="0"/>
                    </a:p>
                  </a:txBody>
                  <a:tcPr/>
                </a:tc>
                <a:tc>
                  <a:txBody>
                    <a:bodyPr/>
                    <a:lstStyle/>
                    <a:p>
                      <a:pPr algn="ctr"/>
                      <a:r>
                        <a:rPr lang="en-US" altLang="zh-CN" dirty="0"/>
                        <a:t>‘Busch’</a:t>
                      </a:r>
                      <a:endParaRPr lang="zh-CN" altLang="en-US" dirty="0"/>
                    </a:p>
                  </a:txBody>
                  <a:tcPr/>
                </a:tc>
                <a:extLst>
                  <a:ext uri="{0D108BD9-81ED-4DB2-BD59-A6C34878D82A}">
                    <a16:rowId xmlns:a16="http://schemas.microsoft.com/office/drawing/2014/main" val="10001"/>
                  </a:ext>
                </a:extLst>
              </a:tr>
              <a:tr h="370840">
                <a:tc>
                  <a:txBody>
                    <a:bodyPr/>
                    <a:lstStyle/>
                    <a:p>
                      <a:pPr algn="ctr"/>
                      <a:r>
                        <a:rPr lang="en-US" altLang="zh-CN" dirty="0"/>
                        <a:t>‘Bud Lite’</a:t>
                      </a:r>
                      <a:endParaRPr lang="zh-CN" altLang="en-US" dirty="0"/>
                    </a:p>
                  </a:txBody>
                  <a:tcPr/>
                </a:tc>
                <a:tc>
                  <a:txBody>
                    <a:bodyPr/>
                    <a:lstStyle/>
                    <a:p>
                      <a:pPr algn="ctr"/>
                      <a:r>
                        <a:rPr lang="en-US" altLang="zh-CN" dirty="0"/>
                        <a:t>‘Busch’</a:t>
                      </a:r>
                      <a:endParaRPr lang="zh-CN" altLang="en-US" dirty="0"/>
                    </a:p>
                  </a:txBody>
                  <a:tcPr/>
                </a:tc>
                <a:extLst>
                  <a:ext uri="{0D108BD9-81ED-4DB2-BD59-A6C34878D82A}">
                    <a16:rowId xmlns:a16="http://schemas.microsoft.com/office/drawing/2014/main" val="10002"/>
                  </a:ext>
                </a:extLst>
              </a:tr>
              <a:tr h="370840">
                <a:tc>
                  <a:txBody>
                    <a:bodyPr/>
                    <a:lstStyle/>
                    <a:p>
                      <a:pPr algn="ctr"/>
                      <a:r>
                        <a:rPr lang="en-US" altLang="zh-CN" dirty="0"/>
                        <a:t>‘Michelob’</a:t>
                      </a:r>
                      <a:endParaRPr lang="zh-CN" altLang="en-US" dirty="0"/>
                    </a:p>
                  </a:txBody>
                  <a:tcPr/>
                </a:tc>
                <a:tc>
                  <a:txBody>
                    <a:bodyPr/>
                    <a:lstStyle/>
                    <a:p>
                      <a:pPr algn="ctr"/>
                      <a:r>
                        <a:rPr lang="en-US" altLang="zh-CN" dirty="0"/>
                        <a:t>‘Busch’</a:t>
                      </a:r>
                      <a:endParaRPr lang="zh-CN" altLang="en-US" dirty="0"/>
                    </a:p>
                  </a:txBody>
                  <a:tcPr/>
                </a:tc>
                <a:extLst>
                  <a:ext uri="{0D108BD9-81ED-4DB2-BD59-A6C34878D82A}">
                    <a16:rowId xmlns:a16="http://schemas.microsoft.com/office/drawing/2014/main" val="10003"/>
                  </a:ext>
                </a:extLst>
              </a:tr>
            </a:tbl>
          </a:graphicData>
        </a:graphic>
      </p:graphicFrame>
      <p:sp>
        <p:nvSpPr>
          <p:cNvPr id="7" name="Arrow: Right 6">
            <a:extLst>
              <a:ext uri="{FF2B5EF4-FFF2-40B4-BE49-F238E27FC236}">
                <a16:creationId xmlns:a16="http://schemas.microsoft.com/office/drawing/2014/main" id="{48DE461D-CE57-578D-0F9C-851C2B894023}"/>
              </a:ext>
            </a:extLst>
          </p:cNvPr>
          <p:cNvSpPr/>
          <p:nvPr/>
        </p:nvSpPr>
        <p:spPr>
          <a:xfrm>
            <a:off x="5565228" y="3681248"/>
            <a:ext cx="591206" cy="26013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a:extLst>
              <a:ext uri="{FF2B5EF4-FFF2-40B4-BE49-F238E27FC236}">
                <a16:creationId xmlns:a16="http://schemas.microsoft.com/office/drawing/2014/main" id="{2C0E7A33-36FE-CB79-98BF-B4F126D7B357}"/>
              </a:ext>
            </a:extLst>
          </p:cNvPr>
          <p:cNvGraphicFramePr>
            <a:graphicFrameLocks noGrp="1"/>
          </p:cNvGraphicFramePr>
          <p:nvPr>
            <p:extLst>
              <p:ext uri="{D42A27DB-BD31-4B8C-83A1-F6EECF244321}">
                <p14:modId xmlns:p14="http://schemas.microsoft.com/office/powerpoint/2010/main" val="20785216"/>
              </p:ext>
            </p:extLst>
          </p:nvPr>
        </p:nvGraphicFramePr>
        <p:xfrm>
          <a:off x="7417281" y="4959348"/>
          <a:ext cx="2254942" cy="1478280"/>
        </p:xfrm>
        <a:graphic>
          <a:graphicData uri="http://schemas.openxmlformats.org/drawingml/2006/table">
            <a:tbl>
              <a:tblPr firstRow="1" bandRow="1">
                <a:tableStyleId>{5C22544A-7EE6-4342-B048-85BDC9FD1C3A}</a:tableStyleId>
              </a:tblPr>
              <a:tblGrid>
                <a:gridCol w="2254942">
                  <a:extLst>
                    <a:ext uri="{9D8B030D-6E8A-4147-A177-3AD203B41FA5}">
                      <a16:colId xmlns:a16="http://schemas.microsoft.com/office/drawing/2014/main" val="20000"/>
                    </a:ext>
                  </a:extLst>
                </a:gridCol>
              </a:tblGrid>
              <a:tr h="370840">
                <a:tc>
                  <a:txBody>
                    <a:bodyPr/>
                    <a:lstStyle/>
                    <a:p>
                      <a:pPr algn="ctr"/>
                      <a:r>
                        <a:rPr lang="en-US" altLang="zh-CN" dirty="0"/>
                        <a:t>Name</a:t>
                      </a:r>
                      <a:endParaRPr lang="zh-CN" altLang="en-US" dirty="0"/>
                    </a:p>
                  </a:txBody>
                  <a:tcPr/>
                </a:tc>
                <a:extLst>
                  <a:ext uri="{0D108BD9-81ED-4DB2-BD59-A6C34878D82A}">
                    <a16:rowId xmlns:a16="http://schemas.microsoft.com/office/drawing/2014/main" val="10000"/>
                  </a:ext>
                </a:extLst>
              </a:tr>
              <a:tr h="365016">
                <a:tc>
                  <a:txBody>
                    <a:bodyPr/>
                    <a:lstStyle/>
                    <a:p>
                      <a:pPr algn="ctr"/>
                      <a:r>
                        <a:rPr lang="en-US" altLang="zh-CN" dirty="0"/>
                        <a:t>‘Bud’</a:t>
                      </a:r>
                      <a:endParaRPr lang="zh-CN" altLang="en-US" dirty="0"/>
                    </a:p>
                  </a:txBody>
                  <a:tcPr/>
                </a:tc>
                <a:extLst>
                  <a:ext uri="{0D108BD9-81ED-4DB2-BD59-A6C34878D82A}">
                    <a16:rowId xmlns:a16="http://schemas.microsoft.com/office/drawing/2014/main" val="10001"/>
                  </a:ext>
                </a:extLst>
              </a:tr>
              <a:tr h="370840">
                <a:tc>
                  <a:txBody>
                    <a:bodyPr/>
                    <a:lstStyle/>
                    <a:p>
                      <a:pPr algn="ctr"/>
                      <a:r>
                        <a:rPr lang="en-US" altLang="zh-CN" dirty="0"/>
                        <a:t>‘Bud Lite’</a:t>
                      </a:r>
                      <a:endParaRPr lang="zh-CN" altLang="en-US" dirty="0"/>
                    </a:p>
                  </a:txBody>
                  <a:tcPr/>
                </a:tc>
                <a:extLst>
                  <a:ext uri="{0D108BD9-81ED-4DB2-BD59-A6C34878D82A}">
                    <a16:rowId xmlns:a16="http://schemas.microsoft.com/office/drawing/2014/main" val="10002"/>
                  </a:ext>
                </a:extLst>
              </a:tr>
              <a:tr h="370840">
                <a:tc>
                  <a:txBody>
                    <a:bodyPr/>
                    <a:lstStyle/>
                    <a:p>
                      <a:pPr algn="ctr"/>
                      <a:r>
                        <a:rPr lang="en-US" altLang="zh-CN" dirty="0"/>
                        <a:t>‘Michelob’</a:t>
                      </a:r>
                      <a:endParaRPr lang="zh-CN" altLang="en-US" dirty="0"/>
                    </a:p>
                  </a:txBody>
                  <a:tcPr/>
                </a:tc>
                <a:extLst>
                  <a:ext uri="{0D108BD9-81ED-4DB2-BD59-A6C34878D82A}">
                    <a16:rowId xmlns:a16="http://schemas.microsoft.com/office/drawing/2014/main" val="10003"/>
                  </a:ext>
                </a:extLst>
              </a:tr>
            </a:tbl>
          </a:graphicData>
        </a:graphic>
      </p:graphicFrame>
      <p:sp>
        <p:nvSpPr>
          <p:cNvPr id="9" name="Arrow: Down 8">
            <a:extLst>
              <a:ext uri="{FF2B5EF4-FFF2-40B4-BE49-F238E27FC236}">
                <a16:creationId xmlns:a16="http://schemas.microsoft.com/office/drawing/2014/main" id="{96A07497-51A0-1DE2-1942-4CDC824F6867}"/>
              </a:ext>
            </a:extLst>
          </p:cNvPr>
          <p:cNvSpPr/>
          <p:nvPr/>
        </p:nvSpPr>
        <p:spPr>
          <a:xfrm>
            <a:off x="8404813" y="4603531"/>
            <a:ext cx="234690" cy="27589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7553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2F59C-31B8-FA49-DC45-F2BD8BFB6108}"/>
              </a:ext>
            </a:extLst>
          </p:cNvPr>
          <p:cNvSpPr>
            <a:spLocks noGrp="1"/>
          </p:cNvSpPr>
          <p:nvPr>
            <p:ph type="title"/>
          </p:nvPr>
        </p:nvSpPr>
        <p:spPr/>
        <p:txBody>
          <a:bodyPr/>
          <a:lstStyle/>
          <a:p>
            <a:r>
              <a:rPr lang="en-US" altLang="zh-CN" dirty="0">
                <a:ea typeface="宋体" charset="-122"/>
              </a:rPr>
              <a:t>* In SELECT clauses</a:t>
            </a:r>
            <a:endParaRPr lang="en-US" dirty="0"/>
          </a:p>
        </p:txBody>
      </p:sp>
      <p:sp>
        <p:nvSpPr>
          <p:cNvPr id="3" name="Content Placeholder 2">
            <a:extLst>
              <a:ext uri="{FF2B5EF4-FFF2-40B4-BE49-F238E27FC236}">
                <a16:creationId xmlns:a16="http://schemas.microsoft.com/office/drawing/2014/main" id="{AC06E01A-9BAA-362D-7558-F4ACB73D49C2}"/>
              </a:ext>
            </a:extLst>
          </p:cNvPr>
          <p:cNvSpPr>
            <a:spLocks noGrp="1"/>
          </p:cNvSpPr>
          <p:nvPr>
            <p:ph sz="quarter" idx="13"/>
          </p:nvPr>
        </p:nvSpPr>
        <p:spPr>
          <a:xfrm>
            <a:off x="913774" y="1566407"/>
            <a:ext cx="10363826" cy="4385075"/>
          </a:xfrm>
        </p:spPr>
        <p:txBody>
          <a:bodyPr/>
          <a:lstStyle/>
          <a:p>
            <a:r>
              <a:rPr lang="en-US" altLang="zh-CN" dirty="0">
                <a:ea typeface="宋体" charset="-122"/>
              </a:rPr>
              <a:t>When there is one relation in the FROM clause, * in the SELECT clause stands for “all attributes of this relation.”</a:t>
            </a:r>
          </a:p>
          <a:p>
            <a:r>
              <a:rPr lang="en-US" altLang="zh-CN" dirty="0">
                <a:ea typeface="宋体" charset="-122"/>
              </a:rPr>
              <a:t>Example using Beers(name,   </a:t>
            </a:r>
            <a:r>
              <a:rPr lang="en-US" altLang="zh-CN" dirty="0" err="1">
                <a:ea typeface="宋体" charset="-122"/>
              </a:rPr>
              <a:t>manf</a:t>
            </a:r>
            <a:r>
              <a:rPr lang="en-US" altLang="zh-CN" dirty="0">
                <a:ea typeface="宋体" charset="-122"/>
              </a:rPr>
              <a:t>):</a:t>
            </a:r>
          </a:p>
          <a:p>
            <a:pPr>
              <a:buFontTx/>
              <a:buNone/>
            </a:pPr>
            <a:r>
              <a:rPr lang="en-US" altLang="zh-CN" dirty="0">
                <a:ea typeface="宋体" charset="-122"/>
              </a:rPr>
              <a:t>		</a:t>
            </a:r>
            <a:r>
              <a:rPr lang="en-US" altLang="zh-CN" dirty="0">
                <a:solidFill>
                  <a:schemeClr val="bg1">
                    <a:lumMod val="50000"/>
                  </a:schemeClr>
                </a:solidFill>
                <a:latin typeface="Courier New" pitchFamily="49" charset="0"/>
                <a:ea typeface="宋体" charset="-122"/>
              </a:rPr>
              <a:t>SELECT *</a:t>
            </a:r>
          </a:p>
          <a:p>
            <a:pPr>
              <a:buFontTx/>
              <a:buNone/>
            </a:pPr>
            <a:r>
              <a:rPr lang="en-US" altLang="zh-CN" dirty="0">
                <a:solidFill>
                  <a:schemeClr val="bg1">
                    <a:lumMod val="50000"/>
                  </a:schemeClr>
                </a:solidFill>
                <a:latin typeface="Courier New" pitchFamily="49" charset="0"/>
                <a:ea typeface="宋体" charset="-122"/>
              </a:rPr>
              <a:t>		FROM Beers</a:t>
            </a:r>
          </a:p>
          <a:p>
            <a:pPr>
              <a:buFontTx/>
              <a:buNone/>
            </a:pPr>
            <a:r>
              <a:rPr lang="en-US" altLang="zh-CN" dirty="0">
                <a:solidFill>
                  <a:schemeClr val="bg1">
                    <a:lumMod val="50000"/>
                  </a:schemeClr>
                </a:solidFill>
                <a:latin typeface="Courier New" pitchFamily="49" charset="0"/>
                <a:ea typeface="宋体" charset="-122"/>
              </a:rPr>
              <a:t>		WHERE </a:t>
            </a:r>
            <a:r>
              <a:rPr lang="en-US" altLang="zh-CN" dirty="0" err="1">
                <a:solidFill>
                  <a:schemeClr val="bg1">
                    <a:lumMod val="50000"/>
                  </a:schemeClr>
                </a:solidFill>
                <a:latin typeface="Courier New" pitchFamily="49" charset="0"/>
                <a:ea typeface="宋体" charset="-122"/>
              </a:rPr>
              <a:t>manf</a:t>
            </a:r>
            <a:r>
              <a:rPr lang="en-US" altLang="zh-CN" dirty="0">
                <a:solidFill>
                  <a:schemeClr val="bg1">
                    <a:lumMod val="50000"/>
                  </a:schemeClr>
                </a:solidFill>
                <a:latin typeface="Courier New" pitchFamily="49" charset="0"/>
                <a:ea typeface="宋体" charset="-122"/>
              </a:rPr>
              <a:t> = ‘Busch’;</a:t>
            </a:r>
            <a:endParaRPr lang="zh-CN" altLang="en-US" dirty="0">
              <a:solidFill>
                <a:schemeClr val="bg1">
                  <a:lumMod val="50000"/>
                </a:schemeClr>
              </a:solidFill>
            </a:endParaRPr>
          </a:p>
          <a:p>
            <a:endParaRPr lang="en-US" dirty="0"/>
          </a:p>
        </p:txBody>
      </p:sp>
      <p:graphicFrame>
        <p:nvGraphicFramePr>
          <p:cNvPr id="4" name="Table 3">
            <a:extLst>
              <a:ext uri="{FF2B5EF4-FFF2-40B4-BE49-F238E27FC236}">
                <a16:creationId xmlns:a16="http://schemas.microsoft.com/office/drawing/2014/main" id="{540FB9A4-C975-ED1E-4A19-94794C29E260}"/>
              </a:ext>
            </a:extLst>
          </p:cNvPr>
          <p:cNvGraphicFramePr>
            <a:graphicFrameLocks noGrp="1"/>
          </p:cNvGraphicFramePr>
          <p:nvPr>
            <p:extLst>
              <p:ext uri="{D42A27DB-BD31-4B8C-83A1-F6EECF244321}">
                <p14:modId xmlns:p14="http://schemas.microsoft.com/office/powerpoint/2010/main" val="1044302430"/>
              </p:ext>
            </p:extLst>
          </p:nvPr>
        </p:nvGraphicFramePr>
        <p:xfrm>
          <a:off x="7250909" y="3106489"/>
          <a:ext cx="3758237" cy="1478280"/>
        </p:xfrm>
        <a:graphic>
          <a:graphicData uri="http://schemas.openxmlformats.org/drawingml/2006/table">
            <a:tbl>
              <a:tblPr firstRow="1" bandRow="1">
                <a:tableStyleId>{5C22544A-7EE6-4342-B048-85BDC9FD1C3A}</a:tableStyleId>
              </a:tblPr>
              <a:tblGrid>
                <a:gridCol w="2254942">
                  <a:extLst>
                    <a:ext uri="{9D8B030D-6E8A-4147-A177-3AD203B41FA5}">
                      <a16:colId xmlns:a16="http://schemas.microsoft.com/office/drawing/2014/main" val="20000"/>
                    </a:ext>
                  </a:extLst>
                </a:gridCol>
                <a:gridCol w="1503295">
                  <a:extLst>
                    <a:ext uri="{9D8B030D-6E8A-4147-A177-3AD203B41FA5}">
                      <a16:colId xmlns:a16="http://schemas.microsoft.com/office/drawing/2014/main" val="20001"/>
                    </a:ext>
                  </a:extLst>
                </a:gridCol>
              </a:tblGrid>
              <a:tr h="370840">
                <a:tc>
                  <a:txBody>
                    <a:bodyPr/>
                    <a:lstStyle/>
                    <a:p>
                      <a:pPr algn="ctr"/>
                      <a:r>
                        <a:rPr lang="en-US" altLang="zh-CN" dirty="0"/>
                        <a:t>Name</a:t>
                      </a:r>
                      <a:endParaRPr lang="zh-CN" altLang="en-US" dirty="0"/>
                    </a:p>
                  </a:txBody>
                  <a:tcPr/>
                </a:tc>
                <a:tc>
                  <a:txBody>
                    <a:bodyPr/>
                    <a:lstStyle/>
                    <a:p>
                      <a:pPr algn="ctr"/>
                      <a:r>
                        <a:rPr lang="en-US" altLang="zh-CN" dirty="0">
                          <a:ea typeface="宋体" charset="-122"/>
                        </a:rPr>
                        <a:t>manf</a:t>
                      </a:r>
                      <a:endParaRPr lang="zh-CN" altLang="en-US" dirty="0"/>
                    </a:p>
                  </a:txBody>
                  <a:tcPr/>
                </a:tc>
                <a:extLst>
                  <a:ext uri="{0D108BD9-81ED-4DB2-BD59-A6C34878D82A}">
                    <a16:rowId xmlns:a16="http://schemas.microsoft.com/office/drawing/2014/main" val="10000"/>
                  </a:ext>
                </a:extLst>
              </a:tr>
              <a:tr h="365016">
                <a:tc>
                  <a:txBody>
                    <a:bodyPr/>
                    <a:lstStyle/>
                    <a:p>
                      <a:pPr algn="ctr"/>
                      <a:r>
                        <a:rPr lang="en-US" altLang="zh-CN" dirty="0"/>
                        <a:t>‘Bud’</a:t>
                      </a:r>
                      <a:endParaRPr lang="zh-CN" altLang="en-US" dirty="0"/>
                    </a:p>
                  </a:txBody>
                  <a:tcPr/>
                </a:tc>
                <a:tc>
                  <a:txBody>
                    <a:bodyPr/>
                    <a:lstStyle/>
                    <a:p>
                      <a:pPr algn="ctr"/>
                      <a:r>
                        <a:rPr lang="en-US" altLang="zh-CN" dirty="0"/>
                        <a:t>‘Busch’</a:t>
                      </a:r>
                      <a:endParaRPr lang="zh-CN" altLang="en-US" dirty="0"/>
                    </a:p>
                  </a:txBody>
                  <a:tcPr/>
                </a:tc>
                <a:extLst>
                  <a:ext uri="{0D108BD9-81ED-4DB2-BD59-A6C34878D82A}">
                    <a16:rowId xmlns:a16="http://schemas.microsoft.com/office/drawing/2014/main" val="10001"/>
                  </a:ext>
                </a:extLst>
              </a:tr>
              <a:tr h="370840">
                <a:tc>
                  <a:txBody>
                    <a:bodyPr/>
                    <a:lstStyle/>
                    <a:p>
                      <a:pPr algn="ctr"/>
                      <a:r>
                        <a:rPr lang="en-US" altLang="zh-CN" dirty="0"/>
                        <a:t>‘Bud Lite’</a:t>
                      </a:r>
                      <a:endParaRPr lang="zh-CN" altLang="en-US" dirty="0"/>
                    </a:p>
                  </a:txBody>
                  <a:tcPr/>
                </a:tc>
                <a:tc>
                  <a:txBody>
                    <a:bodyPr/>
                    <a:lstStyle/>
                    <a:p>
                      <a:pPr algn="ctr"/>
                      <a:r>
                        <a:rPr lang="en-US" altLang="zh-CN" dirty="0"/>
                        <a:t>‘Busch’</a:t>
                      </a:r>
                      <a:endParaRPr lang="zh-CN" altLang="en-US" dirty="0"/>
                    </a:p>
                  </a:txBody>
                  <a:tcPr/>
                </a:tc>
                <a:extLst>
                  <a:ext uri="{0D108BD9-81ED-4DB2-BD59-A6C34878D82A}">
                    <a16:rowId xmlns:a16="http://schemas.microsoft.com/office/drawing/2014/main" val="10002"/>
                  </a:ext>
                </a:extLst>
              </a:tr>
              <a:tr h="370840">
                <a:tc>
                  <a:txBody>
                    <a:bodyPr/>
                    <a:lstStyle/>
                    <a:p>
                      <a:pPr algn="ctr"/>
                      <a:r>
                        <a:rPr lang="en-US" altLang="zh-CN" dirty="0"/>
                        <a:t>‘Michelob’</a:t>
                      </a:r>
                      <a:endParaRPr lang="zh-CN" altLang="en-US" dirty="0"/>
                    </a:p>
                  </a:txBody>
                  <a:tcPr/>
                </a:tc>
                <a:tc>
                  <a:txBody>
                    <a:bodyPr/>
                    <a:lstStyle/>
                    <a:p>
                      <a:pPr algn="ctr"/>
                      <a:r>
                        <a:rPr lang="en-US" altLang="zh-CN" dirty="0"/>
                        <a:t>‘Busch’</a:t>
                      </a:r>
                      <a:endParaRPr lang="zh-CN" alt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38087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31A3F-424B-7D55-2A47-0FA1435CFD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8335C1-FCC9-EB46-84F7-2AF3137890E8}"/>
              </a:ext>
            </a:extLst>
          </p:cNvPr>
          <p:cNvSpPr>
            <a:spLocks noGrp="1"/>
          </p:cNvSpPr>
          <p:nvPr>
            <p:ph type="title"/>
          </p:nvPr>
        </p:nvSpPr>
        <p:spPr/>
        <p:txBody>
          <a:bodyPr/>
          <a:lstStyle/>
          <a:p>
            <a:r>
              <a:rPr lang="en-US" altLang="zh-CN" dirty="0">
                <a:ea typeface="宋体" charset="-122"/>
              </a:rPr>
              <a:t>Renaming Attributes</a:t>
            </a:r>
            <a:endParaRPr lang="en-US" dirty="0"/>
          </a:p>
        </p:txBody>
      </p:sp>
      <p:sp>
        <p:nvSpPr>
          <p:cNvPr id="3" name="Content Placeholder 2">
            <a:extLst>
              <a:ext uri="{FF2B5EF4-FFF2-40B4-BE49-F238E27FC236}">
                <a16:creationId xmlns:a16="http://schemas.microsoft.com/office/drawing/2014/main" id="{80A2C571-F90A-441A-C93E-739F02DEC24F}"/>
              </a:ext>
            </a:extLst>
          </p:cNvPr>
          <p:cNvSpPr>
            <a:spLocks noGrp="1"/>
          </p:cNvSpPr>
          <p:nvPr>
            <p:ph sz="quarter" idx="13"/>
          </p:nvPr>
        </p:nvSpPr>
        <p:spPr>
          <a:xfrm>
            <a:off x="913774" y="1566407"/>
            <a:ext cx="10363826" cy="4385075"/>
          </a:xfrm>
        </p:spPr>
        <p:txBody>
          <a:bodyPr/>
          <a:lstStyle/>
          <a:p>
            <a:r>
              <a:rPr lang="en-US" altLang="zh-CN" dirty="0">
                <a:ea typeface="宋体" charset="-122"/>
              </a:rPr>
              <a:t>If you want the result to have different attribute names, use “AS &lt;new name&gt;” to rename an attribute </a:t>
            </a:r>
          </a:p>
          <a:p>
            <a:r>
              <a:rPr lang="en-US" altLang="zh-CN" dirty="0">
                <a:ea typeface="宋体" charset="-122"/>
              </a:rPr>
              <a:t>Example using Beers(name,   </a:t>
            </a:r>
            <a:r>
              <a:rPr lang="en-US" altLang="zh-CN" dirty="0" err="1">
                <a:ea typeface="宋体" charset="-122"/>
              </a:rPr>
              <a:t>manf</a:t>
            </a:r>
            <a:r>
              <a:rPr lang="en-US" altLang="zh-CN" dirty="0">
                <a:ea typeface="宋体" charset="-122"/>
              </a:rPr>
              <a:t>):</a:t>
            </a:r>
          </a:p>
          <a:p>
            <a:pPr>
              <a:buFontTx/>
              <a:buNone/>
            </a:pPr>
            <a:r>
              <a:rPr lang="en-US" altLang="zh-CN" dirty="0">
                <a:ea typeface="宋体" charset="-122"/>
              </a:rPr>
              <a:t>		</a:t>
            </a:r>
            <a:r>
              <a:rPr lang="en-US" altLang="zh-CN" dirty="0">
                <a:solidFill>
                  <a:schemeClr val="bg1">
                    <a:lumMod val="50000"/>
                  </a:schemeClr>
                </a:solidFill>
                <a:latin typeface="Courier New" pitchFamily="49" charset="0"/>
                <a:ea typeface="宋体" charset="-122"/>
              </a:rPr>
              <a:t>SELECT name AS beer, </a:t>
            </a:r>
            <a:r>
              <a:rPr lang="en-US" altLang="zh-CN" dirty="0" err="1">
                <a:solidFill>
                  <a:schemeClr val="bg1">
                    <a:lumMod val="50000"/>
                  </a:schemeClr>
                </a:solidFill>
                <a:latin typeface="Courier New" pitchFamily="49" charset="0"/>
                <a:ea typeface="宋体" charset="-122"/>
              </a:rPr>
              <a:t>manf</a:t>
            </a:r>
            <a:endParaRPr lang="en-US" altLang="zh-CN" dirty="0">
              <a:solidFill>
                <a:schemeClr val="bg1">
                  <a:lumMod val="50000"/>
                </a:schemeClr>
              </a:solidFill>
              <a:latin typeface="Courier New" pitchFamily="49" charset="0"/>
              <a:ea typeface="宋体" charset="-122"/>
            </a:endParaRPr>
          </a:p>
          <a:p>
            <a:pPr>
              <a:buFontTx/>
              <a:buNone/>
            </a:pPr>
            <a:r>
              <a:rPr lang="en-US" altLang="zh-CN" dirty="0">
                <a:solidFill>
                  <a:schemeClr val="bg1">
                    <a:lumMod val="50000"/>
                  </a:schemeClr>
                </a:solidFill>
                <a:latin typeface="Courier New" pitchFamily="49" charset="0"/>
                <a:ea typeface="宋体" charset="-122"/>
              </a:rPr>
              <a:t>		FROM Beers</a:t>
            </a:r>
          </a:p>
          <a:p>
            <a:pPr>
              <a:buFontTx/>
              <a:buNone/>
            </a:pPr>
            <a:r>
              <a:rPr lang="en-US" altLang="zh-CN" dirty="0">
                <a:solidFill>
                  <a:schemeClr val="bg1">
                    <a:lumMod val="50000"/>
                  </a:schemeClr>
                </a:solidFill>
                <a:latin typeface="Courier New" pitchFamily="49" charset="0"/>
                <a:ea typeface="宋体" charset="-122"/>
              </a:rPr>
              <a:t>		WHERE </a:t>
            </a:r>
            <a:r>
              <a:rPr lang="en-US" altLang="zh-CN" dirty="0" err="1">
                <a:solidFill>
                  <a:schemeClr val="bg1">
                    <a:lumMod val="50000"/>
                  </a:schemeClr>
                </a:solidFill>
                <a:latin typeface="Courier New" pitchFamily="49" charset="0"/>
                <a:ea typeface="宋体" charset="-122"/>
              </a:rPr>
              <a:t>manf</a:t>
            </a:r>
            <a:r>
              <a:rPr lang="en-US" altLang="zh-CN" dirty="0">
                <a:solidFill>
                  <a:schemeClr val="bg1">
                    <a:lumMod val="50000"/>
                  </a:schemeClr>
                </a:solidFill>
                <a:latin typeface="Courier New" pitchFamily="49" charset="0"/>
                <a:ea typeface="宋体" charset="-122"/>
              </a:rPr>
              <a:t> = ‘Busch’;</a:t>
            </a:r>
            <a:endParaRPr lang="zh-CN" altLang="en-US" dirty="0">
              <a:solidFill>
                <a:schemeClr val="bg1">
                  <a:lumMod val="50000"/>
                </a:schemeClr>
              </a:solidFill>
            </a:endParaRPr>
          </a:p>
          <a:p>
            <a:endParaRPr lang="en-US" dirty="0"/>
          </a:p>
        </p:txBody>
      </p:sp>
      <p:graphicFrame>
        <p:nvGraphicFramePr>
          <p:cNvPr id="4" name="Table 3">
            <a:extLst>
              <a:ext uri="{FF2B5EF4-FFF2-40B4-BE49-F238E27FC236}">
                <a16:creationId xmlns:a16="http://schemas.microsoft.com/office/drawing/2014/main" id="{82A9754A-D682-C3F6-9383-6807B5804F4F}"/>
              </a:ext>
            </a:extLst>
          </p:cNvPr>
          <p:cNvGraphicFramePr>
            <a:graphicFrameLocks noGrp="1"/>
          </p:cNvGraphicFramePr>
          <p:nvPr>
            <p:extLst>
              <p:ext uri="{D42A27DB-BD31-4B8C-83A1-F6EECF244321}">
                <p14:modId xmlns:p14="http://schemas.microsoft.com/office/powerpoint/2010/main" val="1200336888"/>
              </p:ext>
            </p:extLst>
          </p:nvPr>
        </p:nvGraphicFramePr>
        <p:xfrm>
          <a:off x="7250909" y="3106489"/>
          <a:ext cx="3758237" cy="1478280"/>
        </p:xfrm>
        <a:graphic>
          <a:graphicData uri="http://schemas.openxmlformats.org/drawingml/2006/table">
            <a:tbl>
              <a:tblPr firstRow="1" bandRow="1">
                <a:tableStyleId>{5C22544A-7EE6-4342-B048-85BDC9FD1C3A}</a:tableStyleId>
              </a:tblPr>
              <a:tblGrid>
                <a:gridCol w="2254942">
                  <a:extLst>
                    <a:ext uri="{9D8B030D-6E8A-4147-A177-3AD203B41FA5}">
                      <a16:colId xmlns:a16="http://schemas.microsoft.com/office/drawing/2014/main" val="20000"/>
                    </a:ext>
                  </a:extLst>
                </a:gridCol>
                <a:gridCol w="1503295">
                  <a:extLst>
                    <a:ext uri="{9D8B030D-6E8A-4147-A177-3AD203B41FA5}">
                      <a16:colId xmlns:a16="http://schemas.microsoft.com/office/drawing/2014/main" val="20001"/>
                    </a:ext>
                  </a:extLst>
                </a:gridCol>
              </a:tblGrid>
              <a:tr h="370840">
                <a:tc>
                  <a:txBody>
                    <a:bodyPr/>
                    <a:lstStyle/>
                    <a:p>
                      <a:pPr algn="ctr"/>
                      <a:r>
                        <a:rPr lang="en-US" altLang="zh-CN" dirty="0"/>
                        <a:t>Beer</a:t>
                      </a:r>
                      <a:endParaRPr lang="zh-CN" altLang="en-US" dirty="0"/>
                    </a:p>
                  </a:txBody>
                  <a:tcPr/>
                </a:tc>
                <a:tc>
                  <a:txBody>
                    <a:bodyPr/>
                    <a:lstStyle/>
                    <a:p>
                      <a:pPr algn="ctr"/>
                      <a:r>
                        <a:rPr lang="en-US" altLang="zh-CN" dirty="0">
                          <a:ea typeface="宋体" charset="-122"/>
                        </a:rPr>
                        <a:t>manf</a:t>
                      </a:r>
                      <a:endParaRPr lang="zh-CN" altLang="en-US" dirty="0"/>
                    </a:p>
                  </a:txBody>
                  <a:tcPr/>
                </a:tc>
                <a:extLst>
                  <a:ext uri="{0D108BD9-81ED-4DB2-BD59-A6C34878D82A}">
                    <a16:rowId xmlns:a16="http://schemas.microsoft.com/office/drawing/2014/main" val="10000"/>
                  </a:ext>
                </a:extLst>
              </a:tr>
              <a:tr h="365016">
                <a:tc>
                  <a:txBody>
                    <a:bodyPr/>
                    <a:lstStyle/>
                    <a:p>
                      <a:pPr algn="ctr"/>
                      <a:r>
                        <a:rPr lang="en-US" altLang="zh-CN" dirty="0"/>
                        <a:t>‘Bud’</a:t>
                      </a:r>
                      <a:endParaRPr lang="zh-CN" altLang="en-US" dirty="0"/>
                    </a:p>
                  </a:txBody>
                  <a:tcPr/>
                </a:tc>
                <a:tc>
                  <a:txBody>
                    <a:bodyPr/>
                    <a:lstStyle/>
                    <a:p>
                      <a:pPr algn="ctr"/>
                      <a:r>
                        <a:rPr lang="en-US" altLang="zh-CN" dirty="0"/>
                        <a:t>‘Busch’</a:t>
                      </a:r>
                      <a:endParaRPr lang="zh-CN" altLang="en-US" dirty="0"/>
                    </a:p>
                  </a:txBody>
                  <a:tcPr/>
                </a:tc>
                <a:extLst>
                  <a:ext uri="{0D108BD9-81ED-4DB2-BD59-A6C34878D82A}">
                    <a16:rowId xmlns:a16="http://schemas.microsoft.com/office/drawing/2014/main" val="10001"/>
                  </a:ext>
                </a:extLst>
              </a:tr>
              <a:tr h="370840">
                <a:tc>
                  <a:txBody>
                    <a:bodyPr/>
                    <a:lstStyle/>
                    <a:p>
                      <a:pPr algn="ctr"/>
                      <a:r>
                        <a:rPr lang="en-US" altLang="zh-CN" dirty="0"/>
                        <a:t>‘Bud Lite’</a:t>
                      </a:r>
                      <a:endParaRPr lang="zh-CN" altLang="en-US" dirty="0"/>
                    </a:p>
                  </a:txBody>
                  <a:tcPr/>
                </a:tc>
                <a:tc>
                  <a:txBody>
                    <a:bodyPr/>
                    <a:lstStyle/>
                    <a:p>
                      <a:pPr algn="ctr"/>
                      <a:r>
                        <a:rPr lang="en-US" altLang="zh-CN" dirty="0"/>
                        <a:t>‘Busch’</a:t>
                      </a:r>
                      <a:endParaRPr lang="zh-CN" altLang="en-US" dirty="0"/>
                    </a:p>
                  </a:txBody>
                  <a:tcPr/>
                </a:tc>
                <a:extLst>
                  <a:ext uri="{0D108BD9-81ED-4DB2-BD59-A6C34878D82A}">
                    <a16:rowId xmlns:a16="http://schemas.microsoft.com/office/drawing/2014/main" val="10002"/>
                  </a:ext>
                </a:extLst>
              </a:tr>
              <a:tr h="370840">
                <a:tc>
                  <a:txBody>
                    <a:bodyPr/>
                    <a:lstStyle/>
                    <a:p>
                      <a:pPr algn="ctr"/>
                      <a:r>
                        <a:rPr lang="en-US" altLang="zh-CN" dirty="0"/>
                        <a:t>‘Michelob’</a:t>
                      </a:r>
                      <a:endParaRPr lang="zh-CN" altLang="en-US" dirty="0"/>
                    </a:p>
                  </a:txBody>
                  <a:tcPr/>
                </a:tc>
                <a:tc>
                  <a:txBody>
                    <a:bodyPr/>
                    <a:lstStyle/>
                    <a:p>
                      <a:pPr algn="ctr"/>
                      <a:r>
                        <a:rPr lang="en-US" altLang="zh-CN" dirty="0"/>
                        <a:t>‘Busch’</a:t>
                      </a:r>
                      <a:endParaRPr lang="zh-CN" alt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29432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4936869"/>
          </a:xfrm>
        </p:spPr>
        <p:txBody>
          <a:bodyPr>
            <a:normAutofit/>
          </a:bodyPr>
          <a:lstStyle/>
          <a:p>
            <a:pPr>
              <a:lnSpc>
                <a:spcPct val="120000"/>
              </a:lnSpc>
              <a:spcBef>
                <a:spcPct val="0"/>
              </a:spcBef>
            </a:pPr>
            <a:r>
              <a:rPr lang="en-US" altLang="zh-CN" dirty="0">
                <a:ea typeface="宋体" charset="-122"/>
              </a:rPr>
              <a:t>SQL is the standard language for querying and manipulating (relational) data (</a:t>
            </a:r>
            <a:r>
              <a:rPr lang="en-US" altLang="zh-CN" dirty="0">
                <a:ea typeface="宋体" charset="-122"/>
                <a:hlinkClick r:id="rId2"/>
              </a:rPr>
              <a:t>https://www.sql50.com</a:t>
            </a:r>
            <a:r>
              <a:rPr lang="en-US" altLang="zh-CN" dirty="0">
                <a:ea typeface="宋体" charset="-122"/>
              </a:rPr>
              <a:t>)</a:t>
            </a:r>
          </a:p>
          <a:p>
            <a:pPr lvl="1">
              <a:lnSpc>
                <a:spcPct val="120000"/>
              </a:lnSpc>
              <a:spcBef>
                <a:spcPct val="0"/>
              </a:spcBef>
            </a:pPr>
            <a:r>
              <a:rPr lang="en-US" altLang="zh-CN" sz="2000" b="1" dirty="0">
                <a:solidFill>
                  <a:srgbClr val="A80000"/>
                </a:solidFill>
                <a:ea typeface="宋体" charset="-122"/>
              </a:rPr>
              <a:t>SQL</a:t>
            </a:r>
            <a:r>
              <a:rPr lang="en-US" altLang="zh-CN" sz="2000" dirty="0">
                <a:ea typeface="宋体" charset="-122"/>
              </a:rPr>
              <a:t> stands for </a:t>
            </a:r>
            <a:r>
              <a:rPr lang="en-US" altLang="zh-CN" sz="2000" b="1" dirty="0">
                <a:solidFill>
                  <a:srgbClr val="C00000"/>
                </a:solidFill>
                <a:ea typeface="宋体" charset="-122"/>
              </a:rPr>
              <a:t>S</a:t>
            </a:r>
            <a:r>
              <a:rPr lang="en-US" altLang="zh-CN" sz="2000" dirty="0">
                <a:ea typeface="宋体" charset="-122"/>
              </a:rPr>
              <a:t>tructured </a:t>
            </a:r>
            <a:r>
              <a:rPr lang="en-US" altLang="zh-CN" sz="2000" b="1" dirty="0">
                <a:solidFill>
                  <a:srgbClr val="C00000"/>
                </a:solidFill>
                <a:ea typeface="宋体" charset="-122"/>
              </a:rPr>
              <a:t>Q</a:t>
            </a:r>
            <a:r>
              <a:rPr lang="en-US" altLang="zh-CN" sz="2000" dirty="0">
                <a:ea typeface="宋体" charset="-122"/>
              </a:rPr>
              <a:t>uery </a:t>
            </a:r>
            <a:r>
              <a:rPr lang="en-US" altLang="zh-CN" sz="2000" b="1" dirty="0">
                <a:solidFill>
                  <a:srgbClr val="C00000"/>
                </a:solidFill>
                <a:ea typeface="宋体" charset="-122"/>
              </a:rPr>
              <a:t>L</a:t>
            </a:r>
            <a:r>
              <a:rPr lang="en-US" altLang="zh-CN" sz="2000" dirty="0">
                <a:ea typeface="宋体" charset="-122"/>
              </a:rPr>
              <a:t>anguage</a:t>
            </a:r>
          </a:p>
          <a:p>
            <a:pPr lvl="1">
              <a:lnSpc>
                <a:spcPct val="120000"/>
              </a:lnSpc>
              <a:spcBef>
                <a:spcPct val="0"/>
              </a:spcBef>
            </a:pPr>
            <a:r>
              <a:rPr lang="en-US" altLang="zh-CN" sz="2000" dirty="0"/>
              <a:t>Initially developed at IBM by Donald Chamberlin and Raymond  Boyce in the early 1970s,  and called </a:t>
            </a:r>
            <a:r>
              <a:rPr lang="en-US" altLang="zh-CN" sz="2000" b="1" dirty="0">
                <a:solidFill>
                  <a:srgbClr val="A80000"/>
                </a:solidFill>
              </a:rPr>
              <a:t>SEQUEL</a:t>
            </a:r>
            <a:r>
              <a:rPr lang="en-US" altLang="zh-CN" sz="2000" dirty="0"/>
              <a:t> (</a:t>
            </a:r>
            <a:r>
              <a:rPr lang="en-US" altLang="zh-CN" sz="2000" i="1" dirty="0"/>
              <a:t>Structured English Query Language</a:t>
            </a:r>
            <a:r>
              <a:rPr lang="en-US" altLang="zh-CN" sz="2000" dirty="0"/>
              <a:t>)</a:t>
            </a:r>
            <a:endParaRPr lang="en-US" altLang="zh-CN" sz="2000" dirty="0">
              <a:ea typeface="宋体" charset="-122"/>
            </a:endParaRPr>
          </a:p>
          <a:p>
            <a:pPr lvl="1">
              <a:lnSpc>
                <a:spcPct val="120000"/>
              </a:lnSpc>
              <a:spcBef>
                <a:spcPct val="0"/>
              </a:spcBef>
            </a:pPr>
            <a:r>
              <a:rPr lang="en-US" altLang="zh-CN" sz="2000" dirty="0">
                <a:ea typeface="宋体" charset="-122"/>
              </a:rPr>
              <a:t>Many standards out there: SQL92, SQL3, SQL99, ……, </a:t>
            </a:r>
            <a:r>
              <a:rPr lang="en-US" altLang="zh-CN" sz="2000" b="1" dirty="0">
                <a:solidFill>
                  <a:srgbClr val="A80000"/>
                </a:solidFill>
                <a:ea typeface="宋体" charset="-122"/>
              </a:rPr>
              <a:t>SQL2016</a:t>
            </a:r>
            <a:endParaRPr lang="en-US" altLang="zh-CN" sz="2000" dirty="0">
              <a:solidFill>
                <a:srgbClr val="A80000"/>
              </a:solidFill>
              <a:ea typeface="宋体" charset="-122"/>
            </a:endParaRPr>
          </a:p>
          <a:p>
            <a:pPr lvl="1">
              <a:lnSpc>
                <a:spcPct val="120000"/>
              </a:lnSpc>
              <a:spcBef>
                <a:spcPct val="0"/>
              </a:spcBef>
            </a:pPr>
            <a:r>
              <a:rPr lang="en-US" altLang="zh-CN" sz="2000" dirty="0">
                <a:solidFill>
                  <a:srgbClr val="C00000"/>
                </a:solidFill>
                <a:ea typeface="宋体" charset="-122"/>
              </a:rPr>
              <a:t>(</a:t>
            </a:r>
            <a:r>
              <a:rPr lang="en-US" altLang="zh-CN" sz="2000" b="1" dirty="0">
                <a:solidFill>
                  <a:srgbClr val="C00000"/>
                </a:solidFill>
                <a:ea typeface="宋体" charset="-122"/>
              </a:rPr>
              <a:t>Caveats</a:t>
            </a:r>
            <a:r>
              <a:rPr lang="en-US" altLang="zh-CN" sz="2000" dirty="0">
                <a:solidFill>
                  <a:srgbClr val="C00000"/>
                </a:solidFill>
                <a:ea typeface="宋体" charset="-122"/>
              </a:rPr>
              <a:t>)</a:t>
            </a:r>
            <a:r>
              <a:rPr lang="en-US" altLang="zh-CN" sz="2000" dirty="0">
                <a:ea typeface="宋体" charset="-122"/>
              </a:rPr>
              <a:t>Vendors support various subsets of these standards</a:t>
            </a:r>
          </a:p>
          <a:p>
            <a:pPr>
              <a:lnSpc>
                <a:spcPct val="120000"/>
              </a:lnSpc>
              <a:spcBef>
                <a:spcPct val="0"/>
              </a:spcBef>
            </a:pPr>
            <a:r>
              <a:rPr lang="en-US" altLang="zh-CN" dirty="0">
                <a:solidFill>
                  <a:srgbClr val="00B0F0"/>
                </a:solidFill>
                <a:ea typeface="宋体" charset="-122"/>
              </a:rPr>
              <a:t>Why</a:t>
            </a:r>
            <a:r>
              <a:rPr lang="en-US" altLang="zh-CN" dirty="0">
                <a:ea typeface="宋体" charset="-122"/>
              </a:rPr>
              <a:t> SQL?</a:t>
            </a:r>
          </a:p>
          <a:p>
            <a:pPr marL="914400" lvl="1" indent="-457200">
              <a:lnSpc>
                <a:spcPct val="120000"/>
              </a:lnSpc>
              <a:buFont typeface="+mj-lt"/>
              <a:buAutoNum type="arabicPeriod"/>
            </a:pPr>
            <a:r>
              <a:rPr lang="en-US" altLang="zh-CN" sz="2000" dirty="0">
                <a:ea typeface="宋体" charset="-122"/>
              </a:rPr>
              <a:t>A </a:t>
            </a:r>
            <a:r>
              <a:rPr lang="en-US" altLang="zh-CN" sz="2000" b="1" dirty="0">
                <a:solidFill>
                  <a:srgbClr val="A80000"/>
                </a:solidFill>
                <a:ea typeface="宋体" charset="-122"/>
              </a:rPr>
              <a:t>very-high-level, declarative</a:t>
            </a:r>
            <a:r>
              <a:rPr lang="en-US" altLang="zh-CN" sz="2000" dirty="0">
                <a:solidFill>
                  <a:srgbClr val="A80000"/>
                </a:solidFill>
                <a:ea typeface="宋体" charset="-122"/>
              </a:rPr>
              <a:t> </a:t>
            </a:r>
            <a:r>
              <a:rPr lang="en-US" altLang="zh-CN" sz="2000" b="1" dirty="0">
                <a:solidFill>
                  <a:srgbClr val="A80000"/>
                </a:solidFill>
                <a:ea typeface="宋体" charset="-122"/>
              </a:rPr>
              <a:t>language</a:t>
            </a:r>
            <a:r>
              <a:rPr lang="en-US" altLang="zh-CN" sz="2000" dirty="0">
                <a:ea typeface="宋体" charset="-122"/>
              </a:rPr>
              <a:t>, in which the programmer is able to avoid specifying </a:t>
            </a:r>
            <a:r>
              <a:rPr lang="en-US" altLang="zh-CN" sz="2000" i="1" dirty="0">
                <a:ea typeface="宋体" charset="-122"/>
              </a:rPr>
              <a:t>a lot of data-manipulation details </a:t>
            </a:r>
            <a:r>
              <a:rPr lang="en-US" altLang="zh-CN" sz="2000" dirty="0">
                <a:ea typeface="宋体" charset="-122"/>
              </a:rPr>
              <a:t>that would be necessary in languages like C++</a:t>
            </a:r>
          </a:p>
          <a:p>
            <a:pPr marL="914400" lvl="1" indent="-457200">
              <a:lnSpc>
                <a:spcPct val="120000"/>
              </a:lnSpc>
              <a:buFont typeface="+mj-lt"/>
              <a:buAutoNum type="arabicPeriod"/>
            </a:pPr>
            <a:r>
              <a:rPr lang="en-US" altLang="zh-CN" sz="2000" dirty="0">
                <a:ea typeface="宋体" charset="-122"/>
              </a:rPr>
              <a:t>Its queries are “</a:t>
            </a:r>
            <a:r>
              <a:rPr lang="en-US" altLang="zh-CN" sz="2000" b="1" dirty="0">
                <a:solidFill>
                  <a:srgbClr val="A80000"/>
                </a:solidFill>
                <a:ea typeface="宋体" charset="-122"/>
              </a:rPr>
              <a:t>optimized</a:t>
            </a:r>
            <a:r>
              <a:rPr lang="en-US" altLang="zh-CN" sz="2000" dirty="0">
                <a:ea typeface="宋体" charset="-122"/>
              </a:rPr>
              <a:t>” quite well over the years, yielding efficient query execution and performance</a:t>
            </a:r>
          </a:p>
        </p:txBody>
      </p:sp>
    </p:spTree>
    <p:extLst>
      <p:ext uri="{BB962C8B-B14F-4D97-AF65-F5344CB8AC3E}">
        <p14:creationId xmlns:p14="http://schemas.microsoft.com/office/powerpoint/2010/main" val="586702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0FA56-B9FB-775F-85E1-FF5998E221CC}"/>
              </a:ext>
            </a:extLst>
          </p:cNvPr>
          <p:cNvSpPr>
            <a:spLocks noGrp="1"/>
          </p:cNvSpPr>
          <p:nvPr>
            <p:ph type="title"/>
          </p:nvPr>
        </p:nvSpPr>
        <p:spPr/>
        <p:txBody>
          <a:bodyPr/>
          <a:lstStyle/>
          <a:p>
            <a:r>
              <a:rPr lang="en-US" dirty="0"/>
              <a:t>Expressions in SELECT clauses</a:t>
            </a:r>
          </a:p>
        </p:txBody>
      </p:sp>
      <p:sp>
        <p:nvSpPr>
          <p:cNvPr id="3" name="Content Placeholder 2">
            <a:extLst>
              <a:ext uri="{FF2B5EF4-FFF2-40B4-BE49-F238E27FC236}">
                <a16:creationId xmlns:a16="http://schemas.microsoft.com/office/drawing/2014/main" id="{A8F02650-01D2-03AB-4427-93B6C870A18A}"/>
              </a:ext>
            </a:extLst>
          </p:cNvPr>
          <p:cNvSpPr>
            <a:spLocks noGrp="1"/>
          </p:cNvSpPr>
          <p:nvPr>
            <p:ph sz="quarter" idx="13"/>
          </p:nvPr>
        </p:nvSpPr>
        <p:spPr>
          <a:xfrm>
            <a:off x="914399" y="1415332"/>
            <a:ext cx="10363826" cy="2124027"/>
          </a:xfrm>
        </p:spPr>
        <p:txBody>
          <a:bodyPr>
            <a:normAutofit lnSpcReduction="10000"/>
          </a:bodyPr>
          <a:lstStyle/>
          <a:p>
            <a:pPr>
              <a:lnSpc>
                <a:spcPct val="125000"/>
              </a:lnSpc>
            </a:pPr>
            <a:r>
              <a:rPr lang="en-US" altLang="zh-CN" dirty="0">
                <a:ea typeface="宋体" charset="-122"/>
              </a:rPr>
              <a:t>Any expression that makes sense can appear as an element of a SELECT clause</a:t>
            </a:r>
          </a:p>
          <a:p>
            <a:r>
              <a:rPr lang="en-US" altLang="zh-CN" dirty="0">
                <a:ea typeface="宋体" charset="-122"/>
              </a:rPr>
              <a:t>Example: from Sells(bar, beer, price):</a:t>
            </a:r>
          </a:p>
          <a:p>
            <a:pPr>
              <a:buFontTx/>
              <a:buNone/>
            </a:pPr>
            <a:r>
              <a:rPr lang="en-US" altLang="zh-CN" dirty="0">
                <a:ea typeface="宋体" charset="-122"/>
              </a:rPr>
              <a:t>	</a:t>
            </a:r>
            <a:r>
              <a:rPr lang="en-US" altLang="zh-CN" dirty="0">
                <a:latin typeface="Courier New" pitchFamily="49" charset="0"/>
                <a:ea typeface="宋体" charset="-122"/>
              </a:rPr>
              <a:t>SELECT bar, beer, price * 132 AS </a:t>
            </a:r>
            <a:r>
              <a:rPr lang="en-US" altLang="zh-CN" dirty="0" err="1">
                <a:latin typeface="Courier New" pitchFamily="49" charset="0"/>
                <a:ea typeface="宋体" charset="-122"/>
              </a:rPr>
              <a:t>priceInYen</a:t>
            </a:r>
            <a:endParaRPr lang="en-US" altLang="zh-CN" dirty="0">
              <a:latin typeface="Courier New" pitchFamily="49" charset="0"/>
              <a:ea typeface="宋体" charset="-122"/>
            </a:endParaRPr>
          </a:p>
          <a:p>
            <a:pPr>
              <a:buFontTx/>
              <a:buNone/>
            </a:pPr>
            <a:r>
              <a:rPr lang="en-US" altLang="zh-CN" dirty="0">
                <a:latin typeface="Courier New" pitchFamily="49" charset="0"/>
                <a:ea typeface="宋体" charset="-122"/>
              </a:rPr>
              <a:t>	FROM Sells;</a:t>
            </a:r>
          </a:p>
          <a:p>
            <a:pPr>
              <a:lnSpc>
                <a:spcPct val="125000"/>
              </a:lnSpc>
            </a:pPr>
            <a:endParaRPr lang="en-US" dirty="0"/>
          </a:p>
        </p:txBody>
      </p:sp>
      <p:graphicFrame>
        <p:nvGraphicFramePr>
          <p:cNvPr id="4" name="Table 3">
            <a:extLst>
              <a:ext uri="{FF2B5EF4-FFF2-40B4-BE49-F238E27FC236}">
                <a16:creationId xmlns:a16="http://schemas.microsoft.com/office/drawing/2014/main" id="{6EC2F3E3-3248-D47F-9FCB-2C72C78F2864}"/>
              </a:ext>
            </a:extLst>
          </p:cNvPr>
          <p:cNvGraphicFramePr>
            <a:graphicFrameLocks noGrp="1"/>
          </p:cNvGraphicFramePr>
          <p:nvPr>
            <p:extLst>
              <p:ext uri="{D42A27DB-BD31-4B8C-83A1-F6EECF244321}">
                <p14:modId xmlns:p14="http://schemas.microsoft.com/office/powerpoint/2010/main" val="16348479"/>
              </p:ext>
            </p:extLst>
          </p:nvPr>
        </p:nvGraphicFramePr>
        <p:xfrm>
          <a:off x="1189067" y="4588448"/>
          <a:ext cx="3758237" cy="1478280"/>
        </p:xfrm>
        <a:graphic>
          <a:graphicData uri="http://schemas.openxmlformats.org/drawingml/2006/table">
            <a:tbl>
              <a:tblPr firstRow="1" bandRow="1">
                <a:tableStyleId>{5C22544A-7EE6-4342-B048-85BDC9FD1C3A}</a:tableStyleId>
              </a:tblPr>
              <a:tblGrid>
                <a:gridCol w="1610673">
                  <a:extLst>
                    <a:ext uri="{9D8B030D-6E8A-4147-A177-3AD203B41FA5}">
                      <a16:colId xmlns:a16="http://schemas.microsoft.com/office/drawing/2014/main" val="20000"/>
                    </a:ext>
                  </a:extLst>
                </a:gridCol>
                <a:gridCol w="1073782">
                  <a:extLst>
                    <a:ext uri="{9D8B030D-6E8A-4147-A177-3AD203B41FA5}">
                      <a16:colId xmlns:a16="http://schemas.microsoft.com/office/drawing/2014/main" val="20001"/>
                    </a:ext>
                  </a:extLst>
                </a:gridCol>
                <a:gridCol w="1073782">
                  <a:extLst>
                    <a:ext uri="{9D8B030D-6E8A-4147-A177-3AD203B41FA5}">
                      <a16:colId xmlns:a16="http://schemas.microsoft.com/office/drawing/2014/main" val="28729612"/>
                    </a:ext>
                  </a:extLst>
                </a:gridCol>
              </a:tblGrid>
              <a:tr h="370840">
                <a:tc>
                  <a:txBody>
                    <a:bodyPr/>
                    <a:lstStyle/>
                    <a:p>
                      <a:pPr algn="ctr"/>
                      <a:r>
                        <a:rPr lang="en-US" altLang="zh-CN" dirty="0"/>
                        <a:t>Bar</a:t>
                      </a:r>
                      <a:endParaRPr lang="zh-CN" altLang="en-US" dirty="0"/>
                    </a:p>
                  </a:txBody>
                  <a:tcPr/>
                </a:tc>
                <a:tc>
                  <a:txBody>
                    <a:bodyPr/>
                    <a:lstStyle/>
                    <a:p>
                      <a:pPr algn="ctr"/>
                      <a:r>
                        <a:rPr lang="en-US" altLang="zh-CN" dirty="0">
                          <a:ea typeface="宋体" charset="-122"/>
                        </a:rPr>
                        <a:t>Beer</a:t>
                      </a:r>
                      <a:endParaRPr lang="zh-CN" altLang="en-US" dirty="0"/>
                    </a:p>
                  </a:txBody>
                  <a:tcPr/>
                </a:tc>
                <a:tc>
                  <a:txBody>
                    <a:bodyPr/>
                    <a:lstStyle/>
                    <a:p>
                      <a:pPr algn="ctr"/>
                      <a:r>
                        <a:rPr lang="en-US" altLang="zh-CN" dirty="0"/>
                        <a:t>Price</a:t>
                      </a:r>
                      <a:endParaRPr lang="zh-CN" altLang="en-US" dirty="0"/>
                    </a:p>
                  </a:txBody>
                  <a:tcPr/>
                </a:tc>
                <a:extLst>
                  <a:ext uri="{0D108BD9-81ED-4DB2-BD59-A6C34878D82A}">
                    <a16:rowId xmlns:a16="http://schemas.microsoft.com/office/drawing/2014/main" val="10000"/>
                  </a:ext>
                </a:extLst>
              </a:tr>
              <a:tr h="365016">
                <a:tc>
                  <a:txBody>
                    <a:bodyPr/>
                    <a:lstStyle/>
                    <a:p>
                      <a:pPr algn="ctr"/>
                      <a:r>
                        <a:rPr lang="en-US" altLang="zh-CN" dirty="0"/>
                        <a:t>‘Sue Bar’</a:t>
                      </a:r>
                      <a:endParaRPr lang="zh-CN" altLang="en-US" dirty="0"/>
                    </a:p>
                  </a:txBody>
                  <a:tcPr/>
                </a:tc>
                <a:tc>
                  <a:txBody>
                    <a:bodyPr/>
                    <a:lstStyle/>
                    <a:p>
                      <a:pPr algn="ctr"/>
                      <a:r>
                        <a:rPr lang="en-US" altLang="zh-CN" dirty="0"/>
                        <a:t>‘Bud’</a:t>
                      </a:r>
                      <a:endParaRPr lang="zh-CN" altLang="en-US" dirty="0"/>
                    </a:p>
                  </a:txBody>
                  <a:tcPr/>
                </a:tc>
                <a:tc>
                  <a:txBody>
                    <a:bodyPr/>
                    <a:lstStyle/>
                    <a:p>
                      <a:pPr algn="ctr"/>
                      <a:r>
                        <a:rPr lang="en-US" altLang="zh-CN" dirty="0"/>
                        <a:t>1.00</a:t>
                      </a:r>
                      <a:endParaRPr lang="zh-CN" altLang="en-US" dirty="0"/>
                    </a:p>
                  </a:txBody>
                  <a:tcPr/>
                </a:tc>
                <a:extLst>
                  <a:ext uri="{0D108BD9-81ED-4DB2-BD59-A6C34878D82A}">
                    <a16:rowId xmlns:a16="http://schemas.microsoft.com/office/drawing/2014/main" val="10001"/>
                  </a:ext>
                </a:extLst>
              </a:tr>
              <a:tr h="370840">
                <a:tc>
                  <a:txBody>
                    <a:bodyPr/>
                    <a:lstStyle/>
                    <a:p>
                      <a:pPr algn="ctr"/>
                      <a:r>
                        <a:rPr lang="en-US" altLang="zh-CN" dirty="0"/>
                        <a:t>‘Joe Bar’</a:t>
                      </a:r>
                      <a:endParaRPr lang="zh-CN" altLang="en-US" dirty="0"/>
                    </a:p>
                  </a:txBody>
                  <a:tcPr/>
                </a:tc>
                <a:tc>
                  <a:txBody>
                    <a:bodyPr/>
                    <a:lstStyle/>
                    <a:p>
                      <a:pPr algn="ctr"/>
                      <a:r>
                        <a:rPr lang="en-US" altLang="zh-CN" dirty="0"/>
                        <a:t>‘Bud’</a:t>
                      </a:r>
                      <a:endParaRPr lang="zh-CN" altLang="en-US" dirty="0"/>
                    </a:p>
                  </a:txBody>
                  <a:tcPr/>
                </a:tc>
                <a:tc>
                  <a:txBody>
                    <a:bodyPr/>
                    <a:lstStyle/>
                    <a:p>
                      <a:pPr algn="ctr"/>
                      <a:r>
                        <a:rPr lang="en-US" altLang="zh-CN" dirty="0"/>
                        <a:t>2.00</a:t>
                      </a:r>
                      <a:endParaRPr lang="zh-CN" altLang="en-US" dirty="0"/>
                    </a:p>
                  </a:txBody>
                  <a:tcPr/>
                </a:tc>
                <a:extLst>
                  <a:ext uri="{0D108BD9-81ED-4DB2-BD59-A6C34878D82A}">
                    <a16:rowId xmlns:a16="http://schemas.microsoft.com/office/drawing/2014/main" val="10002"/>
                  </a:ext>
                </a:extLst>
              </a:tr>
              <a:tr h="370840">
                <a:tc>
                  <a:txBody>
                    <a:bodyPr/>
                    <a:lstStyle/>
                    <a:p>
                      <a:pPr algn="ctr"/>
                      <a:r>
                        <a:rPr lang="en-US" altLang="zh-CN" dirty="0"/>
                        <a:t>‘Fat Daddy’</a:t>
                      </a:r>
                      <a:endParaRPr lang="zh-CN" altLang="en-US" dirty="0"/>
                    </a:p>
                  </a:txBody>
                  <a:tcPr/>
                </a:tc>
                <a:tc>
                  <a:txBody>
                    <a:bodyPr/>
                    <a:lstStyle/>
                    <a:p>
                      <a:pPr algn="ctr"/>
                      <a:r>
                        <a:rPr lang="en-US" altLang="zh-CN" dirty="0"/>
                        <a:t>‘Bud’</a:t>
                      </a:r>
                      <a:endParaRPr lang="zh-CN" altLang="en-US" dirty="0"/>
                    </a:p>
                  </a:txBody>
                  <a:tcPr/>
                </a:tc>
                <a:tc>
                  <a:txBody>
                    <a:bodyPr/>
                    <a:lstStyle/>
                    <a:p>
                      <a:pPr algn="ctr"/>
                      <a:r>
                        <a:rPr lang="en-US" altLang="zh-CN" dirty="0"/>
                        <a:t>3.00</a:t>
                      </a:r>
                      <a:endParaRPr lang="zh-CN" altLang="en-US" dirty="0"/>
                    </a:p>
                  </a:txBody>
                  <a:tcPr/>
                </a:tc>
                <a:extLst>
                  <a:ext uri="{0D108BD9-81ED-4DB2-BD59-A6C34878D82A}">
                    <a16:rowId xmlns:a16="http://schemas.microsoft.com/office/drawing/2014/main" val="10003"/>
                  </a:ext>
                </a:extLst>
              </a:tr>
            </a:tbl>
          </a:graphicData>
        </a:graphic>
      </p:graphicFrame>
      <p:sp>
        <p:nvSpPr>
          <p:cNvPr id="5" name="TextBox 4">
            <a:extLst>
              <a:ext uri="{FF2B5EF4-FFF2-40B4-BE49-F238E27FC236}">
                <a16:creationId xmlns:a16="http://schemas.microsoft.com/office/drawing/2014/main" id="{4C4A2DF3-864C-7B48-0FB0-A406BB0929FA}"/>
              </a:ext>
            </a:extLst>
          </p:cNvPr>
          <p:cNvSpPr txBox="1"/>
          <p:nvPr/>
        </p:nvSpPr>
        <p:spPr>
          <a:xfrm>
            <a:off x="1189067" y="4067503"/>
            <a:ext cx="595035" cy="369332"/>
          </a:xfrm>
          <a:prstGeom prst="rect">
            <a:avLst/>
          </a:prstGeom>
          <a:noFill/>
        </p:spPr>
        <p:txBody>
          <a:bodyPr wrap="none" rtlCol="0">
            <a:spAutoFit/>
          </a:bodyPr>
          <a:lstStyle/>
          <a:p>
            <a:r>
              <a:rPr lang="en-US" dirty="0"/>
              <a:t>Sells</a:t>
            </a:r>
          </a:p>
        </p:txBody>
      </p:sp>
      <p:graphicFrame>
        <p:nvGraphicFramePr>
          <p:cNvPr id="6" name="Table 5">
            <a:extLst>
              <a:ext uri="{FF2B5EF4-FFF2-40B4-BE49-F238E27FC236}">
                <a16:creationId xmlns:a16="http://schemas.microsoft.com/office/drawing/2014/main" id="{42ACC30A-636D-F8BD-FAD4-0227EAF1A341}"/>
              </a:ext>
            </a:extLst>
          </p:cNvPr>
          <p:cNvGraphicFramePr>
            <a:graphicFrameLocks noGrp="1"/>
          </p:cNvGraphicFramePr>
          <p:nvPr>
            <p:extLst>
              <p:ext uri="{D42A27DB-BD31-4B8C-83A1-F6EECF244321}">
                <p14:modId xmlns:p14="http://schemas.microsoft.com/office/powerpoint/2010/main" val="2551331319"/>
              </p:ext>
            </p:extLst>
          </p:nvPr>
        </p:nvGraphicFramePr>
        <p:xfrm>
          <a:off x="6662328" y="4588448"/>
          <a:ext cx="3947864" cy="1478280"/>
        </p:xfrm>
        <a:graphic>
          <a:graphicData uri="http://schemas.openxmlformats.org/drawingml/2006/table">
            <a:tbl>
              <a:tblPr firstRow="1" bandRow="1">
                <a:tableStyleId>{5C22544A-7EE6-4342-B048-85BDC9FD1C3A}</a:tableStyleId>
              </a:tblPr>
              <a:tblGrid>
                <a:gridCol w="1567272">
                  <a:extLst>
                    <a:ext uri="{9D8B030D-6E8A-4147-A177-3AD203B41FA5}">
                      <a16:colId xmlns:a16="http://schemas.microsoft.com/office/drawing/2014/main" val="20000"/>
                    </a:ext>
                  </a:extLst>
                </a:gridCol>
                <a:gridCol w="1150882">
                  <a:extLst>
                    <a:ext uri="{9D8B030D-6E8A-4147-A177-3AD203B41FA5}">
                      <a16:colId xmlns:a16="http://schemas.microsoft.com/office/drawing/2014/main" val="20001"/>
                    </a:ext>
                  </a:extLst>
                </a:gridCol>
                <a:gridCol w="1229710">
                  <a:extLst>
                    <a:ext uri="{9D8B030D-6E8A-4147-A177-3AD203B41FA5}">
                      <a16:colId xmlns:a16="http://schemas.microsoft.com/office/drawing/2014/main" val="28729612"/>
                    </a:ext>
                  </a:extLst>
                </a:gridCol>
              </a:tblGrid>
              <a:tr h="370840">
                <a:tc>
                  <a:txBody>
                    <a:bodyPr/>
                    <a:lstStyle/>
                    <a:p>
                      <a:pPr algn="ctr"/>
                      <a:r>
                        <a:rPr lang="en-US" altLang="zh-CN" dirty="0"/>
                        <a:t>Bar</a:t>
                      </a:r>
                      <a:endParaRPr lang="zh-CN" altLang="en-US" dirty="0"/>
                    </a:p>
                  </a:txBody>
                  <a:tcPr/>
                </a:tc>
                <a:tc>
                  <a:txBody>
                    <a:bodyPr/>
                    <a:lstStyle/>
                    <a:p>
                      <a:pPr algn="ctr"/>
                      <a:r>
                        <a:rPr lang="en-US" altLang="zh-CN" dirty="0">
                          <a:ea typeface="宋体" charset="-122"/>
                        </a:rPr>
                        <a:t>Beer</a:t>
                      </a:r>
                      <a:endParaRPr lang="zh-CN" altLang="en-US" dirty="0"/>
                    </a:p>
                  </a:txBody>
                  <a:tcPr/>
                </a:tc>
                <a:tc>
                  <a:txBody>
                    <a:bodyPr/>
                    <a:lstStyle/>
                    <a:p>
                      <a:pPr algn="ctr"/>
                      <a:r>
                        <a:rPr lang="en-US" altLang="zh-CN" dirty="0" err="1"/>
                        <a:t>PriceInYen</a:t>
                      </a:r>
                      <a:endParaRPr lang="zh-CN" altLang="en-US" dirty="0"/>
                    </a:p>
                  </a:txBody>
                  <a:tcPr/>
                </a:tc>
                <a:extLst>
                  <a:ext uri="{0D108BD9-81ED-4DB2-BD59-A6C34878D82A}">
                    <a16:rowId xmlns:a16="http://schemas.microsoft.com/office/drawing/2014/main" val="10000"/>
                  </a:ext>
                </a:extLst>
              </a:tr>
              <a:tr h="365016">
                <a:tc>
                  <a:txBody>
                    <a:bodyPr/>
                    <a:lstStyle/>
                    <a:p>
                      <a:pPr algn="ctr"/>
                      <a:r>
                        <a:rPr lang="en-US" altLang="zh-CN" dirty="0"/>
                        <a:t>‘Sue Bar’</a:t>
                      </a:r>
                      <a:endParaRPr lang="zh-CN" altLang="en-US" dirty="0"/>
                    </a:p>
                  </a:txBody>
                  <a:tcPr/>
                </a:tc>
                <a:tc>
                  <a:txBody>
                    <a:bodyPr/>
                    <a:lstStyle/>
                    <a:p>
                      <a:pPr algn="ctr"/>
                      <a:r>
                        <a:rPr lang="en-US" altLang="zh-CN" dirty="0"/>
                        <a:t>‘Bud’</a:t>
                      </a:r>
                      <a:endParaRPr lang="zh-CN" altLang="en-US" dirty="0"/>
                    </a:p>
                  </a:txBody>
                  <a:tcPr/>
                </a:tc>
                <a:tc>
                  <a:txBody>
                    <a:bodyPr/>
                    <a:lstStyle/>
                    <a:p>
                      <a:pPr algn="ctr"/>
                      <a:r>
                        <a:rPr lang="en-US" altLang="zh-CN" dirty="0"/>
                        <a:t>132.00</a:t>
                      </a:r>
                      <a:endParaRPr lang="zh-CN" altLang="en-US" dirty="0"/>
                    </a:p>
                  </a:txBody>
                  <a:tcPr/>
                </a:tc>
                <a:extLst>
                  <a:ext uri="{0D108BD9-81ED-4DB2-BD59-A6C34878D82A}">
                    <a16:rowId xmlns:a16="http://schemas.microsoft.com/office/drawing/2014/main" val="10001"/>
                  </a:ext>
                </a:extLst>
              </a:tr>
              <a:tr h="370840">
                <a:tc>
                  <a:txBody>
                    <a:bodyPr/>
                    <a:lstStyle/>
                    <a:p>
                      <a:pPr algn="ctr"/>
                      <a:r>
                        <a:rPr lang="en-US" altLang="zh-CN" dirty="0"/>
                        <a:t>‘Joe Bar’</a:t>
                      </a:r>
                      <a:endParaRPr lang="zh-CN" altLang="en-US" dirty="0"/>
                    </a:p>
                  </a:txBody>
                  <a:tcPr/>
                </a:tc>
                <a:tc>
                  <a:txBody>
                    <a:bodyPr/>
                    <a:lstStyle/>
                    <a:p>
                      <a:pPr algn="ctr"/>
                      <a:r>
                        <a:rPr lang="en-US" altLang="zh-CN" dirty="0"/>
                        <a:t>‘Bud’</a:t>
                      </a:r>
                      <a:endParaRPr lang="zh-CN" altLang="en-US" dirty="0"/>
                    </a:p>
                  </a:txBody>
                  <a:tcPr/>
                </a:tc>
                <a:tc>
                  <a:txBody>
                    <a:bodyPr/>
                    <a:lstStyle/>
                    <a:p>
                      <a:pPr algn="ctr"/>
                      <a:r>
                        <a:rPr lang="en-US" altLang="zh-CN" dirty="0"/>
                        <a:t>264.00</a:t>
                      </a:r>
                      <a:endParaRPr lang="zh-CN" altLang="en-US" dirty="0"/>
                    </a:p>
                  </a:txBody>
                  <a:tcPr/>
                </a:tc>
                <a:extLst>
                  <a:ext uri="{0D108BD9-81ED-4DB2-BD59-A6C34878D82A}">
                    <a16:rowId xmlns:a16="http://schemas.microsoft.com/office/drawing/2014/main" val="10002"/>
                  </a:ext>
                </a:extLst>
              </a:tr>
              <a:tr h="370840">
                <a:tc>
                  <a:txBody>
                    <a:bodyPr/>
                    <a:lstStyle/>
                    <a:p>
                      <a:pPr algn="ctr"/>
                      <a:r>
                        <a:rPr lang="en-US" altLang="zh-CN" dirty="0"/>
                        <a:t>‘Fat Daddy’</a:t>
                      </a:r>
                      <a:endParaRPr lang="zh-CN" altLang="en-US" dirty="0"/>
                    </a:p>
                  </a:txBody>
                  <a:tcPr/>
                </a:tc>
                <a:tc>
                  <a:txBody>
                    <a:bodyPr/>
                    <a:lstStyle/>
                    <a:p>
                      <a:pPr algn="ctr"/>
                      <a:r>
                        <a:rPr lang="en-US" altLang="zh-CN" dirty="0"/>
                        <a:t>‘Bud’</a:t>
                      </a:r>
                      <a:endParaRPr lang="zh-CN" altLang="en-US" dirty="0"/>
                    </a:p>
                  </a:txBody>
                  <a:tcPr/>
                </a:tc>
                <a:tc>
                  <a:txBody>
                    <a:bodyPr/>
                    <a:lstStyle/>
                    <a:p>
                      <a:pPr algn="ctr"/>
                      <a:r>
                        <a:rPr lang="en-US" altLang="zh-CN" dirty="0"/>
                        <a:t>396.00</a:t>
                      </a:r>
                      <a:endParaRPr lang="zh-CN" altLang="en-US" dirty="0"/>
                    </a:p>
                  </a:txBody>
                  <a:tcPr/>
                </a:tc>
                <a:extLst>
                  <a:ext uri="{0D108BD9-81ED-4DB2-BD59-A6C34878D82A}">
                    <a16:rowId xmlns:a16="http://schemas.microsoft.com/office/drawing/2014/main" val="10003"/>
                  </a:ext>
                </a:extLst>
              </a:tr>
            </a:tbl>
          </a:graphicData>
        </a:graphic>
      </p:graphicFrame>
      <p:sp>
        <p:nvSpPr>
          <p:cNvPr id="7" name="Arrow: Right 6">
            <a:extLst>
              <a:ext uri="{FF2B5EF4-FFF2-40B4-BE49-F238E27FC236}">
                <a16:creationId xmlns:a16="http://schemas.microsoft.com/office/drawing/2014/main" id="{9ABC8B2C-17E5-8221-6C58-F957F8E3D4A2}"/>
              </a:ext>
            </a:extLst>
          </p:cNvPr>
          <p:cNvSpPr/>
          <p:nvPr/>
        </p:nvSpPr>
        <p:spPr>
          <a:xfrm>
            <a:off x="5636172" y="5327588"/>
            <a:ext cx="630621" cy="11508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09932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C9823C-A652-0944-8407-5019EC7D1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E966C-C6A0-E86D-4F5B-78279DBBB347}"/>
              </a:ext>
            </a:extLst>
          </p:cNvPr>
          <p:cNvSpPr>
            <a:spLocks noGrp="1"/>
          </p:cNvSpPr>
          <p:nvPr>
            <p:ph type="title"/>
          </p:nvPr>
        </p:nvSpPr>
        <p:spPr/>
        <p:txBody>
          <a:bodyPr/>
          <a:lstStyle/>
          <a:p>
            <a:r>
              <a:rPr lang="en-US" altLang="zh-CN" dirty="0">
                <a:ea typeface="宋体" charset="-122"/>
              </a:rPr>
              <a:t>Complex Conditions in WHERE Clause</a:t>
            </a:r>
            <a:endParaRPr lang="en-US" dirty="0"/>
          </a:p>
        </p:txBody>
      </p:sp>
      <p:sp>
        <p:nvSpPr>
          <p:cNvPr id="3" name="Content Placeholder 2">
            <a:extLst>
              <a:ext uri="{FF2B5EF4-FFF2-40B4-BE49-F238E27FC236}">
                <a16:creationId xmlns:a16="http://schemas.microsoft.com/office/drawing/2014/main" id="{AFE89A1F-2C57-432D-9217-5D2FFBC99298}"/>
              </a:ext>
            </a:extLst>
          </p:cNvPr>
          <p:cNvSpPr>
            <a:spLocks noGrp="1"/>
          </p:cNvSpPr>
          <p:nvPr>
            <p:ph sz="quarter" idx="13"/>
          </p:nvPr>
        </p:nvSpPr>
        <p:spPr/>
        <p:txBody>
          <a:bodyPr/>
          <a:lstStyle/>
          <a:p>
            <a:pPr>
              <a:lnSpc>
                <a:spcPct val="125000"/>
              </a:lnSpc>
              <a:spcBef>
                <a:spcPct val="0"/>
              </a:spcBef>
            </a:pPr>
            <a:r>
              <a:rPr lang="en-US" altLang="zh-CN" dirty="0">
                <a:solidFill>
                  <a:srgbClr val="C00000"/>
                </a:solidFill>
                <a:ea typeface="宋体" charset="-122"/>
              </a:rPr>
              <a:t>What you can use in WHERE:</a:t>
            </a:r>
            <a:r>
              <a:rPr lang="en-US" altLang="zh-CN" dirty="0">
                <a:ea typeface="宋体" charset="-122"/>
              </a:rPr>
              <a:t>  </a:t>
            </a:r>
          </a:p>
          <a:p>
            <a:pPr lvl="1">
              <a:lnSpc>
                <a:spcPct val="125000"/>
              </a:lnSpc>
              <a:spcBef>
                <a:spcPct val="0"/>
              </a:spcBef>
            </a:pPr>
            <a:r>
              <a:rPr lang="en-US" altLang="zh-CN" dirty="0">
                <a:ea typeface="宋体" charset="-122"/>
              </a:rPr>
              <a:t>attribute names of the relation(s) in FROM</a:t>
            </a:r>
          </a:p>
          <a:p>
            <a:pPr lvl="1">
              <a:lnSpc>
                <a:spcPct val="125000"/>
              </a:lnSpc>
              <a:spcBef>
                <a:spcPct val="0"/>
              </a:spcBef>
            </a:pPr>
            <a:r>
              <a:rPr lang="en-US" altLang="zh-CN" dirty="0">
                <a:ea typeface="宋体" charset="-122"/>
              </a:rPr>
              <a:t>comparison operators:  =, &lt;&gt;, &lt;, &gt;, &lt;=, &gt;=</a:t>
            </a:r>
          </a:p>
          <a:p>
            <a:pPr lvl="1">
              <a:lnSpc>
                <a:spcPct val="125000"/>
              </a:lnSpc>
              <a:spcBef>
                <a:spcPct val="0"/>
              </a:spcBef>
            </a:pPr>
            <a:r>
              <a:rPr lang="en-US" altLang="zh-CN" dirty="0">
                <a:ea typeface="宋体" charset="-122"/>
              </a:rPr>
              <a:t>apply arithmetic operations:  </a:t>
            </a:r>
            <a:r>
              <a:rPr lang="en-US" altLang="zh-CN" dirty="0" err="1">
                <a:ea typeface="宋体" charset="-122"/>
              </a:rPr>
              <a:t>stockprice</a:t>
            </a:r>
            <a:r>
              <a:rPr lang="en-US" altLang="zh-CN" dirty="0">
                <a:ea typeface="宋体" charset="-122"/>
              </a:rPr>
              <a:t>*2</a:t>
            </a:r>
          </a:p>
          <a:p>
            <a:pPr lvl="1">
              <a:lnSpc>
                <a:spcPct val="125000"/>
              </a:lnSpc>
              <a:spcBef>
                <a:spcPct val="0"/>
              </a:spcBef>
            </a:pPr>
            <a:r>
              <a:rPr lang="en-US" altLang="zh-CN" dirty="0">
                <a:ea typeface="宋体" charset="-122"/>
              </a:rPr>
              <a:t>operations on strings (e.g., “||”  for concatenation)</a:t>
            </a:r>
          </a:p>
          <a:p>
            <a:pPr lvl="1">
              <a:lnSpc>
                <a:spcPct val="125000"/>
              </a:lnSpc>
              <a:spcBef>
                <a:spcPct val="0"/>
              </a:spcBef>
            </a:pPr>
            <a:r>
              <a:rPr lang="en-US" altLang="zh-CN" dirty="0">
                <a:ea typeface="宋体" charset="-122"/>
              </a:rPr>
              <a:t>Lexicographic order on strings</a:t>
            </a:r>
          </a:p>
          <a:p>
            <a:pPr lvl="1">
              <a:lnSpc>
                <a:spcPct val="125000"/>
              </a:lnSpc>
              <a:spcBef>
                <a:spcPct val="0"/>
              </a:spcBef>
            </a:pPr>
            <a:r>
              <a:rPr lang="en-US" altLang="zh-CN" dirty="0">
                <a:ea typeface="宋体" charset="-122"/>
              </a:rPr>
              <a:t>Pattern matching:  s </a:t>
            </a:r>
            <a:r>
              <a:rPr lang="en-US" altLang="zh-CN" dirty="0">
                <a:solidFill>
                  <a:srgbClr val="C00000"/>
                </a:solidFill>
                <a:ea typeface="宋体" charset="-122"/>
              </a:rPr>
              <a:t>LIKE</a:t>
            </a:r>
            <a:r>
              <a:rPr lang="en-US" altLang="zh-CN" dirty="0">
                <a:ea typeface="宋体" charset="-122"/>
              </a:rPr>
              <a:t> p</a:t>
            </a:r>
          </a:p>
          <a:p>
            <a:pPr lvl="1">
              <a:lnSpc>
                <a:spcPct val="125000"/>
              </a:lnSpc>
              <a:spcBef>
                <a:spcPct val="0"/>
              </a:spcBef>
            </a:pPr>
            <a:r>
              <a:rPr lang="en-US" altLang="zh-CN" dirty="0">
                <a:ea typeface="宋体" charset="-122"/>
              </a:rPr>
              <a:t>Special stuff for comparing dates and times. </a:t>
            </a:r>
          </a:p>
          <a:p>
            <a:pPr lvl="1">
              <a:lnSpc>
                <a:spcPct val="125000"/>
              </a:lnSpc>
              <a:spcBef>
                <a:spcPct val="0"/>
              </a:spcBef>
            </a:pPr>
            <a:r>
              <a:rPr lang="en-US" altLang="zh-CN" dirty="0">
                <a:ea typeface="宋体" charset="-122"/>
              </a:rPr>
              <a:t>Conditions in the WHERE clause can use AND, OR, NOT, and parentheses in the usual way Boolean conditions are built</a:t>
            </a:r>
          </a:p>
          <a:p>
            <a:pPr lvl="1">
              <a:lnSpc>
                <a:spcPct val="125000"/>
              </a:lnSpc>
              <a:spcBef>
                <a:spcPct val="0"/>
              </a:spcBef>
            </a:pPr>
            <a:endParaRPr lang="en-US" altLang="zh-CN" dirty="0">
              <a:ea typeface="宋体" charset="-122"/>
            </a:endParaRPr>
          </a:p>
        </p:txBody>
      </p:sp>
    </p:spTree>
    <p:extLst>
      <p:ext uri="{BB962C8B-B14F-4D97-AF65-F5344CB8AC3E}">
        <p14:creationId xmlns:p14="http://schemas.microsoft.com/office/powerpoint/2010/main" val="10492511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96E4AE-787F-3CDB-9717-1C076BA19A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46B469-11ED-31BD-2315-10A096DC6825}"/>
              </a:ext>
            </a:extLst>
          </p:cNvPr>
          <p:cNvSpPr>
            <a:spLocks noGrp="1"/>
          </p:cNvSpPr>
          <p:nvPr>
            <p:ph type="title"/>
          </p:nvPr>
        </p:nvSpPr>
        <p:spPr/>
        <p:txBody>
          <a:bodyPr/>
          <a:lstStyle/>
          <a:p>
            <a:r>
              <a:rPr lang="en-US" altLang="zh-CN" dirty="0">
                <a:ea typeface="宋体" charset="-122"/>
              </a:rPr>
              <a:t>Complex Conditions in WHERE Clause</a:t>
            </a:r>
            <a:endParaRPr lang="en-US" dirty="0"/>
          </a:p>
        </p:txBody>
      </p:sp>
      <p:sp>
        <p:nvSpPr>
          <p:cNvPr id="3" name="Content Placeholder 2">
            <a:extLst>
              <a:ext uri="{FF2B5EF4-FFF2-40B4-BE49-F238E27FC236}">
                <a16:creationId xmlns:a16="http://schemas.microsoft.com/office/drawing/2014/main" id="{733ECBF7-51B5-8017-4AD9-E660AB081CBD}"/>
              </a:ext>
            </a:extLst>
          </p:cNvPr>
          <p:cNvSpPr>
            <a:spLocks noGrp="1"/>
          </p:cNvSpPr>
          <p:nvPr>
            <p:ph sz="quarter" idx="13"/>
          </p:nvPr>
        </p:nvSpPr>
        <p:spPr/>
        <p:txBody>
          <a:bodyPr/>
          <a:lstStyle/>
          <a:p>
            <a:r>
              <a:rPr lang="en-US" altLang="zh-CN" dirty="0">
                <a:ea typeface="宋体" charset="-122"/>
              </a:rPr>
              <a:t>From Sells(bar, beer, price), find the price Joe’s Bar charges for “cheap” beers:</a:t>
            </a:r>
          </a:p>
          <a:p>
            <a:pPr>
              <a:buFontTx/>
              <a:buNone/>
            </a:pPr>
            <a:r>
              <a:rPr lang="en-US" altLang="zh-CN" dirty="0">
                <a:ea typeface="宋体" charset="-122"/>
              </a:rPr>
              <a:t>		</a:t>
            </a:r>
          </a:p>
          <a:p>
            <a:pPr>
              <a:buFontTx/>
              <a:buNone/>
            </a:pPr>
            <a:r>
              <a:rPr lang="en-US" altLang="zh-CN" dirty="0">
                <a:latin typeface="Courier New" pitchFamily="49" charset="0"/>
                <a:ea typeface="宋体" charset="-122"/>
              </a:rPr>
              <a:t>		SELECT price</a:t>
            </a:r>
          </a:p>
          <a:p>
            <a:pPr>
              <a:buFontTx/>
              <a:buNone/>
            </a:pPr>
            <a:r>
              <a:rPr lang="en-US" altLang="zh-CN" dirty="0">
                <a:latin typeface="Courier New" pitchFamily="49" charset="0"/>
                <a:ea typeface="宋体" charset="-122"/>
              </a:rPr>
              <a:t>		FROM Sells</a:t>
            </a:r>
          </a:p>
          <a:p>
            <a:pPr>
              <a:buFontTx/>
              <a:buNone/>
            </a:pPr>
            <a:r>
              <a:rPr lang="en-US" altLang="zh-CN" dirty="0">
                <a:latin typeface="Courier New" pitchFamily="49" charset="0"/>
                <a:ea typeface="宋体" charset="-122"/>
              </a:rPr>
              <a:t>		WHERE bar = ‘Joe Bar’ AND 		                                                                    			price &lt; 5.0;</a:t>
            </a:r>
          </a:p>
          <a:p>
            <a:pPr lvl="1">
              <a:lnSpc>
                <a:spcPct val="125000"/>
              </a:lnSpc>
              <a:spcBef>
                <a:spcPct val="0"/>
              </a:spcBef>
            </a:pPr>
            <a:endParaRPr lang="en-US" altLang="zh-CN" dirty="0">
              <a:ea typeface="宋体" charset="-122"/>
            </a:endParaRPr>
          </a:p>
        </p:txBody>
      </p:sp>
    </p:spTree>
    <p:extLst>
      <p:ext uri="{BB962C8B-B14F-4D97-AF65-F5344CB8AC3E}">
        <p14:creationId xmlns:p14="http://schemas.microsoft.com/office/powerpoint/2010/main" val="172675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B32F8-1C58-9904-B12F-0F513E67BC48}"/>
              </a:ext>
            </a:extLst>
          </p:cNvPr>
          <p:cNvSpPr>
            <a:spLocks noGrp="1"/>
          </p:cNvSpPr>
          <p:nvPr>
            <p:ph type="title"/>
          </p:nvPr>
        </p:nvSpPr>
        <p:spPr/>
        <p:txBody>
          <a:bodyPr/>
          <a:lstStyle/>
          <a:p>
            <a:r>
              <a:rPr lang="en-US" dirty="0"/>
              <a:t>Pattern in WHERE clause </a:t>
            </a:r>
          </a:p>
        </p:txBody>
      </p:sp>
      <p:sp>
        <p:nvSpPr>
          <p:cNvPr id="3" name="Content Placeholder 2">
            <a:extLst>
              <a:ext uri="{FF2B5EF4-FFF2-40B4-BE49-F238E27FC236}">
                <a16:creationId xmlns:a16="http://schemas.microsoft.com/office/drawing/2014/main" id="{C7815C39-9647-7AED-10C8-32392A137683}"/>
              </a:ext>
            </a:extLst>
          </p:cNvPr>
          <p:cNvSpPr>
            <a:spLocks noGrp="1"/>
          </p:cNvSpPr>
          <p:nvPr>
            <p:ph sz="quarter" idx="13"/>
          </p:nvPr>
        </p:nvSpPr>
        <p:spPr>
          <a:xfrm>
            <a:off x="913773" y="1566408"/>
            <a:ext cx="10689647" cy="4224792"/>
          </a:xfrm>
        </p:spPr>
        <p:txBody>
          <a:bodyPr>
            <a:normAutofit lnSpcReduction="10000"/>
          </a:bodyPr>
          <a:lstStyle/>
          <a:p>
            <a:pPr>
              <a:lnSpc>
                <a:spcPct val="114000"/>
              </a:lnSpc>
            </a:pPr>
            <a:r>
              <a:rPr lang="en-US" altLang="zh-CN" dirty="0">
                <a:ea typeface="宋体" charset="-122"/>
              </a:rPr>
              <a:t>WHERE clauses can have conditions in which a string is compared with a pattern, to see if it matches</a:t>
            </a:r>
          </a:p>
          <a:p>
            <a:pPr>
              <a:lnSpc>
                <a:spcPct val="114000"/>
              </a:lnSpc>
            </a:pPr>
            <a:r>
              <a:rPr lang="en-US" altLang="zh-CN" dirty="0">
                <a:ea typeface="宋体" charset="-122"/>
              </a:rPr>
              <a:t>General form:   </a:t>
            </a:r>
            <a:r>
              <a:rPr lang="en-US" altLang="zh-CN" dirty="0">
                <a:latin typeface="Courier New" panose="02070309020205020404" pitchFamily="49" charset="0"/>
                <a:ea typeface="宋体" charset="-122"/>
                <a:cs typeface="Courier New" panose="02070309020205020404" pitchFamily="49" charset="0"/>
              </a:rPr>
              <a:t>&lt;Attribute&gt; LIKE &lt;pattern&gt; </a:t>
            </a:r>
            <a:r>
              <a:rPr lang="en-US" altLang="zh-CN" dirty="0">
                <a:ea typeface="宋体" charset="-122"/>
              </a:rPr>
              <a:t>or  </a:t>
            </a:r>
            <a:r>
              <a:rPr lang="en-US" altLang="zh-CN" dirty="0">
                <a:latin typeface="Courier New" panose="02070309020205020404" pitchFamily="49" charset="0"/>
                <a:ea typeface="宋体" charset="-122"/>
                <a:cs typeface="Courier New" panose="02070309020205020404" pitchFamily="49" charset="0"/>
              </a:rPr>
              <a:t>&lt;Attribute&gt; NOT LIKE &lt;pattern&gt;</a:t>
            </a:r>
          </a:p>
          <a:p>
            <a:pPr lvl="1">
              <a:lnSpc>
                <a:spcPct val="114000"/>
              </a:lnSpc>
            </a:pPr>
            <a:r>
              <a:rPr lang="en-US" altLang="zh-CN" dirty="0">
                <a:ea typeface="宋体" charset="-122"/>
              </a:rPr>
              <a:t>Pattern is a quoted string with % = “any string”; _ = “any character.”</a:t>
            </a:r>
          </a:p>
          <a:p>
            <a:pPr lvl="2">
              <a:lnSpc>
                <a:spcPct val="114000"/>
              </a:lnSpc>
            </a:pPr>
            <a:r>
              <a:rPr lang="en-US" altLang="zh-CN" dirty="0">
                <a:ea typeface="宋体" charset="-122"/>
              </a:rPr>
              <a:t>From Drinkers(name, </a:t>
            </a:r>
            <a:r>
              <a:rPr lang="en-US" altLang="zh-CN" dirty="0" err="1">
                <a:ea typeface="宋体" charset="-122"/>
              </a:rPr>
              <a:t>addr</a:t>
            </a:r>
            <a:r>
              <a:rPr lang="en-US" altLang="zh-CN" dirty="0">
                <a:ea typeface="宋体" charset="-122"/>
              </a:rPr>
              <a:t>, phone) find the drinkers with exchange 555:</a:t>
            </a:r>
          </a:p>
          <a:p>
            <a:pPr>
              <a:lnSpc>
                <a:spcPct val="114000"/>
              </a:lnSpc>
              <a:buFontTx/>
              <a:buNone/>
            </a:pPr>
            <a:r>
              <a:rPr lang="en-US" altLang="zh-CN" dirty="0">
                <a:latin typeface="Courier New" pitchFamily="49" charset="0"/>
                <a:ea typeface="宋体" charset="-122"/>
              </a:rPr>
              <a:t>		SELECT name</a:t>
            </a:r>
          </a:p>
          <a:p>
            <a:pPr>
              <a:lnSpc>
                <a:spcPct val="114000"/>
              </a:lnSpc>
              <a:buFontTx/>
              <a:buNone/>
            </a:pPr>
            <a:r>
              <a:rPr lang="en-US" altLang="zh-CN" dirty="0">
                <a:latin typeface="Courier New" pitchFamily="49" charset="0"/>
                <a:ea typeface="宋体" charset="-122"/>
              </a:rPr>
              <a:t>		FROM Drinkers</a:t>
            </a:r>
          </a:p>
          <a:p>
            <a:pPr>
              <a:lnSpc>
                <a:spcPct val="114000"/>
              </a:lnSpc>
              <a:buFontTx/>
              <a:buNone/>
            </a:pPr>
            <a:r>
              <a:rPr lang="en-US" altLang="zh-CN" dirty="0">
                <a:latin typeface="Courier New" pitchFamily="49" charset="0"/>
                <a:ea typeface="宋体" charset="-122"/>
              </a:rPr>
              <a:t>		WHERE phone LIKE ‘%555-_ _ _ _’;</a:t>
            </a:r>
          </a:p>
          <a:p>
            <a:endParaRPr lang="en-US" dirty="0"/>
          </a:p>
        </p:txBody>
      </p:sp>
    </p:spTree>
    <p:extLst>
      <p:ext uri="{BB962C8B-B14F-4D97-AF65-F5344CB8AC3E}">
        <p14:creationId xmlns:p14="http://schemas.microsoft.com/office/powerpoint/2010/main" val="25623819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B32F8-1C58-9904-B12F-0F513E67BC48}"/>
              </a:ext>
            </a:extLst>
          </p:cNvPr>
          <p:cNvSpPr>
            <a:spLocks noGrp="1"/>
          </p:cNvSpPr>
          <p:nvPr>
            <p:ph type="title"/>
          </p:nvPr>
        </p:nvSpPr>
        <p:spPr/>
        <p:txBody>
          <a:bodyPr/>
          <a:lstStyle/>
          <a:p>
            <a:r>
              <a:rPr lang="en-US" dirty="0"/>
              <a:t>NULL value</a:t>
            </a:r>
          </a:p>
        </p:txBody>
      </p:sp>
      <p:sp>
        <p:nvSpPr>
          <p:cNvPr id="3" name="Content Placeholder 2">
            <a:extLst>
              <a:ext uri="{FF2B5EF4-FFF2-40B4-BE49-F238E27FC236}">
                <a16:creationId xmlns:a16="http://schemas.microsoft.com/office/drawing/2014/main" id="{C7815C39-9647-7AED-10C8-32392A137683}"/>
              </a:ext>
            </a:extLst>
          </p:cNvPr>
          <p:cNvSpPr>
            <a:spLocks noGrp="1"/>
          </p:cNvSpPr>
          <p:nvPr>
            <p:ph sz="quarter" idx="13"/>
          </p:nvPr>
        </p:nvSpPr>
        <p:spPr/>
        <p:txBody>
          <a:bodyPr>
            <a:normAutofit/>
          </a:bodyPr>
          <a:lstStyle/>
          <a:p>
            <a:r>
              <a:rPr lang="en-US" altLang="zh-CN" dirty="0">
                <a:ea typeface="宋体" charset="-122"/>
              </a:rPr>
              <a:t>Tuples in SQL relations can have NULL as a value for one or more components. Its Meaning depends on context; Two common cases:</a:t>
            </a:r>
          </a:p>
          <a:p>
            <a:pPr lvl="1"/>
            <a:r>
              <a:rPr lang="en-US" altLang="zh-CN" sz="2200" b="1" i="1" dirty="0">
                <a:ea typeface="宋体" charset="-122"/>
              </a:rPr>
              <a:t>Missing value </a:t>
            </a:r>
            <a:r>
              <a:rPr lang="en-US" altLang="zh-CN" sz="2200" dirty="0">
                <a:ea typeface="宋体" charset="-122"/>
              </a:rPr>
              <a:t>: e.g., we know Joe’s Bar has some address, but we don’t know what it is</a:t>
            </a:r>
          </a:p>
          <a:p>
            <a:pPr lvl="1"/>
            <a:r>
              <a:rPr lang="en-US" altLang="zh-CN" sz="2200" b="1" i="1" dirty="0">
                <a:ea typeface="宋体" charset="-122"/>
              </a:rPr>
              <a:t>Inapplicable</a:t>
            </a:r>
            <a:r>
              <a:rPr lang="en-US" altLang="zh-CN" sz="2200" dirty="0">
                <a:ea typeface="宋体" charset="-122"/>
              </a:rPr>
              <a:t> : e.g., the value of attribute </a:t>
            </a:r>
            <a:r>
              <a:rPr lang="en-US" altLang="zh-CN" sz="2200" i="1" dirty="0">
                <a:ea typeface="宋体" charset="-122"/>
              </a:rPr>
              <a:t>spouse</a:t>
            </a:r>
            <a:r>
              <a:rPr lang="en-US" altLang="zh-CN" sz="2200" dirty="0">
                <a:ea typeface="宋体" charset="-122"/>
              </a:rPr>
              <a:t> for an unmarried person</a:t>
            </a:r>
          </a:p>
          <a:p>
            <a:r>
              <a:rPr lang="en-US" altLang="zh-CN" sz="2600" dirty="0">
                <a:ea typeface="宋体" charset="-122"/>
              </a:rPr>
              <a:t>When any value is compared with NULL, the result value is an </a:t>
            </a:r>
            <a:r>
              <a:rPr lang="en-US" altLang="zh-CN" sz="2600" b="1" dirty="0">
                <a:ea typeface="宋体" charset="-122"/>
              </a:rPr>
              <a:t>UNKNOWN</a:t>
            </a:r>
            <a:endParaRPr lang="en-US" altLang="zh-CN" sz="2600" dirty="0">
              <a:ea typeface="宋体" charset="-122"/>
            </a:endParaRPr>
          </a:p>
          <a:p>
            <a:r>
              <a:rPr lang="en-US" altLang="zh-CN" dirty="0">
                <a:ea typeface="宋体" charset="-122"/>
              </a:rPr>
              <a:t>The logic of conditions in SQL is really a 3-valued logic: TRUE, FALSE, UNKNOWN</a:t>
            </a:r>
          </a:p>
          <a:p>
            <a:pPr lvl="1"/>
            <a:r>
              <a:rPr lang="en-US" altLang="zh-CN" sz="2200" dirty="0">
                <a:ea typeface="宋体" charset="-122"/>
              </a:rPr>
              <a:t>A query only produces a tuple in the answer if its value for the WHERE clause is </a:t>
            </a:r>
            <a:r>
              <a:rPr lang="en-US" altLang="zh-CN" sz="2200" b="1" dirty="0">
                <a:ea typeface="宋体" charset="-122"/>
              </a:rPr>
              <a:t>TRUE</a:t>
            </a:r>
            <a:r>
              <a:rPr lang="en-US" altLang="zh-CN" sz="2200" dirty="0">
                <a:ea typeface="宋体" charset="-122"/>
              </a:rPr>
              <a:t> (not FALSE or UNKNOWN)</a:t>
            </a:r>
          </a:p>
        </p:txBody>
      </p:sp>
    </p:spTree>
    <p:extLst>
      <p:ext uri="{BB962C8B-B14F-4D97-AF65-F5344CB8AC3E}">
        <p14:creationId xmlns:p14="http://schemas.microsoft.com/office/powerpoint/2010/main" val="14028868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DF7F1-3ABC-A2F6-A414-337C1366B71A}"/>
              </a:ext>
            </a:extLst>
          </p:cNvPr>
          <p:cNvSpPr>
            <a:spLocks noGrp="1"/>
          </p:cNvSpPr>
          <p:nvPr>
            <p:ph type="title"/>
          </p:nvPr>
        </p:nvSpPr>
        <p:spPr/>
        <p:txBody>
          <a:bodyPr/>
          <a:lstStyle/>
          <a:p>
            <a:r>
              <a:rPr lang="en-US" dirty="0"/>
              <a:t>Example</a:t>
            </a:r>
          </a:p>
        </p:txBody>
      </p:sp>
      <p:sp>
        <p:nvSpPr>
          <p:cNvPr id="4" name="Content Placeholder 2">
            <a:extLst>
              <a:ext uri="{FF2B5EF4-FFF2-40B4-BE49-F238E27FC236}">
                <a16:creationId xmlns:a16="http://schemas.microsoft.com/office/drawing/2014/main" id="{3B01633B-BD91-6110-4A61-E22A7EF04C7E}"/>
              </a:ext>
            </a:extLst>
          </p:cNvPr>
          <p:cNvSpPr txBox="1">
            <a:spLocks/>
          </p:cNvSpPr>
          <p:nvPr/>
        </p:nvSpPr>
        <p:spPr>
          <a:xfrm>
            <a:off x="1799896" y="1185358"/>
            <a:ext cx="8786813" cy="5211735"/>
          </a:xfrm>
          <a:prstGeom prst="rect">
            <a:avLst/>
          </a:prstGeom>
        </p:spPr>
        <p:txBody>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endParaRPr lang="en-US" altLang="zh-CN" dirty="0">
              <a:ea typeface="宋体" charset="-122"/>
            </a:endParaRPr>
          </a:p>
          <a:p>
            <a:endParaRPr lang="en-US" altLang="zh-CN" dirty="0">
              <a:ea typeface="宋体" charset="-122"/>
            </a:endParaRPr>
          </a:p>
          <a:p>
            <a:endParaRPr lang="en-US" altLang="zh-CN" dirty="0">
              <a:ea typeface="宋体" charset="-122"/>
            </a:endParaRPr>
          </a:p>
          <a:p>
            <a:endParaRPr lang="en-US" altLang="zh-CN" dirty="0">
              <a:ea typeface="宋体" charset="-122"/>
            </a:endParaRPr>
          </a:p>
          <a:p>
            <a:pPr>
              <a:buFontTx/>
              <a:buNone/>
            </a:pPr>
            <a:r>
              <a:rPr lang="en-US" altLang="zh-CN" dirty="0">
                <a:ea typeface="宋体" charset="-122"/>
              </a:rPr>
              <a:t>	</a:t>
            </a:r>
            <a:r>
              <a:rPr lang="en-US" altLang="zh-CN" sz="2400" dirty="0">
                <a:ea typeface="宋体" charset="-122"/>
              </a:rPr>
              <a:t>SELECT bar</a:t>
            </a:r>
          </a:p>
          <a:p>
            <a:pPr>
              <a:buFontTx/>
              <a:buNone/>
            </a:pPr>
            <a:r>
              <a:rPr lang="en-US" altLang="zh-CN" sz="2400" dirty="0">
                <a:ea typeface="宋体" charset="-122"/>
              </a:rPr>
              <a:t>	FROM Sells</a:t>
            </a:r>
          </a:p>
          <a:p>
            <a:pPr>
              <a:buFontTx/>
              <a:buNone/>
            </a:pPr>
            <a:r>
              <a:rPr lang="en-US" altLang="zh-CN" sz="2400" dirty="0">
                <a:ea typeface="宋体" charset="-122"/>
              </a:rPr>
              <a:t>	WHERE price &lt; 2.00 OR price &gt;= 2.00</a:t>
            </a:r>
          </a:p>
          <a:p>
            <a:endParaRPr lang="zh-CN" altLang="en-US" dirty="0"/>
          </a:p>
        </p:txBody>
      </p:sp>
      <p:graphicFrame>
        <p:nvGraphicFramePr>
          <p:cNvPr id="5" name="Table 4">
            <a:extLst>
              <a:ext uri="{FF2B5EF4-FFF2-40B4-BE49-F238E27FC236}">
                <a16:creationId xmlns:a16="http://schemas.microsoft.com/office/drawing/2014/main" id="{0C495852-D9D6-3706-50A4-B54CE707A263}"/>
              </a:ext>
            </a:extLst>
          </p:cNvPr>
          <p:cNvGraphicFramePr>
            <a:graphicFrameLocks noGrp="1"/>
          </p:cNvGraphicFramePr>
          <p:nvPr>
            <p:extLst>
              <p:ext uri="{D42A27DB-BD31-4B8C-83A1-F6EECF244321}">
                <p14:modId xmlns:p14="http://schemas.microsoft.com/office/powerpoint/2010/main" val="1064176449"/>
              </p:ext>
            </p:extLst>
          </p:nvPr>
        </p:nvGraphicFramePr>
        <p:xfrm>
          <a:off x="3123153" y="1916077"/>
          <a:ext cx="5544616" cy="736600"/>
        </p:xfrm>
        <a:graphic>
          <a:graphicData uri="http://schemas.openxmlformats.org/drawingml/2006/table">
            <a:tbl>
              <a:tblPr firstRow="1" bandRow="1">
                <a:tableStyleId>{5C22544A-7EE6-4342-B048-85BDC9FD1C3A}</a:tableStyleId>
              </a:tblPr>
              <a:tblGrid>
                <a:gridCol w="2376264">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tblGrid>
              <a:tr h="370840">
                <a:tc>
                  <a:txBody>
                    <a:bodyPr/>
                    <a:lstStyle/>
                    <a:p>
                      <a:pPr algn="ctr"/>
                      <a:r>
                        <a:rPr lang="en-US" altLang="zh-CN" dirty="0"/>
                        <a:t>bar</a:t>
                      </a:r>
                      <a:endParaRPr lang="zh-CN" altLang="en-US" dirty="0"/>
                    </a:p>
                  </a:txBody>
                  <a:tcPr/>
                </a:tc>
                <a:tc>
                  <a:txBody>
                    <a:bodyPr/>
                    <a:lstStyle/>
                    <a:p>
                      <a:pPr algn="ctr"/>
                      <a:r>
                        <a:rPr lang="en-US" altLang="zh-CN" dirty="0">
                          <a:ea typeface="宋体" charset="-122"/>
                        </a:rPr>
                        <a:t>beer</a:t>
                      </a:r>
                      <a:endParaRPr lang="zh-CN" altLang="en-US" dirty="0"/>
                    </a:p>
                  </a:txBody>
                  <a:tcPr/>
                </a:tc>
                <a:tc>
                  <a:txBody>
                    <a:bodyPr/>
                    <a:lstStyle/>
                    <a:p>
                      <a:pPr algn="ctr"/>
                      <a:r>
                        <a:rPr lang="en-US" altLang="zh-CN" dirty="0"/>
                        <a:t>Price</a:t>
                      </a:r>
                      <a:endParaRPr lang="zh-CN" altLang="en-US" dirty="0"/>
                    </a:p>
                  </a:txBody>
                  <a:tcPr/>
                </a:tc>
                <a:extLst>
                  <a:ext uri="{0D108BD9-81ED-4DB2-BD59-A6C34878D82A}">
                    <a16:rowId xmlns:a16="http://schemas.microsoft.com/office/drawing/2014/main" val="10000"/>
                  </a:ext>
                </a:extLst>
              </a:tr>
              <a:tr h="365016">
                <a:tc>
                  <a:txBody>
                    <a:bodyPr/>
                    <a:lstStyle/>
                    <a:p>
                      <a:pPr algn="ctr"/>
                      <a:r>
                        <a:rPr lang="en-US" altLang="zh-CN" dirty="0"/>
                        <a:t>Joe’s</a:t>
                      </a:r>
                      <a:endParaRPr lang="zh-CN" altLang="en-US" dirty="0"/>
                    </a:p>
                  </a:txBody>
                  <a:tcPr/>
                </a:tc>
                <a:tc>
                  <a:txBody>
                    <a:bodyPr/>
                    <a:lstStyle/>
                    <a:p>
                      <a:pPr algn="ctr"/>
                      <a:r>
                        <a:rPr lang="en-US" altLang="zh-CN" dirty="0"/>
                        <a:t>Bud</a:t>
                      </a:r>
                      <a:endParaRPr lang="zh-CN" altLang="en-US" dirty="0"/>
                    </a:p>
                  </a:txBody>
                  <a:tcPr/>
                </a:tc>
                <a:tc>
                  <a:txBody>
                    <a:bodyPr/>
                    <a:lstStyle/>
                    <a:p>
                      <a:pPr algn="ctr"/>
                      <a:r>
                        <a:rPr lang="en-US" altLang="zh-CN" dirty="0"/>
                        <a:t>NULL</a:t>
                      </a:r>
                      <a:endParaRPr lang="zh-CN" altLang="en-US" dirty="0"/>
                    </a:p>
                  </a:txBody>
                  <a:tcPr/>
                </a:tc>
                <a:extLst>
                  <a:ext uri="{0D108BD9-81ED-4DB2-BD59-A6C34878D82A}">
                    <a16:rowId xmlns:a16="http://schemas.microsoft.com/office/drawing/2014/main" val="10001"/>
                  </a:ext>
                </a:extLst>
              </a:tr>
            </a:tbl>
          </a:graphicData>
        </a:graphic>
      </p:graphicFrame>
      <p:grpSp>
        <p:nvGrpSpPr>
          <p:cNvPr id="6" name="Group 4">
            <a:extLst>
              <a:ext uri="{FF2B5EF4-FFF2-40B4-BE49-F238E27FC236}">
                <a16:creationId xmlns:a16="http://schemas.microsoft.com/office/drawing/2014/main" id="{3EE1C0AD-DBFD-2268-F1EB-A1576D5B6992}"/>
              </a:ext>
            </a:extLst>
          </p:cNvPr>
          <p:cNvGrpSpPr>
            <a:grpSpLocks/>
          </p:cNvGrpSpPr>
          <p:nvPr/>
        </p:nvGrpSpPr>
        <p:grpSpPr bwMode="auto">
          <a:xfrm>
            <a:off x="2968535" y="4880499"/>
            <a:ext cx="4321696" cy="457200"/>
            <a:chOff x="1632" y="3456"/>
            <a:chExt cx="3312" cy="288"/>
          </a:xfrm>
        </p:grpSpPr>
        <p:sp>
          <p:nvSpPr>
            <p:cNvPr id="7" name="Text Box 5">
              <a:extLst>
                <a:ext uri="{FF2B5EF4-FFF2-40B4-BE49-F238E27FC236}">
                  <a16:creationId xmlns:a16="http://schemas.microsoft.com/office/drawing/2014/main" id="{4E357E80-59FB-D1BD-5AFC-BD63E349DF21}"/>
                </a:ext>
              </a:extLst>
            </p:cNvPr>
            <p:cNvSpPr txBox="1">
              <a:spLocks noChangeArrowheads="1"/>
            </p:cNvSpPr>
            <p:nvPr/>
          </p:nvSpPr>
          <p:spPr bwMode="auto">
            <a:xfrm>
              <a:off x="1776" y="3456"/>
              <a:ext cx="295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FontTx/>
                <a:buNone/>
              </a:pPr>
              <a:r>
                <a:rPr lang="en-US" altLang="zh-CN">
                  <a:latin typeface="Tahoma" charset="0"/>
                  <a:ea typeface="宋体" charset="-122"/>
                </a:rPr>
                <a:t>UNKNOWN		   UNKNOWN</a:t>
              </a:r>
            </a:p>
          </p:txBody>
        </p:sp>
        <p:sp>
          <p:nvSpPr>
            <p:cNvPr id="8" name="Line 6">
              <a:extLst>
                <a:ext uri="{FF2B5EF4-FFF2-40B4-BE49-F238E27FC236}">
                  <a16:creationId xmlns:a16="http://schemas.microsoft.com/office/drawing/2014/main" id="{B18F56FF-3BEE-5787-FB6F-1D63C22C21B7}"/>
                </a:ext>
              </a:extLst>
            </p:cNvPr>
            <p:cNvSpPr>
              <a:spLocks noChangeShapeType="1"/>
            </p:cNvSpPr>
            <p:nvPr/>
          </p:nvSpPr>
          <p:spPr bwMode="auto">
            <a:xfrm>
              <a:off x="1632" y="3456"/>
              <a:ext cx="1392" cy="0"/>
            </a:xfrm>
            <a:prstGeom prst="line">
              <a:avLst/>
            </a:prstGeom>
            <a:noFill/>
            <a:ln w="952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 name="Line 7">
              <a:extLst>
                <a:ext uri="{FF2B5EF4-FFF2-40B4-BE49-F238E27FC236}">
                  <a16:creationId xmlns:a16="http://schemas.microsoft.com/office/drawing/2014/main" id="{48EE891A-2279-AFB0-7616-176D11ED9DBF}"/>
                </a:ext>
              </a:extLst>
            </p:cNvPr>
            <p:cNvSpPr>
              <a:spLocks noChangeShapeType="1"/>
            </p:cNvSpPr>
            <p:nvPr/>
          </p:nvSpPr>
          <p:spPr bwMode="auto">
            <a:xfrm>
              <a:off x="3552" y="3456"/>
              <a:ext cx="1392" cy="0"/>
            </a:xfrm>
            <a:prstGeom prst="line">
              <a:avLst/>
            </a:prstGeom>
            <a:noFill/>
            <a:ln w="952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0" name="Group 8">
            <a:extLst>
              <a:ext uri="{FF2B5EF4-FFF2-40B4-BE49-F238E27FC236}">
                <a16:creationId xmlns:a16="http://schemas.microsoft.com/office/drawing/2014/main" id="{1C7572A1-4CC9-C41A-AFA8-639A3852B9F6}"/>
              </a:ext>
            </a:extLst>
          </p:cNvPr>
          <p:cNvGrpSpPr>
            <a:grpSpLocks/>
          </p:cNvGrpSpPr>
          <p:nvPr/>
        </p:nvGrpSpPr>
        <p:grpSpPr bwMode="auto">
          <a:xfrm>
            <a:off x="2945525" y="5427373"/>
            <a:ext cx="4461520" cy="490538"/>
            <a:chOff x="1680" y="3840"/>
            <a:chExt cx="3264" cy="309"/>
          </a:xfrm>
        </p:grpSpPr>
        <p:sp>
          <p:nvSpPr>
            <p:cNvPr id="11" name="Text Box 9">
              <a:extLst>
                <a:ext uri="{FF2B5EF4-FFF2-40B4-BE49-F238E27FC236}">
                  <a16:creationId xmlns:a16="http://schemas.microsoft.com/office/drawing/2014/main" id="{42EB8982-A5C6-E668-FF33-A44EDD29ADF6}"/>
                </a:ext>
              </a:extLst>
            </p:cNvPr>
            <p:cNvSpPr txBox="1">
              <a:spLocks noChangeArrowheads="1"/>
            </p:cNvSpPr>
            <p:nvPr/>
          </p:nvSpPr>
          <p:spPr bwMode="auto">
            <a:xfrm>
              <a:off x="2534" y="3861"/>
              <a:ext cx="10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FontTx/>
                <a:buNone/>
              </a:pPr>
              <a:r>
                <a:rPr lang="en-US" altLang="zh-CN">
                  <a:latin typeface="Tahoma" charset="0"/>
                  <a:ea typeface="宋体" charset="-122"/>
                </a:rPr>
                <a:t>UNKNOWN</a:t>
              </a:r>
            </a:p>
          </p:txBody>
        </p:sp>
        <p:sp>
          <p:nvSpPr>
            <p:cNvPr id="12" name="Line 10">
              <a:extLst>
                <a:ext uri="{FF2B5EF4-FFF2-40B4-BE49-F238E27FC236}">
                  <a16:creationId xmlns:a16="http://schemas.microsoft.com/office/drawing/2014/main" id="{C654A651-94A2-2E9D-D5EB-3AD38FCF7C45}"/>
                </a:ext>
              </a:extLst>
            </p:cNvPr>
            <p:cNvSpPr>
              <a:spLocks noChangeShapeType="1"/>
            </p:cNvSpPr>
            <p:nvPr/>
          </p:nvSpPr>
          <p:spPr bwMode="auto">
            <a:xfrm>
              <a:off x="1680" y="3840"/>
              <a:ext cx="3264" cy="0"/>
            </a:xfrm>
            <a:prstGeom prst="line">
              <a:avLst/>
            </a:prstGeom>
            <a:noFill/>
            <a:ln w="952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15" name="TextBox 14">
            <a:extLst>
              <a:ext uri="{FF2B5EF4-FFF2-40B4-BE49-F238E27FC236}">
                <a16:creationId xmlns:a16="http://schemas.microsoft.com/office/drawing/2014/main" id="{E16C3FBB-45D8-24D0-48A8-74F5885E56A3}"/>
              </a:ext>
            </a:extLst>
          </p:cNvPr>
          <p:cNvSpPr txBox="1"/>
          <p:nvPr/>
        </p:nvSpPr>
        <p:spPr>
          <a:xfrm>
            <a:off x="3112451" y="1377643"/>
            <a:ext cx="595035" cy="369332"/>
          </a:xfrm>
          <a:prstGeom prst="rect">
            <a:avLst/>
          </a:prstGeom>
          <a:noFill/>
        </p:spPr>
        <p:txBody>
          <a:bodyPr wrap="none" rtlCol="0">
            <a:spAutoFit/>
          </a:bodyPr>
          <a:lstStyle/>
          <a:p>
            <a:r>
              <a:rPr lang="en-US" dirty="0"/>
              <a:t>Sells</a:t>
            </a:r>
          </a:p>
        </p:txBody>
      </p:sp>
    </p:spTree>
    <p:extLst>
      <p:ext uri="{BB962C8B-B14F-4D97-AF65-F5344CB8AC3E}">
        <p14:creationId xmlns:p14="http://schemas.microsoft.com/office/powerpoint/2010/main" val="1307232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000"/>
                                  </p:stCondLst>
                                  <p:childTnLst>
                                    <p:set>
                                      <p:cBhvr>
                                        <p:cTn id="6" dur="1" fill="hold">
                                          <p:stCondLst>
                                            <p:cond delay="499"/>
                                          </p:stCondLst>
                                        </p:cTn>
                                        <p:tgtEl>
                                          <p:spTgt spid="6"/>
                                        </p:tgtEl>
                                        <p:attrNameLst>
                                          <p:attrName>style.visibility</p:attrName>
                                        </p:attrNameLst>
                                      </p:cBhvr>
                                      <p:to>
                                        <p:strVal val="visible"/>
                                      </p:to>
                                    </p:set>
                                  </p:childTnLst>
                                </p:cTn>
                              </p:par>
                            </p:childTnLst>
                          </p:cTn>
                        </p:par>
                        <p:par>
                          <p:cTn id="7" fill="hold">
                            <p:stCondLst>
                              <p:cond delay="1500"/>
                            </p:stCondLst>
                            <p:childTnLst>
                              <p:par>
                                <p:cTn id="8" presetID="1" presetClass="entr" presetSubtype="0" fill="hold" nodeType="afterEffect">
                                  <p:stCondLst>
                                    <p:cond delay="1000"/>
                                  </p:stCondLst>
                                  <p:childTnLst>
                                    <p:set>
                                      <p:cBhvr>
                                        <p:cTn id="9" dur="1" fill="hold">
                                          <p:stCondLst>
                                            <p:cond delay="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63ED4-F179-294D-D5D9-74F22B7F744E}"/>
              </a:ext>
            </a:extLst>
          </p:cNvPr>
          <p:cNvSpPr>
            <a:spLocks noGrp="1"/>
          </p:cNvSpPr>
          <p:nvPr>
            <p:ph type="title"/>
          </p:nvPr>
        </p:nvSpPr>
        <p:spPr/>
        <p:txBody>
          <a:bodyPr/>
          <a:lstStyle/>
          <a:p>
            <a:r>
              <a:rPr lang="en-US" dirty="0"/>
              <a:t>Three-valued logic</a:t>
            </a:r>
          </a:p>
        </p:txBody>
      </p:sp>
      <p:sp>
        <p:nvSpPr>
          <p:cNvPr id="3" name="Content Placeholder 2">
            <a:extLst>
              <a:ext uri="{FF2B5EF4-FFF2-40B4-BE49-F238E27FC236}">
                <a16:creationId xmlns:a16="http://schemas.microsoft.com/office/drawing/2014/main" id="{ACE456D3-9679-A34D-48D2-FF0C396A3AAC}"/>
              </a:ext>
            </a:extLst>
          </p:cNvPr>
          <p:cNvSpPr>
            <a:spLocks noGrp="1"/>
          </p:cNvSpPr>
          <p:nvPr>
            <p:ph sz="quarter" idx="13"/>
          </p:nvPr>
        </p:nvSpPr>
        <p:spPr/>
        <p:txBody>
          <a:bodyPr>
            <a:normAutofit lnSpcReduction="10000"/>
          </a:bodyPr>
          <a:lstStyle/>
          <a:p>
            <a:pPr>
              <a:lnSpc>
                <a:spcPct val="120000"/>
              </a:lnSpc>
            </a:pPr>
            <a:r>
              <a:rPr lang="en-US" altLang="zh-CN" dirty="0">
                <a:ea typeface="宋体" charset="-122"/>
              </a:rPr>
              <a:t>To understand how AND, OR, and NOT work in 3-valued logic, think of TRUE = 1, FALSE = 0, and UNKNOWN = ½, AND = MIN; OR = MAX, NOT(</a:t>
            </a:r>
            <a:r>
              <a:rPr lang="en-US" altLang="zh-CN" i="1" dirty="0">
                <a:ea typeface="宋体" charset="-122"/>
              </a:rPr>
              <a:t>x</a:t>
            </a:r>
            <a:r>
              <a:rPr lang="en-US" altLang="zh-CN" dirty="0">
                <a:ea typeface="宋体" charset="-122"/>
              </a:rPr>
              <a:t>) = 1-</a:t>
            </a:r>
            <a:r>
              <a:rPr lang="en-US" altLang="zh-CN" i="1" dirty="0">
                <a:ea typeface="宋体" charset="-122"/>
              </a:rPr>
              <a:t>x</a:t>
            </a:r>
            <a:r>
              <a:rPr lang="en-US" altLang="zh-CN" dirty="0">
                <a:ea typeface="宋体" charset="-122"/>
              </a:rPr>
              <a:t>.</a:t>
            </a:r>
          </a:p>
          <a:p>
            <a:pPr>
              <a:lnSpc>
                <a:spcPct val="120000"/>
              </a:lnSpc>
            </a:pPr>
            <a:r>
              <a:rPr lang="en-US" altLang="zh-CN" dirty="0">
                <a:ea typeface="宋体" charset="-122"/>
              </a:rPr>
              <a:t>Example:</a:t>
            </a:r>
          </a:p>
          <a:p>
            <a:pPr>
              <a:lnSpc>
                <a:spcPct val="120000"/>
              </a:lnSpc>
              <a:buFontTx/>
              <a:buNone/>
            </a:pPr>
            <a:r>
              <a:rPr lang="en-US" altLang="zh-CN" dirty="0">
                <a:ea typeface="宋体" charset="-122"/>
              </a:rPr>
              <a:t>	</a:t>
            </a:r>
            <a:r>
              <a:rPr lang="en-US" altLang="zh-CN" dirty="0">
                <a:solidFill>
                  <a:srgbClr val="C00000"/>
                </a:solidFill>
                <a:ea typeface="宋体" charset="-122"/>
              </a:rPr>
              <a:t>TRUE AND (FALSE OR NOT(UNKNOWN)) </a:t>
            </a:r>
          </a:p>
          <a:p>
            <a:pPr>
              <a:lnSpc>
                <a:spcPct val="120000"/>
              </a:lnSpc>
              <a:buFontTx/>
              <a:buNone/>
            </a:pPr>
            <a:r>
              <a:rPr lang="en-US" altLang="zh-CN" dirty="0">
                <a:ea typeface="宋体" charset="-122"/>
              </a:rPr>
              <a:t>	= MIN(1, MAX(0, (1 - ½ ))) </a:t>
            </a:r>
          </a:p>
          <a:p>
            <a:pPr>
              <a:lnSpc>
                <a:spcPct val="120000"/>
              </a:lnSpc>
              <a:buFontTx/>
              <a:buNone/>
            </a:pPr>
            <a:r>
              <a:rPr lang="en-US" altLang="zh-CN" dirty="0">
                <a:ea typeface="宋体" charset="-122"/>
              </a:rPr>
              <a:t>	= MIN(1, MAX(0, ½ ) </a:t>
            </a:r>
          </a:p>
          <a:p>
            <a:pPr>
              <a:lnSpc>
                <a:spcPct val="120000"/>
              </a:lnSpc>
              <a:buFontTx/>
              <a:buNone/>
            </a:pPr>
            <a:r>
              <a:rPr lang="en-US" altLang="zh-CN" dirty="0">
                <a:ea typeface="宋体" charset="-122"/>
              </a:rPr>
              <a:t>	= MIN(1, ½ ) </a:t>
            </a:r>
          </a:p>
          <a:p>
            <a:pPr>
              <a:lnSpc>
                <a:spcPct val="120000"/>
              </a:lnSpc>
              <a:buFontTx/>
              <a:buNone/>
            </a:pPr>
            <a:r>
              <a:rPr lang="en-US" altLang="zh-CN" dirty="0">
                <a:ea typeface="宋体" charset="-122"/>
              </a:rPr>
              <a:t>	= ½</a:t>
            </a:r>
          </a:p>
          <a:p>
            <a:endParaRPr lang="en-US" dirty="0"/>
          </a:p>
        </p:txBody>
      </p:sp>
    </p:spTree>
    <p:extLst>
      <p:ext uri="{BB962C8B-B14F-4D97-AF65-F5344CB8AC3E}">
        <p14:creationId xmlns:p14="http://schemas.microsoft.com/office/powerpoint/2010/main" val="2854807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2E47A-5E12-98D8-12E5-65BE91E4282D}"/>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E3A02A94-49E6-826A-03B8-8364736671BC}"/>
              </a:ext>
            </a:extLst>
          </p:cNvPr>
          <p:cNvSpPr>
            <a:spLocks noGrp="1"/>
          </p:cNvSpPr>
          <p:nvPr>
            <p:ph sz="quarter" idx="13"/>
          </p:nvPr>
        </p:nvSpPr>
        <p:spPr>
          <a:xfrm>
            <a:off x="913774" y="3910518"/>
            <a:ext cx="10363826" cy="1880681"/>
          </a:xfrm>
        </p:spPr>
        <p:txBody>
          <a:bodyPr/>
          <a:lstStyle/>
          <a:p>
            <a:pPr>
              <a:buFontTx/>
              <a:buNone/>
            </a:pPr>
            <a:r>
              <a:rPr lang="en-US" altLang="zh-CN" sz="2400" dirty="0">
                <a:latin typeface="Courier New" panose="02070309020205020404" pitchFamily="49" charset="0"/>
                <a:ea typeface="宋体" charset="-122"/>
                <a:cs typeface="Courier New" panose="02070309020205020404" pitchFamily="49" charset="0"/>
              </a:rPr>
              <a:t>SELECT bar</a:t>
            </a:r>
          </a:p>
          <a:p>
            <a:pPr>
              <a:buFontTx/>
              <a:buNone/>
            </a:pPr>
            <a:r>
              <a:rPr lang="en-US" altLang="zh-CN" sz="2400" dirty="0">
                <a:latin typeface="Courier New" panose="02070309020205020404" pitchFamily="49" charset="0"/>
                <a:ea typeface="宋体" charset="-122"/>
                <a:cs typeface="Courier New" panose="02070309020205020404" pitchFamily="49" charset="0"/>
              </a:rPr>
              <a:t>FROM Sells</a:t>
            </a:r>
          </a:p>
          <a:p>
            <a:pPr>
              <a:buFontTx/>
              <a:buNone/>
            </a:pPr>
            <a:r>
              <a:rPr lang="en-US" altLang="zh-CN" sz="2400" dirty="0">
                <a:latin typeface="Courier New" panose="02070309020205020404" pitchFamily="49" charset="0"/>
                <a:ea typeface="宋体" charset="-122"/>
                <a:cs typeface="Courier New" panose="02070309020205020404" pitchFamily="49" charset="0"/>
              </a:rPr>
              <a:t>WHERE beer = ‘Bud’ OR price &lt; 3.00</a:t>
            </a:r>
          </a:p>
          <a:p>
            <a:endParaRPr lang="en-US" dirty="0"/>
          </a:p>
        </p:txBody>
      </p:sp>
      <p:graphicFrame>
        <p:nvGraphicFramePr>
          <p:cNvPr id="4" name="Table 3">
            <a:extLst>
              <a:ext uri="{FF2B5EF4-FFF2-40B4-BE49-F238E27FC236}">
                <a16:creationId xmlns:a16="http://schemas.microsoft.com/office/drawing/2014/main" id="{81BFA0CC-A9F0-DF76-7AC1-C39D51283F92}"/>
              </a:ext>
            </a:extLst>
          </p:cNvPr>
          <p:cNvGraphicFramePr>
            <a:graphicFrameLocks noGrp="1"/>
          </p:cNvGraphicFramePr>
          <p:nvPr>
            <p:extLst>
              <p:ext uri="{D42A27DB-BD31-4B8C-83A1-F6EECF244321}">
                <p14:modId xmlns:p14="http://schemas.microsoft.com/office/powerpoint/2010/main" val="3629186707"/>
              </p:ext>
            </p:extLst>
          </p:nvPr>
        </p:nvGraphicFramePr>
        <p:xfrm>
          <a:off x="3123153" y="1916077"/>
          <a:ext cx="5544616" cy="1468120"/>
        </p:xfrm>
        <a:graphic>
          <a:graphicData uri="http://schemas.openxmlformats.org/drawingml/2006/table">
            <a:tbl>
              <a:tblPr firstRow="1" bandRow="1">
                <a:tableStyleId>{5C22544A-7EE6-4342-B048-85BDC9FD1C3A}</a:tableStyleId>
              </a:tblPr>
              <a:tblGrid>
                <a:gridCol w="2376264">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tblGrid>
              <a:tr h="370840">
                <a:tc>
                  <a:txBody>
                    <a:bodyPr/>
                    <a:lstStyle/>
                    <a:p>
                      <a:pPr algn="ctr"/>
                      <a:r>
                        <a:rPr lang="en-US" altLang="zh-CN" dirty="0"/>
                        <a:t>bar</a:t>
                      </a:r>
                      <a:endParaRPr lang="zh-CN" altLang="en-US" dirty="0"/>
                    </a:p>
                  </a:txBody>
                  <a:tcPr/>
                </a:tc>
                <a:tc>
                  <a:txBody>
                    <a:bodyPr/>
                    <a:lstStyle/>
                    <a:p>
                      <a:pPr algn="ctr"/>
                      <a:r>
                        <a:rPr lang="en-US" altLang="zh-CN" dirty="0">
                          <a:ea typeface="宋体" charset="-122"/>
                        </a:rPr>
                        <a:t>beer</a:t>
                      </a:r>
                      <a:endParaRPr lang="zh-CN" altLang="en-US" dirty="0"/>
                    </a:p>
                  </a:txBody>
                  <a:tcPr/>
                </a:tc>
                <a:tc>
                  <a:txBody>
                    <a:bodyPr/>
                    <a:lstStyle/>
                    <a:p>
                      <a:pPr algn="ctr"/>
                      <a:r>
                        <a:rPr lang="en-US" altLang="zh-CN" dirty="0"/>
                        <a:t>Price</a:t>
                      </a:r>
                      <a:endParaRPr lang="zh-CN" altLang="en-US" dirty="0"/>
                    </a:p>
                  </a:txBody>
                  <a:tcPr/>
                </a:tc>
                <a:extLst>
                  <a:ext uri="{0D108BD9-81ED-4DB2-BD59-A6C34878D82A}">
                    <a16:rowId xmlns:a16="http://schemas.microsoft.com/office/drawing/2014/main" val="10000"/>
                  </a:ext>
                </a:extLst>
              </a:tr>
              <a:tr h="365016">
                <a:tc>
                  <a:txBody>
                    <a:bodyPr/>
                    <a:lstStyle/>
                    <a:p>
                      <a:pPr algn="ctr"/>
                      <a:r>
                        <a:rPr lang="en-US" altLang="zh-CN" dirty="0"/>
                        <a:t>Joe’s</a:t>
                      </a:r>
                      <a:endParaRPr lang="zh-CN" altLang="en-US" dirty="0"/>
                    </a:p>
                  </a:txBody>
                  <a:tcPr/>
                </a:tc>
                <a:tc>
                  <a:txBody>
                    <a:bodyPr/>
                    <a:lstStyle/>
                    <a:p>
                      <a:pPr algn="ctr"/>
                      <a:r>
                        <a:rPr lang="en-US" altLang="zh-CN" dirty="0"/>
                        <a:t>Bud Lite</a:t>
                      </a:r>
                      <a:endParaRPr lang="zh-CN" altLang="en-US" dirty="0"/>
                    </a:p>
                  </a:txBody>
                  <a:tcPr/>
                </a:tc>
                <a:tc>
                  <a:txBody>
                    <a:bodyPr/>
                    <a:lstStyle/>
                    <a:p>
                      <a:pPr algn="ctr"/>
                      <a:r>
                        <a:rPr lang="en-US" altLang="zh-CN" dirty="0"/>
                        <a:t>NULL</a:t>
                      </a:r>
                      <a:endParaRPr lang="zh-CN" altLang="en-US" dirty="0"/>
                    </a:p>
                  </a:txBody>
                  <a:tcPr/>
                </a:tc>
                <a:extLst>
                  <a:ext uri="{0D108BD9-81ED-4DB2-BD59-A6C34878D82A}">
                    <a16:rowId xmlns:a16="http://schemas.microsoft.com/office/drawing/2014/main" val="10001"/>
                  </a:ext>
                </a:extLst>
              </a:tr>
              <a:tr h="365016">
                <a:tc>
                  <a:txBody>
                    <a:bodyPr/>
                    <a:lstStyle/>
                    <a:p>
                      <a:pPr algn="ctr"/>
                      <a:r>
                        <a:rPr lang="en-US" altLang="zh-CN" dirty="0"/>
                        <a:t>Joe‘s </a:t>
                      </a:r>
                      <a:endParaRPr lang="zh-CN" altLang="en-US" dirty="0"/>
                    </a:p>
                  </a:txBody>
                  <a:tcPr/>
                </a:tc>
                <a:tc>
                  <a:txBody>
                    <a:bodyPr/>
                    <a:lstStyle/>
                    <a:p>
                      <a:pPr algn="ctr"/>
                      <a:r>
                        <a:rPr lang="en-US" altLang="zh-CN" dirty="0"/>
                        <a:t>Bud</a:t>
                      </a:r>
                      <a:endParaRPr lang="zh-CN" altLang="en-US" dirty="0"/>
                    </a:p>
                  </a:txBody>
                  <a:tcPr/>
                </a:tc>
                <a:tc>
                  <a:txBody>
                    <a:bodyPr/>
                    <a:lstStyle/>
                    <a:p>
                      <a:pPr algn="ctr"/>
                      <a:r>
                        <a:rPr lang="en-US" altLang="zh-CN" dirty="0"/>
                        <a:t>NULL</a:t>
                      </a:r>
                      <a:endParaRPr lang="zh-CN" altLang="en-US" dirty="0"/>
                    </a:p>
                  </a:txBody>
                  <a:tcPr/>
                </a:tc>
                <a:extLst>
                  <a:ext uri="{0D108BD9-81ED-4DB2-BD59-A6C34878D82A}">
                    <a16:rowId xmlns:a16="http://schemas.microsoft.com/office/drawing/2014/main" val="853576392"/>
                  </a:ext>
                </a:extLst>
              </a:tr>
              <a:tr h="365016">
                <a:tc>
                  <a:txBody>
                    <a:bodyPr/>
                    <a:lstStyle/>
                    <a:p>
                      <a:pPr algn="ctr"/>
                      <a:r>
                        <a:rPr lang="en-US" altLang="zh-CN" dirty="0"/>
                        <a:t>Big Mama</a:t>
                      </a:r>
                      <a:endParaRPr lang="zh-CN" altLang="en-US" dirty="0"/>
                    </a:p>
                  </a:txBody>
                  <a:tcPr/>
                </a:tc>
                <a:tc>
                  <a:txBody>
                    <a:bodyPr/>
                    <a:lstStyle/>
                    <a:p>
                      <a:pPr algn="ctr"/>
                      <a:r>
                        <a:rPr lang="en-US" altLang="zh-CN" dirty="0"/>
                        <a:t>Bud</a:t>
                      </a:r>
                      <a:endParaRPr lang="zh-CN" altLang="en-US" dirty="0"/>
                    </a:p>
                  </a:txBody>
                  <a:tcPr/>
                </a:tc>
                <a:tc>
                  <a:txBody>
                    <a:bodyPr/>
                    <a:lstStyle/>
                    <a:p>
                      <a:pPr algn="ctr"/>
                      <a:r>
                        <a:rPr lang="en-US" altLang="zh-CN" dirty="0"/>
                        <a:t>2.00</a:t>
                      </a:r>
                      <a:endParaRPr lang="zh-CN" altLang="en-US" dirty="0"/>
                    </a:p>
                  </a:txBody>
                  <a:tcPr/>
                </a:tc>
                <a:extLst>
                  <a:ext uri="{0D108BD9-81ED-4DB2-BD59-A6C34878D82A}">
                    <a16:rowId xmlns:a16="http://schemas.microsoft.com/office/drawing/2014/main" val="809963516"/>
                  </a:ext>
                </a:extLst>
              </a:tr>
            </a:tbl>
          </a:graphicData>
        </a:graphic>
      </p:graphicFrame>
      <p:sp>
        <p:nvSpPr>
          <p:cNvPr id="5" name="TextBox 4">
            <a:extLst>
              <a:ext uri="{FF2B5EF4-FFF2-40B4-BE49-F238E27FC236}">
                <a16:creationId xmlns:a16="http://schemas.microsoft.com/office/drawing/2014/main" id="{6589BCD5-37C6-F994-0F7E-C2B2084538FC}"/>
              </a:ext>
            </a:extLst>
          </p:cNvPr>
          <p:cNvSpPr txBox="1"/>
          <p:nvPr/>
        </p:nvSpPr>
        <p:spPr>
          <a:xfrm>
            <a:off x="3123153" y="1418799"/>
            <a:ext cx="2205925" cy="369332"/>
          </a:xfrm>
          <a:prstGeom prst="rect">
            <a:avLst/>
          </a:prstGeom>
          <a:noFill/>
        </p:spPr>
        <p:txBody>
          <a:bodyPr wrap="none" rtlCol="0">
            <a:spAutoFit/>
          </a:bodyPr>
          <a:lstStyle/>
          <a:p>
            <a:r>
              <a:rPr lang="en-US" dirty="0"/>
              <a:t>Sells (bar, beer, price)</a:t>
            </a:r>
          </a:p>
        </p:txBody>
      </p:sp>
    </p:spTree>
    <p:extLst>
      <p:ext uri="{BB962C8B-B14F-4D97-AF65-F5344CB8AC3E}">
        <p14:creationId xmlns:p14="http://schemas.microsoft.com/office/powerpoint/2010/main" val="15987044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A8680-2C6C-3F86-C997-AE4C5636042D}"/>
              </a:ext>
            </a:extLst>
          </p:cNvPr>
          <p:cNvSpPr>
            <a:spLocks noGrp="1"/>
          </p:cNvSpPr>
          <p:nvPr>
            <p:ph type="title"/>
          </p:nvPr>
        </p:nvSpPr>
        <p:spPr/>
        <p:txBody>
          <a:bodyPr/>
          <a:lstStyle/>
          <a:p>
            <a:r>
              <a:rPr lang="en-US" dirty="0"/>
              <a:t>Explicit test for NULL</a:t>
            </a:r>
          </a:p>
        </p:txBody>
      </p:sp>
      <p:sp>
        <p:nvSpPr>
          <p:cNvPr id="3" name="Content Placeholder 2">
            <a:extLst>
              <a:ext uri="{FF2B5EF4-FFF2-40B4-BE49-F238E27FC236}">
                <a16:creationId xmlns:a16="http://schemas.microsoft.com/office/drawing/2014/main" id="{99CA3050-704D-00B0-3B11-FD8FACDAE9C7}"/>
              </a:ext>
            </a:extLst>
          </p:cNvPr>
          <p:cNvSpPr>
            <a:spLocks noGrp="1"/>
          </p:cNvSpPr>
          <p:nvPr>
            <p:ph sz="quarter" idx="13"/>
          </p:nvPr>
        </p:nvSpPr>
        <p:spPr>
          <a:xfrm>
            <a:off x="913774" y="1566408"/>
            <a:ext cx="10363826" cy="4211654"/>
          </a:xfrm>
        </p:spPr>
        <p:txBody>
          <a:bodyPr>
            <a:normAutofit/>
          </a:bodyPr>
          <a:lstStyle/>
          <a:p>
            <a:pPr>
              <a:lnSpc>
                <a:spcPct val="90000"/>
              </a:lnSpc>
              <a:buFontTx/>
              <a:buNone/>
            </a:pPr>
            <a:r>
              <a:rPr lang="en-US" dirty="0"/>
              <a:t> </a:t>
            </a:r>
            <a:r>
              <a:rPr lang="en-US" altLang="zh-CN" dirty="0">
                <a:ea typeface="宋体" charset="-122"/>
              </a:rPr>
              <a:t>Can test for NULL explicitly:</a:t>
            </a:r>
          </a:p>
          <a:p>
            <a:pPr lvl="1">
              <a:lnSpc>
                <a:spcPct val="90000"/>
              </a:lnSpc>
            </a:pPr>
            <a:r>
              <a:rPr lang="en-US" altLang="zh-CN" dirty="0">
                <a:ea typeface="宋体" charset="-122"/>
              </a:rPr>
              <a:t>x IS NULL</a:t>
            </a:r>
          </a:p>
          <a:p>
            <a:pPr lvl="1">
              <a:lnSpc>
                <a:spcPct val="90000"/>
              </a:lnSpc>
            </a:pPr>
            <a:r>
              <a:rPr lang="en-US" altLang="zh-CN" dirty="0">
                <a:ea typeface="宋体" charset="-122"/>
              </a:rPr>
              <a:t>x IS NOT NULL</a:t>
            </a:r>
          </a:p>
          <a:p>
            <a:pPr>
              <a:lnSpc>
                <a:spcPct val="90000"/>
              </a:lnSpc>
              <a:buFontTx/>
              <a:buNone/>
            </a:pPr>
            <a:endParaRPr lang="en-US" altLang="zh-CN" dirty="0">
              <a:ea typeface="宋体" charset="-122"/>
            </a:endParaRPr>
          </a:p>
          <a:p>
            <a:pPr>
              <a:lnSpc>
                <a:spcPct val="90000"/>
              </a:lnSpc>
              <a:buFontTx/>
              <a:buNone/>
            </a:pPr>
            <a:r>
              <a:rPr lang="en-US" altLang="zh-CN" dirty="0">
                <a:ea typeface="宋体" charset="-122"/>
              </a:rPr>
              <a:t>	</a:t>
            </a:r>
            <a:r>
              <a:rPr lang="en-US" altLang="zh-CN" dirty="0">
                <a:latin typeface="Courier New" panose="02070309020205020404" pitchFamily="49" charset="0"/>
                <a:ea typeface="宋体" charset="-122"/>
                <a:cs typeface="Courier New" panose="02070309020205020404" pitchFamily="49" charset="0"/>
              </a:rPr>
              <a:t>SELECT *</a:t>
            </a:r>
          </a:p>
          <a:p>
            <a:pPr>
              <a:lnSpc>
                <a:spcPct val="90000"/>
              </a:lnSpc>
              <a:buFontTx/>
              <a:buNone/>
            </a:pPr>
            <a:r>
              <a:rPr lang="en-US" altLang="zh-CN" dirty="0">
                <a:latin typeface="Courier New" panose="02070309020205020404" pitchFamily="49" charset="0"/>
                <a:ea typeface="宋体" charset="-122"/>
                <a:cs typeface="Courier New" panose="02070309020205020404" pitchFamily="49" charset="0"/>
              </a:rPr>
              <a:t>	FROM   Person</a:t>
            </a:r>
          </a:p>
          <a:p>
            <a:pPr>
              <a:lnSpc>
                <a:spcPct val="90000"/>
              </a:lnSpc>
              <a:buFontTx/>
              <a:buNone/>
            </a:pPr>
            <a:r>
              <a:rPr lang="en-US" altLang="zh-CN" dirty="0">
                <a:latin typeface="Courier New" panose="02070309020205020404" pitchFamily="49" charset="0"/>
                <a:ea typeface="宋体" charset="-122"/>
                <a:cs typeface="Courier New" panose="02070309020205020404" pitchFamily="49" charset="0"/>
              </a:rPr>
              <a:t>	WHERE  age &lt; 25  OR  age &gt;= 25 OR age IS NULL</a:t>
            </a:r>
          </a:p>
          <a:p>
            <a:endParaRPr lang="en-US" dirty="0"/>
          </a:p>
        </p:txBody>
      </p:sp>
    </p:spTree>
    <p:extLst>
      <p:ext uri="{BB962C8B-B14F-4D97-AF65-F5344CB8AC3E}">
        <p14:creationId xmlns:p14="http://schemas.microsoft.com/office/powerpoint/2010/main" val="3451859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3E544-C1C9-CED3-AF05-88DF4FFDA4C3}"/>
              </a:ext>
            </a:extLst>
          </p:cNvPr>
          <p:cNvSpPr>
            <a:spLocks noGrp="1"/>
          </p:cNvSpPr>
          <p:nvPr>
            <p:ph type="title"/>
          </p:nvPr>
        </p:nvSpPr>
        <p:spPr/>
        <p:txBody>
          <a:bodyPr/>
          <a:lstStyle/>
          <a:p>
            <a:r>
              <a:rPr lang="en-US" dirty="0"/>
              <a:t>Exercise</a:t>
            </a:r>
          </a:p>
        </p:txBody>
      </p:sp>
      <p:sp>
        <p:nvSpPr>
          <p:cNvPr id="3" name="Content Placeholder 2">
            <a:extLst>
              <a:ext uri="{FF2B5EF4-FFF2-40B4-BE49-F238E27FC236}">
                <a16:creationId xmlns:a16="http://schemas.microsoft.com/office/drawing/2014/main" id="{2D03A23D-FE75-9B20-03EA-6827E7FC0C52}"/>
              </a:ext>
            </a:extLst>
          </p:cNvPr>
          <p:cNvSpPr>
            <a:spLocks noGrp="1"/>
          </p:cNvSpPr>
          <p:nvPr>
            <p:ph sz="quarter" idx="13"/>
          </p:nvPr>
        </p:nvSpPr>
        <p:spPr/>
        <p:txBody>
          <a:bodyPr/>
          <a:lstStyle/>
          <a:p>
            <a:r>
              <a:rPr lang="en-US" altLang="zh-CN" dirty="0">
                <a:ea typeface="宋体" charset="-122"/>
              </a:rPr>
              <a:t>From Sells(bar, beer, price), find the bars that sell ‘Bud Lite’ for less than 4 dollars.  </a:t>
            </a:r>
            <a:endParaRPr lang="en-US" dirty="0"/>
          </a:p>
        </p:txBody>
      </p:sp>
    </p:spTree>
    <p:extLst>
      <p:ext uri="{BB962C8B-B14F-4D97-AF65-F5344CB8AC3E}">
        <p14:creationId xmlns:p14="http://schemas.microsoft.com/office/powerpoint/2010/main" val="117475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8A790-C213-F943-4620-A1BBBB135F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88E353-848E-7F02-15D3-34C38230125B}"/>
              </a:ext>
            </a:extLst>
          </p:cNvPr>
          <p:cNvSpPr>
            <a:spLocks noGrp="1"/>
          </p:cNvSpPr>
          <p:nvPr>
            <p:ph type="title"/>
          </p:nvPr>
        </p:nvSpPr>
        <p:spPr/>
        <p:txBody>
          <a:bodyPr/>
          <a:lstStyle/>
          <a:p>
            <a:r>
              <a:rPr lang="en-US" altLang="zh-CN" dirty="0"/>
              <a:t>Components</a:t>
            </a:r>
            <a:r>
              <a:rPr lang="en-US" altLang="zh-CN" sz="3600" dirty="0"/>
              <a:t> of SQL</a:t>
            </a:r>
            <a:endParaRPr lang="en-US" dirty="0"/>
          </a:p>
        </p:txBody>
      </p:sp>
      <p:sp>
        <p:nvSpPr>
          <p:cNvPr id="3" name="Content Placeholder 2">
            <a:extLst>
              <a:ext uri="{FF2B5EF4-FFF2-40B4-BE49-F238E27FC236}">
                <a16:creationId xmlns:a16="http://schemas.microsoft.com/office/drawing/2014/main" id="{86146B45-575A-267F-A7BF-C2A527EA2369}"/>
              </a:ext>
            </a:extLst>
          </p:cNvPr>
          <p:cNvSpPr>
            <a:spLocks noGrp="1"/>
          </p:cNvSpPr>
          <p:nvPr>
            <p:ph sz="quarter" idx="13"/>
          </p:nvPr>
        </p:nvSpPr>
        <p:spPr>
          <a:xfrm>
            <a:off x="913774" y="1566407"/>
            <a:ext cx="10363826" cy="4936869"/>
          </a:xfrm>
        </p:spPr>
        <p:txBody>
          <a:bodyPr>
            <a:normAutofit/>
          </a:bodyPr>
          <a:lstStyle/>
          <a:p>
            <a:r>
              <a:rPr lang="en-US" altLang="zh-CN" dirty="0"/>
              <a:t>DDL – Data Definition Language</a:t>
            </a:r>
          </a:p>
          <a:p>
            <a:pPr lvl="1"/>
            <a:r>
              <a:rPr lang="en-US" altLang="zh-CN" dirty="0"/>
              <a:t>Define and modify schema</a:t>
            </a:r>
          </a:p>
          <a:p>
            <a:r>
              <a:rPr lang="en-US" altLang="zh-CN" dirty="0"/>
              <a:t>DML – Data Manipulation Language</a:t>
            </a:r>
          </a:p>
          <a:p>
            <a:pPr lvl="1"/>
            <a:r>
              <a:rPr lang="en-US" altLang="zh-CN" dirty="0"/>
              <a:t>Query (glorified search) data</a:t>
            </a:r>
          </a:p>
          <a:p>
            <a:pPr lvl="1"/>
            <a:r>
              <a:rPr lang="en-US" altLang="zh-CN" dirty="0"/>
              <a:t>Insert data</a:t>
            </a:r>
          </a:p>
          <a:p>
            <a:pPr lvl="1"/>
            <a:r>
              <a:rPr lang="en-US" altLang="zh-CN" dirty="0"/>
              <a:t>Remove data</a:t>
            </a:r>
          </a:p>
          <a:p>
            <a:pPr lvl="1"/>
            <a:r>
              <a:rPr lang="en-US" altLang="zh-CN" dirty="0"/>
              <a:t>Update data</a:t>
            </a:r>
            <a:endParaRPr lang="zh-CN" altLang="en-US" dirty="0"/>
          </a:p>
        </p:txBody>
      </p:sp>
    </p:spTree>
    <p:extLst>
      <p:ext uri="{BB962C8B-B14F-4D97-AF65-F5344CB8AC3E}">
        <p14:creationId xmlns:p14="http://schemas.microsoft.com/office/powerpoint/2010/main" val="24671851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3E544-C1C9-CED3-AF05-88DF4FFDA4C3}"/>
              </a:ext>
            </a:extLst>
          </p:cNvPr>
          <p:cNvSpPr>
            <a:spLocks noGrp="1"/>
          </p:cNvSpPr>
          <p:nvPr>
            <p:ph type="title"/>
          </p:nvPr>
        </p:nvSpPr>
        <p:spPr/>
        <p:txBody>
          <a:bodyPr/>
          <a:lstStyle/>
          <a:p>
            <a:r>
              <a:rPr lang="en-US" dirty="0"/>
              <a:t>Exercise</a:t>
            </a:r>
          </a:p>
        </p:txBody>
      </p:sp>
      <p:sp>
        <p:nvSpPr>
          <p:cNvPr id="3" name="Content Placeholder 2">
            <a:extLst>
              <a:ext uri="{FF2B5EF4-FFF2-40B4-BE49-F238E27FC236}">
                <a16:creationId xmlns:a16="http://schemas.microsoft.com/office/drawing/2014/main" id="{2D03A23D-FE75-9B20-03EA-6827E7FC0C52}"/>
              </a:ext>
            </a:extLst>
          </p:cNvPr>
          <p:cNvSpPr>
            <a:spLocks noGrp="1"/>
          </p:cNvSpPr>
          <p:nvPr>
            <p:ph sz="quarter" idx="13"/>
          </p:nvPr>
        </p:nvSpPr>
        <p:spPr/>
        <p:txBody>
          <a:bodyPr/>
          <a:lstStyle/>
          <a:p>
            <a:r>
              <a:rPr lang="en-US" altLang="zh-CN" dirty="0">
                <a:ea typeface="宋体" charset="-122"/>
              </a:rPr>
              <a:t>From Students(Sid, SSN, </a:t>
            </a:r>
            <a:r>
              <a:rPr lang="en-US" altLang="zh-CN" dirty="0" err="1">
                <a:ea typeface="宋体" charset="-122"/>
              </a:rPr>
              <a:t>LName</a:t>
            </a:r>
            <a:r>
              <a:rPr lang="en-US" altLang="zh-CN" dirty="0">
                <a:ea typeface="宋体" charset="-122"/>
              </a:rPr>
              <a:t>, FName, Phone, GPA), find the student id, last name, first name, and GPA of all students whose GPA is above 3.5 and whose phone number has an area code of 850 (phone number format: xxx-xxx-</a:t>
            </a:r>
            <a:r>
              <a:rPr lang="en-US" altLang="zh-CN" dirty="0" err="1">
                <a:ea typeface="宋体" charset="-122"/>
              </a:rPr>
              <a:t>xxxx</a:t>
            </a:r>
            <a:r>
              <a:rPr lang="en-US" altLang="zh-CN" dirty="0">
                <a:ea typeface="宋体" charset="-122"/>
              </a:rPr>
              <a:t>).</a:t>
            </a:r>
            <a:endParaRPr lang="en-US" dirty="0"/>
          </a:p>
        </p:txBody>
      </p:sp>
    </p:spTree>
    <p:extLst>
      <p:ext uri="{BB962C8B-B14F-4D97-AF65-F5344CB8AC3E}">
        <p14:creationId xmlns:p14="http://schemas.microsoft.com/office/powerpoint/2010/main" val="33753863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3E544-C1C9-CED3-AF05-88DF4FFDA4C3}"/>
              </a:ext>
            </a:extLst>
          </p:cNvPr>
          <p:cNvSpPr>
            <a:spLocks noGrp="1"/>
          </p:cNvSpPr>
          <p:nvPr>
            <p:ph type="title"/>
          </p:nvPr>
        </p:nvSpPr>
        <p:spPr/>
        <p:txBody>
          <a:bodyPr/>
          <a:lstStyle/>
          <a:p>
            <a:r>
              <a:rPr lang="en-US" dirty="0"/>
              <a:t>More Exercise</a:t>
            </a:r>
          </a:p>
        </p:txBody>
      </p:sp>
      <p:sp>
        <p:nvSpPr>
          <p:cNvPr id="3" name="Content Placeholder 2">
            <a:extLst>
              <a:ext uri="{FF2B5EF4-FFF2-40B4-BE49-F238E27FC236}">
                <a16:creationId xmlns:a16="http://schemas.microsoft.com/office/drawing/2014/main" id="{2D03A23D-FE75-9B20-03EA-6827E7FC0C52}"/>
              </a:ext>
            </a:extLst>
          </p:cNvPr>
          <p:cNvSpPr>
            <a:spLocks noGrp="1"/>
          </p:cNvSpPr>
          <p:nvPr>
            <p:ph sz="quarter" idx="13"/>
          </p:nvPr>
        </p:nvSpPr>
        <p:spPr/>
        <p:txBody>
          <a:bodyPr/>
          <a:lstStyle/>
          <a:p>
            <a:r>
              <a:rPr lang="en-US" altLang="zh-CN" dirty="0">
                <a:ea typeface="宋体" charset="-122"/>
              </a:rPr>
              <a:t>From Sells(bar, beer, price), find the prices and beers that are sold by Joe’s either for less than $2 or for an unknown price. </a:t>
            </a:r>
            <a:endParaRPr lang="en-US" dirty="0"/>
          </a:p>
        </p:txBody>
      </p:sp>
    </p:spTree>
    <p:extLst>
      <p:ext uri="{BB962C8B-B14F-4D97-AF65-F5344CB8AC3E}">
        <p14:creationId xmlns:p14="http://schemas.microsoft.com/office/powerpoint/2010/main" val="18063142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88717-F7CC-A48F-EE0D-1BCE5043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FB2FA2-B71B-AB90-F187-3E8FC4F49354}"/>
              </a:ext>
            </a:extLst>
          </p:cNvPr>
          <p:cNvSpPr>
            <a:spLocks noGrp="1"/>
          </p:cNvSpPr>
          <p:nvPr>
            <p:ph type="title"/>
          </p:nvPr>
        </p:nvSpPr>
        <p:spPr/>
        <p:txBody>
          <a:bodyPr/>
          <a:lstStyle/>
          <a:p>
            <a:r>
              <a:rPr lang="en-US" altLang="zh-CN" dirty="0">
                <a:ea typeface="宋体" charset="-122"/>
              </a:rPr>
              <a:t>Multi-relation Queries</a:t>
            </a:r>
            <a:endParaRPr lang="en-US" dirty="0"/>
          </a:p>
        </p:txBody>
      </p:sp>
      <p:sp>
        <p:nvSpPr>
          <p:cNvPr id="3" name="Content Placeholder 2">
            <a:extLst>
              <a:ext uri="{FF2B5EF4-FFF2-40B4-BE49-F238E27FC236}">
                <a16:creationId xmlns:a16="http://schemas.microsoft.com/office/drawing/2014/main" id="{1D55C313-DE82-ABAC-5320-B3F75DF47F8D}"/>
              </a:ext>
            </a:extLst>
          </p:cNvPr>
          <p:cNvSpPr>
            <a:spLocks noGrp="1"/>
          </p:cNvSpPr>
          <p:nvPr>
            <p:ph sz="quarter" idx="13"/>
          </p:nvPr>
        </p:nvSpPr>
        <p:spPr>
          <a:xfrm>
            <a:off x="913774" y="1566407"/>
            <a:ext cx="10363826" cy="4865923"/>
          </a:xfrm>
        </p:spPr>
        <p:txBody>
          <a:bodyPr>
            <a:normAutofit/>
          </a:bodyPr>
          <a:lstStyle/>
          <a:p>
            <a:pPr>
              <a:lnSpc>
                <a:spcPct val="110000"/>
              </a:lnSpc>
            </a:pPr>
            <a:r>
              <a:rPr lang="en-US" dirty="0"/>
              <a:t> </a:t>
            </a:r>
            <a:r>
              <a:rPr lang="en-US" altLang="zh-CN" dirty="0">
                <a:ea typeface="宋体" charset="-122"/>
              </a:rPr>
              <a:t>Interesting queries often combine data from more than one relation, we can address several relations in one query by listing them all in the FROM clause.</a:t>
            </a:r>
          </a:p>
          <a:p>
            <a:pPr>
              <a:lnSpc>
                <a:spcPct val="110000"/>
              </a:lnSpc>
            </a:pPr>
            <a:r>
              <a:rPr lang="en-US" altLang="zh-CN" dirty="0">
                <a:ea typeface="宋体" charset="-122"/>
              </a:rPr>
              <a:t>Basic multi-relation queries:</a:t>
            </a:r>
          </a:p>
          <a:p>
            <a:pPr lvl="1">
              <a:lnSpc>
                <a:spcPct val="110000"/>
              </a:lnSpc>
            </a:pPr>
            <a:r>
              <a:rPr lang="en-US" altLang="zh-CN" dirty="0">
                <a:ea typeface="宋体" charset="-122"/>
              </a:rPr>
              <a:t>The Cartesian product of the multiple relations in the FROM clause:</a:t>
            </a:r>
          </a:p>
          <a:p>
            <a:pPr lvl="1">
              <a:lnSpc>
                <a:spcPct val="110000"/>
              </a:lnSpc>
            </a:pPr>
            <a:r>
              <a:rPr lang="en-US" altLang="zh-CN" dirty="0">
                <a:ea typeface="宋体" charset="-122"/>
              </a:rPr>
              <a:t>Use relations </a:t>
            </a:r>
            <a:r>
              <a:rPr lang="en-US" altLang="zh-CN" b="1" dirty="0">
                <a:ea typeface="宋体" charset="-122"/>
              </a:rPr>
              <a:t>Likes</a:t>
            </a:r>
            <a:r>
              <a:rPr lang="en-US" altLang="zh-CN" dirty="0">
                <a:ea typeface="宋体" charset="-122"/>
              </a:rPr>
              <a:t>(drinker, beer) and </a:t>
            </a:r>
            <a:r>
              <a:rPr lang="en-US" altLang="zh-CN" b="1" dirty="0">
                <a:ea typeface="宋体" charset="-122"/>
              </a:rPr>
              <a:t>Frequents</a:t>
            </a:r>
            <a:r>
              <a:rPr lang="en-US" altLang="zh-CN" dirty="0">
                <a:ea typeface="宋体" charset="-122"/>
              </a:rPr>
              <a:t>(drinker, bar) for the following query. Let </a:t>
            </a:r>
            <a:r>
              <a:rPr lang="en-US" altLang="zh-CN" b="1" dirty="0">
                <a:ea typeface="宋体" charset="-122"/>
              </a:rPr>
              <a:t>Likes</a:t>
            </a:r>
            <a:r>
              <a:rPr lang="en-US" altLang="zh-CN" dirty="0">
                <a:ea typeface="宋体" charset="-122"/>
              </a:rPr>
              <a:t> have 4 tuples and </a:t>
            </a:r>
            <a:r>
              <a:rPr lang="en-US" altLang="zh-CN" b="1" dirty="0">
                <a:ea typeface="宋体" charset="-122"/>
              </a:rPr>
              <a:t>Frequents</a:t>
            </a:r>
            <a:r>
              <a:rPr lang="en-US" altLang="zh-CN" dirty="0">
                <a:ea typeface="宋体" charset="-122"/>
              </a:rPr>
              <a:t> have 6 tuples, how many columns are in the output of the following query? How many tuples?</a:t>
            </a:r>
          </a:p>
          <a:p>
            <a:pPr marL="457200" lvl="1" indent="0">
              <a:lnSpc>
                <a:spcPct val="110000"/>
              </a:lnSpc>
              <a:buNone/>
            </a:pPr>
            <a:endParaRPr lang="en-US" altLang="zh-CN" dirty="0">
              <a:ea typeface="宋体" charset="-122"/>
            </a:endParaRPr>
          </a:p>
          <a:p>
            <a:pPr>
              <a:lnSpc>
                <a:spcPct val="110000"/>
              </a:lnSpc>
              <a:buFontTx/>
              <a:buNone/>
            </a:pPr>
            <a:r>
              <a:rPr lang="en-US" altLang="zh-CN" sz="2000" dirty="0">
                <a:latin typeface="Courier New" pitchFamily="49" charset="0"/>
                <a:ea typeface="宋体" charset="-122"/>
              </a:rPr>
              <a:t>	   SELECT *</a:t>
            </a:r>
          </a:p>
          <a:p>
            <a:pPr>
              <a:lnSpc>
                <a:spcPct val="110000"/>
              </a:lnSpc>
              <a:buFontTx/>
              <a:buNone/>
            </a:pPr>
            <a:r>
              <a:rPr lang="en-US" altLang="zh-CN" sz="2000" dirty="0">
                <a:latin typeface="Courier New" pitchFamily="49" charset="0"/>
                <a:ea typeface="宋体" charset="-122"/>
              </a:rPr>
              <a:t>	   FROM 	Likes, Frequents</a:t>
            </a:r>
          </a:p>
          <a:p>
            <a:pPr>
              <a:lnSpc>
                <a:spcPct val="110000"/>
              </a:lnSpc>
              <a:buFontTx/>
              <a:buNone/>
            </a:pPr>
            <a:r>
              <a:rPr lang="en-US" altLang="zh-CN" sz="2000" dirty="0">
                <a:latin typeface="Courier New" pitchFamily="49" charset="0"/>
                <a:ea typeface="宋体" charset="-122"/>
              </a:rPr>
              <a:t>	</a:t>
            </a:r>
            <a:endParaRPr lang="en-US" dirty="0"/>
          </a:p>
        </p:txBody>
      </p:sp>
    </p:spTree>
    <p:extLst>
      <p:ext uri="{BB962C8B-B14F-4D97-AF65-F5344CB8AC3E}">
        <p14:creationId xmlns:p14="http://schemas.microsoft.com/office/powerpoint/2010/main" val="21038571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88717-F7CC-A48F-EE0D-1BCE5043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FB2FA2-B71B-AB90-F187-3E8FC4F49354}"/>
              </a:ext>
            </a:extLst>
          </p:cNvPr>
          <p:cNvSpPr>
            <a:spLocks noGrp="1"/>
          </p:cNvSpPr>
          <p:nvPr>
            <p:ph type="title"/>
          </p:nvPr>
        </p:nvSpPr>
        <p:spPr/>
        <p:txBody>
          <a:bodyPr/>
          <a:lstStyle/>
          <a:p>
            <a:r>
              <a:rPr lang="en-US" altLang="zh-CN" dirty="0">
                <a:ea typeface="宋体" charset="-122"/>
              </a:rPr>
              <a:t>Multi-relation Queries</a:t>
            </a:r>
            <a:endParaRPr lang="en-US" dirty="0"/>
          </a:p>
        </p:txBody>
      </p:sp>
      <p:sp>
        <p:nvSpPr>
          <p:cNvPr id="3" name="Content Placeholder 2">
            <a:extLst>
              <a:ext uri="{FF2B5EF4-FFF2-40B4-BE49-F238E27FC236}">
                <a16:creationId xmlns:a16="http://schemas.microsoft.com/office/drawing/2014/main" id="{1D55C313-DE82-ABAC-5320-B3F75DF47F8D}"/>
              </a:ext>
            </a:extLst>
          </p:cNvPr>
          <p:cNvSpPr>
            <a:spLocks noGrp="1"/>
          </p:cNvSpPr>
          <p:nvPr>
            <p:ph sz="quarter" idx="13"/>
          </p:nvPr>
        </p:nvSpPr>
        <p:spPr>
          <a:xfrm>
            <a:off x="913774" y="1566407"/>
            <a:ext cx="10363826" cy="4865923"/>
          </a:xfrm>
        </p:spPr>
        <p:txBody>
          <a:bodyPr>
            <a:normAutofit/>
          </a:bodyPr>
          <a:lstStyle/>
          <a:p>
            <a:pPr>
              <a:lnSpc>
                <a:spcPct val="110000"/>
              </a:lnSpc>
            </a:pPr>
            <a:r>
              <a:rPr lang="en-US" altLang="zh-CN" dirty="0">
                <a:ea typeface="宋体" charset="-122"/>
              </a:rPr>
              <a:t>Attributes in different relations may have the same name. Distinguish attributes of the same name by “&lt;relation&gt;.&lt;attribute&gt;”</a:t>
            </a:r>
          </a:p>
          <a:p>
            <a:pPr>
              <a:lnSpc>
                <a:spcPct val="110000"/>
              </a:lnSpc>
            </a:pPr>
            <a:r>
              <a:rPr lang="en-US" altLang="zh-CN" dirty="0">
                <a:ea typeface="宋体" charset="-122"/>
              </a:rPr>
              <a:t>Using relations </a:t>
            </a:r>
            <a:r>
              <a:rPr lang="en-US" altLang="zh-CN" b="1" dirty="0">
                <a:ea typeface="宋体" charset="-122"/>
              </a:rPr>
              <a:t>Likes</a:t>
            </a:r>
            <a:r>
              <a:rPr lang="en-US" altLang="zh-CN" dirty="0">
                <a:ea typeface="宋体" charset="-122"/>
              </a:rPr>
              <a:t>(drinker, beer) and </a:t>
            </a:r>
            <a:r>
              <a:rPr lang="en-US" altLang="zh-CN" b="1" dirty="0">
                <a:ea typeface="宋体" charset="-122"/>
              </a:rPr>
              <a:t>Frequents</a:t>
            </a:r>
            <a:r>
              <a:rPr lang="en-US" altLang="zh-CN" dirty="0">
                <a:ea typeface="宋体" charset="-122"/>
              </a:rPr>
              <a:t>(drinker, bar) for the following query. Let </a:t>
            </a:r>
            <a:r>
              <a:rPr lang="en-US" altLang="zh-CN" b="1" dirty="0">
                <a:ea typeface="宋体" charset="-122"/>
              </a:rPr>
              <a:t>Likes</a:t>
            </a:r>
            <a:r>
              <a:rPr lang="en-US" altLang="zh-CN" dirty="0">
                <a:ea typeface="宋体" charset="-122"/>
              </a:rPr>
              <a:t> have 4 tuples and </a:t>
            </a:r>
            <a:r>
              <a:rPr lang="en-US" altLang="zh-CN" b="1" dirty="0">
                <a:ea typeface="宋体" charset="-122"/>
              </a:rPr>
              <a:t>Frequents</a:t>
            </a:r>
            <a:r>
              <a:rPr lang="en-US" altLang="zh-CN" dirty="0">
                <a:ea typeface="宋体" charset="-122"/>
              </a:rPr>
              <a:t> have 6 tuples, how many columns are in the output of the following query? How many tuples?</a:t>
            </a:r>
          </a:p>
          <a:p>
            <a:pPr>
              <a:lnSpc>
                <a:spcPct val="110000"/>
              </a:lnSpc>
            </a:pPr>
            <a:endParaRPr lang="en-US" altLang="zh-CN" dirty="0">
              <a:ea typeface="宋体" charset="-122"/>
            </a:endParaRPr>
          </a:p>
          <a:p>
            <a:pPr>
              <a:lnSpc>
                <a:spcPct val="110000"/>
              </a:lnSpc>
              <a:buFontTx/>
              <a:buNone/>
            </a:pPr>
            <a:r>
              <a:rPr lang="en-US" altLang="zh-CN" sz="2000" dirty="0">
                <a:latin typeface="Courier New" pitchFamily="49" charset="0"/>
                <a:ea typeface="宋体" charset="-122"/>
              </a:rPr>
              <a:t>	   SELECT </a:t>
            </a:r>
            <a:r>
              <a:rPr lang="en-US" altLang="zh-CN" sz="2000" dirty="0" err="1">
                <a:latin typeface="Courier New" pitchFamily="49" charset="0"/>
                <a:ea typeface="宋体" charset="-122"/>
              </a:rPr>
              <a:t>Likes.drinker</a:t>
            </a:r>
            <a:r>
              <a:rPr lang="en-US" altLang="zh-CN" sz="2000" dirty="0">
                <a:latin typeface="Courier New" pitchFamily="49" charset="0"/>
                <a:ea typeface="宋体" charset="-122"/>
              </a:rPr>
              <a:t>, </a:t>
            </a:r>
            <a:r>
              <a:rPr lang="en-US" altLang="zh-CN" sz="2000" dirty="0" err="1">
                <a:latin typeface="Courier New" pitchFamily="49" charset="0"/>
                <a:ea typeface="宋体" charset="-122"/>
              </a:rPr>
              <a:t>Likes.beer</a:t>
            </a:r>
            <a:endParaRPr lang="en-US" altLang="zh-CN" sz="2000" dirty="0">
              <a:latin typeface="Courier New" pitchFamily="49" charset="0"/>
              <a:ea typeface="宋体" charset="-122"/>
            </a:endParaRPr>
          </a:p>
          <a:p>
            <a:pPr>
              <a:lnSpc>
                <a:spcPct val="110000"/>
              </a:lnSpc>
              <a:buFontTx/>
              <a:buNone/>
            </a:pPr>
            <a:r>
              <a:rPr lang="en-US" altLang="zh-CN" sz="2000" dirty="0">
                <a:latin typeface="Courier New" pitchFamily="49" charset="0"/>
                <a:ea typeface="宋体" charset="-122"/>
              </a:rPr>
              <a:t>	   FROM 	Likes, Frequents</a:t>
            </a:r>
          </a:p>
        </p:txBody>
      </p:sp>
    </p:spTree>
    <p:extLst>
      <p:ext uri="{BB962C8B-B14F-4D97-AF65-F5344CB8AC3E}">
        <p14:creationId xmlns:p14="http://schemas.microsoft.com/office/powerpoint/2010/main" val="13870391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88717-F7CC-A48F-EE0D-1BCE5043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FB2FA2-B71B-AB90-F187-3E8FC4F49354}"/>
              </a:ext>
            </a:extLst>
          </p:cNvPr>
          <p:cNvSpPr>
            <a:spLocks noGrp="1"/>
          </p:cNvSpPr>
          <p:nvPr>
            <p:ph type="title"/>
          </p:nvPr>
        </p:nvSpPr>
        <p:spPr/>
        <p:txBody>
          <a:bodyPr/>
          <a:lstStyle/>
          <a:p>
            <a:r>
              <a:rPr lang="en-US" altLang="zh-CN" dirty="0">
                <a:ea typeface="宋体" charset="-122"/>
              </a:rPr>
              <a:t>Multi-relation Queries</a:t>
            </a:r>
            <a:endParaRPr lang="en-US" dirty="0"/>
          </a:p>
        </p:txBody>
      </p:sp>
      <p:sp>
        <p:nvSpPr>
          <p:cNvPr id="3" name="Content Placeholder 2">
            <a:extLst>
              <a:ext uri="{FF2B5EF4-FFF2-40B4-BE49-F238E27FC236}">
                <a16:creationId xmlns:a16="http://schemas.microsoft.com/office/drawing/2014/main" id="{1D55C313-DE82-ABAC-5320-B3F75DF47F8D}"/>
              </a:ext>
            </a:extLst>
          </p:cNvPr>
          <p:cNvSpPr>
            <a:spLocks noGrp="1"/>
          </p:cNvSpPr>
          <p:nvPr>
            <p:ph sz="quarter" idx="13"/>
          </p:nvPr>
        </p:nvSpPr>
        <p:spPr>
          <a:xfrm>
            <a:off x="913774" y="1566407"/>
            <a:ext cx="10363826" cy="4865923"/>
          </a:xfrm>
        </p:spPr>
        <p:txBody>
          <a:bodyPr>
            <a:normAutofit/>
          </a:bodyPr>
          <a:lstStyle/>
          <a:p>
            <a:pPr>
              <a:lnSpc>
                <a:spcPct val="110000"/>
              </a:lnSpc>
            </a:pPr>
            <a:r>
              <a:rPr lang="en-US" altLang="zh-CN" b="1" dirty="0">
                <a:ea typeface="宋体" charset="-122"/>
              </a:rPr>
              <a:t>Query</a:t>
            </a:r>
            <a:r>
              <a:rPr lang="en-US" altLang="zh-CN" dirty="0">
                <a:ea typeface="宋体" charset="-122"/>
              </a:rPr>
              <a:t>: Using relations </a:t>
            </a:r>
            <a:r>
              <a:rPr lang="en-US" altLang="zh-CN" b="1" dirty="0">
                <a:ea typeface="宋体" charset="-122"/>
              </a:rPr>
              <a:t>Likes</a:t>
            </a:r>
            <a:r>
              <a:rPr lang="en-US" altLang="zh-CN" dirty="0">
                <a:ea typeface="宋体" charset="-122"/>
              </a:rPr>
              <a:t>(drinker, beer) and </a:t>
            </a:r>
            <a:r>
              <a:rPr lang="en-US" altLang="zh-CN" b="1" dirty="0">
                <a:ea typeface="宋体" charset="-122"/>
              </a:rPr>
              <a:t>Frequents</a:t>
            </a:r>
            <a:r>
              <a:rPr lang="en-US" altLang="zh-CN" dirty="0">
                <a:ea typeface="宋体" charset="-122"/>
              </a:rPr>
              <a:t>(drinker, bar), find the beers liked by at least one person who frequents Joe’s Bar.</a:t>
            </a:r>
          </a:p>
        </p:txBody>
      </p:sp>
    </p:spTree>
    <p:extLst>
      <p:ext uri="{BB962C8B-B14F-4D97-AF65-F5344CB8AC3E}">
        <p14:creationId xmlns:p14="http://schemas.microsoft.com/office/powerpoint/2010/main" val="5449519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88717-F7CC-A48F-EE0D-1BCE5043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FB2FA2-B71B-AB90-F187-3E8FC4F49354}"/>
              </a:ext>
            </a:extLst>
          </p:cNvPr>
          <p:cNvSpPr>
            <a:spLocks noGrp="1"/>
          </p:cNvSpPr>
          <p:nvPr>
            <p:ph type="title"/>
          </p:nvPr>
        </p:nvSpPr>
        <p:spPr/>
        <p:txBody>
          <a:bodyPr/>
          <a:lstStyle/>
          <a:p>
            <a:r>
              <a:rPr lang="en-US" altLang="zh-CN" dirty="0">
                <a:ea typeface="宋体" charset="-122"/>
              </a:rPr>
              <a:t>Multi-relation Queries</a:t>
            </a:r>
            <a:endParaRPr lang="en-US" dirty="0"/>
          </a:p>
        </p:txBody>
      </p:sp>
      <p:sp>
        <p:nvSpPr>
          <p:cNvPr id="3" name="Content Placeholder 2">
            <a:extLst>
              <a:ext uri="{FF2B5EF4-FFF2-40B4-BE49-F238E27FC236}">
                <a16:creationId xmlns:a16="http://schemas.microsoft.com/office/drawing/2014/main" id="{1D55C313-DE82-ABAC-5320-B3F75DF47F8D}"/>
              </a:ext>
            </a:extLst>
          </p:cNvPr>
          <p:cNvSpPr>
            <a:spLocks noGrp="1"/>
          </p:cNvSpPr>
          <p:nvPr>
            <p:ph sz="quarter" idx="13"/>
          </p:nvPr>
        </p:nvSpPr>
        <p:spPr>
          <a:xfrm>
            <a:off x="913774" y="1566407"/>
            <a:ext cx="10363826" cy="4865923"/>
          </a:xfrm>
        </p:spPr>
        <p:txBody>
          <a:bodyPr>
            <a:normAutofit/>
          </a:bodyPr>
          <a:lstStyle/>
          <a:p>
            <a:pPr>
              <a:lnSpc>
                <a:spcPct val="110000"/>
              </a:lnSpc>
            </a:pPr>
            <a:r>
              <a:rPr lang="en-US" altLang="zh-CN" b="1" dirty="0">
                <a:ea typeface="宋体" charset="-122"/>
              </a:rPr>
              <a:t>Query</a:t>
            </a:r>
            <a:r>
              <a:rPr lang="en-US" altLang="zh-CN" dirty="0">
                <a:ea typeface="宋体" charset="-122"/>
              </a:rPr>
              <a:t>: Using relations </a:t>
            </a:r>
            <a:r>
              <a:rPr lang="en-US" altLang="zh-CN" b="1" dirty="0">
                <a:ea typeface="宋体" charset="-122"/>
              </a:rPr>
              <a:t>Likes</a:t>
            </a:r>
            <a:r>
              <a:rPr lang="en-US" altLang="zh-CN" dirty="0">
                <a:ea typeface="宋体" charset="-122"/>
              </a:rPr>
              <a:t>(drinker, beer) and </a:t>
            </a:r>
            <a:r>
              <a:rPr lang="en-US" altLang="zh-CN" b="1" dirty="0">
                <a:ea typeface="宋体" charset="-122"/>
              </a:rPr>
              <a:t>Frequents</a:t>
            </a:r>
            <a:r>
              <a:rPr lang="en-US" altLang="zh-CN" dirty="0">
                <a:ea typeface="宋体" charset="-122"/>
              </a:rPr>
              <a:t>(drinker, bar), find the beers liked by at least one person who frequents Joe’s Bar.</a:t>
            </a:r>
          </a:p>
          <a:p>
            <a:pPr>
              <a:lnSpc>
                <a:spcPct val="110000"/>
              </a:lnSpc>
              <a:buFontTx/>
              <a:buNone/>
            </a:pPr>
            <a:r>
              <a:rPr lang="en-US" altLang="zh-CN" sz="2000" dirty="0">
                <a:latin typeface="Courier New" pitchFamily="49" charset="0"/>
                <a:ea typeface="宋体" charset="-122"/>
              </a:rPr>
              <a:t>	   SELECT </a:t>
            </a:r>
            <a:r>
              <a:rPr lang="en-US" altLang="zh-CN" sz="2000" dirty="0" err="1">
                <a:latin typeface="Courier New" pitchFamily="49" charset="0"/>
                <a:ea typeface="宋体" charset="-122"/>
              </a:rPr>
              <a:t>Likes.beer</a:t>
            </a:r>
            <a:endParaRPr lang="en-US" altLang="zh-CN" sz="2000" dirty="0">
              <a:latin typeface="Courier New" pitchFamily="49" charset="0"/>
              <a:ea typeface="宋体" charset="-122"/>
            </a:endParaRPr>
          </a:p>
          <a:p>
            <a:pPr>
              <a:lnSpc>
                <a:spcPct val="110000"/>
              </a:lnSpc>
              <a:buFontTx/>
              <a:buNone/>
            </a:pPr>
            <a:r>
              <a:rPr lang="en-US" altLang="zh-CN" sz="2000" dirty="0">
                <a:latin typeface="Courier New" pitchFamily="49" charset="0"/>
                <a:ea typeface="宋体" charset="-122"/>
              </a:rPr>
              <a:t>	   FROM 	Likes, Frequents</a:t>
            </a:r>
          </a:p>
          <a:p>
            <a:pPr>
              <a:lnSpc>
                <a:spcPct val="110000"/>
              </a:lnSpc>
              <a:buFontTx/>
              <a:buNone/>
            </a:pPr>
            <a:r>
              <a:rPr lang="en-US" altLang="zh-CN" sz="2000" dirty="0">
                <a:latin typeface="Courier New" pitchFamily="49" charset="0"/>
                <a:ea typeface="宋体" charset="-122"/>
              </a:rPr>
              <a:t>	   WHERE 	</a:t>
            </a:r>
            <a:r>
              <a:rPr lang="en-US" altLang="zh-CN" sz="2000" dirty="0" err="1">
                <a:latin typeface="Courier New" pitchFamily="49" charset="0"/>
                <a:ea typeface="宋体" charset="-122"/>
              </a:rPr>
              <a:t>Frequents.bar</a:t>
            </a:r>
            <a:r>
              <a:rPr lang="en-US" altLang="zh-CN" sz="2000" dirty="0">
                <a:latin typeface="Courier New" pitchFamily="49" charset="0"/>
                <a:ea typeface="宋体" charset="-122"/>
              </a:rPr>
              <a:t> = ‘Joe Bar’ AND</a:t>
            </a:r>
          </a:p>
          <a:p>
            <a:pPr>
              <a:lnSpc>
                <a:spcPct val="110000"/>
              </a:lnSpc>
              <a:buFontTx/>
              <a:buNone/>
            </a:pPr>
            <a:r>
              <a:rPr lang="en-US" altLang="zh-CN" sz="2000" dirty="0">
                <a:latin typeface="Courier New" pitchFamily="49" charset="0"/>
                <a:ea typeface="宋体" charset="-122"/>
              </a:rPr>
              <a:t>			</a:t>
            </a:r>
            <a:r>
              <a:rPr lang="en-US" altLang="zh-CN" sz="2000" dirty="0" err="1">
                <a:latin typeface="Courier New" pitchFamily="49" charset="0"/>
                <a:ea typeface="宋体" charset="-122"/>
              </a:rPr>
              <a:t>Frequents.drinker</a:t>
            </a:r>
            <a:r>
              <a:rPr lang="en-US" altLang="zh-CN" sz="2000" dirty="0">
                <a:latin typeface="Courier New" pitchFamily="49" charset="0"/>
                <a:ea typeface="宋体" charset="-122"/>
              </a:rPr>
              <a:t> = </a:t>
            </a:r>
            <a:r>
              <a:rPr lang="en-US" altLang="zh-CN" sz="2000" dirty="0" err="1">
                <a:latin typeface="Courier New" pitchFamily="49" charset="0"/>
                <a:ea typeface="宋体" charset="-122"/>
              </a:rPr>
              <a:t>Likes.drinker</a:t>
            </a:r>
            <a:r>
              <a:rPr lang="en-US" altLang="zh-CN" sz="2000" dirty="0">
                <a:latin typeface="Courier New" pitchFamily="49" charset="0"/>
                <a:ea typeface="宋体" charset="-122"/>
              </a:rPr>
              <a:t>;</a:t>
            </a:r>
          </a:p>
          <a:p>
            <a:endParaRPr lang="en-US" dirty="0"/>
          </a:p>
        </p:txBody>
      </p:sp>
    </p:spTree>
    <p:extLst>
      <p:ext uri="{BB962C8B-B14F-4D97-AF65-F5344CB8AC3E}">
        <p14:creationId xmlns:p14="http://schemas.microsoft.com/office/powerpoint/2010/main" val="26760904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C86B7-80DA-74F8-2D66-1CB468074E26}"/>
              </a:ext>
            </a:extLst>
          </p:cNvPr>
          <p:cNvSpPr>
            <a:spLocks noGrp="1"/>
          </p:cNvSpPr>
          <p:nvPr>
            <p:ph type="title"/>
          </p:nvPr>
        </p:nvSpPr>
        <p:spPr/>
        <p:txBody>
          <a:bodyPr/>
          <a:lstStyle/>
          <a:p>
            <a:r>
              <a:rPr lang="en-US" dirty="0"/>
              <a:t>Semantics</a:t>
            </a:r>
          </a:p>
        </p:txBody>
      </p:sp>
      <p:sp>
        <p:nvSpPr>
          <p:cNvPr id="3" name="Content Placeholder 2">
            <a:extLst>
              <a:ext uri="{FF2B5EF4-FFF2-40B4-BE49-F238E27FC236}">
                <a16:creationId xmlns:a16="http://schemas.microsoft.com/office/drawing/2014/main" id="{300C57E4-F03A-093F-F5C4-8A9C911C73B0}"/>
              </a:ext>
            </a:extLst>
          </p:cNvPr>
          <p:cNvSpPr>
            <a:spLocks noGrp="1"/>
          </p:cNvSpPr>
          <p:nvPr>
            <p:ph sz="quarter" idx="13"/>
          </p:nvPr>
        </p:nvSpPr>
        <p:spPr/>
        <p:txBody>
          <a:bodyPr>
            <a:normAutofit/>
          </a:bodyPr>
          <a:lstStyle/>
          <a:p>
            <a:pPr marL="609600" indent="-609600">
              <a:lnSpc>
                <a:spcPct val="110000"/>
              </a:lnSpc>
            </a:pPr>
            <a:r>
              <a:rPr lang="en-US" altLang="zh-CN" dirty="0">
                <a:ea typeface="宋体" charset="-122"/>
              </a:rPr>
              <a:t>Almost the same as for single-relation queries:</a:t>
            </a:r>
          </a:p>
          <a:p>
            <a:pPr marL="990600" lvl="1" indent="-533400">
              <a:lnSpc>
                <a:spcPct val="110000"/>
              </a:lnSpc>
              <a:buFont typeface="Monotype Sorts" pitchFamily="2" charset="2"/>
              <a:buAutoNum type="arabicPeriod"/>
            </a:pPr>
            <a:r>
              <a:rPr lang="en-US" altLang="zh-CN" dirty="0">
                <a:ea typeface="宋体" charset="-122"/>
              </a:rPr>
              <a:t>Start with </a:t>
            </a:r>
            <a:r>
              <a:rPr lang="en-US" altLang="zh-CN" dirty="0">
                <a:solidFill>
                  <a:srgbClr val="C00000"/>
                </a:solidFill>
                <a:ea typeface="宋体" charset="-122"/>
              </a:rPr>
              <a:t>the (Cartesian) product </a:t>
            </a:r>
            <a:r>
              <a:rPr lang="en-US" altLang="zh-CN" dirty="0">
                <a:ea typeface="宋体" charset="-122"/>
              </a:rPr>
              <a:t>of all the relations in the FROM clause</a:t>
            </a:r>
          </a:p>
          <a:p>
            <a:pPr marL="990600" lvl="1" indent="-533400">
              <a:lnSpc>
                <a:spcPct val="110000"/>
              </a:lnSpc>
              <a:buFont typeface="Monotype Sorts" pitchFamily="2" charset="2"/>
              <a:buAutoNum type="arabicPeriod"/>
            </a:pPr>
            <a:r>
              <a:rPr lang="en-US" altLang="zh-CN" dirty="0">
                <a:ea typeface="宋体" charset="-122"/>
              </a:rPr>
              <a:t>Apply the </a:t>
            </a:r>
            <a:r>
              <a:rPr lang="en-US" altLang="zh-CN" dirty="0">
                <a:solidFill>
                  <a:srgbClr val="C00000"/>
                </a:solidFill>
                <a:ea typeface="宋体" charset="-122"/>
              </a:rPr>
              <a:t>selection</a:t>
            </a:r>
            <a:r>
              <a:rPr lang="en-US" altLang="zh-CN" dirty="0">
                <a:ea typeface="宋体" charset="-122"/>
              </a:rPr>
              <a:t> condition from the WHERE clause</a:t>
            </a:r>
          </a:p>
          <a:p>
            <a:pPr marL="990600" lvl="1" indent="-533400">
              <a:lnSpc>
                <a:spcPct val="110000"/>
              </a:lnSpc>
              <a:buFont typeface="Monotype Sorts" pitchFamily="2" charset="2"/>
              <a:buAutoNum type="arabicPeriod"/>
            </a:pPr>
            <a:r>
              <a:rPr lang="en-US" altLang="zh-CN" dirty="0">
                <a:solidFill>
                  <a:srgbClr val="C00000"/>
                </a:solidFill>
                <a:ea typeface="宋体" charset="-122"/>
              </a:rPr>
              <a:t>Project</a:t>
            </a:r>
            <a:r>
              <a:rPr lang="en-US" altLang="zh-CN" dirty="0">
                <a:ea typeface="宋体" charset="-122"/>
              </a:rPr>
              <a:t> onto the list of attributes and expressions in the SELECT clause</a:t>
            </a:r>
          </a:p>
          <a:p>
            <a:pPr>
              <a:lnSpc>
                <a:spcPct val="110000"/>
              </a:lnSpc>
              <a:spcBef>
                <a:spcPct val="0"/>
              </a:spcBef>
              <a:buFontTx/>
              <a:buNone/>
            </a:pPr>
            <a:endParaRPr lang="en-US" altLang="zh-CN" sz="2000" dirty="0">
              <a:solidFill>
                <a:schemeClr val="accent2"/>
              </a:solidFill>
              <a:ea typeface="宋体" charset="-122"/>
            </a:endParaRPr>
          </a:p>
          <a:p>
            <a:pPr>
              <a:lnSpc>
                <a:spcPct val="110000"/>
              </a:lnSpc>
              <a:spcBef>
                <a:spcPct val="0"/>
              </a:spcBef>
              <a:buFontTx/>
              <a:buNone/>
            </a:pPr>
            <a:r>
              <a:rPr lang="en-US" altLang="zh-CN" sz="2000" dirty="0">
                <a:solidFill>
                  <a:schemeClr val="accent2"/>
                </a:solidFill>
                <a:ea typeface="宋体" charset="-122"/>
              </a:rPr>
              <a:t>	</a:t>
            </a:r>
            <a:r>
              <a:rPr lang="en-US" altLang="zh-CN" sz="2000" dirty="0">
                <a:ea typeface="宋体" charset="-122"/>
              </a:rPr>
              <a:t>  SELECT a1, a2, …, </a:t>
            </a:r>
            <a:r>
              <a:rPr lang="en-US" altLang="zh-CN" sz="2000" dirty="0" err="1">
                <a:ea typeface="宋体" charset="-122"/>
              </a:rPr>
              <a:t>ak</a:t>
            </a:r>
            <a:endParaRPr lang="en-US" altLang="zh-CN" sz="2000" dirty="0">
              <a:ea typeface="宋体" charset="-122"/>
            </a:endParaRPr>
          </a:p>
          <a:p>
            <a:pPr>
              <a:lnSpc>
                <a:spcPct val="110000"/>
              </a:lnSpc>
              <a:spcBef>
                <a:spcPct val="0"/>
              </a:spcBef>
              <a:buFontTx/>
              <a:buNone/>
            </a:pPr>
            <a:r>
              <a:rPr lang="en-US" altLang="zh-CN" sz="2000" dirty="0">
                <a:ea typeface="宋体" charset="-122"/>
              </a:rPr>
              <a:t>	  FROM    R</a:t>
            </a:r>
            <a:r>
              <a:rPr lang="en-US" altLang="zh-CN" sz="2000" baseline="-25000" dirty="0">
                <a:ea typeface="宋体" charset="-122"/>
              </a:rPr>
              <a:t>1</a:t>
            </a:r>
            <a:r>
              <a:rPr lang="en-US" altLang="zh-CN" sz="2000" dirty="0">
                <a:ea typeface="宋体" charset="-122"/>
              </a:rPr>
              <a:t> AS x</a:t>
            </a:r>
            <a:r>
              <a:rPr lang="en-US" altLang="zh-CN" sz="2000" baseline="-25000" dirty="0">
                <a:ea typeface="宋体" charset="-122"/>
              </a:rPr>
              <a:t>1</a:t>
            </a:r>
            <a:r>
              <a:rPr lang="en-US" altLang="zh-CN" sz="2000" dirty="0">
                <a:ea typeface="宋体" charset="-122"/>
              </a:rPr>
              <a:t>, R</a:t>
            </a:r>
            <a:r>
              <a:rPr lang="en-US" altLang="zh-CN" sz="2000" baseline="-25000" dirty="0">
                <a:ea typeface="宋体" charset="-122"/>
              </a:rPr>
              <a:t>2</a:t>
            </a:r>
            <a:r>
              <a:rPr lang="en-US" altLang="zh-CN" sz="2000" dirty="0">
                <a:ea typeface="宋体" charset="-122"/>
              </a:rPr>
              <a:t> AS x</a:t>
            </a:r>
            <a:r>
              <a:rPr lang="en-US" altLang="zh-CN" sz="2000" baseline="-25000" dirty="0">
                <a:ea typeface="宋体" charset="-122"/>
              </a:rPr>
              <a:t>2</a:t>
            </a:r>
            <a:r>
              <a:rPr lang="en-US" altLang="zh-CN" sz="2000" dirty="0">
                <a:ea typeface="宋体" charset="-122"/>
              </a:rPr>
              <a:t>, …, R</a:t>
            </a:r>
            <a:r>
              <a:rPr lang="en-US" altLang="zh-CN" sz="2000" baseline="-25000" dirty="0">
                <a:ea typeface="宋体" charset="-122"/>
              </a:rPr>
              <a:t>n</a:t>
            </a:r>
            <a:r>
              <a:rPr lang="en-US" altLang="zh-CN" sz="2000" dirty="0">
                <a:ea typeface="宋体" charset="-122"/>
              </a:rPr>
              <a:t> AS </a:t>
            </a:r>
            <a:r>
              <a:rPr lang="en-US" altLang="zh-CN" sz="2000" dirty="0" err="1">
                <a:ea typeface="宋体" charset="-122"/>
              </a:rPr>
              <a:t>x</a:t>
            </a:r>
            <a:r>
              <a:rPr lang="en-US" altLang="zh-CN" sz="2000" baseline="-25000" dirty="0" err="1">
                <a:ea typeface="宋体" charset="-122"/>
              </a:rPr>
              <a:t>n</a:t>
            </a:r>
            <a:endParaRPr lang="en-US" altLang="zh-CN" sz="2000" baseline="-25000" dirty="0">
              <a:ea typeface="宋体" charset="-122"/>
            </a:endParaRPr>
          </a:p>
          <a:p>
            <a:pPr>
              <a:lnSpc>
                <a:spcPct val="110000"/>
              </a:lnSpc>
              <a:spcBef>
                <a:spcPct val="0"/>
              </a:spcBef>
              <a:buFontTx/>
              <a:buNone/>
            </a:pPr>
            <a:r>
              <a:rPr lang="en-US" altLang="zh-CN" sz="2000" dirty="0">
                <a:ea typeface="宋体" charset="-122"/>
              </a:rPr>
              <a:t>	  WHERE  Conditions</a:t>
            </a:r>
          </a:p>
          <a:p>
            <a:endParaRPr lang="en-US" dirty="0"/>
          </a:p>
        </p:txBody>
      </p:sp>
    </p:spTree>
    <p:extLst>
      <p:ext uri="{BB962C8B-B14F-4D97-AF65-F5344CB8AC3E}">
        <p14:creationId xmlns:p14="http://schemas.microsoft.com/office/powerpoint/2010/main" val="17259349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28A35C-7B4E-B61C-A31D-0D40BA253C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40FB13-0223-A541-9FA1-6EDE5E10287E}"/>
              </a:ext>
            </a:extLst>
          </p:cNvPr>
          <p:cNvSpPr>
            <a:spLocks noGrp="1"/>
          </p:cNvSpPr>
          <p:nvPr>
            <p:ph type="title"/>
          </p:nvPr>
        </p:nvSpPr>
        <p:spPr/>
        <p:txBody>
          <a:bodyPr/>
          <a:lstStyle/>
          <a:p>
            <a:r>
              <a:rPr lang="en-US" dirty="0"/>
              <a:t>Semantics</a:t>
            </a:r>
          </a:p>
        </p:txBody>
      </p:sp>
      <p:sp>
        <p:nvSpPr>
          <p:cNvPr id="3" name="Content Placeholder 2">
            <a:extLst>
              <a:ext uri="{FF2B5EF4-FFF2-40B4-BE49-F238E27FC236}">
                <a16:creationId xmlns:a16="http://schemas.microsoft.com/office/drawing/2014/main" id="{FC89AFDB-5467-D48C-9341-058752EB9927}"/>
              </a:ext>
            </a:extLst>
          </p:cNvPr>
          <p:cNvSpPr>
            <a:spLocks noGrp="1"/>
          </p:cNvSpPr>
          <p:nvPr>
            <p:ph sz="quarter" idx="13"/>
          </p:nvPr>
        </p:nvSpPr>
        <p:spPr>
          <a:xfrm>
            <a:off x="913774" y="1566408"/>
            <a:ext cx="10363826" cy="1318682"/>
          </a:xfrm>
        </p:spPr>
        <p:txBody>
          <a:bodyPr>
            <a:normAutofit/>
          </a:bodyPr>
          <a:lstStyle/>
          <a:p>
            <a:pPr>
              <a:lnSpc>
                <a:spcPct val="110000"/>
              </a:lnSpc>
              <a:spcBef>
                <a:spcPct val="0"/>
              </a:spcBef>
              <a:buFontTx/>
              <a:buNone/>
            </a:pPr>
            <a:r>
              <a:rPr lang="en-US" altLang="zh-CN" sz="2000" dirty="0">
                <a:solidFill>
                  <a:schemeClr val="accent2"/>
                </a:solidFill>
                <a:ea typeface="宋体" charset="-122"/>
              </a:rPr>
              <a:t>	</a:t>
            </a:r>
            <a:r>
              <a:rPr lang="en-US" altLang="zh-CN" sz="2000" dirty="0">
                <a:ea typeface="宋体" charset="-122"/>
              </a:rPr>
              <a:t>  SELECT a1, a2, …, </a:t>
            </a:r>
            <a:r>
              <a:rPr lang="en-US" altLang="zh-CN" sz="2000" dirty="0" err="1">
                <a:ea typeface="宋体" charset="-122"/>
              </a:rPr>
              <a:t>ak</a:t>
            </a:r>
            <a:endParaRPr lang="en-US" altLang="zh-CN" sz="2000" dirty="0">
              <a:ea typeface="宋体" charset="-122"/>
            </a:endParaRPr>
          </a:p>
          <a:p>
            <a:pPr>
              <a:lnSpc>
                <a:spcPct val="110000"/>
              </a:lnSpc>
              <a:spcBef>
                <a:spcPct val="0"/>
              </a:spcBef>
              <a:buFontTx/>
              <a:buNone/>
            </a:pPr>
            <a:r>
              <a:rPr lang="en-US" altLang="zh-CN" sz="2000" dirty="0">
                <a:ea typeface="宋体" charset="-122"/>
              </a:rPr>
              <a:t>	  FROM    R</a:t>
            </a:r>
            <a:r>
              <a:rPr lang="en-US" altLang="zh-CN" sz="2000" baseline="-25000" dirty="0">
                <a:ea typeface="宋体" charset="-122"/>
              </a:rPr>
              <a:t>1</a:t>
            </a:r>
            <a:r>
              <a:rPr lang="en-US" altLang="zh-CN" sz="2000" dirty="0">
                <a:ea typeface="宋体" charset="-122"/>
              </a:rPr>
              <a:t> AS x</a:t>
            </a:r>
            <a:r>
              <a:rPr lang="en-US" altLang="zh-CN" sz="2000" baseline="-25000" dirty="0">
                <a:ea typeface="宋体" charset="-122"/>
              </a:rPr>
              <a:t>1</a:t>
            </a:r>
            <a:r>
              <a:rPr lang="en-US" altLang="zh-CN" sz="2000" dirty="0">
                <a:ea typeface="宋体" charset="-122"/>
              </a:rPr>
              <a:t>, R</a:t>
            </a:r>
            <a:r>
              <a:rPr lang="en-US" altLang="zh-CN" sz="2000" baseline="-25000" dirty="0">
                <a:ea typeface="宋体" charset="-122"/>
              </a:rPr>
              <a:t>2</a:t>
            </a:r>
            <a:r>
              <a:rPr lang="en-US" altLang="zh-CN" sz="2000" dirty="0">
                <a:ea typeface="宋体" charset="-122"/>
              </a:rPr>
              <a:t> AS x</a:t>
            </a:r>
            <a:r>
              <a:rPr lang="en-US" altLang="zh-CN" sz="2000" baseline="-25000" dirty="0">
                <a:ea typeface="宋体" charset="-122"/>
              </a:rPr>
              <a:t>2</a:t>
            </a:r>
            <a:r>
              <a:rPr lang="en-US" altLang="zh-CN" sz="2000" dirty="0">
                <a:ea typeface="宋体" charset="-122"/>
              </a:rPr>
              <a:t>, …, R</a:t>
            </a:r>
            <a:r>
              <a:rPr lang="en-US" altLang="zh-CN" sz="2000" baseline="-25000" dirty="0">
                <a:ea typeface="宋体" charset="-122"/>
              </a:rPr>
              <a:t>n</a:t>
            </a:r>
            <a:r>
              <a:rPr lang="en-US" altLang="zh-CN" sz="2000" dirty="0">
                <a:ea typeface="宋体" charset="-122"/>
              </a:rPr>
              <a:t> AS </a:t>
            </a:r>
            <a:r>
              <a:rPr lang="en-US" altLang="zh-CN" sz="2000" dirty="0" err="1">
                <a:ea typeface="宋体" charset="-122"/>
              </a:rPr>
              <a:t>x</a:t>
            </a:r>
            <a:r>
              <a:rPr lang="en-US" altLang="zh-CN" sz="2000" baseline="-25000" dirty="0" err="1">
                <a:ea typeface="宋体" charset="-122"/>
              </a:rPr>
              <a:t>n</a:t>
            </a:r>
            <a:endParaRPr lang="en-US" altLang="zh-CN" sz="2000" baseline="-25000" dirty="0">
              <a:ea typeface="宋体" charset="-122"/>
            </a:endParaRPr>
          </a:p>
          <a:p>
            <a:pPr>
              <a:lnSpc>
                <a:spcPct val="110000"/>
              </a:lnSpc>
              <a:spcBef>
                <a:spcPct val="0"/>
              </a:spcBef>
              <a:buFontTx/>
              <a:buNone/>
            </a:pPr>
            <a:r>
              <a:rPr lang="en-US" altLang="zh-CN" sz="2000" dirty="0">
                <a:ea typeface="宋体" charset="-122"/>
              </a:rPr>
              <a:t>	  WHERE  Conditions</a:t>
            </a:r>
          </a:p>
          <a:p>
            <a:endParaRPr lang="en-US" dirty="0"/>
          </a:p>
        </p:txBody>
      </p:sp>
      <p:sp>
        <p:nvSpPr>
          <p:cNvPr id="4" name="Rectangle 4">
            <a:extLst>
              <a:ext uri="{FF2B5EF4-FFF2-40B4-BE49-F238E27FC236}">
                <a16:creationId xmlns:a16="http://schemas.microsoft.com/office/drawing/2014/main" id="{F6AC9AC1-ECE9-E046-2E03-4EFE97CE870F}"/>
              </a:ext>
            </a:extLst>
          </p:cNvPr>
          <p:cNvSpPr>
            <a:spLocks noChangeArrowheads="1"/>
          </p:cNvSpPr>
          <p:nvPr/>
        </p:nvSpPr>
        <p:spPr bwMode="auto">
          <a:xfrm>
            <a:off x="2017235" y="2782614"/>
            <a:ext cx="7229158" cy="360611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marL="342900" indent="-342900">
              <a:lnSpc>
                <a:spcPct val="120000"/>
              </a:lnSpc>
              <a:spcBef>
                <a:spcPct val="0"/>
              </a:spcBef>
              <a:buFontTx/>
              <a:buNone/>
            </a:pPr>
            <a:r>
              <a:rPr lang="en-US" altLang="zh-CN" sz="2400" dirty="0">
                <a:ea typeface="宋体" charset="-122"/>
              </a:rPr>
              <a:t>Answer = {}</a:t>
            </a:r>
          </a:p>
          <a:p>
            <a:pPr marL="342900" indent="-342900">
              <a:lnSpc>
                <a:spcPct val="120000"/>
              </a:lnSpc>
              <a:spcBef>
                <a:spcPct val="0"/>
              </a:spcBef>
              <a:buFontTx/>
              <a:buNone/>
            </a:pPr>
            <a:r>
              <a:rPr lang="en-US" altLang="zh-CN" sz="2400" b="1" dirty="0">
                <a:ea typeface="宋体" charset="-122"/>
              </a:rPr>
              <a:t>for</a:t>
            </a:r>
            <a:r>
              <a:rPr lang="en-US" altLang="zh-CN" sz="2400" dirty="0">
                <a:ea typeface="宋体" charset="-122"/>
              </a:rPr>
              <a:t> x1 </a:t>
            </a:r>
            <a:r>
              <a:rPr lang="en-US" altLang="zh-CN" sz="2400" b="1" dirty="0">
                <a:ea typeface="宋体" charset="-122"/>
              </a:rPr>
              <a:t>in</a:t>
            </a:r>
            <a:r>
              <a:rPr lang="en-US" altLang="zh-CN" sz="2400" dirty="0">
                <a:ea typeface="宋体" charset="-122"/>
              </a:rPr>
              <a:t> R1 </a:t>
            </a:r>
            <a:r>
              <a:rPr lang="en-US" altLang="zh-CN" sz="2400" b="1" dirty="0">
                <a:ea typeface="宋体" charset="-122"/>
              </a:rPr>
              <a:t>do</a:t>
            </a:r>
          </a:p>
          <a:p>
            <a:pPr marL="342900" indent="-342900">
              <a:lnSpc>
                <a:spcPct val="120000"/>
              </a:lnSpc>
              <a:spcBef>
                <a:spcPct val="0"/>
              </a:spcBef>
              <a:buFontTx/>
              <a:buNone/>
            </a:pPr>
            <a:r>
              <a:rPr lang="en-US" altLang="zh-CN" sz="2400" dirty="0">
                <a:ea typeface="宋体" charset="-122"/>
              </a:rPr>
              <a:t>      </a:t>
            </a:r>
            <a:r>
              <a:rPr lang="en-US" altLang="zh-CN" sz="2400" b="1" dirty="0">
                <a:ea typeface="宋体" charset="-122"/>
              </a:rPr>
              <a:t>for</a:t>
            </a:r>
            <a:r>
              <a:rPr lang="en-US" altLang="zh-CN" sz="2400" dirty="0">
                <a:ea typeface="宋体" charset="-122"/>
              </a:rPr>
              <a:t> x2 </a:t>
            </a:r>
            <a:r>
              <a:rPr lang="en-US" altLang="zh-CN" sz="2400" b="1" dirty="0">
                <a:ea typeface="宋体" charset="-122"/>
              </a:rPr>
              <a:t>in</a:t>
            </a:r>
            <a:r>
              <a:rPr lang="en-US" altLang="zh-CN" sz="2400" dirty="0">
                <a:ea typeface="宋体" charset="-122"/>
              </a:rPr>
              <a:t> R2 </a:t>
            </a:r>
            <a:r>
              <a:rPr lang="en-US" altLang="zh-CN" sz="2400" b="1" dirty="0">
                <a:ea typeface="宋体" charset="-122"/>
              </a:rPr>
              <a:t>do</a:t>
            </a:r>
          </a:p>
          <a:p>
            <a:pPr marL="342900" indent="-342900">
              <a:lnSpc>
                <a:spcPct val="120000"/>
              </a:lnSpc>
              <a:spcBef>
                <a:spcPct val="0"/>
              </a:spcBef>
              <a:buFontTx/>
              <a:buNone/>
            </a:pPr>
            <a:r>
              <a:rPr lang="en-US" altLang="zh-CN" sz="2400" dirty="0">
                <a:ea typeface="宋体" charset="-122"/>
              </a:rPr>
              <a:t>           …..</a:t>
            </a:r>
          </a:p>
          <a:p>
            <a:pPr marL="342900" indent="-342900">
              <a:lnSpc>
                <a:spcPct val="120000"/>
              </a:lnSpc>
              <a:spcBef>
                <a:spcPct val="0"/>
              </a:spcBef>
              <a:buFontTx/>
              <a:buNone/>
            </a:pPr>
            <a:r>
              <a:rPr lang="en-US" altLang="zh-CN" sz="2400" dirty="0">
                <a:ea typeface="宋体" charset="-122"/>
              </a:rPr>
              <a:t>                </a:t>
            </a:r>
            <a:r>
              <a:rPr lang="en-US" altLang="zh-CN" sz="2400" b="1" dirty="0">
                <a:ea typeface="宋体" charset="-122"/>
              </a:rPr>
              <a:t>for</a:t>
            </a:r>
            <a:r>
              <a:rPr lang="en-US" altLang="zh-CN" sz="2400" dirty="0">
                <a:ea typeface="宋体" charset="-122"/>
              </a:rPr>
              <a:t> xn </a:t>
            </a:r>
            <a:r>
              <a:rPr lang="en-US" altLang="zh-CN" sz="2400" b="1" dirty="0">
                <a:ea typeface="宋体" charset="-122"/>
              </a:rPr>
              <a:t>in</a:t>
            </a:r>
            <a:r>
              <a:rPr lang="en-US" altLang="zh-CN" sz="2400" dirty="0">
                <a:ea typeface="宋体" charset="-122"/>
              </a:rPr>
              <a:t> Rn </a:t>
            </a:r>
            <a:r>
              <a:rPr lang="en-US" altLang="zh-CN" sz="2400" b="1" dirty="0">
                <a:ea typeface="宋体" charset="-122"/>
              </a:rPr>
              <a:t>do</a:t>
            </a:r>
          </a:p>
          <a:p>
            <a:pPr marL="342900" indent="-342900">
              <a:lnSpc>
                <a:spcPct val="120000"/>
              </a:lnSpc>
              <a:spcBef>
                <a:spcPct val="0"/>
              </a:spcBef>
              <a:buFontTx/>
              <a:buNone/>
            </a:pPr>
            <a:r>
              <a:rPr lang="en-US" altLang="zh-CN" sz="2400" dirty="0">
                <a:ea typeface="宋体" charset="-122"/>
              </a:rPr>
              <a:t>                       </a:t>
            </a:r>
            <a:r>
              <a:rPr lang="en-US" altLang="zh-CN" sz="2400" b="1" dirty="0">
                <a:ea typeface="宋体" charset="-122"/>
              </a:rPr>
              <a:t>if</a:t>
            </a:r>
            <a:r>
              <a:rPr lang="en-US" altLang="zh-CN" sz="2400" dirty="0">
                <a:ea typeface="宋体" charset="-122"/>
              </a:rPr>
              <a:t> Conditions</a:t>
            </a:r>
          </a:p>
          <a:p>
            <a:pPr marL="342900" indent="-342900">
              <a:lnSpc>
                <a:spcPct val="120000"/>
              </a:lnSpc>
              <a:spcBef>
                <a:spcPct val="0"/>
              </a:spcBef>
              <a:buFontTx/>
              <a:buNone/>
            </a:pPr>
            <a:r>
              <a:rPr lang="en-US" altLang="zh-CN" sz="2400" dirty="0">
                <a:ea typeface="宋体" charset="-122"/>
              </a:rPr>
              <a:t>                             </a:t>
            </a:r>
            <a:r>
              <a:rPr lang="en-US" altLang="zh-CN" sz="2400" b="1" dirty="0">
                <a:ea typeface="宋体" charset="-122"/>
              </a:rPr>
              <a:t>then</a:t>
            </a:r>
            <a:r>
              <a:rPr lang="en-US" altLang="zh-CN" sz="2400" dirty="0">
                <a:ea typeface="宋体" charset="-122"/>
              </a:rPr>
              <a:t> Answer = Answer U {(a1,…,</a:t>
            </a:r>
            <a:r>
              <a:rPr lang="en-US" altLang="zh-CN" sz="2400" dirty="0" err="1">
                <a:ea typeface="宋体" charset="-122"/>
              </a:rPr>
              <a:t>ak</a:t>
            </a:r>
            <a:r>
              <a:rPr lang="en-US" altLang="zh-CN" sz="2400" dirty="0">
                <a:ea typeface="宋体" charset="-122"/>
              </a:rPr>
              <a:t>)}</a:t>
            </a:r>
          </a:p>
          <a:p>
            <a:pPr marL="342900" indent="-342900">
              <a:lnSpc>
                <a:spcPct val="120000"/>
              </a:lnSpc>
              <a:spcBef>
                <a:spcPct val="0"/>
              </a:spcBef>
              <a:buFontTx/>
              <a:buNone/>
            </a:pPr>
            <a:r>
              <a:rPr lang="en-US" altLang="zh-CN" sz="2400" b="1" dirty="0">
                <a:ea typeface="宋体" charset="-122"/>
              </a:rPr>
              <a:t>return</a:t>
            </a:r>
            <a:r>
              <a:rPr lang="en-US" altLang="zh-CN" sz="2400" dirty="0">
                <a:ea typeface="宋体" charset="-122"/>
              </a:rPr>
              <a:t> Answer</a:t>
            </a:r>
          </a:p>
        </p:txBody>
      </p:sp>
    </p:spTree>
    <p:extLst>
      <p:ext uri="{BB962C8B-B14F-4D97-AF65-F5344CB8AC3E}">
        <p14:creationId xmlns:p14="http://schemas.microsoft.com/office/powerpoint/2010/main" val="42314919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88717-F7CC-A48F-EE0D-1BCE5043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FB2FA2-B71B-AB90-F187-3E8FC4F49354}"/>
              </a:ext>
            </a:extLst>
          </p:cNvPr>
          <p:cNvSpPr>
            <a:spLocks noGrp="1"/>
          </p:cNvSpPr>
          <p:nvPr>
            <p:ph type="title"/>
          </p:nvPr>
        </p:nvSpPr>
        <p:spPr/>
        <p:txBody>
          <a:bodyPr/>
          <a:lstStyle/>
          <a:p>
            <a:r>
              <a:rPr lang="en-US" altLang="zh-CN" dirty="0">
                <a:ea typeface="宋体" charset="-122"/>
              </a:rPr>
              <a:t>Multi-relation queries exercise</a:t>
            </a:r>
            <a:endParaRPr lang="en-US" dirty="0"/>
          </a:p>
        </p:txBody>
      </p:sp>
      <p:sp>
        <p:nvSpPr>
          <p:cNvPr id="3" name="Content Placeholder 2">
            <a:extLst>
              <a:ext uri="{FF2B5EF4-FFF2-40B4-BE49-F238E27FC236}">
                <a16:creationId xmlns:a16="http://schemas.microsoft.com/office/drawing/2014/main" id="{1D55C313-DE82-ABAC-5320-B3F75DF47F8D}"/>
              </a:ext>
            </a:extLst>
          </p:cNvPr>
          <p:cNvSpPr>
            <a:spLocks noGrp="1"/>
          </p:cNvSpPr>
          <p:nvPr>
            <p:ph sz="quarter" idx="13"/>
          </p:nvPr>
        </p:nvSpPr>
        <p:spPr>
          <a:xfrm>
            <a:off x="913774" y="1566407"/>
            <a:ext cx="10363826" cy="4865923"/>
          </a:xfrm>
        </p:spPr>
        <p:txBody>
          <a:bodyPr>
            <a:normAutofit/>
          </a:bodyPr>
          <a:lstStyle/>
          <a:p>
            <a:pPr>
              <a:lnSpc>
                <a:spcPct val="110000"/>
              </a:lnSpc>
            </a:pPr>
            <a:r>
              <a:rPr lang="en-US" altLang="zh-CN" b="1" dirty="0">
                <a:ea typeface="宋体" charset="-122"/>
              </a:rPr>
              <a:t>Query</a:t>
            </a:r>
            <a:r>
              <a:rPr lang="en-US" altLang="zh-CN" dirty="0">
                <a:ea typeface="宋体" charset="-122"/>
              </a:rPr>
              <a:t>: Using relations </a:t>
            </a:r>
            <a:r>
              <a:rPr lang="en-US" altLang="zh-CN" b="1" dirty="0">
                <a:ea typeface="宋体" charset="-122"/>
              </a:rPr>
              <a:t>Likes</a:t>
            </a:r>
            <a:r>
              <a:rPr lang="en-US" altLang="zh-CN" dirty="0">
                <a:ea typeface="宋体" charset="-122"/>
              </a:rPr>
              <a:t>(drinker, beer) and </a:t>
            </a:r>
            <a:r>
              <a:rPr lang="en-US" altLang="zh-CN" b="1" dirty="0">
                <a:ea typeface="宋体" charset="-122"/>
              </a:rPr>
              <a:t>Sells</a:t>
            </a:r>
            <a:r>
              <a:rPr lang="en-US" altLang="zh-CN" dirty="0">
                <a:ea typeface="宋体" charset="-122"/>
              </a:rPr>
              <a:t>(bar, beer, price), find the bars that sell beers that Kate likes.</a:t>
            </a:r>
          </a:p>
        </p:txBody>
      </p:sp>
    </p:spTree>
    <p:extLst>
      <p:ext uri="{BB962C8B-B14F-4D97-AF65-F5344CB8AC3E}">
        <p14:creationId xmlns:p14="http://schemas.microsoft.com/office/powerpoint/2010/main" val="21199697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88717-F7CC-A48F-EE0D-1BCE5043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FB2FA2-B71B-AB90-F187-3E8FC4F49354}"/>
              </a:ext>
            </a:extLst>
          </p:cNvPr>
          <p:cNvSpPr>
            <a:spLocks noGrp="1"/>
          </p:cNvSpPr>
          <p:nvPr>
            <p:ph type="title"/>
          </p:nvPr>
        </p:nvSpPr>
        <p:spPr/>
        <p:txBody>
          <a:bodyPr/>
          <a:lstStyle/>
          <a:p>
            <a:r>
              <a:rPr lang="en-US" altLang="zh-CN" dirty="0">
                <a:ea typeface="宋体" charset="-122"/>
              </a:rPr>
              <a:t>Multi-relation queries exercise</a:t>
            </a:r>
            <a:endParaRPr lang="en-US" dirty="0"/>
          </a:p>
        </p:txBody>
      </p:sp>
      <p:sp>
        <p:nvSpPr>
          <p:cNvPr id="3" name="Content Placeholder 2">
            <a:extLst>
              <a:ext uri="{FF2B5EF4-FFF2-40B4-BE49-F238E27FC236}">
                <a16:creationId xmlns:a16="http://schemas.microsoft.com/office/drawing/2014/main" id="{1D55C313-DE82-ABAC-5320-B3F75DF47F8D}"/>
              </a:ext>
            </a:extLst>
          </p:cNvPr>
          <p:cNvSpPr>
            <a:spLocks noGrp="1"/>
          </p:cNvSpPr>
          <p:nvPr>
            <p:ph sz="quarter" idx="13"/>
          </p:nvPr>
        </p:nvSpPr>
        <p:spPr>
          <a:xfrm>
            <a:off x="913774" y="1566407"/>
            <a:ext cx="10363826" cy="4865923"/>
          </a:xfrm>
        </p:spPr>
        <p:txBody>
          <a:bodyPr>
            <a:normAutofit/>
          </a:bodyPr>
          <a:lstStyle/>
          <a:p>
            <a:pPr>
              <a:lnSpc>
                <a:spcPct val="110000"/>
              </a:lnSpc>
            </a:pPr>
            <a:r>
              <a:rPr lang="en-US" altLang="zh-CN" b="1" dirty="0">
                <a:ea typeface="宋体" charset="-122"/>
              </a:rPr>
              <a:t>Query</a:t>
            </a:r>
            <a:r>
              <a:rPr lang="en-US" altLang="zh-CN" dirty="0">
                <a:ea typeface="宋体" charset="-122"/>
              </a:rPr>
              <a:t>: Using relations </a:t>
            </a:r>
            <a:r>
              <a:rPr lang="en-US" altLang="zh-CN" b="1" dirty="0">
                <a:ea typeface="宋体" charset="-122"/>
              </a:rPr>
              <a:t>Likes</a:t>
            </a:r>
            <a:r>
              <a:rPr lang="en-US" altLang="zh-CN" dirty="0">
                <a:ea typeface="宋体" charset="-122"/>
              </a:rPr>
              <a:t>(drinker, beer) and </a:t>
            </a:r>
            <a:r>
              <a:rPr lang="en-US" altLang="zh-CN" b="1" dirty="0">
                <a:ea typeface="宋体" charset="-122"/>
              </a:rPr>
              <a:t>Frequents</a:t>
            </a:r>
            <a:r>
              <a:rPr lang="en-US" altLang="zh-CN" dirty="0">
                <a:ea typeface="宋体" charset="-122"/>
              </a:rPr>
              <a:t>(drinker, bar), </a:t>
            </a:r>
            <a:r>
              <a:rPr lang="en-US" altLang="zh-CN" b="1" dirty="0">
                <a:ea typeface="宋体" charset="-122"/>
              </a:rPr>
              <a:t>Sells</a:t>
            </a:r>
            <a:r>
              <a:rPr lang="en-US" altLang="zh-CN" dirty="0">
                <a:ea typeface="宋体" charset="-122"/>
              </a:rPr>
              <a:t>(bar, beer, price), find the beers and Joe’s prices for the beers that some Joe’s frequent customers like.</a:t>
            </a:r>
          </a:p>
          <a:p>
            <a:pPr>
              <a:lnSpc>
                <a:spcPct val="110000"/>
              </a:lnSpc>
            </a:pPr>
            <a:endParaRPr lang="en-US" altLang="zh-CN" dirty="0">
              <a:ea typeface="宋体" charset="-122"/>
            </a:endParaRPr>
          </a:p>
        </p:txBody>
      </p:sp>
    </p:spTree>
    <p:extLst>
      <p:ext uri="{BB962C8B-B14F-4D97-AF65-F5344CB8AC3E}">
        <p14:creationId xmlns:p14="http://schemas.microsoft.com/office/powerpoint/2010/main" val="3479465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4F20D4-CC8F-6B82-AF4F-A3003492AD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039CC4-A7CA-AB57-B716-A8A1FD7BB353}"/>
              </a:ext>
            </a:extLst>
          </p:cNvPr>
          <p:cNvSpPr>
            <a:spLocks noGrp="1"/>
          </p:cNvSpPr>
          <p:nvPr>
            <p:ph type="title"/>
          </p:nvPr>
        </p:nvSpPr>
        <p:spPr/>
        <p:txBody>
          <a:bodyPr/>
          <a:lstStyle/>
          <a:p>
            <a:r>
              <a:rPr lang="en-US" altLang="zh-CN" dirty="0"/>
              <a:t>Some SQL syntax</a:t>
            </a:r>
            <a:endParaRPr lang="en-US" dirty="0"/>
          </a:p>
        </p:txBody>
      </p:sp>
      <p:sp>
        <p:nvSpPr>
          <p:cNvPr id="3" name="Content Placeholder 2">
            <a:extLst>
              <a:ext uri="{FF2B5EF4-FFF2-40B4-BE49-F238E27FC236}">
                <a16:creationId xmlns:a16="http://schemas.microsoft.com/office/drawing/2014/main" id="{6A14A1BB-6A83-12EA-C1F1-A2E10F871DA7}"/>
              </a:ext>
            </a:extLst>
          </p:cNvPr>
          <p:cNvSpPr>
            <a:spLocks noGrp="1"/>
          </p:cNvSpPr>
          <p:nvPr>
            <p:ph sz="quarter" idx="13"/>
          </p:nvPr>
        </p:nvSpPr>
        <p:spPr>
          <a:xfrm>
            <a:off x="913774" y="1566407"/>
            <a:ext cx="10363826" cy="4936869"/>
          </a:xfrm>
        </p:spPr>
        <p:txBody>
          <a:bodyPr>
            <a:normAutofit/>
          </a:bodyPr>
          <a:lstStyle/>
          <a:p>
            <a:pPr>
              <a:lnSpc>
                <a:spcPct val="125000"/>
              </a:lnSpc>
            </a:pPr>
            <a:r>
              <a:rPr lang="en-US" altLang="zh-CN" dirty="0">
                <a:ea typeface="宋体" charset="-122"/>
              </a:rPr>
              <a:t>SQL is </a:t>
            </a:r>
            <a:r>
              <a:rPr lang="en-US" altLang="zh-CN" i="1" dirty="0">
                <a:ea typeface="宋体" charset="-122"/>
              </a:rPr>
              <a:t>case-insensitive</a:t>
            </a:r>
          </a:p>
          <a:p>
            <a:pPr lvl="1">
              <a:lnSpc>
                <a:spcPct val="125000"/>
              </a:lnSpc>
            </a:pPr>
            <a:r>
              <a:rPr lang="en-US" altLang="zh-CN" dirty="0">
                <a:ea typeface="宋体" charset="-122"/>
              </a:rPr>
              <a:t>In general, upper- and lower-case characters are the same, except inside quoted strings</a:t>
            </a:r>
          </a:p>
          <a:p>
            <a:pPr>
              <a:lnSpc>
                <a:spcPct val="125000"/>
              </a:lnSpc>
            </a:pPr>
            <a:r>
              <a:rPr lang="en-US" altLang="zh-CN" dirty="0">
                <a:ea typeface="宋体" charset="-122"/>
              </a:rPr>
              <a:t>Single quote for a string. Two single quotes inside a string represent the single-quote (apostrophe)</a:t>
            </a:r>
          </a:p>
          <a:p>
            <a:pPr>
              <a:lnSpc>
                <a:spcPct val="125000"/>
              </a:lnSpc>
            </a:pPr>
            <a:r>
              <a:rPr lang="en-US" altLang="zh-CN" dirty="0">
                <a:ea typeface="宋体" charset="-122"/>
              </a:rPr>
              <a:t>Each statement finishes with a semicolon (;).</a:t>
            </a:r>
          </a:p>
        </p:txBody>
      </p:sp>
    </p:spTree>
    <p:extLst>
      <p:ext uri="{BB962C8B-B14F-4D97-AF65-F5344CB8AC3E}">
        <p14:creationId xmlns:p14="http://schemas.microsoft.com/office/powerpoint/2010/main" val="25498042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1DA90D-294F-BFD4-59EF-74B8070F00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8724B5-CAF3-754A-BC84-FFD51F1B3DBA}"/>
              </a:ext>
            </a:extLst>
          </p:cNvPr>
          <p:cNvSpPr>
            <a:spLocks noGrp="1"/>
          </p:cNvSpPr>
          <p:nvPr>
            <p:ph type="title"/>
          </p:nvPr>
        </p:nvSpPr>
        <p:spPr/>
        <p:txBody>
          <a:bodyPr/>
          <a:lstStyle/>
          <a:p>
            <a:r>
              <a:rPr lang="en-US" dirty="0"/>
              <a:t>Explicit Tuple Variables</a:t>
            </a:r>
          </a:p>
        </p:txBody>
      </p:sp>
      <p:sp>
        <p:nvSpPr>
          <p:cNvPr id="3" name="Content Placeholder 2">
            <a:extLst>
              <a:ext uri="{FF2B5EF4-FFF2-40B4-BE49-F238E27FC236}">
                <a16:creationId xmlns:a16="http://schemas.microsoft.com/office/drawing/2014/main" id="{31EC2894-0F3E-46FC-FCC2-8872726755B8}"/>
              </a:ext>
            </a:extLst>
          </p:cNvPr>
          <p:cNvSpPr>
            <a:spLocks noGrp="1"/>
          </p:cNvSpPr>
          <p:nvPr>
            <p:ph sz="quarter" idx="13"/>
          </p:nvPr>
        </p:nvSpPr>
        <p:spPr>
          <a:xfrm>
            <a:off x="913774" y="1566408"/>
            <a:ext cx="10363826" cy="4590026"/>
          </a:xfrm>
        </p:spPr>
        <p:txBody>
          <a:bodyPr>
            <a:normAutofit/>
          </a:bodyPr>
          <a:lstStyle/>
          <a:p>
            <a:r>
              <a:rPr lang="en-US" altLang="zh-CN" dirty="0">
                <a:ea typeface="宋体" charset="-122"/>
              </a:rPr>
              <a:t>Sometimes, a query needs to use two copies of the same relation</a:t>
            </a:r>
          </a:p>
          <a:p>
            <a:pPr lvl="1"/>
            <a:r>
              <a:rPr lang="en-US" altLang="zh-CN" dirty="0">
                <a:ea typeface="宋体" charset="-122"/>
              </a:rPr>
              <a:t>Distinguish copies by following the relation name with the name of a tuple-variable, in the FROM clause</a:t>
            </a:r>
          </a:p>
          <a:p>
            <a:pPr lvl="1"/>
            <a:r>
              <a:rPr lang="en-US" altLang="zh-CN" dirty="0">
                <a:ea typeface="宋体" charset="-122"/>
              </a:rPr>
              <a:t>It’s always an option to rename relations this way, even when not essential</a:t>
            </a:r>
          </a:p>
          <a:p>
            <a:pPr marL="457200" lvl="1" indent="0">
              <a:buNone/>
            </a:pPr>
            <a:endParaRPr lang="en-US" altLang="zh-CN" dirty="0">
              <a:ea typeface="宋体" charset="-122"/>
            </a:endParaRPr>
          </a:p>
          <a:p>
            <a:pPr>
              <a:buFontTx/>
              <a:buNone/>
            </a:pPr>
            <a:r>
              <a:rPr lang="en-US" altLang="zh-CN" sz="2400" dirty="0">
                <a:latin typeface="Courier New" pitchFamily="49" charset="0"/>
                <a:ea typeface="宋体" charset="-122"/>
              </a:rPr>
              <a:t>		SELECT s1.bar, s1.beer, s1.price</a:t>
            </a:r>
          </a:p>
          <a:p>
            <a:pPr>
              <a:buFontTx/>
              <a:buNone/>
            </a:pPr>
            <a:r>
              <a:rPr lang="en-US" altLang="zh-CN" sz="2400" dirty="0">
                <a:latin typeface="Courier New" pitchFamily="49" charset="0"/>
                <a:ea typeface="宋体" charset="-122"/>
              </a:rPr>
              <a:t>		FROM Sells s1, Sells s2</a:t>
            </a:r>
          </a:p>
          <a:p>
            <a:pPr>
              <a:buFontTx/>
              <a:buNone/>
            </a:pPr>
            <a:r>
              <a:rPr lang="en-US" altLang="zh-CN" sz="2400" dirty="0">
                <a:latin typeface="Courier New" pitchFamily="49" charset="0"/>
                <a:ea typeface="宋体" charset="-122"/>
              </a:rPr>
              <a:t>		WHERE s1.beer = s2.beer AND</a:t>
            </a:r>
          </a:p>
          <a:p>
            <a:pPr>
              <a:buFontTx/>
              <a:buNone/>
            </a:pPr>
            <a:r>
              <a:rPr lang="en-US" altLang="zh-CN" sz="2400" dirty="0">
                <a:latin typeface="Courier New" pitchFamily="49" charset="0"/>
                <a:ea typeface="宋体" charset="-122"/>
              </a:rPr>
              <a:t>		  	 s1.price &lt; s2.price;</a:t>
            </a:r>
          </a:p>
        </p:txBody>
      </p:sp>
    </p:spTree>
    <p:extLst>
      <p:ext uri="{BB962C8B-B14F-4D97-AF65-F5344CB8AC3E}">
        <p14:creationId xmlns:p14="http://schemas.microsoft.com/office/powerpoint/2010/main" val="39561599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68808-C55F-F7AC-0542-F421A20001FB}"/>
              </a:ext>
            </a:extLst>
          </p:cNvPr>
          <p:cNvSpPr>
            <a:spLocks noGrp="1"/>
          </p:cNvSpPr>
          <p:nvPr>
            <p:ph type="title"/>
          </p:nvPr>
        </p:nvSpPr>
        <p:spPr/>
        <p:txBody>
          <a:bodyPr/>
          <a:lstStyle/>
          <a:p>
            <a:r>
              <a:rPr lang="en-US" dirty="0"/>
              <a:t>Exercise</a:t>
            </a:r>
          </a:p>
        </p:txBody>
      </p:sp>
      <p:sp>
        <p:nvSpPr>
          <p:cNvPr id="3" name="Content Placeholder 2">
            <a:extLst>
              <a:ext uri="{FF2B5EF4-FFF2-40B4-BE49-F238E27FC236}">
                <a16:creationId xmlns:a16="http://schemas.microsoft.com/office/drawing/2014/main" id="{9096804E-2A31-B029-B76C-7DDF470FCD44}"/>
              </a:ext>
            </a:extLst>
          </p:cNvPr>
          <p:cNvSpPr>
            <a:spLocks noGrp="1"/>
          </p:cNvSpPr>
          <p:nvPr>
            <p:ph sz="quarter" idx="13"/>
          </p:nvPr>
        </p:nvSpPr>
        <p:spPr/>
        <p:txBody>
          <a:bodyPr/>
          <a:lstStyle/>
          <a:p>
            <a:r>
              <a:rPr lang="en-US" altLang="zh-CN" dirty="0">
                <a:ea typeface="宋体" charset="-122"/>
              </a:rPr>
              <a:t>From students(Sid, SSN, </a:t>
            </a:r>
            <a:r>
              <a:rPr lang="en-US" altLang="zh-CN" dirty="0" err="1">
                <a:ea typeface="宋体" charset="-122"/>
              </a:rPr>
              <a:t>LName</a:t>
            </a:r>
            <a:r>
              <a:rPr lang="en-US" altLang="zh-CN" dirty="0">
                <a:ea typeface="宋体" charset="-122"/>
              </a:rPr>
              <a:t>, FName, Phone, GPA) and takes(Sid, course), what does the following query do?</a:t>
            </a:r>
          </a:p>
          <a:p>
            <a:pPr>
              <a:buFontTx/>
              <a:buNone/>
            </a:pPr>
            <a:endParaRPr lang="en-US" altLang="zh-CN" sz="2400" dirty="0">
              <a:latin typeface="Courier New" pitchFamily="49" charset="0"/>
              <a:ea typeface="宋体" charset="-122"/>
            </a:endParaRPr>
          </a:p>
          <a:p>
            <a:pPr>
              <a:buFontTx/>
              <a:buNone/>
            </a:pPr>
            <a:r>
              <a:rPr lang="en-US" altLang="zh-CN" sz="2400" dirty="0">
                <a:latin typeface="Courier New" pitchFamily="49" charset="0"/>
                <a:ea typeface="宋体" charset="-122"/>
              </a:rPr>
              <a:t>     SELECT </a:t>
            </a:r>
            <a:r>
              <a:rPr lang="en-US" altLang="zh-CN" sz="2400" dirty="0" err="1">
                <a:latin typeface="Courier New" pitchFamily="49" charset="0"/>
                <a:ea typeface="宋体" charset="-122"/>
              </a:rPr>
              <a:t>t.course</a:t>
            </a:r>
            <a:endParaRPr lang="en-US" altLang="zh-CN" sz="2400" dirty="0">
              <a:latin typeface="Courier New" pitchFamily="49" charset="0"/>
              <a:ea typeface="宋体" charset="-122"/>
            </a:endParaRPr>
          </a:p>
          <a:p>
            <a:pPr>
              <a:buFontTx/>
              <a:buNone/>
            </a:pPr>
            <a:r>
              <a:rPr lang="en-US" altLang="zh-CN" sz="2400" dirty="0">
                <a:latin typeface="Courier New" pitchFamily="49" charset="0"/>
                <a:ea typeface="宋体" charset="-122"/>
              </a:rPr>
              <a:t>		FROM students s, takes t</a:t>
            </a:r>
          </a:p>
          <a:p>
            <a:pPr>
              <a:buFontTx/>
              <a:buNone/>
            </a:pPr>
            <a:r>
              <a:rPr lang="en-US" altLang="zh-CN" sz="2400" dirty="0">
                <a:latin typeface="Courier New" pitchFamily="49" charset="0"/>
                <a:ea typeface="宋体" charset="-122"/>
              </a:rPr>
              <a:t>		WHERE </a:t>
            </a:r>
            <a:r>
              <a:rPr lang="en-US" altLang="zh-CN" sz="2400" dirty="0" err="1">
                <a:latin typeface="Courier New" pitchFamily="49" charset="0"/>
                <a:ea typeface="宋体" charset="-122"/>
              </a:rPr>
              <a:t>s.FName</a:t>
            </a:r>
            <a:r>
              <a:rPr lang="en-US" altLang="zh-CN" sz="2400" dirty="0">
                <a:latin typeface="Courier New" pitchFamily="49" charset="0"/>
                <a:ea typeface="宋体" charset="-122"/>
              </a:rPr>
              <a:t> = ‘Ashley’ AND </a:t>
            </a:r>
            <a:r>
              <a:rPr lang="en-US" altLang="zh-CN" sz="2400" dirty="0" err="1">
                <a:latin typeface="Courier New" pitchFamily="49" charset="0"/>
                <a:ea typeface="宋体" charset="-122"/>
              </a:rPr>
              <a:t>s.LName</a:t>
            </a:r>
            <a:r>
              <a:rPr lang="en-US" altLang="zh-CN" sz="2400" dirty="0">
                <a:latin typeface="Courier New" pitchFamily="49" charset="0"/>
                <a:ea typeface="宋体" charset="-122"/>
              </a:rPr>
              <a:t> = ‘Brown’ AND</a:t>
            </a:r>
          </a:p>
          <a:p>
            <a:pPr>
              <a:buFontTx/>
              <a:buNone/>
            </a:pPr>
            <a:r>
              <a:rPr lang="en-US" altLang="zh-CN" sz="2400" dirty="0">
                <a:latin typeface="Courier New" pitchFamily="49" charset="0"/>
                <a:ea typeface="宋体" charset="-122"/>
              </a:rPr>
              <a:t>		  	 </a:t>
            </a:r>
            <a:r>
              <a:rPr lang="en-US" altLang="zh-CN" sz="2400" dirty="0" err="1">
                <a:latin typeface="Courier New" pitchFamily="49" charset="0"/>
                <a:ea typeface="宋体" charset="-122"/>
              </a:rPr>
              <a:t>s.sid</a:t>
            </a:r>
            <a:r>
              <a:rPr lang="en-US" altLang="zh-CN" sz="2400" dirty="0">
                <a:latin typeface="Courier New" pitchFamily="49" charset="0"/>
                <a:ea typeface="宋体" charset="-122"/>
              </a:rPr>
              <a:t> = </a:t>
            </a:r>
            <a:r>
              <a:rPr lang="en-US" altLang="zh-CN" sz="2400" dirty="0" err="1">
                <a:latin typeface="Courier New" pitchFamily="49" charset="0"/>
                <a:ea typeface="宋体" charset="-122"/>
              </a:rPr>
              <a:t>t.sid</a:t>
            </a:r>
            <a:r>
              <a:rPr lang="en-US" altLang="zh-CN" sz="2400" dirty="0">
                <a:latin typeface="Courier New" pitchFamily="49" charset="0"/>
                <a:ea typeface="宋体" charset="-122"/>
              </a:rPr>
              <a:t>;</a:t>
            </a:r>
          </a:p>
          <a:p>
            <a:endParaRPr lang="en-US" dirty="0"/>
          </a:p>
        </p:txBody>
      </p:sp>
    </p:spTree>
    <p:extLst>
      <p:ext uri="{BB962C8B-B14F-4D97-AF65-F5344CB8AC3E}">
        <p14:creationId xmlns:p14="http://schemas.microsoft.com/office/powerpoint/2010/main" val="32551256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68808-C55F-F7AC-0542-F421A20001FB}"/>
              </a:ext>
            </a:extLst>
          </p:cNvPr>
          <p:cNvSpPr>
            <a:spLocks noGrp="1"/>
          </p:cNvSpPr>
          <p:nvPr>
            <p:ph type="title"/>
          </p:nvPr>
        </p:nvSpPr>
        <p:spPr/>
        <p:txBody>
          <a:bodyPr/>
          <a:lstStyle/>
          <a:p>
            <a:r>
              <a:rPr lang="en-US" dirty="0"/>
              <a:t>Exercise</a:t>
            </a:r>
          </a:p>
        </p:txBody>
      </p:sp>
      <p:sp>
        <p:nvSpPr>
          <p:cNvPr id="3" name="Content Placeholder 2">
            <a:extLst>
              <a:ext uri="{FF2B5EF4-FFF2-40B4-BE49-F238E27FC236}">
                <a16:creationId xmlns:a16="http://schemas.microsoft.com/office/drawing/2014/main" id="{9096804E-2A31-B029-B76C-7DDF470FCD44}"/>
              </a:ext>
            </a:extLst>
          </p:cNvPr>
          <p:cNvSpPr>
            <a:spLocks noGrp="1"/>
          </p:cNvSpPr>
          <p:nvPr>
            <p:ph sz="quarter" idx="13"/>
          </p:nvPr>
        </p:nvSpPr>
        <p:spPr/>
        <p:txBody>
          <a:bodyPr/>
          <a:lstStyle/>
          <a:p>
            <a:r>
              <a:rPr lang="en-US" altLang="zh-CN" dirty="0">
                <a:ea typeface="宋体" charset="-122"/>
              </a:rPr>
              <a:t>From students(Sid, SSN, </a:t>
            </a:r>
            <a:r>
              <a:rPr lang="en-US" altLang="zh-CN" dirty="0" err="1">
                <a:ea typeface="宋体" charset="-122"/>
              </a:rPr>
              <a:t>LName</a:t>
            </a:r>
            <a:r>
              <a:rPr lang="en-US" altLang="zh-CN" dirty="0">
                <a:ea typeface="宋体" charset="-122"/>
              </a:rPr>
              <a:t>, FName, Phone, GPA) and takes(Sid, course), find the student id, and first and last names of students who take COP4521.</a:t>
            </a:r>
            <a:endParaRPr lang="en-US" dirty="0"/>
          </a:p>
        </p:txBody>
      </p:sp>
    </p:spTree>
    <p:extLst>
      <p:ext uri="{BB962C8B-B14F-4D97-AF65-F5344CB8AC3E}">
        <p14:creationId xmlns:p14="http://schemas.microsoft.com/office/powerpoint/2010/main" val="37704365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6A6647-7118-0607-B47C-9DE874B0E0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F9EF86-22B4-A8E9-828C-6E9FD16349B2}"/>
              </a:ext>
            </a:extLst>
          </p:cNvPr>
          <p:cNvSpPr>
            <a:spLocks noGrp="1"/>
          </p:cNvSpPr>
          <p:nvPr>
            <p:ph type="title"/>
          </p:nvPr>
        </p:nvSpPr>
        <p:spPr/>
        <p:txBody>
          <a:bodyPr/>
          <a:lstStyle/>
          <a:p>
            <a:r>
              <a:rPr lang="en-US" dirty="0" err="1"/>
              <a:t>SubQueries</a:t>
            </a:r>
            <a:endParaRPr lang="en-US" dirty="0"/>
          </a:p>
        </p:txBody>
      </p:sp>
      <p:sp>
        <p:nvSpPr>
          <p:cNvPr id="3" name="Content Placeholder 2">
            <a:extLst>
              <a:ext uri="{FF2B5EF4-FFF2-40B4-BE49-F238E27FC236}">
                <a16:creationId xmlns:a16="http://schemas.microsoft.com/office/drawing/2014/main" id="{E1F9A35E-7873-7762-3E9D-83ECBDA0C582}"/>
              </a:ext>
            </a:extLst>
          </p:cNvPr>
          <p:cNvSpPr>
            <a:spLocks noGrp="1"/>
          </p:cNvSpPr>
          <p:nvPr>
            <p:ph sz="quarter" idx="13"/>
          </p:nvPr>
        </p:nvSpPr>
        <p:spPr>
          <a:xfrm>
            <a:off x="913774" y="1566408"/>
            <a:ext cx="10363826" cy="4526964"/>
          </a:xfrm>
        </p:spPr>
        <p:txBody>
          <a:bodyPr>
            <a:normAutofit/>
          </a:bodyPr>
          <a:lstStyle/>
          <a:p>
            <a:pPr>
              <a:lnSpc>
                <a:spcPct val="110000"/>
              </a:lnSpc>
            </a:pPr>
            <a:r>
              <a:rPr lang="en-US" altLang="zh-CN" dirty="0">
                <a:ea typeface="宋体" charset="-122"/>
              </a:rPr>
              <a:t>A parenthesized SELECT-FROM-WHERE statement (</a:t>
            </a:r>
            <a:r>
              <a:rPr lang="en-US" altLang="zh-CN" i="1" dirty="0">
                <a:ea typeface="宋体" charset="-122"/>
              </a:rPr>
              <a:t>subquery</a:t>
            </a:r>
            <a:r>
              <a:rPr lang="en-US" altLang="zh-CN" dirty="0">
                <a:ea typeface="宋体" charset="-122"/>
              </a:rPr>
              <a:t>) can be used as a value in a number of places, including FROM and WHERE clauses</a:t>
            </a:r>
          </a:p>
          <a:p>
            <a:pPr lvl="1">
              <a:lnSpc>
                <a:spcPct val="110000"/>
              </a:lnSpc>
            </a:pPr>
            <a:r>
              <a:rPr lang="en-US" altLang="zh-CN" dirty="0">
                <a:ea typeface="宋体" charset="-122"/>
              </a:rPr>
              <a:t>Example: in place of a relation in the FROM clause, we can place another query, and then query its result</a:t>
            </a:r>
          </a:p>
          <a:p>
            <a:pPr lvl="2">
              <a:lnSpc>
                <a:spcPct val="110000"/>
              </a:lnSpc>
            </a:pPr>
            <a:r>
              <a:rPr lang="en-US" altLang="zh-CN" dirty="0">
                <a:ea typeface="宋体" charset="-122"/>
              </a:rPr>
              <a:t>Better use a tuple-variable to name tuples of the result</a:t>
            </a:r>
          </a:p>
          <a:p>
            <a:pPr>
              <a:lnSpc>
                <a:spcPct val="110000"/>
              </a:lnSpc>
            </a:pPr>
            <a:r>
              <a:rPr lang="en-US" altLang="zh-CN" dirty="0">
                <a:ea typeface="宋体" charset="-122"/>
              </a:rPr>
              <a:t>Subqueries that return Scalar</a:t>
            </a:r>
          </a:p>
          <a:p>
            <a:pPr lvl="1">
              <a:lnSpc>
                <a:spcPct val="110000"/>
              </a:lnSpc>
            </a:pPr>
            <a:r>
              <a:rPr lang="en-US" altLang="zh-CN" dirty="0">
                <a:ea typeface="宋体" charset="-122"/>
              </a:rPr>
              <a:t>If a subquery is guaranteed to produce </a:t>
            </a:r>
            <a:r>
              <a:rPr lang="en-US" altLang="zh-CN" b="1" dirty="0">
                <a:ea typeface="宋体" charset="-122"/>
              </a:rPr>
              <a:t>one tuple with one component</a:t>
            </a:r>
            <a:r>
              <a:rPr lang="en-US" altLang="zh-CN" dirty="0">
                <a:ea typeface="宋体" charset="-122"/>
              </a:rPr>
              <a:t>, then the subquery can be used as a value</a:t>
            </a:r>
          </a:p>
          <a:p>
            <a:pPr lvl="2">
              <a:lnSpc>
                <a:spcPct val="110000"/>
              </a:lnSpc>
            </a:pPr>
            <a:r>
              <a:rPr lang="en-US" altLang="zh-CN" dirty="0">
                <a:ea typeface="宋体" charset="-122"/>
              </a:rPr>
              <a:t>“Single” tuple often guaranteed by the key constraint</a:t>
            </a:r>
          </a:p>
          <a:p>
            <a:pPr lvl="2">
              <a:lnSpc>
                <a:spcPct val="110000"/>
              </a:lnSpc>
            </a:pPr>
            <a:r>
              <a:rPr lang="en-US" altLang="zh-CN" dirty="0">
                <a:ea typeface="宋体" charset="-122"/>
              </a:rPr>
              <a:t>A run-time error occurs if there is no tuple or more than one tuple</a:t>
            </a:r>
          </a:p>
        </p:txBody>
      </p:sp>
    </p:spTree>
    <p:extLst>
      <p:ext uri="{BB962C8B-B14F-4D97-AF65-F5344CB8AC3E}">
        <p14:creationId xmlns:p14="http://schemas.microsoft.com/office/powerpoint/2010/main" val="35973773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FF35F-1729-2461-A863-0046AE9A6A45}"/>
              </a:ext>
            </a:extLst>
          </p:cNvPr>
          <p:cNvSpPr>
            <a:spLocks noGrp="1"/>
          </p:cNvSpPr>
          <p:nvPr>
            <p:ph type="title"/>
          </p:nvPr>
        </p:nvSpPr>
        <p:spPr/>
        <p:txBody>
          <a:bodyPr/>
          <a:lstStyle/>
          <a:p>
            <a:r>
              <a:rPr lang="en-US" dirty="0"/>
              <a:t>Subquery example</a:t>
            </a:r>
          </a:p>
        </p:txBody>
      </p:sp>
      <p:sp>
        <p:nvSpPr>
          <p:cNvPr id="3" name="Content Placeholder 2">
            <a:extLst>
              <a:ext uri="{FF2B5EF4-FFF2-40B4-BE49-F238E27FC236}">
                <a16:creationId xmlns:a16="http://schemas.microsoft.com/office/drawing/2014/main" id="{186A2F48-B1B9-1935-A4AD-7D0E4A743A32}"/>
              </a:ext>
            </a:extLst>
          </p:cNvPr>
          <p:cNvSpPr>
            <a:spLocks noGrp="1"/>
          </p:cNvSpPr>
          <p:nvPr>
            <p:ph sz="quarter" idx="13"/>
          </p:nvPr>
        </p:nvSpPr>
        <p:spPr>
          <a:xfrm>
            <a:off x="913774" y="1566407"/>
            <a:ext cx="10363826" cy="4550613"/>
          </a:xfrm>
        </p:spPr>
        <p:txBody>
          <a:bodyPr>
            <a:normAutofit fontScale="92500" lnSpcReduction="10000"/>
          </a:bodyPr>
          <a:lstStyle/>
          <a:p>
            <a:pPr marL="609600" indent="-609600">
              <a:lnSpc>
                <a:spcPct val="120000"/>
              </a:lnSpc>
            </a:pPr>
            <a:r>
              <a:rPr lang="en-US" altLang="zh-CN" dirty="0">
                <a:ea typeface="宋体" charset="-122"/>
              </a:rPr>
              <a:t>From Sells(</a:t>
            </a:r>
            <a:r>
              <a:rPr lang="en-US" altLang="zh-CN" u="sng" dirty="0">
                <a:ea typeface="宋体" charset="-122"/>
              </a:rPr>
              <a:t>bar</a:t>
            </a:r>
            <a:r>
              <a:rPr lang="en-US" altLang="zh-CN" dirty="0">
                <a:ea typeface="宋体" charset="-122"/>
              </a:rPr>
              <a:t>, </a:t>
            </a:r>
            <a:r>
              <a:rPr lang="en-US" altLang="zh-CN" u="sng" dirty="0">
                <a:ea typeface="宋体" charset="-122"/>
              </a:rPr>
              <a:t>beer</a:t>
            </a:r>
            <a:r>
              <a:rPr lang="en-US" altLang="zh-CN" dirty="0">
                <a:ea typeface="宋体" charset="-122"/>
              </a:rPr>
              <a:t>, price), find the bars that serve Miller for the same price Joe charges for Bud</a:t>
            </a:r>
          </a:p>
          <a:p>
            <a:pPr marL="1390650" lvl="2" indent="-533400">
              <a:lnSpc>
                <a:spcPct val="120000"/>
              </a:lnSpc>
              <a:buFont typeface="Monotype Sorts" pitchFamily="2" charset="2"/>
              <a:buAutoNum type="arabicPeriod"/>
            </a:pPr>
            <a:r>
              <a:rPr lang="en-US" altLang="zh-CN" dirty="0">
                <a:ea typeface="宋体" charset="-122"/>
              </a:rPr>
              <a:t>Find the price Joe charges for Bud</a:t>
            </a:r>
          </a:p>
          <a:p>
            <a:pPr marL="1390650" lvl="2" indent="-533400">
              <a:lnSpc>
                <a:spcPct val="120000"/>
              </a:lnSpc>
              <a:buFont typeface="Monotype Sorts" pitchFamily="2" charset="2"/>
              <a:buAutoNum type="arabicPeriod"/>
            </a:pPr>
            <a:r>
              <a:rPr lang="en-US" altLang="zh-CN" dirty="0">
                <a:ea typeface="宋体" charset="-122"/>
              </a:rPr>
              <a:t>Find the bars that serve Miller at that price</a:t>
            </a:r>
          </a:p>
          <a:p>
            <a:pPr marL="1390650" lvl="2" indent="-533400">
              <a:lnSpc>
                <a:spcPct val="120000"/>
              </a:lnSpc>
              <a:buFont typeface="Monotype Sorts" pitchFamily="2" charset="2"/>
              <a:buAutoNum type="arabicPeriod"/>
            </a:pPr>
            <a:endParaRPr lang="en-US" altLang="zh-CN" dirty="0">
              <a:ea typeface="宋体" charset="-122"/>
            </a:endParaRPr>
          </a:p>
          <a:p>
            <a:pPr>
              <a:spcBef>
                <a:spcPts val="0"/>
              </a:spcBef>
              <a:buFontTx/>
              <a:buNone/>
            </a:pPr>
            <a:r>
              <a:rPr lang="en-US" altLang="zh-CN" sz="2400" dirty="0">
                <a:latin typeface="Microsoft Himalaya" pitchFamily="2" charset="0"/>
                <a:ea typeface="Microsoft Himalaya" pitchFamily="2" charset="0"/>
                <a:cs typeface="Microsoft Himalaya" pitchFamily="2" charset="0"/>
              </a:rPr>
              <a:t>		</a:t>
            </a:r>
            <a:r>
              <a:rPr lang="en-US" altLang="zh-CN" sz="2400" dirty="0">
                <a:latin typeface="Courier New" panose="02070309020205020404" pitchFamily="49" charset="0"/>
                <a:ea typeface="Microsoft Himalaya" pitchFamily="2" charset="0"/>
                <a:cs typeface="Courier New" panose="02070309020205020404" pitchFamily="49" charset="0"/>
              </a:rPr>
              <a:t>SELECT bar</a:t>
            </a:r>
          </a:p>
          <a:p>
            <a:pPr>
              <a:spcBef>
                <a:spcPts val="0"/>
              </a:spcBef>
              <a:buFontTx/>
              <a:buNone/>
            </a:pPr>
            <a:r>
              <a:rPr lang="en-US" altLang="zh-CN" sz="2400" dirty="0">
                <a:latin typeface="Courier New" panose="02070309020205020404" pitchFamily="49" charset="0"/>
                <a:ea typeface="Microsoft Himalaya" pitchFamily="2" charset="0"/>
                <a:cs typeface="Courier New" panose="02070309020205020404" pitchFamily="49" charset="0"/>
              </a:rPr>
              <a:t>		FROM Sells</a:t>
            </a:r>
          </a:p>
          <a:p>
            <a:pPr>
              <a:spcBef>
                <a:spcPts val="0"/>
              </a:spcBef>
              <a:buFontTx/>
              <a:buNone/>
            </a:pPr>
            <a:r>
              <a:rPr lang="en-US" altLang="zh-CN" sz="2400" dirty="0">
                <a:latin typeface="Courier New" panose="02070309020205020404" pitchFamily="49" charset="0"/>
                <a:ea typeface="Microsoft Himalaya" pitchFamily="2" charset="0"/>
                <a:cs typeface="Courier New" panose="02070309020205020404" pitchFamily="49" charset="0"/>
              </a:rPr>
              <a:t>		WHERE beer = ‘Miller’ AND</a:t>
            </a:r>
          </a:p>
          <a:p>
            <a:pPr>
              <a:spcBef>
                <a:spcPts val="0"/>
              </a:spcBef>
              <a:buFontTx/>
              <a:buNone/>
            </a:pPr>
            <a:r>
              <a:rPr lang="en-US" altLang="zh-CN" sz="2400" dirty="0">
                <a:latin typeface="Courier New" panose="02070309020205020404" pitchFamily="49" charset="0"/>
                <a:ea typeface="Microsoft Himalaya" pitchFamily="2" charset="0"/>
                <a:cs typeface="Courier New" panose="02070309020205020404" pitchFamily="49" charset="0"/>
              </a:rPr>
              <a:t>		               price = (SELECT price</a:t>
            </a:r>
          </a:p>
          <a:p>
            <a:pPr>
              <a:spcBef>
                <a:spcPts val="0"/>
              </a:spcBef>
              <a:buFontTx/>
              <a:buNone/>
            </a:pPr>
            <a:r>
              <a:rPr lang="en-US" altLang="zh-CN" sz="2400" dirty="0">
                <a:latin typeface="Courier New" panose="02070309020205020404" pitchFamily="49" charset="0"/>
                <a:ea typeface="Microsoft Himalaya" pitchFamily="2" charset="0"/>
                <a:cs typeface="Courier New" panose="02070309020205020404" pitchFamily="49" charset="0"/>
              </a:rPr>
              <a:t>			       FROM Sells</a:t>
            </a:r>
          </a:p>
          <a:p>
            <a:pPr>
              <a:spcBef>
                <a:spcPts val="0"/>
              </a:spcBef>
              <a:buFontTx/>
              <a:buNone/>
            </a:pPr>
            <a:r>
              <a:rPr lang="en-US" altLang="zh-CN" sz="2400" dirty="0">
                <a:latin typeface="Courier New" panose="02070309020205020404" pitchFamily="49" charset="0"/>
                <a:ea typeface="Microsoft Himalaya" pitchFamily="2" charset="0"/>
                <a:cs typeface="Courier New" panose="02070309020205020404" pitchFamily="49" charset="0"/>
              </a:rPr>
              <a:t>			       WHERE bar = ‘Joe Bar’</a:t>
            </a:r>
          </a:p>
          <a:p>
            <a:pPr>
              <a:spcBef>
                <a:spcPts val="0"/>
              </a:spcBef>
              <a:buFontTx/>
              <a:buNone/>
            </a:pPr>
            <a:r>
              <a:rPr lang="en-US" altLang="zh-CN" sz="2400" dirty="0">
                <a:latin typeface="Courier New" panose="02070309020205020404" pitchFamily="49" charset="0"/>
                <a:ea typeface="Microsoft Himalaya" pitchFamily="2" charset="0"/>
                <a:cs typeface="Courier New" panose="02070309020205020404" pitchFamily="49" charset="0"/>
              </a:rPr>
              <a:t>			        AND beer = ‘Bud’)</a:t>
            </a:r>
          </a:p>
        </p:txBody>
      </p:sp>
    </p:spTree>
    <p:extLst>
      <p:ext uri="{BB962C8B-B14F-4D97-AF65-F5344CB8AC3E}">
        <p14:creationId xmlns:p14="http://schemas.microsoft.com/office/powerpoint/2010/main" val="7191048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B9CAC4-A8D3-615B-BE0E-A8529FEC19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C1A73E-DC53-BDE6-CA4F-7B3919C60F13}"/>
              </a:ext>
            </a:extLst>
          </p:cNvPr>
          <p:cNvSpPr>
            <a:spLocks noGrp="1"/>
          </p:cNvSpPr>
          <p:nvPr>
            <p:ph type="title"/>
          </p:nvPr>
        </p:nvSpPr>
        <p:spPr/>
        <p:txBody>
          <a:bodyPr/>
          <a:lstStyle/>
          <a:p>
            <a:r>
              <a:rPr lang="en-US" altLang="zh-CN" dirty="0">
                <a:ea typeface="宋体" charset="-122"/>
              </a:rPr>
              <a:t>The IN Operator</a:t>
            </a:r>
            <a:endParaRPr lang="en-US" dirty="0"/>
          </a:p>
        </p:txBody>
      </p:sp>
      <p:sp>
        <p:nvSpPr>
          <p:cNvPr id="3" name="Content Placeholder 2">
            <a:extLst>
              <a:ext uri="{FF2B5EF4-FFF2-40B4-BE49-F238E27FC236}">
                <a16:creationId xmlns:a16="http://schemas.microsoft.com/office/drawing/2014/main" id="{AB38D460-CDD9-8887-5DE2-9417B8F428BA}"/>
              </a:ext>
            </a:extLst>
          </p:cNvPr>
          <p:cNvSpPr>
            <a:spLocks noGrp="1"/>
          </p:cNvSpPr>
          <p:nvPr>
            <p:ph sz="quarter" idx="13"/>
          </p:nvPr>
        </p:nvSpPr>
        <p:spPr>
          <a:xfrm>
            <a:off x="913774" y="1566407"/>
            <a:ext cx="10363826" cy="4550613"/>
          </a:xfrm>
        </p:spPr>
        <p:txBody>
          <a:bodyPr>
            <a:normAutofit fontScale="85000" lnSpcReduction="20000"/>
          </a:bodyPr>
          <a:lstStyle/>
          <a:p>
            <a:pPr>
              <a:lnSpc>
                <a:spcPct val="90000"/>
              </a:lnSpc>
            </a:pPr>
            <a:r>
              <a:rPr lang="en-US" altLang="zh-CN" dirty="0">
                <a:ea typeface="宋体" charset="-122"/>
              </a:rPr>
              <a:t>&lt;tuple&gt; IN &lt;relation&gt; is true if and only if the tuple is a member of the relation</a:t>
            </a:r>
          </a:p>
          <a:p>
            <a:pPr lvl="1">
              <a:lnSpc>
                <a:spcPct val="90000"/>
              </a:lnSpc>
            </a:pPr>
            <a:r>
              <a:rPr lang="en-US" altLang="zh-CN" dirty="0">
                <a:ea typeface="宋体" charset="-122"/>
              </a:rPr>
              <a:t>&lt;tuple&gt; NOT IN &lt;relation&gt; means the opposite</a:t>
            </a:r>
          </a:p>
          <a:p>
            <a:pPr lvl="1">
              <a:lnSpc>
                <a:spcPct val="90000"/>
              </a:lnSpc>
            </a:pPr>
            <a:r>
              <a:rPr lang="en-US" altLang="zh-CN" dirty="0">
                <a:ea typeface="宋体" charset="-122"/>
              </a:rPr>
              <a:t>IN-expressions can appear in WHERE clauses</a:t>
            </a:r>
          </a:p>
          <a:p>
            <a:pPr lvl="1">
              <a:lnSpc>
                <a:spcPct val="90000"/>
              </a:lnSpc>
            </a:pPr>
            <a:r>
              <a:rPr lang="en-US" altLang="zh-CN" dirty="0">
                <a:ea typeface="宋体" charset="-122"/>
              </a:rPr>
              <a:t>The &lt;relation&gt; is often a subquery</a:t>
            </a:r>
          </a:p>
          <a:p>
            <a:pPr marL="0" indent="0">
              <a:buNone/>
            </a:pPr>
            <a:r>
              <a:rPr lang="en-US" altLang="zh-CN" sz="2400" b="0" dirty="0">
                <a:ea typeface="宋体" charset="-122"/>
              </a:rPr>
              <a:t>Query: From Beers(name, </a:t>
            </a:r>
            <a:r>
              <a:rPr lang="en-US" altLang="zh-CN" sz="2400" b="0" dirty="0" err="1">
                <a:ea typeface="宋体" charset="-122"/>
              </a:rPr>
              <a:t>manf</a:t>
            </a:r>
            <a:r>
              <a:rPr lang="en-US" altLang="zh-CN" sz="2400" b="0" dirty="0">
                <a:ea typeface="宋体" charset="-122"/>
              </a:rPr>
              <a:t>) and Likes(drinker, beer), find the name and manufacturer of each beer that </a:t>
            </a:r>
            <a:r>
              <a:rPr lang="en-US" altLang="zh-CN" b="0" dirty="0">
                <a:ea typeface="宋体" charset="-122"/>
              </a:rPr>
              <a:t>Sally</a:t>
            </a:r>
            <a:r>
              <a:rPr lang="en-US" altLang="zh-CN" sz="2400" b="0" dirty="0">
                <a:ea typeface="宋体" charset="-122"/>
              </a:rPr>
              <a:t> likes</a:t>
            </a:r>
          </a:p>
          <a:p>
            <a:pPr>
              <a:buFontTx/>
              <a:buNone/>
            </a:pPr>
            <a:r>
              <a:rPr lang="en-US" altLang="zh-CN" sz="2400" dirty="0">
                <a:ea typeface="宋体" charset="-122"/>
              </a:rPr>
              <a:t>	   </a:t>
            </a:r>
            <a:r>
              <a:rPr lang="en-US" altLang="zh-CN" sz="2400" dirty="0">
                <a:latin typeface="Courier New" panose="02070309020205020404" pitchFamily="49" charset="0"/>
                <a:ea typeface="宋体" charset="-122"/>
                <a:cs typeface="Courier New" panose="02070309020205020404" pitchFamily="49" charset="0"/>
              </a:rPr>
              <a:t>SELECT *</a:t>
            </a:r>
          </a:p>
          <a:p>
            <a:pPr>
              <a:buFontTx/>
              <a:buNone/>
            </a:pPr>
            <a:r>
              <a:rPr lang="en-US" altLang="zh-CN" sz="2400" dirty="0">
                <a:latin typeface="Courier New" panose="02070309020205020404" pitchFamily="49" charset="0"/>
                <a:ea typeface="宋体" charset="-122"/>
                <a:cs typeface="Courier New" panose="02070309020205020404" pitchFamily="49" charset="0"/>
              </a:rPr>
              <a:t>	   FROM Beers</a:t>
            </a:r>
          </a:p>
          <a:p>
            <a:pPr>
              <a:buFontTx/>
              <a:buNone/>
            </a:pPr>
            <a:r>
              <a:rPr lang="en-US" altLang="zh-CN" sz="2400" dirty="0">
                <a:latin typeface="Courier New" panose="02070309020205020404" pitchFamily="49" charset="0"/>
                <a:ea typeface="宋体" charset="-122"/>
                <a:cs typeface="Courier New" panose="02070309020205020404" pitchFamily="49" charset="0"/>
              </a:rPr>
              <a:t>	   WHERE name IN (	SELECT beer</a:t>
            </a:r>
          </a:p>
          <a:p>
            <a:pPr>
              <a:buFontTx/>
              <a:buNone/>
            </a:pPr>
            <a:r>
              <a:rPr lang="en-US" altLang="zh-CN" sz="2400" dirty="0">
                <a:latin typeface="Courier New" panose="02070309020205020404" pitchFamily="49" charset="0"/>
                <a:ea typeface="宋体" charset="-122"/>
                <a:cs typeface="Courier New" panose="02070309020205020404" pitchFamily="49" charset="0"/>
              </a:rPr>
              <a:t>				 FROM Likes</a:t>
            </a:r>
          </a:p>
          <a:p>
            <a:pPr>
              <a:buFontTx/>
              <a:buNone/>
            </a:pPr>
            <a:r>
              <a:rPr lang="en-US" altLang="zh-CN" sz="2400" dirty="0">
                <a:latin typeface="Courier New" panose="02070309020205020404" pitchFamily="49" charset="0"/>
                <a:ea typeface="宋体" charset="-122"/>
                <a:cs typeface="Courier New" panose="02070309020205020404" pitchFamily="49" charset="0"/>
              </a:rPr>
              <a:t>				 WHERE drinker = ‘</a:t>
            </a:r>
            <a:r>
              <a:rPr lang="en-US" altLang="zh-CN" dirty="0">
                <a:latin typeface="Courier New" panose="02070309020205020404" pitchFamily="49" charset="0"/>
                <a:ea typeface="宋体" charset="-122"/>
                <a:cs typeface="Courier New" panose="02070309020205020404" pitchFamily="49" charset="0"/>
              </a:rPr>
              <a:t>Sally</a:t>
            </a:r>
            <a:r>
              <a:rPr lang="en-US" altLang="zh-CN" sz="2400" dirty="0">
                <a:latin typeface="Courier New" panose="02070309020205020404" pitchFamily="49" charset="0"/>
                <a:ea typeface="宋体" charset="-122"/>
                <a:cs typeface="Courier New" panose="02070309020205020404" pitchFamily="49" charset="0"/>
              </a:rPr>
              <a:t>’</a:t>
            </a:r>
          </a:p>
          <a:p>
            <a:pPr>
              <a:buFontTx/>
              <a:buNone/>
            </a:pPr>
            <a:r>
              <a:rPr lang="en-US" altLang="zh-CN" sz="2400" dirty="0">
                <a:latin typeface="Courier New" panose="02070309020205020404" pitchFamily="49" charset="0"/>
                <a:ea typeface="宋体" charset="-122"/>
                <a:cs typeface="Courier New" panose="02070309020205020404" pitchFamily="49" charset="0"/>
              </a:rPr>
              <a:t>			        );</a:t>
            </a:r>
            <a:endParaRPr lang="en-US" altLang="zh-CN" dirty="0">
              <a:latin typeface="Courier New" panose="02070309020205020404" pitchFamily="49" charset="0"/>
              <a:ea typeface="宋体" charset="-122"/>
              <a:cs typeface="Courier New" panose="02070309020205020404" pitchFamily="49" charset="0"/>
            </a:endParaRPr>
          </a:p>
        </p:txBody>
      </p:sp>
    </p:spTree>
    <p:extLst>
      <p:ext uri="{BB962C8B-B14F-4D97-AF65-F5344CB8AC3E}">
        <p14:creationId xmlns:p14="http://schemas.microsoft.com/office/powerpoint/2010/main" val="1439804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2F2DE-F3B3-97E0-4595-ED776B914147}"/>
              </a:ext>
            </a:extLst>
          </p:cNvPr>
          <p:cNvSpPr>
            <a:spLocks noGrp="1"/>
          </p:cNvSpPr>
          <p:nvPr>
            <p:ph type="title"/>
          </p:nvPr>
        </p:nvSpPr>
        <p:spPr/>
        <p:txBody>
          <a:bodyPr/>
          <a:lstStyle/>
          <a:p>
            <a:r>
              <a:rPr lang="en-US" dirty="0"/>
              <a:t>Exercise</a:t>
            </a:r>
          </a:p>
        </p:txBody>
      </p:sp>
      <p:sp>
        <p:nvSpPr>
          <p:cNvPr id="3" name="Content Placeholder 2">
            <a:extLst>
              <a:ext uri="{FF2B5EF4-FFF2-40B4-BE49-F238E27FC236}">
                <a16:creationId xmlns:a16="http://schemas.microsoft.com/office/drawing/2014/main" id="{E38AA762-75D0-BDA7-108B-30BF79E61DA5}"/>
              </a:ext>
            </a:extLst>
          </p:cNvPr>
          <p:cNvSpPr>
            <a:spLocks noGrp="1"/>
          </p:cNvSpPr>
          <p:nvPr>
            <p:ph sz="quarter" idx="13"/>
          </p:nvPr>
        </p:nvSpPr>
        <p:spPr/>
        <p:txBody>
          <a:bodyPr/>
          <a:lstStyle/>
          <a:p>
            <a:r>
              <a:rPr lang="en-US" altLang="zh-CN" dirty="0">
                <a:ea typeface="宋体" charset="-122"/>
              </a:rPr>
              <a:t>Use subquery to do the following:</a:t>
            </a:r>
          </a:p>
          <a:p>
            <a:pPr marL="457200" lvl="1" indent="0">
              <a:buNone/>
            </a:pPr>
            <a:r>
              <a:rPr lang="en-US" altLang="zh-CN" dirty="0">
                <a:ea typeface="宋体" charset="-122"/>
              </a:rPr>
              <a:t>From students(Sid, SSN, </a:t>
            </a:r>
            <a:r>
              <a:rPr lang="en-US" altLang="zh-CN" dirty="0" err="1">
                <a:ea typeface="宋体" charset="-122"/>
              </a:rPr>
              <a:t>LName</a:t>
            </a:r>
            <a:r>
              <a:rPr lang="en-US" altLang="zh-CN" dirty="0">
                <a:ea typeface="宋体" charset="-122"/>
              </a:rPr>
              <a:t>, FName, Phone, GPA) and takes(Sid, course), find the student id, and first and last names of students who take COP4521.</a:t>
            </a:r>
            <a:endParaRPr lang="en-US" dirty="0"/>
          </a:p>
        </p:txBody>
      </p:sp>
    </p:spTree>
    <p:extLst>
      <p:ext uri="{BB962C8B-B14F-4D97-AF65-F5344CB8AC3E}">
        <p14:creationId xmlns:p14="http://schemas.microsoft.com/office/powerpoint/2010/main" val="38173852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88717-F7CC-A48F-EE0D-1BCE5043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FB2FA2-B71B-AB90-F187-3E8FC4F49354}"/>
              </a:ext>
            </a:extLst>
          </p:cNvPr>
          <p:cNvSpPr>
            <a:spLocks noGrp="1"/>
          </p:cNvSpPr>
          <p:nvPr>
            <p:ph type="title"/>
          </p:nvPr>
        </p:nvSpPr>
        <p:spPr/>
        <p:txBody>
          <a:bodyPr/>
          <a:lstStyle/>
          <a:p>
            <a:r>
              <a:rPr lang="en-US" altLang="zh-CN" dirty="0">
                <a:ea typeface="宋体" charset="-122"/>
              </a:rPr>
              <a:t>Exercise</a:t>
            </a:r>
            <a:endParaRPr lang="en-US" dirty="0"/>
          </a:p>
        </p:txBody>
      </p:sp>
      <p:sp>
        <p:nvSpPr>
          <p:cNvPr id="3" name="Content Placeholder 2">
            <a:extLst>
              <a:ext uri="{FF2B5EF4-FFF2-40B4-BE49-F238E27FC236}">
                <a16:creationId xmlns:a16="http://schemas.microsoft.com/office/drawing/2014/main" id="{1D55C313-DE82-ABAC-5320-B3F75DF47F8D}"/>
              </a:ext>
            </a:extLst>
          </p:cNvPr>
          <p:cNvSpPr>
            <a:spLocks noGrp="1"/>
          </p:cNvSpPr>
          <p:nvPr>
            <p:ph sz="quarter" idx="13"/>
          </p:nvPr>
        </p:nvSpPr>
        <p:spPr>
          <a:xfrm>
            <a:off x="913774" y="1566407"/>
            <a:ext cx="10363826" cy="4865923"/>
          </a:xfrm>
        </p:spPr>
        <p:txBody>
          <a:bodyPr>
            <a:normAutofit/>
          </a:bodyPr>
          <a:lstStyle/>
          <a:p>
            <a:pPr>
              <a:lnSpc>
                <a:spcPct val="110000"/>
              </a:lnSpc>
            </a:pPr>
            <a:r>
              <a:rPr lang="en-US" altLang="zh-CN" b="1" dirty="0">
                <a:ea typeface="宋体" charset="-122"/>
              </a:rPr>
              <a:t>Query</a:t>
            </a:r>
            <a:r>
              <a:rPr lang="en-US" altLang="zh-CN" dirty="0">
                <a:ea typeface="宋体" charset="-122"/>
              </a:rPr>
              <a:t>: Using relations </a:t>
            </a:r>
            <a:r>
              <a:rPr lang="en-US" altLang="zh-CN" b="1" dirty="0">
                <a:ea typeface="宋体" charset="-122"/>
              </a:rPr>
              <a:t>Likes</a:t>
            </a:r>
            <a:r>
              <a:rPr lang="en-US" altLang="zh-CN" dirty="0">
                <a:ea typeface="宋体" charset="-122"/>
              </a:rPr>
              <a:t>(drinker, beer) and </a:t>
            </a:r>
            <a:r>
              <a:rPr lang="en-US" altLang="zh-CN" b="1" dirty="0">
                <a:ea typeface="宋体" charset="-122"/>
              </a:rPr>
              <a:t>Frequents</a:t>
            </a:r>
            <a:r>
              <a:rPr lang="en-US" altLang="zh-CN" dirty="0">
                <a:ea typeface="宋体" charset="-122"/>
              </a:rPr>
              <a:t>(drinker, bar), </a:t>
            </a:r>
            <a:r>
              <a:rPr lang="en-US" altLang="zh-CN" b="1" dirty="0">
                <a:ea typeface="宋体" charset="-122"/>
              </a:rPr>
              <a:t>Sells</a:t>
            </a:r>
            <a:r>
              <a:rPr lang="en-US" altLang="zh-CN" dirty="0">
                <a:ea typeface="宋体" charset="-122"/>
              </a:rPr>
              <a:t>(bar, beer, price), find the beers that some Joe’s frequent customers like, but not sold by Joe’s.</a:t>
            </a:r>
          </a:p>
          <a:p>
            <a:pPr>
              <a:lnSpc>
                <a:spcPct val="110000"/>
              </a:lnSpc>
            </a:pPr>
            <a:endParaRPr lang="en-US" altLang="zh-CN" dirty="0">
              <a:ea typeface="宋体" charset="-122"/>
            </a:endParaRPr>
          </a:p>
        </p:txBody>
      </p:sp>
    </p:spTree>
    <p:extLst>
      <p:ext uri="{BB962C8B-B14F-4D97-AF65-F5344CB8AC3E}">
        <p14:creationId xmlns:p14="http://schemas.microsoft.com/office/powerpoint/2010/main" val="38895391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88717-F7CC-A48F-EE0D-1BCE5043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FB2FA2-B71B-AB90-F187-3E8FC4F49354}"/>
              </a:ext>
            </a:extLst>
          </p:cNvPr>
          <p:cNvSpPr>
            <a:spLocks noGrp="1"/>
          </p:cNvSpPr>
          <p:nvPr>
            <p:ph type="title"/>
          </p:nvPr>
        </p:nvSpPr>
        <p:spPr/>
        <p:txBody>
          <a:bodyPr/>
          <a:lstStyle/>
          <a:p>
            <a:r>
              <a:rPr lang="en-US" altLang="zh-CN" dirty="0">
                <a:ea typeface="宋体" charset="-122"/>
              </a:rPr>
              <a:t>Exercise</a:t>
            </a:r>
            <a:endParaRPr lang="en-US" dirty="0"/>
          </a:p>
        </p:txBody>
      </p:sp>
      <p:sp>
        <p:nvSpPr>
          <p:cNvPr id="3" name="Content Placeholder 2">
            <a:extLst>
              <a:ext uri="{FF2B5EF4-FFF2-40B4-BE49-F238E27FC236}">
                <a16:creationId xmlns:a16="http://schemas.microsoft.com/office/drawing/2014/main" id="{1D55C313-DE82-ABAC-5320-B3F75DF47F8D}"/>
              </a:ext>
            </a:extLst>
          </p:cNvPr>
          <p:cNvSpPr>
            <a:spLocks noGrp="1"/>
          </p:cNvSpPr>
          <p:nvPr>
            <p:ph sz="quarter" idx="13"/>
          </p:nvPr>
        </p:nvSpPr>
        <p:spPr>
          <a:xfrm>
            <a:off x="913774" y="1566407"/>
            <a:ext cx="10363826" cy="4865923"/>
          </a:xfrm>
        </p:spPr>
        <p:txBody>
          <a:bodyPr>
            <a:normAutofit/>
          </a:bodyPr>
          <a:lstStyle/>
          <a:p>
            <a:pPr>
              <a:lnSpc>
                <a:spcPct val="110000"/>
              </a:lnSpc>
            </a:pPr>
            <a:r>
              <a:rPr lang="en-US" altLang="zh-CN" b="1" dirty="0">
                <a:ea typeface="宋体" charset="-122"/>
              </a:rPr>
              <a:t>Query</a:t>
            </a:r>
            <a:r>
              <a:rPr lang="en-US" altLang="zh-CN" dirty="0">
                <a:ea typeface="宋体" charset="-122"/>
              </a:rPr>
              <a:t>: Using relations </a:t>
            </a:r>
            <a:r>
              <a:rPr lang="en-US" altLang="zh-CN" b="1" dirty="0">
                <a:ea typeface="宋体" charset="-122"/>
              </a:rPr>
              <a:t>Likes</a:t>
            </a:r>
            <a:r>
              <a:rPr lang="en-US" altLang="zh-CN" dirty="0">
                <a:ea typeface="宋体" charset="-122"/>
              </a:rPr>
              <a:t>(drinker, beer) and </a:t>
            </a:r>
            <a:r>
              <a:rPr lang="en-US" altLang="zh-CN" b="1" dirty="0">
                <a:ea typeface="宋体" charset="-122"/>
              </a:rPr>
              <a:t>Frequents</a:t>
            </a:r>
            <a:r>
              <a:rPr lang="en-US" altLang="zh-CN" dirty="0">
                <a:ea typeface="宋体" charset="-122"/>
              </a:rPr>
              <a:t>(drinker, bar), </a:t>
            </a:r>
            <a:r>
              <a:rPr lang="en-US" altLang="zh-CN" b="1" dirty="0">
                <a:ea typeface="宋体" charset="-122"/>
              </a:rPr>
              <a:t>Sells</a:t>
            </a:r>
            <a:r>
              <a:rPr lang="en-US" altLang="zh-CN" dirty="0">
                <a:ea typeface="宋体" charset="-122"/>
              </a:rPr>
              <a:t>(bar, beer, price), find the beers that some Joe’s frequent customers like, but not sold by Joe’s.</a:t>
            </a:r>
          </a:p>
          <a:p>
            <a:pPr marL="457200" lvl="1" indent="0">
              <a:lnSpc>
                <a:spcPct val="110000"/>
              </a:lnSpc>
              <a:buNone/>
            </a:pPr>
            <a:r>
              <a:rPr lang="en-US" altLang="zh-CN" dirty="0">
                <a:latin typeface="Courier New" panose="02070309020205020404" pitchFamily="49" charset="0"/>
                <a:ea typeface="宋体" charset="-122"/>
                <a:cs typeface="Courier New" panose="02070309020205020404" pitchFamily="49" charset="0"/>
              </a:rPr>
              <a:t>SELECT </a:t>
            </a:r>
            <a:r>
              <a:rPr lang="en-US" altLang="zh-CN" dirty="0" err="1">
                <a:latin typeface="Courier New" panose="02070309020205020404" pitchFamily="49" charset="0"/>
                <a:ea typeface="宋体" charset="-122"/>
                <a:cs typeface="Courier New" panose="02070309020205020404" pitchFamily="49" charset="0"/>
              </a:rPr>
              <a:t>Likes.beer</a:t>
            </a:r>
            <a:endParaRPr lang="en-US" altLang="zh-CN" dirty="0">
              <a:latin typeface="Courier New" panose="02070309020205020404" pitchFamily="49" charset="0"/>
              <a:ea typeface="宋体" charset="-122"/>
              <a:cs typeface="Courier New" panose="02070309020205020404" pitchFamily="49" charset="0"/>
            </a:endParaRPr>
          </a:p>
          <a:p>
            <a:pPr marL="457200" lvl="1" indent="0">
              <a:lnSpc>
                <a:spcPct val="110000"/>
              </a:lnSpc>
              <a:buNone/>
            </a:pPr>
            <a:r>
              <a:rPr lang="en-US" altLang="zh-CN" dirty="0">
                <a:latin typeface="Courier New" panose="02070309020205020404" pitchFamily="49" charset="0"/>
                <a:ea typeface="宋体" charset="-122"/>
                <a:cs typeface="Courier New" panose="02070309020205020404" pitchFamily="49" charset="0"/>
              </a:rPr>
              <a:t>FROM Likes, Frequents</a:t>
            </a:r>
          </a:p>
          <a:p>
            <a:pPr marL="457200" lvl="1" indent="0">
              <a:lnSpc>
                <a:spcPct val="110000"/>
              </a:lnSpc>
              <a:buNone/>
            </a:pPr>
            <a:r>
              <a:rPr lang="en-US" altLang="zh-CN" dirty="0">
                <a:latin typeface="Courier New" panose="02070309020205020404" pitchFamily="49" charset="0"/>
                <a:ea typeface="宋体" charset="-122"/>
                <a:cs typeface="Courier New" panose="02070309020205020404" pitchFamily="49" charset="0"/>
              </a:rPr>
              <a:t>WHERE </a:t>
            </a:r>
            <a:r>
              <a:rPr lang="en-US" altLang="zh-CN" dirty="0" err="1">
                <a:latin typeface="Courier New" panose="02070309020205020404" pitchFamily="49" charset="0"/>
                <a:ea typeface="宋体" charset="-122"/>
                <a:cs typeface="Courier New" panose="02070309020205020404" pitchFamily="49" charset="0"/>
              </a:rPr>
              <a:t>Likes.drinker</a:t>
            </a:r>
            <a:r>
              <a:rPr lang="en-US" altLang="zh-CN" dirty="0">
                <a:latin typeface="Courier New" panose="02070309020205020404" pitchFamily="49" charset="0"/>
                <a:ea typeface="宋体" charset="-122"/>
                <a:cs typeface="Courier New" panose="02070309020205020404" pitchFamily="49" charset="0"/>
              </a:rPr>
              <a:t> = </a:t>
            </a:r>
            <a:r>
              <a:rPr lang="en-US" altLang="zh-CN" dirty="0" err="1">
                <a:latin typeface="Courier New" panose="02070309020205020404" pitchFamily="49" charset="0"/>
                <a:ea typeface="宋体" charset="-122"/>
                <a:cs typeface="Courier New" panose="02070309020205020404" pitchFamily="49" charset="0"/>
              </a:rPr>
              <a:t>Frequents.drinker</a:t>
            </a:r>
            <a:r>
              <a:rPr lang="en-US" altLang="zh-CN" dirty="0">
                <a:latin typeface="Courier New" panose="02070309020205020404" pitchFamily="49" charset="0"/>
                <a:ea typeface="宋体" charset="-122"/>
                <a:cs typeface="Courier New" panose="02070309020205020404" pitchFamily="49" charset="0"/>
              </a:rPr>
              <a:t> AND</a:t>
            </a:r>
          </a:p>
          <a:p>
            <a:pPr marL="457200" lvl="1" indent="0">
              <a:lnSpc>
                <a:spcPct val="110000"/>
              </a:lnSpc>
              <a:buNone/>
            </a:pPr>
            <a:r>
              <a:rPr lang="en-US" altLang="zh-CN" dirty="0">
                <a:latin typeface="Courier New" panose="02070309020205020404" pitchFamily="49" charset="0"/>
                <a:ea typeface="宋体" charset="-122"/>
                <a:cs typeface="Courier New" panose="02070309020205020404" pitchFamily="49" charset="0"/>
              </a:rPr>
              <a:t>      </a:t>
            </a:r>
            <a:r>
              <a:rPr lang="en-US" altLang="zh-CN" dirty="0" err="1">
                <a:latin typeface="Courier New" panose="02070309020205020404" pitchFamily="49" charset="0"/>
                <a:ea typeface="宋体" charset="-122"/>
                <a:cs typeface="Courier New" panose="02070309020205020404" pitchFamily="49" charset="0"/>
              </a:rPr>
              <a:t>frequents.bar</a:t>
            </a:r>
            <a:r>
              <a:rPr lang="en-US" altLang="zh-CN" dirty="0">
                <a:latin typeface="Courier New" panose="02070309020205020404" pitchFamily="49" charset="0"/>
                <a:ea typeface="宋体" charset="-122"/>
                <a:cs typeface="Courier New" panose="02070309020205020404" pitchFamily="49" charset="0"/>
              </a:rPr>
              <a:t> = ‘</a:t>
            </a:r>
            <a:r>
              <a:rPr lang="en-US" altLang="zh-CN" dirty="0" err="1">
                <a:latin typeface="Courier New" panose="02070309020205020404" pitchFamily="49" charset="0"/>
                <a:ea typeface="宋体" charset="-122"/>
                <a:cs typeface="Courier New" panose="02070309020205020404" pitchFamily="49" charset="0"/>
              </a:rPr>
              <a:t>Joe’’s</a:t>
            </a:r>
            <a:r>
              <a:rPr lang="en-US" altLang="zh-CN" dirty="0">
                <a:latin typeface="Courier New" panose="02070309020205020404" pitchFamily="49" charset="0"/>
                <a:ea typeface="宋体" charset="-122"/>
                <a:cs typeface="Courier New" panose="02070309020205020404" pitchFamily="49" charset="0"/>
              </a:rPr>
              <a:t>’</a:t>
            </a:r>
          </a:p>
          <a:p>
            <a:pPr marL="457200" lvl="1" indent="0">
              <a:lnSpc>
                <a:spcPct val="110000"/>
              </a:lnSpc>
              <a:buNone/>
            </a:pPr>
            <a:r>
              <a:rPr lang="en-US" altLang="zh-CN" dirty="0">
                <a:latin typeface="Courier New" panose="02070309020205020404" pitchFamily="49" charset="0"/>
                <a:ea typeface="宋体" charset="-122"/>
                <a:cs typeface="Courier New" panose="02070309020205020404" pitchFamily="49" charset="0"/>
              </a:rPr>
              <a:t>      AND </a:t>
            </a:r>
            <a:r>
              <a:rPr lang="en-US" altLang="zh-CN" dirty="0" err="1">
                <a:latin typeface="Courier New" panose="02070309020205020404" pitchFamily="49" charset="0"/>
                <a:ea typeface="宋体" charset="-122"/>
                <a:cs typeface="Courier New" panose="02070309020205020404" pitchFamily="49" charset="0"/>
              </a:rPr>
              <a:t>likes.beer</a:t>
            </a:r>
            <a:r>
              <a:rPr lang="en-US" altLang="zh-CN" dirty="0">
                <a:latin typeface="Courier New" panose="02070309020205020404" pitchFamily="49" charset="0"/>
                <a:ea typeface="宋体" charset="-122"/>
                <a:cs typeface="Courier New" panose="02070309020205020404" pitchFamily="49" charset="0"/>
              </a:rPr>
              <a:t> NOT IN (SELECT beer</a:t>
            </a:r>
          </a:p>
          <a:p>
            <a:pPr marL="457200" lvl="1" indent="0">
              <a:lnSpc>
                <a:spcPct val="110000"/>
              </a:lnSpc>
              <a:buNone/>
            </a:pPr>
            <a:r>
              <a:rPr lang="en-US" altLang="zh-CN" dirty="0">
                <a:latin typeface="Courier New" panose="02070309020205020404" pitchFamily="49" charset="0"/>
                <a:ea typeface="宋体" charset="-122"/>
                <a:cs typeface="Courier New" panose="02070309020205020404" pitchFamily="49" charset="0"/>
              </a:rPr>
              <a:t>                             FROM Sells</a:t>
            </a:r>
          </a:p>
          <a:p>
            <a:pPr marL="457200" lvl="1" indent="0">
              <a:lnSpc>
                <a:spcPct val="110000"/>
              </a:lnSpc>
              <a:buNone/>
            </a:pPr>
            <a:r>
              <a:rPr lang="en-US" altLang="zh-CN" dirty="0">
                <a:latin typeface="Courier New" panose="02070309020205020404" pitchFamily="49" charset="0"/>
                <a:ea typeface="宋体" charset="-122"/>
                <a:cs typeface="Courier New" panose="02070309020205020404" pitchFamily="49" charset="0"/>
              </a:rPr>
              <a:t>                             WHERE bar = ‘</a:t>
            </a:r>
            <a:r>
              <a:rPr lang="en-US" altLang="zh-CN" dirty="0" err="1">
                <a:latin typeface="Courier New" panose="02070309020205020404" pitchFamily="49" charset="0"/>
                <a:ea typeface="宋体" charset="-122"/>
                <a:cs typeface="Courier New" panose="02070309020205020404" pitchFamily="49" charset="0"/>
              </a:rPr>
              <a:t>Joe’’s</a:t>
            </a:r>
            <a:r>
              <a:rPr lang="en-US" altLang="zh-CN" dirty="0">
                <a:latin typeface="Courier New" panose="02070309020205020404" pitchFamily="49" charset="0"/>
                <a:ea typeface="宋体" charset="-122"/>
                <a:cs typeface="Courier New" panose="02070309020205020404" pitchFamily="49" charset="0"/>
              </a:rPr>
              <a:t>’);</a:t>
            </a:r>
          </a:p>
          <a:p>
            <a:pPr marL="457200" lvl="1" indent="0">
              <a:lnSpc>
                <a:spcPct val="110000"/>
              </a:lnSpc>
              <a:buNone/>
            </a:pPr>
            <a:r>
              <a:rPr lang="en-US" altLang="zh-CN" dirty="0">
                <a:ea typeface="宋体" charset="-122"/>
              </a:rPr>
              <a:t>          </a:t>
            </a:r>
          </a:p>
        </p:txBody>
      </p:sp>
    </p:spTree>
    <p:extLst>
      <p:ext uri="{BB962C8B-B14F-4D97-AF65-F5344CB8AC3E}">
        <p14:creationId xmlns:p14="http://schemas.microsoft.com/office/powerpoint/2010/main" val="33867834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FB82D0-676F-07C5-66B0-6D671ABF20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4F46CB-F14B-EF2F-9819-FF5489804FCC}"/>
              </a:ext>
            </a:extLst>
          </p:cNvPr>
          <p:cNvSpPr>
            <a:spLocks noGrp="1"/>
          </p:cNvSpPr>
          <p:nvPr>
            <p:ph type="title"/>
          </p:nvPr>
        </p:nvSpPr>
        <p:spPr/>
        <p:txBody>
          <a:bodyPr/>
          <a:lstStyle/>
          <a:p>
            <a:r>
              <a:rPr lang="en-US" altLang="zh-CN" dirty="0">
                <a:ea typeface="宋体" charset="-122"/>
              </a:rPr>
              <a:t>The EXISTS Operator</a:t>
            </a:r>
            <a:endParaRPr lang="en-US" dirty="0"/>
          </a:p>
        </p:txBody>
      </p:sp>
      <p:sp>
        <p:nvSpPr>
          <p:cNvPr id="3" name="Content Placeholder 2">
            <a:extLst>
              <a:ext uri="{FF2B5EF4-FFF2-40B4-BE49-F238E27FC236}">
                <a16:creationId xmlns:a16="http://schemas.microsoft.com/office/drawing/2014/main" id="{24F0BBCB-C802-4C67-6150-3D3274BBDC16}"/>
              </a:ext>
            </a:extLst>
          </p:cNvPr>
          <p:cNvSpPr>
            <a:spLocks noGrp="1"/>
          </p:cNvSpPr>
          <p:nvPr>
            <p:ph sz="quarter" idx="13"/>
          </p:nvPr>
        </p:nvSpPr>
        <p:spPr>
          <a:xfrm>
            <a:off x="913774" y="1566407"/>
            <a:ext cx="10363826" cy="4550613"/>
          </a:xfrm>
        </p:spPr>
        <p:txBody>
          <a:bodyPr>
            <a:normAutofit fontScale="92500" lnSpcReduction="20000"/>
          </a:bodyPr>
          <a:lstStyle/>
          <a:p>
            <a:r>
              <a:rPr lang="en-US" altLang="zh-CN" dirty="0">
                <a:ea typeface="宋体" charset="-122"/>
              </a:rPr>
              <a:t>EXISTS( &lt;relation&gt; ) is true if and only if the &lt;relation&gt; is not empty</a:t>
            </a:r>
          </a:p>
          <a:p>
            <a:pPr lvl="1"/>
            <a:r>
              <a:rPr lang="en-US" altLang="zh-CN" dirty="0">
                <a:ea typeface="宋体" charset="-122"/>
              </a:rPr>
              <a:t>Being a Boolean-valued operator, EXISTS can appear in WHERE clauses</a:t>
            </a:r>
          </a:p>
          <a:p>
            <a:pPr marL="0" indent="0">
              <a:buNone/>
            </a:pPr>
            <a:r>
              <a:rPr lang="en-US" altLang="zh-CN" sz="2400" dirty="0">
                <a:ea typeface="宋体" charset="-122"/>
              </a:rPr>
              <a:t>Query: From Beers(name, </a:t>
            </a:r>
            <a:r>
              <a:rPr lang="en-US" altLang="zh-CN" sz="2400" dirty="0" err="1">
                <a:ea typeface="宋体" charset="-122"/>
              </a:rPr>
              <a:t>manf</a:t>
            </a:r>
            <a:r>
              <a:rPr lang="en-US" altLang="zh-CN" sz="2400" dirty="0">
                <a:ea typeface="宋体" charset="-122"/>
              </a:rPr>
              <a:t>), find those beers that are the only beer by their manufacturer</a:t>
            </a:r>
          </a:p>
          <a:p>
            <a:pPr marL="0" indent="0">
              <a:buNone/>
            </a:pPr>
            <a:endParaRPr lang="zh-CN" altLang="en-US" sz="2400" dirty="0"/>
          </a:p>
          <a:p>
            <a:pPr>
              <a:spcBef>
                <a:spcPts val="0"/>
              </a:spcBef>
              <a:buFontTx/>
              <a:buNone/>
            </a:pPr>
            <a:r>
              <a:rPr lang="en-US" altLang="zh-CN" sz="2400" dirty="0">
                <a:latin typeface="Courier New" panose="02070309020205020404" pitchFamily="49" charset="0"/>
                <a:ea typeface="宋体" charset="-122"/>
                <a:cs typeface="Courier New" panose="02070309020205020404" pitchFamily="49" charset="0"/>
              </a:rPr>
              <a:t>SELECT name</a:t>
            </a:r>
          </a:p>
          <a:p>
            <a:pPr>
              <a:spcBef>
                <a:spcPts val="0"/>
              </a:spcBef>
              <a:buFontTx/>
              <a:buNone/>
            </a:pPr>
            <a:r>
              <a:rPr lang="en-US" altLang="zh-CN" sz="2400" dirty="0">
                <a:latin typeface="Courier New" panose="02070309020205020404" pitchFamily="49" charset="0"/>
                <a:ea typeface="宋体" charset="-122"/>
                <a:cs typeface="Courier New" panose="02070309020205020404" pitchFamily="49" charset="0"/>
              </a:rPr>
              <a:t>	FROM Beers b1</a:t>
            </a:r>
          </a:p>
          <a:p>
            <a:pPr>
              <a:spcBef>
                <a:spcPts val="0"/>
              </a:spcBef>
              <a:buFontTx/>
              <a:buNone/>
            </a:pPr>
            <a:r>
              <a:rPr lang="en-US" altLang="zh-CN" sz="2400" dirty="0">
                <a:latin typeface="Courier New" panose="02070309020205020404" pitchFamily="49" charset="0"/>
                <a:ea typeface="宋体" charset="-122"/>
                <a:cs typeface="Courier New" panose="02070309020205020404" pitchFamily="49" charset="0"/>
              </a:rPr>
              <a:t>	WHERE NOT EXISTS(</a:t>
            </a:r>
          </a:p>
          <a:p>
            <a:pPr>
              <a:spcBef>
                <a:spcPts val="0"/>
              </a:spcBef>
              <a:buFontTx/>
              <a:buNone/>
            </a:pPr>
            <a:r>
              <a:rPr lang="en-US" altLang="zh-CN" sz="2400" dirty="0">
                <a:latin typeface="Courier New" panose="02070309020205020404" pitchFamily="49" charset="0"/>
                <a:ea typeface="宋体" charset="-122"/>
                <a:cs typeface="Courier New" panose="02070309020205020404" pitchFamily="49" charset="0"/>
              </a:rPr>
              <a:t>		SELECT *</a:t>
            </a:r>
          </a:p>
          <a:p>
            <a:pPr>
              <a:spcBef>
                <a:spcPts val="0"/>
              </a:spcBef>
              <a:buFontTx/>
              <a:buNone/>
            </a:pPr>
            <a:r>
              <a:rPr lang="en-US" altLang="zh-CN" sz="2400" dirty="0">
                <a:latin typeface="Courier New" panose="02070309020205020404" pitchFamily="49" charset="0"/>
                <a:ea typeface="宋体" charset="-122"/>
                <a:cs typeface="Courier New" panose="02070309020205020404" pitchFamily="49" charset="0"/>
              </a:rPr>
              <a:t>		FROM Beers</a:t>
            </a:r>
          </a:p>
          <a:p>
            <a:pPr>
              <a:spcBef>
                <a:spcPts val="0"/>
              </a:spcBef>
              <a:buFontTx/>
              <a:buNone/>
            </a:pPr>
            <a:r>
              <a:rPr lang="en-US" altLang="zh-CN" sz="2400" dirty="0">
                <a:latin typeface="Courier New" panose="02070309020205020404" pitchFamily="49" charset="0"/>
                <a:ea typeface="宋体" charset="-122"/>
                <a:cs typeface="Courier New" panose="02070309020205020404" pitchFamily="49" charset="0"/>
              </a:rPr>
              <a:t>		WHERE </a:t>
            </a:r>
            <a:r>
              <a:rPr lang="en-US" altLang="zh-CN" sz="2400" dirty="0" err="1">
                <a:latin typeface="Courier New" panose="02070309020205020404" pitchFamily="49" charset="0"/>
                <a:ea typeface="宋体" charset="-122"/>
                <a:cs typeface="Courier New" panose="02070309020205020404" pitchFamily="49" charset="0"/>
              </a:rPr>
              <a:t>manf</a:t>
            </a:r>
            <a:r>
              <a:rPr lang="en-US" altLang="zh-CN" sz="2400" dirty="0">
                <a:latin typeface="Courier New" panose="02070309020205020404" pitchFamily="49" charset="0"/>
                <a:ea typeface="宋体" charset="-122"/>
                <a:cs typeface="Courier New" panose="02070309020205020404" pitchFamily="49" charset="0"/>
              </a:rPr>
              <a:t> = b1.manf AND</a:t>
            </a:r>
          </a:p>
          <a:p>
            <a:pPr>
              <a:spcBef>
                <a:spcPts val="0"/>
              </a:spcBef>
              <a:buFontTx/>
              <a:buNone/>
            </a:pPr>
            <a:r>
              <a:rPr lang="en-US" altLang="zh-CN" sz="2400" dirty="0">
                <a:latin typeface="Courier New" panose="02070309020205020404" pitchFamily="49" charset="0"/>
                <a:ea typeface="宋体" charset="-122"/>
                <a:cs typeface="Courier New" panose="02070309020205020404" pitchFamily="49" charset="0"/>
              </a:rPr>
              <a:t>			name &lt;&gt; b1.name);</a:t>
            </a:r>
          </a:p>
          <a:p>
            <a:pPr>
              <a:buFontTx/>
              <a:buNone/>
            </a:pPr>
            <a:endParaRPr lang="en-US" altLang="zh-CN" dirty="0">
              <a:ea typeface="宋体" charset="-122"/>
            </a:endParaRPr>
          </a:p>
        </p:txBody>
      </p:sp>
      <p:sp>
        <p:nvSpPr>
          <p:cNvPr id="4" name="Text Box 8">
            <a:extLst>
              <a:ext uri="{FF2B5EF4-FFF2-40B4-BE49-F238E27FC236}">
                <a16:creationId xmlns:a16="http://schemas.microsoft.com/office/drawing/2014/main" id="{2213CEBD-19B1-C380-87CF-8976B02084B3}"/>
              </a:ext>
            </a:extLst>
          </p:cNvPr>
          <p:cNvSpPr txBox="1">
            <a:spLocks noChangeArrowheads="1"/>
          </p:cNvSpPr>
          <p:nvPr/>
        </p:nvSpPr>
        <p:spPr bwMode="auto">
          <a:xfrm>
            <a:off x="6379167" y="3682376"/>
            <a:ext cx="300992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FontTx/>
              <a:buNone/>
            </a:pPr>
            <a:r>
              <a:rPr lang="en-US" altLang="zh-CN" sz="1600" b="1" dirty="0">
                <a:solidFill>
                  <a:srgbClr val="C00000"/>
                </a:solidFill>
                <a:latin typeface="Tahoma" charset="0"/>
                <a:ea typeface="宋体" charset="-122"/>
              </a:rPr>
              <a:t>Scope rule:</a:t>
            </a:r>
            <a:r>
              <a:rPr lang="en-US" altLang="zh-CN" sz="1600" dirty="0">
                <a:latin typeface="Tahoma" charset="0"/>
                <a:ea typeface="宋体" charset="-122"/>
              </a:rPr>
              <a:t> manf refers</a:t>
            </a:r>
          </a:p>
          <a:p>
            <a:pPr>
              <a:spcBef>
                <a:spcPct val="0"/>
              </a:spcBef>
              <a:buFontTx/>
              <a:buNone/>
            </a:pPr>
            <a:r>
              <a:rPr lang="en-US" altLang="zh-CN" sz="1600" dirty="0">
                <a:latin typeface="Tahoma" charset="0"/>
                <a:ea typeface="宋体" charset="-122"/>
              </a:rPr>
              <a:t>to closest nested FROM with</a:t>
            </a:r>
          </a:p>
          <a:p>
            <a:pPr>
              <a:spcBef>
                <a:spcPct val="0"/>
              </a:spcBef>
              <a:buFontTx/>
              <a:buNone/>
            </a:pPr>
            <a:r>
              <a:rPr lang="en-US" altLang="zh-CN" sz="1600" dirty="0">
                <a:latin typeface="Tahoma" charset="0"/>
                <a:ea typeface="宋体" charset="-122"/>
              </a:rPr>
              <a:t>a relation having that attribute.</a:t>
            </a:r>
          </a:p>
        </p:txBody>
      </p:sp>
      <p:cxnSp>
        <p:nvCxnSpPr>
          <p:cNvPr id="6" name="Straight Arrow Connector 5">
            <a:extLst>
              <a:ext uri="{FF2B5EF4-FFF2-40B4-BE49-F238E27FC236}">
                <a16:creationId xmlns:a16="http://schemas.microsoft.com/office/drawing/2014/main" id="{E13F399E-0237-2540-882F-870A7CEE6A3A}"/>
              </a:ext>
            </a:extLst>
          </p:cNvPr>
          <p:cNvCxnSpPr/>
          <p:nvPr/>
        </p:nvCxnSpPr>
        <p:spPr>
          <a:xfrm flipH="1">
            <a:off x="3350172" y="4083269"/>
            <a:ext cx="2885090" cy="12083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0131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Create Table</a:t>
            </a:r>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4936869"/>
          </a:xfrm>
        </p:spPr>
        <p:txBody>
          <a:bodyPr>
            <a:normAutofit lnSpcReduction="10000"/>
          </a:bodyPr>
          <a:lstStyle/>
          <a:p>
            <a:pPr>
              <a:buFontTx/>
              <a:buNone/>
            </a:pPr>
            <a:r>
              <a:rPr lang="en-US" b="0" dirty="0">
                <a:solidFill>
                  <a:srgbClr val="C00000"/>
                </a:solidFill>
              </a:rPr>
              <a:t>Format: </a:t>
            </a:r>
            <a:r>
              <a:rPr lang="en-US" b="0" dirty="0"/>
              <a:t>CREATE TABLE &lt;name&gt; (</a:t>
            </a:r>
          </a:p>
          <a:p>
            <a:pPr>
              <a:buFontTx/>
              <a:buNone/>
            </a:pPr>
            <a:r>
              <a:rPr lang="en-US" b="0" dirty="0"/>
              <a:t>			&lt;list of elements&gt;</a:t>
            </a:r>
          </a:p>
          <a:p>
            <a:pPr>
              <a:buFontTx/>
              <a:buNone/>
            </a:pPr>
            <a:r>
              <a:rPr lang="en-US" b="0" dirty="0"/>
              <a:t>		);</a:t>
            </a:r>
          </a:p>
          <a:p>
            <a:pPr lvl="1">
              <a:defRPr/>
            </a:pPr>
            <a:endParaRPr lang="en-US" altLang="zh-CN" dirty="0"/>
          </a:p>
          <a:p>
            <a:pPr>
              <a:lnSpc>
                <a:spcPct val="120000"/>
              </a:lnSpc>
            </a:pPr>
            <a:r>
              <a:rPr lang="en-US" dirty="0"/>
              <a:t>Each element is a pair consisting of an attribute and a type</a:t>
            </a:r>
          </a:p>
          <a:p>
            <a:pPr>
              <a:lnSpc>
                <a:spcPct val="120000"/>
              </a:lnSpc>
            </a:pPr>
            <a:r>
              <a:rPr lang="en-US" dirty="0"/>
              <a:t>The most common types are:</a:t>
            </a:r>
          </a:p>
          <a:p>
            <a:pPr lvl="1">
              <a:lnSpc>
                <a:spcPct val="120000"/>
              </a:lnSpc>
            </a:pPr>
            <a:r>
              <a:rPr lang="en-US" dirty="0"/>
              <a:t>INT or INTEGER (synonyms)</a:t>
            </a:r>
          </a:p>
          <a:p>
            <a:pPr lvl="1">
              <a:lnSpc>
                <a:spcPct val="120000"/>
              </a:lnSpc>
            </a:pPr>
            <a:r>
              <a:rPr lang="en-US" dirty="0"/>
              <a:t>REAL or FLOAT (synonyms)</a:t>
            </a:r>
          </a:p>
          <a:p>
            <a:pPr lvl="1">
              <a:lnSpc>
                <a:spcPct val="120000"/>
              </a:lnSpc>
            </a:pPr>
            <a:r>
              <a:rPr lang="en-US" dirty="0"/>
              <a:t>CHAR(</a:t>
            </a:r>
            <a:r>
              <a:rPr lang="en-US" i="1" dirty="0"/>
              <a:t>n</a:t>
            </a:r>
            <a:r>
              <a:rPr lang="en-US" dirty="0"/>
              <a:t> ) = fixed-length string of </a:t>
            </a:r>
            <a:r>
              <a:rPr lang="en-US" i="1" dirty="0"/>
              <a:t>n</a:t>
            </a:r>
            <a:r>
              <a:rPr lang="en-US" dirty="0"/>
              <a:t>  characters</a:t>
            </a:r>
          </a:p>
          <a:p>
            <a:pPr lvl="1">
              <a:lnSpc>
                <a:spcPct val="120000"/>
              </a:lnSpc>
            </a:pPr>
            <a:r>
              <a:rPr lang="en-US" dirty="0"/>
              <a:t>VARCHAR(</a:t>
            </a:r>
            <a:r>
              <a:rPr lang="en-US" i="1" dirty="0"/>
              <a:t>n</a:t>
            </a:r>
            <a:r>
              <a:rPr lang="en-US" dirty="0"/>
              <a:t> ) = variable-length string of </a:t>
            </a:r>
            <a:r>
              <a:rPr lang="en-US" b="1" dirty="0"/>
              <a:t>up to </a:t>
            </a:r>
            <a:r>
              <a:rPr lang="en-US" i="1" dirty="0"/>
              <a:t>n</a:t>
            </a:r>
            <a:r>
              <a:rPr lang="en-US" dirty="0"/>
              <a:t>  characters</a:t>
            </a:r>
          </a:p>
          <a:p>
            <a:pPr lvl="1">
              <a:defRPr/>
            </a:pPr>
            <a:endParaRPr lang="zh-CN" altLang="en-US" dirty="0"/>
          </a:p>
        </p:txBody>
      </p:sp>
    </p:spTree>
    <p:extLst>
      <p:ext uri="{BB962C8B-B14F-4D97-AF65-F5344CB8AC3E}">
        <p14:creationId xmlns:p14="http://schemas.microsoft.com/office/powerpoint/2010/main" val="24597539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0A94FC-07DB-A753-F407-BD107CC83F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C0C4DF-8DA7-D75F-B780-5FD04005579E}"/>
              </a:ext>
            </a:extLst>
          </p:cNvPr>
          <p:cNvSpPr>
            <a:spLocks noGrp="1"/>
          </p:cNvSpPr>
          <p:nvPr>
            <p:ph type="title"/>
          </p:nvPr>
        </p:nvSpPr>
        <p:spPr/>
        <p:txBody>
          <a:bodyPr/>
          <a:lstStyle/>
          <a:p>
            <a:r>
              <a:rPr lang="en-US" altLang="zh-CN" dirty="0">
                <a:ea typeface="宋体" charset="-122"/>
              </a:rPr>
              <a:t>The Operator ANY</a:t>
            </a:r>
            <a:endParaRPr lang="en-US" dirty="0"/>
          </a:p>
        </p:txBody>
      </p:sp>
      <p:sp>
        <p:nvSpPr>
          <p:cNvPr id="3" name="Content Placeholder 2">
            <a:extLst>
              <a:ext uri="{FF2B5EF4-FFF2-40B4-BE49-F238E27FC236}">
                <a16:creationId xmlns:a16="http://schemas.microsoft.com/office/drawing/2014/main" id="{772C9B2E-EBD4-06C6-E6C4-F956DFD7D558}"/>
              </a:ext>
            </a:extLst>
          </p:cNvPr>
          <p:cNvSpPr>
            <a:spLocks noGrp="1"/>
          </p:cNvSpPr>
          <p:nvPr>
            <p:ph sz="quarter" idx="13"/>
          </p:nvPr>
        </p:nvSpPr>
        <p:spPr>
          <a:xfrm>
            <a:off x="913774" y="1566407"/>
            <a:ext cx="10363826" cy="4550613"/>
          </a:xfrm>
        </p:spPr>
        <p:txBody>
          <a:bodyPr>
            <a:normAutofit/>
          </a:bodyPr>
          <a:lstStyle/>
          <a:p>
            <a:pPr>
              <a:lnSpc>
                <a:spcPct val="125000"/>
              </a:lnSpc>
            </a:pPr>
            <a:r>
              <a:rPr lang="en-US" altLang="zh-CN" i="1" dirty="0">
                <a:ea typeface="宋体" charset="-122"/>
              </a:rPr>
              <a:t>x</a:t>
            </a:r>
            <a:r>
              <a:rPr lang="en-US" altLang="zh-CN" dirty="0">
                <a:ea typeface="宋体" charset="-122"/>
              </a:rPr>
              <a:t> = ANY( &lt;relation&gt; ) is a Boolean condition meaning that </a:t>
            </a:r>
            <a:r>
              <a:rPr lang="en-US" altLang="zh-CN" i="1" dirty="0">
                <a:ea typeface="宋体" charset="-122"/>
              </a:rPr>
              <a:t>x</a:t>
            </a:r>
            <a:r>
              <a:rPr lang="en-US" altLang="zh-CN" dirty="0">
                <a:ea typeface="宋体" charset="-122"/>
              </a:rPr>
              <a:t> equals </a:t>
            </a:r>
            <a:r>
              <a:rPr lang="en-US" altLang="zh-CN" dirty="0">
                <a:solidFill>
                  <a:srgbClr val="C00000"/>
                </a:solidFill>
                <a:ea typeface="宋体" charset="-122"/>
              </a:rPr>
              <a:t>at least </a:t>
            </a:r>
            <a:r>
              <a:rPr lang="en-US" altLang="zh-CN" dirty="0">
                <a:ea typeface="宋体" charset="-122"/>
              </a:rPr>
              <a:t>one tuple in the relation</a:t>
            </a:r>
          </a:p>
          <a:p>
            <a:pPr>
              <a:lnSpc>
                <a:spcPct val="125000"/>
              </a:lnSpc>
            </a:pPr>
            <a:r>
              <a:rPr lang="en-US" altLang="zh-CN" dirty="0">
                <a:ea typeface="宋体" charset="-122"/>
              </a:rPr>
              <a:t>Similarly, = can be replaced by any of the comparison operators</a:t>
            </a:r>
          </a:p>
          <a:p>
            <a:pPr lvl="1">
              <a:lnSpc>
                <a:spcPct val="125000"/>
              </a:lnSpc>
            </a:pPr>
            <a:r>
              <a:rPr lang="en-US" altLang="zh-CN" dirty="0">
                <a:ea typeface="宋体" charset="-122"/>
              </a:rPr>
              <a:t>Example: </a:t>
            </a:r>
            <a:r>
              <a:rPr lang="en-US" altLang="zh-CN" i="1" dirty="0">
                <a:ea typeface="宋体" charset="-122"/>
              </a:rPr>
              <a:t>x</a:t>
            </a:r>
            <a:r>
              <a:rPr lang="en-US" altLang="zh-CN" dirty="0">
                <a:ea typeface="宋体" charset="-122"/>
              </a:rPr>
              <a:t> &gt;= ANY( &lt;relation&gt; ) means </a:t>
            </a:r>
            <a:r>
              <a:rPr lang="en-US" altLang="zh-CN" i="1" dirty="0">
                <a:ea typeface="宋体" charset="-122"/>
              </a:rPr>
              <a:t>x</a:t>
            </a:r>
            <a:r>
              <a:rPr lang="en-US" altLang="zh-CN" dirty="0">
                <a:ea typeface="宋体" charset="-122"/>
              </a:rPr>
              <a:t> is not smaller than some tuples in the relation</a:t>
            </a:r>
          </a:p>
          <a:p>
            <a:pPr lvl="1">
              <a:lnSpc>
                <a:spcPct val="125000"/>
              </a:lnSpc>
            </a:pPr>
            <a:r>
              <a:rPr lang="en-US" altLang="zh-CN" dirty="0">
                <a:ea typeface="宋体" charset="-122"/>
              </a:rPr>
              <a:t>Note tuples must have one component only</a:t>
            </a:r>
          </a:p>
          <a:p>
            <a:pPr>
              <a:buFontTx/>
              <a:buNone/>
            </a:pPr>
            <a:endParaRPr lang="en-US" altLang="zh-CN" dirty="0">
              <a:ea typeface="宋体" charset="-122"/>
            </a:endParaRPr>
          </a:p>
        </p:txBody>
      </p:sp>
    </p:spTree>
    <p:extLst>
      <p:ext uri="{BB962C8B-B14F-4D97-AF65-F5344CB8AC3E}">
        <p14:creationId xmlns:p14="http://schemas.microsoft.com/office/powerpoint/2010/main" val="11948318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539BB7-5514-E0D4-CD33-F6899433B8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EBD61C-B7AF-9E92-4836-47DD9FF4EE29}"/>
              </a:ext>
            </a:extLst>
          </p:cNvPr>
          <p:cNvSpPr>
            <a:spLocks noGrp="1"/>
          </p:cNvSpPr>
          <p:nvPr>
            <p:ph type="title"/>
          </p:nvPr>
        </p:nvSpPr>
        <p:spPr/>
        <p:txBody>
          <a:bodyPr/>
          <a:lstStyle/>
          <a:p>
            <a:r>
              <a:rPr lang="en-US" altLang="zh-CN" dirty="0">
                <a:ea typeface="宋体" charset="-122"/>
              </a:rPr>
              <a:t>The Operator ALL</a:t>
            </a:r>
            <a:endParaRPr lang="en-US" dirty="0"/>
          </a:p>
        </p:txBody>
      </p:sp>
      <p:sp>
        <p:nvSpPr>
          <p:cNvPr id="3" name="Content Placeholder 2">
            <a:extLst>
              <a:ext uri="{FF2B5EF4-FFF2-40B4-BE49-F238E27FC236}">
                <a16:creationId xmlns:a16="http://schemas.microsoft.com/office/drawing/2014/main" id="{507CF00F-8E0E-561E-C51A-3F1D2E6D2E53}"/>
              </a:ext>
            </a:extLst>
          </p:cNvPr>
          <p:cNvSpPr>
            <a:spLocks noGrp="1"/>
          </p:cNvSpPr>
          <p:nvPr>
            <p:ph sz="quarter" idx="13"/>
          </p:nvPr>
        </p:nvSpPr>
        <p:spPr>
          <a:xfrm>
            <a:off x="913774" y="1566407"/>
            <a:ext cx="10363826" cy="4550613"/>
          </a:xfrm>
        </p:spPr>
        <p:txBody>
          <a:bodyPr>
            <a:normAutofit fontScale="92500" lnSpcReduction="20000"/>
          </a:bodyPr>
          <a:lstStyle/>
          <a:p>
            <a:r>
              <a:rPr lang="en-US" altLang="zh-CN" i="1" dirty="0">
                <a:ea typeface="宋体" charset="-122"/>
              </a:rPr>
              <a:t>x</a:t>
            </a:r>
            <a:r>
              <a:rPr lang="en-US" altLang="zh-CN" dirty="0">
                <a:ea typeface="宋体" charset="-122"/>
              </a:rPr>
              <a:t> &lt;&gt; ALL( &lt;relation&gt; ) is true if and only if for </a:t>
            </a:r>
            <a:r>
              <a:rPr lang="en-US" altLang="zh-CN" dirty="0">
                <a:solidFill>
                  <a:srgbClr val="C00000"/>
                </a:solidFill>
                <a:ea typeface="宋体" charset="-122"/>
              </a:rPr>
              <a:t>every</a:t>
            </a:r>
            <a:r>
              <a:rPr lang="en-US" altLang="zh-CN" dirty="0">
                <a:ea typeface="宋体" charset="-122"/>
              </a:rPr>
              <a:t> tuple </a:t>
            </a:r>
            <a:r>
              <a:rPr lang="en-US" altLang="zh-CN" i="1" dirty="0">
                <a:ea typeface="宋体" charset="-122"/>
              </a:rPr>
              <a:t>t</a:t>
            </a:r>
            <a:r>
              <a:rPr lang="en-US" altLang="zh-CN" dirty="0">
                <a:ea typeface="宋体" charset="-122"/>
              </a:rPr>
              <a:t>  in the relation, </a:t>
            </a:r>
            <a:r>
              <a:rPr lang="en-US" altLang="zh-CN" i="1" dirty="0">
                <a:ea typeface="宋体" charset="-122"/>
              </a:rPr>
              <a:t>x</a:t>
            </a:r>
            <a:r>
              <a:rPr lang="en-US" altLang="zh-CN" dirty="0">
                <a:ea typeface="宋体" charset="-122"/>
              </a:rPr>
              <a:t> is not equal to </a:t>
            </a:r>
            <a:r>
              <a:rPr lang="en-US" altLang="zh-CN" i="1" dirty="0">
                <a:ea typeface="宋体" charset="-122"/>
              </a:rPr>
              <a:t>t</a:t>
            </a:r>
            <a:endParaRPr lang="en-US" altLang="zh-CN" dirty="0">
              <a:ea typeface="宋体" charset="-122"/>
            </a:endParaRPr>
          </a:p>
          <a:p>
            <a:pPr lvl="1"/>
            <a:r>
              <a:rPr lang="en-US" altLang="zh-CN" dirty="0">
                <a:ea typeface="宋体" charset="-122"/>
              </a:rPr>
              <a:t>That is, </a:t>
            </a:r>
            <a:r>
              <a:rPr lang="en-US" altLang="zh-CN" i="1" dirty="0">
                <a:ea typeface="宋体" charset="-122"/>
              </a:rPr>
              <a:t>x</a:t>
            </a:r>
            <a:r>
              <a:rPr lang="en-US" altLang="zh-CN" dirty="0">
                <a:ea typeface="宋体" charset="-122"/>
              </a:rPr>
              <a:t> is not a member of the relation.</a:t>
            </a:r>
          </a:p>
          <a:p>
            <a:r>
              <a:rPr lang="en-US" altLang="zh-CN" dirty="0">
                <a:ea typeface="宋体" charset="-122"/>
              </a:rPr>
              <a:t>The &lt;&gt; can be replaced by any comparison operator</a:t>
            </a:r>
          </a:p>
          <a:p>
            <a:pPr lvl="1"/>
            <a:r>
              <a:rPr lang="en-US" altLang="zh-CN" dirty="0">
                <a:ea typeface="宋体" charset="-122"/>
              </a:rPr>
              <a:t>Example: </a:t>
            </a:r>
            <a:r>
              <a:rPr lang="en-US" altLang="zh-CN" i="1" dirty="0">
                <a:ea typeface="宋体" charset="-122"/>
              </a:rPr>
              <a:t>x</a:t>
            </a:r>
            <a:r>
              <a:rPr lang="en-US" altLang="zh-CN" dirty="0">
                <a:ea typeface="宋体" charset="-122"/>
              </a:rPr>
              <a:t> &gt;= ALL( &lt;relation&gt; ) means there is no tuple larger than </a:t>
            </a:r>
            <a:r>
              <a:rPr lang="en-US" altLang="zh-CN" i="1" dirty="0">
                <a:ea typeface="宋体" charset="-122"/>
              </a:rPr>
              <a:t>x</a:t>
            </a:r>
            <a:r>
              <a:rPr lang="en-US" altLang="zh-CN" dirty="0">
                <a:ea typeface="宋体" charset="-122"/>
              </a:rPr>
              <a:t>  in the relation</a:t>
            </a:r>
          </a:p>
          <a:p>
            <a:pPr lvl="1">
              <a:lnSpc>
                <a:spcPct val="90000"/>
              </a:lnSpc>
            </a:pPr>
            <a:endParaRPr lang="en-US" altLang="zh-CN" dirty="0">
              <a:ea typeface="宋体" charset="-122"/>
            </a:endParaRPr>
          </a:p>
          <a:p>
            <a:pPr marL="0" indent="0">
              <a:buNone/>
            </a:pPr>
            <a:r>
              <a:rPr lang="en-US" altLang="zh-CN" sz="2000" b="0" dirty="0">
                <a:ea typeface="宋体" charset="-122"/>
              </a:rPr>
              <a:t>Query: From Sells(bar, beer, price), find the beer(s) sold for the highest price</a:t>
            </a:r>
          </a:p>
          <a:p>
            <a:pPr>
              <a:spcBef>
                <a:spcPts val="0"/>
              </a:spcBef>
              <a:buFontTx/>
              <a:buNone/>
            </a:pPr>
            <a:r>
              <a:rPr lang="en-US" altLang="zh-CN" sz="2400" b="0" dirty="0">
                <a:latin typeface="Microsoft Himalaya" pitchFamily="2" charset="0"/>
                <a:ea typeface="Microsoft Himalaya" pitchFamily="2" charset="0"/>
                <a:cs typeface="Microsoft Himalaya" pitchFamily="2" charset="0"/>
              </a:rPr>
              <a:t>			SELECT beer</a:t>
            </a:r>
          </a:p>
          <a:p>
            <a:pPr>
              <a:spcBef>
                <a:spcPts val="0"/>
              </a:spcBef>
              <a:buFontTx/>
              <a:buNone/>
            </a:pPr>
            <a:r>
              <a:rPr lang="en-US" altLang="zh-CN" sz="2400" b="0" dirty="0">
                <a:latin typeface="Microsoft Himalaya" pitchFamily="2" charset="0"/>
                <a:ea typeface="Microsoft Himalaya" pitchFamily="2" charset="0"/>
                <a:cs typeface="Microsoft Himalaya" pitchFamily="2" charset="0"/>
              </a:rPr>
              <a:t>			FROM Sells</a:t>
            </a:r>
          </a:p>
          <a:p>
            <a:pPr>
              <a:spcBef>
                <a:spcPts val="0"/>
              </a:spcBef>
              <a:buFontTx/>
              <a:buNone/>
            </a:pPr>
            <a:r>
              <a:rPr lang="en-US" altLang="zh-CN" sz="2400" b="0" dirty="0">
                <a:latin typeface="Microsoft Himalaya" pitchFamily="2" charset="0"/>
                <a:ea typeface="Microsoft Himalaya" pitchFamily="2" charset="0"/>
                <a:cs typeface="Microsoft Himalaya" pitchFamily="2" charset="0"/>
              </a:rPr>
              <a:t>			WHERE price &gt;= ALL(</a:t>
            </a:r>
          </a:p>
          <a:p>
            <a:pPr>
              <a:spcBef>
                <a:spcPts val="0"/>
              </a:spcBef>
              <a:buFontTx/>
              <a:buNone/>
            </a:pPr>
            <a:r>
              <a:rPr lang="en-US" altLang="zh-CN" sz="2400" b="0" dirty="0">
                <a:latin typeface="Microsoft Himalaya" pitchFamily="2" charset="0"/>
                <a:ea typeface="Microsoft Himalaya" pitchFamily="2" charset="0"/>
                <a:cs typeface="Microsoft Himalaya" pitchFamily="2" charset="0"/>
              </a:rPr>
              <a:t>					SELECT price</a:t>
            </a:r>
          </a:p>
          <a:p>
            <a:pPr>
              <a:spcBef>
                <a:spcPts val="0"/>
              </a:spcBef>
              <a:buFontTx/>
              <a:buNone/>
            </a:pPr>
            <a:r>
              <a:rPr lang="en-US" altLang="zh-CN" sz="2400" b="0" dirty="0">
                <a:latin typeface="Microsoft Himalaya" pitchFamily="2" charset="0"/>
                <a:ea typeface="Microsoft Himalaya" pitchFamily="2" charset="0"/>
                <a:cs typeface="Microsoft Himalaya" pitchFamily="2" charset="0"/>
              </a:rPr>
              <a:t>					FROM Sells);</a:t>
            </a:r>
          </a:p>
          <a:p>
            <a:pPr>
              <a:spcBef>
                <a:spcPts val="0"/>
              </a:spcBef>
              <a:buFontTx/>
              <a:buNone/>
            </a:pPr>
            <a:endParaRPr lang="en-US" altLang="zh-CN" sz="2400" b="0" dirty="0">
              <a:latin typeface="Microsoft Himalaya" pitchFamily="2" charset="0"/>
              <a:ea typeface="Microsoft Himalaya" pitchFamily="2" charset="0"/>
              <a:cs typeface="Microsoft Himalaya" pitchFamily="2" charset="0"/>
            </a:endParaRPr>
          </a:p>
          <a:p>
            <a:pPr>
              <a:buFontTx/>
              <a:buNone/>
            </a:pPr>
            <a:endParaRPr lang="en-US" altLang="zh-CN" dirty="0">
              <a:ea typeface="宋体" charset="-122"/>
            </a:endParaRPr>
          </a:p>
        </p:txBody>
      </p:sp>
    </p:spTree>
    <p:extLst>
      <p:ext uri="{BB962C8B-B14F-4D97-AF65-F5344CB8AC3E}">
        <p14:creationId xmlns:p14="http://schemas.microsoft.com/office/powerpoint/2010/main" val="18466042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06BBC-33A2-5482-89CC-E87294FF898A}"/>
              </a:ext>
            </a:extLst>
          </p:cNvPr>
          <p:cNvSpPr>
            <a:spLocks noGrp="1"/>
          </p:cNvSpPr>
          <p:nvPr>
            <p:ph type="title"/>
          </p:nvPr>
        </p:nvSpPr>
        <p:spPr/>
        <p:txBody>
          <a:bodyPr/>
          <a:lstStyle/>
          <a:p>
            <a:r>
              <a:rPr lang="en-US" dirty="0"/>
              <a:t>Exercise</a:t>
            </a:r>
          </a:p>
        </p:txBody>
      </p:sp>
      <p:sp>
        <p:nvSpPr>
          <p:cNvPr id="3" name="Content Placeholder 2">
            <a:extLst>
              <a:ext uri="{FF2B5EF4-FFF2-40B4-BE49-F238E27FC236}">
                <a16:creationId xmlns:a16="http://schemas.microsoft.com/office/drawing/2014/main" id="{2BBD7DB7-5D56-4895-4704-D48DC0668F6E}"/>
              </a:ext>
            </a:extLst>
          </p:cNvPr>
          <p:cNvSpPr>
            <a:spLocks noGrp="1"/>
          </p:cNvSpPr>
          <p:nvPr>
            <p:ph sz="quarter" idx="13"/>
          </p:nvPr>
        </p:nvSpPr>
        <p:spPr/>
        <p:txBody>
          <a:bodyPr/>
          <a:lstStyle/>
          <a:p>
            <a:r>
              <a:rPr lang="en-US" altLang="zh-CN" sz="2400" b="0" dirty="0">
                <a:ea typeface="宋体" charset="-122"/>
              </a:rPr>
              <a:t>From Sells(bar, beer, price), find the bar that sells the cheapest Bud Lite.</a:t>
            </a:r>
            <a:endParaRPr lang="en-US" dirty="0"/>
          </a:p>
        </p:txBody>
      </p:sp>
    </p:spTree>
    <p:extLst>
      <p:ext uri="{BB962C8B-B14F-4D97-AF65-F5344CB8AC3E}">
        <p14:creationId xmlns:p14="http://schemas.microsoft.com/office/powerpoint/2010/main" val="35137554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A14740-50D9-EAC9-081B-1F2253E633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1B8D64-92FE-117E-7015-19ABB3D910C6}"/>
              </a:ext>
            </a:extLst>
          </p:cNvPr>
          <p:cNvSpPr>
            <a:spLocks noGrp="1"/>
          </p:cNvSpPr>
          <p:nvPr>
            <p:ph type="title"/>
          </p:nvPr>
        </p:nvSpPr>
        <p:spPr/>
        <p:txBody>
          <a:bodyPr/>
          <a:lstStyle/>
          <a:p>
            <a:r>
              <a:rPr lang="en-US" altLang="zh-CN" dirty="0">
                <a:ea typeface="宋体" charset="-122"/>
              </a:rPr>
              <a:t>Set operation over queries</a:t>
            </a:r>
            <a:endParaRPr lang="en-US" dirty="0"/>
          </a:p>
        </p:txBody>
      </p:sp>
      <p:sp>
        <p:nvSpPr>
          <p:cNvPr id="3" name="Content Placeholder 2">
            <a:extLst>
              <a:ext uri="{FF2B5EF4-FFF2-40B4-BE49-F238E27FC236}">
                <a16:creationId xmlns:a16="http://schemas.microsoft.com/office/drawing/2014/main" id="{1AD017A9-1230-CFDD-D263-42126759D0BF}"/>
              </a:ext>
            </a:extLst>
          </p:cNvPr>
          <p:cNvSpPr>
            <a:spLocks noGrp="1"/>
          </p:cNvSpPr>
          <p:nvPr>
            <p:ph sz="quarter" idx="13"/>
          </p:nvPr>
        </p:nvSpPr>
        <p:spPr>
          <a:xfrm>
            <a:off x="913774" y="1566407"/>
            <a:ext cx="10363826" cy="4550613"/>
          </a:xfrm>
        </p:spPr>
        <p:txBody>
          <a:bodyPr>
            <a:normAutofit/>
          </a:bodyPr>
          <a:lstStyle/>
          <a:p>
            <a:r>
              <a:rPr lang="en-US" altLang="zh-CN" dirty="0">
                <a:ea typeface="宋体" charset="-122"/>
              </a:rPr>
              <a:t>The default for union, intersection, and difference is </a:t>
            </a:r>
            <a:r>
              <a:rPr lang="en-US" altLang="zh-CN" dirty="0">
                <a:solidFill>
                  <a:srgbClr val="C00000"/>
                </a:solidFill>
                <a:ea typeface="宋体" charset="-122"/>
              </a:rPr>
              <a:t>set semantics</a:t>
            </a:r>
            <a:r>
              <a:rPr lang="en-US" altLang="zh-CN" dirty="0">
                <a:ea typeface="宋体" charset="-122"/>
              </a:rPr>
              <a:t>, and is expressed by the following forms, each involving subqueries:</a:t>
            </a:r>
          </a:p>
          <a:p>
            <a:pPr lvl="1"/>
            <a:r>
              <a:rPr lang="en-US" altLang="zh-CN" dirty="0">
                <a:ea typeface="宋体" charset="-122"/>
              </a:rPr>
              <a:t>( subquery ) UNION ( subquery )</a:t>
            </a:r>
          </a:p>
          <a:p>
            <a:pPr lvl="1"/>
            <a:r>
              <a:rPr lang="en-US" altLang="zh-CN" dirty="0">
                <a:ea typeface="宋体" charset="-122"/>
              </a:rPr>
              <a:t>( subquery ) INTERSECT ( subquery )</a:t>
            </a:r>
          </a:p>
          <a:p>
            <a:pPr lvl="1"/>
            <a:r>
              <a:rPr lang="en-US" altLang="zh-CN" dirty="0">
                <a:ea typeface="宋体" charset="-122"/>
              </a:rPr>
              <a:t>( subquery ) EXCEPT ( subquery )</a:t>
            </a:r>
          </a:p>
          <a:p>
            <a:pPr lvl="1"/>
            <a:endParaRPr lang="en-US" altLang="zh-CN" dirty="0">
              <a:ea typeface="宋体" charset="-122"/>
            </a:endParaRPr>
          </a:p>
          <a:p>
            <a:pPr lvl="1"/>
            <a:r>
              <a:rPr lang="en-US" altLang="zh-CN" dirty="0">
                <a:ea typeface="宋体" charset="-122"/>
              </a:rPr>
              <a:t>The result is a set: duplications are removed. </a:t>
            </a:r>
          </a:p>
          <a:p>
            <a:pPr>
              <a:buFontTx/>
              <a:buNone/>
            </a:pPr>
            <a:endParaRPr lang="en-US" altLang="zh-CN" dirty="0">
              <a:ea typeface="宋体" charset="-122"/>
            </a:endParaRPr>
          </a:p>
        </p:txBody>
      </p:sp>
    </p:spTree>
    <p:extLst>
      <p:ext uri="{BB962C8B-B14F-4D97-AF65-F5344CB8AC3E}">
        <p14:creationId xmlns:p14="http://schemas.microsoft.com/office/powerpoint/2010/main" val="540522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F33A2-3B9C-84C2-EB61-4FE7C8BCAA70}"/>
              </a:ext>
            </a:extLst>
          </p:cNvPr>
          <p:cNvSpPr>
            <a:spLocks noGrp="1"/>
          </p:cNvSpPr>
          <p:nvPr>
            <p:ph type="title"/>
          </p:nvPr>
        </p:nvSpPr>
        <p:spPr/>
        <p:txBody>
          <a:bodyPr/>
          <a:lstStyle/>
          <a:p>
            <a:r>
              <a:rPr lang="en-US" altLang="zh-CN" dirty="0"/>
              <a:t>Example</a:t>
            </a:r>
            <a:endParaRPr lang="en-US" dirty="0"/>
          </a:p>
        </p:txBody>
      </p:sp>
      <p:sp>
        <p:nvSpPr>
          <p:cNvPr id="3" name="Content Placeholder 2">
            <a:extLst>
              <a:ext uri="{FF2B5EF4-FFF2-40B4-BE49-F238E27FC236}">
                <a16:creationId xmlns:a16="http://schemas.microsoft.com/office/drawing/2014/main" id="{75022836-2A1C-42BE-484E-FFC25B238068}"/>
              </a:ext>
            </a:extLst>
          </p:cNvPr>
          <p:cNvSpPr>
            <a:spLocks noGrp="1"/>
          </p:cNvSpPr>
          <p:nvPr>
            <p:ph sz="quarter" idx="13"/>
          </p:nvPr>
        </p:nvSpPr>
        <p:spPr/>
        <p:txBody>
          <a:bodyPr>
            <a:normAutofit lnSpcReduction="10000"/>
          </a:bodyPr>
          <a:lstStyle/>
          <a:p>
            <a:pPr marL="609600" indent="-609600">
              <a:lnSpc>
                <a:spcPct val="120000"/>
              </a:lnSpc>
            </a:pPr>
            <a:r>
              <a:rPr lang="en-US" altLang="zh-CN" sz="2400" dirty="0">
                <a:solidFill>
                  <a:srgbClr val="C00000"/>
                </a:solidFill>
                <a:ea typeface="宋体" charset="-122"/>
              </a:rPr>
              <a:t>Happy Drinker</a:t>
            </a:r>
            <a:r>
              <a:rPr lang="en-US" altLang="zh-CN" sz="2400" dirty="0">
                <a:ea typeface="宋体" charset="-122"/>
              </a:rPr>
              <a:t>: From relations Likes(drinker, beer), Sells(bar, beer, price) and Frequents(drinker, bar), find the drinkers and beers such that:</a:t>
            </a:r>
          </a:p>
          <a:p>
            <a:pPr marL="914400" lvl="1" indent="-457200">
              <a:lnSpc>
                <a:spcPct val="120000"/>
              </a:lnSpc>
              <a:buFont typeface="+mj-lt"/>
              <a:buAutoNum type="arabicPeriod"/>
            </a:pPr>
            <a:r>
              <a:rPr lang="en-US" altLang="zh-CN" dirty="0">
                <a:ea typeface="宋体" charset="-122"/>
              </a:rPr>
              <a:t>The drinker likes the beer, and</a:t>
            </a:r>
          </a:p>
          <a:p>
            <a:pPr marL="914400" lvl="1" indent="-457200">
              <a:lnSpc>
                <a:spcPct val="120000"/>
              </a:lnSpc>
              <a:buFont typeface="+mj-lt"/>
              <a:buAutoNum type="arabicPeriod"/>
            </a:pPr>
            <a:r>
              <a:rPr lang="en-US" altLang="zh-CN" dirty="0">
                <a:ea typeface="宋体" charset="-122"/>
              </a:rPr>
              <a:t>The drinker frequents at least one bar that sells the beer</a:t>
            </a:r>
          </a:p>
          <a:p>
            <a:pPr marL="1828800">
              <a:spcBef>
                <a:spcPts val="0"/>
              </a:spcBef>
              <a:buFontTx/>
              <a:buNone/>
            </a:pPr>
            <a:r>
              <a:rPr lang="en-US" altLang="zh-CN" sz="2400" dirty="0">
                <a:latin typeface="Courier New" panose="02070309020205020404" pitchFamily="49" charset="0"/>
                <a:ea typeface="宋体" charset="-122"/>
                <a:cs typeface="Courier New" panose="02070309020205020404" pitchFamily="49" charset="0"/>
              </a:rPr>
              <a:t>(SELECT * FROM Likes)</a:t>
            </a:r>
          </a:p>
          <a:p>
            <a:pPr marL="1828800">
              <a:spcBef>
                <a:spcPts val="0"/>
              </a:spcBef>
              <a:buFontTx/>
              <a:buNone/>
            </a:pPr>
            <a:r>
              <a:rPr lang="en-US" altLang="zh-CN" sz="2400" dirty="0">
                <a:latin typeface="Courier New" panose="02070309020205020404" pitchFamily="49" charset="0"/>
                <a:ea typeface="宋体" charset="-122"/>
                <a:cs typeface="Courier New" panose="02070309020205020404" pitchFamily="49" charset="0"/>
              </a:rPr>
              <a:t>	INTERSECT</a:t>
            </a:r>
          </a:p>
          <a:p>
            <a:pPr marL="1828800">
              <a:spcBef>
                <a:spcPts val="0"/>
              </a:spcBef>
              <a:buFontTx/>
              <a:buNone/>
            </a:pPr>
            <a:r>
              <a:rPr lang="en-US" altLang="zh-CN" sz="2400" dirty="0">
                <a:latin typeface="Courier New" panose="02070309020205020404" pitchFamily="49" charset="0"/>
                <a:ea typeface="宋体" charset="-122"/>
                <a:cs typeface="Courier New" panose="02070309020205020404" pitchFamily="49" charset="0"/>
              </a:rPr>
              <a:t>(SELECT drinker, beer</a:t>
            </a:r>
          </a:p>
          <a:p>
            <a:pPr marL="1828800">
              <a:spcBef>
                <a:spcPts val="0"/>
              </a:spcBef>
              <a:buFontTx/>
              <a:buNone/>
            </a:pPr>
            <a:r>
              <a:rPr lang="en-US" altLang="zh-CN" sz="2400" dirty="0">
                <a:latin typeface="Courier New" panose="02070309020205020404" pitchFamily="49" charset="0"/>
                <a:ea typeface="宋体" charset="-122"/>
                <a:cs typeface="Courier New" panose="02070309020205020404" pitchFamily="49" charset="0"/>
              </a:rPr>
              <a:t> FROM Sells, Frequents</a:t>
            </a:r>
          </a:p>
          <a:p>
            <a:pPr marL="1828800">
              <a:spcBef>
                <a:spcPts val="0"/>
              </a:spcBef>
              <a:buFontTx/>
              <a:buNone/>
            </a:pPr>
            <a:r>
              <a:rPr lang="en-US" altLang="zh-CN" sz="2400" dirty="0">
                <a:latin typeface="Courier New" panose="02070309020205020404" pitchFamily="49" charset="0"/>
                <a:ea typeface="宋体" charset="-122"/>
                <a:cs typeface="Courier New" panose="02070309020205020404" pitchFamily="49" charset="0"/>
              </a:rPr>
              <a:t> WHERE </a:t>
            </a:r>
            <a:r>
              <a:rPr lang="en-US" altLang="zh-CN" sz="2400" dirty="0" err="1">
                <a:latin typeface="Courier New" panose="02070309020205020404" pitchFamily="49" charset="0"/>
                <a:ea typeface="宋体" charset="-122"/>
                <a:cs typeface="Courier New" panose="02070309020205020404" pitchFamily="49" charset="0"/>
              </a:rPr>
              <a:t>Frequents.bar</a:t>
            </a:r>
            <a:r>
              <a:rPr lang="en-US" altLang="zh-CN" sz="2400" dirty="0">
                <a:latin typeface="Courier New" panose="02070309020205020404" pitchFamily="49" charset="0"/>
                <a:ea typeface="宋体" charset="-122"/>
                <a:cs typeface="Courier New" panose="02070309020205020404" pitchFamily="49" charset="0"/>
              </a:rPr>
              <a:t> = </a:t>
            </a:r>
            <a:r>
              <a:rPr lang="en-US" altLang="zh-CN" sz="2400" dirty="0" err="1">
                <a:latin typeface="Courier New" panose="02070309020205020404" pitchFamily="49" charset="0"/>
                <a:ea typeface="宋体" charset="-122"/>
                <a:cs typeface="Courier New" panose="02070309020205020404" pitchFamily="49" charset="0"/>
              </a:rPr>
              <a:t>Sells.bar</a:t>
            </a:r>
            <a:endParaRPr lang="en-US" altLang="zh-CN" sz="2400" dirty="0">
              <a:latin typeface="Courier New" panose="02070309020205020404" pitchFamily="49" charset="0"/>
              <a:ea typeface="宋体" charset="-122"/>
              <a:cs typeface="Courier New" panose="02070309020205020404" pitchFamily="49" charset="0"/>
            </a:endParaRPr>
          </a:p>
          <a:p>
            <a:pPr marL="1828800">
              <a:spcBef>
                <a:spcPts val="0"/>
              </a:spcBef>
              <a:buFontTx/>
              <a:buNone/>
            </a:pPr>
            <a:r>
              <a:rPr lang="en-US" altLang="zh-CN" sz="2400" dirty="0">
                <a:latin typeface="Courier New" panose="02070309020205020404" pitchFamily="49" charset="0"/>
                <a:ea typeface="宋体" charset="-122"/>
                <a:cs typeface="Courier New" panose="02070309020205020404" pitchFamily="49" charset="0"/>
              </a:rPr>
              <a:t>);</a:t>
            </a:r>
          </a:p>
          <a:p>
            <a:endParaRPr lang="en-US" dirty="0"/>
          </a:p>
        </p:txBody>
      </p:sp>
    </p:spTree>
    <p:extLst>
      <p:ext uri="{BB962C8B-B14F-4D97-AF65-F5344CB8AC3E}">
        <p14:creationId xmlns:p14="http://schemas.microsoft.com/office/powerpoint/2010/main" val="969660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40FDB-7A36-1BF1-13F7-C14E0A6008AC}"/>
              </a:ext>
            </a:extLst>
          </p:cNvPr>
          <p:cNvSpPr>
            <a:spLocks noGrp="1"/>
          </p:cNvSpPr>
          <p:nvPr>
            <p:ph type="title"/>
          </p:nvPr>
        </p:nvSpPr>
        <p:spPr/>
        <p:txBody>
          <a:bodyPr/>
          <a:lstStyle/>
          <a:p>
            <a:r>
              <a:rPr lang="en-US" dirty="0"/>
              <a:t>Bag semantics and set semantics</a:t>
            </a:r>
          </a:p>
        </p:txBody>
      </p:sp>
      <p:sp>
        <p:nvSpPr>
          <p:cNvPr id="3" name="Content Placeholder 2">
            <a:extLst>
              <a:ext uri="{FF2B5EF4-FFF2-40B4-BE49-F238E27FC236}">
                <a16:creationId xmlns:a16="http://schemas.microsoft.com/office/drawing/2014/main" id="{C57F8B11-F0A2-19A9-B6F5-BC89F3893CD2}"/>
              </a:ext>
            </a:extLst>
          </p:cNvPr>
          <p:cNvSpPr>
            <a:spLocks noGrp="1"/>
          </p:cNvSpPr>
          <p:nvPr>
            <p:ph sz="quarter" idx="13"/>
          </p:nvPr>
        </p:nvSpPr>
        <p:spPr/>
        <p:txBody>
          <a:bodyPr/>
          <a:lstStyle/>
          <a:p>
            <a:r>
              <a:rPr lang="en-US" altLang="zh-CN" dirty="0">
                <a:ea typeface="宋体" charset="-122"/>
              </a:rPr>
              <a:t>The SELECT-FROM-WHERE statement uses </a:t>
            </a:r>
            <a:r>
              <a:rPr lang="en-US" altLang="zh-CN" dirty="0">
                <a:solidFill>
                  <a:srgbClr val="C00000"/>
                </a:solidFill>
                <a:ea typeface="宋体" charset="-122"/>
              </a:rPr>
              <a:t>bag semantics</a:t>
            </a:r>
          </a:p>
          <a:p>
            <a:pPr lvl="1"/>
            <a:r>
              <a:rPr lang="en-US" altLang="zh-CN" b="1" dirty="0">
                <a:ea typeface="宋体" charset="-122"/>
              </a:rPr>
              <a:t>Selection</a:t>
            </a:r>
            <a:r>
              <a:rPr lang="en-US" altLang="zh-CN" dirty="0">
                <a:ea typeface="宋体" charset="-122"/>
              </a:rPr>
              <a:t>: preserve the number of occurrences</a:t>
            </a:r>
          </a:p>
          <a:p>
            <a:pPr lvl="1"/>
            <a:r>
              <a:rPr lang="en-US" altLang="zh-CN" b="1" dirty="0">
                <a:ea typeface="宋体" charset="-122"/>
              </a:rPr>
              <a:t>Projection</a:t>
            </a:r>
            <a:r>
              <a:rPr lang="en-US" altLang="zh-CN" dirty="0">
                <a:ea typeface="宋体" charset="-122"/>
              </a:rPr>
              <a:t>: preserve the number of occurrences (no duplicate elimination)</a:t>
            </a:r>
          </a:p>
          <a:p>
            <a:pPr lvl="1"/>
            <a:r>
              <a:rPr lang="en-US" altLang="zh-CN" b="1" dirty="0">
                <a:ea typeface="宋体" charset="-122"/>
              </a:rPr>
              <a:t>Cartesian product, join</a:t>
            </a:r>
            <a:r>
              <a:rPr lang="en-US" altLang="zh-CN" dirty="0">
                <a:ea typeface="宋体" charset="-122"/>
              </a:rPr>
              <a:t>: no duplicate elimination </a:t>
            </a:r>
          </a:p>
          <a:p>
            <a:endParaRPr lang="en-US" dirty="0"/>
          </a:p>
        </p:txBody>
      </p:sp>
      <p:graphicFrame>
        <p:nvGraphicFramePr>
          <p:cNvPr id="4" name="Table 3">
            <a:extLst>
              <a:ext uri="{FF2B5EF4-FFF2-40B4-BE49-F238E27FC236}">
                <a16:creationId xmlns:a16="http://schemas.microsoft.com/office/drawing/2014/main" id="{F01CFC58-124E-DFC3-351D-C30134B619B1}"/>
              </a:ext>
            </a:extLst>
          </p:cNvPr>
          <p:cNvGraphicFramePr>
            <a:graphicFrameLocks noGrp="1"/>
          </p:cNvGraphicFramePr>
          <p:nvPr>
            <p:extLst>
              <p:ext uri="{D42A27DB-BD31-4B8C-83A1-F6EECF244321}">
                <p14:modId xmlns:p14="http://schemas.microsoft.com/office/powerpoint/2010/main" val="3558745610"/>
              </p:ext>
            </p:extLst>
          </p:nvPr>
        </p:nvGraphicFramePr>
        <p:xfrm>
          <a:off x="913774" y="4312920"/>
          <a:ext cx="3758237" cy="1478280"/>
        </p:xfrm>
        <a:graphic>
          <a:graphicData uri="http://schemas.openxmlformats.org/drawingml/2006/table">
            <a:tbl>
              <a:tblPr firstRow="1" bandRow="1">
                <a:tableStyleId>{5C22544A-7EE6-4342-B048-85BDC9FD1C3A}</a:tableStyleId>
              </a:tblPr>
              <a:tblGrid>
                <a:gridCol w="1610673">
                  <a:extLst>
                    <a:ext uri="{9D8B030D-6E8A-4147-A177-3AD203B41FA5}">
                      <a16:colId xmlns:a16="http://schemas.microsoft.com/office/drawing/2014/main" val="20000"/>
                    </a:ext>
                  </a:extLst>
                </a:gridCol>
                <a:gridCol w="1073782">
                  <a:extLst>
                    <a:ext uri="{9D8B030D-6E8A-4147-A177-3AD203B41FA5}">
                      <a16:colId xmlns:a16="http://schemas.microsoft.com/office/drawing/2014/main" val="20001"/>
                    </a:ext>
                  </a:extLst>
                </a:gridCol>
                <a:gridCol w="1073782">
                  <a:extLst>
                    <a:ext uri="{9D8B030D-6E8A-4147-A177-3AD203B41FA5}">
                      <a16:colId xmlns:a16="http://schemas.microsoft.com/office/drawing/2014/main" val="28729612"/>
                    </a:ext>
                  </a:extLst>
                </a:gridCol>
              </a:tblGrid>
              <a:tr h="370840">
                <a:tc>
                  <a:txBody>
                    <a:bodyPr/>
                    <a:lstStyle/>
                    <a:p>
                      <a:pPr algn="ctr"/>
                      <a:r>
                        <a:rPr lang="en-US" altLang="zh-CN" dirty="0"/>
                        <a:t>Bar</a:t>
                      </a:r>
                      <a:endParaRPr lang="zh-CN" altLang="en-US" dirty="0"/>
                    </a:p>
                  </a:txBody>
                  <a:tcPr/>
                </a:tc>
                <a:tc>
                  <a:txBody>
                    <a:bodyPr/>
                    <a:lstStyle/>
                    <a:p>
                      <a:pPr algn="ctr"/>
                      <a:r>
                        <a:rPr lang="en-US" altLang="zh-CN" dirty="0">
                          <a:ea typeface="宋体" charset="-122"/>
                        </a:rPr>
                        <a:t>Beer</a:t>
                      </a:r>
                      <a:endParaRPr lang="zh-CN" altLang="en-US" dirty="0"/>
                    </a:p>
                  </a:txBody>
                  <a:tcPr/>
                </a:tc>
                <a:tc>
                  <a:txBody>
                    <a:bodyPr/>
                    <a:lstStyle/>
                    <a:p>
                      <a:pPr algn="ctr"/>
                      <a:r>
                        <a:rPr lang="en-US" altLang="zh-CN" dirty="0"/>
                        <a:t>Price</a:t>
                      </a:r>
                      <a:endParaRPr lang="zh-CN" altLang="en-US" dirty="0"/>
                    </a:p>
                  </a:txBody>
                  <a:tcPr/>
                </a:tc>
                <a:extLst>
                  <a:ext uri="{0D108BD9-81ED-4DB2-BD59-A6C34878D82A}">
                    <a16:rowId xmlns:a16="http://schemas.microsoft.com/office/drawing/2014/main" val="10000"/>
                  </a:ext>
                </a:extLst>
              </a:tr>
              <a:tr h="365016">
                <a:tc>
                  <a:txBody>
                    <a:bodyPr/>
                    <a:lstStyle/>
                    <a:p>
                      <a:pPr algn="ctr"/>
                      <a:r>
                        <a:rPr lang="en-US" altLang="zh-CN" dirty="0"/>
                        <a:t>‘Sue Bar’</a:t>
                      </a:r>
                      <a:endParaRPr lang="zh-CN" altLang="en-US" dirty="0"/>
                    </a:p>
                  </a:txBody>
                  <a:tcPr/>
                </a:tc>
                <a:tc>
                  <a:txBody>
                    <a:bodyPr/>
                    <a:lstStyle/>
                    <a:p>
                      <a:pPr algn="ctr"/>
                      <a:r>
                        <a:rPr lang="en-US" altLang="zh-CN" dirty="0"/>
                        <a:t>‘Bud’</a:t>
                      </a:r>
                      <a:endParaRPr lang="zh-CN" altLang="en-US" dirty="0"/>
                    </a:p>
                  </a:txBody>
                  <a:tcPr/>
                </a:tc>
                <a:tc>
                  <a:txBody>
                    <a:bodyPr/>
                    <a:lstStyle/>
                    <a:p>
                      <a:pPr algn="ctr"/>
                      <a:r>
                        <a:rPr lang="en-US" altLang="zh-CN" dirty="0"/>
                        <a:t>2.00</a:t>
                      </a:r>
                      <a:endParaRPr lang="zh-CN" altLang="en-US" dirty="0"/>
                    </a:p>
                  </a:txBody>
                  <a:tcPr/>
                </a:tc>
                <a:extLst>
                  <a:ext uri="{0D108BD9-81ED-4DB2-BD59-A6C34878D82A}">
                    <a16:rowId xmlns:a16="http://schemas.microsoft.com/office/drawing/2014/main" val="10001"/>
                  </a:ext>
                </a:extLst>
              </a:tr>
              <a:tr h="370840">
                <a:tc>
                  <a:txBody>
                    <a:bodyPr/>
                    <a:lstStyle/>
                    <a:p>
                      <a:pPr algn="ctr"/>
                      <a:r>
                        <a:rPr lang="en-US" altLang="zh-CN" dirty="0"/>
                        <a:t>‘Joe Bar’</a:t>
                      </a:r>
                      <a:endParaRPr lang="zh-CN" altLang="en-US" dirty="0"/>
                    </a:p>
                  </a:txBody>
                  <a:tcPr/>
                </a:tc>
                <a:tc>
                  <a:txBody>
                    <a:bodyPr/>
                    <a:lstStyle/>
                    <a:p>
                      <a:pPr algn="ctr"/>
                      <a:r>
                        <a:rPr lang="en-US" altLang="zh-CN" dirty="0"/>
                        <a:t>‘Bud’</a:t>
                      </a:r>
                      <a:endParaRPr lang="zh-CN" altLang="en-US" dirty="0"/>
                    </a:p>
                  </a:txBody>
                  <a:tcPr/>
                </a:tc>
                <a:tc>
                  <a:txBody>
                    <a:bodyPr/>
                    <a:lstStyle/>
                    <a:p>
                      <a:pPr algn="ctr"/>
                      <a:r>
                        <a:rPr lang="en-US" altLang="zh-CN" dirty="0"/>
                        <a:t>2.00</a:t>
                      </a:r>
                      <a:endParaRPr lang="zh-CN" altLang="en-US" dirty="0"/>
                    </a:p>
                  </a:txBody>
                  <a:tcPr/>
                </a:tc>
                <a:extLst>
                  <a:ext uri="{0D108BD9-81ED-4DB2-BD59-A6C34878D82A}">
                    <a16:rowId xmlns:a16="http://schemas.microsoft.com/office/drawing/2014/main" val="10002"/>
                  </a:ext>
                </a:extLst>
              </a:tr>
              <a:tr h="370840">
                <a:tc>
                  <a:txBody>
                    <a:bodyPr/>
                    <a:lstStyle/>
                    <a:p>
                      <a:pPr algn="ctr"/>
                      <a:r>
                        <a:rPr lang="en-US" altLang="zh-CN" dirty="0"/>
                        <a:t>‘Fat Daddy’</a:t>
                      </a:r>
                      <a:endParaRPr lang="zh-CN" altLang="en-US" dirty="0"/>
                    </a:p>
                  </a:txBody>
                  <a:tcPr/>
                </a:tc>
                <a:tc>
                  <a:txBody>
                    <a:bodyPr/>
                    <a:lstStyle/>
                    <a:p>
                      <a:pPr algn="ctr"/>
                      <a:r>
                        <a:rPr lang="en-US" altLang="zh-CN" dirty="0"/>
                        <a:t>‘Bud’</a:t>
                      </a:r>
                      <a:endParaRPr lang="zh-CN" altLang="en-US" dirty="0"/>
                    </a:p>
                  </a:txBody>
                  <a:tcPr/>
                </a:tc>
                <a:tc>
                  <a:txBody>
                    <a:bodyPr/>
                    <a:lstStyle/>
                    <a:p>
                      <a:pPr algn="ctr"/>
                      <a:r>
                        <a:rPr lang="en-US" altLang="zh-CN" dirty="0"/>
                        <a:t>3.00</a:t>
                      </a:r>
                      <a:endParaRPr lang="zh-CN" altLang="en-US" dirty="0"/>
                    </a:p>
                  </a:txBody>
                  <a:tcPr/>
                </a:tc>
                <a:extLst>
                  <a:ext uri="{0D108BD9-81ED-4DB2-BD59-A6C34878D82A}">
                    <a16:rowId xmlns:a16="http://schemas.microsoft.com/office/drawing/2014/main" val="10003"/>
                  </a:ext>
                </a:extLst>
              </a:tr>
            </a:tbl>
          </a:graphicData>
        </a:graphic>
      </p:graphicFrame>
      <p:sp>
        <p:nvSpPr>
          <p:cNvPr id="5" name="TextBox 4">
            <a:extLst>
              <a:ext uri="{FF2B5EF4-FFF2-40B4-BE49-F238E27FC236}">
                <a16:creationId xmlns:a16="http://schemas.microsoft.com/office/drawing/2014/main" id="{F91B62C1-601B-4BA7-4B96-C47AF43A010C}"/>
              </a:ext>
            </a:extLst>
          </p:cNvPr>
          <p:cNvSpPr txBox="1"/>
          <p:nvPr/>
        </p:nvSpPr>
        <p:spPr>
          <a:xfrm>
            <a:off x="913774" y="3868050"/>
            <a:ext cx="595035" cy="369332"/>
          </a:xfrm>
          <a:prstGeom prst="rect">
            <a:avLst/>
          </a:prstGeom>
          <a:noFill/>
        </p:spPr>
        <p:txBody>
          <a:bodyPr wrap="none" rtlCol="0">
            <a:spAutoFit/>
          </a:bodyPr>
          <a:lstStyle/>
          <a:p>
            <a:r>
              <a:rPr lang="en-US" dirty="0"/>
              <a:t>Sells</a:t>
            </a:r>
          </a:p>
        </p:txBody>
      </p:sp>
      <p:sp>
        <p:nvSpPr>
          <p:cNvPr id="6" name="TextBox 5">
            <a:extLst>
              <a:ext uri="{FF2B5EF4-FFF2-40B4-BE49-F238E27FC236}">
                <a16:creationId xmlns:a16="http://schemas.microsoft.com/office/drawing/2014/main" id="{93669456-30D0-CCF0-1049-88598CDA4D95}"/>
              </a:ext>
            </a:extLst>
          </p:cNvPr>
          <p:cNvSpPr txBox="1"/>
          <p:nvPr/>
        </p:nvSpPr>
        <p:spPr>
          <a:xfrm>
            <a:off x="5321030" y="3914216"/>
            <a:ext cx="1838965"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SELECT Price</a:t>
            </a:r>
          </a:p>
          <a:p>
            <a:r>
              <a:rPr lang="en-US" dirty="0">
                <a:latin typeface="Courier New" panose="02070309020205020404" pitchFamily="49" charset="0"/>
                <a:cs typeface="Courier New" panose="02070309020205020404" pitchFamily="49" charset="0"/>
              </a:rPr>
              <a:t>FROM Sells</a:t>
            </a:r>
          </a:p>
        </p:txBody>
      </p:sp>
      <p:graphicFrame>
        <p:nvGraphicFramePr>
          <p:cNvPr id="7" name="Table 6">
            <a:extLst>
              <a:ext uri="{FF2B5EF4-FFF2-40B4-BE49-F238E27FC236}">
                <a16:creationId xmlns:a16="http://schemas.microsoft.com/office/drawing/2014/main" id="{19B63E5B-C52B-878D-900F-41F90D178AC3}"/>
              </a:ext>
            </a:extLst>
          </p:cNvPr>
          <p:cNvGraphicFramePr>
            <a:graphicFrameLocks noGrp="1"/>
          </p:cNvGraphicFramePr>
          <p:nvPr>
            <p:extLst>
              <p:ext uri="{D42A27DB-BD31-4B8C-83A1-F6EECF244321}">
                <p14:modId xmlns:p14="http://schemas.microsoft.com/office/powerpoint/2010/main" val="3096365634"/>
              </p:ext>
            </p:extLst>
          </p:nvPr>
        </p:nvGraphicFramePr>
        <p:xfrm>
          <a:off x="7809014" y="4312920"/>
          <a:ext cx="1073782" cy="1478280"/>
        </p:xfrm>
        <a:graphic>
          <a:graphicData uri="http://schemas.openxmlformats.org/drawingml/2006/table">
            <a:tbl>
              <a:tblPr firstRow="1" bandRow="1">
                <a:tableStyleId>{5C22544A-7EE6-4342-B048-85BDC9FD1C3A}</a:tableStyleId>
              </a:tblPr>
              <a:tblGrid>
                <a:gridCol w="1073782">
                  <a:extLst>
                    <a:ext uri="{9D8B030D-6E8A-4147-A177-3AD203B41FA5}">
                      <a16:colId xmlns:a16="http://schemas.microsoft.com/office/drawing/2014/main" val="28729612"/>
                    </a:ext>
                  </a:extLst>
                </a:gridCol>
              </a:tblGrid>
              <a:tr h="370840">
                <a:tc>
                  <a:txBody>
                    <a:bodyPr/>
                    <a:lstStyle/>
                    <a:p>
                      <a:pPr algn="ctr"/>
                      <a:r>
                        <a:rPr lang="en-US" altLang="zh-CN" dirty="0"/>
                        <a:t>Price</a:t>
                      </a:r>
                      <a:endParaRPr lang="zh-CN" altLang="en-US" dirty="0"/>
                    </a:p>
                  </a:txBody>
                  <a:tcPr/>
                </a:tc>
                <a:extLst>
                  <a:ext uri="{0D108BD9-81ED-4DB2-BD59-A6C34878D82A}">
                    <a16:rowId xmlns:a16="http://schemas.microsoft.com/office/drawing/2014/main" val="10000"/>
                  </a:ext>
                </a:extLst>
              </a:tr>
              <a:tr h="365016">
                <a:tc>
                  <a:txBody>
                    <a:bodyPr/>
                    <a:lstStyle/>
                    <a:p>
                      <a:pPr algn="ctr"/>
                      <a:r>
                        <a:rPr lang="en-US" altLang="zh-CN" dirty="0"/>
                        <a:t>2.00</a:t>
                      </a:r>
                      <a:endParaRPr lang="zh-CN" altLang="en-US" dirty="0"/>
                    </a:p>
                  </a:txBody>
                  <a:tcPr/>
                </a:tc>
                <a:extLst>
                  <a:ext uri="{0D108BD9-81ED-4DB2-BD59-A6C34878D82A}">
                    <a16:rowId xmlns:a16="http://schemas.microsoft.com/office/drawing/2014/main" val="10001"/>
                  </a:ext>
                </a:extLst>
              </a:tr>
              <a:tr h="370840">
                <a:tc>
                  <a:txBody>
                    <a:bodyPr/>
                    <a:lstStyle/>
                    <a:p>
                      <a:pPr algn="ctr"/>
                      <a:r>
                        <a:rPr lang="en-US" altLang="zh-CN" dirty="0"/>
                        <a:t>2.00</a:t>
                      </a:r>
                      <a:endParaRPr lang="zh-CN" altLang="en-US" dirty="0"/>
                    </a:p>
                  </a:txBody>
                  <a:tcPr/>
                </a:tc>
                <a:extLst>
                  <a:ext uri="{0D108BD9-81ED-4DB2-BD59-A6C34878D82A}">
                    <a16:rowId xmlns:a16="http://schemas.microsoft.com/office/drawing/2014/main" val="10002"/>
                  </a:ext>
                </a:extLst>
              </a:tr>
              <a:tr h="370840">
                <a:tc>
                  <a:txBody>
                    <a:bodyPr/>
                    <a:lstStyle/>
                    <a:p>
                      <a:pPr algn="ctr"/>
                      <a:r>
                        <a:rPr lang="en-US" altLang="zh-CN" dirty="0"/>
                        <a:t>3.00</a:t>
                      </a:r>
                      <a:endParaRPr lang="zh-CN" altLang="en-US" dirty="0"/>
                    </a:p>
                  </a:txBody>
                  <a:tcPr/>
                </a:tc>
                <a:extLst>
                  <a:ext uri="{0D108BD9-81ED-4DB2-BD59-A6C34878D82A}">
                    <a16:rowId xmlns:a16="http://schemas.microsoft.com/office/drawing/2014/main" val="10003"/>
                  </a:ext>
                </a:extLst>
              </a:tr>
            </a:tbl>
          </a:graphicData>
        </a:graphic>
      </p:graphicFrame>
      <p:sp>
        <p:nvSpPr>
          <p:cNvPr id="8" name="Right Arrow 7">
            <a:extLst>
              <a:ext uri="{FF2B5EF4-FFF2-40B4-BE49-F238E27FC236}">
                <a16:creationId xmlns:a16="http://schemas.microsoft.com/office/drawing/2014/main" id="{7A5DA37A-AEC0-97D2-4DB1-4A9436AD15B0}"/>
              </a:ext>
            </a:extLst>
          </p:cNvPr>
          <p:cNvSpPr/>
          <p:nvPr/>
        </p:nvSpPr>
        <p:spPr>
          <a:xfrm>
            <a:off x="4805464" y="4970834"/>
            <a:ext cx="2791838" cy="29183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29356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A3A89-A75F-9F0A-14FB-7A1D62D46887}"/>
              </a:ext>
            </a:extLst>
          </p:cNvPr>
          <p:cNvSpPr>
            <a:spLocks noGrp="1"/>
          </p:cNvSpPr>
          <p:nvPr>
            <p:ph type="title"/>
          </p:nvPr>
        </p:nvSpPr>
        <p:spPr/>
        <p:txBody>
          <a:bodyPr/>
          <a:lstStyle/>
          <a:p>
            <a:r>
              <a:rPr lang="en-US" altLang="zh-CN" dirty="0">
                <a:ea typeface="宋体" charset="-122"/>
              </a:rPr>
              <a:t>Controlling Duplicate Elimination</a:t>
            </a:r>
            <a:endParaRPr lang="en-US" dirty="0"/>
          </a:p>
        </p:txBody>
      </p:sp>
      <p:sp>
        <p:nvSpPr>
          <p:cNvPr id="3" name="Content Placeholder 2">
            <a:extLst>
              <a:ext uri="{FF2B5EF4-FFF2-40B4-BE49-F238E27FC236}">
                <a16:creationId xmlns:a16="http://schemas.microsoft.com/office/drawing/2014/main" id="{DC346FC9-8B54-9450-8E8F-554E646AFA5E}"/>
              </a:ext>
            </a:extLst>
          </p:cNvPr>
          <p:cNvSpPr>
            <a:spLocks noGrp="1"/>
          </p:cNvSpPr>
          <p:nvPr>
            <p:ph sz="quarter" idx="13"/>
          </p:nvPr>
        </p:nvSpPr>
        <p:spPr/>
        <p:txBody>
          <a:bodyPr>
            <a:normAutofit fontScale="85000" lnSpcReduction="10000"/>
          </a:bodyPr>
          <a:lstStyle/>
          <a:p>
            <a:r>
              <a:rPr lang="en-US" altLang="zh-CN" dirty="0">
                <a:ea typeface="宋体" charset="-122"/>
              </a:rPr>
              <a:t>Force the result to be a </a:t>
            </a:r>
            <a:r>
              <a:rPr lang="en-US" altLang="zh-CN" dirty="0">
                <a:solidFill>
                  <a:srgbClr val="C00000"/>
                </a:solidFill>
                <a:ea typeface="宋体" charset="-122"/>
              </a:rPr>
              <a:t>set</a:t>
            </a:r>
            <a:r>
              <a:rPr lang="en-US" altLang="zh-CN" dirty="0">
                <a:ea typeface="宋体" charset="-122"/>
              </a:rPr>
              <a:t> by SELECT </a:t>
            </a:r>
            <a:r>
              <a:rPr lang="en-US" altLang="zh-CN" dirty="0">
                <a:solidFill>
                  <a:srgbClr val="C00000"/>
                </a:solidFill>
                <a:ea typeface="宋体" charset="-122"/>
              </a:rPr>
              <a:t>DISTINCT</a:t>
            </a:r>
          </a:p>
          <a:p>
            <a:pPr lvl="1"/>
            <a:r>
              <a:rPr lang="en-US" altLang="zh-CN" dirty="0">
                <a:ea typeface="宋体" charset="-122"/>
              </a:rPr>
              <a:t>From Sells(bar, beer, price), find all the different prices charged for beers:</a:t>
            </a:r>
          </a:p>
          <a:p>
            <a:pPr>
              <a:buFontTx/>
              <a:buNone/>
            </a:pPr>
            <a:r>
              <a:rPr lang="en-US" altLang="zh-CN" dirty="0">
                <a:ea typeface="宋体" charset="-122"/>
              </a:rPr>
              <a:t>		</a:t>
            </a:r>
            <a:r>
              <a:rPr lang="en-US" altLang="zh-CN" sz="2400" dirty="0">
                <a:latin typeface="Courier New" pitchFamily="49" charset="0"/>
                <a:ea typeface="宋体" charset="-122"/>
              </a:rPr>
              <a:t>SELECT DISTINCT price</a:t>
            </a:r>
          </a:p>
          <a:p>
            <a:pPr>
              <a:buFontTx/>
              <a:buNone/>
            </a:pPr>
            <a:r>
              <a:rPr lang="en-US" altLang="zh-CN" sz="2400" dirty="0">
                <a:latin typeface="Courier New" pitchFamily="49" charset="0"/>
                <a:ea typeface="宋体" charset="-122"/>
              </a:rPr>
              <a:t>		FROM Sells;</a:t>
            </a:r>
          </a:p>
          <a:p>
            <a:r>
              <a:rPr lang="en-US" altLang="zh-CN" dirty="0">
                <a:ea typeface="宋体" charset="-122"/>
              </a:rPr>
              <a:t>Force the result to be a </a:t>
            </a:r>
            <a:r>
              <a:rPr lang="en-US" altLang="zh-CN" dirty="0">
                <a:solidFill>
                  <a:srgbClr val="C00000"/>
                </a:solidFill>
                <a:ea typeface="宋体" charset="-122"/>
              </a:rPr>
              <a:t>bag</a:t>
            </a:r>
            <a:r>
              <a:rPr lang="en-US" altLang="zh-CN" dirty="0">
                <a:ea typeface="宋体" charset="-122"/>
              </a:rPr>
              <a:t> (i.e., don’t eliminate duplicates) by </a:t>
            </a:r>
            <a:r>
              <a:rPr lang="en-US" altLang="zh-CN" dirty="0">
                <a:solidFill>
                  <a:srgbClr val="C00000"/>
                </a:solidFill>
                <a:ea typeface="宋体" charset="-122"/>
              </a:rPr>
              <a:t>ALL</a:t>
            </a:r>
            <a:r>
              <a:rPr lang="en-US" altLang="zh-CN" dirty="0">
                <a:ea typeface="宋体" charset="-122"/>
              </a:rPr>
              <a:t>, as in        . . . UNION ALL . . .</a:t>
            </a:r>
          </a:p>
          <a:p>
            <a:pPr lvl="1"/>
            <a:r>
              <a:rPr lang="en-US" altLang="zh-CN" dirty="0">
                <a:ea typeface="宋体" charset="-122"/>
              </a:rPr>
              <a:t>Lists drinkers who frequent more bars than they like beers, and does so as many times as the difference of those counts</a:t>
            </a:r>
          </a:p>
          <a:p>
            <a:pPr>
              <a:buFontTx/>
              <a:buNone/>
            </a:pPr>
            <a:r>
              <a:rPr lang="en-US" altLang="zh-CN" dirty="0">
                <a:latin typeface="Courier New" pitchFamily="49" charset="0"/>
                <a:ea typeface="宋体" charset="-122"/>
              </a:rPr>
              <a:t>	  </a:t>
            </a:r>
            <a:r>
              <a:rPr lang="en-US" altLang="zh-CN" sz="2400" dirty="0">
                <a:latin typeface="Courier New" pitchFamily="49" charset="0"/>
                <a:ea typeface="宋体" charset="-122"/>
              </a:rPr>
              <a:t>(SELECT drinker FROM Frequents)</a:t>
            </a:r>
          </a:p>
          <a:p>
            <a:pPr>
              <a:buFontTx/>
              <a:buNone/>
            </a:pPr>
            <a:r>
              <a:rPr lang="en-US" altLang="zh-CN" sz="2400" dirty="0">
                <a:latin typeface="Courier New" pitchFamily="49" charset="0"/>
                <a:ea typeface="宋体" charset="-122"/>
              </a:rPr>
              <a:t>		INTERCEPT ALL</a:t>
            </a:r>
          </a:p>
          <a:p>
            <a:pPr>
              <a:buFontTx/>
              <a:buNone/>
            </a:pPr>
            <a:r>
              <a:rPr lang="en-US" altLang="zh-CN" sz="2400" dirty="0">
                <a:latin typeface="Courier New" pitchFamily="49" charset="0"/>
                <a:ea typeface="宋体" charset="-122"/>
              </a:rPr>
              <a:t>	  (SELECT drinker FROM Likes);</a:t>
            </a:r>
          </a:p>
          <a:p>
            <a:endParaRPr lang="en-US" dirty="0"/>
          </a:p>
        </p:txBody>
      </p:sp>
    </p:spTree>
    <p:extLst>
      <p:ext uri="{BB962C8B-B14F-4D97-AF65-F5344CB8AC3E}">
        <p14:creationId xmlns:p14="http://schemas.microsoft.com/office/powerpoint/2010/main" val="11495420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5D735-961E-8F16-D123-B78CE9A70E88}"/>
              </a:ext>
            </a:extLst>
          </p:cNvPr>
          <p:cNvSpPr>
            <a:spLocks noGrp="1"/>
          </p:cNvSpPr>
          <p:nvPr>
            <p:ph type="title"/>
          </p:nvPr>
        </p:nvSpPr>
        <p:spPr/>
        <p:txBody>
          <a:bodyPr/>
          <a:lstStyle/>
          <a:p>
            <a:r>
              <a:rPr lang="en-US" dirty="0"/>
              <a:t>Aggregations</a:t>
            </a:r>
          </a:p>
        </p:txBody>
      </p:sp>
      <p:sp>
        <p:nvSpPr>
          <p:cNvPr id="3" name="Content Placeholder 2">
            <a:extLst>
              <a:ext uri="{FF2B5EF4-FFF2-40B4-BE49-F238E27FC236}">
                <a16:creationId xmlns:a16="http://schemas.microsoft.com/office/drawing/2014/main" id="{FBDCB09E-1488-A012-D647-160505BB6D38}"/>
              </a:ext>
            </a:extLst>
          </p:cNvPr>
          <p:cNvSpPr>
            <a:spLocks noGrp="1"/>
          </p:cNvSpPr>
          <p:nvPr>
            <p:ph sz="quarter" idx="13"/>
          </p:nvPr>
        </p:nvSpPr>
        <p:spPr/>
        <p:txBody>
          <a:bodyPr/>
          <a:lstStyle/>
          <a:p>
            <a:pPr>
              <a:lnSpc>
                <a:spcPct val="125000"/>
              </a:lnSpc>
            </a:pPr>
            <a:r>
              <a:rPr lang="en-US" dirty="0">
                <a:solidFill>
                  <a:srgbClr val="C00000"/>
                </a:solidFill>
              </a:rPr>
              <a:t>SUM</a:t>
            </a:r>
            <a:r>
              <a:rPr lang="en-US" dirty="0"/>
              <a:t>, </a:t>
            </a:r>
            <a:r>
              <a:rPr lang="en-US" dirty="0">
                <a:solidFill>
                  <a:srgbClr val="C00000"/>
                </a:solidFill>
              </a:rPr>
              <a:t>AVG</a:t>
            </a:r>
            <a:r>
              <a:rPr lang="en-US" dirty="0"/>
              <a:t>, </a:t>
            </a:r>
            <a:r>
              <a:rPr lang="en-US" dirty="0">
                <a:solidFill>
                  <a:srgbClr val="C00000"/>
                </a:solidFill>
              </a:rPr>
              <a:t>COUNT</a:t>
            </a:r>
            <a:r>
              <a:rPr lang="en-US" dirty="0"/>
              <a:t>, </a:t>
            </a:r>
            <a:r>
              <a:rPr lang="en-US" dirty="0">
                <a:solidFill>
                  <a:srgbClr val="C00000"/>
                </a:solidFill>
              </a:rPr>
              <a:t>MIN</a:t>
            </a:r>
            <a:r>
              <a:rPr lang="en-US" dirty="0"/>
              <a:t>, and </a:t>
            </a:r>
            <a:r>
              <a:rPr lang="en-US" dirty="0">
                <a:solidFill>
                  <a:srgbClr val="C00000"/>
                </a:solidFill>
              </a:rPr>
              <a:t>MAX</a:t>
            </a:r>
            <a:r>
              <a:rPr lang="en-US" dirty="0"/>
              <a:t> can be applied to a column in a SELECT clause to produce that aggregation on the column</a:t>
            </a:r>
          </a:p>
          <a:p>
            <a:pPr lvl="1">
              <a:lnSpc>
                <a:spcPct val="125000"/>
              </a:lnSpc>
            </a:pPr>
            <a:r>
              <a:rPr lang="en-US" dirty="0"/>
              <a:t>e.g. COUNT(*) counts the number of tuples</a:t>
            </a:r>
          </a:p>
          <a:p>
            <a:pPr>
              <a:lnSpc>
                <a:spcPct val="125000"/>
              </a:lnSpc>
            </a:pPr>
            <a:r>
              <a:rPr lang="en-US" dirty="0"/>
              <a:t>Query: </a:t>
            </a:r>
            <a:r>
              <a:rPr lang="en-US" b="0" dirty="0"/>
              <a:t>From Sells(bar, beer, price), find the average price of Bud</a:t>
            </a:r>
            <a:endParaRPr lang="en-US" dirty="0"/>
          </a:p>
          <a:p>
            <a:pPr>
              <a:lnSpc>
                <a:spcPct val="125000"/>
              </a:lnSpc>
              <a:buFontTx/>
              <a:buNone/>
            </a:pPr>
            <a:r>
              <a:rPr lang="en-US" dirty="0">
                <a:latin typeface="Courier New" pitchFamily="49" charset="0"/>
              </a:rPr>
              <a:t>		SELECT AVG(price)</a:t>
            </a:r>
          </a:p>
          <a:p>
            <a:pPr>
              <a:lnSpc>
                <a:spcPct val="125000"/>
              </a:lnSpc>
              <a:buFontTx/>
              <a:buNone/>
            </a:pPr>
            <a:r>
              <a:rPr lang="en-US" dirty="0">
                <a:latin typeface="Courier New" pitchFamily="49" charset="0"/>
              </a:rPr>
              <a:t>		FROM Sells</a:t>
            </a:r>
          </a:p>
          <a:p>
            <a:pPr>
              <a:lnSpc>
                <a:spcPct val="125000"/>
              </a:lnSpc>
              <a:buFontTx/>
              <a:buNone/>
            </a:pPr>
            <a:r>
              <a:rPr lang="en-US" dirty="0">
                <a:latin typeface="Courier New" pitchFamily="49" charset="0"/>
              </a:rPr>
              <a:t>		WHERE beer = ‘Bud’</a:t>
            </a:r>
          </a:p>
          <a:p>
            <a:endParaRPr lang="en-US" dirty="0"/>
          </a:p>
        </p:txBody>
      </p:sp>
    </p:spTree>
    <p:extLst>
      <p:ext uri="{BB962C8B-B14F-4D97-AF65-F5344CB8AC3E}">
        <p14:creationId xmlns:p14="http://schemas.microsoft.com/office/powerpoint/2010/main" val="12708175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9EE28-F925-7E55-EF18-894747A3A352}"/>
              </a:ext>
            </a:extLst>
          </p:cNvPr>
          <p:cNvSpPr>
            <a:spLocks noGrp="1"/>
          </p:cNvSpPr>
          <p:nvPr>
            <p:ph type="title"/>
          </p:nvPr>
        </p:nvSpPr>
        <p:spPr/>
        <p:txBody>
          <a:bodyPr/>
          <a:lstStyle/>
          <a:p>
            <a:r>
              <a:rPr lang="en-US" dirty="0"/>
              <a:t>Eliminating Duplicates in an Aggregation</a:t>
            </a:r>
          </a:p>
        </p:txBody>
      </p:sp>
      <p:sp>
        <p:nvSpPr>
          <p:cNvPr id="3" name="Content Placeholder 2">
            <a:extLst>
              <a:ext uri="{FF2B5EF4-FFF2-40B4-BE49-F238E27FC236}">
                <a16:creationId xmlns:a16="http://schemas.microsoft.com/office/drawing/2014/main" id="{9ACCF729-F5F9-71A5-BEBA-A0FCAB7CACA6}"/>
              </a:ext>
            </a:extLst>
          </p:cNvPr>
          <p:cNvSpPr>
            <a:spLocks noGrp="1"/>
          </p:cNvSpPr>
          <p:nvPr>
            <p:ph sz="quarter" idx="13"/>
          </p:nvPr>
        </p:nvSpPr>
        <p:spPr/>
        <p:txBody>
          <a:bodyPr/>
          <a:lstStyle/>
          <a:p>
            <a:pPr>
              <a:lnSpc>
                <a:spcPct val="125000"/>
              </a:lnSpc>
            </a:pPr>
            <a:r>
              <a:rPr lang="en-US" dirty="0">
                <a:solidFill>
                  <a:srgbClr val="C00000"/>
                </a:solidFill>
              </a:rPr>
              <a:t>DISTINCT</a:t>
            </a:r>
            <a:r>
              <a:rPr lang="en-US" dirty="0"/>
              <a:t> inside an aggregation causes duplicates to be eliminated before the aggregation</a:t>
            </a:r>
          </a:p>
          <a:p>
            <a:pPr>
              <a:lnSpc>
                <a:spcPct val="125000"/>
              </a:lnSpc>
            </a:pPr>
            <a:r>
              <a:rPr lang="en-US" dirty="0"/>
              <a:t>Query: find the number of different prices charged for Bud:</a:t>
            </a:r>
          </a:p>
          <a:p>
            <a:pPr>
              <a:lnSpc>
                <a:spcPct val="125000"/>
              </a:lnSpc>
              <a:buFontTx/>
              <a:buNone/>
            </a:pPr>
            <a:r>
              <a:rPr lang="en-US" dirty="0"/>
              <a:t>		</a:t>
            </a:r>
            <a:r>
              <a:rPr lang="en-US" dirty="0">
                <a:solidFill>
                  <a:schemeClr val="bg1">
                    <a:lumMod val="50000"/>
                  </a:schemeClr>
                </a:solidFill>
                <a:latin typeface="Courier New" pitchFamily="49" charset="0"/>
              </a:rPr>
              <a:t>SELECT COUNT(</a:t>
            </a:r>
            <a:r>
              <a:rPr lang="en-US" dirty="0">
                <a:solidFill>
                  <a:srgbClr val="C00000"/>
                </a:solidFill>
                <a:latin typeface="Courier New" pitchFamily="49" charset="0"/>
              </a:rPr>
              <a:t>DISTINCT</a:t>
            </a:r>
            <a:r>
              <a:rPr lang="en-US" dirty="0">
                <a:solidFill>
                  <a:schemeClr val="bg1">
                    <a:lumMod val="50000"/>
                  </a:schemeClr>
                </a:solidFill>
                <a:latin typeface="Courier New" pitchFamily="49" charset="0"/>
              </a:rPr>
              <a:t> price)</a:t>
            </a:r>
          </a:p>
          <a:p>
            <a:pPr>
              <a:lnSpc>
                <a:spcPct val="125000"/>
              </a:lnSpc>
              <a:buFontTx/>
              <a:buNone/>
            </a:pPr>
            <a:r>
              <a:rPr lang="en-US" dirty="0">
                <a:solidFill>
                  <a:schemeClr val="bg1">
                    <a:lumMod val="50000"/>
                  </a:schemeClr>
                </a:solidFill>
                <a:latin typeface="Courier New" pitchFamily="49" charset="0"/>
              </a:rPr>
              <a:t>		FROM Sells</a:t>
            </a:r>
          </a:p>
          <a:p>
            <a:pPr>
              <a:lnSpc>
                <a:spcPct val="125000"/>
              </a:lnSpc>
              <a:buFontTx/>
              <a:buNone/>
            </a:pPr>
            <a:r>
              <a:rPr lang="en-US" dirty="0">
                <a:solidFill>
                  <a:schemeClr val="bg1">
                    <a:lumMod val="50000"/>
                  </a:schemeClr>
                </a:solidFill>
                <a:latin typeface="Courier New" pitchFamily="49" charset="0"/>
              </a:rPr>
              <a:t>		WHERE beer = ‘Bud’;</a:t>
            </a:r>
            <a:endParaRPr lang="en-US" dirty="0">
              <a:solidFill>
                <a:schemeClr val="bg1">
                  <a:lumMod val="50000"/>
                </a:schemeClr>
              </a:solidFill>
            </a:endParaRPr>
          </a:p>
          <a:p>
            <a:endParaRPr lang="en-US" dirty="0"/>
          </a:p>
        </p:txBody>
      </p:sp>
    </p:spTree>
    <p:extLst>
      <p:ext uri="{BB962C8B-B14F-4D97-AF65-F5344CB8AC3E}">
        <p14:creationId xmlns:p14="http://schemas.microsoft.com/office/powerpoint/2010/main" val="11730064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46BED-3B53-BA76-3A90-22B8F2404CA2}"/>
              </a:ext>
            </a:extLst>
          </p:cNvPr>
          <p:cNvSpPr>
            <a:spLocks noGrp="1"/>
          </p:cNvSpPr>
          <p:nvPr>
            <p:ph type="title"/>
          </p:nvPr>
        </p:nvSpPr>
        <p:spPr/>
        <p:txBody>
          <a:bodyPr/>
          <a:lstStyle/>
          <a:p>
            <a:r>
              <a:rPr lang="en-US" dirty="0"/>
              <a:t>NULL’s in Aggregation</a:t>
            </a:r>
          </a:p>
        </p:txBody>
      </p:sp>
      <p:sp>
        <p:nvSpPr>
          <p:cNvPr id="3" name="Content Placeholder 2">
            <a:extLst>
              <a:ext uri="{FF2B5EF4-FFF2-40B4-BE49-F238E27FC236}">
                <a16:creationId xmlns:a16="http://schemas.microsoft.com/office/drawing/2014/main" id="{D3435F37-94DC-D4D2-7F54-C300E418AC37}"/>
              </a:ext>
            </a:extLst>
          </p:cNvPr>
          <p:cNvSpPr>
            <a:spLocks noGrp="1"/>
          </p:cNvSpPr>
          <p:nvPr>
            <p:ph sz="quarter" idx="13"/>
          </p:nvPr>
        </p:nvSpPr>
        <p:spPr>
          <a:xfrm>
            <a:off x="913774" y="1566408"/>
            <a:ext cx="10363826" cy="2256562"/>
          </a:xfrm>
        </p:spPr>
        <p:txBody>
          <a:bodyPr>
            <a:normAutofit lnSpcReduction="10000"/>
          </a:bodyPr>
          <a:lstStyle/>
          <a:p>
            <a:r>
              <a:rPr lang="en-US" dirty="0">
                <a:solidFill>
                  <a:srgbClr val="C00000"/>
                </a:solidFill>
              </a:rPr>
              <a:t>NULL</a:t>
            </a:r>
            <a:r>
              <a:rPr lang="en-US" dirty="0"/>
              <a:t> never contributes to a sum, average, or count, and can never be the minimum or maximum of a column</a:t>
            </a:r>
          </a:p>
          <a:p>
            <a:pPr lvl="1"/>
            <a:r>
              <a:rPr lang="en-US" dirty="0"/>
              <a:t>The aggregation function ignore the rows with NULL values.</a:t>
            </a:r>
          </a:p>
          <a:p>
            <a:r>
              <a:rPr lang="en-US" dirty="0"/>
              <a:t>But if there are no non-NULL values in a column, then the result of the aggregation is NULL</a:t>
            </a:r>
          </a:p>
          <a:p>
            <a:endParaRPr lang="en-US" dirty="0"/>
          </a:p>
        </p:txBody>
      </p:sp>
      <p:grpSp>
        <p:nvGrpSpPr>
          <p:cNvPr id="4" name="Group 3">
            <a:extLst>
              <a:ext uri="{FF2B5EF4-FFF2-40B4-BE49-F238E27FC236}">
                <a16:creationId xmlns:a16="http://schemas.microsoft.com/office/drawing/2014/main" id="{66D3EE97-CA57-1329-B134-A60C3DEF34E4}"/>
              </a:ext>
            </a:extLst>
          </p:cNvPr>
          <p:cNvGrpSpPr>
            <a:grpSpLocks/>
          </p:cNvGrpSpPr>
          <p:nvPr/>
        </p:nvGrpSpPr>
        <p:grpSpPr bwMode="auto">
          <a:xfrm>
            <a:off x="1836642" y="3944751"/>
            <a:ext cx="4085488" cy="1943660"/>
            <a:chOff x="399" y="1359"/>
            <a:chExt cx="3078" cy="1218"/>
          </a:xfrm>
        </p:grpSpPr>
        <p:sp>
          <p:nvSpPr>
            <p:cNvPr id="5" name="Rectangle 4">
              <a:extLst>
                <a:ext uri="{FF2B5EF4-FFF2-40B4-BE49-F238E27FC236}">
                  <a16:creationId xmlns:a16="http://schemas.microsoft.com/office/drawing/2014/main" id="{A3E373F1-B26C-9248-3375-7D1A4462DD40}"/>
                </a:ext>
              </a:extLst>
            </p:cNvPr>
            <p:cNvSpPr>
              <a:spLocks noChangeArrowheads="1"/>
            </p:cNvSpPr>
            <p:nvPr/>
          </p:nvSpPr>
          <p:spPr bwMode="auto">
            <a:xfrm>
              <a:off x="666" y="1359"/>
              <a:ext cx="2346" cy="786"/>
            </a:xfrm>
            <a:prstGeom prst="rect">
              <a:avLst/>
            </a:prstGeom>
            <a:solidFill>
              <a:schemeClr val="accent1">
                <a:alpha val="50195"/>
              </a:schemeClr>
            </a:solidFill>
            <a:ln w="9525">
              <a:solidFill>
                <a:schemeClr val="tx1"/>
              </a:solidFill>
              <a:miter lim="800000"/>
              <a:headEnd/>
              <a:tailEnd/>
            </a:ln>
          </p:spPr>
          <p:txBody>
            <a:bodyPr wrap="none" anchor="ctr"/>
            <a:lstStyle/>
            <a:p>
              <a:r>
                <a:rPr lang="en-US" sz="2400" dirty="0"/>
                <a:t>Select count(*)</a:t>
              </a:r>
            </a:p>
            <a:p>
              <a:r>
                <a:rPr lang="en-US" sz="2400" dirty="0"/>
                <a:t>From Sells</a:t>
              </a:r>
            </a:p>
            <a:p>
              <a:r>
                <a:rPr lang="en-US" sz="2400" dirty="0"/>
                <a:t>Where beer = ‘Bud’</a:t>
              </a:r>
            </a:p>
          </p:txBody>
        </p:sp>
        <p:sp>
          <p:nvSpPr>
            <p:cNvPr id="6" name="Text Box 6">
              <a:extLst>
                <a:ext uri="{FF2B5EF4-FFF2-40B4-BE49-F238E27FC236}">
                  <a16:creationId xmlns:a16="http://schemas.microsoft.com/office/drawing/2014/main" id="{163661D6-4F00-0A31-C85E-DC93E8E59693}"/>
                </a:ext>
              </a:extLst>
            </p:cNvPr>
            <p:cNvSpPr txBox="1">
              <a:spLocks noChangeArrowheads="1"/>
            </p:cNvSpPr>
            <p:nvPr/>
          </p:nvSpPr>
          <p:spPr bwMode="auto">
            <a:xfrm>
              <a:off x="399" y="2284"/>
              <a:ext cx="3078"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spcBef>
                  <a:spcPct val="0"/>
                </a:spcBef>
                <a:buFontTx/>
                <a:buNone/>
              </a:pPr>
              <a:r>
                <a:rPr lang="en-US" sz="2000" dirty="0">
                  <a:latin typeface="Tahoma" pitchFamily="34" charset="0"/>
                </a:rPr>
                <a:t>The number of bars that sell Bud</a:t>
              </a:r>
            </a:p>
          </p:txBody>
        </p:sp>
      </p:grpSp>
      <p:grpSp>
        <p:nvGrpSpPr>
          <p:cNvPr id="7" name="Group 6">
            <a:extLst>
              <a:ext uri="{FF2B5EF4-FFF2-40B4-BE49-F238E27FC236}">
                <a16:creationId xmlns:a16="http://schemas.microsoft.com/office/drawing/2014/main" id="{CB35637E-E22C-6DEC-81AA-3A5F259D5D26}"/>
              </a:ext>
            </a:extLst>
          </p:cNvPr>
          <p:cNvGrpSpPr>
            <a:grpSpLocks/>
          </p:cNvGrpSpPr>
          <p:nvPr/>
        </p:nvGrpSpPr>
        <p:grpSpPr bwMode="auto">
          <a:xfrm>
            <a:off x="6210162" y="3944751"/>
            <a:ext cx="4032448" cy="2184623"/>
            <a:chOff x="399" y="1359"/>
            <a:chExt cx="3078" cy="1369"/>
          </a:xfrm>
        </p:grpSpPr>
        <p:sp>
          <p:nvSpPr>
            <p:cNvPr id="8" name="Rectangle 7">
              <a:extLst>
                <a:ext uri="{FF2B5EF4-FFF2-40B4-BE49-F238E27FC236}">
                  <a16:creationId xmlns:a16="http://schemas.microsoft.com/office/drawing/2014/main" id="{A593E457-DD6A-FCB4-F92B-D6CADD5AAAAF}"/>
                </a:ext>
              </a:extLst>
            </p:cNvPr>
            <p:cNvSpPr>
              <a:spLocks noChangeArrowheads="1"/>
            </p:cNvSpPr>
            <p:nvPr/>
          </p:nvSpPr>
          <p:spPr bwMode="auto">
            <a:xfrm>
              <a:off x="666" y="1359"/>
              <a:ext cx="2346" cy="786"/>
            </a:xfrm>
            <a:prstGeom prst="rect">
              <a:avLst/>
            </a:prstGeom>
            <a:solidFill>
              <a:schemeClr val="accent1">
                <a:alpha val="50195"/>
              </a:schemeClr>
            </a:solidFill>
            <a:ln w="9525">
              <a:solidFill>
                <a:schemeClr val="tx1"/>
              </a:solidFill>
              <a:miter lim="800000"/>
              <a:headEnd/>
              <a:tailEnd/>
            </a:ln>
          </p:spPr>
          <p:txBody>
            <a:bodyPr wrap="none" anchor="ctr"/>
            <a:lstStyle/>
            <a:p>
              <a:r>
                <a:rPr lang="en-US" sz="2400" dirty="0"/>
                <a:t>Select count(price)</a:t>
              </a:r>
            </a:p>
            <a:p>
              <a:r>
                <a:rPr lang="en-US" sz="2400" dirty="0"/>
                <a:t>From Sells</a:t>
              </a:r>
            </a:p>
            <a:p>
              <a:r>
                <a:rPr lang="en-US" sz="2400" dirty="0"/>
                <a:t>Where beer = ‘Bud’</a:t>
              </a:r>
            </a:p>
          </p:txBody>
        </p:sp>
        <p:sp>
          <p:nvSpPr>
            <p:cNvPr id="9" name="Text Box 6">
              <a:extLst>
                <a:ext uri="{FF2B5EF4-FFF2-40B4-BE49-F238E27FC236}">
                  <a16:creationId xmlns:a16="http://schemas.microsoft.com/office/drawing/2014/main" id="{24D9AF27-5D3C-6CE6-7AE9-27BCE045B229}"/>
                </a:ext>
              </a:extLst>
            </p:cNvPr>
            <p:cNvSpPr txBox="1">
              <a:spLocks noChangeArrowheads="1"/>
            </p:cNvSpPr>
            <p:nvPr/>
          </p:nvSpPr>
          <p:spPr bwMode="auto">
            <a:xfrm>
              <a:off x="399" y="2284"/>
              <a:ext cx="3078"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r>
                <a:rPr lang="en-US" sz="2000" dirty="0">
                  <a:latin typeface="Tahoma" pitchFamily="34" charset="0"/>
                </a:rPr>
                <a:t>The number of bars that sell Bud at a </a:t>
              </a:r>
              <a:r>
                <a:rPr lang="en-US" sz="2000" dirty="0">
                  <a:solidFill>
                    <a:srgbClr val="C00000"/>
                  </a:solidFill>
                  <a:latin typeface="Tahoma" pitchFamily="34" charset="0"/>
                </a:rPr>
                <a:t>known</a:t>
              </a:r>
              <a:r>
                <a:rPr lang="en-US" sz="2000" dirty="0">
                  <a:latin typeface="Tahoma" pitchFamily="34" charset="0"/>
                </a:rPr>
                <a:t> price</a:t>
              </a:r>
            </a:p>
          </p:txBody>
        </p:sp>
      </p:grpSp>
    </p:spTree>
    <p:extLst>
      <p:ext uri="{BB962C8B-B14F-4D97-AF65-F5344CB8AC3E}">
        <p14:creationId xmlns:p14="http://schemas.microsoft.com/office/powerpoint/2010/main" val="3503602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Create Table - example</a:t>
            </a:r>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4936869"/>
          </a:xfrm>
        </p:spPr>
        <p:txBody>
          <a:bodyPr>
            <a:normAutofit/>
          </a:bodyPr>
          <a:lstStyle/>
          <a:p>
            <a:pPr>
              <a:buFontTx/>
              <a:buNone/>
            </a:pPr>
            <a:r>
              <a:rPr lang="en-US" sz="3200" b="0" dirty="0">
                <a:latin typeface="Courier New" pitchFamily="49" charset="0"/>
              </a:rPr>
              <a:t>CREATE TABLE </a:t>
            </a:r>
            <a:r>
              <a:rPr lang="en-US" sz="3200" dirty="0">
                <a:latin typeface="Courier New" pitchFamily="49" charset="0"/>
              </a:rPr>
              <a:t>Sells</a:t>
            </a:r>
            <a:r>
              <a:rPr lang="en-US" sz="3200" b="0" dirty="0">
                <a:latin typeface="Courier New" pitchFamily="49" charset="0"/>
              </a:rPr>
              <a:t> (</a:t>
            </a:r>
          </a:p>
          <a:p>
            <a:pPr>
              <a:buFontTx/>
              <a:buNone/>
            </a:pPr>
            <a:r>
              <a:rPr lang="en-US" sz="3200" b="0" dirty="0">
                <a:latin typeface="Courier New" pitchFamily="49" charset="0"/>
              </a:rPr>
              <a:t>			bar		CHAR(20),</a:t>
            </a:r>
          </a:p>
          <a:p>
            <a:pPr>
              <a:buFontTx/>
              <a:buNone/>
            </a:pPr>
            <a:r>
              <a:rPr lang="en-US" sz="3200" b="0" dirty="0">
                <a:latin typeface="Courier New" pitchFamily="49" charset="0"/>
              </a:rPr>
              <a:t>			beer	VARCHAR(20),</a:t>
            </a:r>
          </a:p>
          <a:p>
            <a:pPr>
              <a:buFontTx/>
              <a:buNone/>
            </a:pPr>
            <a:r>
              <a:rPr lang="en-US" sz="3200" b="0" dirty="0">
                <a:latin typeface="Courier New" pitchFamily="49" charset="0"/>
              </a:rPr>
              <a:t>			price	REAL</a:t>
            </a:r>
          </a:p>
          <a:p>
            <a:pPr>
              <a:buFontTx/>
              <a:buNone/>
            </a:pPr>
            <a:r>
              <a:rPr lang="en-US" sz="3200" b="0" dirty="0">
                <a:latin typeface="Courier New" pitchFamily="49" charset="0"/>
              </a:rPr>
              <a:t>		);</a:t>
            </a:r>
          </a:p>
          <a:p>
            <a:pPr lvl="1">
              <a:defRPr/>
            </a:pPr>
            <a:endParaRPr lang="zh-CN" altLang="en-US" dirty="0"/>
          </a:p>
        </p:txBody>
      </p:sp>
    </p:spTree>
    <p:extLst>
      <p:ext uri="{BB962C8B-B14F-4D97-AF65-F5344CB8AC3E}">
        <p14:creationId xmlns:p14="http://schemas.microsoft.com/office/powerpoint/2010/main" val="108297514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406AA-FAF8-0B25-75F7-07E7EC87CED2}"/>
              </a:ext>
            </a:extLst>
          </p:cNvPr>
          <p:cNvSpPr>
            <a:spLocks noGrp="1"/>
          </p:cNvSpPr>
          <p:nvPr>
            <p:ph type="title"/>
          </p:nvPr>
        </p:nvSpPr>
        <p:spPr/>
        <p:txBody>
          <a:bodyPr/>
          <a:lstStyle/>
          <a:p>
            <a:r>
              <a:rPr lang="en-US" dirty="0"/>
              <a:t>Group By</a:t>
            </a:r>
          </a:p>
        </p:txBody>
      </p:sp>
      <p:sp>
        <p:nvSpPr>
          <p:cNvPr id="3" name="Content Placeholder 2">
            <a:extLst>
              <a:ext uri="{FF2B5EF4-FFF2-40B4-BE49-F238E27FC236}">
                <a16:creationId xmlns:a16="http://schemas.microsoft.com/office/drawing/2014/main" id="{406D8256-2C9C-6FD0-CB34-8AA7341E072A}"/>
              </a:ext>
            </a:extLst>
          </p:cNvPr>
          <p:cNvSpPr>
            <a:spLocks noGrp="1"/>
          </p:cNvSpPr>
          <p:nvPr>
            <p:ph sz="quarter" idx="13"/>
          </p:nvPr>
        </p:nvSpPr>
        <p:spPr/>
        <p:txBody>
          <a:bodyPr/>
          <a:lstStyle/>
          <a:p>
            <a:pPr>
              <a:lnSpc>
                <a:spcPct val="120000"/>
              </a:lnSpc>
            </a:pPr>
            <a:r>
              <a:rPr lang="en-US" dirty="0"/>
              <a:t>We may follow a SELECT-FROM-WHERE expression by </a:t>
            </a:r>
            <a:r>
              <a:rPr lang="en-US" dirty="0">
                <a:solidFill>
                  <a:srgbClr val="C00000"/>
                </a:solidFill>
              </a:rPr>
              <a:t>GROUP BY </a:t>
            </a:r>
            <a:r>
              <a:rPr lang="en-US" dirty="0"/>
              <a:t>and a list of attributes</a:t>
            </a:r>
          </a:p>
          <a:p>
            <a:pPr lvl="1">
              <a:lnSpc>
                <a:spcPct val="120000"/>
              </a:lnSpc>
            </a:pPr>
            <a:r>
              <a:rPr lang="en-US" dirty="0"/>
              <a:t>The relation that results from the SELECT-FROM-WHERE is grouped according to the values of all those attributes, and any aggregation is applied only within each group</a:t>
            </a:r>
          </a:p>
          <a:p>
            <a:pPr>
              <a:lnSpc>
                <a:spcPct val="120000"/>
              </a:lnSpc>
            </a:pPr>
            <a:r>
              <a:rPr lang="en-US" dirty="0"/>
              <a:t>Query: From Sells(bar, beer, price), find the average price for each beer:</a:t>
            </a:r>
          </a:p>
          <a:p>
            <a:pPr>
              <a:lnSpc>
                <a:spcPct val="120000"/>
              </a:lnSpc>
              <a:buFontTx/>
              <a:buNone/>
            </a:pPr>
            <a:r>
              <a:rPr lang="en-US" dirty="0"/>
              <a:t>		</a:t>
            </a:r>
            <a:r>
              <a:rPr lang="en-US" dirty="0">
                <a:latin typeface="Courier New" pitchFamily="49" charset="0"/>
              </a:rPr>
              <a:t>SELECT beer, AVG(price)</a:t>
            </a:r>
          </a:p>
          <a:p>
            <a:pPr>
              <a:lnSpc>
                <a:spcPct val="120000"/>
              </a:lnSpc>
              <a:buFontTx/>
              <a:buNone/>
            </a:pPr>
            <a:r>
              <a:rPr lang="en-US" dirty="0">
                <a:latin typeface="Courier New" pitchFamily="49" charset="0"/>
              </a:rPr>
              <a:t>		FROM Sells</a:t>
            </a:r>
          </a:p>
          <a:p>
            <a:pPr>
              <a:lnSpc>
                <a:spcPct val="120000"/>
              </a:lnSpc>
              <a:buFontTx/>
              <a:buNone/>
            </a:pPr>
            <a:r>
              <a:rPr lang="en-US" dirty="0">
                <a:latin typeface="Courier New" pitchFamily="49" charset="0"/>
              </a:rPr>
              <a:t>		GROUP BY beer</a:t>
            </a:r>
            <a:endParaRPr lang="en-US" dirty="0"/>
          </a:p>
        </p:txBody>
      </p:sp>
    </p:spTree>
    <p:extLst>
      <p:ext uri="{BB962C8B-B14F-4D97-AF65-F5344CB8AC3E}">
        <p14:creationId xmlns:p14="http://schemas.microsoft.com/office/powerpoint/2010/main" val="7245754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C6582-BA1D-29F0-CFB8-902FA621ADF2}"/>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F23177D3-009D-01FF-F773-BC59D7E842EE}"/>
              </a:ext>
            </a:extLst>
          </p:cNvPr>
          <p:cNvSpPr>
            <a:spLocks noGrp="1"/>
          </p:cNvSpPr>
          <p:nvPr>
            <p:ph sz="quarter" idx="13"/>
          </p:nvPr>
        </p:nvSpPr>
        <p:spPr/>
        <p:txBody>
          <a:bodyPr/>
          <a:lstStyle/>
          <a:p>
            <a:pPr>
              <a:lnSpc>
                <a:spcPct val="125000"/>
              </a:lnSpc>
            </a:pPr>
            <a:r>
              <a:rPr lang="en-US" dirty="0">
                <a:solidFill>
                  <a:srgbClr val="C00000"/>
                </a:solidFill>
              </a:rPr>
              <a:t>Query</a:t>
            </a:r>
            <a:r>
              <a:rPr lang="en-US" dirty="0"/>
              <a:t>: From Sells(bar, beer, price) and Frequents (drinker, bar), find for each drinker the average price of Bud at the bars they frequent:</a:t>
            </a:r>
          </a:p>
          <a:p>
            <a:pPr>
              <a:lnSpc>
                <a:spcPct val="125000"/>
              </a:lnSpc>
              <a:buFontTx/>
              <a:buNone/>
            </a:pPr>
            <a:r>
              <a:rPr lang="en-US" dirty="0"/>
              <a:t>		</a:t>
            </a:r>
            <a:r>
              <a:rPr lang="en-US" dirty="0">
                <a:latin typeface="Courier New" panose="02070309020205020404" pitchFamily="49" charset="0"/>
                <a:cs typeface="Courier New" panose="02070309020205020404" pitchFamily="49" charset="0"/>
              </a:rPr>
              <a:t>SELECT drinker, AVG(price)</a:t>
            </a:r>
          </a:p>
          <a:p>
            <a:pPr>
              <a:lnSpc>
                <a:spcPct val="125000"/>
              </a:lnSpc>
              <a:buFontTx/>
              <a:buNone/>
            </a:pPr>
            <a:r>
              <a:rPr lang="en-US" dirty="0">
                <a:latin typeface="Courier New" panose="02070309020205020404" pitchFamily="49" charset="0"/>
                <a:cs typeface="Courier New" panose="02070309020205020404" pitchFamily="49" charset="0"/>
              </a:rPr>
              <a:t>		FROM Frequents, Sells</a:t>
            </a:r>
          </a:p>
          <a:p>
            <a:pPr>
              <a:lnSpc>
                <a:spcPct val="125000"/>
              </a:lnSpc>
              <a:buFontTx/>
              <a:buNone/>
            </a:pPr>
            <a:r>
              <a:rPr lang="en-US" dirty="0">
                <a:latin typeface="Courier New" panose="02070309020205020404" pitchFamily="49" charset="0"/>
                <a:cs typeface="Courier New" panose="02070309020205020404" pitchFamily="49" charset="0"/>
              </a:rPr>
              <a:t>		WHERE beer = ‘Bud’ AND</a:t>
            </a:r>
          </a:p>
          <a:p>
            <a:pPr>
              <a:lnSpc>
                <a:spcPct val="125000"/>
              </a:lnSpc>
              <a:buFontTx/>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Frequents.bar</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Sells.bar</a:t>
            </a:r>
            <a:endParaRPr lang="en-US" dirty="0">
              <a:latin typeface="Courier New" panose="02070309020205020404" pitchFamily="49" charset="0"/>
              <a:cs typeface="Courier New" panose="02070309020205020404" pitchFamily="49" charset="0"/>
            </a:endParaRPr>
          </a:p>
          <a:p>
            <a:pPr>
              <a:lnSpc>
                <a:spcPct val="125000"/>
              </a:lnSpc>
              <a:buFontTx/>
              <a:buNone/>
            </a:pPr>
            <a:r>
              <a:rPr lang="en-US" dirty="0">
                <a:latin typeface="Courier New" panose="02070309020205020404" pitchFamily="49" charset="0"/>
                <a:cs typeface="Courier New" panose="02070309020205020404" pitchFamily="49" charset="0"/>
              </a:rPr>
              <a:t>		GROUP BY drinker;</a:t>
            </a:r>
          </a:p>
        </p:txBody>
      </p:sp>
      <p:sp>
        <p:nvSpPr>
          <p:cNvPr id="4" name="Text Box 6">
            <a:extLst>
              <a:ext uri="{FF2B5EF4-FFF2-40B4-BE49-F238E27FC236}">
                <a16:creationId xmlns:a16="http://schemas.microsoft.com/office/drawing/2014/main" id="{057D84F3-A3A7-55A9-F30E-6F2E6B2C558E}"/>
              </a:ext>
            </a:extLst>
          </p:cNvPr>
          <p:cNvSpPr txBox="1">
            <a:spLocks noChangeArrowheads="1"/>
          </p:cNvSpPr>
          <p:nvPr/>
        </p:nvSpPr>
        <p:spPr bwMode="auto">
          <a:xfrm>
            <a:off x="8025071" y="3429000"/>
            <a:ext cx="2641757" cy="1324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Times New Roman" pitchFamily="18" charset="0"/>
              </a:defRPr>
            </a:lvl9pPr>
          </a:lstStyle>
          <a:p>
            <a:pPr>
              <a:spcBef>
                <a:spcPct val="0"/>
              </a:spcBef>
              <a:buFontTx/>
              <a:buNone/>
            </a:pPr>
            <a:r>
              <a:rPr lang="en-US" sz="2000" dirty="0">
                <a:latin typeface="Tahoma" pitchFamily="34" charset="0"/>
              </a:rPr>
              <a:t>Compute drinker-bar-</a:t>
            </a:r>
          </a:p>
          <a:p>
            <a:pPr>
              <a:spcBef>
                <a:spcPct val="0"/>
              </a:spcBef>
              <a:buFontTx/>
              <a:buNone/>
            </a:pPr>
            <a:r>
              <a:rPr lang="en-US" sz="2000" dirty="0">
                <a:latin typeface="Tahoma" pitchFamily="34" charset="0"/>
              </a:rPr>
              <a:t>price of Bud tuples first, then group</a:t>
            </a:r>
          </a:p>
          <a:p>
            <a:pPr>
              <a:spcBef>
                <a:spcPct val="0"/>
              </a:spcBef>
              <a:buFontTx/>
              <a:buNone/>
            </a:pPr>
            <a:r>
              <a:rPr lang="en-US" sz="2000" dirty="0">
                <a:latin typeface="Tahoma" pitchFamily="34" charset="0"/>
              </a:rPr>
              <a:t>by drinker</a:t>
            </a:r>
          </a:p>
        </p:txBody>
      </p:sp>
      <p:cxnSp>
        <p:nvCxnSpPr>
          <p:cNvPr id="6" name="Straight Arrow Connector 5">
            <a:extLst>
              <a:ext uri="{FF2B5EF4-FFF2-40B4-BE49-F238E27FC236}">
                <a16:creationId xmlns:a16="http://schemas.microsoft.com/office/drawing/2014/main" id="{F58B6F80-F8D1-ED30-6EAA-2206B54AF540}"/>
              </a:ext>
            </a:extLst>
          </p:cNvPr>
          <p:cNvCxnSpPr/>
          <p:nvPr/>
        </p:nvCxnSpPr>
        <p:spPr>
          <a:xfrm flipH="1">
            <a:off x="5826868" y="3784060"/>
            <a:ext cx="1887166" cy="5252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55902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777E7-1E0B-E63C-8A3C-5E9E73985BD6}"/>
              </a:ext>
            </a:extLst>
          </p:cNvPr>
          <p:cNvSpPr>
            <a:spLocks noGrp="1"/>
          </p:cNvSpPr>
          <p:nvPr>
            <p:ph type="title"/>
          </p:nvPr>
        </p:nvSpPr>
        <p:spPr/>
        <p:txBody>
          <a:bodyPr/>
          <a:lstStyle/>
          <a:p>
            <a:r>
              <a:rPr lang="en-US" dirty="0"/>
              <a:t>Restriction on SELECT Lists With Aggregation</a:t>
            </a:r>
          </a:p>
        </p:txBody>
      </p:sp>
      <p:sp>
        <p:nvSpPr>
          <p:cNvPr id="3" name="Content Placeholder 2">
            <a:extLst>
              <a:ext uri="{FF2B5EF4-FFF2-40B4-BE49-F238E27FC236}">
                <a16:creationId xmlns:a16="http://schemas.microsoft.com/office/drawing/2014/main" id="{07AC1B88-83A1-9A10-2821-08DB00D7D180}"/>
              </a:ext>
            </a:extLst>
          </p:cNvPr>
          <p:cNvSpPr>
            <a:spLocks noGrp="1"/>
          </p:cNvSpPr>
          <p:nvPr>
            <p:ph sz="quarter" idx="13"/>
          </p:nvPr>
        </p:nvSpPr>
        <p:spPr/>
        <p:txBody>
          <a:bodyPr/>
          <a:lstStyle/>
          <a:p>
            <a:r>
              <a:rPr lang="en-US" dirty="0"/>
              <a:t>If any aggregation is used, then each element of the SELECT list must be either:</a:t>
            </a:r>
          </a:p>
          <a:p>
            <a:pPr marL="990600" lvl="1" indent="-533400">
              <a:buFont typeface="Monotype Sorts" pitchFamily="2" charset="2"/>
              <a:buAutoNum type="arabicPeriod"/>
            </a:pPr>
            <a:r>
              <a:rPr lang="en-US" dirty="0"/>
              <a:t>Aggregated, or</a:t>
            </a:r>
          </a:p>
          <a:p>
            <a:pPr marL="990600" lvl="1" indent="-533400">
              <a:buFont typeface="Monotype Sorts" pitchFamily="2" charset="2"/>
              <a:buAutoNum type="arabicPeriod"/>
            </a:pPr>
            <a:r>
              <a:rPr lang="en-US" dirty="0"/>
              <a:t>An attribute on the GROUP BY list</a:t>
            </a:r>
          </a:p>
          <a:p>
            <a:pPr marL="590550" indent="-533400"/>
            <a:r>
              <a:rPr lang="en-US" dirty="0">
                <a:solidFill>
                  <a:srgbClr val="C00000"/>
                </a:solidFill>
              </a:rPr>
              <a:t>Question</a:t>
            </a:r>
            <a:r>
              <a:rPr lang="en-US" dirty="0"/>
              <a:t>: How about this query?</a:t>
            </a:r>
          </a:p>
          <a:p>
            <a:pPr>
              <a:buFontTx/>
              <a:buNone/>
            </a:pPr>
            <a:r>
              <a:rPr lang="en-US" dirty="0">
                <a:latin typeface="Book Antiqua" pitchFamily="18" charset="0"/>
              </a:rPr>
              <a:t>			</a:t>
            </a:r>
          </a:p>
          <a:p>
            <a:pPr>
              <a:buFontTx/>
              <a:buNone/>
            </a:pPr>
            <a:r>
              <a:rPr lang="en-US" sz="2400" dirty="0">
                <a:latin typeface="Book Antiqua" pitchFamily="18" charset="0"/>
              </a:rPr>
              <a:t>		</a:t>
            </a:r>
            <a:r>
              <a:rPr lang="en-US" sz="2400" dirty="0">
                <a:latin typeface="Courier New" panose="02070309020205020404" pitchFamily="49" charset="0"/>
                <a:cs typeface="Courier New" panose="02070309020205020404" pitchFamily="49" charset="0"/>
              </a:rPr>
              <a:t>SELECT bar, MIN(price)</a:t>
            </a:r>
          </a:p>
          <a:p>
            <a:pPr>
              <a:buFontTx/>
              <a:buNone/>
            </a:pPr>
            <a:r>
              <a:rPr lang="en-US" sz="2400" dirty="0">
                <a:latin typeface="Courier New" panose="02070309020205020404" pitchFamily="49" charset="0"/>
                <a:cs typeface="Courier New" panose="02070309020205020404" pitchFamily="49" charset="0"/>
              </a:rPr>
              <a:t>		FROM Sells</a:t>
            </a:r>
          </a:p>
          <a:p>
            <a:pPr>
              <a:buFontTx/>
              <a:buNone/>
            </a:pPr>
            <a:r>
              <a:rPr lang="en-US" sz="2400" dirty="0">
                <a:latin typeface="Courier New" panose="02070309020205020404" pitchFamily="49" charset="0"/>
                <a:cs typeface="Courier New" panose="02070309020205020404" pitchFamily="49" charset="0"/>
              </a:rPr>
              <a:t>		WHERE beer = ‘Bud’;</a:t>
            </a:r>
          </a:p>
          <a:p>
            <a:endParaRPr lang="en-US" dirty="0"/>
          </a:p>
        </p:txBody>
      </p:sp>
    </p:spTree>
    <p:extLst>
      <p:ext uri="{BB962C8B-B14F-4D97-AF65-F5344CB8AC3E}">
        <p14:creationId xmlns:p14="http://schemas.microsoft.com/office/powerpoint/2010/main" val="31588778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F6C81-D3EC-889C-346B-5EE48095DBEC}"/>
              </a:ext>
            </a:extLst>
          </p:cNvPr>
          <p:cNvSpPr>
            <a:spLocks noGrp="1"/>
          </p:cNvSpPr>
          <p:nvPr>
            <p:ph type="title"/>
          </p:nvPr>
        </p:nvSpPr>
        <p:spPr/>
        <p:txBody>
          <a:bodyPr/>
          <a:lstStyle/>
          <a:p>
            <a:r>
              <a:rPr lang="en-US" dirty="0"/>
              <a:t>Having Clause</a:t>
            </a:r>
          </a:p>
        </p:txBody>
      </p:sp>
      <p:sp>
        <p:nvSpPr>
          <p:cNvPr id="3" name="Content Placeholder 2">
            <a:extLst>
              <a:ext uri="{FF2B5EF4-FFF2-40B4-BE49-F238E27FC236}">
                <a16:creationId xmlns:a16="http://schemas.microsoft.com/office/drawing/2014/main" id="{BC41BBFA-7AC0-9470-D99C-22DED97DC64C}"/>
              </a:ext>
            </a:extLst>
          </p:cNvPr>
          <p:cNvSpPr>
            <a:spLocks noGrp="1"/>
          </p:cNvSpPr>
          <p:nvPr>
            <p:ph sz="quarter" idx="13"/>
          </p:nvPr>
        </p:nvSpPr>
        <p:spPr/>
        <p:txBody>
          <a:bodyPr/>
          <a:lstStyle/>
          <a:p>
            <a:pPr>
              <a:lnSpc>
                <a:spcPct val="125000"/>
              </a:lnSpc>
            </a:pPr>
            <a:r>
              <a:rPr lang="en-US" dirty="0"/>
              <a:t>HAVING &lt;condition&gt; may follow a GROUP BY clause. If so, the condition applies to each group, and groups not satisfying the condition are eliminated</a:t>
            </a:r>
          </a:p>
          <a:p>
            <a:pPr marL="1009650" lvl="1" indent="-609600">
              <a:lnSpc>
                <a:spcPct val="125000"/>
              </a:lnSpc>
            </a:pPr>
            <a:r>
              <a:rPr lang="en-US" dirty="0"/>
              <a:t>These conditions may refer to any relation or tuple-variable in the FROM clause</a:t>
            </a:r>
          </a:p>
          <a:p>
            <a:pPr marL="1009650" lvl="1" indent="-609600">
              <a:lnSpc>
                <a:spcPct val="125000"/>
              </a:lnSpc>
            </a:pPr>
            <a:r>
              <a:rPr lang="en-US" dirty="0"/>
              <a:t>They may refer to attributes of those relations, as long as the attribute makes sense within a group; i.e., it is either:</a:t>
            </a:r>
          </a:p>
          <a:p>
            <a:pPr marL="1371600" lvl="2" indent="-457200">
              <a:lnSpc>
                <a:spcPct val="125000"/>
              </a:lnSpc>
              <a:buFont typeface="Monotype Sorts" pitchFamily="2" charset="2"/>
              <a:buAutoNum type="arabicPeriod"/>
            </a:pPr>
            <a:r>
              <a:rPr lang="en-US" dirty="0"/>
              <a:t>A grouping attribute, or</a:t>
            </a:r>
          </a:p>
          <a:p>
            <a:pPr marL="1371600" lvl="2" indent="-457200">
              <a:lnSpc>
                <a:spcPct val="125000"/>
              </a:lnSpc>
              <a:buFont typeface="Monotype Sorts" pitchFamily="2" charset="2"/>
              <a:buAutoNum type="arabicPeriod"/>
            </a:pPr>
            <a:r>
              <a:rPr lang="en-US" dirty="0"/>
              <a:t>Aggregated</a:t>
            </a:r>
          </a:p>
          <a:p>
            <a:endParaRPr lang="en-US" dirty="0"/>
          </a:p>
        </p:txBody>
      </p:sp>
    </p:spTree>
    <p:extLst>
      <p:ext uri="{BB962C8B-B14F-4D97-AF65-F5344CB8AC3E}">
        <p14:creationId xmlns:p14="http://schemas.microsoft.com/office/powerpoint/2010/main" val="93770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3FB93-9B0B-C952-60DD-25979792AC28}"/>
              </a:ext>
            </a:extLst>
          </p:cNvPr>
          <p:cNvSpPr>
            <a:spLocks noGrp="1"/>
          </p:cNvSpPr>
          <p:nvPr>
            <p:ph type="title"/>
          </p:nvPr>
        </p:nvSpPr>
        <p:spPr/>
        <p:txBody>
          <a:bodyPr/>
          <a:lstStyle/>
          <a:p>
            <a:r>
              <a:rPr lang="en-US" dirty="0"/>
              <a:t>Having Clause: Example</a:t>
            </a:r>
          </a:p>
        </p:txBody>
      </p:sp>
      <p:sp>
        <p:nvSpPr>
          <p:cNvPr id="3" name="Content Placeholder 2">
            <a:extLst>
              <a:ext uri="{FF2B5EF4-FFF2-40B4-BE49-F238E27FC236}">
                <a16:creationId xmlns:a16="http://schemas.microsoft.com/office/drawing/2014/main" id="{E411F0EE-92C0-6CD0-C37C-1B155642E6F5}"/>
              </a:ext>
            </a:extLst>
          </p:cNvPr>
          <p:cNvSpPr>
            <a:spLocks noGrp="1"/>
          </p:cNvSpPr>
          <p:nvPr>
            <p:ph sz="quarter" idx="13"/>
          </p:nvPr>
        </p:nvSpPr>
        <p:spPr/>
        <p:txBody>
          <a:bodyPr/>
          <a:lstStyle/>
          <a:p>
            <a:pPr marL="609600" indent="-609600">
              <a:buNone/>
            </a:pPr>
            <a:r>
              <a:rPr lang="en-US" dirty="0">
                <a:latin typeface="+mj-lt"/>
              </a:rPr>
              <a:t>       </a:t>
            </a:r>
            <a:r>
              <a:rPr lang="en-US" dirty="0">
                <a:latin typeface="Courier New" panose="02070309020205020404" pitchFamily="49" charset="0"/>
                <a:cs typeface="Courier New" panose="02070309020205020404" pitchFamily="49" charset="0"/>
              </a:rPr>
              <a:t>SELECT beer, AVG(price)</a:t>
            </a:r>
          </a:p>
          <a:p>
            <a:pPr marL="609600" indent="-609600">
              <a:buFontTx/>
              <a:buNone/>
            </a:pPr>
            <a:r>
              <a:rPr lang="en-US" dirty="0">
                <a:latin typeface="Courier New" panose="02070309020205020404" pitchFamily="49" charset="0"/>
                <a:cs typeface="Courier New" panose="02070309020205020404" pitchFamily="49" charset="0"/>
              </a:rPr>
              <a:t>	FROM Sells</a:t>
            </a:r>
          </a:p>
          <a:p>
            <a:pPr marL="609600" indent="-609600">
              <a:buFontTx/>
              <a:buNone/>
            </a:pPr>
            <a:r>
              <a:rPr lang="en-US" dirty="0">
                <a:latin typeface="Courier New" panose="02070309020205020404" pitchFamily="49" charset="0"/>
                <a:cs typeface="Courier New" panose="02070309020205020404" pitchFamily="49" charset="0"/>
              </a:rPr>
              <a:t>	GROUP BY beer</a:t>
            </a:r>
          </a:p>
          <a:p>
            <a:pPr marL="609600" indent="-609600">
              <a:buFontTx/>
              <a:buNone/>
            </a:pPr>
            <a:r>
              <a:rPr lang="en-US" dirty="0">
                <a:latin typeface="Courier New" panose="02070309020205020404" pitchFamily="49" charset="0"/>
                <a:cs typeface="Courier New" panose="02070309020205020404" pitchFamily="49" charset="0"/>
              </a:rPr>
              <a:t>	HAVING COUNT(bar) &gt;= 3 OR beer = ‘</a:t>
            </a:r>
            <a:r>
              <a:rPr lang="en-US" dirty="0" err="1">
                <a:latin typeface="Courier New" panose="02070309020205020404" pitchFamily="49" charset="0"/>
                <a:cs typeface="Courier New" panose="02070309020205020404" pitchFamily="49" charset="0"/>
              </a:rPr>
              <a:t>michelob</a:t>
            </a:r>
            <a:r>
              <a:rPr lang="en-US" dirty="0">
                <a:latin typeface="Courier New" panose="02070309020205020404" pitchFamily="49" charset="0"/>
                <a:cs typeface="Courier New" panose="02070309020205020404" pitchFamily="49" charset="0"/>
              </a:rPr>
              <a:t>’;</a:t>
            </a:r>
          </a:p>
          <a:p>
            <a:endParaRPr lang="en-US" dirty="0"/>
          </a:p>
        </p:txBody>
      </p:sp>
    </p:spTree>
    <p:extLst>
      <p:ext uri="{BB962C8B-B14F-4D97-AF65-F5344CB8AC3E}">
        <p14:creationId xmlns:p14="http://schemas.microsoft.com/office/powerpoint/2010/main" val="93855709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3EFDF-BD58-1A89-B2C0-EEFC2FFB0AEF}"/>
              </a:ext>
            </a:extLst>
          </p:cNvPr>
          <p:cNvSpPr>
            <a:spLocks noGrp="1"/>
          </p:cNvSpPr>
          <p:nvPr>
            <p:ph type="title"/>
          </p:nvPr>
        </p:nvSpPr>
        <p:spPr/>
        <p:txBody>
          <a:bodyPr/>
          <a:lstStyle/>
          <a:p>
            <a:r>
              <a:rPr lang="en-US" dirty="0"/>
              <a:t>General form of Grouping and Aggregation</a:t>
            </a:r>
          </a:p>
        </p:txBody>
      </p:sp>
      <p:sp>
        <p:nvSpPr>
          <p:cNvPr id="3" name="Content Placeholder 2">
            <a:extLst>
              <a:ext uri="{FF2B5EF4-FFF2-40B4-BE49-F238E27FC236}">
                <a16:creationId xmlns:a16="http://schemas.microsoft.com/office/drawing/2014/main" id="{993B4198-D656-0E89-D1DB-0CA015B96245}"/>
              </a:ext>
            </a:extLst>
          </p:cNvPr>
          <p:cNvSpPr>
            <a:spLocks noGrp="1"/>
          </p:cNvSpPr>
          <p:nvPr>
            <p:ph sz="quarter" idx="13"/>
          </p:nvPr>
        </p:nvSpPr>
        <p:spPr/>
        <p:txBody>
          <a:bodyPr/>
          <a:lstStyle/>
          <a:p>
            <a:pPr>
              <a:lnSpc>
                <a:spcPct val="90000"/>
              </a:lnSpc>
              <a:buFontTx/>
              <a:buNone/>
            </a:pPr>
            <a:r>
              <a:rPr lang="en-US" dirty="0">
                <a:solidFill>
                  <a:schemeClr val="accent2"/>
                </a:solidFill>
              </a:rPr>
              <a:t>           SELECT</a:t>
            </a:r>
            <a:r>
              <a:rPr lang="en-US" dirty="0"/>
              <a:t>    S</a:t>
            </a:r>
          </a:p>
          <a:p>
            <a:pPr>
              <a:lnSpc>
                <a:spcPct val="90000"/>
              </a:lnSpc>
              <a:buFontTx/>
              <a:buNone/>
            </a:pPr>
            <a:r>
              <a:rPr lang="en-US" dirty="0">
                <a:solidFill>
                  <a:schemeClr val="accent2"/>
                </a:solidFill>
              </a:rPr>
              <a:t>		FROM</a:t>
            </a:r>
            <a:r>
              <a:rPr lang="en-US" dirty="0"/>
              <a:t>       R</a:t>
            </a:r>
            <a:r>
              <a:rPr lang="en-US" baseline="-25000" dirty="0"/>
              <a:t>1</a:t>
            </a:r>
            <a:r>
              <a:rPr lang="en-US" dirty="0"/>
              <a:t>,…,R</a:t>
            </a:r>
            <a:r>
              <a:rPr lang="en-US" baseline="-25000" dirty="0"/>
              <a:t>n</a:t>
            </a:r>
          </a:p>
          <a:p>
            <a:pPr>
              <a:lnSpc>
                <a:spcPct val="90000"/>
              </a:lnSpc>
              <a:buFontTx/>
              <a:buNone/>
            </a:pPr>
            <a:r>
              <a:rPr lang="en-US" dirty="0">
                <a:solidFill>
                  <a:schemeClr val="accent2"/>
                </a:solidFill>
              </a:rPr>
              <a:t>		WHERE</a:t>
            </a:r>
            <a:r>
              <a:rPr lang="en-US" dirty="0"/>
              <a:t>    C1</a:t>
            </a:r>
          </a:p>
          <a:p>
            <a:pPr>
              <a:lnSpc>
                <a:spcPct val="90000"/>
              </a:lnSpc>
              <a:buFontTx/>
              <a:buNone/>
            </a:pPr>
            <a:r>
              <a:rPr lang="en-US" dirty="0">
                <a:solidFill>
                  <a:schemeClr val="accent2"/>
                </a:solidFill>
              </a:rPr>
              <a:t>		GROUP BY</a:t>
            </a:r>
            <a:r>
              <a:rPr lang="en-US" dirty="0"/>
              <a:t> a</a:t>
            </a:r>
            <a:r>
              <a:rPr lang="en-US" baseline="-25000" dirty="0"/>
              <a:t>1</a:t>
            </a:r>
            <a:r>
              <a:rPr lang="en-US" dirty="0"/>
              <a:t>,…,</a:t>
            </a:r>
            <a:r>
              <a:rPr lang="en-US" dirty="0" err="1"/>
              <a:t>a</a:t>
            </a:r>
            <a:r>
              <a:rPr lang="en-US" baseline="-25000" dirty="0" err="1"/>
              <a:t>k</a:t>
            </a:r>
            <a:endParaRPr lang="en-US" baseline="-25000" dirty="0"/>
          </a:p>
          <a:p>
            <a:pPr>
              <a:lnSpc>
                <a:spcPct val="90000"/>
              </a:lnSpc>
              <a:buFontTx/>
              <a:buNone/>
            </a:pPr>
            <a:r>
              <a:rPr lang="en-US" dirty="0">
                <a:solidFill>
                  <a:schemeClr val="accent2"/>
                </a:solidFill>
              </a:rPr>
              <a:t>		HAVING</a:t>
            </a:r>
            <a:r>
              <a:rPr lang="en-US" dirty="0"/>
              <a:t>     C2</a:t>
            </a:r>
          </a:p>
          <a:p>
            <a:pPr>
              <a:lnSpc>
                <a:spcPct val="90000"/>
              </a:lnSpc>
              <a:buFontTx/>
              <a:buNone/>
            </a:pPr>
            <a:endParaRPr lang="en-US" dirty="0"/>
          </a:p>
          <a:p>
            <a:pPr>
              <a:lnSpc>
                <a:spcPct val="110000"/>
              </a:lnSpc>
              <a:buFontTx/>
              <a:buNone/>
            </a:pPr>
            <a:r>
              <a:rPr lang="en-US" sz="2000" dirty="0"/>
              <a:t>S = may contain </a:t>
            </a:r>
            <a:r>
              <a:rPr lang="en-US" sz="2000" dirty="0">
                <a:solidFill>
                  <a:srgbClr val="C00000"/>
                </a:solidFill>
              </a:rPr>
              <a:t>attributes</a:t>
            </a:r>
            <a:r>
              <a:rPr lang="en-US" sz="2000" dirty="0"/>
              <a:t> a</a:t>
            </a:r>
            <a:r>
              <a:rPr lang="en-US" sz="2000" baseline="-25000" dirty="0"/>
              <a:t>1</a:t>
            </a:r>
            <a:r>
              <a:rPr lang="en-US" sz="2000" dirty="0"/>
              <a:t>,…,</a:t>
            </a:r>
            <a:r>
              <a:rPr lang="en-US" sz="2000" dirty="0" err="1"/>
              <a:t>a</a:t>
            </a:r>
            <a:r>
              <a:rPr lang="en-US" sz="2000" baseline="-25000" dirty="0" err="1"/>
              <a:t>k</a:t>
            </a:r>
            <a:r>
              <a:rPr lang="en-US" sz="2000" dirty="0"/>
              <a:t> and/or any </a:t>
            </a:r>
            <a:r>
              <a:rPr lang="en-US" sz="2000" dirty="0">
                <a:solidFill>
                  <a:srgbClr val="C00000"/>
                </a:solidFill>
              </a:rPr>
              <a:t>aggregates</a:t>
            </a:r>
            <a:r>
              <a:rPr lang="en-US" sz="2000" dirty="0"/>
              <a:t> but NO OTHER ATTRIBUTES</a:t>
            </a:r>
          </a:p>
          <a:p>
            <a:pPr>
              <a:lnSpc>
                <a:spcPct val="110000"/>
              </a:lnSpc>
              <a:buFontTx/>
              <a:buNone/>
            </a:pPr>
            <a:r>
              <a:rPr lang="en-US" sz="2000" dirty="0"/>
              <a:t>C1 = is any condition on the attributes in R</a:t>
            </a:r>
            <a:r>
              <a:rPr lang="en-US" sz="2000" baseline="-25000" dirty="0"/>
              <a:t>1</a:t>
            </a:r>
            <a:r>
              <a:rPr lang="en-US" sz="2000" dirty="0"/>
              <a:t>,…,R</a:t>
            </a:r>
            <a:r>
              <a:rPr lang="en-US" sz="2000" baseline="-25000" dirty="0"/>
              <a:t>n</a:t>
            </a:r>
          </a:p>
          <a:p>
            <a:pPr>
              <a:lnSpc>
                <a:spcPct val="110000"/>
              </a:lnSpc>
              <a:buFontTx/>
              <a:buNone/>
            </a:pPr>
            <a:r>
              <a:rPr lang="en-US" sz="2000" dirty="0"/>
              <a:t>C2 = is any condition on aggregate expressions or grouping attributes</a:t>
            </a:r>
          </a:p>
          <a:p>
            <a:endParaRPr lang="en-US" dirty="0"/>
          </a:p>
        </p:txBody>
      </p:sp>
    </p:spTree>
    <p:extLst>
      <p:ext uri="{BB962C8B-B14F-4D97-AF65-F5344CB8AC3E}">
        <p14:creationId xmlns:p14="http://schemas.microsoft.com/office/powerpoint/2010/main" val="925727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3EFDF-BD58-1A89-B2C0-EEFC2FFB0AEF}"/>
              </a:ext>
            </a:extLst>
          </p:cNvPr>
          <p:cNvSpPr>
            <a:spLocks noGrp="1"/>
          </p:cNvSpPr>
          <p:nvPr>
            <p:ph type="title"/>
          </p:nvPr>
        </p:nvSpPr>
        <p:spPr/>
        <p:txBody>
          <a:bodyPr/>
          <a:lstStyle/>
          <a:p>
            <a:r>
              <a:rPr lang="en-US" dirty="0"/>
              <a:t>General form of Grouping and Aggregation</a:t>
            </a:r>
          </a:p>
        </p:txBody>
      </p:sp>
      <p:sp>
        <p:nvSpPr>
          <p:cNvPr id="3" name="Content Placeholder 2">
            <a:extLst>
              <a:ext uri="{FF2B5EF4-FFF2-40B4-BE49-F238E27FC236}">
                <a16:creationId xmlns:a16="http://schemas.microsoft.com/office/drawing/2014/main" id="{993B4198-D656-0E89-D1DB-0CA015B96245}"/>
              </a:ext>
            </a:extLst>
          </p:cNvPr>
          <p:cNvSpPr>
            <a:spLocks noGrp="1"/>
          </p:cNvSpPr>
          <p:nvPr>
            <p:ph sz="quarter" idx="13"/>
          </p:nvPr>
        </p:nvSpPr>
        <p:spPr/>
        <p:txBody>
          <a:bodyPr>
            <a:normAutofit fontScale="92500" lnSpcReduction="10000"/>
          </a:bodyPr>
          <a:lstStyle/>
          <a:p>
            <a:pPr>
              <a:lnSpc>
                <a:spcPct val="90000"/>
              </a:lnSpc>
              <a:buFontTx/>
              <a:buNone/>
            </a:pPr>
            <a:r>
              <a:rPr lang="en-US" dirty="0">
                <a:solidFill>
                  <a:schemeClr val="accent2"/>
                </a:solidFill>
              </a:rPr>
              <a:t>           </a:t>
            </a:r>
            <a:r>
              <a:rPr lang="en-US" dirty="0">
                <a:solidFill>
                  <a:srgbClr val="C00000"/>
                </a:solidFill>
              </a:rPr>
              <a:t>SELECT</a:t>
            </a:r>
            <a:r>
              <a:rPr lang="en-US" dirty="0"/>
              <a:t>    S</a:t>
            </a:r>
          </a:p>
          <a:p>
            <a:pPr>
              <a:lnSpc>
                <a:spcPct val="90000"/>
              </a:lnSpc>
              <a:buFontTx/>
              <a:buNone/>
            </a:pPr>
            <a:r>
              <a:rPr lang="en-US" dirty="0">
                <a:solidFill>
                  <a:schemeClr val="accent2"/>
                </a:solidFill>
              </a:rPr>
              <a:t>		FROM</a:t>
            </a:r>
            <a:r>
              <a:rPr lang="en-US" dirty="0"/>
              <a:t>       R</a:t>
            </a:r>
            <a:r>
              <a:rPr lang="en-US" baseline="-25000" dirty="0"/>
              <a:t>1</a:t>
            </a:r>
            <a:r>
              <a:rPr lang="en-US" dirty="0"/>
              <a:t>,…,R</a:t>
            </a:r>
            <a:r>
              <a:rPr lang="en-US" baseline="-25000" dirty="0"/>
              <a:t>n</a:t>
            </a:r>
          </a:p>
          <a:p>
            <a:pPr>
              <a:lnSpc>
                <a:spcPct val="90000"/>
              </a:lnSpc>
              <a:buFontTx/>
              <a:buNone/>
            </a:pPr>
            <a:r>
              <a:rPr lang="en-US" dirty="0">
                <a:solidFill>
                  <a:schemeClr val="accent2"/>
                </a:solidFill>
              </a:rPr>
              <a:t>		WHERE</a:t>
            </a:r>
            <a:r>
              <a:rPr lang="en-US" dirty="0"/>
              <a:t>    C1</a:t>
            </a:r>
          </a:p>
          <a:p>
            <a:pPr>
              <a:lnSpc>
                <a:spcPct val="90000"/>
              </a:lnSpc>
              <a:buFontTx/>
              <a:buNone/>
            </a:pPr>
            <a:r>
              <a:rPr lang="en-US" dirty="0">
                <a:solidFill>
                  <a:schemeClr val="accent2"/>
                </a:solidFill>
              </a:rPr>
              <a:t>		GROUP BY</a:t>
            </a:r>
            <a:r>
              <a:rPr lang="en-US" dirty="0"/>
              <a:t> a</a:t>
            </a:r>
            <a:r>
              <a:rPr lang="en-US" baseline="-25000" dirty="0"/>
              <a:t>1</a:t>
            </a:r>
            <a:r>
              <a:rPr lang="en-US" dirty="0"/>
              <a:t>,…,</a:t>
            </a:r>
            <a:r>
              <a:rPr lang="en-US" dirty="0" err="1"/>
              <a:t>a</a:t>
            </a:r>
            <a:r>
              <a:rPr lang="en-US" baseline="-25000" dirty="0" err="1"/>
              <a:t>k</a:t>
            </a:r>
            <a:endParaRPr lang="en-US" baseline="-25000" dirty="0"/>
          </a:p>
          <a:p>
            <a:pPr>
              <a:lnSpc>
                <a:spcPct val="90000"/>
              </a:lnSpc>
              <a:buFontTx/>
              <a:buNone/>
            </a:pPr>
            <a:r>
              <a:rPr lang="en-US" dirty="0">
                <a:solidFill>
                  <a:schemeClr val="accent2"/>
                </a:solidFill>
              </a:rPr>
              <a:t>		HAVING</a:t>
            </a:r>
            <a:r>
              <a:rPr lang="en-US" dirty="0"/>
              <a:t>     C2</a:t>
            </a:r>
          </a:p>
          <a:p>
            <a:pPr>
              <a:lnSpc>
                <a:spcPct val="90000"/>
              </a:lnSpc>
              <a:buFontTx/>
              <a:buNone/>
            </a:pPr>
            <a:endParaRPr lang="en-US" dirty="0"/>
          </a:p>
          <a:p>
            <a:pPr marL="609600" indent="-609600">
              <a:lnSpc>
                <a:spcPct val="110000"/>
              </a:lnSpc>
              <a:buFontTx/>
              <a:buNone/>
            </a:pPr>
            <a:r>
              <a:rPr lang="en-US" sz="2400" dirty="0"/>
              <a:t>Evaluation steps:</a:t>
            </a:r>
          </a:p>
          <a:p>
            <a:pPr marL="1009650" lvl="1" indent="-609600">
              <a:lnSpc>
                <a:spcPct val="110000"/>
              </a:lnSpc>
              <a:buFontTx/>
              <a:buAutoNum type="arabicPeriod"/>
            </a:pPr>
            <a:r>
              <a:rPr lang="en-US" sz="2000" dirty="0"/>
              <a:t>Compute the FROM-WHERE part, obtain a table with all attributes in R</a:t>
            </a:r>
            <a:r>
              <a:rPr lang="en-US" sz="2000" baseline="-25000" dirty="0"/>
              <a:t>1</a:t>
            </a:r>
            <a:r>
              <a:rPr lang="en-US" sz="2000" dirty="0"/>
              <a:t>,…,R</a:t>
            </a:r>
            <a:r>
              <a:rPr lang="en-US" sz="2000" baseline="-25000" dirty="0"/>
              <a:t>n</a:t>
            </a:r>
          </a:p>
          <a:p>
            <a:pPr marL="1009650" lvl="1" indent="-609600">
              <a:lnSpc>
                <a:spcPct val="110000"/>
              </a:lnSpc>
              <a:buFontTx/>
              <a:buAutoNum type="arabicPeriod"/>
            </a:pPr>
            <a:r>
              <a:rPr lang="en-US" sz="2000" dirty="0"/>
              <a:t>Group by the attributes a</a:t>
            </a:r>
            <a:r>
              <a:rPr lang="en-US" sz="2000" baseline="-25000" dirty="0"/>
              <a:t>1</a:t>
            </a:r>
            <a:r>
              <a:rPr lang="en-US" sz="2000" dirty="0"/>
              <a:t>,…,</a:t>
            </a:r>
            <a:r>
              <a:rPr lang="en-US" sz="2000" dirty="0" err="1"/>
              <a:t>a</a:t>
            </a:r>
            <a:r>
              <a:rPr lang="en-US" sz="2000" baseline="-25000" dirty="0" err="1"/>
              <a:t>k</a:t>
            </a:r>
            <a:r>
              <a:rPr lang="en-US" baseline="-25000" dirty="0"/>
              <a:t> </a:t>
            </a:r>
            <a:endParaRPr lang="en-US" sz="2000" dirty="0"/>
          </a:p>
          <a:p>
            <a:pPr marL="1009650" lvl="1" indent="-609600">
              <a:lnSpc>
                <a:spcPct val="110000"/>
              </a:lnSpc>
              <a:buFontTx/>
              <a:buAutoNum type="arabicPeriod"/>
            </a:pPr>
            <a:r>
              <a:rPr lang="en-US" sz="2000" dirty="0"/>
              <a:t>Compute the aggregates in C2 and keep only groups satisfying C2</a:t>
            </a:r>
          </a:p>
          <a:p>
            <a:pPr marL="1009650" lvl="1" indent="-609600">
              <a:lnSpc>
                <a:spcPct val="110000"/>
              </a:lnSpc>
              <a:buFontTx/>
              <a:buAutoNum type="arabicPeriod"/>
            </a:pPr>
            <a:r>
              <a:rPr lang="en-US" sz="2000" dirty="0"/>
              <a:t>Compute aggregates in S and return the result</a:t>
            </a:r>
          </a:p>
        </p:txBody>
      </p:sp>
    </p:spTree>
    <p:extLst>
      <p:ext uri="{BB962C8B-B14F-4D97-AF65-F5344CB8AC3E}">
        <p14:creationId xmlns:p14="http://schemas.microsoft.com/office/powerpoint/2010/main" val="341737472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10F4-45A0-7234-9595-36F810C96693}"/>
              </a:ext>
            </a:extLst>
          </p:cNvPr>
          <p:cNvSpPr>
            <a:spLocks noGrp="1"/>
          </p:cNvSpPr>
          <p:nvPr>
            <p:ph type="title"/>
          </p:nvPr>
        </p:nvSpPr>
        <p:spPr/>
        <p:txBody>
          <a:bodyPr/>
          <a:lstStyle/>
          <a:p>
            <a:r>
              <a:rPr lang="en-US" altLang="zh-CN" dirty="0"/>
              <a:t>Modifications</a:t>
            </a:r>
            <a:endParaRPr lang="en-US" dirty="0"/>
          </a:p>
        </p:txBody>
      </p:sp>
      <p:sp>
        <p:nvSpPr>
          <p:cNvPr id="3" name="Content Placeholder 2">
            <a:extLst>
              <a:ext uri="{FF2B5EF4-FFF2-40B4-BE49-F238E27FC236}">
                <a16:creationId xmlns:a16="http://schemas.microsoft.com/office/drawing/2014/main" id="{20335540-CF87-0C74-9B79-3DE634EB4301}"/>
              </a:ext>
            </a:extLst>
          </p:cNvPr>
          <p:cNvSpPr>
            <a:spLocks noGrp="1"/>
          </p:cNvSpPr>
          <p:nvPr>
            <p:ph sz="quarter" idx="13"/>
          </p:nvPr>
        </p:nvSpPr>
        <p:spPr/>
        <p:txBody>
          <a:bodyPr/>
          <a:lstStyle/>
          <a:p>
            <a:pPr>
              <a:lnSpc>
                <a:spcPct val="120000"/>
              </a:lnSpc>
            </a:pPr>
            <a:r>
              <a:rPr lang="en-US" altLang="zh-CN" dirty="0">
                <a:ea typeface="宋体" charset="-122"/>
              </a:rPr>
              <a:t>A modification command does NOT return a result as a query does, but it </a:t>
            </a:r>
            <a:r>
              <a:rPr lang="en-US" altLang="zh-CN" dirty="0">
                <a:solidFill>
                  <a:srgbClr val="C00000"/>
                </a:solidFill>
                <a:ea typeface="宋体" charset="-122"/>
              </a:rPr>
              <a:t>changes the database </a:t>
            </a:r>
            <a:r>
              <a:rPr lang="en-US" altLang="zh-CN" dirty="0">
                <a:ea typeface="宋体" charset="-122"/>
              </a:rPr>
              <a:t>in some way</a:t>
            </a:r>
          </a:p>
          <a:p>
            <a:pPr>
              <a:lnSpc>
                <a:spcPct val="120000"/>
              </a:lnSpc>
            </a:pPr>
            <a:r>
              <a:rPr lang="en-US" altLang="zh-CN" dirty="0">
                <a:ea typeface="宋体" charset="-122"/>
              </a:rPr>
              <a:t>There are three kinds of modifications:</a:t>
            </a:r>
          </a:p>
          <a:p>
            <a:pPr marL="990600" lvl="1" indent="-533400">
              <a:lnSpc>
                <a:spcPct val="120000"/>
              </a:lnSpc>
              <a:buFont typeface="Monotype Sorts" pitchFamily="2" charset="2"/>
              <a:buAutoNum type="arabicPeriod"/>
            </a:pPr>
            <a:r>
              <a:rPr lang="en-US" altLang="zh-CN" b="1" dirty="0">
                <a:solidFill>
                  <a:srgbClr val="C00000"/>
                </a:solidFill>
                <a:ea typeface="宋体" charset="-122"/>
              </a:rPr>
              <a:t>Insert</a:t>
            </a:r>
            <a:r>
              <a:rPr lang="en-US" altLang="zh-CN" dirty="0">
                <a:ea typeface="宋体" charset="-122"/>
              </a:rPr>
              <a:t>  a tuple or tuples</a:t>
            </a:r>
          </a:p>
          <a:p>
            <a:pPr marL="990600" lvl="1" indent="-533400">
              <a:lnSpc>
                <a:spcPct val="120000"/>
              </a:lnSpc>
              <a:buFont typeface="Monotype Sorts" pitchFamily="2" charset="2"/>
              <a:buAutoNum type="arabicPeriod"/>
            </a:pPr>
            <a:r>
              <a:rPr lang="en-US" altLang="zh-CN" b="1" dirty="0">
                <a:solidFill>
                  <a:srgbClr val="C00000"/>
                </a:solidFill>
                <a:ea typeface="宋体" charset="-122"/>
              </a:rPr>
              <a:t>Delete</a:t>
            </a:r>
            <a:r>
              <a:rPr lang="en-US" altLang="zh-CN" dirty="0">
                <a:ea typeface="宋体" charset="-122"/>
              </a:rPr>
              <a:t>  a tuple or tuples</a:t>
            </a:r>
          </a:p>
          <a:p>
            <a:pPr marL="990600" lvl="1" indent="-533400">
              <a:lnSpc>
                <a:spcPct val="120000"/>
              </a:lnSpc>
              <a:buFont typeface="Monotype Sorts" pitchFamily="2" charset="2"/>
              <a:buAutoNum type="arabicPeriod"/>
            </a:pPr>
            <a:r>
              <a:rPr lang="en-US" altLang="zh-CN" b="1" dirty="0">
                <a:solidFill>
                  <a:srgbClr val="C00000"/>
                </a:solidFill>
                <a:ea typeface="宋体" charset="-122"/>
              </a:rPr>
              <a:t>Update</a:t>
            </a:r>
            <a:r>
              <a:rPr lang="en-US" altLang="zh-CN" dirty="0">
                <a:ea typeface="宋体" charset="-122"/>
              </a:rPr>
              <a:t>  the value(s) of an existing tuple or tuples</a:t>
            </a:r>
          </a:p>
          <a:p>
            <a:endParaRPr lang="en-US" dirty="0"/>
          </a:p>
        </p:txBody>
      </p:sp>
    </p:spTree>
    <p:extLst>
      <p:ext uri="{BB962C8B-B14F-4D97-AF65-F5344CB8AC3E}">
        <p14:creationId xmlns:p14="http://schemas.microsoft.com/office/powerpoint/2010/main" val="21100988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CEAB2-9E30-E287-1BCC-27090461AEBF}"/>
              </a:ext>
            </a:extLst>
          </p:cNvPr>
          <p:cNvSpPr>
            <a:spLocks noGrp="1"/>
          </p:cNvSpPr>
          <p:nvPr>
            <p:ph type="title"/>
          </p:nvPr>
        </p:nvSpPr>
        <p:spPr/>
        <p:txBody>
          <a:bodyPr/>
          <a:lstStyle/>
          <a:p>
            <a:r>
              <a:rPr lang="en-US" altLang="zh-CN" dirty="0">
                <a:ea typeface="宋体" charset="-122"/>
              </a:rPr>
              <a:t>Insertion</a:t>
            </a:r>
            <a:endParaRPr lang="en-US" dirty="0"/>
          </a:p>
        </p:txBody>
      </p:sp>
      <p:sp>
        <p:nvSpPr>
          <p:cNvPr id="3" name="Content Placeholder 2">
            <a:extLst>
              <a:ext uri="{FF2B5EF4-FFF2-40B4-BE49-F238E27FC236}">
                <a16:creationId xmlns:a16="http://schemas.microsoft.com/office/drawing/2014/main" id="{46EB6951-905B-915D-5001-A9428BE07767}"/>
              </a:ext>
            </a:extLst>
          </p:cNvPr>
          <p:cNvSpPr>
            <a:spLocks noGrp="1"/>
          </p:cNvSpPr>
          <p:nvPr>
            <p:ph sz="quarter" idx="13"/>
          </p:nvPr>
        </p:nvSpPr>
        <p:spPr/>
        <p:txBody>
          <a:bodyPr/>
          <a:lstStyle/>
          <a:p>
            <a:r>
              <a:rPr lang="en-US" altLang="zh-CN" dirty="0">
                <a:ea typeface="宋体" charset="-122"/>
              </a:rPr>
              <a:t>To insert </a:t>
            </a:r>
            <a:r>
              <a:rPr lang="en-US" altLang="zh-CN" dirty="0">
                <a:solidFill>
                  <a:srgbClr val="C00000"/>
                </a:solidFill>
                <a:ea typeface="宋体" charset="-122"/>
              </a:rPr>
              <a:t>a single tuple</a:t>
            </a:r>
            <a:r>
              <a:rPr lang="en-US" altLang="zh-CN" dirty="0">
                <a:ea typeface="宋体" charset="-122"/>
              </a:rPr>
              <a:t>:</a:t>
            </a:r>
          </a:p>
          <a:p>
            <a:pPr>
              <a:buFontTx/>
              <a:buNone/>
            </a:pPr>
            <a:r>
              <a:rPr lang="en-US" altLang="zh-CN" dirty="0">
                <a:ea typeface="宋体" charset="-122"/>
              </a:rPr>
              <a:t>		</a:t>
            </a:r>
            <a:r>
              <a:rPr lang="en-US" altLang="zh-CN" dirty="0">
                <a:solidFill>
                  <a:srgbClr val="C00000"/>
                </a:solidFill>
                <a:ea typeface="宋体" charset="-122"/>
              </a:rPr>
              <a:t>INSERT INTO</a:t>
            </a:r>
            <a:r>
              <a:rPr lang="en-US" altLang="zh-CN" dirty="0">
                <a:ea typeface="宋体" charset="-122"/>
              </a:rPr>
              <a:t> &lt;relation&gt;</a:t>
            </a:r>
          </a:p>
          <a:p>
            <a:pPr>
              <a:buFontTx/>
              <a:buNone/>
            </a:pPr>
            <a:r>
              <a:rPr lang="en-US" altLang="zh-CN" dirty="0">
                <a:ea typeface="宋体" charset="-122"/>
              </a:rPr>
              <a:t>		</a:t>
            </a:r>
            <a:r>
              <a:rPr lang="en-US" altLang="zh-CN" dirty="0">
                <a:solidFill>
                  <a:srgbClr val="C00000"/>
                </a:solidFill>
                <a:ea typeface="宋体" charset="-122"/>
              </a:rPr>
              <a:t>VALUES</a:t>
            </a:r>
            <a:r>
              <a:rPr lang="en-US" altLang="zh-CN" dirty="0">
                <a:ea typeface="宋体" charset="-122"/>
              </a:rPr>
              <a:t> ( &lt;list of values&gt; );</a:t>
            </a:r>
          </a:p>
          <a:p>
            <a:r>
              <a:rPr lang="en-US" altLang="zh-CN" dirty="0">
                <a:ea typeface="宋体" charset="-122"/>
              </a:rPr>
              <a:t>Example: add to Likes(drinker, beer) the fact that Sally likes Bud:</a:t>
            </a:r>
          </a:p>
          <a:p>
            <a:pPr>
              <a:buFontTx/>
              <a:buNone/>
            </a:pPr>
            <a:r>
              <a:rPr lang="en-US" altLang="zh-CN" dirty="0">
                <a:ea typeface="宋体" charset="-122"/>
              </a:rPr>
              <a:t>		</a:t>
            </a:r>
            <a:r>
              <a:rPr lang="en-US" altLang="zh-CN" dirty="0">
                <a:latin typeface="Courier New" pitchFamily="49" charset="0"/>
                <a:ea typeface="宋体" charset="-122"/>
              </a:rPr>
              <a:t>INSERT INTO Likes</a:t>
            </a:r>
          </a:p>
          <a:p>
            <a:pPr>
              <a:buFontTx/>
              <a:buNone/>
            </a:pPr>
            <a:r>
              <a:rPr lang="en-US" altLang="zh-CN" dirty="0">
                <a:latin typeface="Courier New" pitchFamily="49" charset="0"/>
                <a:ea typeface="宋体" charset="-122"/>
              </a:rPr>
              <a:t>		VALUES(‘Sally’, ‘Bud’);</a:t>
            </a:r>
            <a:endParaRPr lang="zh-CN" altLang="en-US" dirty="0"/>
          </a:p>
        </p:txBody>
      </p:sp>
    </p:spTree>
    <p:extLst>
      <p:ext uri="{BB962C8B-B14F-4D97-AF65-F5344CB8AC3E}">
        <p14:creationId xmlns:p14="http://schemas.microsoft.com/office/powerpoint/2010/main" val="252518378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46D29-C6B5-F1B1-6E2C-54F0B127CE07}"/>
              </a:ext>
            </a:extLst>
          </p:cNvPr>
          <p:cNvSpPr>
            <a:spLocks noGrp="1"/>
          </p:cNvSpPr>
          <p:nvPr>
            <p:ph type="title"/>
          </p:nvPr>
        </p:nvSpPr>
        <p:spPr/>
        <p:txBody>
          <a:bodyPr/>
          <a:lstStyle/>
          <a:p>
            <a:r>
              <a:rPr lang="en-US" altLang="zh-CN" dirty="0">
                <a:ea typeface="宋体" charset="-122"/>
              </a:rPr>
              <a:t>Specifying Attributes in INSERT</a:t>
            </a:r>
            <a:endParaRPr lang="en-US" dirty="0"/>
          </a:p>
        </p:txBody>
      </p:sp>
      <p:sp>
        <p:nvSpPr>
          <p:cNvPr id="3" name="Content Placeholder 2">
            <a:extLst>
              <a:ext uri="{FF2B5EF4-FFF2-40B4-BE49-F238E27FC236}">
                <a16:creationId xmlns:a16="http://schemas.microsoft.com/office/drawing/2014/main" id="{14E912AC-84CC-7195-BBDA-043C57CED524}"/>
              </a:ext>
            </a:extLst>
          </p:cNvPr>
          <p:cNvSpPr>
            <a:spLocks noGrp="1"/>
          </p:cNvSpPr>
          <p:nvPr>
            <p:ph sz="quarter" idx="13"/>
          </p:nvPr>
        </p:nvSpPr>
        <p:spPr/>
        <p:txBody>
          <a:bodyPr/>
          <a:lstStyle/>
          <a:p>
            <a:pPr>
              <a:lnSpc>
                <a:spcPct val="120000"/>
              </a:lnSpc>
            </a:pPr>
            <a:r>
              <a:rPr lang="en-US" altLang="zh-CN" dirty="0">
                <a:ea typeface="宋体" charset="-122"/>
              </a:rPr>
              <a:t>We may add to the relation </a:t>
            </a:r>
            <a:r>
              <a:rPr lang="en-US" altLang="zh-CN" dirty="0">
                <a:solidFill>
                  <a:srgbClr val="C00000"/>
                </a:solidFill>
                <a:ea typeface="宋体" charset="-122"/>
              </a:rPr>
              <a:t>a list of attributes</a:t>
            </a:r>
          </a:p>
          <a:p>
            <a:pPr>
              <a:lnSpc>
                <a:spcPct val="120000"/>
              </a:lnSpc>
            </a:pPr>
            <a:r>
              <a:rPr lang="en-US" altLang="zh-CN" dirty="0">
                <a:ea typeface="宋体" charset="-122"/>
              </a:rPr>
              <a:t>There are two reasons to do so:</a:t>
            </a:r>
          </a:p>
          <a:p>
            <a:pPr marL="990600" lvl="1" indent="-533400">
              <a:lnSpc>
                <a:spcPct val="120000"/>
              </a:lnSpc>
              <a:buFont typeface="Monotype Sorts" pitchFamily="2" charset="2"/>
              <a:buAutoNum type="arabicPeriod"/>
            </a:pPr>
            <a:r>
              <a:rPr lang="en-US" altLang="zh-CN" dirty="0">
                <a:ea typeface="宋体" charset="-122"/>
              </a:rPr>
              <a:t>We forget the standard order of attributes for the relation</a:t>
            </a:r>
          </a:p>
          <a:p>
            <a:pPr marL="990600" lvl="1" indent="-533400">
              <a:lnSpc>
                <a:spcPct val="120000"/>
              </a:lnSpc>
              <a:buFont typeface="Monotype Sorts" pitchFamily="2" charset="2"/>
              <a:buAutoNum type="arabicPeriod"/>
            </a:pPr>
            <a:r>
              <a:rPr lang="en-US" altLang="zh-CN" dirty="0">
                <a:ea typeface="宋体" charset="-122"/>
              </a:rPr>
              <a:t>We don’t have values for all attributes, and we want the system to fill in missing components with NULL or default values</a:t>
            </a:r>
          </a:p>
          <a:p>
            <a:pPr>
              <a:lnSpc>
                <a:spcPct val="120000"/>
              </a:lnSpc>
            </a:pPr>
            <a:r>
              <a:rPr lang="en-US" altLang="zh-CN" dirty="0">
                <a:ea typeface="宋体" charset="-122"/>
              </a:rPr>
              <a:t>Another way to add the fact that Sally likes Bud to Likes(drinker, beer):</a:t>
            </a:r>
          </a:p>
          <a:p>
            <a:pPr>
              <a:lnSpc>
                <a:spcPct val="120000"/>
              </a:lnSpc>
              <a:buFontTx/>
              <a:buNone/>
            </a:pPr>
            <a:r>
              <a:rPr lang="en-US" altLang="zh-CN" dirty="0">
                <a:latin typeface="Courier New" pitchFamily="49" charset="0"/>
                <a:ea typeface="宋体" charset="-122"/>
              </a:rPr>
              <a:t>		INSERT INTO Likes(beer, drinker)</a:t>
            </a:r>
          </a:p>
          <a:p>
            <a:pPr>
              <a:lnSpc>
                <a:spcPct val="120000"/>
              </a:lnSpc>
              <a:buFontTx/>
              <a:buNone/>
            </a:pPr>
            <a:r>
              <a:rPr lang="en-US" altLang="zh-CN" dirty="0">
                <a:latin typeface="Courier New" pitchFamily="49" charset="0"/>
                <a:ea typeface="宋体" charset="-122"/>
              </a:rPr>
              <a:t>		VALUES(‘Bud’, ‘Sally’);</a:t>
            </a:r>
          </a:p>
          <a:p>
            <a:endParaRPr lang="en-US" dirty="0"/>
          </a:p>
        </p:txBody>
      </p:sp>
    </p:spTree>
    <p:extLst>
      <p:ext uri="{BB962C8B-B14F-4D97-AF65-F5344CB8AC3E}">
        <p14:creationId xmlns:p14="http://schemas.microsoft.com/office/powerpoint/2010/main" val="2757618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Declaring keys</a:t>
            </a:r>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4936869"/>
          </a:xfrm>
        </p:spPr>
        <p:txBody>
          <a:bodyPr>
            <a:normAutofit lnSpcReduction="10000"/>
          </a:bodyPr>
          <a:lstStyle/>
          <a:p>
            <a:pPr>
              <a:lnSpc>
                <a:spcPct val="120000"/>
              </a:lnSpc>
            </a:pPr>
            <a:r>
              <a:rPr lang="en-US" dirty="0"/>
              <a:t>An attribute or list of attributes may be declared PRIMARY KEY or UNIQUE</a:t>
            </a:r>
          </a:p>
          <a:p>
            <a:pPr lvl="1">
              <a:lnSpc>
                <a:spcPct val="120000"/>
              </a:lnSpc>
            </a:pPr>
            <a:r>
              <a:rPr lang="en-US" dirty="0"/>
              <a:t>Each says the attribute(s) so declared functionally determines all the attributes of the relation schema</a:t>
            </a:r>
          </a:p>
          <a:p>
            <a:pPr lvl="1">
              <a:lnSpc>
                <a:spcPct val="110000"/>
              </a:lnSpc>
            </a:pPr>
            <a:r>
              <a:rPr lang="en-US" dirty="0"/>
              <a:t>There can be </a:t>
            </a:r>
            <a:r>
              <a:rPr lang="en-US" b="1" dirty="0"/>
              <a:t>only one PRIMARY KEY </a:t>
            </a:r>
            <a:r>
              <a:rPr lang="en-US" dirty="0"/>
              <a:t>for a relation, but </a:t>
            </a:r>
            <a:r>
              <a:rPr lang="en-US" b="1" dirty="0"/>
              <a:t>several UNIQUE attributes</a:t>
            </a:r>
          </a:p>
          <a:p>
            <a:pPr lvl="1">
              <a:lnSpc>
                <a:spcPct val="110000"/>
              </a:lnSpc>
            </a:pPr>
            <a:r>
              <a:rPr lang="en-US" dirty="0"/>
              <a:t>No attribute of a PRIMARY KEY can ever be </a:t>
            </a:r>
            <a:r>
              <a:rPr lang="en-US" b="1" dirty="0"/>
              <a:t>NULL</a:t>
            </a:r>
            <a:r>
              <a:rPr lang="en-US" dirty="0"/>
              <a:t> in any tuple.  But attributes declared UNIQUE may have NULL’s, and there may be several tuples with NULL</a:t>
            </a:r>
          </a:p>
          <a:p>
            <a:pPr lvl="1">
              <a:lnSpc>
                <a:spcPct val="120000"/>
              </a:lnSpc>
            </a:pPr>
            <a:r>
              <a:rPr lang="en-US" dirty="0"/>
              <a:t>Single attribute keys </a:t>
            </a:r>
          </a:p>
          <a:p>
            <a:pPr>
              <a:lnSpc>
                <a:spcPct val="120000"/>
              </a:lnSpc>
              <a:buFontTx/>
              <a:buNone/>
            </a:pPr>
            <a:r>
              <a:rPr lang="en-US" dirty="0">
                <a:latin typeface="Courier New" pitchFamily="49" charset="0"/>
              </a:rPr>
              <a:t>		CREATE TABLE Beers (</a:t>
            </a:r>
          </a:p>
          <a:p>
            <a:pPr>
              <a:lnSpc>
                <a:spcPct val="120000"/>
              </a:lnSpc>
              <a:buFontTx/>
              <a:buNone/>
            </a:pPr>
            <a:r>
              <a:rPr lang="en-US" dirty="0">
                <a:latin typeface="Courier New" pitchFamily="49" charset="0"/>
              </a:rPr>
              <a:t>			name	CHAR(20) UNIQUE,</a:t>
            </a:r>
          </a:p>
          <a:p>
            <a:pPr>
              <a:lnSpc>
                <a:spcPct val="120000"/>
              </a:lnSpc>
              <a:buFontTx/>
              <a:buNone/>
            </a:pPr>
            <a:r>
              <a:rPr lang="en-US" dirty="0">
                <a:latin typeface="Courier New" pitchFamily="49" charset="0"/>
              </a:rPr>
              <a:t>			</a:t>
            </a:r>
            <a:r>
              <a:rPr lang="en-US" dirty="0" err="1">
                <a:latin typeface="Courier New" pitchFamily="49" charset="0"/>
              </a:rPr>
              <a:t>manf</a:t>
            </a:r>
            <a:r>
              <a:rPr lang="en-US" dirty="0">
                <a:latin typeface="Courier New" pitchFamily="49" charset="0"/>
              </a:rPr>
              <a:t>	CHAR(20)</a:t>
            </a:r>
          </a:p>
          <a:p>
            <a:pPr>
              <a:lnSpc>
                <a:spcPct val="120000"/>
              </a:lnSpc>
              <a:buFontTx/>
              <a:buNone/>
            </a:pPr>
            <a:r>
              <a:rPr lang="en-US" dirty="0">
                <a:latin typeface="Courier New" pitchFamily="49" charset="0"/>
              </a:rPr>
              <a:t>		);</a:t>
            </a:r>
          </a:p>
          <a:p>
            <a:pPr lvl="1">
              <a:lnSpc>
                <a:spcPct val="105000"/>
              </a:lnSpc>
            </a:pPr>
            <a:endParaRPr lang="zh-CN" altLang="en-US" dirty="0"/>
          </a:p>
        </p:txBody>
      </p:sp>
    </p:spTree>
    <p:extLst>
      <p:ext uri="{BB962C8B-B14F-4D97-AF65-F5344CB8AC3E}">
        <p14:creationId xmlns:p14="http://schemas.microsoft.com/office/powerpoint/2010/main" val="184665680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0EB3C-7328-0551-F9DC-3F26D5FA3F85}"/>
              </a:ext>
            </a:extLst>
          </p:cNvPr>
          <p:cNvSpPr>
            <a:spLocks noGrp="1"/>
          </p:cNvSpPr>
          <p:nvPr>
            <p:ph type="title"/>
          </p:nvPr>
        </p:nvSpPr>
        <p:spPr/>
        <p:txBody>
          <a:bodyPr/>
          <a:lstStyle/>
          <a:p>
            <a:r>
              <a:rPr lang="en-US" altLang="zh-CN" dirty="0">
                <a:ea typeface="宋体" charset="-122"/>
              </a:rPr>
              <a:t>Inserting Many Tuples</a:t>
            </a:r>
            <a:endParaRPr lang="en-US" dirty="0"/>
          </a:p>
        </p:txBody>
      </p:sp>
      <p:sp>
        <p:nvSpPr>
          <p:cNvPr id="3" name="Content Placeholder 2">
            <a:extLst>
              <a:ext uri="{FF2B5EF4-FFF2-40B4-BE49-F238E27FC236}">
                <a16:creationId xmlns:a16="http://schemas.microsoft.com/office/drawing/2014/main" id="{5745B00C-8B64-8754-B229-9DD34E85CF80}"/>
              </a:ext>
            </a:extLst>
          </p:cNvPr>
          <p:cNvSpPr>
            <a:spLocks noGrp="1"/>
          </p:cNvSpPr>
          <p:nvPr>
            <p:ph sz="quarter" idx="13"/>
          </p:nvPr>
        </p:nvSpPr>
        <p:spPr/>
        <p:txBody>
          <a:bodyPr/>
          <a:lstStyle/>
          <a:p>
            <a:r>
              <a:rPr lang="en-US" altLang="zh-CN" dirty="0">
                <a:ea typeface="宋体" charset="-122"/>
              </a:rPr>
              <a:t>We may insert the entire result of a query into a relation, using the form:</a:t>
            </a:r>
          </a:p>
          <a:p>
            <a:pPr>
              <a:buFontTx/>
              <a:buNone/>
            </a:pPr>
            <a:r>
              <a:rPr lang="en-US" altLang="zh-CN" dirty="0">
                <a:ea typeface="宋体" charset="-122"/>
              </a:rPr>
              <a:t>		INSERT INTO &lt;relation&gt;</a:t>
            </a:r>
          </a:p>
          <a:p>
            <a:pPr>
              <a:buFontTx/>
              <a:buNone/>
            </a:pPr>
            <a:r>
              <a:rPr lang="en-US" altLang="zh-CN" dirty="0">
                <a:ea typeface="宋体" charset="-122"/>
              </a:rPr>
              <a:t>		( &lt;subquery&gt; );</a:t>
            </a:r>
          </a:p>
          <a:p>
            <a:pPr>
              <a:buFontTx/>
              <a:buNone/>
            </a:pPr>
            <a:endParaRPr lang="en-US" altLang="zh-CN" dirty="0">
              <a:ea typeface="宋体" charset="-122"/>
            </a:endParaRPr>
          </a:p>
          <a:p>
            <a:pPr>
              <a:buFontTx/>
              <a:buNone/>
            </a:pPr>
            <a:r>
              <a:rPr lang="en-US" altLang="zh-CN" dirty="0">
                <a:ea typeface="宋体" charset="-122"/>
              </a:rPr>
              <a:t>	E.g., 	</a:t>
            </a:r>
            <a:r>
              <a:rPr lang="en-US" altLang="zh-CN" dirty="0">
                <a:latin typeface="Courier New" pitchFamily="49" charset="0"/>
                <a:ea typeface="宋体" charset="-122"/>
                <a:cs typeface="Courier New" pitchFamily="49" charset="0"/>
              </a:rPr>
              <a:t>INSERT INTO Beers(name)</a:t>
            </a:r>
          </a:p>
          <a:p>
            <a:pPr>
              <a:buFontTx/>
              <a:buNone/>
            </a:pPr>
            <a:r>
              <a:rPr lang="en-US" altLang="zh-CN" dirty="0">
                <a:latin typeface="Courier New" pitchFamily="49" charset="0"/>
                <a:ea typeface="宋体" charset="-122"/>
                <a:cs typeface="Courier New" pitchFamily="49" charset="0"/>
              </a:rPr>
              <a:t>        	(SELECT beer from Sells);</a:t>
            </a:r>
          </a:p>
          <a:p>
            <a:endParaRPr lang="en-US" dirty="0"/>
          </a:p>
        </p:txBody>
      </p:sp>
    </p:spTree>
    <p:extLst>
      <p:ext uri="{BB962C8B-B14F-4D97-AF65-F5344CB8AC3E}">
        <p14:creationId xmlns:p14="http://schemas.microsoft.com/office/powerpoint/2010/main" val="131199246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F0116-A339-6F00-4653-C2106DA92163}"/>
              </a:ext>
            </a:extLst>
          </p:cNvPr>
          <p:cNvSpPr>
            <a:spLocks noGrp="1"/>
          </p:cNvSpPr>
          <p:nvPr>
            <p:ph type="title"/>
          </p:nvPr>
        </p:nvSpPr>
        <p:spPr/>
        <p:txBody>
          <a:bodyPr/>
          <a:lstStyle/>
          <a:p>
            <a:r>
              <a:rPr lang="en-US" altLang="zh-CN" dirty="0">
                <a:ea typeface="宋体" charset="-122"/>
              </a:rPr>
              <a:t>Example: Insert a Subquery</a:t>
            </a:r>
            <a:endParaRPr lang="en-US" dirty="0"/>
          </a:p>
        </p:txBody>
      </p:sp>
      <p:sp>
        <p:nvSpPr>
          <p:cNvPr id="3" name="Content Placeholder 2">
            <a:extLst>
              <a:ext uri="{FF2B5EF4-FFF2-40B4-BE49-F238E27FC236}">
                <a16:creationId xmlns:a16="http://schemas.microsoft.com/office/drawing/2014/main" id="{26A8A804-CC40-ED45-6610-9C87B19C4CE9}"/>
              </a:ext>
            </a:extLst>
          </p:cNvPr>
          <p:cNvSpPr>
            <a:spLocks noGrp="1"/>
          </p:cNvSpPr>
          <p:nvPr>
            <p:ph sz="quarter" idx="13"/>
          </p:nvPr>
        </p:nvSpPr>
        <p:spPr/>
        <p:txBody>
          <a:bodyPr/>
          <a:lstStyle/>
          <a:p>
            <a:pPr>
              <a:lnSpc>
                <a:spcPct val="120000"/>
              </a:lnSpc>
            </a:pPr>
            <a:r>
              <a:rPr lang="en-US" altLang="zh-CN" dirty="0">
                <a:ea typeface="宋体" charset="-122"/>
              </a:rPr>
              <a:t>Using Frequents(drinker, bar), enter into the new relation </a:t>
            </a:r>
            <a:r>
              <a:rPr lang="en-US" altLang="zh-CN" dirty="0" err="1">
                <a:solidFill>
                  <a:srgbClr val="C00000"/>
                </a:solidFill>
                <a:ea typeface="宋体" charset="-122"/>
              </a:rPr>
              <a:t>PotBuddies</a:t>
            </a:r>
            <a:r>
              <a:rPr lang="en-US" altLang="zh-CN" dirty="0">
                <a:ea typeface="宋体" charset="-122"/>
              </a:rPr>
              <a:t> (name) all of Sally’s “potential buddies,” i.e., those drinkers who frequent at least one bar that Sally also frequents</a:t>
            </a:r>
          </a:p>
          <a:p>
            <a:pPr>
              <a:lnSpc>
                <a:spcPct val="120000"/>
              </a:lnSpc>
            </a:pPr>
            <a:endParaRPr lang="en-US" altLang="zh-CN" dirty="0">
              <a:ea typeface="宋体" charset="-122"/>
            </a:endParaRPr>
          </a:p>
          <a:p>
            <a:endParaRPr lang="en-US" dirty="0"/>
          </a:p>
        </p:txBody>
      </p:sp>
      <p:sp>
        <p:nvSpPr>
          <p:cNvPr id="4" name="Rectangle 3">
            <a:extLst>
              <a:ext uri="{FF2B5EF4-FFF2-40B4-BE49-F238E27FC236}">
                <a16:creationId xmlns:a16="http://schemas.microsoft.com/office/drawing/2014/main" id="{3CA4716F-DBC6-5562-32BB-8B51D020D9C3}"/>
              </a:ext>
            </a:extLst>
          </p:cNvPr>
          <p:cNvSpPr txBox="1">
            <a:spLocks noChangeArrowheads="1"/>
          </p:cNvSpPr>
          <p:nvPr/>
        </p:nvSpPr>
        <p:spPr bwMode="auto">
          <a:xfrm>
            <a:off x="3545748" y="3523588"/>
            <a:ext cx="5472608" cy="288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baseline="0">
                <a:solidFill>
                  <a:schemeClr val="tx1"/>
                </a:solidFill>
                <a:latin typeface="Garamond" pitchFamily="18" charset="0"/>
                <a:ea typeface="+mn-ea"/>
                <a:cs typeface="+mn-cs"/>
              </a:defRPr>
            </a:lvl2pPr>
            <a:lvl3pPr marL="1143000" indent="-228600" algn="l" rtl="0" eaLnBrk="0" fontAlgn="base" hangingPunct="0">
              <a:spcBef>
                <a:spcPct val="20000"/>
              </a:spcBef>
              <a:spcAft>
                <a:spcPct val="0"/>
              </a:spcAft>
              <a:buFont typeface="Arial" charset="0"/>
              <a:buChar char="•"/>
              <a:defRPr sz="2000" kern="1200">
                <a:solidFill>
                  <a:srgbClr val="8E0000"/>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r>
              <a:rPr lang="en-US" altLang="zh-CN" sz="2000" dirty="0">
                <a:latin typeface="Courier New" pitchFamily="49" charset="0"/>
                <a:ea typeface="宋体" charset="-122"/>
                <a:cs typeface="Courier New" pitchFamily="49" charset="0"/>
              </a:rPr>
              <a:t>INSERT INTO </a:t>
            </a:r>
            <a:r>
              <a:rPr lang="en-US" altLang="zh-CN" sz="2000" dirty="0" err="1">
                <a:latin typeface="Courier New" pitchFamily="49" charset="0"/>
                <a:ea typeface="宋体" charset="-122"/>
                <a:cs typeface="Courier New" pitchFamily="49" charset="0"/>
              </a:rPr>
              <a:t>PotBuddies</a:t>
            </a:r>
            <a:endParaRPr lang="en-US" altLang="zh-CN" sz="2000" dirty="0">
              <a:latin typeface="Courier New" pitchFamily="49" charset="0"/>
              <a:ea typeface="宋体" charset="-122"/>
              <a:cs typeface="Courier New" pitchFamily="49" charset="0"/>
            </a:endParaRPr>
          </a:p>
          <a:p>
            <a:pPr>
              <a:buFontTx/>
              <a:buNone/>
            </a:pPr>
            <a:r>
              <a:rPr lang="en-US" altLang="zh-CN" sz="2000" dirty="0">
                <a:latin typeface="Courier New" pitchFamily="49" charset="0"/>
                <a:ea typeface="宋体" charset="-122"/>
                <a:cs typeface="Courier New" pitchFamily="49" charset="0"/>
              </a:rPr>
              <a:t>(SELECT d2.drinker</a:t>
            </a:r>
          </a:p>
          <a:p>
            <a:pPr>
              <a:buFontTx/>
              <a:buNone/>
            </a:pPr>
            <a:r>
              <a:rPr lang="en-US" altLang="zh-CN" sz="2000" dirty="0">
                <a:latin typeface="Courier New" pitchFamily="49" charset="0"/>
                <a:ea typeface="宋体" charset="-122"/>
                <a:cs typeface="Courier New" pitchFamily="49" charset="0"/>
              </a:rPr>
              <a:t> FROM Frequents d1, Frequents d2</a:t>
            </a:r>
          </a:p>
          <a:p>
            <a:pPr>
              <a:buFontTx/>
              <a:buNone/>
            </a:pPr>
            <a:r>
              <a:rPr lang="en-US" altLang="zh-CN" sz="2000" dirty="0">
                <a:latin typeface="Courier New" pitchFamily="49" charset="0"/>
                <a:ea typeface="宋体" charset="-122"/>
                <a:cs typeface="Courier New" pitchFamily="49" charset="0"/>
              </a:rPr>
              <a:t> WHERE d1.drinker = ‘Sally’ AND</a:t>
            </a:r>
          </a:p>
          <a:p>
            <a:pPr>
              <a:buFontTx/>
              <a:buNone/>
            </a:pPr>
            <a:r>
              <a:rPr lang="en-US" altLang="zh-CN" sz="2000" dirty="0">
                <a:latin typeface="Courier New" pitchFamily="49" charset="0"/>
                <a:ea typeface="宋体" charset="-122"/>
                <a:cs typeface="Courier New" pitchFamily="49" charset="0"/>
              </a:rPr>
              <a:t>	d2.drinker &lt;&gt; ‘Sally’ AND</a:t>
            </a:r>
          </a:p>
          <a:p>
            <a:pPr>
              <a:buFontTx/>
              <a:buNone/>
            </a:pPr>
            <a:r>
              <a:rPr lang="en-US" altLang="zh-CN" sz="2000" dirty="0">
                <a:latin typeface="Courier New" pitchFamily="49" charset="0"/>
                <a:ea typeface="宋体" charset="-122"/>
                <a:cs typeface="Courier New" pitchFamily="49" charset="0"/>
              </a:rPr>
              <a:t>	d1.bar = d2.bar</a:t>
            </a:r>
          </a:p>
          <a:p>
            <a:pPr>
              <a:buFontTx/>
              <a:buNone/>
            </a:pPr>
            <a:r>
              <a:rPr lang="en-US" altLang="zh-CN" sz="2000" dirty="0">
                <a:latin typeface="Courier New" pitchFamily="49" charset="0"/>
                <a:ea typeface="宋体" charset="-122"/>
                <a:cs typeface="Courier New" pitchFamily="49" charset="0"/>
              </a:rPr>
              <a:t>);</a:t>
            </a:r>
          </a:p>
        </p:txBody>
      </p:sp>
      <p:sp>
        <p:nvSpPr>
          <p:cNvPr id="5" name="Text Box 5">
            <a:extLst>
              <a:ext uri="{FF2B5EF4-FFF2-40B4-BE49-F238E27FC236}">
                <a16:creationId xmlns:a16="http://schemas.microsoft.com/office/drawing/2014/main" id="{C36E9DC3-934D-97E6-AFFD-777B7C31DBF4}"/>
              </a:ext>
            </a:extLst>
          </p:cNvPr>
          <p:cNvSpPr txBox="1">
            <a:spLocks noChangeArrowheads="1"/>
          </p:cNvSpPr>
          <p:nvPr/>
        </p:nvSpPr>
        <p:spPr bwMode="auto">
          <a:xfrm>
            <a:off x="8802332" y="2926960"/>
            <a:ext cx="2232248"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0"/>
              </a:spcBef>
              <a:buFontTx/>
              <a:buNone/>
            </a:pPr>
            <a:r>
              <a:rPr lang="en-US" altLang="zh-CN" sz="1600" dirty="0">
                <a:latin typeface="Courier New" pitchFamily="49" charset="0"/>
                <a:cs typeface="Courier New" pitchFamily="49" charset="0"/>
              </a:rPr>
              <a:t>Pairs of Drinker</a:t>
            </a:r>
          </a:p>
          <a:p>
            <a:pPr>
              <a:spcBef>
                <a:spcPct val="0"/>
              </a:spcBef>
              <a:buFontTx/>
              <a:buNone/>
            </a:pPr>
            <a:r>
              <a:rPr lang="en-US" altLang="zh-CN" sz="1600" dirty="0">
                <a:latin typeface="Courier New" pitchFamily="49" charset="0"/>
                <a:cs typeface="Courier New" pitchFamily="49" charset="0"/>
              </a:rPr>
              <a:t>tuples where the</a:t>
            </a:r>
          </a:p>
          <a:p>
            <a:pPr>
              <a:spcBef>
                <a:spcPct val="0"/>
              </a:spcBef>
              <a:buFontTx/>
              <a:buNone/>
            </a:pPr>
            <a:r>
              <a:rPr lang="en-US" altLang="zh-CN" sz="1600" dirty="0">
                <a:latin typeface="Courier New" pitchFamily="49" charset="0"/>
                <a:cs typeface="Courier New" pitchFamily="49" charset="0"/>
              </a:rPr>
              <a:t>first is for Sally, the second is for</a:t>
            </a:r>
          </a:p>
          <a:p>
            <a:pPr>
              <a:spcBef>
                <a:spcPct val="0"/>
              </a:spcBef>
              <a:buFontTx/>
              <a:buNone/>
            </a:pPr>
            <a:r>
              <a:rPr lang="en-US" altLang="zh-CN" sz="1600" dirty="0">
                <a:latin typeface="Courier New" pitchFamily="49" charset="0"/>
                <a:cs typeface="Courier New" pitchFamily="49" charset="0"/>
              </a:rPr>
              <a:t>someone else,</a:t>
            </a:r>
          </a:p>
          <a:p>
            <a:pPr>
              <a:spcBef>
                <a:spcPct val="0"/>
              </a:spcBef>
              <a:buFontTx/>
              <a:buNone/>
            </a:pPr>
            <a:r>
              <a:rPr lang="en-US" altLang="zh-CN" sz="1600" dirty="0">
                <a:latin typeface="Courier New" pitchFamily="49" charset="0"/>
                <a:cs typeface="Courier New" pitchFamily="49" charset="0"/>
              </a:rPr>
              <a:t>and the bars are</a:t>
            </a:r>
          </a:p>
          <a:p>
            <a:pPr>
              <a:spcBef>
                <a:spcPct val="0"/>
              </a:spcBef>
              <a:buFontTx/>
              <a:buNone/>
            </a:pPr>
            <a:r>
              <a:rPr lang="en-US" altLang="zh-CN" sz="1600" dirty="0">
                <a:latin typeface="Courier New" pitchFamily="49" charset="0"/>
                <a:cs typeface="Courier New" pitchFamily="49" charset="0"/>
              </a:rPr>
              <a:t>the same</a:t>
            </a:r>
          </a:p>
        </p:txBody>
      </p:sp>
      <p:sp>
        <p:nvSpPr>
          <p:cNvPr id="6" name="Text Box 8">
            <a:extLst>
              <a:ext uri="{FF2B5EF4-FFF2-40B4-BE49-F238E27FC236}">
                <a16:creationId xmlns:a16="http://schemas.microsoft.com/office/drawing/2014/main" id="{430C9696-75D9-F74F-B4A8-85A93708E3E8}"/>
              </a:ext>
            </a:extLst>
          </p:cNvPr>
          <p:cNvSpPr txBox="1">
            <a:spLocks noChangeArrowheads="1"/>
          </p:cNvSpPr>
          <p:nvPr/>
        </p:nvSpPr>
        <p:spPr bwMode="auto">
          <a:xfrm>
            <a:off x="1926076" y="3328742"/>
            <a:ext cx="156966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FontTx/>
              <a:buNone/>
            </a:pPr>
            <a:r>
              <a:rPr lang="en-US" altLang="zh-CN" sz="2000" dirty="0">
                <a:latin typeface="Courier New" pitchFamily="49" charset="0"/>
                <a:cs typeface="Courier New" pitchFamily="49" charset="0"/>
              </a:rPr>
              <a:t>The other</a:t>
            </a:r>
          </a:p>
          <a:p>
            <a:pPr>
              <a:spcBef>
                <a:spcPct val="0"/>
              </a:spcBef>
              <a:buFontTx/>
              <a:buNone/>
            </a:pPr>
            <a:r>
              <a:rPr lang="en-US" altLang="zh-CN" sz="2000" dirty="0">
                <a:latin typeface="Courier New" pitchFamily="49" charset="0"/>
                <a:cs typeface="Courier New" pitchFamily="49" charset="0"/>
              </a:rPr>
              <a:t>drinker</a:t>
            </a:r>
          </a:p>
        </p:txBody>
      </p:sp>
      <p:sp>
        <p:nvSpPr>
          <p:cNvPr id="7" name="Line 9">
            <a:extLst>
              <a:ext uri="{FF2B5EF4-FFF2-40B4-BE49-F238E27FC236}">
                <a16:creationId xmlns:a16="http://schemas.microsoft.com/office/drawing/2014/main" id="{2CC018CD-3930-D652-5A7C-812D612FC162}"/>
              </a:ext>
            </a:extLst>
          </p:cNvPr>
          <p:cNvSpPr>
            <a:spLocks noChangeShapeType="1"/>
          </p:cNvSpPr>
          <p:nvPr/>
        </p:nvSpPr>
        <p:spPr bwMode="auto">
          <a:xfrm>
            <a:off x="3185708" y="3739612"/>
            <a:ext cx="1649621" cy="31073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a:latin typeface="Courier New" pitchFamily="49" charset="0"/>
              <a:cs typeface="Courier New" pitchFamily="49" charset="0"/>
            </a:endParaRPr>
          </a:p>
        </p:txBody>
      </p:sp>
      <p:sp>
        <p:nvSpPr>
          <p:cNvPr id="8" name="Rectangle 4">
            <a:extLst>
              <a:ext uri="{FF2B5EF4-FFF2-40B4-BE49-F238E27FC236}">
                <a16:creationId xmlns:a16="http://schemas.microsoft.com/office/drawing/2014/main" id="{1AC1274D-E5B3-CA50-96A1-9605A7439376}"/>
              </a:ext>
            </a:extLst>
          </p:cNvPr>
          <p:cNvSpPr>
            <a:spLocks noChangeArrowheads="1"/>
          </p:cNvSpPr>
          <p:nvPr/>
        </p:nvSpPr>
        <p:spPr bwMode="auto">
          <a:xfrm>
            <a:off x="3495736" y="3958011"/>
            <a:ext cx="5090572" cy="2157865"/>
          </a:xfrm>
          <a:prstGeom prst="rect">
            <a:avLst/>
          </a:prstGeom>
          <a:solidFill>
            <a:schemeClr val="accent1">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 name="Line 9">
            <a:extLst>
              <a:ext uri="{FF2B5EF4-FFF2-40B4-BE49-F238E27FC236}">
                <a16:creationId xmlns:a16="http://schemas.microsoft.com/office/drawing/2014/main" id="{8D348258-837F-740B-B09B-B93229A77921}"/>
              </a:ext>
            </a:extLst>
          </p:cNvPr>
          <p:cNvSpPr>
            <a:spLocks noChangeShapeType="1"/>
          </p:cNvSpPr>
          <p:nvPr/>
        </p:nvSpPr>
        <p:spPr bwMode="auto">
          <a:xfrm flipH="1">
            <a:off x="7938236" y="3159728"/>
            <a:ext cx="895747" cy="79828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a:latin typeface="Courier New" pitchFamily="49" charset="0"/>
              <a:cs typeface="Courier New" pitchFamily="49" charset="0"/>
            </a:endParaRPr>
          </a:p>
        </p:txBody>
      </p:sp>
    </p:spTree>
    <p:extLst>
      <p:ext uri="{BB962C8B-B14F-4D97-AF65-F5344CB8AC3E}">
        <p14:creationId xmlns:p14="http://schemas.microsoft.com/office/powerpoint/2010/main" val="34026566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874C3-3C6C-EEE1-3748-9843320816E7}"/>
              </a:ext>
            </a:extLst>
          </p:cNvPr>
          <p:cNvSpPr>
            <a:spLocks noGrp="1"/>
          </p:cNvSpPr>
          <p:nvPr>
            <p:ph type="title"/>
          </p:nvPr>
        </p:nvSpPr>
        <p:spPr/>
        <p:txBody>
          <a:bodyPr/>
          <a:lstStyle/>
          <a:p>
            <a:r>
              <a:rPr lang="en-US" altLang="zh-CN" dirty="0">
                <a:ea typeface="宋体" charset="-122"/>
              </a:rPr>
              <a:t>Deletion</a:t>
            </a:r>
            <a:endParaRPr lang="en-US" dirty="0"/>
          </a:p>
        </p:txBody>
      </p:sp>
      <p:sp>
        <p:nvSpPr>
          <p:cNvPr id="3" name="Content Placeholder 2">
            <a:extLst>
              <a:ext uri="{FF2B5EF4-FFF2-40B4-BE49-F238E27FC236}">
                <a16:creationId xmlns:a16="http://schemas.microsoft.com/office/drawing/2014/main" id="{2CECB84D-19F9-BFB3-2E46-0EDC35D190F1}"/>
              </a:ext>
            </a:extLst>
          </p:cNvPr>
          <p:cNvSpPr>
            <a:spLocks noGrp="1"/>
          </p:cNvSpPr>
          <p:nvPr>
            <p:ph sz="quarter" idx="13"/>
          </p:nvPr>
        </p:nvSpPr>
        <p:spPr/>
        <p:txBody>
          <a:bodyPr/>
          <a:lstStyle/>
          <a:p>
            <a:pPr>
              <a:lnSpc>
                <a:spcPct val="120000"/>
              </a:lnSpc>
            </a:pPr>
            <a:r>
              <a:rPr lang="en-US" altLang="zh-CN" dirty="0">
                <a:ea typeface="宋体" charset="-122"/>
              </a:rPr>
              <a:t>To delete tuples satisfying a condition from some relation:</a:t>
            </a:r>
          </a:p>
          <a:p>
            <a:pPr>
              <a:lnSpc>
                <a:spcPct val="120000"/>
              </a:lnSpc>
              <a:buFontTx/>
              <a:buNone/>
            </a:pPr>
            <a:r>
              <a:rPr lang="en-US" altLang="zh-CN" dirty="0">
                <a:ea typeface="宋体" charset="-122"/>
              </a:rPr>
              <a:t>		</a:t>
            </a:r>
            <a:r>
              <a:rPr lang="en-US" altLang="zh-CN" dirty="0">
                <a:solidFill>
                  <a:srgbClr val="C00000"/>
                </a:solidFill>
                <a:ea typeface="宋体" charset="-122"/>
              </a:rPr>
              <a:t>DELETE FROM </a:t>
            </a:r>
            <a:r>
              <a:rPr lang="en-US" altLang="zh-CN" dirty="0">
                <a:ea typeface="宋体" charset="-122"/>
              </a:rPr>
              <a:t>&lt;relation&gt;</a:t>
            </a:r>
          </a:p>
          <a:p>
            <a:pPr>
              <a:lnSpc>
                <a:spcPct val="120000"/>
              </a:lnSpc>
              <a:buFontTx/>
              <a:buNone/>
            </a:pPr>
            <a:r>
              <a:rPr lang="en-US" altLang="zh-CN" dirty="0">
                <a:ea typeface="宋体" charset="-122"/>
              </a:rPr>
              <a:t>		</a:t>
            </a:r>
            <a:r>
              <a:rPr lang="en-US" altLang="zh-CN" dirty="0">
                <a:solidFill>
                  <a:srgbClr val="C00000"/>
                </a:solidFill>
                <a:ea typeface="宋体" charset="-122"/>
              </a:rPr>
              <a:t>WHERE</a:t>
            </a:r>
            <a:r>
              <a:rPr lang="en-US" altLang="zh-CN" dirty="0">
                <a:ea typeface="宋体" charset="-122"/>
              </a:rPr>
              <a:t> &lt;condition&gt;;</a:t>
            </a:r>
          </a:p>
          <a:p>
            <a:pPr>
              <a:lnSpc>
                <a:spcPct val="120000"/>
              </a:lnSpc>
            </a:pPr>
            <a:r>
              <a:rPr lang="en-US" altLang="zh-CN" dirty="0">
                <a:ea typeface="宋体" charset="-122"/>
              </a:rPr>
              <a:t>Example: Delete from Likes(drinker, beer) the fact that Sally likes Bud:</a:t>
            </a:r>
          </a:p>
          <a:p>
            <a:pPr>
              <a:lnSpc>
                <a:spcPct val="120000"/>
              </a:lnSpc>
              <a:buFontTx/>
              <a:buNone/>
            </a:pPr>
            <a:r>
              <a:rPr lang="en-US" altLang="zh-CN" dirty="0">
                <a:ea typeface="宋体" charset="-122"/>
              </a:rPr>
              <a:t>		</a:t>
            </a:r>
            <a:r>
              <a:rPr lang="en-US" altLang="zh-CN" dirty="0">
                <a:latin typeface="Courier New" pitchFamily="49" charset="0"/>
                <a:ea typeface="宋体" charset="-122"/>
              </a:rPr>
              <a:t>DELETE FROM Likes</a:t>
            </a:r>
          </a:p>
          <a:p>
            <a:pPr>
              <a:lnSpc>
                <a:spcPct val="120000"/>
              </a:lnSpc>
              <a:buFontTx/>
              <a:buNone/>
            </a:pPr>
            <a:r>
              <a:rPr lang="en-US" altLang="zh-CN" dirty="0">
                <a:latin typeface="Courier New" pitchFamily="49" charset="0"/>
                <a:ea typeface="宋体" charset="-122"/>
              </a:rPr>
              <a:t>		WHERE drinker = ‘Sally’ AND</a:t>
            </a:r>
          </a:p>
          <a:p>
            <a:pPr>
              <a:lnSpc>
                <a:spcPct val="120000"/>
              </a:lnSpc>
              <a:buFontTx/>
              <a:buNone/>
            </a:pPr>
            <a:r>
              <a:rPr lang="en-US" altLang="zh-CN" dirty="0">
                <a:latin typeface="Courier New" pitchFamily="49" charset="0"/>
                <a:ea typeface="宋体" charset="-122"/>
              </a:rPr>
              <a:t>			beer = ‘Bud’;</a:t>
            </a:r>
            <a:endParaRPr lang="zh-CN" altLang="en-US" dirty="0"/>
          </a:p>
        </p:txBody>
      </p:sp>
    </p:spTree>
    <p:extLst>
      <p:ext uri="{BB962C8B-B14F-4D97-AF65-F5344CB8AC3E}">
        <p14:creationId xmlns:p14="http://schemas.microsoft.com/office/powerpoint/2010/main" val="142261200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874C3-3C6C-EEE1-3748-9843320816E7}"/>
              </a:ext>
            </a:extLst>
          </p:cNvPr>
          <p:cNvSpPr>
            <a:spLocks noGrp="1"/>
          </p:cNvSpPr>
          <p:nvPr>
            <p:ph type="title"/>
          </p:nvPr>
        </p:nvSpPr>
        <p:spPr/>
        <p:txBody>
          <a:bodyPr/>
          <a:lstStyle/>
          <a:p>
            <a:r>
              <a:rPr lang="en-US" altLang="zh-CN" dirty="0">
                <a:ea typeface="宋体" charset="-122"/>
              </a:rPr>
              <a:t>Delete all Tuples</a:t>
            </a:r>
            <a:endParaRPr lang="en-US" dirty="0"/>
          </a:p>
        </p:txBody>
      </p:sp>
      <p:sp>
        <p:nvSpPr>
          <p:cNvPr id="3" name="Content Placeholder 2">
            <a:extLst>
              <a:ext uri="{FF2B5EF4-FFF2-40B4-BE49-F238E27FC236}">
                <a16:creationId xmlns:a16="http://schemas.microsoft.com/office/drawing/2014/main" id="{2CECB84D-19F9-BFB3-2E46-0EDC35D190F1}"/>
              </a:ext>
            </a:extLst>
          </p:cNvPr>
          <p:cNvSpPr>
            <a:spLocks noGrp="1"/>
          </p:cNvSpPr>
          <p:nvPr>
            <p:ph sz="quarter" idx="13"/>
          </p:nvPr>
        </p:nvSpPr>
        <p:spPr/>
        <p:txBody>
          <a:bodyPr/>
          <a:lstStyle/>
          <a:p>
            <a:r>
              <a:rPr lang="en-US" altLang="zh-CN" dirty="0">
                <a:ea typeface="宋体" charset="-122"/>
              </a:rPr>
              <a:t>Make the relation Likes empty:</a:t>
            </a:r>
          </a:p>
          <a:p>
            <a:pPr>
              <a:buFontTx/>
              <a:buNone/>
            </a:pPr>
            <a:endParaRPr lang="en-US" altLang="zh-CN" dirty="0">
              <a:ea typeface="宋体" charset="-122"/>
            </a:endParaRPr>
          </a:p>
          <a:p>
            <a:pPr>
              <a:buFontTx/>
              <a:buNone/>
            </a:pPr>
            <a:r>
              <a:rPr lang="en-US" altLang="zh-CN" dirty="0">
                <a:ea typeface="宋体" charset="-122"/>
              </a:rPr>
              <a:t>		</a:t>
            </a:r>
            <a:r>
              <a:rPr lang="en-US" altLang="zh-CN" dirty="0">
                <a:latin typeface="Courier New" pitchFamily="49" charset="0"/>
                <a:ea typeface="宋体" charset="-122"/>
              </a:rPr>
              <a:t>DELETE FROM Likes;</a:t>
            </a:r>
          </a:p>
          <a:p>
            <a:pPr>
              <a:buFontTx/>
              <a:buNone/>
            </a:pPr>
            <a:endParaRPr lang="en-US" altLang="zh-CN" dirty="0">
              <a:ea typeface="宋体" charset="-122"/>
            </a:endParaRPr>
          </a:p>
          <a:p>
            <a:r>
              <a:rPr lang="en-US" altLang="zh-CN" dirty="0">
                <a:ea typeface="宋体" charset="-122"/>
              </a:rPr>
              <a:t>Note no WHERE clause needed</a:t>
            </a:r>
          </a:p>
        </p:txBody>
      </p:sp>
    </p:spTree>
    <p:extLst>
      <p:ext uri="{BB962C8B-B14F-4D97-AF65-F5344CB8AC3E}">
        <p14:creationId xmlns:p14="http://schemas.microsoft.com/office/powerpoint/2010/main" val="26553051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C42B9-DAFC-1890-5F3F-3C56D7CE5C7F}"/>
              </a:ext>
            </a:extLst>
          </p:cNvPr>
          <p:cNvSpPr>
            <a:spLocks noGrp="1"/>
          </p:cNvSpPr>
          <p:nvPr>
            <p:ph type="title"/>
          </p:nvPr>
        </p:nvSpPr>
        <p:spPr/>
        <p:txBody>
          <a:bodyPr/>
          <a:lstStyle/>
          <a:p>
            <a:r>
              <a:rPr lang="en-US" altLang="zh-CN" dirty="0">
                <a:ea typeface="宋体" charset="-122"/>
              </a:rPr>
              <a:t>Delete Many Tuples</a:t>
            </a:r>
            <a:endParaRPr lang="en-US" dirty="0"/>
          </a:p>
        </p:txBody>
      </p:sp>
      <p:sp>
        <p:nvSpPr>
          <p:cNvPr id="3" name="Content Placeholder 2">
            <a:extLst>
              <a:ext uri="{FF2B5EF4-FFF2-40B4-BE49-F238E27FC236}">
                <a16:creationId xmlns:a16="http://schemas.microsoft.com/office/drawing/2014/main" id="{D8E30438-E3E5-1F6E-BE16-40B78AA7621D}"/>
              </a:ext>
            </a:extLst>
          </p:cNvPr>
          <p:cNvSpPr>
            <a:spLocks noGrp="1"/>
          </p:cNvSpPr>
          <p:nvPr>
            <p:ph sz="quarter" idx="13"/>
          </p:nvPr>
        </p:nvSpPr>
        <p:spPr/>
        <p:txBody>
          <a:bodyPr>
            <a:normAutofit lnSpcReduction="10000"/>
          </a:bodyPr>
          <a:lstStyle/>
          <a:p>
            <a:pPr>
              <a:lnSpc>
                <a:spcPct val="90000"/>
              </a:lnSpc>
            </a:pPr>
            <a:r>
              <a:rPr lang="en-US" altLang="zh-CN" dirty="0">
                <a:ea typeface="宋体" charset="-122"/>
              </a:rPr>
              <a:t>Delete from Beers(name, </a:t>
            </a:r>
            <a:r>
              <a:rPr lang="en-US" altLang="zh-CN" dirty="0" err="1">
                <a:ea typeface="宋体" charset="-122"/>
              </a:rPr>
              <a:t>manf</a:t>
            </a:r>
            <a:r>
              <a:rPr lang="en-US" altLang="zh-CN" dirty="0">
                <a:ea typeface="宋体" charset="-122"/>
              </a:rPr>
              <a:t>) all beers for which there is another beer by the same manufacturer.</a:t>
            </a:r>
          </a:p>
          <a:p>
            <a:pPr>
              <a:lnSpc>
                <a:spcPct val="90000"/>
              </a:lnSpc>
              <a:buFontTx/>
              <a:buNone/>
            </a:pPr>
            <a:endParaRPr lang="en-US" altLang="zh-CN" dirty="0">
              <a:latin typeface="Courier New" pitchFamily="49" charset="0"/>
              <a:ea typeface="宋体" charset="-122"/>
              <a:cs typeface="Courier New" pitchFamily="49" charset="0"/>
            </a:endParaRPr>
          </a:p>
          <a:p>
            <a:pPr>
              <a:lnSpc>
                <a:spcPct val="90000"/>
              </a:lnSpc>
              <a:buFontTx/>
              <a:buNone/>
            </a:pPr>
            <a:r>
              <a:rPr lang="en-US" altLang="zh-CN" dirty="0">
                <a:latin typeface="Courier New" pitchFamily="49" charset="0"/>
                <a:ea typeface="宋体" charset="-122"/>
                <a:cs typeface="Courier New" pitchFamily="49" charset="0"/>
              </a:rPr>
              <a:t>		DELETE FROM Beers b</a:t>
            </a:r>
          </a:p>
          <a:p>
            <a:pPr>
              <a:lnSpc>
                <a:spcPct val="90000"/>
              </a:lnSpc>
              <a:buFontTx/>
              <a:buNone/>
            </a:pPr>
            <a:r>
              <a:rPr lang="en-US" altLang="zh-CN" dirty="0">
                <a:latin typeface="Courier New" pitchFamily="49" charset="0"/>
                <a:ea typeface="宋体" charset="-122"/>
                <a:cs typeface="Courier New" pitchFamily="49" charset="0"/>
              </a:rPr>
              <a:t>		WHERE EXISTS </a:t>
            </a:r>
          </a:p>
          <a:p>
            <a:pPr>
              <a:lnSpc>
                <a:spcPct val="90000"/>
              </a:lnSpc>
              <a:buFontTx/>
              <a:buNone/>
            </a:pPr>
            <a:r>
              <a:rPr lang="en-US" altLang="zh-CN" dirty="0">
                <a:latin typeface="Courier New" pitchFamily="49" charset="0"/>
                <a:ea typeface="宋体" charset="-122"/>
                <a:cs typeface="Courier New" pitchFamily="49" charset="0"/>
              </a:rPr>
              <a:t>			 (</a:t>
            </a:r>
          </a:p>
          <a:p>
            <a:pPr>
              <a:lnSpc>
                <a:spcPct val="90000"/>
              </a:lnSpc>
              <a:buFontTx/>
              <a:buNone/>
            </a:pPr>
            <a:r>
              <a:rPr lang="en-US" altLang="zh-CN" dirty="0">
                <a:latin typeface="Courier New" pitchFamily="49" charset="0"/>
                <a:ea typeface="宋体" charset="-122"/>
                <a:cs typeface="Courier New" pitchFamily="49" charset="0"/>
              </a:rPr>
              <a:t>			  SELECT name FROM Beers a</a:t>
            </a:r>
          </a:p>
          <a:p>
            <a:pPr>
              <a:lnSpc>
                <a:spcPct val="90000"/>
              </a:lnSpc>
              <a:buFontTx/>
              <a:buNone/>
            </a:pPr>
            <a:r>
              <a:rPr lang="en-US" altLang="zh-CN" dirty="0">
                <a:latin typeface="Courier New" pitchFamily="49" charset="0"/>
                <a:ea typeface="宋体" charset="-122"/>
                <a:cs typeface="Courier New" pitchFamily="49" charset="0"/>
              </a:rPr>
              <a:t>			  WHERE </a:t>
            </a:r>
            <a:r>
              <a:rPr lang="en-US" altLang="zh-CN" dirty="0" err="1">
                <a:latin typeface="Courier New" pitchFamily="49" charset="0"/>
                <a:ea typeface="宋体" charset="-122"/>
                <a:cs typeface="Courier New" pitchFamily="49" charset="0"/>
              </a:rPr>
              <a:t>a.manf</a:t>
            </a:r>
            <a:r>
              <a:rPr lang="en-US" altLang="zh-CN" dirty="0">
                <a:latin typeface="Courier New" pitchFamily="49" charset="0"/>
                <a:ea typeface="宋体" charset="-122"/>
                <a:cs typeface="Courier New" pitchFamily="49" charset="0"/>
              </a:rPr>
              <a:t> = </a:t>
            </a:r>
            <a:r>
              <a:rPr lang="en-US" altLang="zh-CN" dirty="0" err="1">
                <a:latin typeface="Courier New" pitchFamily="49" charset="0"/>
                <a:ea typeface="宋体" charset="-122"/>
                <a:cs typeface="Courier New" pitchFamily="49" charset="0"/>
              </a:rPr>
              <a:t>b.manf</a:t>
            </a:r>
            <a:r>
              <a:rPr lang="en-US" altLang="zh-CN" dirty="0">
                <a:latin typeface="Courier New" pitchFamily="49" charset="0"/>
                <a:ea typeface="宋体" charset="-122"/>
                <a:cs typeface="Courier New" pitchFamily="49" charset="0"/>
              </a:rPr>
              <a:t> AND</a:t>
            </a:r>
          </a:p>
          <a:p>
            <a:pPr>
              <a:lnSpc>
                <a:spcPct val="90000"/>
              </a:lnSpc>
              <a:buFontTx/>
              <a:buNone/>
            </a:pPr>
            <a:r>
              <a:rPr lang="en-US" altLang="zh-CN" dirty="0">
                <a:latin typeface="Courier New" pitchFamily="49" charset="0"/>
                <a:ea typeface="宋体" charset="-122"/>
                <a:cs typeface="Courier New" pitchFamily="49" charset="0"/>
              </a:rPr>
              <a:t>			  </a:t>
            </a:r>
            <a:r>
              <a:rPr lang="en-US" altLang="zh-CN" dirty="0" err="1">
                <a:latin typeface="Courier New" pitchFamily="49" charset="0"/>
                <a:ea typeface="宋体" charset="-122"/>
                <a:cs typeface="Courier New" pitchFamily="49" charset="0"/>
              </a:rPr>
              <a:t>a.name</a:t>
            </a:r>
            <a:r>
              <a:rPr lang="en-US" altLang="zh-CN" dirty="0">
                <a:latin typeface="Courier New" pitchFamily="49" charset="0"/>
                <a:ea typeface="宋体" charset="-122"/>
                <a:cs typeface="Courier New" pitchFamily="49" charset="0"/>
              </a:rPr>
              <a:t> &lt;&gt; </a:t>
            </a:r>
            <a:r>
              <a:rPr lang="en-US" altLang="zh-CN" dirty="0" err="1">
                <a:latin typeface="Courier New" pitchFamily="49" charset="0"/>
                <a:ea typeface="宋体" charset="-122"/>
                <a:cs typeface="Courier New" pitchFamily="49" charset="0"/>
              </a:rPr>
              <a:t>b.name</a:t>
            </a:r>
            <a:endParaRPr lang="en-US" altLang="zh-CN" dirty="0">
              <a:latin typeface="Courier New" pitchFamily="49" charset="0"/>
              <a:ea typeface="宋体" charset="-122"/>
              <a:cs typeface="Courier New" pitchFamily="49" charset="0"/>
            </a:endParaRPr>
          </a:p>
          <a:p>
            <a:pPr>
              <a:lnSpc>
                <a:spcPct val="90000"/>
              </a:lnSpc>
              <a:buFontTx/>
              <a:buNone/>
            </a:pPr>
            <a:r>
              <a:rPr lang="en-US" altLang="zh-CN" dirty="0">
                <a:latin typeface="Courier New" pitchFamily="49" charset="0"/>
                <a:ea typeface="宋体" charset="-122"/>
                <a:cs typeface="Courier New" pitchFamily="49" charset="0"/>
              </a:rPr>
              <a:t>			 );</a:t>
            </a:r>
          </a:p>
          <a:p>
            <a:endParaRPr lang="en-US" dirty="0"/>
          </a:p>
        </p:txBody>
      </p:sp>
      <p:sp>
        <p:nvSpPr>
          <p:cNvPr id="4" name="Text Box 6">
            <a:extLst>
              <a:ext uri="{FF2B5EF4-FFF2-40B4-BE49-F238E27FC236}">
                <a16:creationId xmlns:a16="http://schemas.microsoft.com/office/drawing/2014/main" id="{B490978E-B2C0-2D51-D52E-C49529964482}"/>
              </a:ext>
            </a:extLst>
          </p:cNvPr>
          <p:cNvSpPr txBox="1">
            <a:spLocks noChangeArrowheads="1"/>
          </p:cNvSpPr>
          <p:nvPr/>
        </p:nvSpPr>
        <p:spPr bwMode="auto">
          <a:xfrm>
            <a:off x="8061165" y="2598003"/>
            <a:ext cx="345638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0"/>
              </a:spcBef>
              <a:buFontTx/>
              <a:buNone/>
            </a:pPr>
            <a:r>
              <a:rPr lang="en-US" altLang="zh-CN" sz="1600" dirty="0">
                <a:latin typeface="Tahoma" pitchFamily="34" charset="0"/>
                <a:ea typeface="宋体" charset="-122"/>
              </a:rPr>
              <a:t>Beers with the same manufacturer and a different name from the name of the beer represented by tuple b</a:t>
            </a:r>
          </a:p>
        </p:txBody>
      </p:sp>
      <p:cxnSp>
        <p:nvCxnSpPr>
          <p:cNvPr id="6" name="Straight Arrow Connector 5">
            <a:extLst>
              <a:ext uri="{FF2B5EF4-FFF2-40B4-BE49-F238E27FC236}">
                <a16:creationId xmlns:a16="http://schemas.microsoft.com/office/drawing/2014/main" id="{F2F8DDE3-B6C8-AC04-9C06-D432AAB16737}"/>
              </a:ext>
            </a:extLst>
          </p:cNvPr>
          <p:cNvCxnSpPr/>
          <p:nvPr/>
        </p:nvCxnSpPr>
        <p:spPr>
          <a:xfrm flipH="1">
            <a:off x="5739319" y="3044757"/>
            <a:ext cx="2101175" cy="8463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27280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6649C-EEF7-D4F9-C52C-91F1582D41DB}"/>
              </a:ext>
            </a:extLst>
          </p:cNvPr>
          <p:cNvSpPr>
            <a:spLocks noGrp="1"/>
          </p:cNvSpPr>
          <p:nvPr>
            <p:ph type="title"/>
          </p:nvPr>
        </p:nvSpPr>
        <p:spPr/>
        <p:txBody>
          <a:bodyPr/>
          <a:lstStyle/>
          <a:p>
            <a:r>
              <a:rPr lang="en-US" altLang="zh-CN" dirty="0">
                <a:ea typeface="宋体" charset="-122"/>
              </a:rPr>
              <a:t>Semantics of Deletion</a:t>
            </a:r>
            <a:endParaRPr lang="en-US" dirty="0"/>
          </a:p>
        </p:txBody>
      </p:sp>
      <p:sp>
        <p:nvSpPr>
          <p:cNvPr id="3" name="Content Placeholder 2">
            <a:extLst>
              <a:ext uri="{FF2B5EF4-FFF2-40B4-BE49-F238E27FC236}">
                <a16:creationId xmlns:a16="http://schemas.microsoft.com/office/drawing/2014/main" id="{EA47E811-A4C7-2814-E8FB-4C0C3DFF93FB}"/>
              </a:ext>
            </a:extLst>
          </p:cNvPr>
          <p:cNvSpPr>
            <a:spLocks noGrp="1"/>
          </p:cNvSpPr>
          <p:nvPr>
            <p:ph sz="quarter" idx="13"/>
          </p:nvPr>
        </p:nvSpPr>
        <p:spPr/>
        <p:txBody>
          <a:bodyPr>
            <a:normAutofit fontScale="92500" lnSpcReduction="10000"/>
          </a:bodyPr>
          <a:lstStyle/>
          <a:p>
            <a:r>
              <a:rPr lang="en-US" altLang="zh-CN" dirty="0">
                <a:ea typeface="宋体" charset="-122"/>
              </a:rPr>
              <a:t>Suppose </a:t>
            </a:r>
            <a:r>
              <a:rPr lang="en-US" altLang="zh-CN" b="0" dirty="0">
                <a:ea typeface="宋体" charset="-122"/>
              </a:rPr>
              <a:t>Busch</a:t>
            </a:r>
            <a:r>
              <a:rPr lang="en-US" altLang="zh-CN" dirty="0">
                <a:ea typeface="宋体" charset="-122"/>
              </a:rPr>
              <a:t> makes only </a:t>
            </a:r>
            <a:r>
              <a:rPr lang="en-US" altLang="zh-CN" b="0" dirty="0">
                <a:solidFill>
                  <a:srgbClr val="7D0900"/>
                </a:solidFill>
                <a:ea typeface="宋体" charset="-122"/>
              </a:rPr>
              <a:t>Bud</a:t>
            </a:r>
            <a:r>
              <a:rPr lang="en-US" altLang="zh-CN" dirty="0">
                <a:ea typeface="宋体" charset="-122"/>
              </a:rPr>
              <a:t> and </a:t>
            </a:r>
            <a:r>
              <a:rPr lang="en-US" altLang="zh-CN" b="0" dirty="0">
                <a:solidFill>
                  <a:srgbClr val="00B0F0"/>
                </a:solidFill>
                <a:ea typeface="宋体" charset="-122"/>
              </a:rPr>
              <a:t>Bud Lite</a:t>
            </a:r>
            <a:r>
              <a:rPr lang="en-US" altLang="zh-CN" dirty="0">
                <a:ea typeface="宋体" charset="-122"/>
              </a:rPr>
              <a:t>, and suppose we come to the tuple </a:t>
            </a:r>
            <a:r>
              <a:rPr lang="en-US" altLang="zh-CN" i="1" dirty="0">
                <a:ea typeface="宋体" charset="-122"/>
              </a:rPr>
              <a:t>b</a:t>
            </a:r>
            <a:r>
              <a:rPr lang="en-US" altLang="zh-CN" dirty="0">
                <a:ea typeface="宋体" charset="-122"/>
              </a:rPr>
              <a:t>  for </a:t>
            </a:r>
            <a:r>
              <a:rPr lang="en-US" altLang="zh-CN" b="0" dirty="0">
                <a:solidFill>
                  <a:srgbClr val="7D0900"/>
                </a:solidFill>
                <a:ea typeface="宋体" charset="-122"/>
              </a:rPr>
              <a:t>Bud</a:t>
            </a:r>
            <a:r>
              <a:rPr lang="en-US" altLang="zh-CN" dirty="0">
                <a:ea typeface="宋体" charset="-122"/>
              </a:rPr>
              <a:t> first</a:t>
            </a:r>
          </a:p>
          <a:p>
            <a:pPr lvl="1"/>
            <a:r>
              <a:rPr lang="en-US" altLang="zh-CN" dirty="0">
                <a:ea typeface="宋体" charset="-122"/>
              </a:rPr>
              <a:t>The subquery is nonempty, because of the </a:t>
            </a:r>
            <a:r>
              <a:rPr lang="en-US" altLang="zh-CN" dirty="0">
                <a:solidFill>
                  <a:srgbClr val="00B0F0"/>
                </a:solidFill>
                <a:latin typeface="+mn-lt"/>
                <a:ea typeface="宋体" charset="-122"/>
              </a:rPr>
              <a:t>Bud Lite </a:t>
            </a:r>
            <a:r>
              <a:rPr lang="en-US" altLang="zh-CN" dirty="0">
                <a:ea typeface="宋体" charset="-122"/>
              </a:rPr>
              <a:t>tuple, so we delete </a:t>
            </a:r>
            <a:r>
              <a:rPr lang="en-US" altLang="zh-CN" dirty="0">
                <a:solidFill>
                  <a:srgbClr val="7D0900"/>
                </a:solidFill>
                <a:latin typeface="+mn-lt"/>
                <a:ea typeface="宋体" charset="-122"/>
              </a:rPr>
              <a:t>Bud</a:t>
            </a:r>
          </a:p>
          <a:p>
            <a:pPr lvl="1"/>
            <a:r>
              <a:rPr lang="en-US" altLang="zh-CN" dirty="0">
                <a:ea typeface="宋体" charset="-122"/>
              </a:rPr>
              <a:t>Now, When </a:t>
            </a:r>
            <a:r>
              <a:rPr lang="en-US" altLang="zh-CN" i="1" dirty="0">
                <a:ea typeface="宋体" charset="-122"/>
              </a:rPr>
              <a:t>b</a:t>
            </a:r>
            <a:r>
              <a:rPr lang="en-US" altLang="zh-CN" dirty="0">
                <a:ea typeface="宋体" charset="-122"/>
              </a:rPr>
              <a:t>  is the tuple for </a:t>
            </a:r>
            <a:r>
              <a:rPr lang="en-US" altLang="zh-CN" dirty="0">
                <a:solidFill>
                  <a:srgbClr val="00B0F0"/>
                </a:solidFill>
                <a:latin typeface="+mn-lt"/>
                <a:ea typeface="宋体" charset="-122"/>
              </a:rPr>
              <a:t>Bud Lite</a:t>
            </a:r>
            <a:r>
              <a:rPr lang="en-US" altLang="zh-CN" dirty="0">
                <a:ea typeface="宋体" charset="-122"/>
              </a:rPr>
              <a:t>, do we delete that tuple too?</a:t>
            </a:r>
          </a:p>
          <a:p>
            <a:r>
              <a:rPr lang="en-US" altLang="zh-CN" dirty="0">
                <a:ea typeface="宋体" charset="-122"/>
              </a:rPr>
              <a:t>The answer is that we </a:t>
            </a:r>
            <a:r>
              <a:rPr lang="en-US" altLang="zh-CN" i="1" dirty="0">
                <a:ea typeface="宋体" charset="-122"/>
              </a:rPr>
              <a:t>do</a:t>
            </a:r>
            <a:r>
              <a:rPr lang="en-US" altLang="zh-CN" dirty="0">
                <a:ea typeface="宋体" charset="-122"/>
              </a:rPr>
              <a:t> delete </a:t>
            </a:r>
            <a:r>
              <a:rPr lang="en-US" altLang="zh-CN" dirty="0">
                <a:solidFill>
                  <a:srgbClr val="00B0F0"/>
                </a:solidFill>
                <a:ea typeface="宋体" charset="-122"/>
              </a:rPr>
              <a:t>Bud Lite </a:t>
            </a:r>
            <a:r>
              <a:rPr lang="en-US" altLang="zh-CN" dirty="0">
                <a:ea typeface="宋体" charset="-122"/>
              </a:rPr>
              <a:t>as well. The reason is that deletion proceeds in two stages:</a:t>
            </a:r>
          </a:p>
          <a:p>
            <a:pPr marL="990600" lvl="1" indent="-533400">
              <a:buFont typeface="Monotype Sorts" pitchFamily="2" charset="2"/>
              <a:buAutoNum type="arabicPeriod"/>
            </a:pPr>
            <a:r>
              <a:rPr lang="en-US" altLang="zh-CN" dirty="0">
                <a:ea typeface="宋体" charset="-122"/>
              </a:rPr>
              <a:t>Mark all tuples for which the WHERE condition is satisfied in the original relation</a:t>
            </a:r>
          </a:p>
          <a:p>
            <a:pPr marL="990600" lvl="1" indent="-533400">
              <a:buFont typeface="Monotype Sorts" pitchFamily="2" charset="2"/>
              <a:buAutoNum type="arabicPeriod"/>
            </a:pPr>
            <a:r>
              <a:rPr lang="en-US" altLang="zh-CN" dirty="0">
                <a:ea typeface="宋体" charset="-122"/>
              </a:rPr>
              <a:t>Delete the marked tuples</a:t>
            </a:r>
          </a:p>
          <a:p>
            <a:pPr marL="457200" lvl="1" indent="0">
              <a:buNone/>
            </a:pPr>
            <a:endParaRPr lang="en-US" dirty="0">
              <a:ea typeface="宋体" charset="-122"/>
            </a:endParaRPr>
          </a:p>
          <a:p>
            <a:r>
              <a:rPr lang="en-US" dirty="0">
                <a:ea typeface="宋体" charset="-122"/>
              </a:rPr>
              <a:t>Question: Which Python feature has the similar semantics as the SQL delete?</a:t>
            </a:r>
            <a:endParaRPr lang="en-US" dirty="0"/>
          </a:p>
        </p:txBody>
      </p:sp>
    </p:spTree>
    <p:extLst>
      <p:ext uri="{BB962C8B-B14F-4D97-AF65-F5344CB8AC3E}">
        <p14:creationId xmlns:p14="http://schemas.microsoft.com/office/powerpoint/2010/main" val="158204654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0E00D-D84D-C7A6-7F3D-A5A8EC61BF01}"/>
              </a:ext>
            </a:extLst>
          </p:cNvPr>
          <p:cNvSpPr>
            <a:spLocks noGrp="1"/>
          </p:cNvSpPr>
          <p:nvPr>
            <p:ph type="title"/>
          </p:nvPr>
        </p:nvSpPr>
        <p:spPr/>
        <p:txBody>
          <a:bodyPr/>
          <a:lstStyle/>
          <a:p>
            <a:r>
              <a:rPr lang="en-US" altLang="zh-CN" dirty="0">
                <a:ea typeface="宋体" charset="-122"/>
              </a:rPr>
              <a:t>Updates</a:t>
            </a:r>
            <a:endParaRPr lang="en-US" dirty="0"/>
          </a:p>
        </p:txBody>
      </p:sp>
      <p:sp>
        <p:nvSpPr>
          <p:cNvPr id="3" name="Content Placeholder 2">
            <a:extLst>
              <a:ext uri="{FF2B5EF4-FFF2-40B4-BE49-F238E27FC236}">
                <a16:creationId xmlns:a16="http://schemas.microsoft.com/office/drawing/2014/main" id="{8C467E8E-CEB2-872A-5BB3-FA994AA6131E}"/>
              </a:ext>
            </a:extLst>
          </p:cNvPr>
          <p:cNvSpPr>
            <a:spLocks noGrp="1"/>
          </p:cNvSpPr>
          <p:nvPr>
            <p:ph sz="quarter" idx="13"/>
          </p:nvPr>
        </p:nvSpPr>
        <p:spPr/>
        <p:txBody>
          <a:bodyPr>
            <a:normAutofit lnSpcReduction="10000"/>
          </a:bodyPr>
          <a:lstStyle/>
          <a:p>
            <a:r>
              <a:rPr lang="en-US" altLang="zh-CN" dirty="0">
                <a:ea typeface="宋体" charset="-122"/>
              </a:rPr>
              <a:t>To change certain attributes in certain tuples of a relation:</a:t>
            </a:r>
          </a:p>
          <a:p>
            <a:pPr>
              <a:buFontTx/>
              <a:buNone/>
            </a:pPr>
            <a:r>
              <a:rPr lang="en-US" altLang="zh-CN" dirty="0">
                <a:ea typeface="宋体" charset="-122"/>
              </a:rPr>
              <a:t>		</a:t>
            </a:r>
            <a:r>
              <a:rPr lang="en-US" altLang="zh-CN" dirty="0">
                <a:solidFill>
                  <a:srgbClr val="C00000"/>
                </a:solidFill>
                <a:ea typeface="宋体" charset="-122"/>
              </a:rPr>
              <a:t>UPDATE</a:t>
            </a:r>
            <a:r>
              <a:rPr lang="en-US" altLang="zh-CN" dirty="0">
                <a:ea typeface="宋体" charset="-122"/>
              </a:rPr>
              <a:t> &lt;relation&gt;</a:t>
            </a:r>
          </a:p>
          <a:p>
            <a:pPr>
              <a:buFontTx/>
              <a:buNone/>
            </a:pPr>
            <a:r>
              <a:rPr lang="en-US" altLang="zh-CN" dirty="0">
                <a:ea typeface="宋体" charset="-122"/>
              </a:rPr>
              <a:t>		</a:t>
            </a:r>
            <a:r>
              <a:rPr lang="en-US" altLang="zh-CN" dirty="0">
                <a:solidFill>
                  <a:srgbClr val="C00000"/>
                </a:solidFill>
                <a:ea typeface="宋体" charset="-122"/>
              </a:rPr>
              <a:t>SET</a:t>
            </a:r>
            <a:r>
              <a:rPr lang="en-US" altLang="zh-CN" dirty="0">
                <a:ea typeface="宋体" charset="-122"/>
              </a:rPr>
              <a:t> &lt;list of attribute assignments&gt;</a:t>
            </a:r>
          </a:p>
          <a:p>
            <a:pPr>
              <a:buFontTx/>
              <a:buNone/>
            </a:pPr>
            <a:r>
              <a:rPr lang="en-US" altLang="zh-CN" dirty="0">
                <a:ea typeface="宋体" charset="-122"/>
              </a:rPr>
              <a:t>		</a:t>
            </a:r>
            <a:r>
              <a:rPr lang="en-US" altLang="zh-CN" dirty="0">
                <a:solidFill>
                  <a:srgbClr val="C00000"/>
                </a:solidFill>
                <a:ea typeface="宋体" charset="-122"/>
              </a:rPr>
              <a:t>WHERE</a:t>
            </a:r>
            <a:r>
              <a:rPr lang="en-US" altLang="zh-CN" dirty="0">
                <a:ea typeface="宋体" charset="-122"/>
              </a:rPr>
              <a:t> &lt;condition on tuples&gt;;</a:t>
            </a:r>
          </a:p>
          <a:p>
            <a:r>
              <a:rPr lang="en-US" altLang="zh-CN" dirty="0">
                <a:ea typeface="宋体" charset="-122"/>
              </a:rPr>
              <a:t>Example: Change drinker Fred’s phone number to 555-1212:</a:t>
            </a:r>
          </a:p>
          <a:p>
            <a:pPr>
              <a:buFontTx/>
              <a:buNone/>
            </a:pPr>
            <a:r>
              <a:rPr lang="en-US" altLang="zh-CN" dirty="0">
                <a:ea typeface="宋体" charset="-122"/>
              </a:rPr>
              <a:t>		</a:t>
            </a:r>
            <a:r>
              <a:rPr lang="en-US" altLang="zh-CN" dirty="0">
                <a:latin typeface="Courier New" pitchFamily="49" charset="0"/>
                <a:ea typeface="宋体" charset="-122"/>
              </a:rPr>
              <a:t>UPDATE Drinkers</a:t>
            </a:r>
          </a:p>
          <a:p>
            <a:pPr>
              <a:buFontTx/>
              <a:buNone/>
            </a:pPr>
            <a:r>
              <a:rPr lang="en-US" altLang="zh-CN" dirty="0">
                <a:latin typeface="Courier New" pitchFamily="49" charset="0"/>
                <a:ea typeface="宋体" charset="-122"/>
              </a:rPr>
              <a:t>		SET phone = ‘555-1212’</a:t>
            </a:r>
          </a:p>
          <a:p>
            <a:pPr>
              <a:buFontTx/>
              <a:buNone/>
            </a:pPr>
            <a:r>
              <a:rPr lang="en-US" altLang="zh-CN" dirty="0">
                <a:latin typeface="Courier New" pitchFamily="49" charset="0"/>
                <a:ea typeface="宋体" charset="-122"/>
              </a:rPr>
              <a:t>		WHERE name = ‘Fred’;</a:t>
            </a:r>
          </a:p>
          <a:p>
            <a:endParaRPr lang="en-US" dirty="0"/>
          </a:p>
        </p:txBody>
      </p:sp>
    </p:spTree>
    <p:extLst>
      <p:ext uri="{BB962C8B-B14F-4D97-AF65-F5344CB8AC3E}">
        <p14:creationId xmlns:p14="http://schemas.microsoft.com/office/powerpoint/2010/main" val="27981912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983E2-3B5A-02E7-F17A-4324E6428614}"/>
              </a:ext>
            </a:extLst>
          </p:cNvPr>
          <p:cNvSpPr>
            <a:spLocks noGrp="1"/>
          </p:cNvSpPr>
          <p:nvPr>
            <p:ph type="title"/>
          </p:nvPr>
        </p:nvSpPr>
        <p:spPr/>
        <p:txBody>
          <a:bodyPr/>
          <a:lstStyle/>
          <a:p>
            <a:r>
              <a:rPr lang="en-US" altLang="zh-CN" dirty="0">
                <a:ea typeface="宋体" charset="-122"/>
              </a:rPr>
              <a:t>Update Several Tuples</a:t>
            </a:r>
            <a:endParaRPr lang="en-US" dirty="0"/>
          </a:p>
        </p:txBody>
      </p:sp>
      <p:sp>
        <p:nvSpPr>
          <p:cNvPr id="3" name="Content Placeholder 2">
            <a:extLst>
              <a:ext uri="{FF2B5EF4-FFF2-40B4-BE49-F238E27FC236}">
                <a16:creationId xmlns:a16="http://schemas.microsoft.com/office/drawing/2014/main" id="{234D9EC5-39D1-6CFB-CEA5-6337D8283808}"/>
              </a:ext>
            </a:extLst>
          </p:cNvPr>
          <p:cNvSpPr>
            <a:spLocks noGrp="1"/>
          </p:cNvSpPr>
          <p:nvPr>
            <p:ph sz="quarter" idx="13"/>
          </p:nvPr>
        </p:nvSpPr>
        <p:spPr/>
        <p:txBody>
          <a:bodyPr/>
          <a:lstStyle/>
          <a:p>
            <a:r>
              <a:rPr lang="en-US" altLang="zh-CN" dirty="0">
                <a:ea typeface="宋体" charset="-122"/>
              </a:rPr>
              <a:t>Increase price that is cheap:</a:t>
            </a:r>
          </a:p>
          <a:p>
            <a:pPr>
              <a:buFontTx/>
              <a:buNone/>
            </a:pPr>
            <a:r>
              <a:rPr lang="en-US" altLang="zh-CN" dirty="0">
                <a:ea typeface="宋体" charset="-122"/>
              </a:rPr>
              <a:t>		</a:t>
            </a:r>
            <a:r>
              <a:rPr lang="en-US" altLang="zh-CN" dirty="0">
                <a:latin typeface="Courier New" pitchFamily="49" charset="0"/>
                <a:ea typeface="宋体" charset="-122"/>
              </a:rPr>
              <a:t>UPDATE Sells</a:t>
            </a:r>
          </a:p>
          <a:p>
            <a:pPr>
              <a:buFontTx/>
              <a:buNone/>
            </a:pPr>
            <a:r>
              <a:rPr lang="en-US" altLang="zh-CN" dirty="0">
                <a:latin typeface="Courier New" pitchFamily="49" charset="0"/>
                <a:ea typeface="宋体" charset="-122"/>
              </a:rPr>
              <a:t>		SET price = price * 1.07</a:t>
            </a:r>
          </a:p>
          <a:p>
            <a:pPr>
              <a:buFontTx/>
              <a:buNone/>
            </a:pPr>
            <a:r>
              <a:rPr lang="en-US" altLang="zh-CN" dirty="0">
                <a:latin typeface="Courier New" pitchFamily="49" charset="0"/>
                <a:ea typeface="宋体" charset="-122"/>
              </a:rPr>
              <a:t>		WHERE price &lt; 3.0;</a:t>
            </a:r>
            <a:endParaRPr lang="zh-CN" altLang="en-US" dirty="0"/>
          </a:p>
          <a:p>
            <a:endParaRPr lang="en-US" dirty="0"/>
          </a:p>
        </p:txBody>
      </p:sp>
    </p:spTree>
    <p:extLst>
      <p:ext uri="{BB962C8B-B14F-4D97-AF65-F5344CB8AC3E}">
        <p14:creationId xmlns:p14="http://schemas.microsoft.com/office/powerpoint/2010/main" val="224899322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B3AB1-2294-7A71-714C-CF3583617DDE}"/>
              </a:ext>
            </a:extLst>
          </p:cNvPr>
          <p:cNvSpPr>
            <a:spLocks noGrp="1"/>
          </p:cNvSpPr>
          <p:nvPr>
            <p:ph type="title"/>
          </p:nvPr>
        </p:nvSpPr>
        <p:spPr/>
        <p:txBody>
          <a:bodyPr/>
          <a:lstStyle/>
          <a:p>
            <a:r>
              <a:rPr lang="en-US" altLang="zh-CN" dirty="0">
                <a:ea typeface="宋体" charset="-122"/>
              </a:rPr>
              <a:t>Views</a:t>
            </a:r>
            <a:endParaRPr lang="en-US" dirty="0"/>
          </a:p>
        </p:txBody>
      </p:sp>
      <p:sp>
        <p:nvSpPr>
          <p:cNvPr id="3" name="Content Placeholder 2">
            <a:extLst>
              <a:ext uri="{FF2B5EF4-FFF2-40B4-BE49-F238E27FC236}">
                <a16:creationId xmlns:a16="http://schemas.microsoft.com/office/drawing/2014/main" id="{99B05FB5-3DBE-ABD7-8F50-19540AE4E1D7}"/>
              </a:ext>
            </a:extLst>
          </p:cNvPr>
          <p:cNvSpPr>
            <a:spLocks noGrp="1"/>
          </p:cNvSpPr>
          <p:nvPr>
            <p:ph sz="quarter" idx="13"/>
          </p:nvPr>
        </p:nvSpPr>
        <p:spPr/>
        <p:txBody>
          <a:bodyPr/>
          <a:lstStyle/>
          <a:p>
            <a:pPr>
              <a:lnSpc>
                <a:spcPct val="120000"/>
              </a:lnSpc>
            </a:pPr>
            <a:r>
              <a:rPr lang="en-US" altLang="zh-CN" dirty="0">
                <a:ea typeface="宋体" charset="-122"/>
              </a:rPr>
              <a:t>A view is a “</a:t>
            </a:r>
            <a:r>
              <a:rPr lang="en-US" altLang="zh-CN" dirty="0">
                <a:solidFill>
                  <a:srgbClr val="C00000"/>
                </a:solidFill>
                <a:ea typeface="宋体" charset="-122"/>
              </a:rPr>
              <a:t>virtual table</a:t>
            </a:r>
            <a:r>
              <a:rPr lang="en-US" altLang="zh-CN" dirty="0">
                <a:ea typeface="宋体" charset="-122"/>
              </a:rPr>
              <a:t>”, a relation that is defined in terms of the contents of other tables and views</a:t>
            </a:r>
          </a:p>
          <a:p>
            <a:pPr lvl="1">
              <a:lnSpc>
                <a:spcPct val="120000"/>
              </a:lnSpc>
            </a:pPr>
            <a:r>
              <a:rPr lang="en-US" altLang="zh-CN" dirty="0">
                <a:ea typeface="宋体" charset="-122"/>
              </a:rPr>
              <a:t>Declare by:</a:t>
            </a:r>
          </a:p>
          <a:p>
            <a:pPr>
              <a:lnSpc>
                <a:spcPct val="120000"/>
              </a:lnSpc>
              <a:buFontTx/>
              <a:buNone/>
            </a:pPr>
            <a:r>
              <a:rPr lang="en-US" altLang="zh-CN" dirty="0">
                <a:ea typeface="宋体" charset="-122"/>
              </a:rPr>
              <a:t>	</a:t>
            </a:r>
            <a:r>
              <a:rPr lang="en-US" altLang="zh-CN" dirty="0">
                <a:latin typeface="Courier New" pitchFamily="49" charset="0"/>
                <a:ea typeface="宋体" charset="-122"/>
                <a:cs typeface="Courier New" pitchFamily="49" charset="0"/>
              </a:rPr>
              <a:t>	CREATE VIEW &lt;name&gt; AS &lt;query&gt;;</a:t>
            </a:r>
          </a:p>
          <a:p>
            <a:pPr>
              <a:lnSpc>
                <a:spcPct val="120000"/>
              </a:lnSpc>
            </a:pPr>
            <a:r>
              <a:rPr lang="en-US" altLang="zh-CN" dirty="0">
                <a:ea typeface="宋体" charset="-122"/>
              </a:rPr>
              <a:t>In contrast, a relation whose value is really stored in the database is called a </a:t>
            </a:r>
            <a:r>
              <a:rPr lang="en-US" altLang="zh-CN" i="1" dirty="0">
                <a:solidFill>
                  <a:srgbClr val="C00000"/>
                </a:solidFill>
                <a:ea typeface="宋体" charset="-122"/>
              </a:rPr>
              <a:t>base table</a:t>
            </a:r>
            <a:endParaRPr lang="en-US" altLang="zh-CN" dirty="0">
              <a:solidFill>
                <a:srgbClr val="C00000"/>
              </a:solidFill>
              <a:ea typeface="宋体" charset="-122"/>
            </a:endParaRPr>
          </a:p>
          <a:p>
            <a:endParaRPr lang="en-US" dirty="0"/>
          </a:p>
        </p:txBody>
      </p:sp>
    </p:spTree>
    <p:extLst>
      <p:ext uri="{BB962C8B-B14F-4D97-AF65-F5344CB8AC3E}">
        <p14:creationId xmlns:p14="http://schemas.microsoft.com/office/powerpoint/2010/main" val="330472037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11BE8-2DFF-1C02-9C0C-7CF70B3D6B32}"/>
              </a:ext>
            </a:extLst>
          </p:cNvPr>
          <p:cNvSpPr>
            <a:spLocks noGrp="1"/>
          </p:cNvSpPr>
          <p:nvPr>
            <p:ph type="title"/>
          </p:nvPr>
        </p:nvSpPr>
        <p:spPr/>
        <p:txBody>
          <a:bodyPr/>
          <a:lstStyle/>
          <a:p>
            <a:r>
              <a:rPr lang="en-US" altLang="zh-CN" dirty="0">
                <a:ea typeface="宋体" charset="-122"/>
              </a:rPr>
              <a:t>Example: View Definition</a:t>
            </a:r>
            <a:endParaRPr lang="en-US" dirty="0"/>
          </a:p>
        </p:txBody>
      </p:sp>
      <p:sp>
        <p:nvSpPr>
          <p:cNvPr id="3" name="Content Placeholder 2">
            <a:extLst>
              <a:ext uri="{FF2B5EF4-FFF2-40B4-BE49-F238E27FC236}">
                <a16:creationId xmlns:a16="http://schemas.microsoft.com/office/drawing/2014/main" id="{0E7070A3-2442-4061-2179-1C9A60D4C01A}"/>
              </a:ext>
            </a:extLst>
          </p:cNvPr>
          <p:cNvSpPr>
            <a:spLocks noGrp="1"/>
          </p:cNvSpPr>
          <p:nvPr>
            <p:ph sz="quarter" idx="13"/>
          </p:nvPr>
        </p:nvSpPr>
        <p:spPr/>
        <p:txBody>
          <a:bodyPr/>
          <a:lstStyle/>
          <a:p>
            <a:r>
              <a:rPr lang="en-US" altLang="zh-CN" dirty="0" err="1">
                <a:solidFill>
                  <a:srgbClr val="C00000"/>
                </a:solidFill>
                <a:ea typeface="宋体" charset="-122"/>
              </a:rPr>
              <a:t>CanDrink</a:t>
            </a:r>
            <a:r>
              <a:rPr lang="en-US" altLang="zh-CN" dirty="0">
                <a:solidFill>
                  <a:srgbClr val="C00000"/>
                </a:solidFill>
                <a:ea typeface="宋体" charset="-122"/>
              </a:rPr>
              <a:t> </a:t>
            </a:r>
            <a:r>
              <a:rPr lang="en-US" altLang="zh-CN" dirty="0">
                <a:ea typeface="宋体" charset="-122"/>
              </a:rPr>
              <a:t>(drinker, beer) is a view “containing” the drinker-beer pairs such that the drinker frequents at least one bar that serves the beer:</a:t>
            </a:r>
          </a:p>
          <a:p>
            <a:pPr>
              <a:buFontTx/>
              <a:buNone/>
            </a:pPr>
            <a:endParaRPr lang="en-US" altLang="zh-CN" dirty="0">
              <a:ea typeface="宋体" charset="-122"/>
            </a:endParaRPr>
          </a:p>
          <a:p>
            <a:pPr>
              <a:buFontTx/>
              <a:buNone/>
            </a:pPr>
            <a:r>
              <a:rPr lang="en-US" altLang="zh-CN" dirty="0">
                <a:ea typeface="宋体" charset="-122"/>
              </a:rPr>
              <a:t>	</a:t>
            </a:r>
            <a:r>
              <a:rPr lang="en-US" altLang="zh-CN" dirty="0">
                <a:latin typeface="Courier New" pitchFamily="49" charset="0"/>
                <a:ea typeface="宋体" charset="-122"/>
              </a:rPr>
              <a:t>CREATE VIEW </a:t>
            </a:r>
            <a:r>
              <a:rPr lang="en-US" altLang="zh-CN" dirty="0" err="1">
                <a:latin typeface="Courier New" pitchFamily="49" charset="0"/>
                <a:ea typeface="宋体" charset="-122"/>
              </a:rPr>
              <a:t>CanDrink</a:t>
            </a:r>
            <a:r>
              <a:rPr lang="en-US" altLang="zh-CN" dirty="0">
                <a:latin typeface="Courier New" pitchFamily="49" charset="0"/>
                <a:ea typeface="宋体" charset="-122"/>
              </a:rPr>
              <a:t> AS</a:t>
            </a:r>
          </a:p>
          <a:p>
            <a:pPr>
              <a:buFontTx/>
              <a:buNone/>
            </a:pPr>
            <a:r>
              <a:rPr lang="en-US" altLang="zh-CN" dirty="0">
                <a:latin typeface="Courier New" pitchFamily="49" charset="0"/>
                <a:ea typeface="宋体" charset="-122"/>
              </a:rPr>
              <a:t>		SELECT drinker, beer</a:t>
            </a:r>
          </a:p>
          <a:p>
            <a:pPr>
              <a:buFontTx/>
              <a:buNone/>
            </a:pPr>
            <a:r>
              <a:rPr lang="en-US" altLang="zh-CN" dirty="0">
                <a:latin typeface="Courier New" pitchFamily="49" charset="0"/>
                <a:ea typeface="宋体" charset="-122"/>
              </a:rPr>
              <a:t>		FROM Frequents, Sells</a:t>
            </a:r>
          </a:p>
          <a:p>
            <a:pPr>
              <a:buFontTx/>
              <a:buNone/>
            </a:pPr>
            <a:r>
              <a:rPr lang="en-US" altLang="zh-CN" dirty="0">
                <a:latin typeface="Courier New" pitchFamily="49" charset="0"/>
                <a:ea typeface="宋体" charset="-122"/>
              </a:rPr>
              <a:t>		WHERE </a:t>
            </a:r>
            <a:r>
              <a:rPr lang="en-US" altLang="zh-CN" dirty="0" err="1">
                <a:latin typeface="Courier New" pitchFamily="49" charset="0"/>
                <a:ea typeface="宋体" charset="-122"/>
              </a:rPr>
              <a:t>Frequents.bar</a:t>
            </a:r>
            <a:r>
              <a:rPr lang="en-US" altLang="zh-CN" dirty="0">
                <a:latin typeface="Courier New" pitchFamily="49" charset="0"/>
                <a:ea typeface="宋体" charset="-122"/>
              </a:rPr>
              <a:t> = </a:t>
            </a:r>
            <a:r>
              <a:rPr lang="en-US" altLang="zh-CN" dirty="0" err="1">
                <a:latin typeface="Courier New" pitchFamily="49" charset="0"/>
                <a:ea typeface="宋体" charset="-122"/>
              </a:rPr>
              <a:t>Sells.bar</a:t>
            </a:r>
            <a:r>
              <a:rPr lang="en-US" altLang="zh-CN" dirty="0">
                <a:latin typeface="Courier New" pitchFamily="49" charset="0"/>
                <a:ea typeface="宋体" charset="-122"/>
              </a:rPr>
              <a:t>;</a:t>
            </a:r>
          </a:p>
          <a:p>
            <a:endParaRPr lang="en-US" dirty="0"/>
          </a:p>
        </p:txBody>
      </p:sp>
    </p:spTree>
    <p:extLst>
      <p:ext uri="{BB962C8B-B14F-4D97-AF65-F5344CB8AC3E}">
        <p14:creationId xmlns:p14="http://schemas.microsoft.com/office/powerpoint/2010/main" val="3784592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Multi-attribute keys</a:t>
            </a:r>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4936869"/>
          </a:xfrm>
        </p:spPr>
        <p:txBody>
          <a:bodyPr>
            <a:normAutofit/>
          </a:bodyPr>
          <a:lstStyle/>
          <a:p>
            <a:pPr>
              <a:buFontTx/>
              <a:buNone/>
            </a:pPr>
            <a:r>
              <a:rPr lang="en-US" dirty="0">
                <a:latin typeface="Courier New" pitchFamily="49" charset="0"/>
              </a:rPr>
              <a:t>CREATE TABLE Sells (</a:t>
            </a:r>
          </a:p>
          <a:p>
            <a:pPr>
              <a:buFontTx/>
              <a:buNone/>
            </a:pPr>
            <a:r>
              <a:rPr lang="en-US" dirty="0">
                <a:latin typeface="Courier New" pitchFamily="49" charset="0"/>
              </a:rPr>
              <a:t>			bar		CHAR(20),</a:t>
            </a:r>
          </a:p>
          <a:p>
            <a:pPr>
              <a:buFontTx/>
              <a:buNone/>
            </a:pPr>
            <a:r>
              <a:rPr lang="en-US" dirty="0">
                <a:latin typeface="Courier New" pitchFamily="49" charset="0"/>
              </a:rPr>
              <a:t>			beer		VARCHAR(20),</a:t>
            </a:r>
          </a:p>
          <a:p>
            <a:pPr>
              <a:buFontTx/>
              <a:buNone/>
            </a:pPr>
            <a:r>
              <a:rPr lang="en-US" dirty="0">
                <a:latin typeface="Courier New" pitchFamily="49" charset="0"/>
              </a:rPr>
              <a:t>			price	     REAL,</a:t>
            </a:r>
          </a:p>
          <a:p>
            <a:pPr>
              <a:buFontTx/>
              <a:buNone/>
            </a:pPr>
            <a:r>
              <a:rPr lang="en-US" dirty="0">
                <a:latin typeface="Courier New" pitchFamily="49" charset="0"/>
              </a:rPr>
              <a:t>			PRIMARY KEY (bar, beer)</a:t>
            </a:r>
          </a:p>
          <a:p>
            <a:pPr>
              <a:buFontTx/>
              <a:buNone/>
            </a:pPr>
            <a:r>
              <a:rPr lang="en-US" dirty="0">
                <a:latin typeface="Courier New" pitchFamily="49" charset="0"/>
              </a:rPr>
              <a:t>		);</a:t>
            </a:r>
            <a:endParaRPr lang="en-US" dirty="0"/>
          </a:p>
        </p:txBody>
      </p:sp>
    </p:spTree>
    <p:extLst>
      <p:ext uri="{BB962C8B-B14F-4D97-AF65-F5344CB8AC3E}">
        <p14:creationId xmlns:p14="http://schemas.microsoft.com/office/powerpoint/2010/main" val="11575819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A253A-14DB-0542-E707-0CB3083192C1}"/>
              </a:ext>
            </a:extLst>
          </p:cNvPr>
          <p:cNvSpPr>
            <a:spLocks noGrp="1"/>
          </p:cNvSpPr>
          <p:nvPr>
            <p:ph type="title"/>
          </p:nvPr>
        </p:nvSpPr>
        <p:spPr/>
        <p:txBody>
          <a:bodyPr/>
          <a:lstStyle/>
          <a:p>
            <a:r>
              <a:rPr lang="en-US" altLang="zh-CN" dirty="0">
                <a:ea typeface="宋体" charset="-122"/>
              </a:rPr>
              <a:t>Example: Accessing a View</a:t>
            </a:r>
            <a:endParaRPr lang="en-US" dirty="0"/>
          </a:p>
        </p:txBody>
      </p:sp>
      <p:sp>
        <p:nvSpPr>
          <p:cNvPr id="3" name="Content Placeholder 2">
            <a:extLst>
              <a:ext uri="{FF2B5EF4-FFF2-40B4-BE49-F238E27FC236}">
                <a16:creationId xmlns:a16="http://schemas.microsoft.com/office/drawing/2014/main" id="{F3B1B26F-6237-6A2F-DEF7-0F8A5D20F314}"/>
              </a:ext>
            </a:extLst>
          </p:cNvPr>
          <p:cNvSpPr>
            <a:spLocks noGrp="1"/>
          </p:cNvSpPr>
          <p:nvPr>
            <p:ph sz="quarter" idx="13"/>
          </p:nvPr>
        </p:nvSpPr>
        <p:spPr/>
        <p:txBody>
          <a:bodyPr/>
          <a:lstStyle/>
          <a:p>
            <a:pPr>
              <a:lnSpc>
                <a:spcPct val="120000"/>
              </a:lnSpc>
            </a:pPr>
            <a:r>
              <a:rPr lang="en-US" altLang="zh-CN" dirty="0">
                <a:ea typeface="宋体" charset="-122"/>
              </a:rPr>
              <a:t>You may query a view as if it were a base table</a:t>
            </a:r>
          </a:p>
          <a:p>
            <a:pPr lvl="1">
              <a:lnSpc>
                <a:spcPct val="120000"/>
              </a:lnSpc>
            </a:pPr>
            <a:r>
              <a:rPr lang="en-US" altLang="zh-CN" dirty="0">
                <a:ea typeface="宋体" charset="-122"/>
              </a:rPr>
              <a:t>There is a limited ability to modify views if the modification makes sense as a modification of the underlying base table</a:t>
            </a:r>
          </a:p>
          <a:p>
            <a:pPr>
              <a:lnSpc>
                <a:spcPct val="120000"/>
              </a:lnSpc>
            </a:pPr>
            <a:r>
              <a:rPr lang="en-US" altLang="zh-CN" dirty="0">
                <a:ea typeface="宋体" charset="-122"/>
              </a:rPr>
              <a:t>Example:</a:t>
            </a:r>
          </a:p>
          <a:p>
            <a:pPr>
              <a:lnSpc>
                <a:spcPct val="120000"/>
              </a:lnSpc>
              <a:buFontTx/>
              <a:buNone/>
            </a:pPr>
            <a:r>
              <a:rPr lang="en-US" altLang="zh-CN" dirty="0">
                <a:ea typeface="宋体" charset="-122"/>
              </a:rPr>
              <a:t>		</a:t>
            </a:r>
            <a:r>
              <a:rPr lang="en-US" altLang="zh-CN" dirty="0">
                <a:latin typeface="Courier New" pitchFamily="49" charset="0"/>
                <a:ea typeface="宋体" charset="-122"/>
              </a:rPr>
              <a:t>SELECT beer FROM </a:t>
            </a:r>
            <a:r>
              <a:rPr lang="en-US" altLang="zh-CN" dirty="0" err="1">
                <a:latin typeface="Courier New" pitchFamily="49" charset="0"/>
                <a:ea typeface="宋体" charset="-122"/>
              </a:rPr>
              <a:t>CanDrink</a:t>
            </a:r>
            <a:endParaRPr lang="en-US" altLang="zh-CN" dirty="0">
              <a:latin typeface="Courier New" pitchFamily="49" charset="0"/>
              <a:ea typeface="宋体" charset="-122"/>
            </a:endParaRPr>
          </a:p>
          <a:p>
            <a:pPr>
              <a:lnSpc>
                <a:spcPct val="120000"/>
              </a:lnSpc>
              <a:buFontTx/>
              <a:buNone/>
            </a:pPr>
            <a:r>
              <a:rPr lang="en-US" altLang="zh-CN" dirty="0">
                <a:latin typeface="Courier New" pitchFamily="49" charset="0"/>
                <a:ea typeface="宋体" charset="-122"/>
              </a:rPr>
              <a:t>		WHERE drinker = ‘Sally’;</a:t>
            </a:r>
          </a:p>
          <a:p>
            <a:endParaRPr lang="en-US" dirty="0"/>
          </a:p>
        </p:txBody>
      </p:sp>
    </p:spTree>
    <p:extLst>
      <p:ext uri="{BB962C8B-B14F-4D97-AF65-F5344CB8AC3E}">
        <p14:creationId xmlns:p14="http://schemas.microsoft.com/office/powerpoint/2010/main" val="3118294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AB35F-C3E3-E652-699F-6D254B4C762B}"/>
              </a:ext>
            </a:extLst>
          </p:cNvPr>
          <p:cNvSpPr>
            <a:spLocks noGrp="1"/>
          </p:cNvSpPr>
          <p:nvPr>
            <p:ph type="title"/>
          </p:nvPr>
        </p:nvSpPr>
        <p:spPr/>
        <p:txBody>
          <a:bodyPr/>
          <a:lstStyle/>
          <a:p>
            <a:r>
              <a:rPr lang="en-US" dirty="0"/>
              <a:t>Other Declarations for Attributes</a:t>
            </a:r>
          </a:p>
        </p:txBody>
      </p:sp>
      <p:sp>
        <p:nvSpPr>
          <p:cNvPr id="3" name="Content Placeholder 2">
            <a:extLst>
              <a:ext uri="{FF2B5EF4-FFF2-40B4-BE49-F238E27FC236}">
                <a16:creationId xmlns:a16="http://schemas.microsoft.com/office/drawing/2014/main" id="{4687A3E2-52D4-AAEC-F844-C29459A4DF59}"/>
              </a:ext>
            </a:extLst>
          </p:cNvPr>
          <p:cNvSpPr>
            <a:spLocks noGrp="1"/>
          </p:cNvSpPr>
          <p:nvPr>
            <p:ph sz="quarter" idx="13"/>
          </p:nvPr>
        </p:nvSpPr>
        <p:spPr/>
        <p:txBody>
          <a:bodyPr>
            <a:normAutofit/>
          </a:bodyPr>
          <a:lstStyle/>
          <a:p>
            <a:pPr marL="609600" indent="-609600">
              <a:lnSpc>
                <a:spcPct val="110000"/>
              </a:lnSpc>
            </a:pPr>
            <a:r>
              <a:rPr lang="en-US" dirty="0"/>
              <a:t>Two other declarations we can make for an attribute are:</a:t>
            </a:r>
          </a:p>
          <a:p>
            <a:pPr lvl="1">
              <a:lnSpc>
                <a:spcPct val="110000"/>
              </a:lnSpc>
            </a:pPr>
            <a:r>
              <a:rPr lang="en-US" b="1" dirty="0"/>
              <a:t>NOT NULL </a:t>
            </a:r>
            <a:r>
              <a:rPr lang="en-US" dirty="0"/>
              <a:t>means that the value for this attribute may never be NULL</a:t>
            </a:r>
          </a:p>
          <a:p>
            <a:pPr lvl="1">
              <a:lnSpc>
                <a:spcPct val="110000"/>
              </a:lnSpc>
            </a:pPr>
            <a:r>
              <a:rPr lang="en-US" b="1" dirty="0"/>
              <a:t>DEFAULT &lt;value&gt; </a:t>
            </a:r>
            <a:r>
              <a:rPr lang="en-US" dirty="0"/>
              <a:t>says that if there is no specific value known for this attribute’s component in some tuple, use the stated &lt;value&gt;</a:t>
            </a:r>
          </a:p>
          <a:p>
            <a:pPr lvl="1">
              <a:lnSpc>
                <a:spcPct val="110000"/>
              </a:lnSpc>
              <a:buFontTx/>
              <a:buNone/>
            </a:pPr>
            <a:r>
              <a:rPr lang="en-US" sz="2000" dirty="0">
                <a:latin typeface="Courier New" pitchFamily="49" charset="0"/>
              </a:rPr>
              <a:t>			CREATE TABLE Drinkers (</a:t>
            </a:r>
          </a:p>
          <a:p>
            <a:pPr lvl="1">
              <a:lnSpc>
                <a:spcPct val="110000"/>
              </a:lnSpc>
              <a:buFontTx/>
              <a:buNone/>
            </a:pPr>
            <a:r>
              <a:rPr lang="en-US" sz="2000" dirty="0">
                <a:latin typeface="Courier New" pitchFamily="49" charset="0"/>
              </a:rPr>
              <a:t>				name CHAR(30) PRIMARY KEY,</a:t>
            </a:r>
          </a:p>
          <a:p>
            <a:pPr lvl="1">
              <a:lnSpc>
                <a:spcPct val="110000"/>
              </a:lnSpc>
              <a:buFontTx/>
              <a:buNone/>
            </a:pPr>
            <a:r>
              <a:rPr lang="en-US" sz="2000" dirty="0">
                <a:latin typeface="Courier New" pitchFamily="49" charset="0"/>
              </a:rPr>
              <a:t>				</a:t>
            </a:r>
            <a:r>
              <a:rPr lang="en-US" sz="2000" dirty="0" err="1">
                <a:latin typeface="Courier New" pitchFamily="49" charset="0"/>
              </a:rPr>
              <a:t>addr</a:t>
            </a:r>
            <a:r>
              <a:rPr lang="en-US" sz="2000" dirty="0">
                <a:latin typeface="Courier New" pitchFamily="49" charset="0"/>
              </a:rPr>
              <a:t> CHAR(50)</a:t>
            </a:r>
          </a:p>
          <a:p>
            <a:pPr lvl="1">
              <a:lnSpc>
                <a:spcPct val="110000"/>
              </a:lnSpc>
              <a:buFontTx/>
              <a:buNone/>
            </a:pPr>
            <a:r>
              <a:rPr lang="en-US" sz="2000" dirty="0">
                <a:latin typeface="Courier New" pitchFamily="49" charset="0"/>
              </a:rPr>
              <a:t>				</a:t>
            </a:r>
            <a:r>
              <a:rPr lang="en-US" sz="2000" b="1" dirty="0">
                <a:latin typeface="Courier New" pitchFamily="49" charset="0"/>
              </a:rPr>
              <a:t>DEFAULT ‘123 Monroe St.’</a:t>
            </a:r>
            <a:r>
              <a:rPr lang="en-US" sz="2000" dirty="0">
                <a:latin typeface="Courier New" pitchFamily="49" charset="0"/>
              </a:rPr>
              <a:t>,</a:t>
            </a:r>
          </a:p>
          <a:p>
            <a:pPr lvl="1">
              <a:lnSpc>
                <a:spcPct val="110000"/>
              </a:lnSpc>
              <a:buFontTx/>
              <a:buNone/>
            </a:pPr>
            <a:r>
              <a:rPr lang="en-US" sz="2000" dirty="0">
                <a:latin typeface="Courier New" pitchFamily="49" charset="0"/>
              </a:rPr>
              <a:t>				phone CHAR(16)</a:t>
            </a:r>
          </a:p>
          <a:p>
            <a:pPr lvl="1">
              <a:lnSpc>
                <a:spcPct val="110000"/>
              </a:lnSpc>
              <a:buFontTx/>
              <a:buNone/>
            </a:pPr>
            <a:r>
              <a:rPr lang="en-US" sz="2000" dirty="0">
                <a:latin typeface="Courier New" pitchFamily="49" charset="0"/>
              </a:rPr>
              <a:t>			);</a:t>
            </a:r>
            <a:endParaRPr lang="en-US" altLang="zh-CN" dirty="0"/>
          </a:p>
        </p:txBody>
      </p:sp>
    </p:spTree>
    <p:extLst>
      <p:ext uri="{BB962C8B-B14F-4D97-AF65-F5344CB8AC3E}">
        <p14:creationId xmlns:p14="http://schemas.microsoft.com/office/powerpoint/2010/main" val="88430744"/>
      </p:ext>
    </p:extLst>
  </p:cSld>
  <p:clrMapOvr>
    <a:masterClrMapping/>
  </p:clrMapOvr>
</p:sld>
</file>

<file path=ppt/theme/theme1.xml><?xml version="1.0" encoding="utf-8"?>
<a:theme xmlns:a="http://schemas.openxmlformats.org/drawingml/2006/main" name="myCOP4521">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myCOP4521" id="{AC88A369-B436-4B59-A1A3-9406AB6A38E2}" vid="{44AA63C9-C980-4552-9100-70E8BCF60E85}"/>
    </a:ext>
  </a:extLst>
</a:theme>
</file>

<file path=docProps/app.xml><?xml version="1.0" encoding="utf-8"?>
<Properties xmlns="http://schemas.openxmlformats.org/officeDocument/2006/extended-properties" xmlns:vt="http://schemas.openxmlformats.org/officeDocument/2006/docPropsVTypes">
  <Template>myCOP4521</Template>
  <TotalTime>5425</TotalTime>
  <Words>5516</Words>
  <Application>Microsoft Macintosh PowerPoint</Application>
  <PresentationFormat>Widescreen</PresentationFormat>
  <Paragraphs>723</Paragraphs>
  <Slides>80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80</vt:i4>
      </vt:variant>
    </vt:vector>
  </HeadingPairs>
  <TitlesOfParts>
    <vt:vector size="91" baseType="lpstr">
      <vt:lpstr>Arial Unicode MS</vt:lpstr>
      <vt:lpstr>宋体</vt:lpstr>
      <vt:lpstr>Arial</vt:lpstr>
      <vt:lpstr>Book Antiqua</vt:lpstr>
      <vt:lpstr>Courier New</vt:lpstr>
      <vt:lpstr>Microsoft Himalaya</vt:lpstr>
      <vt:lpstr>Monotype Sorts</vt:lpstr>
      <vt:lpstr>Tahoma</vt:lpstr>
      <vt:lpstr>Tw Cen MT</vt:lpstr>
      <vt:lpstr>Wingdings</vt:lpstr>
      <vt:lpstr>myCOP4521</vt:lpstr>
      <vt:lpstr>Lecture 11 SQL Basics</vt:lpstr>
      <vt:lpstr>Introduction</vt:lpstr>
      <vt:lpstr>Components of SQL</vt:lpstr>
      <vt:lpstr>Some SQL syntax</vt:lpstr>
      <vt:lpstr>Create Table</vt:lpstr>
      <vt:lpstr>Create Table - example</vt:lpstr>
      <vt:lpstr>Declaring keys</vt:lpstr>
      <vt:lpstr>Multi-attribute keys</vt:lpstr>
      <vt:lpstr>Other Declarations for Attributes</vt:lpstr>
      <vt:lpstr>Other useful SQL DDL commands</vt:lpstr>
      <vt:lpstr>Insert a new record into a table</vt:lpstr>
      <vt:lpstr>Insert into example</vt:lpstr>
      <vt:lpstr>Insert into example</vt:lpstr>
      <vt:lpstr>Write SQL commands to create the following table</vt:lpstr>
      <vt:lpstr>SQL query</vt:lpstr>
      <vt:lpstr>Single-Relation Query</vt:lpstr>
      <vt:lpstr>Single-relation query example</vt:lpstr>
      <vt:lpstr>* In SELECT clauses</vt:lpstr>
      <vt:lpstr>Renaming Attributes</vt:lpstr>
      <vt:lpstr>Expressions in SELECT clauses</vt:lpstr>
      <vt:lpstr>Complex Conditions in WHERE Clause</vt:lpstr>
      <vt:lpstr>Complex Conditions in WHERE Clause</vt:lpstr>
      <vt:lpstr>Pattern in WHERE clause </vt:lpstr>
      <vt:lpstr>NULL value</vt:lpstr>
      <vt:lpstr>Example</vt:lpstr>
      <vt:lpstr>Three-valued logic</vt:lpstr>
      <vt:lpstr>Example</vt:lpstr>
      <vt:lpstr>Explicit test for NULL</vt:lpstr>
      <vt:lpstr>Exercise</vt:lpstr>
      <vt:lpstr>Exercise</vt:lpstr>
      <vt:lpstr>More Exercise</vt:lpstr>
      <vt:lpstr>Multi-relation Queries</vt:lpstr>
      <vt:lpstr>Multi-relation Queries</vt:lpstr>
      <vt:lpstr>Multi-relation Queries</vt:lpstr>
      <vt:lpstr>Multi-relation Queries</vt:lpstr>
      <vt:lpstr>Semantics</vt:lpstr>
      <vt:lpstr>Semantics</vt:lpstr>
      <vt:lpstr>Multi-relation queries exercise</vt:lpstr>
      <vt:lpstr>Multi-relation queries exercise</vt:lpstr>
      <vt:lpstr>Explicit Tuple Variables</vt:lpstr>
      <vt:lpstr>Exercise</vt:lpstr>
      <vt:lpstr>Exercise</vt:lpstr>
      <vt:lpstr>SubQueries</vt:lpstr>
      <vt:lpstr>Subquery example</vt:lpstr>
      <vt:lpstr>The IN Operator</vt:lpstr>
      <vt:lpstr>Exercise</vt:lpstr>
      <vt:lpstr>Exercise</vt:lpstr>
      <vt:lpstr>Exercise</vt:lpstr>
      <vt:lpstr>The EXISTS Operator</vt:lpstr>
      <vt:lpstr>The Operator ANY</vt:lpstr>
      <vt:lpstr>The Operator ALL</vt:lpstr>
      <vt:lpstr>Exercise</vt:lpstr>
      <vt:lpstr>Set operation over queries</vt:lpstr>
      <vt:lpstr>Example</vt:lpstr>
      <vt:lpstr>Bag semantics and set semantics</vt:lpstr>
      <vt:lpstr>Controlling Duplicate Elimination</vt:lpstr>
      <vt:lpstr>Aggregations</vt:lpstr>
      <vt:lpstr>Eliminating Duplicates in an Aggregation</vt:lpstr>
      <vt:lpstr>NULL’s in Aggregation</vt:lpstr>
      <vt:lpstr>Group By</vt:lpstr>
      <vt:lpstr>Example</vt:lpstr>
      <vt:lpstr>Restriction on SELECT Lists With Aggregation</vt:lpstr>
      <vt:lpstr>Having Clause</vt:lpstr>
      <vt:lpstr>Having Clause: Example</vt:lpstr>
      <vt:lpstr>General form of Grouping and Aggregation</vt:lpstr>
      <vt:lpstr>General form of Grouping and Aggregation</vt:lpstr>
      <vt:lpstr>Modifications</vt:lpstr>
      <vt:lpstr>Insertion</vt:lpstr>
      <vt:lpstr>Specifying Attributes in INSERT</vt:lpstr>
      <vt:lpstr>Inserting Many Tuples</vt:lpstr>
      <vt:lpstr>Example: Insert a Subquery</vt:lpstr>
      <vt:lpstr>Deletion</vt:lpstr>
      <vt:lpstr>Delete all Tuples</vt:lpstr>
      <vt:lpstr>Delete Many Tuples</vt:lpstr>
      <vt:lpstr>Semantics of Deletion</vt:lpstr>
      <vt:lpstr>Updates</vt:lpstr>
      <vt:lpstr>Update Several Tuples</vt:lpstr>
      <vt:lpstr>Views</vt:lpstr>
      <vt:lpstr>Example: View Definition</vt:lpstr>
      <vt:lpstr>Example: Accessing a 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dc:title>
  <dc:creator>Sharanya Jayaraman</dc:creator>
  <cp:lastModifiedBy>Microsoft Office User</cp:lastModifiedBy>
  <cp:revision>33</cp:revision>
  <dcterms:created xsi:type="dcterms:W3CDTF">2022-01-21T13:41:55Z</dcterms:created>
  <dcterms:modified xsi:type="dcterms:W3CDTF">2024-10-30T17:59:54Z</dcterms:modified>
</cp:coreProperties>
</file>