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465" r:id="rId3"/>
    <p:sldId id="290" r:id="rId4"/>
    <p:sldId id="407" r:id="rId5"/>
    <p:sldId id="311" r:id="rId6"/>
    <p:sldId id="324" r:id="rId7"/>
    <p:sldId id="325" r:id="rId8"/>
    <p:sldId id="326" r:id="rId9"/>
    <p:sldId id="401" r:id="rId10"/>
    <p:sldId id="403" r:id="rId11"/>
    <p:sldId id="404" r:id="rId12"/>
    <p:sldId id="405" r:id="rId13"/>
    <p:sldId id="408" r:id="rId14"/>
    <p:sldId id="409" r:id="rId15"/>
    <p:sldId id="410" r:id="rId16"/>
    <p:sldId id="411" r:id="rId17"/>
    <p:sldId id="412" r:id="rId18"/>
    <p:sldId id="413" r:id="rId19"/>
    <p:sldId id="466" r:id="rId20"/>
    <p:sldId id="414" r:id="rId21"/>
    <p:sldId id="442" r:id="rId22"/>
    <p:sldId id="468" r:id="rId23"/>
    <p:sldId id="444" r:id="rId24"/>
    <p:sldId id="446" r:id="rId25"/>
    <p:sldId id="445" r:id="rId26"/>
    <p:sldId id="447" r:id="rId27"/>
    <p:sldId id="448" r:id="rId28"/>
    <p:sldId id="449" r:id="rId29"/>
    <p:sldId id="450" r:id="rId30"/>
    <p:sldId id="469" r:id="rId31"/>
    <p:sldId id="451" r:id="rId32"/>
    <p:sldId id="452" r:id="rId33"/>
    <p:sldId id="453" r:id="rId34"/>
    <p:sldId id="454" r:id="rId35"/>
    <p:sldId id="456" r:id="rId36"/>
    <p:sldId id="455" r:id="rId37"/>
    <p:sldId id="457" r:id="rId38"/>
    <p:sldId id="458" r:id="rId39"/>
    <p:sldId id="459" r:id="rId40"/>
    <p:sldId id="462" r:id="rId41"/>
    <p:sldId id="460" r:id="rId42"/>
    <p:sldId id="461" r:id="rId43"/>
    <p:sldId id="463" r:id="rId44"/>
    <p:sldId id="464"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F8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7" d="100"/>
          <a:sy n="97" d="100"/>
        </p:scale>
        <p:origin x="106" y="30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2282458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3146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2446116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84466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4259574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4223554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4049148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30277576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1568071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cxnSp>
        <p:nvCxnSpPr>
          <p:cNvPr id="4" name="直接连接符 5"/>
          <p:cNvCxnSpPr/>
          <p:nvPr userDrawn="1"/>
        </p:nvCxnSpPr>
        <p:spPr>
          <a:xfrm>
            <a:off x="203201" y="1050925"/>
            <a:ext cx="117157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p:nvPr>
        </p:nvSpPr>
        <p:spPr>
          <a:xfrm>
            <a:off x="609600" y="71438"/>
            <a:ext cx="10972800" cy="981298"/>
          </a:xfrm>
        </p:spPr>
        <p:txBody>
          <a:bodyPr/>
          <a:lstStyle>
            <a:lvl1pPr>
              <a:defRPr sz="3600">
                <a:effectLst>
                  <a:outerShdw blurRad="38100" dist="38100" dir="2700000" algn="tl">
                    <a:srgbClr val="000000">
                      <a:alpha val="43137"/>
                    </a:srgbClr>
                  </a:outerShdw>
                </a:effectLst>
              </a:defRPr>
            </a:lvl1pPr>
          </a:lstStyle>
          <a:p>
            <a:r>
              <a:rPr lang="en-US" altLang="zh-CN" dirty="0"/>
              <a:t>Click to edit Master title style</a:t>
            </a:r>
            <a:endParaRPr lang="zh-CN" altLang="en-US" dirty="0"/>
          </a:p>
        </p:txBody>
      </p:sp>
      <p:sp>
        <p:nvSpPr>
          <p:cNvPr id="3" name="内容占位符 2"/>
          <p:cNvSpPr>
            <a:spLocks noGrp="1"/>
          </p:cNvSpPr>
          <p:nvPr>
            <p:ph idx="1"/>
          </p:nvPr>
        </p:nvSpPr>
        <p:spPr>
          <a:xfrm>
            <a:off x="203199" y="1169594"/>
            <a:ext cx="11715751" cy="5211735"/>
          </a:xfrm>
        </p:spPr>
        <p:txBody>
          <a:bodyPr/>
          <a:lstStyle>
            <a:lvl1pPr algn="l">
              <a:defRPr sz="2800" b="1">
                <a:latin typeface="+mn-lt"/>
              </a:defRPr>
            </a:lvl1pPr>
            <a:lvl2pPr algn="l">
              <a:defRPr sz="2400" baseline="0">
                <a:latin typeface="Garamond" pitchFamily="18" charset="0"/>
              </a:defRPr>
            </a:lvl2pPr>
            <a:lvl3pPr algn="l">
              <a:defRPr sz="2000">
                <a:latin typeface="Arial" pitchFamily="34" charset="0"/>
                <a:cs typeface="Arial" pitchFamily="34" charset="0"/>
              </a:defRPr>
            </a:lvl3pPr>
            <a:lvl4pPr algn="l">
              <a:defRPr sz="1600">
                <a:latin typeface="+mn-lt"/>
              </a:defRPr>
            </a:lvl4p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p:txBody>
      </p:sp>
      <p:sp>
        <p:nvSpPr>
          <p:cNvPr id="7" name="灯片编号占位符 5"/>
          <p:cNvSpPr>
            <a:spLocks noGrp="1"/>
          </p:cNvSpPr>
          <p:nvPr>
            <p:ph type="sldNum" sz="quarter" idx="10"/>
          </p:nvPr>
        </p:nvSpPr>
        <p:spPr>
          <a:xfrm>
            <a:off x="11568609" y="6573839"/>
            <a:ext cx="817033" cy="365125"/>
          </a:xfrm>
          <a:prstGeom prst="rect">
            <a:avLst/>
          </a:prstGeom>
        </p:spPr>
        <p:txBody>
          <a:bodyPr/>
          <a:lstStyle>
            <a:lvl1pPr fontAlgn="auto">
              <a:spcBef>
                <a:spcPts val="0"/>
              </a:spcBef>
              <a:spcAft>
                <a:spcPts val="0"/>
              </a:spcAft>
              <a:defRPr sz="1200" b="1" smtClean="0">
                <a:solidFill>
                  <a:srgbClr val="C00000"/>
                </a:solidFill>
                <a:effectLst>
                  <a:outerShdw blurRad="38100" dist="38100" dir="2700000" algn="tl">
                    <a:srgbClr val="000000">
                      <a:alpha val="43137"/>
                    </a:srgbClr>
                  </a:outerShdw>
                </a:effectLst>
                <a:latin typeface="Garamond" pitchFamily="18" charset="0"/>
                <a:ea typeface="+mn-ea"/>
                <a:cs typeface="Arial" pitchFamily="34" charset="0"/>
              </a:defRPr>
            </a:lvl1pPr>
          </a:lstStyle>
          <a:p>
            <a:pPr>
              <a:defRPr/>
            </a:pPr>
            <a:fld id="{0A970603-986F-41E1-A763-220BA9CA5E18}" type="slidenum">
              <a:rPr lang="zh-CN" altLang="en-US"/>
              <a:pPr>
                <a:defRPr/>
              </a:pPr>
              <a:t>‹#›</a:t>
            </a:fld>
            <a:r>
              <a:rPr lang="zh-CN" altLang="en-US" dirty="0"/>
              <a:t> </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06026" y="846237"/>
            <a:ext cx="536785" cy="394920"/>
          </a:xfrm>
          <a:prstGeom prst="rect">
            <a:avLst/>
          </a:prstGeom>
        </p:spPr>
      </p:pic>
    </p:spTree>
    <p:extLst>
      <p:ext uri="{BB962C8B-B14F-4D97-AF65-F5344CB8AC3E}">
        <p14:creationId xmlns:p14="http://schemas.microsoft.com/office/powerpoint/2010/main" val="39616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 y="392927"/>
            <a:ext cx="12192000" cy="6858000"/>
          </a:xfrm>
          <a:prstGeom prst="rect">
            <a:avLst/>
          </a:prstGeom>
        </p:spPr>
      </p:pic>
      <p:sp>
        <p:nvSpPr>
          <p:cNvPr id="2" name="Title 1"/>
          <p:cNvSpPr>
            <a:spLocks noGrp="1"/>
          </p:cNvSpPr>
          <p:nvPr>
            <p:ph type="title" hasCustomPrompt="1"/>
          </p:nvPr>
        </p:nvSpPr>
        <p:spPr>
          <a:xfrm>
            <a:off x="913774" y="292513"/>
            <a:ext cx="10364451" cy="1122819"/>
          </a:xfrm>
        </p:spPr>
        <p:txBody>
          <a:bodyPr/>
          <a:lstStyle>
            <a:lvl1pPr>
              <a:defRPr cap="none"/>
            </a:lvl1pPr>
          </a:lstStyle>
          <a:p>
            <a:r>
              <a:rPr lang="en-US" dirty="0"/>
              <a:t>Click to edit master title style</a:t>
            </a:r>
          </a:p>
        </p:txBody>
      </p:sp>
      <p:sp>
        <p:nvSpPr>
          <p:cNvPr id="12" name="Content Placeholder 2"/>
          <p:cNvSpPr>
            <a:spLocks noGrp="1"/>
          </p:cNvSpPr>
          <p:nvPr>
            <p:ph sz="quarter" idx="13" hasCustomPrompt="1"/>
          </p:nvPr>
        </p:nvSpPr>
        <p:spPr>
          <a:xfrm>
            <a:off x="913774" y="1566408"/>
            <a:ext cx="10363826" cy="4224792"/>
          </a:xfrm>
        </p:spPr>
        <p:txBody>
          <a:bodyPr/>
          <a:lstStyle>
            <a:lvl1pPr marL="228600" indent="-228600">
              <a:buFont typeface="Wingdings" panose="05000000000000000000" pitchFamily="2" charset="2"/>
              <a:buChar char="§"/>
              <a:defRPr sz="2400" cap="none" baseline="0">
                <a:latin typeface="+mj-lt"/>
                <a:cs typeface="Calibri" panose="020F0502020204030204" pitchFamily="34" charset="0"/>
              </a:defRPr>
            </a:lvl1pPr>
            <a:lvl2pPr marL="685800" indent="-228600">
              <a:buFont typeface="Courier New" panose="02070309020205020404" pitchFamily="49" charset="0"/>
              <a:buChar char="o"/>
              <a:defRPr sz="2000" cap="none">
                <a:latin typeface="+mn-lt"/>
                <a:cs typeface="Calibri" panose="020F0502020204030204" pitchFamily="34" charset="0"/>
              </a:defRPr>
            </a:lvl2pPr>
            <a:lvl3pPr marL="1143000" indent="-228600">
              <a:buFont typeface="Wingdings" panose="05000000000000000000" pitchFamily="2" charset="2"/>
              <a:buChar char="v"/>
              <a:defRPr sz="1800" cap="none"/>
            </a:lvl3pPr>
            <a:lvl4pPr marL="1600200" indent="-228600">
              <a:buFont typeface="Wingdings" panose="05000000000000000000" pitchFamily="2" charset="2"/>
              <a:buChar char="q"/>
              <a:defRPr sz="1600" cap="none"/>
            </a:lvl4pPr>
          </a:lstStyle>
          <a:p>
            <a:pPr lvl="0"/>
            <a:r>
              <a:rPr lang="en-US" dirty="0" err="1"/>
              <a:t>Aaaa</a:t>
            </a:r>
            <a:endParaRPr lang="en-US" dirty="0"/>
          </a:p>
          <a:p>
            <a:pPr lvl="1"/>
            <a:r>
              <a:rPr lang="en-US" dirty="0" err="1"/>
              <a:t>Saaaa</a:t>
            </a:r>
            <a:endParaRPr lang="en-US" dirty="0"/>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144764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2390416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1293462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278551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4033249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3716347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3348115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CDDCC-9CA4-4D0E-A840-8DDDAE711D3B}" type="datetimeFigureOut">
              <a:rPr lang="en-US" smtClean="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42C0E0-FF58-4921-8131-A68944B21B60}" type="slidenum">
              <a:rPr lang="en-US" smtClean="0"/>
              <a:t>‹#›</a:t>
            </a:fld>
            <a:endParaRPr lang="en-US" dirty="0"/>
          </a:p>
        </p:txBody>
      </p:sp>
    </p:spTree>
    <p:extLst>
      <p:ext uri="{BB962C8B-B14F-4D97-AF65-F5344CB8AC3E}">
        <p14:creationId xmlns:p14="http://schemas.microsoft.com/office/powerpoint/2010/main" val="274279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DBCDDCC-9CA4-4D0E-A840-8DDDAE711D3B}" type="datetimeFigureOut">
              <a:rPr lang="en-US" smtClean="0"/>
              <a:t>10/23/2025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542C0E0-FF58-4921-8131-A68944B21B60}" type="slidenum">
              <a:rPr lang="en-US" smtClean="0"/>
              <a:t>‹#›</a:t>
            </a:fld>
            <a:endParaRPr lang="en-US" dirty="0"/>
          </a:p>
        </p:txBody>
      </p:sp>
    </p:spTree>
    <p:extLst>
      <p:ext uri="{BB962C8B-B14F-4D97-AF65-F5344CB8AC3E}">
        <p14:creationId xmlns:p14="http://schemas.microsoft.com/office/powerpoint/2010/main" val="9767127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seas.upenn.edu/~zives/03f/cis550/codd.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911D4-D6A7-4A0B-BEE1-E70A474DD02B}"/>
              </a:ext>
            </a:extLst>
          </p:cNvPr>
          <p:cNvSpPr>
            <a:spLocks noGrp="1"/>
          </p:cNvSpPr>
          <p:nvPr>
            <p:ph type="ctrTitle"/>
          </p:nvPr>
        </p:nvSpPr>
        <p:spPr>
          <a:xfrm>
            <a:off x="1517448" y="1085174"/>
            <a:ext cx="9001462" cy="2387600"/>
          </a:xfrm>
        </p:spPr>
        <p:txBody>
          <a:bodyPr/>
          <a:lstStyle/>
          <a:p>
            <a:r>
              <a:rPr lang="en-US" dirty="0"/>
              <a:t>Lecture 10 Introduction to Database</a:t>
            </a:r>
          </a:p>
        </p:txBody>
      </p:sp>
      <p:sp>
        <p:nvSpPr>
          <p:cNvPr id="3" name="Subtitle 2">
            <a:extLst>
              <a:ext uri="{FF2B5EF4-FFF2-40B4-BE49-F238E27FC236}">
                <a16:creationId xmlns:a16="http://schemas.microsoft.com/office/drawing/2014/main" id="{2570600F-7128-4FD0-8491-7259B416AF2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49441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AB35F-C3E3-E652-699F-6D254B4C762B}"/>
              </a:ext>
            </a:extLst>
          </p:cNvPr>
          <p:cNvSpPr>
            <a:spLocks noGrp="1"/>
          </p:cNvSpPr>
          <p:nvPr>
            <p:ph type="title"/>
          </p:nvPr>
        </p:nvSpPr>
        <p:spPr/>
        <p:txBody>
          <a:bodyPr/>
          <a:lstStyle/>
          <a:p>
            <a:r>
              <a:rPr lang="en-US" altLang="zh-CN" sz="3600" dirty="0"/>
              <a:t>Data Structuring: Model, Schema, Data</a:t>
            </a:r>
            <a:endParaRPr lang="en-US" dirty="0"/>
          </a:p>
        </p:txBody>
      </p:sp>
      <p:sp>
        <p:nvSpPr>
          <p:cNvPr id="3" name="Content Placeholder 2">
            <a:extLst>
              <a:ext uri="{FF2B5EF4-FFF2-40B4-BE49-F238E27FC236}">
                <a16:creationId xmlns:a16="http://schemas.microsoft.com/office/drawing/2014/main" id="{4687A3E2-52D4-AAEC-F844-C29459A4DF59}"/>
              </a:ext>
            </a:extLst>
          </p:cNvPr>
          <p:cNvSpPr>
            <a:spLocks noGrp="1"/>
          </p:cNvSpPr>
          <p:nvPr>
            <p:ph sz="quarter" idx="13"/>
          </p:nvPr>
        </p:nvSpPr>
        <p:spPr/>
        <p:txBody>
          <a:bodyPr>
            <a:normAutofit fontScale="92500" lnSpcReduction="20000"/>
          </a:bodyPr>
          <a:lstStyle/>
          <a:p>
            <a:pPr>
              <a:lnSpc>
                <a:spcPct val="110000"/>
              </a:lnSpc>
            </a:pPr>
            <a:r>
              <a:rPr lang="en-US" altLang="zh-CN" dirty="0"/>
              <a:t>Data model </a:t>
            </a:r>
          </a:p>
          <a:p>
            <a:pPr lvl="1">
              <a:lnSpc>
                <a:spcPct val="110000"/>
              </a:lnSpc>
            </a:pPr>
            <a:r>
              <a:rPr lang="en-US" altLang="zh-CN" dirty="0"/>
              <a:t>Conceptual structuring of data stored in database </a:t>
            </a:r>
          </a:p>
          <a:p>
            <a:pPr lvl="2">
              <a:lnSpc>
                <a:spcPct val="110000"/>
              </a:lnSpc>
            </a:pPr>
            <a:r>
              <a:rPr lang="en-US" altLang="zh-CN" dirty="0"/>
              <a:t>Higher level than schema and decides what can be in the schema</a:t>
            </a:r>
          </a:p>
          <a:p>
            <a:pPr lvl="1">
              <a:lnSpc>
                <a:spcPct val="110000"/>
              </a:lnSpc>
            </a:pPr>
            <a:r>
              <a:rPr lang="en-US" altLang="zh-CN" dirty="0"/>
              <a:t>ex: data is set of records, each with student-ID, name, address, courses, photo </a:t>
            </a:r>
          </a:p>
          <a:p>
            <a:pPr lvl="1">
              <a:lnSpc>
                <a:spcPct val="110000"/>
              </a:lnSpc>
            </a:pPr>
            <a:r>
              <a:rPr lang="en-US" altLang="zh-CN" dirty="0"/>
              <a:t>ex: data is graph where nodes represent cities, edges represent airline routes </a:t>
            </a:r>
          </a:p>
          <a:p>
            <a:pPr>
              <a:lnSpc>
                <a:spcPct val="110000"/>
              </a:lnSpc>
            </a:pPr>
            <a:r>
              <a:rPr lang="en-US" altLang="zh-CN" dirty="0"/>
              <a:t>Schema versus data</a:t>
            </a:r>
          </a:p>
          <a:p>
            <a:pPr lvl="1">
              <a:lnSpc>
                <a:spcPct val="110000"/>
              </a:lnSpc>
            </a:pPr>
            <a:r>
              <a:rPr lang="en-US" altLang="zh-CN" b="1" dirty="0">
                <a:solidFill>
                  <a:srgbClr val="7D0900"/>
                </a:solidFill>
              </a:rPr>
              <a:t>Schema</a:t>
            </a:r>
            <a:r>
              <a:rPr lang="en-US" altLang="zh-CN" dirty="0"/>
              <a:t>: is the blueprint of the database, specifying data fields and their types (how data is to be structured in the database). </a:t>
            </a:r>
          </a:p>
          <a:p>
            <a:pPr lvl="2">
              <a:lnSpc>
                <a:spcPct val="110000"/>
              </a:lnSpc>
            </a:pPr>
            <a:r>
              <a:rPr lang="en-US" altLang="zh-CN" dirty="0"/>
              <a:t>defined at set-up time, rarely changes (also called "</a:t>
            </a:r>
            <a:r>
              <a:rPr lang="en-US" altLang="zh-CN" b="1" dirty="0">
                <a:solidFill>
                  <a:srgbClr val="7D0900"/>
                </a:solidFill>
              </a:rPr>
              <a:t>metadata</a:t>
            </a:r>
            <a:r>
              <a:rPr lang="en-US" altLang="zh-CN" dirty="0"/>
              <a:t>")</a:t>
            </a:r>
          </a:p>
          <a:p>
            <a:pPr lvl="1">
              <a:lnSpc>
                <a:spcPct val="110000"/>
              </a:lnSpc>
            </a:pPr>
            <a:r>
              <a:rPr lang="en-US" altLang="zh-CN" b="1" dirty="0">
                <a:solidFill>
                  <a:srgbClr val="7D0900"/>
                </a:solidFill>
              </a:rPr>
              <a:t>Data</a:t>
            </a:r>
            <a:r>
              <a:rPr lang="en-US" altLang="zh-CN" dirty="0">
                <a:solidFill>
                  <a:srgbClr val="7D0900"/>
                </a:solidFill>
              </a:rPr>
              <a:t> </a:t>
            </a:r>
            <a:r>
              <a:rPr lang="en-US" altLang="zh-CN" dirty="0"/>
              <a:t>is actual "</a:t>
            </a:r>
            <a:r>
              <a:rPr lang="en-US" altLang="zh-CN" b="1" dirty="0">
                <a:solidFill>
                  <a:srgbClr val="7D0900"/>
                </a:solidFill>
              </a:rPr>
              <a:t>instance</a:t>
            </a:r>
            <a:r>
              <a:rPr lang="en-US" altLang="zh-CN" dirty="0"/>
              <a:t>" of database, changes rapidly</a:t>
            </a:r>
          </a:p>
          <a:p>
            <a:pPr lvl="2">
              <a:lnSpc>
                <a:spcPct val="110000"/>
              </a:lnSpc>
            </a:pPr>
            <a:r>
              <a:rPr lang="en-US" altLang="zh-CN" dirty="0"/>
              <a:t>Data is stored in the databased at a particular time</a:t>
            </a:r>
          </a:p>
          <a:p>
            <a:pPr lvl="1">
              <a:lnSpc>
                <a:spcPct val="110000"/>
              </a:lnSpc>
            </a:pPr>
            <a:r>
              <a:rPr lang="en-US" altLang="zh-CN" dirty="0"/>
              <a:t>vs. types and variables in programming languages</a:t>
            </a:r>
          </a:p>
        </p:txBody>
      </p:sp>
    </p:spTree>
    <p:extLst>
      <p:ext uri="{BB962C8B-B14F-4D97-AF65-F5344CB8AC3E}">
        <p14:creationId xmlns:p14="http://schemas.microsoft.com/office/powerpoint/2010/main" val="88430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281A0-8873-BBFF-660B-86420FFD7FAF}"/>
              </a:ext>
            </a:extLst>
          </p:cNvPr>
          <p:cNvSpPr>
            <a:spLocks noGrp="1"/>
          </p:cNvSpPr>
          <p:nvPr>
            <p:ph type="title"/>
          </p:nvPr>
        </p:nvSpPr>
        <p:spPr/>
        <p:txBody>
          <a:bodyPr/>
          <a:lstStyle/>
          <a:p>
            <a:r>
              <a:rPr lang="en-US" altLang="zh-CN" dirty="0"/>
              <a:t>Schema vs. Data</a:t>
            </a:r>
            <a:endParaRPr lang="en-US" dirty="0"/>
          </a:p>
        </p:txBody>
      </p:sp>
      <p:sp>
        <p:nvSpPr>
          <p:cNvPr id="3" name="Content Placeholder 2">
            <a:extLst>
              <a:ext uri="{FF2B5EF4-FFF2-40B4-BE49-F238E27FC236}">
                <a16:creationId xmlns:a16="http://schemas.microsoft.com/office/drawing/2014/main" id="{19473F39-AC58-1BA6-9CA1-623A6461EE31}"/>
              </a:ext>
            </a:extLst>
          </p:cNvPr>
          <p:cNvSpPr>
            <a:spLocks noGrp="1"/>
          </p:cNvSpPr>
          <p:nvPr>
            <p:ph sz="quarter" idx="13"/>
          </p:nvPr>
        </p:nvSpPr>
        <p:spPr>
          <a:xfrm>
            <a:off x="913774" y="1566408"/>
            <a:ext cx="10363826" cy="2162137"/>
          </a:xfrm>
        </p:spPr>
        <p:txBody>
          <a:bodyPr/>
          <a:lstStyle/>
          <a:p>
            <a:r>
              <a:rPr lang="en-US" altLang="zh-CN" dirty="0"/>
              <a:t>Schema: name, name of each field, the type of each field</a:t>
            </a:r>
          </a:p>
          <a:p>
            <a:pPr lvl="1"/>
            <a:r>
              <a:rPr lang="en-US" altLang="zh-CN" dirty="0"/>
              <a:t>Students (</a:t>
            </a:r>
            <a:r>
              <a:rPr lang="en-US" altLang="zh-CN" dirty="0" err="1"/>
              <a:t>Sid:string</a:t>
            </a:r>
            <a:r>
              <a:rPr lang="en-US" altLang="zh-CN" dirty="0"/>
              <a:t>, </a:t>
            </a:r>
            <a:r>
              <a:rPr lang="en-US" altLang="zh-CN" dirty="0" err="1"/>
              <a:t>Name:string</a:t>
            </a:r>
            <a:r>
              <a:rPr lang="en-US" altLang="zh-CN" dirty="0"/>
              <a:t>, Age: integer, GPA: real)</a:t>
            </a:r>
          </a:p>
          <a:p>
            <a:pPr lvl="1"/>
            <a:r>
              <a:rPr lang="en-US" altLang="zh-CN" dirty="0"/>
              <a:t>A template for describing a student</a:t>
            </a:r>
          </a:p>
          <a:p>
            <a:r>
              <a:rPr lang="en-US" altLang="zh-CN" dirty="0"/>
              <a:t>Data: an example instance of the relation</a:t>
            </a:r>
          </a:p>
          <a:p>
            <a:endParaRPr lang="en-US" dirty="0"/>
          </a:p>
        </p:txBody>
      </p:sp>
      <p:graphicFrame>
        <p:nvGraphicFramePr>
          <p:cNvPr id="4" name="Table 3">
            <a:extLst>
              <a:ext uri="{FF2B5EF4-FFF2-40B4-BE49-F238E27FC236}">
                <a16:creationId xmlns:a16="http://schemas.microsoft.com/office/drawing/2014/main" id="{27EF9ABC-07C4-99EC-D2A0-4EB67CAD290B}"/>
              </a:ext>
            </a:extLst>
          </p:cNvPr>
          <p:cNvGraphicFramePr>
            <a:graphicFrameLocks noGrp="1"/>
          </p:cNvGraphicFramePr>
          <p:nvPr>
            <p:extLst>
              <p:ext uri="{D42A27DB-BD31-4B8C-83A1-F6EECF244321}">
                <p14:modId xmlns:p14="http://schemas.microsoft.com/office/powerpoint/2010/main" val="2818665981"/>
              </p:ext>
            </p:extLst>
          </p:nvPr>
        </p:nvGraphicFramePr>
        <p:xfrm>
          <a:off x="2671709" y="3851943"/>
          <a:ext cx="6096000" cy="222504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pPr algn="ctr"/>
                      <a:r>
                        <a:rPr lang="en-US" altLang="zh-CN" dirty="0"/>
                        <a:t>Sid</a:t>
                      </a:r>
                      <a:endParaRPr lang="zh-CN" altLang="en-US" dirty="0"/>
                    </a:p>
                  </a:txBody>
                  <a:tcPr/>
                </a:tc>
                <a:tc>
                  <a:txBody>
                    <a:bodyPr/>
                    <a:lstStyle/>
                    <a:p>
                      <a:pPr algn="ctr"/>
                      <a:r>
                        <a:rPr lang="en-US" altLang="zh-CN" dirty="0"/>
                        <a:t>Name</a:t>
                      </a:r>
                      <a:endParaRPr lang="zh-CN" altLang="en-US" dirty="0"/>
                    </a:p>
                  </a:txBody>
                  <a:tcPr/>
                </a:tc>
                <a:tc>
                  <a:txBody>
                    <a:bodyPr/>
                    <a:lstStyle/>
                    <a:p>
                      <a:pPr algn="ctr"/>
                      <a:r>
                        <a:rPr lang="en-US" altLang="zh-CN" dirty="0"/>
                        <a:t>Age</a:t>
                      </a:r>
                      <a:endParaRPr lang="zh-CN" altLang="en-US" dirty="0"/>
                    </a:p>
                  </a:txBody>
                  <a:tcPr/>
                </a:tc>
                <a:tc>
                  <a:txBody>
                    <a:bodyPr/>
                    <a:lstStyle/>
                    <a:p>
                      <a:pPr algn="ctr"/>
                      <a:r>
                        <a:rPr lang="en-US" altLang="zh-CN" dirty="0"/>
                        <a:t>GPA</a:t>
                      </a:r>
                      <a:endParaRPr lang="zh-CN" altLang="en-US" dirty="0"/>
                    </a:p>
                  </a:txBody>
                  <a:tcPr/>
                </a:tc>
                <a:extLst>
                  <a:ext uri="{0D108BD9-81ED-4DB2-BD59-A6C34878D82A}">
                    <a16:rowId xmlns:a16="http://schemas.microsoft.com/office/drawing/2014/main" val="10000"/>
                  </a:ext>
                </a:extLst>
              </a:tr>
              <a:tr h="370840">
                <a:tc>
                  <a:txBody>
                    <a:bodyPr/>
                    <a:lstStyle/>
                    <a:p>
                      <a:pPr algn="ctr"/>
                      <a:r>
                        <a:rPr lang="en-US" altLang="zh-CN" dirty="0"/>
                        <a:t>0001</a:t>
                      </a:r>
                      <a:endParaRPr lang="zh-CN" altLang="en-US" dirty="0"/>
                    </a:p>
                  </a:txBody>
                  <a:tcPr/>
                </a:tc>
                <a:tc>
                  <a:txBody>
                    <a:bodyPr/>
                    <a:lstStyle/>
                    <a:p>
                      <a:pPr algn="ctr"/>
                      <a:r>
                        <a:rPr lang="en-US" altLang="zh-CN" dirty="0"/>
                        <a:t>Alex</a:t>
                      </a:r>
                      <a:endParaRPr lang="zh-CN" altLang="en-US" dirty="0"/>
                    </a:p>
                  </a:txBody>
                  <a:tcPr/>
                </a:tc>
                <a:tc>
                  <a:txBody>
                    <a:bodyPr/>
                    <a:lstStyle/>
                    <a:p>
                      <a:pPr algn="ctr"/>
                      <a:r>
                        <a:rPr lang="en-US" altLang="zh-CN" dirty="0"/>
                        <a:t>19</a:t>
                      </a:r>
                      <a:endParaRPr lang="zh-CN" altLang="en-US" dirty="0"/>
                    </a:p>
                  </a:txBody>
                  <a:tcPr/>
                </a:tc>
                <a:tc>
                  <a:txBody>
                    <a:bodyPr/>
                    <a:lstStyle/>
                    <a:p>
                      <a:pPr algn="ctr"/>
                      <a:r>
                        <a:rPr lang="en-US" altLang="zh-CN" dirty="0"/>
                        <a:t>3.55</a:t>
                      </a:r>
                      <a:endParaRPr lang="zh-CN" altLang="en-US" dirty="0"/>
                    </a:p>
                  </a:txBody>
                  <a:tcPr/>
                </a:tc>
                <a:extLst>
                  <a:ext uri="{0D108BD9-81ED-4DB2-BD59-A6C34878D82A}">
                    <a16:rowId xmlns:a16="http://schemas.microsoft.com/office/drawing/2014/main" val="10001"/>
                  </a:ext>
                </a:extLst>
              </a:tr>
              <a:tr h="370840">
                <a:tc>
                  <a:txBody>
                    <a:bodyPr/>
                    <a:lstStyle/>
                    <a:p>
                      <a:pPr algn="ctr"/>
                      <a:r>
                        <a:rPr lang="en-US" altLang="zh-CN" dirty="0"/>
                        <a:t>0002</a:t>
                      </a:r>
                      <a:endParaRPr lang="zh-CN" altLang="en-US" dirty="0"/>
                    </a:p>
                  </a:txBody>
                  <a:tcPr/>
                </a:tc>
                <a:tc>
                  <a:txBody>
                    <a:bodyPr/>
                    <a:lstStyle/>
                    <a:p>
                      <a:pPr algn="ctr"/>
                      <a:r>
                        <a:rPr lang="en-US" altLang="zh-CN" dirty="0"/>
                        <a:t>Bob</a:t>
                      </a:r>
                      <a:endParaRPr lang="zh-CN" altLang="en-US" dirty="0"/>
                    </a:p>
                  </a:txBody>
                  <a:tcPr/>
                </a:tc>
                <a:tc>
                  <a:txBody>
                    <a:bodyPr/>
                    <a:lstStyle/>
                    <a:p>
                      <a:pPr algn="ctr"/>
                      <a:r>
                        <a:rPr lang="en-US" altLang="zh-CN" dirty="0"/>
                        <a:t>22</a:t>
                      </a:r>
                      <a:endParaRPr lang="zh-CN" altLang="en-US" dirty="0"/>
                    </a:p>
                  </a:txBody>
                  <a:tcPr/>
                </a:tc>
                <a:tc>
                  <a:txBody>
                    <a:bodyPr/>
                    <a:lstStyle/>
                    <a:p>
                      <a:pPr algn="ctr"/>
                      <a:r>
                        <a:rPr lang="en-US" altLang="zh-CN" dirty="0"/>
                        <a:t>3.10</a:t>
                      </a:r>
                      <a:endParaRPr lang="zh-CN" altLang="en-US" dirty="0"/>
                    </a:p>
                  </a:txBody>
                  <a:tcPr/>
                </a:tc>
                <a:extLst>
                  <a:ext uri="{0D108BD9-81ED-4DB2-BD59-A6C34878D82A}">
                    <a16:rowId xmlns:a16="http://schemas.microsoft.com/office/drawing/2014/main" val="10002"/>
                  </a:ext>
                </a:extLst>
              </a:tr>
              <a:tr h="370840">
                <a:tc>
                  <a:txBody>
                    <a:bodyPr/>
                    <a:lstStyle/>
                    <a:p>
                      <a:pPr algn="ctr"/>
                      <a:r>
                        <a:rPr lang="en-US" altLang="zh-CN" dirty="0"/>
                        <a:t>0003</a:t>
                      </a:r>
                      <a:endParaRPr lang="zh-CN" altLang="en-US" dirty="0"/>
                    </a:p>
                  </a:txBody>
                  <a:tcPr/>
                </a:tc>
                <a:tc>
                  <a:txBody>
                    <a:bodyPr/>
                    <a:lstStyle/>
                    <a:p>
                      <a:pPr algn="ctr"/>
                      <a:r>
                        <a:rPr lang="en-US" altLang="zh-CN" dirty="0"/>
                        <a:t>Chris</a:t>
                      </a:r>
                      <a:endParaRPr lang="zh-CN" altLang="en-US" dirty="0"/>
                    </a:p>
                  </a:txBody>
                  <a:tcPr/>
                </a:tc>
                <a:tc>
                  <a:txBody>
                    <a:bodyPr/>
                    <a:lstStyle/>
                    <a:p>
                      <a:pPr algn="ctr"/>
                      <a:r>
                        <a:rPr lang="en-US" altLang="zh-CN" dirty="0"/>
                        <a:t>20</a:t>
                      </a:r>
                      <a:endParaRPr lang="zh-CN" altLang="en-US" dirty="0"/>
                    </a:p>
                  </a:txBody>
                  <a:tcPr/>
                </a:tc>
                <a:tc>
                  <a:txBody>
                    <a:bodyPr/>
                    <a:lstStyle/>
                    <a:p>
                      <a:pPr algn="ctr"/>
                      <a:r>
                        <a:rPr lang="en-US" altLang="zh-CN" dirty="0"/>
                        <a:t>3.80</a:t>
                      </a:r>
                      <a:endParaRPr lang="zh-CN" altLang="en-US" dirty="0"/>
                    </a:p>
                  </a:txBody>
                  <a:tcPr/>
                </a:tc>
                <a:extLst>
                  <a:ext uri="{0D108BD9-81ED-4DB2-BD59-A6C34878D82A}">
                    <a16:rowId xmlns:a16="http://schemas.microsoft.com/office/drawing/2014/main" val="10003"/>
                  </a:ext>
                </a:extLst>
              </a:tr>
              <a:tr h="370840">
                <a:tc>
                  <a:txBody>
                    <a:bodyPr/>
                    <a:lstStyle/>
                    <a:p>
                      <a:pPr algn="ctr"/>
                      <a:r>
                        <a:rPr lang="en-US" altLang="zh-CN" dirty="0"/>
                        <a:t>0004</a:t>
                      </a:r>
                      <a:endParaRPr lang="zh-CN" altLang="en-US" dirty="0"/>
                    </a:p>
                  </a:txBody>
                  <a:tcPr/>
                </a:tc>
                <a:tc>
                  <a:txBody>
                    <a:bodyPr/>
                    <a:lstStyle/>
                    <a:p>
                      <a:pPr algn="ctr"/>
                      <a:r>
                        <a:rPr lang="en-US" altLang="zh-CN" dirty="0"/>
                        <a:t>David</a:t>
                      </a:r>
                      <a:endParaRPr lang="zh-CN" altLang="en-US" dirty="0"/>
                    </a:p>
                  </a:txBody>
                  <a:tcPr/>
                </a:tc>
                <a:tc>
                  <a:txBody>
                    <a:bodyPr/>
                    <a:lstStyle/>
                    <a:p>
                      <a:pPr algn="ctr"/>
                      <a:r>
                        <a:rPr lang="en-US" altLang="zh-CN" dirty="0"/>
                        <a:t>20</a:t>
                      </a:r>
                      <a:endParaRPr lang="zh-CN" altLang="en-US" dirty="0"/>
                    </a:p>
                  </a:txBody>
                  <a:tcPr/>
                </a:tc>
                <a:tc>
                  <a:txBody>
                    <a:bodyPr/>
                    <a:lstStyle/>
                    <a:p>
                      <a:pPr algn="ctr"/>
                      <a:r>
                        <a:rPr lang="en-US" altLang="zh-CN" dirty="0"/>
                        <a:t>3.95</a:t>
                      </a:r>
                      <a:endParaRPr lang="zh-CN" altLang="en-US" dirty="0"/>
                    </a:p>
                  </a:txBody>
                  <a:tcPr/>
                </a:tc>
                <a:extLst>
                  <a:ext uri="{0D108BD9-81ED-4DB2-BD59-A6C34878D82A}">
                    <a16:rowId xmlns:a16="http://schemas.microsoft.com/office/drawing/2014/main" val="10004"/>
                  </a:ext>
                </a:extLst>
              </a:tr>
              <a:tr h="370840">
                <a:tc>
                  <a:txBody>
                    <a:bodyPr/>
                    <a:lstStyle/>
                    <a:p>
                      <a:pPr algn="ctr"/>
                      <a:r>
                        <a:rPr lang="en-US" altLang="zh-CN" dirty="0"/>
                        <a:t>0005</a:t>
                      </a:r>
                      <a:endParaRPr lang="zh-CN" altLang="en-US" dirty="0"/>
                    </a:p>
                  </a:txBody>
                  <a:tcPr/>
                </a:tc>
                <a:tc>
                  <a:txBody>
                    <a:bodyPr/>
                    <a:lstStyle/>
                    <a:p>
                      <a:pPr algn="ctr"/>
                      <a:r>
                        <a:rPr lang="en-US" altLang="zh-CN" dirty="0"/>
                        <a:t>Eugene</a:t>
                      </a:r>
                      <a:endParaRPr lang="zh-CN" altLang="en-US" dirty="0"/>
                    </a:p>
                  </a:txBody>
                  <a:tcPr/>
                </a:tc>
                <a:tc>
                  <a:txBody>
                    <a:bodyPr/>
                    <a:lstStyle/>
                    <a:p>
                      <a:pPr algn="ctr"/>
                      <a:r>
                        <a:rPr lang="en-US" altLang="zh-CN" dirty="0"/>
                        <a:t>21</a:t>
                      </a:r>
                      <a:endParaRPr lang="zh-CN" altLang="en-US" dirty="0"/>
                    </a:p>
                  </a:txBody>
                  <a:tcPr/>
                </a:tc>
                <a:tc>
                  <a:txBody>
                    <a:bodyPr/>
                    <a:lstStyle/>
                    <a:p>
                      <a:pPr algn="ctr"/>
                      <a:r>
                        <a:rPr lang="en-US" altLang="zh-CN" dirty="0"/>
                        <a:t>3.30</a:t>
                      </a:r>
                      <a:endParaRPr lang="zh-CN" alt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12885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281A0-8873-BBFF-660B-86420FFD7FAF}"/>
              </a:ext>
            </a:extLst>
          </p:cNvPr>
          <p:cNvSpPr>
            <a:spLocks noGrp="1"/>
          </p:cNvSpPr>
          <p:nvPr>
            <p:ph type="title"/>
          </p:nvPr>
        </p:nvSpPr>
        <p:spPr/>
        <p:txBody>
          <a:bodyPr/>
          <a:lstStyle/>
          <a:p>
            <a:r>
              <a:rPr lang="en-US" altLang="zh-CN" sz="3600" dirty="0"/>
              <a:t>DDL and DML</a:t>
            </a:r>
            <a:endParaRPr lang="en-US" dirty="0"/>
          </a:p>
        </p:txBody>
      </p:sp>
      <p:sp>
        <p:nvSpPr>
          <p:cNvPr id="3" name="Content Placeholder 2">
            <a:extLst>
              <a:ext uri="{FF2B5EF4-FFF2-40B4-BE49-F238E27FC236}">
                <a16:creationId xmlns:a16="http://schemas.microsoft.com/office/drawing/2014/main" id="{19473F39-AC58-1BA6-9CA1-623A6461EE31}"/>
              </a:ext>
            </a:extLst>
          </p:cNvPr>
          <p:cNvSpPr>
            <a:spLocks noGrp="1"/>
          </p:cNvSpPr>
          <p:nvPr>
            <p:ph sz="quarter" idx="13"/>
          </p:nvPr>
        </p:nvSpPr>
        <p:spPr>
          <a:xfrm>
            <a:off x="913774" y="1566408"/>
            <a:ext cx="10363826" cy="4582144"/>
          </a:xfrm>
        </p:spPr>
        <p:txBody>
          <a:bodyPr>
            <a:normAutofit/>
          </a:bodyPr>
          <a:lstStyle/>
          <a:p>
            <a:pPr>
              <a:lnSpc>
                <a:spcPct val="120000"/>
              </a:lnSpc>
            </a:pPr>
            <a:r>
              <a:rPr lang="en-US" altLang="zh-CN" dirty="0"/>
              <a:t>Data definition language (DDL)</a:t>
            </a:r>
          </a:p>
          <a:p>
            <a:pPr lvl="1">
              <a:lnSpc>
                <a:spcPct val="120000"/>
              </a:lnSpc>
            </a:pPr>
            <a:r>
              <a:rPr lang="en-US" altLang="zh-CN" dirty="0"/>
              <a:t>commands for setting up schema of database </a:t>
            </a:r>
          </a:p>
          <a:p>
            <a:pPr>
              <a:lnSpc>
                <a:spcPct val="120000"/>
              </a:lnSpc>
            </a:pPr>
            <a:r>
              <a:rPr lang="en-US" altLang="zh-CN" dirty="0"/>
              <a:t>Data Manipulation Language (DML)</a:t>
            </a:r>
          </a:p>
          <a:p>
            <a:pPr lvl="1">
              <a:lnSpc>
                <a:spcPct val="120000"/>
              </a:lnSpc>
            </a:pPr>
            <a:r>
              <a:rPr lang="en-US" altLang="zh-CN" dirty="0"/>
              <a:t>Commands to manipulate data in database:</a:t>
            </a:r>
          </a:p>
          <a:p>
            <a:pPr lvl="2">
              <a:lnSpc>
                <a:spcPct val="120000"/>
              </a:lnSpc>
            </a:pPr>
            <a:r>
              <a:rPr lang="en-US" altLang="zh-CN" dirty="0"/>
              <a:t>RETRIEVE, INSERT, DELETE, MODIFY</a:t>
            </a:r>
          </a:p>
          <a:p>
            <a:pPr lvl="1">
              <a:lnSpc>
                <a:spcPct val="120000"/>
              </a:lnSpc>
            </a:pPr>
            <a:r>
              <a:rPr lang="en-US" altLang="zh-CN" dirty="0"/>
              <a:t>Also called "query language"</a:t>
            </a:r>
          </a:p>
          <a:p>
            <a:endParaRPr lang="en-US" dirty="0"/>
          </a:p>
        </p:txBody>
      </p:sp>
    </p:spTree>
    <p:extLst>
      <p:ext uri="{BB962C8B-B14F-4D97-AF65-F5344CB8AC3E}">
        <p14:creationId xmlns:p14="http://schemas.microsoft.com/office/powerpoint/2010/main" val="4253083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9C711-73E8-982A-2C6D-A690C889D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66C1E-6621-2A5B-7718-5E530F467B0A}"/>
              </a:ext>
            </a:extLst>
          </p:cNvPr>
          <p:cNvSpPr>
            <a:spLocks noGrp="1"/>
          </p:cNvSpPr>
          <p:nvPr>
            <p:ph type="title"/>
          </p:nvPr>
        </p:nvSpPr>
        <p:spPr/>
        <p:txBody>
          <a:bodyPr/>
          <a:lstStyle/>
          <a:p>
            <a:r>
              <a:rPr lang="en-US" altLang="zh-CN" sz="3600" dirty="0"/>
              <a:t>Key Steps in building a (relational) DB application</a:t>
            </a:r>
            <a:endParaRPr lang="en-US" dirty="0"/>
          </a:p>
        </p:txBody>
      </p:sp>
      <p:sp>
        <p:nvSpPr>
          <p:cNvPr id="3" name="Content Placeholder 2">
            <a:extLst>
              <a:ext uri="{FF2B5EF4-FFF2-40B4-BE49-F238E27FC236}">
                <a16:creationId xmlns:a16="http://schemas.microsoft.com/office/drawing/2014/main" id="{2F37DEF7-83AF-CADE-30F3-BE1E757CE8DC}"/>
              </a:ext>
            </a:extLst>
          </p:cNvPr>
          <p:cNvSpPr>
            <a:spLocks noGrp="1"/>
          </p:cNvSpPr>
          <p:nvPr>
            <p:ph sz="quarter" idx="13"/>
          </p:nvPr>
        </p:nvSpPr>
        <p:spPr>
          <a:xfrm>
            <a:off x="913774" y="1566408"/>
            <a:ext cx="10363826" cy="4582144"/>
          </a:xfrm>
        </p:spPr>
        <p:txBody>
          <a:bodyPr>
            <a:normAutofit fontScale="92500" lnSpcReduction="10000"/>
          </a:bodyPr>
          <a:lstStyle/>
          <a:p>
            <a:r>
              <a:rPr lang="en-US" dirty="0"/>
              <a:t>Step 1: Conceptual design</a:t>
            </a:r>
          </a:p>
          <a:p>
            <a:pPr lvl="1"/>
            <a:r>
              <a:rPr lang="en-US" dirty="0"/>
              <a:t>Use a modeling language to express what to model in the application</a:t>
            </a:r>
          </a:p>
          <a:p>
            <a:pPr lvl="2"/>
            <a:r>
              <a:rPr lang="en-US" dirty="0"/>
              <a:t>ER model or relational model are popular models</a:t>
            </a:r>
          </a:p>
          <a:p>
            <a:pPr lvl="1"/>
            <a:r>
              <a:rPr lang="en-US" dirty="0"/>
              <a:t>With the ER model, the output of this step is an ER diagram of the application domain</a:t>
            </a:r>
          </a:p>
          <a:p>
            <a:r>
              <a:rPr lang="en-US" dirty="0"/>
              <a:t>Step 2: Select a type of DBMS</a:t>
            </a:r>
          </a:p>
          <a:p>
            <a:pPr lvl="1"/>
            <a:r>
              <a:rPr lang="en-US" dirty="0"/>
              <a:t>Relational DBMS is currently the most popular DBMS</a:t>
            </a:r>
          </a:p>
          <a:p>
            <a:r>
              <a:rPr lang="en-US" dirty="0"/>
              <a:t>Step 3: Translate a model design to a relational schema (assume that a relational DBMS is selected)</a:t>
            </a:r>
          </a:p>
          <a:p>
            <a:pPr lvl="1">
              <a:lnSpc>
                <a:spcPct val="125000"/>
              </a:lnSpc>
            </a:pPr>
            <a:r>
              <a:rPr lang="en-US" altLang="zh-CN" dirty="0">
                <a:ea typeface="宋体" charset="-122"/>
              </a:rPr>
              <a:t>Use a set of </a:t>
            </a:r>
            <a:r>
              <a:rPr lang="en-US" altLang="zh-CN" b="1" dirty="0">
                <a:solidFill>
                  <a:srgbClr val="7D0900"/>
                </a:solidFill>
                <a:ea typeface="宋体" charset="-122"/>
              </a:rPr>
              <a:t>rules</a:t>
            </a:r>
            <a:r>
              <a:rPr lang="en-US" altLang="zh-CN" dirty="0">
                <a:ea typeface="宋体" charset="-122"/>
              </a:rPr>
              <a:t> to translate from ER to relational schema</a:t>
            </a:r>
          </a:p>
          <a:p>
            <a:pPr lvl="1">
              <a:lnSpc>
                <a:spcPct val="125000"/>
              </a:lnSpc>
            </a:pPr>
            <a:r>
              <a:rPr lang="en-US" altLang="zh-CN" dirty="0">
                <a:ea typeface="宋体" charset="-122"/>
              </a:rPr>
              <a:t>Use a set of schema refinement rules to transform the above relational schema into a </a:t>
            </a:r>
            <a:r>
              <a:rPr lang="en-US" altLang="zh-CN" b="1" dirty="0">
                <a:solidFill>
                  <a:srgbClr val="7D0900"/>
                </a:solidFill>
                <a:ea typeface="宋体" charset="-122"/>
              </a:rPr>
              <a:t>good</a:t>
            </a:r>
            <a:r>
              <a:rPr lang="en-US" altLang="zh-CN" dirty="0">
                <a:solidFill>
                  <a:srgbClr val="7D0900"/>
                </a:solidFill>
                <a:ea typeface="宋体" charset="-122"/>
              </a:rPr>
              <a:t> </a:t>
            </a:r>
            <a:r>
              <a:rPr lang="en-US" altLang="zh-CN" dirty="0">
                <a:ea typeface="宋体" charset="-122"/>
              </a:rPr>
              <a:t>relational schema</a:t>
            </a:r>
          </a:p>
          <a:p>
            <a:pPr lvl="1"/>
            <a:endParaRPr lang="en-US" dirty="0"/>
          </a:p>
        </p:txBody>
      </p:sp>
    </p:spTree>
    <p:extLst>
      <p:ext uri="{BB962C8B-B14F-4D97-AF65-F5344CB8AC3E}">
        <p14:creationId xmlns:p14="http://schemas.microsoft.com/office/powerpoint/2010/main" val="3012309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CA626-D58B-C297-28E8-911B8B658C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201E4-C840-FEBA-CC35-1156C1B5BACC}"/>
              </a:ext>
            </a:extLst>
          </p:cNvPr>
          <p:cNvSpPr>
            <a:spLocks noGrp="1"/>
          </p:cNvSpPr>
          <p:nvPr>
            <p:ph type="title"/>
          </p:nvPr>
        </p:nvSpPr>
        <p:spPr/>
        <p:txBody>
          <a:bodyPr/>
          <a:lstStyle/>
          <a:p>
            <a:r>
              <a:rPr lang="en-US" altLang="zh-CN" sz="3600" dirty="0"/>
              <a:t>Key Steps in building a DB application</a:t>
            </a:r>
            <a:endParaRPr lang="en-US" dirty="0"/>
          </a:p>
        </p:txBody>
      </p:sp>
      <p:sp>
        <p:nvSpPr>
          <p:cNvPr id="3" name="Content Placeholder 2">
            <a:extLst>
              <a:ext uri="{FF2B5EF4-FFF2-40B4-BE49-F238E27FC236}">
                <a16:creationId xmlns:a16="http://schemas.microsoft.com/office/drawing/2014/main" id="{7ACBE207-7423-83A0-DD51-0D32BCDE2AA4}"/>
              </a:ext>
            </a:extLst>
          </p:cNvPr>
          <p:cNvSpPr>
            <a:spLocks noGrp="1"/>
          </p:cNvSpPr>
          <p:nvPr>
            <p:ph sz="quarter" idx="13"/>
          </p:nvPr>
        </p:nvSpPr>
        <p:spPr>
          <a:xfrm>
            <a:off x="913774" y="1566408"/>
            <a:ext cx="10363826" cy="4582144"/>
          </a:xfrm>
        </p:spPr>
        <p:txBody>
          <a:bodyPr>
            <a:normAutofit/>
          </a:bodyPr>
          <a:lstStyle/>
          <a:p>
            <a:pPr marL="0" indent="0">
              <a:lnSpc>
                <a:spcPct val="125000"/>
              </a:lnSpc>
              <a:buNone/>
            </a:pPr>
            <a:r>
              <a:rPr lang="en-US" dirty="0"/>
              <a:t>Step 4: </a:t>
            </a:r>
            <a:r>
              <a:rPr lang="en-US" altLang="zh-CN" dirty="0">
                <a:ea typeface="宋体" charset="-122"/>
              </a:rPr>
              <a:t>Implement the relational DBMS using a "database programming language" called SQL</a:t>
            </a:r>
          </a:p>
          <a:p>
            <a:pPr marL="0" indent="0">
              <a:lnSpc>
                <a:spcPct val="125000"/>
              </a:lnSpc>
              <a:buNone/>
            </a:pPr>
            <a:r>
              <a:rPr lang="en-US" altLang="zh-CN" dirty="0">
                <a:ea typeface="宋体" charset="-122"/>
              </a:rPr>
              <a:t>Step 5: Write the application program (in C++, Python, Java, PHP) to handle user interactions and take care of things that the database does not do.</a:t>
            </a:r>
          </a:p>
          <a:p>
            <a:pPr lvl="1">
              <a:lnSpc>
                <a:spcPct val="125000"/>
              </a:lnSpc>
            </a:pPr>
            <a:r>
              <a:rPr lang="en-US" altLang="zh-CN" dirty="0">
                <a:ea typeface="宋体" charset="-122"/>
              </a:rPr>
              <a:t>Ordinary users do not know SQL, and cannot directly interact with the database. </a:t>
            </a:r>
          </a:p>
          <a:p>
            <a:pPr lvl="1"/>
            <a:endParaRPr lang="en-US" dirty="0"/>
          </a:p>
        </p:txBody>
      </p:sp>
    </p:spTree>
    <p:extLst>
      <p:ext uri="{BB962C8B-B14F-4D97-AF65-F5344CB8AC3E}">
        <p14:creationId xmlns:p14="http://schemas.microsoft.com/office/powerpoint/2010/main" val="2069877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4CF26-00D2-6F8E-D7F4-2BD2749C960A}"/>
              </a:ext>
            </a:extLst>
          </p:cNvPr>
          <p:cNvSpPr>
            <a:spLocks noGrp="1"/>
          </p:cNvSpPr>
          <p:nvPr>
            <p:ph type="title"/>
          </p:nvPr>
        </p:nvSpPr>
        <p:spPr/>
        <p:txBody>
          <a:bodyPr/>
          <a:lstStyle/>
          <a:p>
            <a:r>
              <a:rPr lang="en-US" dirty="0"/>
              <a:t>ER Model</a:t>
            </a:r>
          </a:p>
        </p:txBody>
      </p:sp>
      <p:sp>
        <p:nvSpPr>
          <p:cNvPr id="3" name="Content Placeholder 2">
            <a:extLst>
              <a:ext uri="{FF2B5EF4-FFF2-40B4-BE49-F238E27FC236}">
                <a16:creationId xmlns:a16="http://schemas.microsoft.com/office/drawing/2014/main" id="{886EA1DD-76D6-A6FE-4BBE-4E325CB68413}"/>
              </a:ext>
            </a:extLst>
          </p:cNvPr>
          <p:cNvSpPr>
            <a:spLocks noGrp="1"/>
          </p:cNvSpPr>
          <p:nvPr>
            <p:ph sz="quarter" idx="13"/>
          </p:nvPr>
        </p:nvSpPr>
        <p:spPr/>
        <p:txBody>
          <a:bodyPr/>
          <a:lstStyle/>
          <a:p>
            <a:pPr>
              <a:lnSpc>
                <a:spcPct val="125000"/>
              </a:lnSpc>
            </a:pPr>
            <a:r>
              <a:rPr lang="en-US" altLang="zh-CN" dirty="0">
                <a:ea typeface="宋体" charset="-122"/>
              </a:rPr>
              <a:t>A language to specify</a:t>
            </a:r>
          </a:p>
          <a:p>
            <a:pPr lvl="1">
              <a:lnSpc>
                <a:spcPct val="125000"/>
              </a:lnSpc>
            </a:pPr>
            <a:r>
              <a:rPr lang="en-US" altLang="zh-CN" dirty="0">
                <a:ea typeface="宋体" charset="-122"/>
              </a:rPr>
              <a:t>What </a:t>
            </a:r>
            <a:r>
              <a:rPr lang="en-US" altLang="zh-CN" b="1" dirty="0">
                <a:solidFill>
                  <a:srgbClr val="7D0900"/>
                </a:solidFill>
                <a:ea typeface="宋体" charset="-122"/>
              </a:rPr>
              <a:t>information</a:t>
            </a:r>
            <a:r>
              <a:rPr lang="en-US" altLang="zh-CN" dirty="0">
                <a:ea typeface="宋体" charset="-122"/>
              </a:rPr>
              <a:t> a database must hold</a:t>
            </a:r>
          </a:p>
          <a:p>
            <a:pPr lvl="1">
              <a:lnSpc>
                <a:spcPct val="125000"/>
              </a:lnSpc>
            </a:pPr>
            <a:r>
              <a:rPr lang="en-US" altLang="zh-CN" dirty="0">
                <a:ea typeface="宋体" charset="-122"/>
              </a:rPr>
              <a:t>What are the </a:t>
            </a:r>
            <a:r>
              <a:rPr lang="en-US" altLang="zh-CN" b="1" dirty="0">
                <a:solidFill>
                  <a:srgbClr val="7D0900"/>
                </a:solidFill>
                <a:ea typeface="宋体" charset="-122"/>
              </a:rPr>
              <a:t>relationships</a:t>
            </a:r>
            <a:r>
              <a:rPr lang="en-US" altLang="zh-CN" dirty="0">
                <a:ea typeface="宋体" charset="-122"/>
              </a:rPr>
              <a:t> among components of that information</a:t>
            </a:r>
          </a:p>
          <a:p>
            <a:pPr>
              <a:lnSpc>
                <a:spcPct val="125000"/>
              </a:lnSpc>
            </a:pPr>
            <a:r>
              <a:rPr lang="en-US" altLang="zh-CN" dirty="0">
                <a:ea typeface="宋体" charset="-122"/>
              </a:rPr>
              <a:t>Proposed by Peter Chen in 1976</a:t>
            </a:r>
          </a:p>
          <a:p>
            <a:pPr lvl="1">
              <a:lnSpc>
                <a:spcPct val="125000"/>
              </a:lnSpc>
            </a:pPr>
            <a:r>
              <a:rPr lang="en-US" altLang="zh-CN" dirty="0">
                <a:ea typeface="宋体" charset="-122"/>
              </a:rPr>
              <a:t>"</a:t>
            </a:r>
            <a:r>
              <a:rPr lang="en-US" altLang="zh-CN" i="1" dirty="0">
                <a:ea typeface="宋体" charset="-122"/>
              </a:rPr>
              <a:t>The Entity-Relationship Model --- Toward a Unified View of Data</a:t>
            </a:r>
            <a:r>
              <a:rPr lang="en-US" altLang="zh-CN" dirty="0">
                <a:ea typeface="宋体" charset="-122"/>
              </a:rPr>
              <a:t>". in </a:t>
            </a:r>
            <a:r>
              <a:rPr lang="en-US" altLang="zh-CN" b="1" dirty="0">
                <a:ea typeface="宋体" charset="-122"/>
              </a:rPr>
              <a:t>ACM transactions on database systems (TODS)</a:t>
            </a:r>
          </a:p>
          <a:p>
            <a:endParaRPr lang="en-US" dirty="0"/>
          </a:p>
        </p:txBody>
      </p:sp>
    </p:spTree>
    <p:extLst>
      <p:ext uri="{BB962C8B-B14F-4D97-AF65-F5344CB8AC3E}">
        <p14:creationId xmlns:p14="http://schemas.microsoft.com/office/powerpoint/2010/main" val="4073456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2A8E3-AF5A-FB3C-54D7-A82F4D336788}"/>
              </a:ext>
            </a:extLst>
          </p:cNvPr>
          <p:cNvSpPr>
            <a:spLocks noGrp="1"/>
          </p:cNvSpPr>
          <p:nvPr>
            <p:ph type="title"/>
          </p:nvPr>
        </p:nvSpPr>
        <p:spPr/>
        <p:txBody>
          <a:bodyPr/>
          <a:lstStyle/>
          <a:p>
            <a:r>
              <a:rPr lang="en-US" dirty="0"/>
              <a:t>Components of ER model</a:t>
            </a:r>
          </a:p>
        </p:txBody>
      </p:sp>
      <p:sp>
        <p:nvSpPr>
          <p:cNvPr id="3" name="Content Placeholder 2">
            <a:extLst>
              <a:ext uri="{FF2B5EF4-FFF2-40B4-BE49-F238E27FC236}">
                <a16:creationId xmlns:a16="http://schemas.microsoft.com/office/drawing/2014/main" id="{5F3BF9E0-E83B-87EB-C3D9-3B1A6A052BE6}"/>
              </a:ext>
            </a:extLst>
          </p:cNvPr>
          <p:cNvSpPr>
            <a:spLocks noGrp="1"/>
          </p:cNvSpPr>
          <p:nvPr>
            <p:ph sz="quarter" idx="13"/>
          </p:nvPr>
        </p:nvSpPr>
        <p:spPr/>
        <p:txBody>
          <a:bodyPr>
            <a:normAutofit fontScale="92500" lnSpcReduction="20000"/>
          </a:bodyPr>
          <a:lstStyle/>
          <a:p>
            <a:r>
              <a:rPr lang="en-US" dirty="0"/>
              <a:t>ER model consists of </a:t>
            </a:r>
            <a:r>
              <a:rPr lang="en-US" dirty="0">
                <a:solidFill>
                  <a:srgbClr val="FF0000"/>
                </a:solidFill>
              </a:rPr>
              <a:t>entities</a:t>
            </a:r>
            <a:r>
              <a:rPr lang="en-US" dirty="0"/>
              <a:t>, </a:t>
            </a:r>
            <a:r>
              <a:rPr lang="en-US" dirty="0">
                <a:solidFill>
                  <a:srgbClr val="FF0000"/>
                </a:solidFill>
              </a:rPr>
              <a:t>attributes</a:t>
            </a:r>
            <a:r>
              <a:rPr lang="en-US" dirty="0"/>
              <a:t>, and </a:t>
            </a:r>
            <a:r>
              <a:rPr lang="en-US" dirty="0">
                <a:solidFill>
                  <a:srgbClr val="FF0000"/>
                </a:solidFill>
              </a:rPr>
              <a:t>relationships</a:t>
            </a:r>
            <a:r>
              <a:rPr lang="en-US" dirty="0"/>
              <a:t> among entities</a:t>
            </a:r>
          </a:p>
          <a:p>
            <a:r>
              <a:rPr lang="en-US" altLang="zh-CN" dirty="0">
                <a:ea typeface="宋体" charset="-122"/>
              </a:rPr>
              <a:t>Entities</a:t>
            </a:r>
          </a:p>
          <a:p>
            <a:pPr lvl="1"/>
            <a:r>
              <a:rPr lang="en-US" altLang="zh-CN" dirty="0">
                <a:ea typeface="宋体" charset="-122"/>
              </a:rPr>
              <a:t>Real-world objects distinguishable from other objects. Example: a company, a product, a job, a course, etc. </a:t>
            </a:r>
          </a:p>
          <a:p>
            <a:pPr lvl="1"/>
            <a:r>
              <a:rPr lang="en-US" altLang="zh-CN" dirty="0">
                <a:ea typeface="宋体" charset="-122"/>
              </a:rPr>
              <a:t>Described by a set of </a:t>
            </a:r>
            <a:r>
              <a:rPr lang="en-US" altLang="zh-CN" b="1" dirty="0">
                <a:solidFill>
                  <a:srgbClr val="7D0900"/>
                </a:solidFill>
                <a:ea typeface="宋体" charset="-122"/>
              </a:rPr>
              <a:t>attributes</a:t>
            </a:r>
          </a:p>
          <a:p>
            <a:pPr lvl="1"/>
            <a:endParaRPr lang="en-US" altLang="zh-CN" b="1" dirty="0">
              <a:solidFill>
                <a:srgbClr val="7D0900"/>
              </a:solidFill>
              <a:ea typeface="宋体" charset="-122"/>
            </a:endParaRPr>
          </a:p>
          <a:p>
            <a:pPr lvl="1"/>
            <a:endParaRPr lang="en-US" altLang="zh-CN" b="1" dirty="0">
              <a:solidFill>
                <a:srgbClr val="7D0900"/>
              </a:solidFill>
              <a:ea typeface="宋体" charset="-122"/>
            </a:endParaRPr>
          </a:p>
          <a:p>
            <a:pPr lvl="1"/>
            <a:endParaRPr lang="en-US" altLang="zh-CN" b="1" dirty="0">
              <a:solidFill>
                <a:srgbClr val="7D0900"/>
              </a:solidFill>
              <a:ea typeface="宋体" charset="-122"/>
            </a:endParaRPr>
          </a:p>
          <a:p>
            <a:pPr lvl="1"/>
            <a:endParaRPr lang="en-US" altLang="zh-CN" b="1" dirty="0">
              <a:solidFill>
                <a:srgbClr val="7D0900"/>
              </a:solidFill>
              <a:ea typeface="宋体" charset="-122"/>
            </a:endParaRPr>
          </a:p>
          <a:p>
            <a:r>
              <a:rPr lang="en-US" altLang="zh-CN" dirty="0">
                <a:ea typeface="宋体" charset="-122"/>
              </a:rPr>
              <a:t>Attributes</a:t>
            </a:r>
          </a:p>
          <a:p>
            <a:pPr lvl="1"/>
            <a:r>
              <a:rPr lang="en-US" altLang="zh-CN" dirty="0">
                <a:ea typeface="宋体" charset="-122"/>
              </a:rPr>
              <a:t>each has an </a:t>
            </a:r>
            <a:r>
              <a:rPr lang="en-US" altLang="zh-CN" b="1" dirty="0">
                <a:solidFill>
                  <a:srgbClr val="7D0900"/>
                </a:solidFill>
                <a:ea typeface="宋体" charset="-122"/>
              </a:rPr>
              <a:t>atomic</a:t>
            </a:r>
            <a:r>
              <a:rPr lang="en-US" altLang="zh-CN" dirty="0">
                <a:ea typeface="宋体" charset="-122"/>
              </a:rPr>
              <a:t> domain: string, integers, reals, etc.</a:t>
            </a:r>
          </a:p>
          <a:p>
            <a:pPr marL="0" indent="0">
              <a:buNone/>
            </a:pPr>
            <a:endParaRPr lang="en-US" altLang="zh-CN" b="1" dirty="0">
              <a:solidFill>
                <a:srgbClr val="7D0900"/>
              </a:solidFill>
              <a:ea typeface="宋体" charset="-122"/>
            </a:endParaRPr>
          </a:p>
          <a:p>
            <a:endParaRPr lang="en-US" dirty="0"/>
          </a:p>
        </p:txBody>
      </p:sp>
      <p:sp>
        <p:nvSpPr>
          <p:cNvPr id="5" name="TextBox 4">
            <a:extLst>
              <a:ext uri="{FF2B5EF4-FFF2-40B4-BE49-F238E27FC236}">
                <a16:creationId xmlns:a16="http://schemas.microsoft.com/office/drawing/2014/main" id="{B7239F5D-CD51-CF0D-E28E-6CEECBE9524C}"/>
              </a:ext>
            </a:extLst>
          </p:cNvPr>
          <p:cNvSpPr txBox="1"/>
          <p:nvPr/>
        </p:nvSpPr>
        <p:spPr>
          <a:xfrm>
            <a:off x="3646967" y="4593265"/>
            <a:ext cx="1827936" cy="369332"/>
          </a:xfrm>
          <a:prstGeom prst="rect">
            <a:avLst/>
          </a:prstGeom>
          <a:solidFill>
            <a:schemeClr val="accent2"/>
          </a:solidFill>
          <a:ln>
            <a:solidFill>
              <a:schemeClr val="tx1"/>
            </a:solidFill>
          </a:ln>
        </p:spPr>
        <p:txBody>
          <a:bodyPr wrap="none" rtlCol="0">
            <a:spAutoFit/>
          </a:bodyPr>
          <a:lstStyle/>
          <a:p>
            <a:r>
              <a:rPr lang="en-US" dirty="0"/>
              <a:t>       Product        </a:t>
            </a:r>
          </a:p>
        </p:txBody>
      </p:sp>
      <p:sp>
        <p:nvSpPr>
          <p:cNvPr id="6" name="TextBox 5">
            <a:extLst>
              <a:ext uri="{FF2B5EF4-FFF2-40B4-BE49-F238E27FC236}">
                <a16:creationId xmlns:a16="http://schemas.microsoft.com/office/drawing/2014/main" id="{B0306B9F-1AD7-5932-87AB-3A4C47F3F431}"/>
              </a:ext>
            </a:extLst>
          </p:cNvPr>
          <p:cNvSpPr txBox="1"/>
          <p:nvPr/>
        </p:nvSpPr>
        <p:spPr>
          <a:xfrm>
            <a:off x="7903534" y="4593265"/>
            <a:ext cx="2018053" cy="369332"/>
          </a:xfrm>
          <a:prstGeom prst="rect">
            <a:avLst/>
          </a:prstGeom>
          <a:solidFill>
            <a:schemeClr val="accent2"/>
          </a:solidFill>
          <a:ln>
            <a:solidFill>
              <a:schemeClr val="tx1"/>
            </a:solidFill>
          </a:ln>
        </p:spPr>
        <p:txBody>
          <a:bodyPr wrap="none" rtlCol="0">
            <a:spAutoFit/>
          </a:bodyPr>
          <a:lstStyle/>
          <a:p>
            <a:r>
              <a:rPr lang="en-US" dirty="0"/>
              <a:t>       Company        </a:t>
            </a:r>
          </a:p>
        </p:txBody>
      </p:sp>
      <p:sp>
        <p:nvSpPr>
          <p:cNvPr id="8" name="Oval 7">
            <a:extLst>
              <a:ext uri="{FF2B5EF4-FFF2-40B4-BE49-F238E27FC236}">
                <a16:creationId xmlns:a16="http://schemas.microsoft.com/office/drawing/2014/main" id="{15FE6C1E-D958-5C02-7F96-157A80D6A3F1}"/>
              </a:ext>
            </a:extLst>
          </p:cNvPr>
          <p:cNvSpPr/>
          <p:nvPr/>
        </p:nvSpPr>
        <p:spPr>
          <a:xfrm>
            <a:off x="1988288" y="3762442"/>
            <a:ext cx="1382233" cy="607540"/>
          </a:xfrm>
          <a:prstGeom prst="ellipse">
            <a:avLst/>
          </a:prstGeom>
          <a:solidFill>
            <a:srgbClr val="9EF8A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id="{4FF8BC89-09A6-6ECE-D417-C43B10F30431}"/>
              </a:ext>
            </a:extLst>
          </p:cNvPr>
          <p:cNvSpPr/>
          <p:nvPr/>
        </p:nvSpPr>
        <p:spPr>
          <a:xfrm>
            <a:off x="5437578" y="3678804"/>
            <a:ext cx="1382233" cy="607540"/>
          </a:xfrm>
          <a:prstGeom prst="ellipse">
            <a:avLst/>
          </a:prstGeom>
          <a:solidFill>
            <a:srgbClr val="9EF8A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Oval 9">
            <a:extLst>
              <a:ext uri="{FF2B5EF4-FFF2-40B4-BE49-F238E27FC236}">
                <a16:creationId xmlns:a16="http://schemas.microsoft.com/office/drawing/2014/main" id="{408C6AFC-2EB3-3524-9C63-8176B768FB20}"/>
              </a:ext>
            </a:extLst>
          </p:cNvPr>
          <p:cNvSpPr/>
          <p:nvPr/>
        </p:nvSpPr>
        <p:spPr>
          <a:xfrm>
            <a:off x="3771107" y="3699151"/>
            <a:ext cx="1382233" cy="607540"/>
          </a:xfrm>
          <a:prstGeom prst="ellipse">
            <a:avLst/>
          </a:prstGeom>
          <a:solidFill>
            <a:srgbClr val="9EF8A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1" name="Oval 10">
            <a:extLst>
              <a:ext uri="{FF2B5EF4-FFF2-40B4-BE49-F238E27FC236}">
                <a16:creationId xmlns:a16="http://schemas.microsoft.com/office/drawing/2014/main" id="{686EC362-9028-8128-9A73-AE0B56AC02F5}"/>
              </a:ext>
            </a:extLst>
          </p:cNvPr>
          <p:cNvSpPr/>
          <p:nvPr/>
        </p:nvSpPr>
        <p:spPr>
          <a:xfrm>
            <a:off x="7530327" y="3655137"/>
            <a:ext cx="1382233" cy="607540"/>
          </a:xfrm>
          <a:prstGeom prst="ellipse">
            <a:avLst/>
          </a:prstGeom>
          <a:solidFill>
            <a:srgbClr val="9EF8A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Oval 11">
            <a:extLst>
              <a:ext uri="{FF2B5EF4-FFF2-40B4-BE49-F238E27FC236}">
                <a16:creationId xmlns:a16="http://schemas.microsoft.com/office/drawing/2014/main" id="{6DBD41E9-69A0-90DA-BBC1-6E93CE941A3E}"/>
              </a:ext>
            </a:extLst>
          </p:cNvPr>
          <p:cNvSpPr/>
          <p:nvPr/>
        </p:nvSpPr>
        <p:spPr>
          <a:xfrm>
            <a:off x="9329866" y="3655137"/>
            <a:ext cx="1382233" cy="607540"/>
          </a:xfrm>
          <a:prstGeom prst="ellipse">
            <a:avLst/>
          </a:prstGeom>
          <a:solidFill>
            <a:srgbClr val="9EF8A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TextBox 12">
            <a:extLst>
              <a:ext uri="{FF2B5EF4-FFF2-40B4-BE49-F238E27FC236}">
                <a16:creationId xmlns:a16="http://schemas.microsoft.com/office/drawing/2014/main" id="{DB318488-230C-C849-41C5-93B8317F0B2E}"/>
              </a:ext>
            </a:extLst>
          </p:cNvPr>
          <p:cNvSpPr txBox="1"/>
          <p:nvPr/>
        </p:nvSpPr>
        <p:spPr>
          <a:xfrm>
            <a:off x="2357841" y="3880147"/>
            <a:ext cx="643125" cy="369332"/>
          </a:xfrm>
          <a:prstGeom prst="rect">
            <a:avLst/>
          </a:prstGeom>
          <a:noFill/>
        </p:spPr>
        <p:txBody>
          <a:bodyPr wrap="none" rtlCol="0">
            <a:spAutoFit/>
          </a:bodyPr>
          <a:lstStyle/>
          <a:p>
            <a:r>
              <a:rPr lang="en-US" dirty="0"/>
              <a:t>price</a:t>
            </a:r>
          </a:p>
        </p:txBody>
      </p:sp>
      <p:sp>
        <p:nvSpPr>
          <p:cNvPr id="17" name="TextBox 16">
            <a:extLst>
              <a:ext uri="{FF2B5EF4-FFF2-40B4-BE49-F238E27FC236}">
                <a16:creationId xmlns:a16="http://schemas.microsoft.com/office/drawing/2014/main" id="{0649419E-FA2A-ED1C-585A-FBB9E02874EF}"/>
              </a:ext>
            </a:extLst>
          </p:cNvPr>
          <p:cNvSpPr txBox="1"/>
          <p:nvPr/>
        </p:nvSpPr>
        <p:spPr>
          <a:xfrm>
            <a:off x="9512631" y="3762442"/>
            <a:ext cx="1155894" cy="369332"/>
          </a:xfrm>
          <a:prstGeom prst="rect">
            <a:avLst/>
          </a:prstGeom>
          <a:noFill/>
        </p:spPr>
        <p:txBody>
          <a:bodyPr wrap="none" rtlCol="0">
            <a:spAutoFit/>
          </a:bodyPr>
          <a:lstStyle/>
          <a:p>
            <a:r>
              <a:rPr lang="en-US" dirty="0"/>
              <a:t>stock price</a:t>
            </a:r>
          </a:p>
        </p:txBody>
      </p:sp>
      <p:sp>
        <p:nvSpPr>
          <p:cNvPr id="18" name="TextBox 17">
            <a:extLst>
              <a:ext uri="{FF2B5EF4-FFF2-40B4-BE49-F238E27FC236}">
                <a16:creationId xmlns:a16="http://schemas.microsoft.com/office/drawing/2014/main" id="{E8B73615-4209-136C-A411-B69E62E917A7}"/>
              </a:ext>
            </a:extLst>
          </p:cNvPr>
          <p:cNvSpPr txBox="1"/>
          <p:nvPr/>
        </p:nvSpPr>
        <p:spPr>
          <a:xfrm>
            <a:off x="7880164" y="3774241"/>
            <a:ext cx="681597" cy="369332"/>
          </a:xfrm>
          <a:prstGeom prst="rect">
            <a:avLst/>
          </a:prstGeom>
          <a:noFill/>
        </p:spPr>
        <p:txBody>
          <a:bodyPr wrap="none" rtlCol="0">
            <a:spAutoFit/>
          </a:bodyPr>
          <a:lstStyle/>
          <a:p>
            <a:r>
              <a:rPr lang="en-US" dirty="0"/>
              <a:t>name</a:t>
            </a:r>
          </a:p>
        </p:txBody>
      </p:sp>
      <p:sp>
        <p:nvSpPr>
          <p:cNvPr id="19" name="TextBox 18">
            <a:extLst>
              <a:ext uri="{FF2B5EF4-FFF2-40B4-BE49-F238E27FC236}">
                <a16:creationId xmlns:a16="http://schemas.microsoft.com/office/drawing/2014/main" id="{C39BC0BF-2ED3-E33D-D4A0-5428EC8699B7}"/>
              </a:ext>
            </a:extLst>
          </p:cNvPr>
          <p:cNvSpPr txBox="1"/>
          <p:nvPr/>
        </p:nvSpPr>
        <p:spPr>
          <a:xfrm>
            <a:off x="5640843" y="3815615"/>
            <a:ext cx="1011815" cy="369332"/>
          </a:xfrm>
          <a:prstGeom prst="rect">
            <a:avLst/>
          </a:prstGeom>
          <a:noFill/>
        </p:spPr>
        <p:txBody>
          <a:bodyPr wrap="none" rtlCol="0">
            <a:spAutoFit/>
          </a:bodyPr>
          <a:lstStyle/>
          <a:p>
            <a:r>
              <a:rPr lang="en-US" dirty="0"/>
              <a:t>category</a:t>
            </a:r>
          </a:p>
        </p:txBody>
      </p:sp>
      <p:sp>
        <p:nvSpPr>
          <p:cNvPr id="20" name="TextBox 19">
            <a:extLst>
              <a:ext uri="{FF2B5EF4-FFF2-40B4-BE49-F238E27FC236}">
                <a16:creationId xmlns:a16="http://schemas.microsoft.com/office/drawing/2014/main" id="{BEEE1B8C-B405-4F9A-3693-844AD5821E3B}"/>
              </a:ext>
            </a:extLst>
          </p:cNvPr>
          <p:cNvSpPr txBox="1"/>
          <p:nvPr/>
        </p:nvSpPr>
        <p:spPr>
          <a:xfrm>
            <a:off x="4104236" y="3818255"/>
            <a:ext cx="681597" cy="369332"/>
          </a:xfrm>
          <a:prstGeom prst="rect">
            <a:avLst/>
          </a:prstGeom>
          <a:noFill/>
        </p:spPr>
        <p:txBody>
          <a:bodyPr wrap="none" rtlCol="0">
            <a:spAutoFit/>
          </a:bodyPr>
          <a:lstStyle/>
          <a:p>
            <a:r>
              <a:rPr lang="en-US" dirty="0"/>
              <a:t>name</a:t>
            </a:r>
          </a:p>
        </p:txBody>
      </p:sp>
      <p:cxnSp>
        <p:nvCxnSpPr>
          <p:cNvPr id="22" name="Straight Connector 21">
            <a:extLst>
              <a:ext uri="{FF2B5EF4-FFF2-40B4-BE49-F238E27FC236}">
                <a16:creationId xmlns:a16="http://schemas.microsoft.com/office/drawing/2014/main" id="{E191855D-CEAF-9028-6152-8358EA0EE78C}"/>
              </a:ext>
            </a:extLst>
          </p:cNvPr>
          <p:cNvCxnSpPr>
            <a:stCxn id="8" idx="4"/>
          </p:cNvCxnSpPr>
          <p:nvPr/>
        </p:nvCxnSpPr>
        <p:spPr>
          <a:xfrm>
            <a:off x="2679405" y="4369982"/>
            <a:ext cx="1424831" cy="223283"/>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6CC571F0-613B-0DC8-13EA-6C7304D0CBD2}"/>
              </a:ext>
            </a:extLst>
          </p:cNvPr>
          <p:cNvCxnSpPr/>
          <p:nvPr/>
        </p:nvCxnSpPr>
        <p:spPr>
          <a:xfrm>
            <a:off x="4504801" y="4306691"/>
            <a:ext cx="0" cy="286574"/>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90EC6F7B-5431-3CBB-35F3-E9AE775274D9}"/>
              </a:ext>
            </a:extLst>
          </p:cNvPr>
          <p:cNvCxnSpPr/>
          <p:nvPr/>
        </p:nvCxnSpPr>
        <p:spPr>
          <a:xfrm flipH="1">
            <a:off x="4968598" y="4306185"/>
            <a:ext cx="1178152" cy="287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8489DCE-CDFF-BA5B-8A0E-F8E9C0CB7670}"/>
              </a:ext>
            </a:extLst>
          </p:cNvPr>
          <p:cNvCxnSpPr>
            <a:stCxn id="11" idx="4"/>
          </p:cNvCxnSpPr>
          <p:nvPr/>
        </p:nvCxnSpPr>
        <p:spPr>
          <a:xfrm>
            <a:off x="8221444" y="4262677"/>
            <a:ext cx="340317" cy="330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34DBF6-F38D-A18E-8E73-0A75F85ED67E}"/>
              </a:ext>
            </a:extLst>
          </p:cNvPr>
          <p:cNvCxnSpPr>
            <a:stCxn id="12" idx="4"/>
          </p:cNvCxnSpPr>
          <p:nvPr/>
        </p:nvCxnSpPr>
        <p:spPr>
          <a:xfrm flipH="1">
            <a:off x="9420408" y="4262677"/>
            <a:ext cx="600575" cy="330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310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D1F0B-F696-41A1-40AF-5F79802BB3C9}"/>
              </a:ext>
            </a:extLst>
          </p:cNvPr>
          <p:cNvSpPr>
            <a:spLocks noGrp="1"/>
          </p:cNvSpPr>
          <p:nvPr>
            <p:ph type="title"/>
          </p:nvPr>
        </p:nvSpPr>
        <p:spPr/>
        <p:txBody>
          <a:bodyPr/>
          <a:lstStyle/>
          <a:p>
            <a:r>
              <a:rPr lang="en-US" dirty="0"/>
              <a:t>(Binary) Relationship</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0BF60B-0570-CB0A-0205-3F2E22148E7B}"/>
                  </a:ext>
                </a:extLst>
              </p:cNvPr>
              <p:cNvSpPr>
                <a:spLocks noGrp="1"/>
              </p:cNvSpPr>
              <p:nvPr>
                <p:ph sz="quarter" idx="13"/>
              </p:nvPr>
            </p:nvSpPr>
            <p:spPr/>
            <p:txBody>
              <a:bodyPr/>
              <a:lstStyle/>
              <a:p>
                <a:r>
                  <a:rPr lang="en-US" dirty="0"/>
                  <a:t>Math definition:</a:t>
                </a:r>
              </a:p>
              <a:p>
                <a:pPr lvl="1"/>
                <a:r>
                  <a:rPr lang="en-US" dirty="0"/>
                  <a:t>The Cartesian product of two sets is the set of all ordered pair where the first element is from the first set and the second element is from the second set. </a:t>
                </a:r>
              </a:p>
              <a:p>
                <a:pPr lvl="1"/>
                <a:r>
                  <a:rPr lang="en-US" dirty="0"/>
                  <a:t>Let A = {1, 2, 3}, B = {a, b}. The Cartesian product of A and B is</a:t>
                </a:r>
              </a:p>
              <a:p>
                <a:pPr marL="457200" lvl="1" indent="0">
                  <a:buNone/>
                </a:pPr>
                <a:endParaRPr lang="en-US" dirty="0"/>
              </a:p>
              <a:p>
                <a:pPr marL="457200" lvl="1"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1, </m:t>
                          </m:r>
                          <m:r>
                            <a:rPr lang="en-US" b="0" i="1" smtClean="0">
                              <a:latin typeface="Cambria Math" panose="02040503050406030204" pitchFamily="18" charset="0"/>
                              <a:ea typeface="Cambria Math" panose="02040503050406030204" pitchFamily="18" charset="0"/>
                            </a:rPr>
                            <m:t>𝑎</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1, </m:t>
                          </m:r>
                          <m:r>
                            <a:rPr lang="en-US" b="0" i="1" smtClean="0">
                              <a:latin typeface="Cambria Math" panose="02040503050406030204" pitchFamily="18" charset="0"/>
                              <a:ea typeface="Cambria Math" panose="02040503050406030204" pitchFamily="18" charset="0"/>
                            </a:rPr>
                            <m:t>𝑏</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2, </m:t>
                          </m:r>
                          <m:r>
                            <a:rPr lang="en-US" b="0" i="1" smtClean="0">
                              <a:latin typeface="Cambria Math" panose="02040503050406030204" pitchFamily="18" charset="0"/>
                              <a:ea typeface="Cambria Math" panose="02040503050406030204" pitchFamily="18" charset="0"/>
                            </a:rPr>
                            <m:t>𝑎</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2, </m:t>
                          </m:r>
                          <m:r>
                            <a:rPr lang="en-US" b="0" i="1" smtClean="0">
                              <a:latin typeface="Cambria Math" panose="02040503050406030204" pitchFamily="18" charset="0"/>
                              <a:ea typeface="Cambria Math" panose="02040503050406030204" pitchFamily="18" charset="0"/>
                            </a:rPr>
                            <m:t>𝑏</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3, </m:t>
                          </m:r>
                          <m:r>
                            <a:rPr lang="en-US" b="0" i="1" smtClean="0">
                              <a:latin typeface="Cambria Math" panose="02040503050406030204" pitchFamily="18" charset="0"/>
                              <a:ea typeface="Cambria Math" panose="02040503050406030204" pitchFamily="18" charset="0"/>
                            </a:rPr>
                            <m:t>𝑎</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3, </m:t>
                          </m:r>
                          <m:r>
                            <a:rPr lang="en-US" b="0" i="1" smtClean="0">
                              <a:latin typeface="Cambria Math" panose="02040503050406030204" pitchFamily="18" charset="0"/>
                              <a:ea typeface="Cambria Math" panose="02040503050406030204" pitchFamily="18" charset="0"/>
                            </a:rPr>
                            <m:t>𝑏</m:t>
                          </m:r>
                        </m:e>
                      </m:d>
                      <m:r>
                        <a:rPr lang="en-US" b="0" i="1" smtClean="0">
                          <a:latin typeface="Cambria Math" panose="02040503050406030204" pitchFamily="18" charset="0"/>
                          <a:ea typeface="Cambria Math" panose="02040503050406030204" pitchFamily="18" charset="0"/>
                        </a:rPr>
                        <m:t>}</m:t>
                      </m:r>
                    </m:oMath>
                  </m:oMathPara>
                </a14:m>
                <a:endParaRPr lang="en-US" dirty="0"/>
              </a:p>
              <a:p>
                <a:pPr lvl="1"/>
                <a:r>
                  <a:rPr lang="en-US" dirty="0"/>
                  <a:t>Let A, B be sets, a relation R (between A and B) is a subset of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oMath>
                </a14:m>
                <a:endParaRPr lang="en-US" dirty="0"/>
              </a:p>
            </p:txBody>
          </p:sp>
        </mc:Choice>
        <mc:Fallback xmlns="">
          <p:sp>
            <p:nvSpPr>
              <p:cNvPr id="3" name="Content Placeholder 2">
                <a:extLst>
                  <a:ext uri="{FF2B5EF4-FFF2-40B4-BE49-F238E27FC236}">
                    <a16:creationId xmlns:a16="http://schemas.microsoft.com/office/drawing/2014/main" id="{0A0BF60B-0570-CB0A-0205-3F2E22148E7B}"/>
                  </a:ext>
                </a:extLst>
              </p:cNvPr>
              <p:cNvSpPr>
                <a:spLocks noGrp="1" noRot="1" noChangeAspect="1" noMove="1" noResize="1" noEditPoints="1" noAdjustHandles="1" noChangeArrowheads="1" noChangeShapeType="1" noTextEdit="1"/>
              </p:cNvSpPr>
              <p:nvPr>
                <p:ph sz="quarter" idx="13"/>
              </p:nvPr>
            </p:nvSpPr>
            <p:spPr>
              <a:blipFill>
                <a:blip r:embed="rId2"/>
                <a:stretch>
                  <a:fillRect l="-857" t="-299" r="-367"/>
                </a:stretch>
              </a:blipFill>
            </p:spPr>
            <p:txBody>
              <a:bodyPr/>
              <a:lstStyle/>
              <a:p>
                <a:r>
                  <a:rPr lang="en-US">
                    <a:noFill/>
                  </a:rPr>
                  <a:t> </a:t>
                </a:r>
              </a:p>
            </p:txBody>
          </p:sp>
        </mc:Fallback>
      </mc:AlternateContent>
    </p:spTree>
    <p:extLst>
      <p:ext uri="{BB962C8B-B14F-4D97-AF65-F5344CB8AC3E}">
        <p14:creationId xmlns:p14="http://schemas.microsoft.com/office/powerpoint/2010/main" val="279096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162A5-5B1F-8FE8-C5CB-D8C92EDF9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397ACA-9127-B111-3166-65712C3117C2}"/>
              </a:ext>
            </a:extLst>
          </p:cNvPr>
          <p:cNvSpPr>
            <a:spLocks noGrp="1"/>
          </p:cNvSpPr>
          <p:nvPr>
            <p:ph type="title"/>
          </p:nvPr>
        </p:nvSpPr>
        <p:spPr/>
        <p:txBody>
          <a:bodyPr/>
          <a:lstStyle/>
          <a:p>
            <a:r>
              <a:rPr lang="en-US" dirty="0"/>
              <a:t>(Binary) Relationship</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940E2E4-78EF-CAFD-9DBC-C8E0060E8B5C}"/>
                  </a:ext>
                </a:extLst>
              </p:cNvPr>
              <p:cNvSpPr>
                <a:spLocks noGrp="1"/>
              </p:cNvSpPr>
              <p:nvPr>
                <p:ph sz="quarter" idx="13"/>
              </p:nvPr>
            </p:nvSpPr>
            <p:spPr>
              <a:xfrm>
                <a:off x="894275" y="1183290"/>
                <a:ext cx="10363826" cy="4224792"/>
              </a:xfrm>
            </p:spPr>
            <p:txBody>
              <a:bodyPr>
                <a:normAutofit/>
              </a:bodyPr>
              <a:lstStyle/>
              <a:p>
                <a:r>
                  <a:rPr lang="en-US" dirty="0"/>
                  <a:t>Math definition:</a:t>
                </a:r>
              </a:p>
              <a:p>
                <a:pPr lvl="1"/>
                <a:r>
                  <a:rPr lang="en-US" dirty="0"/>
                  <a:t>Let A, B be sets, a relation R (between A and B) is a subset of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oMath>
                </a14:m>
                <a:endParaRPr lang="en-US" dirty="0"/>
              </a:p>
              <a:p>
                <a:pPr lvl="1"/>
                <a:r>
                  <a:rPr lang="en-US" dirty="0"/>
                  <a:t>Example: Company={MCD, SpaceX}, Product = {Burger, Fries, </a:t>
                </a:r>
                <a:r>
                  <a:rPr lang="en-US" dirty="0" err="1"/>
                  <a:t>StarLink</a:t>
                </a:r>
                <a:r>
                  <a:rPr lang="en-US" dirty="0"/>
                  <a:t>}</a:t>
                </a:r>
              </a:p>
              <a:p>
                <a:pPr lvl="2"/>
                <a14:m>
                  <m:oMath xmlns:m="http://schemas.openxmlformats.org/officeDocument/2006/math">
                    <m:r>
                      <a:rPr lang="en-US" b="0" i="1" smtClean="0">
                        <a:latin typeface="Cambria Math" panose="02040503050406030204" pitchFamily="18" charset="0"/>
                      </a:rPr>
                      <m:t>𝐶𝑜𝑚𝑝𝑎𝑛𝑦</m:t>
                    </m:r>
                    <m:r>
                      <a:rPr lang="en-US" b="0" i="1" smtClean="0">
                        <a:latin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𝑃𝑟𝑜𝑑𝑢𝑐𝑡</m:t>
                    </m:r>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𝑀𝐶𝐷</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𝐵𝑢𝑟𝑔𝑒𝑟</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𝑀𝐶𝐷</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𝐹𝑟𝑖𝑒𝑠</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𝑀𝐶𝐷</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𝑆𝑡𝑎𝑟𝐿𝑖𝑛𝑘</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𝑆𝑝𝑎𝑐𝑒𝑋</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𝐵𝑢𝑟𝑔𝑒𝑟</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𝑆𝑝𝑎𝑐𝑒𝑋</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𝐹𝑟𝑖𝑒𝑠</m:t>
                        </m:r>
                      </m:e>
                    </m:d>
                    <m:r>
                      <a:rPr lang="en-US" b="0" i="1" smtClean="0">
                        <a:latin typeface="Cambria Math" panose="02040503050406030204" pitchFamily="18" charset="0"/>
                        <a:ea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𝑆𝑝𝑎𝑐𝑒𝑋</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𝑆𝑡𝑎𝑟𝐿𝑖𝑛𝑘</m:t>
                        </m:r>
                      </m:e>
                    </m:d>
                    <m:r>
                      <a:rPr lang="en-US" b="0" i="1" smtClean="0">
                        <a:latin typeface="Cambria Math" panose="02040503050406030204" pitchFamily="18" charset="0"/>
                        <a:ea typeface="Cambria Math" panose="02040503050406030204" pitchFamily="18" charset="0"/>
                      </a:rPr>
                      <m:t>}</m:t>
                    </m:r>
                  </m:oMath>
                </a14:m>
                <a:endParaRPr lang="en-US" dirty="0"/>
              </a:p>
              <a:p>
                <a:pPr lvl="2"/>
                <a:r>
                  <a:rPr lang="en-US" dirty="0"/>
                  <a:t>A produces relationship, </a:t>
                </a:r>
                <a14:m>
                  <m:oMath xmlns:m="http://schemas.openxmlformats.org/officeDocument/2006/math">
                    <m:r>
                      <a:rPr lang="en-US" b="0" i="1" smtClean="0">
                        <a:latin typeface="Cambria Math" panose="02040503050406030204" pitchFamily="18" charset="0"/>
                      </a:rPr>
                      <m:t>𝑝𝑟𝑜𝑑𝑢𝑐𝑒𝑠</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𝑀𝐶𝐷</m:t>
                            </m:r>
                            <m:r>
                              <a:rPr lang="en-US" b="0" i="1" smtClean="0">
                                <a:latin typeface="Cambria Math" panose="02040503050406030204" pitchFamily="18" charset="0"/>
                              </a:rPr>
                              <m:t>, </m:t>
                            </m:r>
                            <m:r>
                              <a:rPr lang="en-US" b="0" i="1" smtClean="0">
                                <a:latin typeface="Cambria Math" panose="02040503050406030204" pitchFamily="18" charset="0"/>
                              </a:rPr>
                              <m:t>𝐵𝑢𝑟𝑔𝑒𝑟</m:t>
                            </m:r>
                          </m:e>
                        </m:d>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𝑀𝐶𝐷</m:t>
                            </m:r>
                            <m:r>
                              <a:rPr lang="en-US" b="0" i="1" smtClean="0">
                                <a:latin typeface="Cambria Math" panose="02040503050406030204" pitchFamily="18" charset="0"/>
                              </a:rPr>
                              <m:t>, </m:t>
                            </m:r>
                            <m:r>
                              <a:rPr lang="en-US" b="0" i="1" smtClean="0">
                                <a:latin typeface="Cambria Math" panose="02040503050406030204" pitchFamily="18" charset="0"/>
                              </a:rPr>
                              <m:t>𝐹𝑟𝑖𝑒𝑠</m:t>
                            </m:r>
                          </m:e>
                        </m:d>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𝑆𝑝𝑎𝑐𝑒𝑋</m:t>
                            </m:r>
                            <m:r>
                              <a:rPr lang="en-US" b="0" i="1" smtClean="0">
                                <a:latin typeface="Cambria Math" panose="02040503050406030204" pitchFamily="18" charset="0"/>
                              </a:rPr>
                              <m:t>, </m:t>
                            </m:r>
                            <m:r>
                              <a:rPr lang="en-US" b="0" i="1" smtClean="0">
                                <a:latin typeface="Cambria Math" panose="02040503050406030204" pitchFamily="18" charset="0"/>
                              </a:rPr>
                              <m:t>𝑆𝑡𝑎𝑟𝐿𝑖𝑛𝑘</m:t>
                            </m:r>
                          </m:e>
                        </m:d>
                      </m:e>
                    </m:d>
                  </m:oMath>
                </a14:m>
                <a:r>
                  <a:rPr lang="en-US" dirty="0"/>
                  <a:t> is a subset of </a:t>
                </a:r>
                <a14:m>
                  <m:oMath xmlns:m="http://schemas.openxmlformats.org/officeDocument/2006/math">
                    <m:r>
                      <a:rPr lang="en-US" i="1">
                        <a:latin typeface="Cambria Math" panose="02040503050406030204" pitchFamily="18" charset="0"/>
                      </a:rPr>
                      <m:t>𝐶𝑜𝑚𝑝𝑎𝑛𝑦</m:t>
                    </m:r>
                    <m:r>
                      <a:rPr lang="en-US" i="1">
                        <a:latin typeface="Cambria Math" panose="02040503050406030204" pitchFamily="18" charset="0"/>
                      </a:rPr>
                      <m:t> ×</m:t>
                    </m:r>
                    <m:r>
                      <a:rPr lang="en-US" i="1">
                        <a:latin typeface="Cambria Math" panose="02040503050406030204" pitchFamily="18" charset="0"/>
                        <a:ea typeface="Cambria Math" panose="02040503050406030204" pitchFamily="18" charset="0"/>
                      </a:rPr>
                      <m:t>𝑃𝑟𝑜𝑑𝑢𝑐𝑡</m:t>
                    </m:r>
                  </m:oMath>
                </a14:m>
                <a:r>
                  <a:rPr lang="en-US" dirty="0"/>
                  <a:t>.</a:t>
                </a:r>
              </a:p>
            </p:txBody>
          </p:sp>
        </mc:Choice>
        <mc:Fallback xmlns="">
          <p:sp>
            <p:nvSpPr>
              <p:cNvPr id="3" name="Content Placeholder 2">
                <a:extLst>
                  <a:ext uri="{FF2B5EF4-FFF2-40B4-BE49-F238E27FC236}">
                    <a16:creationId xmlns:a16="http://schemas.microsoft.com/office/drawing/2014/main" id="{7940E2E4-78EF-CAFD-9DBC-C8E0060E8B5C}"/>
                  </a:ext>
                </a:extLst>
              </p:cNvPr>
              <p:cNvSpPr>
                <a:spLocks noGrp="1" noRot="1" noChangeAspect="1" noMove="1" noResize="1" noEditPoints="1" noAdjustHandles="1" noChangeArrowheads="1" noChangeShapeType="1" noTextEdit="1"/>
              </p:cNvSpPr>
              <p:nvPr>
                <p:ph sz="quarter" idx="13"/>
              </p:nvPr>
            </p:nvSpPr>
            <p:spPr>
              <a:xfrm>
                <a:off x="894275" y="1183290"/>
                <a:ext cx="10363826" cy="4224792"/>
              </a:xfrm>
              <a:blipFill>
                <a:blip r:embed="rId2"/>
                <a:stretch>
                  <a:fillRect l="-824" t="-144" r="-588"/>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7E426A69-8CAC-C40F-EA54-7776840E897B}"/>
              </a:ext>
            </a:extLst>
          </p:cNvPr>
          <p:cNvSpPr txBox="1"/>
          <p:nvPr/>
        </p:nvSpPr>
        <p:spPr>
          <a:xfrm>
            <a:off x="669225" y="5106926"/>
            <a:ext cx="2018053" cy="369332"/>
          </a:xfrm>
          <a:prstGeom prst="rect">
            <a:avLst/>
          </a:prstGeom>
          <a:solidFill>
            <a:schemeClr val="accent2"/>
          </a:solidFill>
          <a:ln>
            <a:solidFill>
              <a:schemeClr val="tx1"/>
            </a:solidFill>
          </a:ln>
        </p:spPr>
        <p:txBody>
          <a:bodyPr wrap="none" rtlCol="0">
            <a:spAutoFit/>
          </a:bodyPr>
          <a:lstStyle/>
          <a:p>
            <a:r>
              <a:rPr lang="en-US" dirty="0"/>
              <a:t>       Company        </a:t>
            </a:r>
          </a:p>
        </p:txBody>
      </p:sp>
      <p:sp>
        <p:nvSpPr>
          <p:cNvPr id="5" name="TextBox 4">
            <a:extLst>
              <a:ext uri="{FF2B5EF4-FFF2-40B4-BE49-F238E27FC236}">
                <a16:creationId xmlns:a16="http://schemas.microsoft.com/office/drawing/2014/main" id="{1C86C596-BA62-667F-C8C2-DD8617273ABD}"/>
              </a:ext>
            </a:extLst>
          </p:cNvPr>
          <p:cNvSpPr txBox="1"/>
          <p:nvPr/>
        </p:nvSpPr>
        <p:spPr>
          <a:xfrm>
            <a:off x="4937170" y="5106926"/>
            <a:ext cx="1827936" cy="369332"/>
          </a:xfrm>
          <a:prstGeom prst="rect">
            <a:avLst/>
          </a:prstGeom>
          <a:solidFill>
            <a:schemeClr val="accent2"/>
          </a:solidFill>
          <a:ln>
            <a:solidFill>
              <a:schemeClr val="tx1"/>
            </a:solidFill>
          </a:ln>
        </p:spPr>
        <p:txBody>
          <a:bodyPr wrap="none" rtlCol="0">
            <a:spAutoFit/>
          </a:bodyPr>
          <a:lstStyle/>
          <a:p>
            <a:r>
              <a:rPr lang="en-US" dirty="0"/>
              <a:t>       Product        </a:t>
            </a:r>
          </a:p>
        </p:txBody>
      </p:sp>
      <p:sp>
        <p:nvSpPr>
          <p:cNvPr id="6" name="Diamond 5">
            <a:extLst>
              <a:ext uri="{FF2B5EF4-FFF2-40B4-BE49-F238E27FC236}">
                <a16:creationId xmlns:a16="http://schemas.microsoft.com/office/drawing/2014/main" id="{FFD00D78-7448-D5D6-D78A-CC543FD1293E}"/>
              </a:ext>
            </a:extLst>
          </p:cNvPr>
          <p:cNvSpPr/>
          <p:nvPr/>
        </p:nvSpPr>
        <p:spPr>
          <a:xfrm>
            <a:off x="2998382" y="4526047"/>
            <a:ext cx="1669311" cy="1531089"/>
          </a:xfrm>
          <a:prstGeom prst="diamon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TextBox 6">
            <a:extLst>
              <a:ext uri="{FF2B5EF4-FFF2-40B4-BE49-F238E27FC236}">
                <a16:creationId xmlns:a16="http://schemas.microsoft.com/office/drawing/2014/main" id="{1A03BE64-7A92-56F7-8D55-DCB442693B8B}"/>
              </a:ext>
            </a:extLst>
          </p:cNvPr>
          <p:cNvSpPr txBox="1"/>
          <p:nvPr/>
        </p:nvSpPr>
        <p:spPr>
          <a:xfrm>
            <a:off x="3329437" y="5106926"/>
            <a:ext cx="1007199" cy="369332"/>
          </a:xfrm>
          <a:prstGeom prst="rect">
            <a:avLst/>
          </a:prstGeom>
          <a:noFill/>
        </p:spPr>
        <p:txBody>
          <a:bodyPr wrap="none" rtlCol="0">
            <a:spAutoFit/>
          </a:bodyPr>
          <a:lstStyle/>
          <a:p>
            <a:r>
              <a:rPr lang="en-US" dirty="0"/>
              <a:t>produces</a:t>
            </a:r>
          </a:p>
        </p:txBody>
      </p:sp>
      <p:cxnSp>
        <p:nvCxnSpPr>
          <p:cNvPr id="9" name="Straight Connector 8">
            <a:extLst>
              <a:ext uri="{FF2B5EF4-FFF2-40B4-BE49-F238E27FC236}">
                <a16:creationId xmlns:a16="http://schemas.microsoft.com/office/drawing/2014/main" id="{FB5FDA43-D14C-3825-664A-07230EDF2534}"/>
              </a:ext>
            </a:extLst>
          </p:cNvPr>
          <p:cNvCxnSpPr>
            <a:stCxn id="4" idx="3"/>
            <a:endCxn id="6" idx="1"/>
          </p:cNvCxnSpPr>
          <p:nvPr/>
        </p:nvCxnSpPr>
        <p:spPr>
          <a:xfrm>
            <a:off x="2687278" y="5291592"/>
            <a:ext cx="311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4E2C9F0-B304-EE08-6CA9-F154A2883496}"/>
              </a:ext>
            </a:extLst>
          </p:cNvPr>
          <p:cNvCxnSpPr>
            <a:stCxn id="6" idx="3"/>
            <a:endCxn id="5" idx="1"/>
          </p:cNvCxnSpPr>
          <p:nvPr/>
        </p:nvCxnSpPr>
        <p:spPr>
          <a:xfrm>
            <a:off x="4667693" y="5291592"/>
            <a:ext cx="269477"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BDDD4518-CD94-DED4-0153-44A7B53A3A95}"/>
              </a:ext>
            </a:extLst>
          </p:cNvPr>
          <p:cNvSpPr/>
          <p:nvPr/>
        </p:nvSpPr>
        <p:spPr>
          <a:xfrm>
            <a:off x="7623544" y="3742660"/>
            <a:ext cx="1570074" cy="270067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3" name="Oval 12">
            <a:extLst>
              <a:ext uri="{FF2B5EF4-FFF2-40B4-BE49-F238E27FC236}">
                <a16:creationId xmlns:a16="http://schemas.microsoft.com/office/drawing/2014/main" id="{04E935A3-BBE1-BF7E-B51F-39BF9F0FBF07}"/>
              </a:ext>
            </a:extLst>
          </p:cNvPr>
          <p:cNvSpPr/>
          <p:nvPr/>
        </p:nvSpPr>
        <p:spPr>
          <a:xfrm>
            <a:off x="10076866" y="3756591"/>
            <a:ext cx="1570074" cy="270067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FABD3AC0-D064-9CEC-1C28-0CDFB605EF01}"/>
              </a:ext>
            </a:extLst>
          </p:cNvPr>
          <p:cNvSpPr txBox="1"/>
          <p:nvPr/>
        </p:nvSpPr>
        <p:spPr>
          <a:xfrm>
            <a:off x="9635242" y="6196155"/>
            <a:ext cx="866135" cy="369332"/>
          </a:xfrm>
          <a:prstGeom prst="rect">
            <a:avLst/>
          </a:prstGeom>
          <a:noFill/>
        </p:spPr>
        <p:txBody>
          <a:bodyPr wrap="none" rtlCol="0">
            <a:spAutoFit/>
          </a:bodyPr>
          <a:lstStyle/>
          <a:p>
            <a:r>
              <a:rPr lang="en-US" dirty="0"/>
              <a:t>Product</a:t>
            </a:r>
          </a:p>
        </p:txBody>
      </p:sp>
      <p:sp>
        <p:nvSpPr>
          <p:cNvPr id="15" name="TextBox 14">
            <a:extLst>
              <a:ext uri="{FF2B5EF4-FFF2-40B4-BE49-F238E27FC236}">
                <a16:creationId xmlns:a16="http://schemas.microsoft.com/office/drawing/2014/main" id="{CAF79BA2-AE36-543F-1ABB-85917988B9D5}"/>
              </a:ext>
            </a:extLst>
          </p:cNvPr>
          <p:cNvSpPr txBox="1"/>
          <p:nvPr/>
        </p:nvSpPr>
        <p:spPr>
          <a:xfrm>
            <a:off x="6861159" y="6196155"/>
            <a:ext cx="1056251" cy="369332"/>
          </a:xfrm>
          <a:prstGeom prst="rect">
            <a:avLst/>
          </a:prstGeom>
          <a:noFill/>
        </p:spPr>
        <p:txBody>
          <a:bodyPr wrap="none" rtlCol="0">
            <a:spAutoFit/>
          </a:bodyPr>
          <a:lstStyle/>
          <a:p>
            <a:r>
              <a:rPr lang="en-US" dirty="0"/>
              <a:t>Company</a:t>
            </a:r>
          </a:p>
        </p:txBody>
      </p:sp>
      <p:sp>
        <p:nvSpPr>
          <p:cNvPr id="16" name="TextBox 15">
            <a:extLst>
              <a:ext uri="{FF2B5EF4-FFF2-40B4-BE49-F238E27FC236}">
                <a16:creationId xmlns:a16="http://schemas.microsoft.com/office/drawing/2014/main" id="{79666905-BF75-9DC3-4F06-87275B0B2390}"/>
              </a:ext>
            </a:extLst>
          </p:cNvPr>
          <p:cNvSpPr txBox="1"/>
          <p:nvPr/>
        </p:nvSpPr>
        <p:spPr>
          <a:xfrm>
            <a:off x="8016109" y="5291591"/>
            <a:ext cx="883575" cy="369332"/>
          </a:xfrm>
          <a:prstGeom prst="rect">
            <a:avLst/>
          </a:prstGeom>
          <a:noFill/>
        </p:spPr>
        <p:txBody>
          <a:bodyPr wrap="none" rtlCol="0">
            <a:spAutoFit/>
          </a:bodyPr>
          <a:lstStyle/>
          <a:p>
            <a:r>
              <a:rPr lang="en-US" dirty="0"/>
              <a:t>SpaceX</a:t>
            </a:r>
          </a:p>
        </p:txBody>
      </p:sp>
      <p:sp>
        <p:nvSpPr>
          <p:cNvPr id="17" name="TextBox 16">
            <a:extLst>
              <a:ext uri="{FF2B5EF4-FFF2-40B4-BE49-F238E27FC236}">
                <a16:creationId xmlns:a16="http://schemas.microsoft.com/office/drawing/2014/main" id="{5A542E63-F8CC-A4C3-7D10-9F30A914C2A3}"/>
              </a:ext>
            </a:extLst>
          </p:cNvPr>
          <p:cNvSpPr txBox="1"/>
          <p:nvPr/>
        </p:nvSpPr>
        <p:spPr>
          <a:xfrm>
            <a:off x="8007656" y="4341381"/>
            <a:ext cx="641522" cy="369332"/>
          </a:xfrm>
          <a:prstGeom prst="rect">
            <a:avLst/>
          </a:prstGeom>
          <a:noFill/>
        </p:spPr>
        <p:txBody>
          <a:bodyPr wrap="none" rtlCol="0">
            <a:spAutoFit/>
          </a:bodyPr>
          <a:lstStyle/>
          <a:p>
            <a:r>
              <a:rPr lang="en-US" dirty="0"/>
              <a:t>MCD</a:t>
            </a:r>
          </a:p>
        </p:txBody>
      </p:sp>
      <p:sp>
        <p:nvSpPr>
          <p:cNvPr id="18" name="TextBox 17">
            <a:extLst>
              <a:ext uri="{FF2B5EF4-FFF2-40B4-BE49-F238E27FC236}">
                <a16:creationId xmlns:a16="http://schemas.microsoft.com/office/drawing/2014/main" id="{5664356A-B595-2460-E6F8-6BF01A1EE156}"/>
              </a:ext>
            </a:extLst>
          </p:cNvPr>
          <p:cNvSpPr txBox="1"/>
          <p:nvPr/>
        </p:nvSpPr>
        <p:spPr>
          <a:xfrm>
            <a:off x="10504717" y="5544178"/>
            <a:ext cx="907621" cy="369332"/>
          </a:xfrm>
          <a:prstGeom prst="rect">
            <a:avLst/>
          </a:prstGeom>
          <a:noFill/>
        </p:spPr>
        <p:txBody>
          <a:bodyPr wrap="none" rtlCol="0">
            <a:spAutoFit/>
          </a:bodyPr>
          <a:lstStyle/>
          <a:p>
            <a:r>
              <a:rPr lang="en-US" dirty="0" err="1"/>
              <a:t>StarLink</a:t>
            </a:r>
            <a:endParaRPr lang="en-US" dirty="0"/>
          </a:p>
        </p:txBody>
      </p:sp>
      <p:sp>
        <p:nvSpPr>
          <p:cNvPr id="19" name="TextBox 18">
            <a:extLst>
              <a:ext uri="{FF2B5EF4-FFF2-40B4-BE49-F238E27FC236}">
                <a16:creationId xmlns:a16="http://schemas.microsoft.com/office/drawing/2014/main" id="{10FE01DD-6014-A5AF-966D-7450AFB31F4D}"/>
              </a:ext>
            </a:extLst>
          </p:cNvPr>
          <p:cNvSpPr txBox="1"/>
          <p:nvPr/>
        </p:nvSpPr>
        <p:spPr>
          <a:xfrm>
            <a:off x="10509244" y="4922260"/>
            <a:ext cx="604012" cy="369332"/>
          </a:xfrm>
          <a:prstGeom prst="rect">
            <a:avLst/>
          </a:prstGeom>
          <a:noFill/>
        </p:spPr>
        <p:txBody>
          <a:bodyPr wrap="none" rtlCol="0">
            <a:spAutoFit/>
          </a:bodyPr>
          <a:lstStyle/>
          <a:p>
            <a:r>
              <a:rPr lang="en-US" dirty="0"/>
              <a:t>Fries</a:t>
            </a:r>
          </a:p>
        </p:txBody>
      </p:sp>
      <p:sp>
        <p:nvSpPr>
          <p:cNvPr id="20" name="TextBox 19">
            <a:extLst>
              <a:ext uri="{FF2B5EF4-FFF2-40B4-BE49-F238E27FC236}">
                <a16:creationId xmlns:a16="http://schemas.microsoft.com/office/drawing/2014/main" id="{A99D8342-FDEF-E3F4-C9CC-961615667737}"/>
              </a:ext>
            </a:extLst>
          </p:cNvPr>
          <p:cNvSpPr txBox="1"/>
          <p:nvPr/>
        </p:nvSpPr>
        <p:spPr>
          <a:xfrm>
            <a:off x="10465705" y="4341381"/>
            <a:ext cx="792396" cy="369332"/>
          </a:xfrm>
          <a:prstGeom prst="rect">
            <a:avLst/>
          </a:prstGeom>
          <a:noFill/>
        </p:spPr>
        <p:txBody>
          <a:bodyPr wrap="none" rtlCol="0">
            <a:spAutoFit/>
          </a:bodyPr>
          <a:lstStyle/>
          <a:p>
            <a:r>
              <a:rPr lang="en-US" dirty="0"/>
              <a:t>Burger</a:t>
            </a:r>
          </a:p>
        </p:txBody>
      </p:sp>
      <p:cxnSp>
        <p:nvCxnSpPr>
          <p:cNvPr id="22" name="Straight Connector 21">
            <a:extLst>
              <a:ext uri="{FF2B5EF4-FFF2-40B4-BE49-F238E27FC236}">
                <a16:creationId xmlns:a16="http://schemas.microsoft.com/office/drawing/2014/main" id="{11D947CC-7322-1814-A03B-3907CBAF7ACE}"/>
              </a:ext>
            </a:extLst>
          </p:cNvPr>
          <p:cNvCxnSpPr>
            <a:stCxn id="17" idx="3"/>
          </p:cNvCxnSpPr>
          <p:nvPr/>
        </p:nvCxnSpPr>
        <p:spPr>
          <a:xfrm>
            <a:off x="8649178" y="4526047"/>
            <a:ext cx="181652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9B67183-5716-8A8F-F6EF-F574E28055F6}"/>
              </a:ext>
            </a:extLst>
          </p:cNvPr>
          <p:cNvCxnSpPr>
            <a:endCxn id="19" idx="1"/>
          </p:cNvCxnSpPr>
          <p:nvPr/>
        </p:nvCxnSpPr>
        <p:spPr>
          <a:xfrm>
            <a:off x="8649178" y="4710713"/>
            <a:ext cx="1860066" cy="396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E35710A-6F89-449E-3DEF-7859EE8C44D3}"/>
              </a:ext>
            </a:extLst>
          </p:cNvPr>
          <p:cNvCxnSpPr>
            <a:endCxn id="18" idx="1"/>
          </p:cNvCxnSpPr>
          <p:nvPr/>
        </p:nvCxnSpPr>
        <p:spPr>
          <a:xfrm>
            <a:off x="8893727" y="5442668"/>
            <a:ext cx="1610990" cy="28617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1582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20594-92CC-CD29-6DDF-760D3AFF78F4}"/>
              </a:ext>
            </a:extLst>
          </p:cNvPr>
          <p:cNvSpPr>
            <a:spLocks noGrp="1"/>
          </p:cNvSpPr>
          <p:nvPr>
            <p:ph type="title"/>
          </p:nvPr>
        </p:nvSpPr>
        <p:spPr/>
        <p:txBody>
          <a:bodyPr/>
          <a:lstStyle/>
          <a:p>
            <a:r>
              <a:rPr lang="en-US" dirty="0"/>
              <a:t>Exercise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B7E5297-484D-2A68-7DE1-1D5059021348}"/>
                  </a:ext>
                </a:extLst>
              </p:cNvPr>
              <p:cNvSpPr>
                <a:spLocks noGrp="1"/>
              </p:cNvSpPr>
              <p:nvPr>
                <p:ph sz="quarter" idx="13"/>
              </p:nvPr>
            </p:nvSpPr>
            <p:spPr/>
            <p:txBody>
              <a:bodyPr/>
              <a:lstStyle/>
              <a:p>
                <a:r>
                  <a:rPr lang="en-US" dirty="0"/>
                  <a:t>Let students be a set {‘John’, ‘Jane’, ‘June’}, classes be a set {COP4610, COP4530, COP4521}</a:t>
                </a:r>
              </a:p>
              <a:p>
                <a:pPr lvl="1"/>
                <a:r>
                  <a:rPr lang="en-US" dirty="0"/>
                  <a:t>What is the Cartesian production of students and classes</a:t>
                </a:r>
              </a:p>
              <a:p>
                <a:pPr marL="457200" lvl="1"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𝑠𝑡𝑢𝑑𝑒𝑛𝑡𝑠</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𝑐𝑙𝑎𝑠𝑠𝑒𝑠</m:t>
                      </m:r>
                      <m:r>
                        <a:rPr lang="en-US" b="0" i="1" smtClean="0">
                          <a:latin typeface="Cambria Math" panose="02040503050406030204" pitchFamily="18" charset="0"/>
                          <a:ea typeface="Cambria Math" panose="02040503050406030204" pitchFamily="18" charset="0"/>
                        </a:rPr>
                        <m:t>= ???</m:t>
                      </m:r>
                    </m:oMath>
                  </m:oMathPara>
                </a14:m>
                <a:endParaRPr lang="en-US" dirty="0"/>
              </a:p>
              <a:p>
                <a:pPr lvl="1"/>
                <a:r>
                  <a:rPr lang="en-US" dirty="0"/>
                  <a:t>Is {(John, COP4610), (John, COP4521), (Jane, COp4610), (June, COP4530)} a relation between students and classes?</a:t>
                </a:r>
              </a:p>
              <a:p>
                <a:pPr lvl="1"/>
                <a:r>
                  <a:rPr lang="en-US" dirty="0"/>
                  <a:t>Is {(John, COP4610), (John, COP4521)} a relation between students and classes?</a:t>
                </a:r>
              </a:p>
              <a:p>
                <a:pPr lvl="1"/>
                <a:r>
                  <a:rPr lang="en-US" dirty="0"/>
                  <a:t>Is {(John, COP4610), (John, COP4521), (John, COP3014)} a relation between students and classes?</a:t>
                </a:r>
              </a:p>
            </p:txBody>
          </p:sp>
        </mc:Choice>
        <mc:Fallback xmlns="">
          <p:sp>
            <p:nvSpPr>
              <p:cNvPr id="3" name="Content Placeholder 2">
                <a:extLst>
                  <a:ext uri="{FF2B5EF4-FFF2-40B4-BE49-F238E27FC236}">
                    <a16:creationId xmlns:a16="http://schemas.microsoft.com/office/drawing/2014/main" id="{8B7E5297-484D-2A68-7DE1-1D5059021348}"/>
                  </a:ext>
                </a:extLst>
              </p:cNvPr>
              <p:cNvSpPr>
                <a:spLocks noGrp="1" noRot="1" noChangeAspect="1" noMove="1" noResize="1" noEditPoints="1" noAdjustHandles="1" noChangeArrowheads="1" noChangeShapeType="1" noTextEdit="1"/>
              </p:cNvSpPr>
              <p:nvPr>
                <p:ph sz="quarter" idx="13"/>
              </p:nvPr>
            </p:nvSpPr>
            <p:spPr>
              <a:blipFill>
                <a:blip r:embed="rId2"/>
                <a:stretch>
                  <a:fillRect l="-857" t="-299"/>
                </a:stretch>
              </a:blipFill>
            </p:spPr>
            <p:txBody>
              <a:bodyPr/>
              <a:lstStyle/>
              <a:p>
                <a:r>
                  <a:rPr lang="en-US">
                    <a:noFill/>
                  </a:rPr>
                  <a:t> </a:t>
                </a:r>
              </a:p>
            </p:txBody>
          </p:sp>
        </mc:Fallback>
      </mc:AlternateContent>
    </p:spTree>
    <p:extLst>
      <p:ext uri="{BB962C8B-B14F-4D97-AF65-F5344CB8AC3E}">
        <p14:creationId xmlns:p14="http://schemas.microsoft.com/office/powerpoint/2010/main" val="255574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53F3C-CD6A-4C1B-5631-1C46A5D5C5E8}"/>
              </a:ext>
            </a:extLst>
          </p:cNvPr>
          <p:cNvSpPr>
            <a:spLocks noGrp="1"/>
          </p:cNvSpPr>
          <p:nvPr>
            <p:ph type="title"/>
          </p:nvPr>
        </p:nvSpPr>
        <p:spPr/>
        <p:txBody>
          <a:bodyPr/>
          <a:lstStyle/>
          <a:p>
            <a:r>
              <a:rPr lang="en-US" dirty="0"/>
              <a:t>Acknowledgement</a:t>
            </a:r>
          </a:p>
        </p:txBody>
      </p:sp>
      <p:sp>
        <p:nvSpPr>
          <p:cNvPr id="3" name="Content Placeholder 2">
            <a:extLst>
              <a:ext uri="{FF2B5EF4-FFF2-40B4-BE49-F238E27FC236}">
                <a16:creationId xmlns:a16="http://schemas.microsoft.com/office/drawing/2014/main" id="{E6F4E627-CB9A-987F-CFAE-63F9D3F88C4E}"/>
              </a:ext>
            </a:extLst>
          </p:cNvPr>
          <p:cNvSpPr>
            <a:spLocks noGrp="1"/>
          </p:cNvSpPr>
          <p:nvPr>
            <p:ph sz="quarter" idx="13"/>
          </p:nvPr>
        </p:nvSpPr>
        <p:spPr/>
        <p:txBody>
          <a:bodyPr/>
          <a:lstStyle/>
          <a:p>
            <a:r>
              <a:rPr lang="en-US" dirty="0"/>
              <a:t>The materials on databases are adapted from slides by Professor </a:t>
            </a:r>
            <a:r>
              <a:rPr lang="en-US" dirty="0" err="1"/>
              <a:t>Peixiang</a:t>
            </a:r>
            <a:r>
              <a:rPr lang="en-US" dirty="0"/>
              <a:t> Zhao for COP4710, as well as slides from earlier offering of COP4521 by </a:t>
            </a:r>
            <a:r>
              <a:rPr lang="en-US" dirty="0" err="1"/>
              <a:t>Sharanya</a:t>
            </a:r>
            <a:r>
              <a:rPr lang="en-US" dirty="0"/>
              <a:t> Jayaraman and Karen Works.</a:t>
            </a:r>
          </a:p>
        </p:txBody>
      </p:sp>
    </p:spTree>
    <p:extLst>
      <p:ext uri="{BB962C8B-B14F-4D97-AF65-F5344CB8AC3E}">
        <p14:creationId xmlns:p14="http://schemas.microsoft.com/office/powerpoint/2010/main" val="856711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F41E5-E115-96EE-D52B-1E2C6B66EFDB}"/>
              </a:ext>
            </a:extLst>
          </p:cNvPr>
          <p:cNvSpPr>
            <a:spLocks noGrp="1"/>
          </p:cNvSpPr>
          <p:nvPr>
            <p:ph type="title"/>
          </p:nvPr>
        </p:nvSpPr>
        <p:spPr/>
        <p:txBody>
          <a:bodyPr/>
          <a:lstStyle/>
          <a:p>
            <a:r>
              <a:rPr lang="en-US" dirty="0"/>
              <a:t>Multiplicity of E/R Relationship</a:t>
            </a:r>
          </a:p>
        </p:txBody>
      </p:sp>
      <p:sp>
        <p:nvSpPr>
          <p:cNvPr id="4" name="Rectangle 3">
            <a:extLst>
              <a:ext uri="{FF2B5EF4-FFF2-40B4-BE49-F238E27FC236}">
                <a16:creationId xmlns:a16="http://schemas.microsoft.com/office/drawing/2014/main" id="{09D03C46-13FF-6B77-2924-B32E2102A375}"/>
              </a:ext>
            </a:extLst>
          </p:cNvPr>
          <p:cNvSpPr txBox="1">
            <a:spLocks noChangeArrowheads="1"/>
          </p:cNvSpPr>
          <p:nvPr/>
        </p:nvSpPr>
        <p:spPr bwMode="auto">
          <a:xfrm>
            <a:off x="1306031" y="1287412"/>
            <a:ext cx="86868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baseline="0">
                <a:solidFill>
                  <a:schemeClr val="tx1"/>
                </a:solidFill>
                <a:latin typeface="Garamond" pitchFamily="18" charset="0"/>
                <a:ea typeface="+mn-ea"/>
                <a:cs typeface="+mn-cs"/>
              </a:defRPr>
            </a:lvl2pPr>
            <a:lvl3pPr marL="1143000" indent="-228600" algn="l" rtl="0" eaLnBrk="0" fontAlgn="base" hangingPunct="0">
              <a:spcBef>
                <a:spcPct val="20000"/>
              </a:spcBef>
              <a:spcAft>
                <a:spcPct val="0"/>
              </a:spcAft>
              <a:buFont typeface="Arial" charset="0"/>
              <a:buChar char="•"/>
              <a:defRPr sz="2000" kern="1200">
                <a:solidFill>
                  <a:srgbClr val="8E0000"/>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dirty="0">
                <a:ea typeface="宋体" charset="-122"/>
              </a:rPr>
              <a:t>one-one:</a:t>
            </a:r>
          </a:p>
          <a:p>
            <a:endParaRPr lang="en-US" altLang="zh-CN" dirty="0">
              <a:ea typeface="宋体" charset="-122"/>
            </a:endParaRPr>
          </a:p>
          <a:p>
            <a:endParaRPr lang="en-US" altLang="zh-CN" dirty="0">
              <a:ea typeface="宋体" charset="-122"/>
            </a:endParaRPr>
          </a:p>
          <a:p>
            <a:r>
              <a:rPr lang="en-US" altLang="zh-CN" dirty="0">
                <a:ea typeface="宋体" charset="-122"/>
              </a:rPr>
              <a:t>many-one</a:t>
            </a:r>
          </a:p>
          <a:p>
            <a:endParaRPr lang="en-US" altLang="zh-CN" dirty="0">
              <a:ea typeface="宋体" charset="-122"/>
            </a:endParaRPr>
          </a:p>
          <a:p>
            <a:endParaRPr lang="en-US" altLang="zh-CN" dirty="0">
              <a:ea typeface="宋体" charset="-122"/>
            </a:endParaRPr>
          </a:p>
          <a:p>
            <a:r>
              <a:rPr lang="en-US" altLang="zh-CN" dirty="0">
                <a:ea typeface="宋体" charset="-122"/>
              </a:rPr>
              <a:t>many-many</a:t>
            </a:r>
          </a:p>
        </p:txBody>
      </p:sp>
      <p:sp>
        <p:nvSpPr>
          <p:cNvPr id="6" name="AutoShape 4">
            <a:extLst>
              <a:ext uri="{FF2B5EF4-FFF2-40B4-BE49-F238E27FC236}">
                <a16:creationId xmlns:a16="http://schemas.microsoft.com/office/drawing/2014/main" id="{94C43E34-7178-61B2-79CE-EF35835500D0}"/>
              </a:ext>
            </a:extLst>
          </p:cNvPr>
          <p:cNvSpPr>
            <a:spLocks noChangeAspect="1" noChangeArrowheads="1"/>
          </p:cNvSpPr>
          <p:nvPr/>
        </p:nvSpPr>
        <p:spPr bwMode="auto">
          <a:xfrm>
            <a:off x="7171660" y="1931351"/>
            <a:ext cx="838200" cy="755650"/>
          </a:xfrm>
          <a:prstGeom prst="diamond">
            <a:avLst/>
          </a:prstGeom>
          <a:solidFill>
            <a:schemeClr val="folHlink"/>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endParaRPr lang="zh-CN" altLang="zh-CN">
              <a:ea typeface="宋体" charset="-122"/>
            </a:endParaRPr>
          </a:p>
        </p:txBody>
      </p:sp>
      <p:sp>
        <p:nvSpPr>
          <p:cNvPr id="7" name="AutoShape 5">
            <a:extLst>
              <a:ext uri="{FF2B5EF4-FFF2-40B4-BE49-F238E27FC236}">
                <a16:creationId xmlns:a16="http://schemas.microsoft.com/office/drawing/2014/main" id="{ADE255FA-2D6C-4BB4-5669-CA240EEBEC48}"/>
              </a:ext>
            </a:extLst>
          </p:cNvPr>
          <p:cNvSpPr>
            <a:spLocks noChangeAspect="1" noChangeArrowheads="1"/>
          </p:cNvSpPr>
          <p:nvPr/>
        </p:nvSpPr>
        <p:spPr bwMode="auto">
          <a:xfrm>
            <a:off x="7171660" y="3335941"/>
            <a:ext cx="838200" cy="755650"/>
          </a:xfrm>
          <a:prstGeom prst="diamond">
            <a:avLst/>
          </a:prstGeom>
          <a:solidFill>
            <a:schemeClr val="folHlink"/>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endParaRPr lang="zh-CN" altLang="zh-CN">
              <a:ea typeface="宋体" charset="-122"/>
            </a:endParaRPr>
          </a:p>
        </p:txBody>
      </p:sp>
      <p:sp>
        <p:nvSpPr>
          <p:cNvPr id="8" name="AutoShape 6">
            <a:extLst>
              <a:ext uri="{FF2B5EF4-FFF2-40B4-BE49-F238E27FC236}">
                <a16:creationId xmlns:a16="http://schemas.microsoft.com/office/drawing/2014/main" id="{0F65864F-6F24-C5A9-7E37-C01F475384FC}"/>
              </a:ext>
            </a:extLst>
          </p:cNvPr>
          <p:cNvSpPr>
            <a:spLocks noChangeAspect="1" noChangeArrowheads="1"/>
          </p:cNvSpPr>
          <p:nvPr/>
        </p:nvSpPr>
        <p:spPr bwMode="auto">
          <a:xfrm>
            <a:off x="7171660" y="4739663"/>
            <a:ext cx="838200" cy="755650"/>
          </a:xfrm>
          <a:prstGeom prst="diamond">
            <a:avLst/>
          </a:prstGeom>
          <a:solidFill>
            <a:schemeClr val="folHlink"/>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endParaRPr lang="zh-CN" altLang="zh-CN">
              <a:ea typeface="宋体" charset="-122"/>
            </a:endParaRPr>
          </a:p>
        </p:txBody>
      </p:sp>
      <p:sp>
        <p:nvSpPr>
          <p:cNvPr id="9" name="Line 7">
            <a:extLst>
              <a:ext uri="{FF2B5EF4-FFF2-40B4-BE49-F238E27FC236}">
                <a16:creationId xmlns:a16="http://schemas.microsoft.com/office/drawing/2014/main" id="{FAEB13DF-B5D2-E78A-CEA6-F60F4D156D8A}"/>
              </a:ext>
            </a:extLst>
          </p:cNvPr>
          <p:cNvSpPr>
            <a:spLocks noChangeShapeType="1"/>
          </p:cNvSpPr>
          <p:nvPr/>
        </p:nvSpPr>
        <p:spPr bwMode="auto">
          <a:xfrm flipH="1">
            <a:off x="6476335" y="2312351"/>
            <a:ext cx="6858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8">
            <a:extLst>
              <a:ext uri="{FF2B5EF4-FFF2-40B4-BE49-F238E27FC236}">
                <a16:creationId xmlns:a16="http://schemas.microsoft.com/office/drawing/2014/main" id="{B57DF1B4-5D18-87AD-35A2-281C947EC54F}"/>
              </a:ext>
            </a:extLst>
          </p:cNvPr>
          <p:cNvSpPr>
            <a:spLocks noChangeShapeType="1"/>
          </p:cNvSpPr>
          <p:nvPr/>
        </p:nvSpPr>
        <p:spPr bwMode="auto">
          <a:xfrm>
            <a:off x="8009860" y="2312351"/>
            <a:ext cx="6096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11" name="Line 9">
            <a:extLst>
              <a:ext uri="{FF2B5EF4-FFF2-40B4-BE49-F238E27FC236}">
                <a16:creationId xmlns:a16="http://schemas.microsoft.com/office/drawing/2014/main" id="{979B2E04-7D1F-4456-CE54-D657D425797D}"/>
              </a:ext>
            </a:extLst>
          </p:cNvPr>
          <p:cNvSpPr>
            <a:spLocks noChangeShapeType="1"/>
          </p:cNvSpPr>
          <p:nvPr/>
        </p:nvSpPr>
        <p:spPr bwMode="auto">
          <a:xfrm>
            <a:off x="8009860" y="3716941"/>
            <a:ext cx="6858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10">
            <a:extLst>
              <a:ext uri="{FF2B5EF4-FFF2-40B4-BE49-F238E27FC236}">
                <a16:creationId xmlns:a16="http://schemas.microsoft.com/office/drawing/2014/main" id="{0CF74594-77D9-A3D3-D7A2-A0B91C6E7DD7}"/>
              </a:ext>
            </a:extLst>
          </p:cNvPr>
          <p:cNvSpPr>
            <a:spLocks noChangeShapeType="1"/>
          </p:cNvSpPr>
          <p:nvPr/>
        </p:nvSpPr>
        <p:spPr bwMode="auto">
          <a:xfrm flipH="1">
            <a:off x="6562060" y="3716941"/>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11">
            <a:extLst>
              <a:ext uri="{FF2B5EF4-FFF2-40B4-BE49-F238E27FC236}">
                <a16:creationId xmlns:a16="http://schemas.microsoft.com/office/drawing/2014/main" id="{D2AE6F35-3E7A-70AA-4D3B-6F173797D3AB}"/>
              </a:ext>
            </a:extLst>
          </p:cNvPr>
          <p:cNvSpPr>
            <a:spLocks noChangeShapeType="1"/>
          </p:cNvSpPr>
          <p:nvPr/>
        </p:nvSpPr>
        <p:spPr bwMode="auto">
          <a:xfrm>
            <a:off x="8009860" y="5120663"/>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12">
            <a:extLst>
              <a:ext uri="{FF2B5EF4-FFF2-40B4-BE49-F238E27FC236}">
                <a16:creationId xmlns:a16="http://schemas.microsoft.com/office/drawing/2014/main" id="{2C9E471E-BA4A-82C9-A3F1-5D5679A6DC5E}"/>
              </a:ext>
            </a:extLst>
          </p:cNvPr>
          <p:cNvSpPr>
            <a:spLocks noChangeShapeType="1"/>
          </p:cNvSpPr>
          <p:nvPr/>
        </p:nvSpPr>
        <p:spPr bwMode="auto">
          <a:xfrm flipH="1">
            <a:off x="6562060" y="5120663"/>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5" name="Group 13">
            <a:extLst>
              <a:ext uri="{FF2B5EF4-FFF2-40B4-BE49-F238E27FC236}">
                <a16:creationId xmlns:a16="http://schemas.microsoft.com/office/drawing/2014/main" id="{67F90B56-4C38-B8B6-B35A-9E5EB9535CB3}"/>
              </a:ext>
            </a:extLst>
          </p:cNvPr>
          <p:cNvGrpSpPr>
            <a:grpSpLocks/>
          </p:cNvGrpSpPr>
          <p:nvPr/>
        </p:nvGrpSpPr>
        <p:grpSpPr bwMode="auto">
          <a:xfrm>
            <a:off x="4068421" y="1733979"/>
            <a:ext cx="1204913" cy="1008063"/>
            <a:chOff x="1536" y="1419"/>
            <a:chExt cx="759" cy="635"/>
          </a:xfrm>
        </p:grpSpPr>
        <p:sp>
          <p:nvSpPr>
            <p:cNvPr id="16" name="Oval 14">
              <a:extLst>
                <a:ext uri="{FF2B5EF4-FFF2-40B4-BE49-F238E27FC236}">
                  <a16:creationId xmlns:a16="http://schemas.microsoft.com/office/drawing/2014/main" id="{9A057650-C7EA-AB49-5FCF-9CACB0E8564F}"/>
                </a:ext>
              </a:extLst>
            </p:cNvPr>
            <p:cNvSpPr>
              <a:spLocks noChangeAspect="1" noChangeArrowheads="1"/>
            </p:cNvSpPr>
            <p:nvPr/>
          </p:nvSpPr>
          <p:spPr bwMode="auto">
            <a:xfrm>
              <a:off x="1536" y="1498"/>
              <a:ext cx="254" cy="5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a:ea typeface="宋体" charset="-122"/>
                </a:rPr>
                <a:t>1</a:t>
              </a:r>
            </a:p>
            <a:p>
              <a:pPr algn="ctr">
                <a:spcBef>
                  <a:spcPct val="0"/>
                </a:spcBef>
                <a:buFontTx/>
                <a:buNone/>
              </a:pPr>
              <a:r>
                <a:rPr lang="en-US" altLang="zh-CN" sz="1400">
                  <a:ea typeface="宋体" charset="-122"/>
                </a:rPr>
                <a:t>2</a:t>
              </a:r>
            </a:p>
            <a:p>
              <a:pPr algn="ctr">
                <a:spcBef>
                  <a:spcPct val="0"/>
                </a:spcBef>
                <a:buFontTx/>
                <a:buNone/>
              </a:pPr>
              <a:r>
                <a:rPr lang="en-US" altLang="zh-CN" sz="1400">
                  <a:ea typeface="宋体" charset="-122"/>
                </a:rPr>
                <a:t>3</a:t>
              </a:r>
            </a:p>
          </p:txBody>
        </p:sp>
        <p:sp>
          <p:nvSpPr>
            <p:cNvPr id="17" name="Oval 15">
              <a:extLst>
                <a:ext uri="{FF2B5EF4-FFF2-40B4-BE49-F238E27FC236}">
                  <a16:creationId xmlns:a16="http://schemas.microsoft.com/office/drawing/2014/main" id="{02FD4D07-AC1D-E8E9-CE36-78CA55C9230E}"/>
                </a:ext>
              </a:extLst>
            </p:cNvPr>
            <p:cNvSpPr>
              <a:spLocks noChangeAspect="1" noChangeArrowheads="1"/>
            </p:cNvSpPr>
            <p:nvPr/>
          </p:nvSpPr>
          <p:spPr bwMode="auto">
            <a:xfrm>
              <a:off x="2041" y="1419"/>
              <a:ext cx="254" cy="63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dirty="0">
                  <a:ea typeface="宋体" charset="-122"/>
                </a:rPr>
                <a:t>a</a:t>
              </a:r>
            </a:p>
            <a:p>
              <a:pPr algn="ctr">
                <a:spcBef>
                  <a:spcPct val="0"/>
                </a:spcBef>
                <a:buFontTx/>
                <a:buNone/>
              </a:pPr>
              <a:r>
                <a:rPr lang="en-US" altLang="zh-CN" sz="1400" dirty="0">
                  <a:ea typeface="宋体" charset="-122"/>
                </a:rPr>
                <a:t>b</a:t>
              </a:r>
            </a:p>
            <a:p>
              <a:pPr algn="ctr">
                <a:spcBef>
                  <a:spcPct val="0"/>
                </a:spcBef>
                <a:buFontTx/>
                <a:buNone/>
              </a:pPr>
              <a:r>
                <a:rPr lang="en-US" altLang="zh-CN" sz="1400" dirty="0">
                  <a:ea typeface="宋体" charset="-122"/>
                </a:rPr>
                <a:t>c</a:t>
              </a:r>
            </a:p>
          </p:txBody>
        </p:sp>
      </p:grpSp>
      <p:sp>
        <p:nvSpPr>
          <p:cNvPr id="18" name="Line 16">
            <a:extLst>
              <a:ext uri="{FF2B5EF4-FFF2-40B4-BE49-F238E27FC236}">
                <a16:creationId xmlns:a16="http://schemas.microsoft.com/office/drawing/2014/main" id="{728E7C37-4700-7E92-564D-1C53C85E2236}"/>
              </a:ext>
            </a:extLst>
          </p:cNvPr>
          <p:cNvSpPr>
            <a:spLocks noChangeShapeType="1"/>
          </p:cNvSpPr>
          <p:nvPr/>
        </p:nvSpPr>
        <p:spPr bwMode="auto">
          <a:xfrm>
            <a:off x="4373220" y="2072117"/>
            <a:ext cx="588640" cy="190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17">
            <a:extLst>
              <a:ext uri="{FF2B5EF4-FFF2-40B4-BE49-F238E27FC236}">
                <a16:creationId xmlns:a16="http://schemas.microsoft.com/office/drawing/2014/main" id="{CA89958F-8BFF-735C-F129-29A104E473F3}"/>
              </a:ext>
            </a:extLst>
          </p:cNvPr>
          <p:cNvSpPr>
            <a:spLocks noChangeShapeType="1"/>
          </p:cNvSpPr>
          <p:nvPr/>
        </p:nvSpPr>
        <p:spPr bwMode="auto">
          <a:xfrm flipV="1">
            <a:off x="4373220" y="2072117"/>
            <a:ext cx="533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8">
            <a:extLst>
              <a:ext uri="{FF2B5EF4-FFF2-40B4-BE49-F238E27FC236}">
                <a16:creationId xmlns:a16="http://schemas.microsoft.com/office/drawing/2014/main" id="{432B0BD5-73C0-7F7B-BD1F-BBCFD3F38DFE}"/>
              </a:ext>
            </a:extLst>
          </p:cNvPr>
          <p:cNvSpPr>
            <a:spLocks noChangeShapeType="1"/>
          </p:cNvSpPr>
          <p:nvPr/>
        </p:nvSpPr>
        <p:spPr bwMode="auto">
          <a:xfrm>
            <a:off x="4373220" y="2453117"/>
            <a:ext cx="5886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21" name="Group 19">
            <a:extLst>
              <a:ext uri="{FF2B5EF4-FFF2-40B4-BE49-F238E27FC236}">
                <a16:creationId xmlns:a16="http://schemas.microsoft.com/office/drawing/2014/main" id="{E3975521-70B0-0912-8B7E-97D042337827}"/>
              </a:ext>
            </a:extLst>
          </p:cNvPr>
          <p:cNvGrpSpPr>
            <a:grpSpLocks/>
          </p:cNvGrpSpPr>
          <p:nvPr/>
        </p:nvGrpSpPr>
        <p:grpSpPr bwMode="auto">
          <a:xfrm>
            <a:off x="4047460" y="3155487"/>
            <a:ext cx="1143000" cy="1008063"/>
            <a:chOff x="1536" y="1498"/>
            <a:chExt cx="720" cy="635"/>
          </a:xfrm>
        </p:grpSpPr>
        <p:sp>
          <p:nvSpPr>
            <p:cNvPr id="22" name="Oval 20">
              <a:extLst>
                <a:ext uri="{FF2B5EF4-FFF2-40B4-BE49-F238E27FC236}">
                  <a16:creationId xmlns:a16="http://schemas.microsoft.com/office/drawing/2014/main" id="{9137587D-7EA2-274B-0754-1DEB9673F651}"/>
                </a:ext>
              </a:extLst>
            </p:cNvPr>
            <p:cNvSpPr>
              <a:spLocks noChangeAspect="1" noChangeArrowheads="1"/>
            </p:cNvSpPr>
            <p:nvPr/>
          </p:nvSpPr>
          <p:spPr bwMode="auto">
            <a:xfrm>
              <a:off x="1536" y="1498"/>
              <a:ext cx="254" cy="5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a:ea typeface="宋体" charset="-122"/>
                </a:rPr>
                <a:t>1</a:t>
              </a:r>
            </a:p>
            <a:p>
              <a:pPr algn="ctr">
                <a:spcBef>
                  <a:spcPct val="0"/>
                </a:spcBef>
                <a:buFontTx/>
                <a:buNone/>
              </a:pPr>
              <a:r>
                <a:rPr lang="en-US" altLang="zh-CN" sz="1400">
                  <a:ea typeface="宋体" charset="-122"/>
                </a:rPr>
                <a:t>2</a:t>
              </a:r>
            </a:p>
            <a:p>
              <a:pPr algn="ctr">
                <a:spcBef>
                  <a:spcPct val="0"/>
                </a:spcBef>
                <a:buFontTx/>
                <a:buNone/>
              </a:pPr>
              <a:r>
                <a:rPr lang="en-US" altLang="zh-CN" sz="1400">
                  <a:ea typeface="宋体" charset="-122"/>
                </a:rPr>
                <a:t>3</a:t>
              </a:r>
            </a:p>
          </p:txBody>
        </p:sp>
        <p:sp>
          <p:nvSpPr>
            <p:cNvPr id="23" name="Oval 21">
              <a:extLst>
                <a:ext uri="{FF2B5EF4-FFF2-40B4-BE49-F238E27FC236}">
                  <a16:creationId xmlns:a16="http://schemas.microsoft.com/office/drawing/2014/main" id="{B94710FC-1489-43E6-2BC3-5659E7078C4B}"/>
                </a:ext>
              </a:extLst>
            </p:cNvPr>
            <p:cNvSpPr>
              <a:spLocks noChangeAspect="1" noChangeArrowheads="1"/>
            </p:cNvSpPr>
            <p:nvPr/>
          </p:nvSpPr>
          <p:spPr bwMode="auto">
            <a:xfrm>
              <a:off x="2002" y="1498"/>
              <a:ext cx="254" cy="63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a:ea typeface="宋体" charset="-122"/>
                </a:rPr>
                <a:t>a</a:t>
              </a:r>
            </a:p>
            <a:p>
              <a:pPr algn="ctr">
                <a:spcBef>
                  <a:spcPct val="0"/>
                </a:spcBef>
                <a:buFontTx/>
                <a:buNone/>
              </a:pPr>
              <a:r>
                <a:rPr lang="en-US" altLang="zh-CN" sz="1400">
                  <a:ea typeface="宋体" charset="-122"/>
                </a:rPr>
                <a:t>b</a:t>
              </a:r>
            </a:p>
            <a:p>
              <a:pPr algn="ctr">
                <a:spcBef>
                  <a:spcPct val="0"/>
                </a:spcBef>
                <a:buFontTx/>
                <a:buNone/>
              </a:pPr>
              <a:r>
                <a:rPr lang="en-US" altLang="zh-CN" sz="1400">
                  <a:ea typeface="宋体" charset="-122"/>
                </a:rPr>
                <a:t>c</a:t>
              </a:r>
            </a:p>
            <a:p>
              <a:pPr algn="ctr">
                <a:spcBef>
                  <a:spcPct val="0"/>
                </a:spcBef>
                <a:buFontTx/>
                <a:buNone/>
              </a:pPr>
              <a:r>
                <a:rPr lang="en-US" altLang="zh-CN" sz="1400">
                  <a:ea typeface="宋体" charset="-122"/>
                </a:rPr>
                <a:t>d</a:t>
              </a:r>
            </a:p>
          </p:txBody>
        </p:sp>
      </p:grpSp>
      <p:grpSp>
        <p:nvGrpSpPr>
          <p:cNvPr id="24" name="Group 22">
            <a:extLst>
              <a:ext uri="{FF2B5EF4-FFF2-40B4-BE49-F238E27FC236}">
                <a16:creationId xmlns:a16="http://schemas.microsoft.com/office/drawing/2014/main" id="{A3CCD735-3395-0D91-C0E5-12A195B1F72F}"/>
              </a:ext>
            </a:extLst>
          </p:cNvPr>
          <p:cNvGrpSpPr>
            <a:grpSpLocks/>
          </p:cNvGrpSpPr>
          <p:nvPr/>
        </p:nvGrpSpPr>
        <p:grpSpPr bwMode="auto">
          <a:xfrm>
            <a:off x="4123660" y="4739663"/>
            <a:ext cx="1143000" cy="1008063"/>
            <a:chOff x="1536" y="1498"/>
            <a:chExt cx="720" cy="635"/>
          </a:xfrm>
        </p:grpSpPr>
        <p:sp>
          <p:nvSpPr>
            <p:cNvPr id="25" name="Oval 23">
              <a:extLst>
                <a:ext uri="{FF2B5EF4-FFF2-40B4-BE49-F238E27FC236}">
                  <a16:creationId xmlns:a16="http://schemas.microsoft.com/office/drawing/2014/main" id="{DAB55627-F5F1-191B-281B-CDFD35FCD2F0}"/>
                </a:ext>
              </a:extLst>
            </p:cNvPr>
            <p:cNvSpPr>
              <a:spLocks noChangeAspect="1" noChangeArrowheads="1"/>
            </p:cNvSpPr>
            <p:nvPr/>
          </p:nvSpPr>
          <p:spPr bwMode="auto">
            <a:xfrm>
              <a:off x="1536" y="1498"/>
              <a:ext cx="254" cy="50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a:ea typeface="宋体" charset="-122"/>
                </a:rPr>
                <a:t>1</a:t>
              </a:r>
            </a:p>
            <a:p>
              <a:pPr algn="ctr">
                <a:spcBef>
                  <a:spcPct val="0"/>
                </a:spcBef>
                <a:buFontTx/>
                <a:buNone/>
              </a:pPr>
              <a:r>
                <a:rPr lang="en-US" altLang="zh-CN" sz="1400">
                  <a:ea typeface="宋体" charset="-122"/>
                </a:rPr>
                <a:t>2</a:t>
              </a:r>
            </a:p>
            <a:p>
              <a:pPr algn="ctr">
                <a:spcBef>
                  <a:spcPct val="0"/>
                </a:spcBef>
                <a:buFontTx/>
                <a:buNone/>
              </a:pPr>
              <a:r>
                <a:rPr lang="en-US" altLang="zh-CN" sz="1400">
                  <a:ea typeface="宋体" charset="-122"/>
                </a:rPr>
                <a:t>3</a:t>
              </a:r>
            </a:p>
          </p:txBody>
        </p:sp>
        <p:sp>
          <p:nvSpPr>
            <p:cNvPr id="26" name="Oval 24">
              <a:extLst>
                <a:ext uri="{FF2B5EF4-FFF2-40B4-BE49-F238E27FC236}">
                  <a16:creationId xmlns:a16="http://schemas.microsoft.com/office/drawing/2014/main" id="{F6A21ADC-E6FF-B135-E670-A143324E9C82}"/>
                </a:ext>
              </a:extLst>
            </p:cNvPr>
            <p:cNvSpPr>
              <a:spLocks noChangeAspect="1" noChangeArrowheads="1"/>
            </p:cNvSpPr>
            <p:nvPr/>
          </p:nvSpPr>
          <p:spPr bwMode="auto">
            <a:xfrm>
              <a:off x="2002" y="1498"/>
              <a:ext cx="254" cy="63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sz="1400">
                  <a:ea typeface="宋体" charset="-122"/>
                </a:rPr>
                <a:t>a</a:t>
              </a:r>
            </a:p>
            <a:p>
              <a:pPr algn="ctr">
                <a:spcBef>
                  <a:spcPct val="0"/>
                </a:spcBef>
                <a:buFontTx/>
                <a:buNone/>
              </a:pPr>
              <a:r>
                <a:rPr lang="en-US" altLang="zh-CN" sz="1400">
                  <a:ea typeface="宋体" charset="-122"/>
                </a:rPr>
                <a:t>b</a:t>
              </a:r>
            </a:p>
            <a:p>
              <a:pPr algn="ctr">
                <a:spcBef>
                  <a:spcPct val="0"/>
                </a:spcBef>
                <a:buFontTx/>
                <a:buNone/>
              </a:pPr>
              <a:r>
                <a:rPr lang="en-US" altLang="zh-CN" sz="1400">
                  <a:ea typeface="宋体" charset="-122"/>
                </a:rPr>
                <a:t>c</a:t>
              </a:r>
            </a:p>
            <a:p>
              <a:pPr algn="ctr">
                <a:spcBef>
                  <a:spcPct val="0"/>
                </a:spcBef>
                <a:buFontTx/>
                <a:buNone/>
              </a:pPr>
              <a:r>
                <a:rPr lang="en-US" altLang="zh-CN" sz="1400">
                  <a:ea typeface="宋体" charset="-122"/>
                </a:rPr>
                <a:t>d</a:t>
              </a:r>
            </a:p>
          </p:txBody>
        </p:sp>
      </p:grpSp>
      <p:sp>
        <p:nvSpPr>
          <p:cNvPr id="27" name="Line 25">
            <a:extLst>
              <a:ext uri="{FF2B5EF4-FFF2-40B4-BE49-F238E27FC236}">
                <a16:creationId xmlns:a16="http://schemas.microsoft.com/office/drawing/2014/main" id="{8458C113-72A9-55DB-C4D7-73E3DBA732C3}"/>
              </a:ext>
            </a:extLst>
          </p:cNvPr>
          <p:cNvSpPr>
            <a:spLocks noChangeShapeType="1"/>
          </p:cNvSpPr>
          <p:nvPr/>
        </p:nvSpPr>
        <p:spPr bwMode="auto">
          <a:xfrm>
            <a:off x="4352260" y="3384087"/>
            <a:ext cx="533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26">
            <a:extLst>
              <a:ext uri="{FF2B5EF4-FFF2-40B4-BE49-F238E27FC236}">
                <a16:creationId xmlns:a16="http://schemas.microsoft.com/office/drawing/2014/main" id="{36563BE6-433E-B211-7811-B07F8710B757}"/>
              </a:ext>
            </a:extLst>
          </p:cNvPr>
          <p:cNvSpPr>
            <a:spLocks noChangeShapeType="1"/>
          </p:cNvSpPr>
          <p:nvPr/>
        </p:nvSpPr>
        <p:spPr bwMode="auto">
          <a:xfrm>
            <a:off x="4352260" y="3536487"/>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27">
            <a:extLst>
              <a:ext uri="{FF2B5EF4-FFF2-40B4-BE49-F238E27FC236}">
                <a16:creationId xmlns:a16="http://schemas.microsoft.com/office/drawing/2014/main" id="{2DB2ED85-8CF5-CE27-CD8D-61D608C28B05}"/>
              </a:ext>
            </a:extLst>
          </p:cNvPr>
          <p:cNvSpPr>
            <a:spLocks noChangeShapeType="1"/>
          </p:cNvSpPr>
          <p:nvPr/>
        </p:nvSpPr>
        <p:spPr bwMode="auto">
          <a:xfrm>
            <a:off x="4352260" y="3765087"/>
            <a:ext cx="5334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28">
            <a:extLst>
              <a:ext uri="{FF2B5EF4-FFF2-40B4-BE49-F238E27FC236}">
                <a16:creationId xmlns:a16="http://schemas.microsoft.com/office/drawing/2014/main" id="{C80532FF-E3A3-FA6D-3FC9-2250E77EDF82}"/>
              </a:ext>
            </a:extLst>
          </p:cNvPr>
          <p:cNvSpPr>
            <a:spLocks noChangeShapeType="1"/>
          </p:cNvSpPr>
          <p:nvPr/>
        </p:nvSpPr>
        <p:spPr bwMode="auto">
          <a:xfrm>
            <a:off x="4428460" y="4892063"/>
            <a:ext cx="609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29">
            <a:extLst>
              <a:ext uri="{FF2B5EF4-FFF2-40B4-BE49-F238E27FC236}">
                <a16:creationId xmlns:a16="http://schemas.microsoft.com/office/drawing/2014/main" id="{82EA0D8C-5105-5D55-5C63-64F8503DF888}"/>
              </a:ext>
            </a:extLst>
          </p:cNvPr>
          <p:cNvSpPr>
            <a:spLocks noChangeShapeType="1"/>
          </p:cNvSpPr>
          <p:nvPr/>
        </p:nvSpPr>
        <p:spPr bwMode="auto">
          <a:xfrm>
            <a:off x="4428460" y="4892063"/>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30">
            <a:extLst>
              <a:ext uri="{FF2B5EF4-FFF2-40B4-BE49-F238E27FC236}">
                <a16:creationId xmlns:a16="http://schemas.microsoft.com/office/drawing/2014/main" id="{4860AFE0-B814-352B-5753-90F79D67F3F3}"/>
              </a:ext>
            </a:extLst>
          </p:cNvPr>
          <p:cNvSpPr>
            <a:spLocks noChangeShapeType="1"/>
          </p:cNvSpPr>
          <p:nvPr/>
        </p:nvSpPr>
        <p:spPr bwMode="auto">
          <a:xfrm flipH="1">
            <a:off x="4428460" y="4892063"/>
            <a:ext cx="609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31">
            <a:extLst>
              <a:ext uri="{FF2B5EF4-FFF2-40B4-BE49-F238E27FC236}">
                <a16:creationId xmlns:a16="http://schemas.microsoft.com/office/drawing/2014/main" id="{7A2AB0E7-874F-FEBF-1C4F-309E3C781DE8}"/>
              </a:ext>
            </a:extLst>
          </p:cNvPr>
          <p:cNvSpPr>
            <a:spLocks noChangeShapeType="1"/>
          </p:cNvSpPr>
          <p:nvPr/>
        </p:nvSpPr>
        <p:spPr bwMode="auto">
          <a:xfrm>
            <a:off x="4428460" y="5120663"/>
            <a:ext cx="6096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2">
            <a:extLst>
              <a:ext uri="{FF2B5EF4-FFF2-40B4-BE49-F238E27FC236}">
                <a16:creationId xmlns:a16="http://schemas.microsoft.com/office/drawing/2014/main" id="{6CD0676A-05B9-9F5D-6FE9-16A4C0D7D0D7}"/>
              </a:ext>
            </a:extLst>
          </p:cNvPr>
          <p:cNvSpPr>
            <a:spLocks noChangeShapeType="1"/>
          </p:cNvSpPr>
          <p:nvPr/>
        </p:nvSpPr>
        <p:spPr bwMode="auto">
          <a:xfrm flipH="1">
            <a:off x="4428460" y="5120663"/>
            <a:ext cx="5334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3">
            <a:extLst>
              <a:ext uri="{FF2B5EF4-FFF2-40B4-BE49-F238E27FC236}">
                <a16:creationId xmlns:a16="http://schemas.microsoft.com/office/drawing/2014/main" id="{8313CDD6-290C-685A-3B4D-F5E03F8207DB}"/>
              </a:ext>
            </a:extLst>
          </p:cNvPr>
          <p:cNvSpPr>
            <a:spLocks noChangeShapeType="1"/>
          </p:cNvSpPr>
          <p:nvPr/>
        </p:nvSpPr>
        <p:spPr bwMode="auto">
          <a:xfrm>
            <a:off x="4428460" y="5349263"/>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502243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C5A30-7670-83C1-1D1A-ECA69A4D64EC}"/>
              </a:ext>
            </a:extLst>
          </p:cNvPr>
          <p:cNvSpPr>
            <a:spLocks noGrp="1"/>
          </p:cNvSpPr>
          <p:nvPr>
            <p:ph type="title"/>
          </p:nvPr>
        </p:nvSpPr>
        <p:spPr/>
        <p:txBody>
          <a:bodyPr/>
          <a:lstStyle/>
          <a:p>
            <a:r>
              <a:rPr lang="en-US" dirty="0"/>
              <a:t>Multiway relationship</a:t>
            </a:r>
          </a:p>
        </p:txBody>
      </p:sp>
      <p:grpSp>
        <p:nvGrpSpPr>
          <p:cNvPr id="5" name="Group 3">
            <a:extLst>
              <a:ext uri="{FF2B5EF4-FFF2-40B4-BE49-F238E27FC236}">
                <a16:creationId xmlns:a16="http://schemas.microsoft.com/office/drawing/2014/main" id="{B09272EC-21F4-F558-004F-CAE4F73BD4BC}"/>
              </a:ext>
            </a:extLst>
          </p:cNvPr>
          <p:cNvGrpSpPr>
            <a:grpSpLocks/>
          </p:cNvGrpSpPr>
          <p:nvPr/>
        </p:nvGrpSpPr>
        <p:grpSpPr bwMode="auto">
          <a:xfrm>
            <a:off x="2415722" y="1688692"/>
            <a:ext cx="8077200" cy="4191000"/>
            <a:chOff x="240" y="768"/>
            <a:chExt cx="5088" cy="2640"/>
          </a:xfrm>
        </p:grpSpPr>
        <p:sp>
          <p:nvSpPr>
            <p:cNvPr id="6" name="AutoShape 4">
              <a:extLst>
                <a:ext uri="{FF2B5EF4-FFF2-40B4-BE49-F238E27FC236}">
                  <a16:creationId xmlns:a16="http://schemas.microsoft.com/office/drawing/2014/main" id="{D38FBAB7-F2AB-9A68-B564-7AB330EF114D}"/>
                </a:ext>
              </a:extLst>
            </p:cNvPr>
            <p:cNvSpPr>
              <a:spLocks noChangeArrowheads="1"/>
            </p:cNvSpPr>
            <p:nvPr/>
          </p:nvSpPr>
          <p:spPr bwMode="auto">
            <a:xfrm>
              <a:off x="2160" y="1584"/>
              <a:ext cx="960" cy="864"/>
            </a:xfrm>
            <a:prstGeom prst="diamond">
              <a:avLst/>
            </a:prstGeom>
            <a:solidFill>
              <a:schemeClr val="bg1">
                <a:lumMod val="75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Purchase</a:t>
              </a:r>
            </a:p>
          </p:txBody>
        </p:sp>
        <p:sp>
          <p:nvSpPr>
            <p:cNvPr id="7" name="Rectangle 5">
              <a:extLst>
                <a:ext uri="{FF2B5EF4-FFF2-40B4-BE49-F238E27FC236}">
                  <a16:creationId xmlns:a16="http://schemas.microsoft.com/office/drawing/2014/main" id="{5BC58FB3-8C7C-5EE1-5D8A-4749632744FD}"/>
                </a:ext>
              </a:extLst>
            </p:cNvPr>
            <p:cNvSpPr>
              <a:spLocks noChangeArrowheads="1"/>
            </p:cNvSpPr>
            <p:nvPr/>
          </p:nvSpPr>
          <p:spPr bwMode="auto">
            <a:xfrm>
              <a:off x="240" y="1056"/>
              <a:ext cx="1392" cy="480"/>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Product</a:t>
              </a:r>
            </a:p>
          </p:txBody>
        </p:sp>
        <p:sp>
          <p:nvSpPr>
            <p:cNvPr id="8" name="Rectangle 6">
              <a:extLst>
                <a:ext uri="{FF2B5EF4-FFF2-40B4-BE49-F238E27FC236}">
                  <a16:creationId xmlns:a16="http://schemas.microsoft.com/office/drawing/2014/main" id="{E73FDE44-9277-F8DA-D2A0-B8FC4EDAC83D}"/>
                </a:ext>
              </a:extLst>
            </p:cNvPr>
            <p:cNvSpPr>
              <a:spLocks noChangeArrowheads="1"/>
            </p:cNvSpPr>
            <p:nvPr/>
          </p:nvSpPr>
          <p:spPr bwMode="auto">
            <a:xfrm>
              <a:off x="1920" y="2928"/>
              <a:ext cx="1392" cy="480"/>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Person</a:t>
              </a:r>
            </a:p>
          </p:txBody>
        </p:sp>
        <p:sp>
          <p:nvSpPr>
            <p:cNvPr id="9" name="Rectangle 7">
              <a:extLst>
                <a:ext uri="{FF2B5EF4-FFF2-40B4-BE49-F238E27FC236}">
                  <a16:creationId xmlns:a16="http://schemas.microsoft.com/office/drawing/2014/main" id="{3C02BF83-E1B6-0861-845B-2CA5E9DAB2BE}"/>
                </a:ext>
              </a:extLst>
            </p:cNvPr>
            <p:cNvSpPr>
              <a:spLocks noChangeArrowheads="1"/>
            </p:cNvSpPr>
            <p:nvPr/>
          </p:nvSpPr>
          <p:spPr bwMode="auto">
            <a:xfrm>
              <a:off x="3936" y="1776"/>
              <a:ext cx="1392" cy="480"/>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Store</a:t>
              </a:r>
            </a:p>
          </p:txBody>
        </p:sp>
        <p:sp>
          <p:nvSpPr>
            <p:cNvPr id="10" name="Line 8">
              <a:extLst>
                <a:ext uri="{FF2B5EF4-FFF2-40B4-BE49-F238E27FC236}">
                  <a16:creationId xmlns:a16="http://schemas.microsoft.com/office/drawing/2014/main" id="{C8AF943E-ACD0-DB92-3820-109C0FCA04EC}"/>
                </a:ext>
              </a:extLst>
            </p:cNvPr>
            <p:cNvSpPr>
              <a:spLocks noChangeShapeType="1"/>
            </p:cNvSpPr>
            <p:nvPr/>
          </p:nvSpPr>
          <p:spPr bwMode="auto">
            <a:xfrm>
              <a:off x="3120" y="2016"/>
              <a:ext cx="81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Line 9">
              <a:extLst>
                <a:ext uri="{FF2B5EF4-FFF2-40B4-BE49-F238E27FC236}">
                  <a16:creationId xmlns:a16="http://schemas.microsoft.com/office/drawing/2014/main" id="{0E400103-C26C-8724-A266-BFAD35BA7683}"/>
                </a:ext>
              </a:extLst>
            </p:cNvPr>
            <p:cNvSpPr>
              <a:spLocks noChangeShapeType="1"/>
            </p:cNvSpPr>
            <p:nvPr/>
          </p:nvSpPr>
          <p:spPr bwMode="auto">
            <a:xfrm>
              <a:off x="2640" y="2448"/>
              <a:ext cx="0"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2" name="Oval 10">
              <a:extLst>
                <a:ext uri="{FF2B5EF4-FFF2-40B4-BE49-F238E27FC236}">
                  <a16:creationId xmlns:a16="http://schemas.microsoft.com/office/drawing/2014/main" id="{2194107E-54CE-65D6-CCA0-A0AF72A038F5}"/>
                </a:ext>
              </a:extLst>
            </p:cNvPr>
            <p:cNvSpPr>
              <a:spLocks noChangeArrowheads="1"/>
            </p:cNvSpPr>
            <p:nvPr/>
          </p:nvSpPr>
          <p:spPr bwMode="auto">
            <a:xfrm>
              <a:off x="3216" y="768"/>
              <a:ext cx="912" cy="432"/>
            </a:xfrm>
            <a:prstGeom prst="ellipse">
              <a:avLst/>
            </a:prstGeom>
            <a:solidFill>
              <a:srgbClr val="00FF00"/>
            </a:solidFill>
            <a:ln w="9525">
              <a:solidFill>
                <a:schemeClr val="tx1"/>
              </a:solidFill>
              <a:round/>
              <a:headEnd/>
              <a:tailEnd/>
            </a:ln>
          </p:spPr>
          <p:txBody>
            <a:bodyPr wrap="none" anchor="ctr"/>
            <a:lstStyle/>
            <a:p>
              <a:pPr algn="ctr">
                <a:spcBef>
                  <a:spcPct val="0"/>
                </a:spcBef>
                <a:buFontTx/>
                <a:buNone/>
              </a:pPr>
              <a:r>
                <a:rPr lang="en-US" altLang="zh-CN">
                  <a:ea typeface="宋体" charset="-122"/>
                </a:rPr>
                <a:t>date</a:t>
              </a:r>
            </a:p>
          </p:txBody>
        </p:sp>
        <p:sp>
          <p:nvSpPr>
            <p:cNvPr id="13" name="Line 11">
              <a:extLst>
                <a:ext uri="{FF2B5EF4-FFF2-40B4-BE49-F238E27FC236}">
                  <a16:creationId xmlns:a16="http://schemas.microsoft.com/office/drawing/2014/main" id="{2D178749-5293-13E0-6ED8-21B264523B2D}"/>
                </a:ext>
              </a:extLst>
            </p:cNvPr>
            <p:cNvSpPr>
              <a:spLocks noChangeShapeType="1"/>
            </p:cNvSpPr>
            <p:nvPr/>
          </p:nvSpPr>
          <p:spPr bwMode="auto">
            <a:xfrm flipV="1">
              <a:off x="2640" y="1104"/>
              <a:ext cx="672"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Line 12">
              <a:extLst>
                <a:ext uri="{FF2B5EF4-FFF2-40B4-BE49-F238E27FC236}">
                  <a16:creationId xmlns:a16="http://schemas.microsoft.com/office/drawing/2014/main" id="{6AA0060E-D7F6-2D82-B093-CD0B52501C4A}"/>
                </a:ext>
              </a:extLst>
            </p:cNvPr>
            <p:cNvSpPr>
              <a:spLocks noChangeShapeType="1"/>
            </p:cNvSpPr>
            <p:nvPr/>
          </p:nvSpPr>
          <p:spPr bwMode="auto">
            <a:xfrm>
              <a:off x="1632" y="1536"/>
              <a:ext cx="528"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spTree>
    <p:extLst>
      <p:ext uri="{BB962C8B-B14F-4D97-AF65-F5344CB8AC3E}">
        <p14:creationId xmlns:p14="http://schemas.microsoft.com/office/powerpoint/2010/main" val="352168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16E6D-8DD5-9139-6F0F-282D79324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D6A722-5403-93C7-E3FA-A5B3348D35D8}"/>
              </a:ext>
            </a:extLst>
          </p:cNvPr>
          <p:cNvSpPr>
            <a:spLocks noGrp="1"/>
          </p:cNvSpPr>
          <p:nvPr>
            <p:ph type="title"/>
          </p:nvPr>
        </p:nvSpPr>
        <p:spPr/>
        <p:txBody>
          <a:bodyPr/>
          <a:lstStyle/>
          <a:p>
            <a:r>
              <a:rPr lang="en-US" dirty="0"/>
              <a:t>Converting n-</a:t>
            </a:r>
            <a:r>
              <a:rPr lang="en-US" dirty="0" err="1"/>
              <a:t>ary</a:t>
            </a:r>
            <a:r>
              <a:rPr lang="en-US" dirty="0"/>
              <a:t> relationship to binary relationship</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060DFDC-0F29-134A-660E-93CAD8CE5755}"/>
                  </a:ext>
                </a:extLst>
              </p:cNvPr>
              <p:cNvSpPr>
                <a:spLocks noGrp="1"/>
              </p:cNvSpPr>
              <p:nvPr>
                <p:ph sz="quarter" idx="13"/>
              </p:nvPr>
            </p:nvSpPr>
            <p:spPr/>
            <p:txBody>
              <a:bodyPr/>
              <a:lstStyle/>
              <a:p>
                <a:pPr>
                  <a:lnSpc>
                    <a:spcPct val="125000"/>
                  </a:lnSpc>
                </a:pPr>
                <a:r>
                  <a:rPr lang="en-US" dirty="0"/>
                  <a:t>For an n-</a:t>
                </a:r>
                <a:r>
                  <a:rPr lang="en-US" dirty="0" err="1"/>
                  <a:t>ary</a:t>
                </a:r>
                <a:r>
                  <a:rPr lang="en-US" dirty="0"/>
                  <a:t> relationship </a:t>
                </a:r>
                <a14:m>
                  <m:oMath xmlns:m="http://schemas.openxmlformats.org/officeDocument/2006/math">
                    <m:r>
                      <a:rPr lang="en-US" i="1" dirty="0" smtClean="0">
                        <a:latin typeface="Cambria Math" panose="02040503050406030204" pitchFamily="18" charset="0"/>
                      </a:rPr>
                      <m:t>𝑅</m:t>
                    </m:r>
                    <m:r>
                      <a:rPr lang="en-US" i="1" dirty="0" smtClean="0">
                        <a:latin typeface="Cambria Math" panose="02040503050406030204" pitchFamily="18" charset="0"/>
                      </a:rPr>
                      <m:t> </m:t>
                    </m:r>
                  </m:oMath>
                </a14:m>
                <a:r>
                  <a:rPr lang="en-US" dirty="0"/>
                  <a:t>among entities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𝐸</m:t>
                        </m:r>
                      </m:e>
                      <m:sub>
                        <m:r>
                          <a:rPr lang="en-US" b="0" i="1" smtClean="0">
                            <a:latin typeface="Cambria Math" panose="02040503050406030204" pitchFamily="18" charset="0"/>
                          </a:rPr>
                          <m:t>1</m:t>
                        </m:r>
                      </m:sub>
                    </m:sSub>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𝐸</m:t>
                        </m:r>
                      </m:e>
                      <m:sub>
                        <m:r>
                          <a:rPr lang="en-US" b="0" i="1" smtClean="0">
                            <a:latin typeface="Cambria Math" panose="02040503050406030204" pitchFamily="18" charset="0"/>
                          </a:rPr>
                          <m:t>2</m:t>
                        </m:r>
                      </m:sub>
                    </m:sSub>
                    <m:r>
                      <a:rPr lang="en-US" b="0" i="1" smtClean="0">
                        <a:latin typeface="Cambria Math" panose="02040503050406030204" pitchFamily="18" charset="0"/>
                      </a:rPr>
                      <m:t>, …,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𝐸</m:t>
                        </m:r>
                      </m:e>
                      <m:sub>
                        <m:r>
                          <a:rPr lang="en-US" b="0" i="1" smtClean="0">
                            <a:latin typeface="Cambria Math" panose="02040503050406030204" pitchFamily="18" charset="0"/>
                          </a:rPr>
                          <m:t>𝑛</m:t>
                        </m:r>
                      </m:sub>
                    </m:sSub>
                    <m:r>
                      <a:rPr lang="en-US" b="0" i="1" smtClean="0">
                        <a:latin typeface="Cambria Math" panose="02040503050406030204" pitchFamily="18" charset="0"/>
                      </a:rPr>
                      <m:t>:</m:t>
                    </m:r>
                  </m:oMath>
                </a14:m>
                <a:endParaRPr lang="en-US" dirty="0"/>
              </a:p>
              <a:p>
                <a:pPr lvl="1">
                  <a:lnSpc>
                    <a:spcPct val="125000"/>
                  </a:lnSpc>
                </a:pPr>
                <a:r>
                  <a:rPr lang="en-US" dirty="0"/>
                  <a:t>Create a new entity </a:t>
                </a:r>
                <a14:m>
                  <m:oMath xmlns:m="http://schemas.openxmlformats.org/officeDocument/2006/math">
                    <m:r>
                      <a:rPr lang="en-US" b="0" i="1" smtClean="0">
                        <a:latin typeface="Cambria Math" panose="02040503050406030204" pitchFamily="18" charset="0"/>
                      </a:rPr>
                      <m:t>𝑅</m:t>
                    </m:r>
                    <m:r>
                      <a:rPr lang="en-US" b="0" i="1" smtClean="0">
                        <a:latin typeface="Cambria Math" panose="02040503050406030204" pitchFamily="18" charset="0"/>
                      </a:rPr>
                      <m:t>′</m:t>
                    </m:r>
                  </m:oMath>
                </a14:m>
                <a:r>
                  <a:rPr lang="en-US" dirty="0"/>
                  <a:t> representing the relationship</a:t>
                </a:r>
              </a:p>
              <a:p>
                <a:pPr lvl="1">
                  <a:lnSpc>
                    <a:spcPct val="125000"/>
                  </a:lnSpc>
                </a:pPr>
                <a:r>
                  <a:rPr lang="en-US" dirty="0"/>
                  <a:t>Connect </a:t>
                </a:r>
                <a14:m>
                  <m:oMath xmlns:m="http://schemas.openxmlformats.org/officeDocument/2006/math">
                    <m:r>
                      <a:rPr lang="en-US" i="1">
                        <a:latin typeface="Cambria Math" panose="02040503050406030204" pitchFamily="18" charset="0"/>
                      </a:rPr>
                      <m:t>𝑅</m:t>
                    </m:r>
                    <m:r>
                      <a:rPr lang="en-US" i="1">
                        <a:latin typeface="Cambria Math" panose="02040503050406030204" pitchFamily="18" charset="0"/>
                      </a:rPr>
                      <m:t>′</m:t>
                    </m:r>
                  </m:oMath>
                </a14:m>
                <a:r>
                  <a:rPr lang="en-US" dirty="0"/>
                  <a:t> to each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𝐸</m:t>
                        </m:r>
                      </m:e>
                      <m:sub>
                        <m:r>
                          <a:rPr lang="en-US" b="0" i="1" smtClean="0">
                            <a:latin typeface="Cambria Math" panose="02040503050406030204" pitchFamily="18" charset="0"/>
                          </a:rPr>
                          <m:t>𝑖</m:t>
                        </m:r>
                      </m:sub>
                    </m:sSub>
                  </m:oMath>
                </a14:m>
                <a:r>
                  <a:rPr lang="en-US" dirty="0"/>
                  <a:t> with a binary relationship</a:t>
                </a:r>
              </a:p>
              <a:p>
                <a:pPr lvl="1">
                  <a:lnSpc>
                    <a:spcPct val="125000"/>
                  </a:lnSpc>
                </a:pPr>
                <a:r>
                  <a:rPr lang="en-US" dirty="0"/>
                  <a:t>Move all attributes in </a:t>
                </a:r>
                <a14:m>
                  <m:oMath xmlns:m="http://schemas.openxmlformats.org/officeDocument/2006/math">
                    <m:r>
                      <a:rPr lang="en-US" i="1" dirty="0">
                        <a:latin typeface="Cambria Math" panose="02040503050406030204" pitchFamily="18" charset="0"/>
                      </a:rPr>
                      <m:t>𝑅</m:t>
                    </m:r>
                  </m:oMath>
                </a14:m>
                <a:r>
                  <a:rPr lang="en-US" dirty="0"/>
                  <a:t> to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𝑅</m:t>
                        </m:r>
                      </m:e>
                      <m:sup>
                        <m:r>
                          <a:rPr lang="en-US" i="1">
                            <a:latin typeface="Cambria Math" panose="02040503050406030204" pitchFamily="18" charset="0"/>
                          </a:rPr>
                          <m:t>′</m:t>
                        </m:r>
                      </m:sup>
                    </m:sSup>
                  </m:oMath>
                </a14:m>
                <a:endParaRPr lang="en-US" dirty="0"/>
              </a:p>
              <a:p>
                <a:pPr lvl="1">
                  <a:lnSpc>
                    <a:spcPct val="125000"/>
                  </a:lnSpc>
                </a:pPr>
                <a:endParaRPr lang="en-US" dirty="0"/>
              </a:p>
              <a:p>
                <a:pPr marL="457200" lvl="1" indent="0">
                  <a:lnSpc>
                    <a:spcPct val="125000"/>
                  </a:lnSpc>
                  <a:buNone/>
                </a:pPr>
                <a:r>
                  <a:rPr lang="en-US" dirty="0"/>
                  <a:t>(The key of </a:t>
                </a:r>
                <a14:m>
                  <m:oMath xmlns:m="http://schemas.openxmlformats.org/officeDocument/2006/math">
                    <m:r>
                      <a:rPr lang="en-US" i="1">
                        <a:latin typeface="Cambria Math" panose="02040503050406030204" pitchFamily="18" charset="0"/>
                      </a:rPr>
                      <m:t>𝑅</m:t>
                    </m:r>
                    <m:r>
                      <a:rPr lang="en-US" i="1">
                        <a:latin typeface="Cambria Math" panose="02040503050406030204" pitchFamily="18" charset="0"/>
                      </a:rPr>
                      <m:t>′</m:t>
                    </m:r>
                  </m:oMath>
                </a14:m>
                <a:r>
                  <a:rPr lang="en-US" dirty="0"/>
                  <a:t> is the combination of keys of all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𝐸</m:t>
                        </m:r>
                      </m:e>
                      <m:sub>
                        <m:r>
                          <a:rPr lang="en-US" i="1">
                            <a:latin typeface="Cambria Math" panose="02040503050406030204" pitchFamily="18" charset="0"/>
                          </a:rPr>
                          <m:t>𝑖</m:t>
                        </m:r>
                      </m:sub>
                    </m:sSub>
                  </m:oMath>
                </a14:m>
                <a:r>
                  <a:rPr lang="en-US" dirty="0"/>
                  <a:t>)</a:t>
                </a:r>
              </a:p>
            </p:txBody>
          </p:sp>
        </mc:Choice>
        <mc:Fallback>
          <p:sp>
            <p:nvSpPr>
              <p:cNvPr id="3" name="Content Placeholder 2">
                <a:extLst>
                  <a:ext uri="{FF2B5EF4-FFF2-40B4-BE49-F238E27FC236}">
                    <a16:creationId xmlns:a16="http://schemas.microsoft.com/office/drawing/2014/main" id="{F060DFDC-0F29-134A-660E-93CAD8CE5755}"/>
                  </a:ext>
                </a:extLst>
              </p:cNvPr>
              <p:cNvSpPr>
                <a:spLocks noGrp="1" noRot="1" noChangeAspect="1" noMove="1" noResize="1" noEditPoints="1" noAdjustHandles="1" noChangeArrowheads="1" noChangeShapeType="1" noTextEdit="1"/>
              </p:cNvSpPr>
              <p:nvPr>
                <p:ph sz="quarter" idx="13"/>
              </p:nvPr>
            </p:nvSpPr>
            <p:spPr>
              <a:blipFill>
                <a:blip r:embed="rId2"/>
                <a:stretch>
                  <a:fillRect l="-824"/>
                </a:stretch>
              </a:blipFill>
            </p:spPr>
            <p:txBody>
              <a:bodyPr/>
              <a:lstStyle/>
              <a:p>
                <a:r>
                  <a:rPr lang="en-US">
                    <a:noFill/>
                  </a:rPr>
                  <a:t> </a:t>
                </a:r>
              </a:p>
            </p:txBody>
          </p:sp>
        </mc:Fallback>
      </mc:AlternateContent>
    </p:spTree>
    <p:extLst>
      <p:ext uri="{BB962C8B-B14F-4D97-AF65-F5344CB8AC3E}">
        <p14:creationId xmlns:p14="http://schemas.microsoft.com/office/powerpoint/2010/main" val="3099210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D7182-8F82-FDEC-ABBE-4E31C8478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FA61C-D91F-4D65-6BEE-89207F58B744}"/>
              </a:ext>
            </a:extLst>
          </p:cNvPr>
          <p:cNvSpPr>
            <a:spLocks noGrp="1"/>
          </p:cNvSpPr>
          <p:nvPr>
            <p:ph type="title"/>
          </p:nvPr>
        </p:nvSpPr>
        <p:spPr/>
        <p:txBody>
          <a:bodyPr/>
          <a:lstStyle/>
          <a:p>
            <a:r>
              <a:rPr lang="en-US" dirty="0"/>
              <a:t>Convert multiway relationship to Binary</a:t>
            </a:r>
          </a:p>
        </p:txBody>
      </p:sp>
      <p:sp>
        <p:nvSpPr>
          <p:cNvPr id="3" name="AutoShape 18">
            <a:extLst>
              <a:ext uri="{FF2B5EF4-FFF2-40B4-BE49-F238E27FC236}">
                <a16:creationId xmlns:a16="http://schemas.microsoft.com/office/drawing/2014/main" id="{9A26A03E-883F-7150-B2C6-DEA8606F6BC0}"/>
              </a:ext>
            </a:extLst>
          </p:cNvPr>
          <p:cNvSpPr>
            <a:spLocks noChangeArrowheads="1"/>
          </p:cNvSpPr>
          <p:nvPr/>
        </p:nvSpPr>
        <p:spPr bwMode="auto">
          <a:xfrm>
            <a:off x="2694649" y="1572495"/>
            <a:ext cx="373062" cy="522288"/>
          </a:xfrm>
          <a:prstGeom prst="diamond">
            <a:avLst/>
          </a:prstGeom>
          <a:solidFill>
            <a:schemeClr val="bg1">
              <a:lumMod val="75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 </a:t>
            </a:r>
          </a:p>
        </p:txBody>
      </p:sp>
      <p:sp>
        <p:nvSpPr>
          <p:cNvPr id="15" name="Rectangle 19">
            <a:extLst>
              <a:ext uri="{FF2B5EF4-FFF2-40B4-BE49-F238E27FC236}">
                <a16:creationId xmlns:a16="http://schemas.microsoft.com/office/drawing/2014/main" id="{D1D9C264-2AE4-E7C1-5C73-91C00F00B738}"/>
              </a:ext>
            </a:extLst>
          </p:cNvPr>
          <p:cNvSpPr>
            <a:spLocks noChangeArrowheads="1"/>
          </p:cNvSpPr>
          <p:nvPr/>
        </p:nvSpPr>
        <p:spPr bwMode="auto">
          <a:xfrm>
            <a:off x="1946936" y="1251448"/>
            <a:ext cx="541338" cy="290513"/>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 </a:t>
            </a:r>
          </a:p>
        </p:txBody>
      </p:sp>
      <p:sp>
        <p:nvSpPr>
          <p:cNvPr id="16" name="Rectangle 20">
            <a:extLst>
              <a:ext uri="{FF2B5EF4-FFF2-40B4-BE49-F238E27FC236}">
                <a16:creationId xmlns:a16="http://schemas.microsoft.com/office/drawing/2014/main" id="{53E99883-1F4D-AD01-F5A3-EC4BAF5EDFD2}"/>
              </a:ext>
            </a:extLst>
          </p:cNvPr>
          <p:cNvSpPr>
            <a:spLocks noChangeArrowheads="1"/>
          </p:cNvSpPr>
          <p:nvPr/>
        </p:nvSpPr>
        <p:spPr bwMode="auto">
          <a:xfrm>
            <a:off x="2600986" y="2386511"/>
            <a:ext cx="542925" cy="290512"/>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 </a:t>
            </a:r>
          </a:p>
        </p:txBody>
      </p:sp>
      <p:sp>
        <p:nvSpPr>
          <p:cNvPr id="17" name="Rectangle 21">
            <a:extLst>
              <a:ext uri="{FF2B5EF4-FFF2-40B4-BE49-F238E27FC236}">
                <a16:creationId xmlns:a16="http://schemas.microsoft.com/office/drawing/2014/main" id="{4DDC2517-5530-8107-3926-E2FCCA632D79}"/>
              </a:ext>
            </a:extLst>
          </p:cNvPr>
          <p:cNvSpPr>
            <a:spLocks noChangeArrowheads="1"/>
          </p:cNvSpPr>
          <p:nvPr/>
        </p:nvSpPr>
        <p:spPr bwMode="auto">
          <a:xfrm>
            <a:off x="3386799" y="1688011"/>
            <a:ext cx="541337" cy="290512"/>
          </a:xfrm>
          <a:prstGeom prst="rect">
            <a:avLst/>
          </a:prstGeom>
          <a:solidFill>
            <a:schemeClr val="tx2">
              <a:lumMod val="40000"/>
              <a:lumOff val="60000"/>
            </a:schemeClr>
          </a:solidFill>
          <a:ln w="9525">
            <a:solidFill>
              <a:schemeClr val="tx1"/>
            </a:solidFill>
            <a:miter lim="800000"/>
            <a:headEnd/>
            <a:tailEnd/>
          </a:ln>
        </p:spPr>
        <p:txBody>
          <a:bodyPr wrap="none" anchor="ctr"/>
          <a:lstStyle/>
          <a:p>
            <a:pPr algn="ctr">
              <a:spcBef>
                <a:spcPct val="0"/>
              </a:spcBef>
              <a:buFontTx/>
              <a:buNone/>
            </a:pPr>
            <a:r>
              <a:rPr lang="en-US" altLang="zh-CN">
                <a:ea typeface="宋体" charset="-122"/>
              </a:rPr>
              <a:t> </a:t>
            </a:r>
          </a:p>
        </p:txBody>
      </p:sp>
      <p:sp>
        <p:nvSpPr>
          <p:cNvPr id="18" name="Line 22">
            <a:extLst>
              <a:ext uri="{FF2B5EF4-FFF2-40B4-BE49-F238E27FC236}">
                <a16:creationId xmlns:a16="http://schemas.microsoft.com/office/drawing/2014/main" id="{B48015DF-5CCF-C51E-560A-9DB4DCE931EB}"/>
              </a:ext>
            </a:extLst>
          </p:cNvPr>
          <p:cNvSpPr>
            <a:spLocks noChangeShapeType="1"/>
          </p:cNvSpPr>
          <p:nvPr/>
        </p:nvSpPr>
        <p:spPr bwMode="auto">
          <a:xfrm>
            <a:off x="3067711" y="1834061"/>
            <a:ext cx="3190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9" name="Line 23">
            <a:extLst>
              <a:ext uri="{FF2B5EF4-FFF2-40B4-BE49-F238E27FC236}">
                <a16:creationId xmlns:a16="http://schemas.microsoft.com/office/drawing/2014/main" id="{3FAEF561-B07A-8269-67F1-459B5C86E1A7}"/>
              </a:ext>
            </a:extLst>
          </p:cNvPr>
          <p:cNvSpPr>
            <a:spLocks noChangeShapeType="1"/>
          </p:cNvSpPr>
          <p:nvPr/>
        </p:nvSpPr>
        <p:spPr bwMode="auto">
          <a:xfrm>
            <a:off x="2881974" y="2094411"/>
            <a:ext cx="0" cy="292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 name="Oval 24">
            <a:extLst>
              <a:ext uri="{FF2B5EF4-FFF2-40B4-BE49-F238E27FC236}">
                <a16:creationId xmlns:a16="http://schemas.microsoft.com/office/drawing/2014/main" id="{818B3989-EFD9-8FFB-DFC9-194D32E65937}"/>
              </a:ext>
            </a:extLst>
          </p:cNvPr>
          <p:cNvSpPr>
            <a:spLocks noChangeArrowheads="1"/>
          </p:cNvSpPr>
          <p:nvPr/>
        </p:nvSpPr>
        <p:spPr bwMode="auto">
          <a:xfrm>
            <a:off x="3105811" y="1076823"/>
            <a:ext cx="355600" cy="261938"/>
          </a:xfrm>
          <a:prstGeom prst="ellipse">
            <a:avLst/>
          </a:prstGeom>
          <a:solidFill>
            <a:srgbClr val="00FF00"/>
          </a:solidFill>
          <a:ln w="9525">
            <a:solidFill>
              <a:schemeClr val="tx1"/>
            </a:solidFill>
            <a:round/>
            <a:headEnd/>
            <a:tailEnd/>
          </a:ln>
        </p:spPr>
        <p:txBody>
          <a:bodyPr wrap="none" anchor="ctr"/>
          <a:lstStyle/>
          <a:p>
            <a:pPr algn="ctr">
              <a:spcBef>
                <a:spcPct val="0"/>
              </a:spcBef>
              <a:buFontTx/>
              <a:buNone/>
            </a:pPr>
            <a:r>
              <a:rPr lang="en-US" altLang="zh-CN">
                <a:ea typeface="宋体" charset="-122"/>
              </a:rPr>
              <a:t> </a:t>
            </a:r>
          </a:p>
        </p:txBody>
      </p:sp>
      <p:sp>
        <p:nvSpPr>
          <p:cNvPr id="21" name="Line 25">
            <a:extLst>
              <a:ext uri="{FF2B5EF4-FFF2-40B4-BE49-F238E27FC236}">
                <a16:creationId xmlns:a16="http://schemas.microsoft.com/office/drawing/2014/main" id="{F69E6FF3-37D0-2AF5-11C9-0EBF2F4086BE}"/>
              </a:ext>
            </a:extLst>
          </p:cNvPr>
          <p:cNvSpPr>
            <a:spLocks noChangeShapeType="1"/>
          </p:cNvSpPr>
          <p:nvPr/>
        </p:nvSpPr>
        <p:spPr bwMode="auto">
          <a:xfrm flipV="1">
            <a:off x="2881974" y="1280023"/>
            <a:ext cx="261937" cy="292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2" name="Line 26">
            <a:extLst>
              <a:ext uri="{FF2B5EF4-FFF2-40B4-BE49-F238E27FC236}">
                <a16:creationId xmlns:a16="http://schemas.microsoft.com/office/drawing/2014/main" id="{816C29EC-C976-30CA-26CD-0E2531E02F86}"/>
              </a:ext>
            </a:extLst>
          </p:cNvPr>
          <p:cNvSpPr>
            <a:spLocks noChangeShapeType="1"/>
          </p:cNvSpPr>
          <p:nvPr/>
        </p:nvSpPr>
        <p:spPr bwMode="auto">
          <a:xfrm>
            <a:off x="2488274" y="1541961"/>
            <a:ext cx="206375" cy="292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Rectangle 3">
            <a:extLst>
              <a:ext uri="{FF2B5EF4-FFF2-40B4-BE49-F238E27FC236}">
                <a16:creationId xmlns:a16="http://schemas.microsoft.com/office/drawing/2014/main" id="{E333A3A5-F233-9D5F-7AFF-6E0F33504711}"/>
              </a:ext>
            </a:extLst>
          </p:cNvPr>
          <p:cNvSpPr>
            <a:spLocks noChangeArrowheads="1"/>
          </p:cNvSpPr>
          <p:nvPr/>
        </p:nvSpPr>
        <p:spPr bwMode="auto">
          <a:xfrm>
            <a:off x="2450992" y="3701903"/>
            <a:ext cx="2209800" cy="762000"/>
          </a:xfrm>
          <a:prstGeom prst="rect">
            <a:avLst/>
          </a:prstGeom>
          <a:solidFill>
            <a:schemeClr val="tx2">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Purchase</a:t>
            </a:r>
          </a:p>
        </p:txBody>
      </p:sp>
      <p:sp>
        <p:nvSpPr>
          <p:cNvPr id="24" name="Rectangle 4">
            <a:extLst>
              <a:ext uri="{FF2B5EF4-FFF2-40B4-BE49-F238E27FC236}">
                <a16:creationId xmlns:a16="http://schemas.microsoft.com/office/drawing/2014/main" id="{DFEFBC8C-DF18-B678-8A20-B662809B72C5}"/>
              </a:ext>
            </a:extLst>
          </p:cNvPr>
          <p:cNvSpPr>
            <a:spLocks noChangeArrowheads="1"/>
          </p:cNvSpPr>
          <p:nvPr/>
        </p:nvSpPr>
        <p:spPr bwMode="auto">
          <a:xfrm>
            <a:off x="8318392" y="5759303"/>
            <a:ext cx="2209800" cy="762000"/>
          </a:xfrm>
          <a:prstGeom prst="rect">
            <a:avLst/>
          </a:prstGeom>
          <a:solidFill>
            <a:schemeClr val="tx2">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Person</a:t>
            </a:r>
          </a:p>
        </p:txBody>
      </p:sp>
      <p:sp>
        <p:nvSpPr>
          <p:cNvPr id="25" name="Rectangle 5">
            <a:extLst>
              <a:ext uri="{FF2B5EF4-FFF2-40B4-BE49-F238E27FC236}">
                <a16:creationId xmlns:a16="http://schemas.microsoft.com/office/drawing/2014/main" id="{AF7CA1E3-5ACB-8983-61C4-83D0C110235D}"/>
              </a:ext>
            </a:extLst>
          </p:cNvPr>
          <p:cNvSpPr>
            <a:spLocks noChangeArrowheads="1"/>
          </p:cNvSpPr>
          <p:nvPr/>
        </p:nvSpPr>
        <p:spPr bwMode="auto">
          <a:xfrm>
            <a:off x="8242192" y="4082903"/>
            <a:ext cx="2209800" cy="762000"/>
          </a:xfrm>
          <a:prstGeom prst="rect">
            <a:avLst/>
          </a:prstGeom>
          <a:solidFill>
            <a:schemeClr val="tx2">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Store</a:t>
            </a:r>
          </a:p>
        </p:txBody>
      </p:sp>
      <p:sp>
        <p:nvSpPr>
          <p:cNvPr id="26" name="Rectangle 6">
            <a:extLst>
              <a:ext uri="{FF2B5EF4-FFF2-40B4-BE49-F238E27FC236}">
                <a16:creationId xmlns:a16="http://schemas.microsoft.com/office/drawing/2014/main" id="{F07126BD-C2D4-C0D9-F9A3-DBE8497622FA}"/>
              </a:ext>
            </a:extLst>
          </p:cNvPr>
          <p:cNvSpPr>
            <a:spLocks noChangeArrowheads="1"/>
          </p:cNvSpPr>
          <p:nvPr/>
        </p:nvSpPr>
        <p:spPr bwMode="auto">
          <a:xfrm>
            <a:off x="8242192" y="2254103"/>
            <a:ext cx="2209800" cy="762000"/>
          </a:xfrm>
          <a:prstGeom prst="rect">
            <a:avLst/>
          </a:prstGeom>
          <a:solidFill>
            <a:schemeClr val="tx2">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Product</a:t>
            </a:r>
          </a:p>
        </p:txBody>
      </p:sp>
      <p:sp>
        <p:nvSpPr>
          <p:cNvPr id="27" name="AutoShape 7">
            <a:extLst>
              <a:ext uri="{FF2B5EF4-FFF2-40B4-BE49-F238E27FC236}">
                <a16:creationId xmlns:a16="http://schemas.microsoft.com/office/drawing/2014/main" id="{85B9D059-8F87-85B2-C00C-1CD08C98B0A9}"/>
              </a:ext>
            </a:extLst>
          </p:cNvPr>
          <p:cNvSpPr>
            <a:spLocks noChangeArrowheads="1"/>
          </p:cNvSpPr>
          <p:nvPr/>
        </p:nvSpPr>
        <p:spPr bwMode="auto">
          <a:xfrm>
            <a:off x="5498992" y="3778103"/>
            <a:ext cx="1524000" cy="1371600"/>
          </a:xfrm>
          <a:prstGeom prst="diamond">
            <a:avLst/>
          </a:prstGeom>
          <a:solidFill>
            <a:schemeClr val="accent4">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StoreOf</a:t>
            </a:r>
          </a:p>
        </p:txBody>
      </p:sp>
      <p:sp>
        <p:nvSpPr>
          <p:cNvPr id="28" name="AutoShape 8">
            <a:extLst>
              <a:ext uri="{FF2B5EF4-FFF2-40B4-BE49-F238E27FC236}">
                <a16:creationId xmlns:a16="http://schemas.microsoft.com/office/drawing/2014/main" id="{EA0B27B6-354B-7907-DB95-7D9DFE9673A9}"/>
              </a:ext>
            </a:extLst>
          </p:cNvPr>
          <p:cNvSpPr>
            <a:spLocks noChangeArrowheads="1"/>
          </p:cNvSpPr>
          <p:nvPr/>
        </p:nvSpPr>
        <p:spPr bwMode="auto">
          <a:xfrm>
            <a:off x="5498992" y="1949303"/>
            <a:ext cx="1524000" cy="1371600"/>
          </a:xfrm>
          <a:prstGeom prst="diamond">
            <a:avLst/>
          </a:prstGeom>
          <a:solidFill>
            <a:schemeClr val="accent4">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ProductOf</a:t>
            </a:r>
          </a:p>
        </p:txBody>
      </p:sp>
      <p:sp>
        <p:nvSpPr>
          <p:cNvPr id="29" name="AutoShape 9">
            <a:extLst>
              <a:ext uri="{FF2B5EF4-FFF2-40B4-BE49-F238E27FC236}">
                <a16:creationId xmlns:a16="http://schemas.microsoft.com/office/drawing/2014/main" id="{D9C54BDF-D98E-6ECA-51AB-B935646CD5AD}"/>
              </a:ext>
            </a:extLst>
          </p:cNvPr>
          <p:cNvSpPr>
            <a:spLocks noChangeArrowheads="1"/>
          </p:cNvSpPr>
          <p:nvPr/>
        </p:nvSpPr>
        <p:spPr bwMode="auto">
          <a:xfrm>
            <a:off x="5498992" y="5378303"/>
            <a:ext cx="1524000" cy="1371600"/>
          </a:xfrm>
          <a:prstGeom prst="diamond">
            <a:avLst/>
          </a:prstGeom>
          <a:solidFill>
            <a:schemeClr val="accent4">
              <a:lumMod val="40000"/>
              <a:lumOff val="60000"/>
            </a:schemeClr>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BuyerOf</a:t>
            </a:r>
          </a:p>
        </p:txBody>
      </p:sp>
      <p:sp>
        <p:nvSpPr>
          <p:cNvPr id="30" name="Line 10">
            <a:extLst>
              <a:ext uri="{FF2B5EF4-FFF2-40B4-BE49-F238E27FC236}">
                <a16:creationId xmlns:a16="http://schemas.microsoft.com/office/drawing/2014/main" id="{896F72B2-2B33-7852-2BB2-29184C3704B9}"/>
              </a:ext>
            </a:extLst>
          </p:cNvPr>
          <p:cNvSpPr>
            <a:spLocks noChangeShapeType="1"/>
          </p:cNvSpPr>
          <p:nvPr/>
        </p:nvSpPr>
        <p:spPr bwMode="auto">
          <a:xfrm flipH="1">
            <a:off x="3822592" y="2635103"/>
            <a:ext cx="1676400" cy="1066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1">
            <a:extLst>
              <a:ext uri="{FF2B5EF4-FFF2-40B4-BE49-F238E27FC236}">
                <a16:creationId xmlns:a16="http://schemas.microsoft.com/office/drawing/2014/main" id="{56052D49-7935-34E7-0112-AEE4C26673B1}"/>
              </a:ext>
            </a:extLst>
          </p:cNvPr>
          <p:cNvSpPr>
            <a:spLocks noChangeShapeType="1"/>
          </p:cNvSpPr>
          <p:nvPr/>
        </p:nvSpPr>
        <p:spPr bwMode="auto">
          <a:xfrm flipH="1" flipV="1">
            <a:off x="3822592" y="4463903"/>
            <a:ext cx="1676400" cy="1600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12">
            <a:extLst>
              <a:ext uri="{FF2B5EF4-FFF2-40B4-BE49-F238E27FC236}">
                <a16:creationId xmlns:a16="http://schemas.microsoft.com/office/drawing/2014/main" id="{E9D8CB2C-B5AA-4737-352B-94E69BCF9F5D}"/>
              </a:ext>
            </a:extLst>
          </p:cNvPr>
          <p:cNvSpPr>
            <a:spLocks noChangeShapeType="1"/>
          </p:cNvSpPr>
          <p:nvPr/>
        </p:nvSpPr>
        <p:spPr bwMode="auto">
          <a:xfrm flipH="1" flipV="1">
            <a:off x="4660792" y="4082903"/>
            <a:ext cx="83820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13">
            <a:extLst>
              <a:ext uri="{FF2B5EF4-FFF2-40B4-BE49-F238E27FC236}">
                <a16:creationId xmlns:a16="http://schemas.microsoft.com/office/drawing/2014/main" id="{4BAD4E32-516A-6923-41C4-98966182102C}"/>
              </a:ext>
            </a:extLst>
          </p:cNvPr>
          <p:cNvSpPr>
            <a:spLocks noChangeShapeType="1"/>
          </p:cNvSpPr>
          <p:nvPr/>
        </p:nvSpPr>
        <p:spPr bwMode="auto">
          <a:xfrm>
            <a:off x="7022992" y="4463903"/>
            <a:ext cx="12192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14">
            <a:extLst>
              <a:ext uri="{FF2B5EF4-FFF2-40B4-BE49-F238E27FC236}">
                <a16:creationId xmlns:a16="http://schemas.microsoft.com/office/drawing/2014/main" id="{2241540A-CDC7-02B4-12B1-A30D3B6FE683}"/>
              </a:ext>
            </a:extLst>
          </p:cNvPr>
          <p:cNvSpPr>
            <a:spLocks noChangeShapeType="1"/>
          </p:cNvSpPr>
          <p:nvPr/>
        </p:nvSpPr>
        <p:spPr bwMode="auto">
          <a:xfrm>
            <a:off x="7022992" y="6064103"/>
            <a:ext cx="12954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15">
            <a:extLst>
              <a:ext uri="{FF2B5EF4-FFF2-40B4-BE49-F238E27FC236}">
                <a16:creationId xmlns:a16="http://schemas.microsoft.com/office/drawing/2014/main" id="{9C612F87-F92C-6256-57C2-FB070140CAA7}"/>
              </a:ext>
            </a:extLst>
          </p:cNvPr>
          <p:cNvSpPr>
            <a:spLocks noChangeShapeType="1"/>
          </p:cNvSpPr>
          <p:nvPr/>
        </p:nvSpPr>
        <p:spPr bwMode="auto">
          <a:xfrm>
            <a:off x="7022992" y="2635103"/>
            <a:ext cx="1219200" cy="0"/>
          </a:xfrm>
          <a:prstGeom prst="line">
            <a:avLst/>
          </a:prstGeom>
          <a:noFill/>
          <a:ln w="9525">
            <a:solidFill>
              <a:schemeClr val="tx1"/>
            </a:solidFill>
            <a:round/>
            <a:headEnd/>
            <a:tailEnd type="triangle" w="lg" len="med"/>
          </a:ln>
          <a:extLst>
            <a:ext uri="{909E8E84-426E-40DD-AFC4-6F175D3DCCD1}">
              <a14:hiddenFill xmlns:a14="http://schemas.microsoft.com/office/drawing/2010/main">
                <a:noFill/>
              </a14:hiddenFill>
            </a:ext>
          </a:extLst>
        </p:spPr>
        <p:txBody>
          <a:bodyPr wrap="none" anchor="ctr"/>
          <a:lstStyle/>
          <a:p>
            <a:endParaRPr lang="en-US"/>
          </a:p>
        </p:txBody>
      </p:sp>
      <p:sp>
        <p:nvSpPr>
          <p:cNvPr id="36" name="Oval 16">
            <a:extLst>
              <a:ext uri="{FF2B5EF4-FFF2-40B4-BE49-F238E27FC236}">
                <a16:creationId xmlns:a16="http://schemas.microsoft.com/office/drawing/2014/main" id="{2B9E3FF9-4058-A468-AED8-2C9D8E8430F8}"/>
              </a:ext>
            </a:extLst>
          </p:cNvPr>
          <p:cNvSpPr>
            <a:spLocks noChangeArrowheads="1"/>
          </p:cNvSpPr>
          <p:nvPr/>
        </p:nvSpPr>
        <p:spPr bwMode="auto">
          <a:xfrm>
            <a:off x="2450992" y="5161278"/>
            <a:ext cx="1447800" cy="685800"/>
          </a:xfrm>
          <a:prstGeom prst="ellipse">
            <a:avLst/>
          </a:prstGeom>
          <a:solidFill>
            <a:srgbClr val="00FF00"/>
          </a:solidFill>
          <a:ln w="9525">
            <a:solidFill>
              <a:schemeClr val="tx1"/>
            </a:solidFill>
            <a:round/>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20000"/>
              </a:spcBef>
              <a:spcAft>
                <a:spcPct val="0"/>
              </a:spcAft>
              <a:buChar char="•"/>
              <a:defRPr sz="2400">
                <a:solidFill>
                  <a:schemeClr val="tx1"/>
                </a:solidFill>
                <a:latin typeface="Times New Roman" pitchFamily="18" charset="0"/>
              </a:defRPr>
            </a:lvl6pPr>
            <a:lvl7pPr marL="2971800" indent="-228600" eaLnBrk="0" fontAlgn="base" hangingPunct="0">
              <a:spcBef>
                <a:spcPct val="20000"/>
              </a:spcBef>
              <a:spcAft>
                <a:spcPct val="0"/>
              </a:spcAft>
              <a:buChar char="•"/>
              <a:defRPr sz="2400">
                <a:solidFill>
                  <a:schemeClr val="tx1"/>
                </a:solidFill>
                <a:latin typeface="Times New Roman" pitchFamily="18" charset="0"/>
              </a:defRPr>
            </a:lvl7pPr>
            <a:lvl8pPr marL="3429000" indent="-228600" eaLnBrk="0" fontAlgn="base" hangingPunct="0">
              <a:spcBef>
                <a:spcPct val="20000"/>
              </a:spcBef>
              <a:spcAft>
                <a:spcPct val="0"/>
              </a:spcAft>
              <a:buChar char="•"/>
              <a:defRPr sz="2400">
                <a:solidFill>
                  <a:schemeClr val="tx1"/>
                </a:solidFill>
                <a:latin typeface="Times New Roman" pitchFamily="18" charset="0"/>
              </a:defRPr>
            </a:lvl8pPr>
            <a:lvl9pPr marL="3886200" indent="-228600" eaLnBrk="0" fontAlgn="base" hangingPunct="0">
              <a:spcBef>
                <a:spcPct val="20000"/>
              </a:spcBef>
              <a:spcAft>
                <a:spcPct val="0"/>
              </a:spcAft>
              <a:buChar char="•"/>
              <a:defRPr sz="2400">
                <a:solidFill>
                  <a:schemeClr val="tx1"/>
                </a:solidFill>
                <a:latin typeface="Times New Roman" pitchFamily="18" charset="0"/>
              </a:defRPr>
            </a:lvl9pPr>
          </a:lstStyle>
          <a:p>
            <a:pPr algn="ctr">
              <a:spcBef>
                <a:spcPct val="0"/>
              </a:spcBef>
              <a:buFontTx/>
              <a:buNone/>
            </a:pPr>
            <a:r>
              <a:rPr lang="en-US" altLang="zh-CN">
                <a:ea typeface="宋体" charset="-122"/>
              </a:rPr>
              <a:t>date</a:t>
            </a:r>
          </a:p>
        </p:txBody>
      </p:sp>
      <p:sp>
        <p:nvSpPr>
          <p:cNvPr id="37" name="Line 17">
            <a:extLst>
              <a:ext uri="{FF2B5EF4-FFF2-40B4-BE49-F238E27FC236}">
                <a16:creationId xmlns:a16="http://schemas.microsoft.com/office/drawing/2014/main" id="{FC5900E3-0588-1FB9-D51A-A93F7DCEEF92}"/>
              </a:ext>
            </a:extLst>
          </p:cNvPr>
          <p:cNvSpPr>
            <a:spLocks noChangeShapeType="1"/>
          </p:cNvSpPr>
          <p:nvPr/>
        </p:nvSpPr>
        <p:spPr bwMode="auto">
          <a:xfrm flipH="1">
            <a:off x="3227254" y="4463903"/>
            <a:ext cx="159544"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69109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0FA56-B9FB-775F-85E1-FF5998E221CC}"/>
              </a:ext>
            </a:extLst>
          </p:cNvPr>
          <p:cNvSpPr>
            <a:spLocks noGrp="1"/>
          </p:cNvSpPr>
          <p:nvPr>
            <p:ph type="title"/>
          </p:nvPr>
        </p:nvSpPr>
        <p:spPr/>
        <p:txBody>
          <a:bodyPr/>
          <a:lstStyle/>
          <a:p>
            <a:r>
              <a:rPr lang="en-US" dirty="0"/>
              <a:t>Relationships: summary</a:t>
            </a:r>
          </a:p>
        </p:txBody>
      </p:sp>
      <p:sp>
        <p:nvSpPr>
          <p:cNvPr id="3" name="Content Placeholder 2">
            <a:extLst>
              <a:ext uri="{FF2B5EF4-FFF2-40B4-BE49-F238E27FC236}">
                <a16:creationId xmlns:a16="http://schemas.microsoft.com/office/drawing/2014/main" id="{A8F02650-01D2-03AB-4427-93B6C870A18A}"/>
              </a:ext>
            </a:extLst>
          </p:cNvPr>
          <p:cNvSpPr>
            <a:spLocks noGrp="1"/>
          </p:cNvSpPr>
          <p:nvPr>
            <p:ph sz="quarter" idx="13"/>
          </p:nvPr>
        </p:nvSpPr>
        <p:spPr/>
        <p:txBody>
          <a:bodyPr/>
          <a:lstStyle/>
          <a:p>
            <a:pPr>
              <a:lnSpc>
                <a:spcPct val="125000"/>
              </a:lnSpc>
            </a:pPr>
            <a:r>
              <a:rPr lang="en-US" altLang="zh-CN" dirty="0">
                <a:ea typeface="宋体" charset="-122"/>
              </a:rPr>
              <a:t>Modeled as a mathematical set</a:t>
            </a:r>
          </a:p>
          <a:p>
            <a:pPr>
              <a:lnSpc>
                <a:spcPct val="125000"/>
              </a:lnSpc>
            </a:pPr>
            <a:r>
              <a:rPr lang="en-US" altLang="zh-CN" dirty="0">
                <a:solidFill>
                  <a:srgbClr val="7D0900"/>
                </a:solidFill>
                <a:ea typeface="宋体" charset="-122"/>
              </a:rPr>
              <a:t>Binary</a:t>
            </a:r>
            <a:r>
              <a:rPr lang="en-US" altLang="zh-CN" dirty="0">
                <a:ea typeface="宋体" charset="-122"/>
              </a:rPr>
              <a:t> and </a:t>
            </a:r>
            <a:r>
              <a:rPr lang="en-US" altLang="zh-CN" dirty="0">
                <a:solidFill>
                  <a:srgbClr val="7D0900"/>
                </a:solidFill>
                <a:ea typeface="宋体" charset="-122"/>
              </a:rPr>
              <a:t>multiway</a:t>
            </a:r>
            <a:r>
              <a:rPr lang="en-US" altLang="zh-CN" dirty="0">
                <a:ea typeface="宋体" charset="-122"/>
              </a:rPr>
              <a:t> relationships</a:t>
            </a:r>
          </a:p>
          <a:p>
            <a:pPr>
              <a:lnSpc>
                <a:spcPct val="125000"/>
              </a:lnSpc>
            </a:pPr>
            <a:r>
              <a:rPr lang="en-US" altLang="zh-CN" dirty="0">
                <a:ea typeface="宋体" charset="-122"/>
              </a:rPr>
              <a:t>Converting a multiway one into many binary ones</a:t>
            </a:r>
          </a:p>
          <a:p>
            <a:pPr>
              <a:lnSpc>
                <a:spcPct val="125000"/>
              </a:lnSpc>
            </a:pPr>
            <a:r>
              <a:rPr lang="en-US" altLang="zh-CN" dirty="0">
                <a:ea typeface="宋体" charset="-122"/>
              </a:rPr>
              <a:t>Constraints on the degree of the relationship</a:t>
            </a:r>
          </a:p>
          <a:p>
            <a:pPr lvl="1">
              <a:lnSpc>
                <a:spcPct val="125000"/>
              </a:lnSpc>
            </a:pPr>
            <a:r>
              <a:rPr lang="en-US" altLang="zh-CN" dirty="0">
                <a:ea typeface="宋体" charset="-122"/>
              </a:rPr>
              <a:t>many-one, one-one, many-many</a:t>
            </a:r>
          </a:p>
          <a:p>
            <a:pPr>
              <a:lnSpc>
                <a:spcPct val="125000"/>
              </a:lnSpc>
            </a:pPr>
            <a:r>
              <a:rPr lang="en-US" altLang="zh-CN" dirty="0">
                <a:ea typeface="宋体" charset="-122"/>
              </a:rPr>
              <a:t>Attributes of relationships</a:t>
            </a:r>
            <a:endParaRPr lang="en-US" dirty="0"/>
          </a:p>
        </p:txBody>
      </p:sp>
    </p:spTree>
    <p:extLst>
      <p:ext uri="{BB962C8B-B14F-4D97-AF65-F5344CB8AC3E}">
        <p14:creationId xmlns:p14="http://schemas.microsoft.com/office/powerpoint/2010/main" val="3220993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9823C-A652-0944-8407-5019EC7D1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4E966C-C6A0-E86D-4F5B-78279DBBB347}"/>
              </a:ext>
            </a:extLst>
          </p:cNvPr>
          <p:cNvSpPr>
            <a:spLocks noGrp="1"/>
          </p:cNvSpPr>
          <p:nvPr>
            <p:ph type="title"/>
          </p:nvPr>
        </p:nvSpPr>
        <p:spPr/>
        <p:txBody>
          <a:bodyPr/>
          <a:lstStyle/>
          <a:p>
            <a:r>
              <a:rPr lang="en-US" dirty="0"/>
              <a:t>An ER-Model Example</a:t>
            </a:r>
          </a:p>
        </p:txBody>
      </p:sp>
      <p:sp>
        <p:nvSpPr>
          <p:cNvPr id="3" name="Content Placeholder 2">
            <a:extLst>
              <a:ext uri="{FF2B5EF4-FFF2-40B4-BE49-F238E27FC236}">
                <a16:creationId xmlns:a16="http://schemas.microsoft.com/office/drawing/2014/main" id="{AFE89A1F-2C57-432D-9217-5D2FFBC99298}"/>
              </a:ext>
            </a:extLst>
          </p:cNvPr>
          <p:cNvSpPr>
            <a:spLocks noGrp="1"/>
          </p:cNvSpPr>
          <p:nvPr>
            <p:ph sz="quarter" idx="13"/>
          </p:nvPr>
        </p:nvSpPr>
        <p:spPr/>
        <p:txBody>
          <a:bodyPr/>
          <a:lstStyle/>
          <a:p>
            <a:r>
              <a:rPr lang="en-US" dirty="0"/>
              <a:t>An employee can work in many departments, and a department can have many employees.</a:t>
            </a:r>
          </a:p>
          <a:p>
            <a:r>
              <a:rPr lang="en-US" dirty="0"/>
              <a:t>Each department has at most one manager.</a:t>
            </a:r>
          </a:p>
        </p:txBody>
      </p:sp>
      <p:grpSp>
        <p:nvGrpSpPr>
          <p:cNvPr id="4" name="Group 129">
            <a:extLst>
              <a:ext uri="{FF2B5EF4-FFF2-40B4-BE49-F238E27FC236}">
                <a16:creationId xmlns:a16="http://schemas.microsoft.com/office/drawing/2014/main" id="{AF3FD993-18A2-3681-A8EC-93CF10D73C0B}"/>
              </a:ext>
            </a:extLst>
          </p:cNvPr>
          <p:cNvGrpSpPr>
            <a:grpSpLocks/>
          </p:cNvGrpSpPr>
          <p:nvPr/>
        </p:nvGrpSpPr>
        <p:grpSpPr bwMode="auto">
          <a:xfrm>
            <a:off x="3194843" y="3429000"/>
            <a:ext cx="5802313" cy="2738438"/>
            <a:chOff x="2069" y="109"/>
            <a:chExt cx="3655" cy="1725"/>
          </a:xfrm>
        </p:grpSpPr>
        <p:sp>
          <p:nvSpPr>
            <p:cNvPr id="5" name="Freeform 112">
              <a:extLst>
                <a:ext uri="{FF2B5EF4-FFF2-40B4-BE49-F238E27FC236}">
                  <a16:creationId xmlns:a16="http://schemas.microsoft.com/office/drawing/2014/main" id="{E06156EE-1676-F01F-0482-37443B165DE4}"/>
                </a:ext>
              </a:extLst>
            </p:cNvPr>
            <p:cNvSpPr>
              <a:spLocks/>
            </p:cNvSpPr>
            <p:nvPr/>
          </p:nvSpPr>
          <p:spPr bwMode="auto">
            <a:xfrm>
              <a:off x="3399" y="1392"/>
              <a:ext cx="788" cy="442"/>
            </a:xfrm>
            <a:custGeom>
              <a:avLst/>
              <a:gdLst>
                <a:gd name="T0" fmla="*/ 0 w 788"/>
                <a:gd name="T1" fmla="*/ 221 h 442"/>
                <a:gd name="T2" fmla="*/ 388 w 788"/>
                <a:gd name="T3" fmla="*/ 0 h 442"/>
                <a:gd name="T4" fmla="*/ 787 w 788"/>
                <a:gd name="T5" fmla="*/ 229 h 442"/>
                <a:gd name="T6" fmla="*/ 388 w 788"/>
                <a:gd name="T7" fmla="*/ 441 h 442"/>
                <a:gd name="T8" fmla="*/ 0 w 788"/>
                <a:gd name="T9" fmla="*/ 221 h 442"/>
                <a:gd name="T10" fmla="*/ 0 60000 65536"/>
                <a:gd name="T11" fmla="*/ 0 60000 65536"/>
                <a:gd name="T12" fmla="*/ 0 60000 65536"/>
                <a:gd name="T13" fmla="*/ 0 60000 65536"/>
                <a:gd name="T14" fmla="*/ 0 60000 65536"/>
                <a:gd name="T15" fmla="*/ 0 w 788"/>
                <a:gd name="T16" fmla="*/ 0 h 442"/>
                <a:gd name="T17" fmla="*/ 788 w 788"/>
                <a:gd name="T18" fmla="*/ 442 h 442"/>
              </a:gdLst>
              <a:ahLst/>
              <a:cxnLst>
                <a:cxn ang="T10">
                  <a:pos x="T0" y="T1"/>
                </a:cxn>
                <a:cxn ang="T11">
                  <a:pos x="T2" y="T3"/>
                </a:cxn>
                <a:cxn ang="T12">
                  <a:pos x="T4" y="T5"/>
                </a:cxn>
                <a:cxn ang="T13">
                  <a:pos x="T6" y="T7"/>
                </a:cxn>
                <a:cxn ang="T14">
                  <a:pos x="T8" y="T9"/>
                </a:cxn>
              </a:cxnLst>
              <a:rect l="T15" t="T16" r="T17" b="T18"/>
              <a:pathLst>
                <a:path w="788" h="442">
                  <a:moveTo>
                    <a:pt x="0" y="221"/>
                  </a:moveTo>
                  <a:lnTo>
                    <a:pt x="388" y="0"/>
                  </a:lnTo>
                  <a:lnTo>
                    <a:pt x="787" y="229"/>
                  </a:lnTo>
                  <a:lnTo>
                    <a:pt x="388" y="441"/>
                  </a:lnTo>
                  <a:lnTo>
                    <a:pt x="0" y="221"/>
                  </a:lnTo>
                </a:path>
              </a:pathLst>
            </a:custGeom>
            <a:solidFill>
              <a:schemeClr val="bg1">
                <a:lumMod val="85000"/>
              </a:schemeClr>
            </a:solidFill>
            <a:ln w="12700" cap="rnd">
              <a:solidFill>
                <a:srgbClr val="000000"/>
              </a:solidFill>
              <a:round/>
              <a:headEnd type="none" w="sm" len="sm"/>
              <a:tailEnd type="none" w="sm" len="sm"/>
            </a:ln>
          </p:spPr>
          <p:txBody>
            <a:bodyPr/>
            <a:lstStyle/>
            <a:p>
              <a:endParaRPr lang="zh-CN" altLang="zh-CN"/>
            </a:p>
          </p:txBody>
        </p:sp>
        <p:sp>
          <p:nvSpPr>
            <p:cNvPr id="6" name="Freeform 33">
              <a:extLst>
                <a:ext uri="{FF2B5EF4-FFF2-40B4-BE49-F238E27FC236}">
                  <a16:creationId xmlns:a16="http://schemas.microsoft.com/office/drawing/2014/main" id="{A05AEFAF-170A-ED7D-22DB-3EF945F7D02F}"/>
                </a:ext>
              </a:extLst>
            </p:cNvPr>
            <p:cNvSpPr>
              <a:spLocks/>
            </p:cNvSpPr>
            <p:nvPr/>
          </p:nvSpPr>
          <p:spPr bwMode="auto">
            <a:xfrm>
              <a:off x="4313" y="359"/>
              <a:ext cx="454" cy="327"/>
            </a:xfrm>
            <a:custGeom>
              <a:avLst/>
              <a:gdLst>
                <a:gd name="T0" fmla="*/ 451 w 454"/>
                <a:gd name="T1" fmla="*/ 148 h 327"/>
                <a:gd name="T2" fmla="*/ 445 w 454"/>
                <a:gd name="T3" fmla="*/ 120 h 327"/>
                <a:gd name="T4" fmla="*/ 431 w 454"/>
                <a:gd name="T5" fmla="*/ 94 h 327"/>
                <a:gd name="T6" fmla="*/ 411 w 454"/>
                <a:gd name="T7" fmla="*/ 68 h 327"/>
                <a:gd name="T8" fmla="*/ 386 w 454"/>
                <a:gd name="T9" fmla="*/ 47 h 327"/>
                <a:gd name="T10" fmla="*/ 356 w 454"/>
                <a:gd name="T11" fmla="*/ 29 h 327"/>
                <a:gd name="T12" fmla="*/ 322 w 454"/>
                <a:gd name="T13" fmla="*/ 15 h 327"/>
                <a:gd name="T14" fmla="*/ 285 w 454"/>
                <a:gd name="T15" fmla="*/ 5 h 327"/>
                <a:gd name="T16" fmla="*/ 246 w 454"/>
                <a:gd name="T17" fmla="*/ 0 h 327"/>
                <a:gd name="T18" fmla="*/ 206 w 454"/>
                <a:gd name="T19" fmla="*/ 0 h 327"/>
                <a:gd name="T20" fmla="*/ 167 w 454"/>
                <a:gd name="T21" fmla="*/ 5 h 327"/>
                <a:gd name="T22" fmla="*/ 130 w 454"/>
                <a:gd name="T23" fmla="*/ 15 h 327"/>
                <a:gd name="T24" fmla="*/ 96 w 454"/>
                <a:gd name="T25" fmla="*/ 29 h 327"/>
                <a:gd name="T26" fmla="*/ 65 w 454"/>
                <a:gd name="T27" fmla="*/ 47 h 327"/>
                <a:gd name="T28" fmla="*/ 40 w 454"/>
                <a:gd name="T29" fmla="*/ 68 h 327"/>
                <a:gd name="T30" fmla="*/ 21 w 454"/>
                <a:gd name="T31" fmla="*/ 94 h 327"/>
                <a:gd name="T32" fmla="*/ 7 w 454"/>
                <a:gd name="T33" fmla="*/ 120 h 327"/>
                <a:gd name="T34" fmla="*/ 1 w 454"/>
                <a:gd name="T35" fmla="*/ 148 h 327"/>
                <a:gd name="T36" fmla="*/ 1 w 454"/>
                <a:gd name="T37" fmla="*/ 177 h 327"/>
                <a:gd name="T38" fmla="*/ 7 w 454"/>
                <a:gd name="T39" fmla="*/ 205 h 327"/>
                <a:gd name="T40" fmla="*/ 21 w 454"/>
                <a:gd name="T41" fmla="*/ 231 h 327"/>
                <a:gd name="T42" fmla="*/ 40 w 454"/>
                <a:gd name="T43" fmla="*/ 255 h 327"/>
                <a:gd name="T44" fmla="*/ 65 w 454"/>
                <a:gd name="T45" fmla="*/ 278 h 327"/>
                <a:gd name="T46" fmla="*/ 96 w 454"/>
                <a:gd name="T47" fmla="*/ 296 h 327"/>
                <a:gd name="T48" fmla="*/ 130 w 454"/>
                <a:gd name="T49" fmla="*/ 310 h 327"/>
                <a:gd name="T50" fmla="*/ 167 w 454"/>
                <a:gd name="T51" fmla="*/ 320 h 327"/>
                <a:gd name="T52" fmla="*/ 206 w 454"/>
                <a:gd name="T53" fmla="*/ 326 h 327"/>
                <a:gd name="T54" fmla="*/ 246 w 454"/>
                <a:gd name="T55" fmla="*/ 326 h 327"/>
                <a:gd name="T56" fmla="*/ 285 w 454"/>
                <a:gd name="T57" fmla="*/ 320 h 327"/>
                <a:gd name="T58" fmla="*/ 322 w 454"/>
                <a:gd name="T59" fmla="*/ 310 h 327"/>
                <a:gd name="T60" fmla="*/ 356 w 454"/>
                <a:gd name="T61" fmla="*/ 296 h 327"/>
                <a:gd name="T62" fmla="*/ 386 w 454"/>
                <a:gd name="T63" fmla="*/ 278 h 327"/>
                <a:gd name="T64" fmla="*/ 411 w 454"/>
                <a:gd name="T65" fmla="*/ 255 h 327"/>
                <a:gd name="T66" fmla="*/ 431 w 454"/>
                <a:gd name="T67" fmla="*/ 231 h 327"/>
                <a:gd name="T68" fmla="*/ 445 w 454"/>
                <a:gd name="T69" fmla="*/ 205 h 327"/>
                <a:gd name="T70" fmla="*/ 451 w 454"/>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7"/>
                <a:gd name="T110" fmla="*/ 454 w 454"/>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7">
                  <a:moveTo>
                    <a:pt x="453" y="163"/>
                  </a:moveTo>
                  <a:lnTo>
                    <a:pt x="451" y="148"/>
                  </a:lnTo>
                  <a:lnTo>
                    <a:pt x="448" y="134"/>
                  </a:lnTo>
                  <a:lnTo>
                    <a:pt x="445" y="120"/>
                  </a:lnTo>
                  <a:lnTo>
                    <a:pt x="439" y="106"/>
                  </a:lnTo>
                  <a:lnTo>
                    <a:pt x="431" y="94"/>
                  </a:lnTo>
                  <a:lnTo>
                    <a:pt x="422" y="80"/>
                  </a:lnTo>
                  <a:lnTo>
                    <a:pt x="411" y="68"/>
                  </a:lnTo>
                  <a:lnTo>
                    <a:pt x="399" y="57"/>
                  </a:lnTo>
                  <a:lnTo>
                    <a:pt x="386" y="47"/>
                  </a:lnTo>
                  <a:lnTo>
                    <a:pt x="372" y="37"/>
                  </a:lnTo>
                  <a:lnTo>
                    <a:pt x="356" y="29"/>
                  </a:lnTo>
                  <a:lnTo>
                    <a:pt x="339" y="21"/>
                  </a:lnTo>
                  <a:lnTo>
                    <a:pt x="322" y="15"/>
                  </a:lnTo>
                  <a:lnTo>
                    <a:pt x="303"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5" y="47"/>
                  </a:lnTo>
                  <a:lnTo>
                    <a:pt x="53" y="57"/>
                  </a:lnTo>
                  <a:lnTo>
                    <a:pt x="40" y="68"/>
                  </a:lnTo>
                  <a:lnTo>
                    <a:pt x="29" y="80"/>
                  </a:lnTo>
                  <a:lnTo>
                    <a:pt x="21" y="94"/>
                  </a:lnTo>
                  <a:lnTo>
                    <a:pt x="13" y="106"/>
                  </a:lnTo>
                  <a:lnTo>
                    <a:pt x="7" y="120"/>
                  </a:lnTo>
                  <a:lnTo>
                    <a:pt x="3" y="134"/>
                  </a:lnTo>
                  <a:lnTo>
                    <a:pt x="1" y="148"/>
                  </a:lnTo>
                  <a:lnTo>
                    <a:pt x="0" y="163"/>
                  </a:lnTo>
                  <a:lnTo>
                    <a:pt x="1" y="177"/>
                  </a:lnTo>
                  <a:lnTo>
                    <a:pt x="3" y="191"/>
                  </a:lnTo>
                  <a:lnTo>
                    <a:pt x="7" y="205"/>
                  </a:lnTo>
                  <a:lnTo>
                    <a:pt x="13" y="217"/>
                  </a:lnTo>
                  <a:lnTo>
                    <a:pt x="21" y="231"/>
                  </a:lnTo>
                  <a:lnTo>
                    <a:pt x="29" y="244"/>
                  </a:lnTo>
                  <a:lnTo>
                    <a:pt x="40" y="255"/>
                  </a:lnTo>
                  <a:lnTo>
                    <a:pt x="53" y="266"/>
                  </a:lnTo>
                  <a:lnTo>
                    <a:pt x="65" y="278"/>
                  </a:lnTo>
                  <a:lnTo>
                    <a:pt x="80" y="288"/>
                  </a:lnTo>
                  <a:lnTo>
                    <a:pt x="96" y="296"/>
                  </a:lnTo>
                  <a:lnTo>
                    <a:pt x="113" y="303"/>
                  </a:lnTo>
                  <a:lnTo>
                    <a:pt x="130" y="310"/>
                  </a:lnTo>
                  <a:lnTo>
                    <a:pt x="148" y="316"/>
                  </a:lnTo>
                  <a:lnTo>
                    <a:pt x="167" y="320"/>
                  </a:lnTo>
                  <a:lnTo>
                    <a:pt x="186" y="323"/>
                  </a:lnTo>
                  <a:lnTo>
                    <a:pt x="206" y="326"/>
                  </a:lnTo>
                  <a:lnTo>
                    <a:pt x="225" y="326"/>
                  </a:lnTo>
                  <a:lnTo>
                    <a:pt x="246" y="326"/>
                  </a:lnTo>
                  <a:lnTo>
                    <a:pt x="265" y="323"/>
                  </a:lnTo>
                  <a:lnTo>
                    <a:pt x="285" y="320"/>
                  </a:lnTo>
                  <a:lnTo>
                    <a:pt x="303" y="316"/>
                  </a:lnTo>
                  <a:lnTo>
                    <a:pt x="322" y="310"/>
                  </a:lnTo>
                  <a:lnTo>
                    <a:pt x="339" y="303"/>
                  </a:lnTo>
                  <a:lnTo>
                    <a:pt x="356" y="296"/>
                  </a:lnTo>
                  <a:lnTo>
                    <a:pt x="372" y="288"/>
                  </a:lnTo>
                  <a:lnTo>
                    <a:pt x="386" y="278"/>
                  </a:lnTo>
                  <a:lnTo>
                    <a:pt x="399" y="266"/>
                  </a:lnTo>
                  <a:lnTo>
                    <a:pt x="411" y="255"/>
                  </a:lnTo>
                  <a:lnTo>
                    <a:pt x="422" y="244"/>
                  </a:lnTo>
                  <a:lnTo>
                    <a:pt x="431" y="231"/>
                  </a:lnTo>
                  <a:lnTo>
                    <a:pt x="439" y="217"/>
                  </a:lnTo>
                  <a:lnTo>
                    <a:pt x="445" y="205"/>
                  </a:lnTo>
                  <a:lnTo>
                    <a:pt x="448" y="191"/>
                  </a:lnTo>
                  <a:lnTo>
                    <a:pt x="451" y="177"/>
                  </a:lnTo>
                  <a:lnTo>
                    <a:pt x="453"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7" name="Freeform 34">
              <a:extLst>
                <a:ext uri="{FF2B5EF4-FFF2-40B4-BE49-F238E27FC236}">
                  <a16:creationId xmlns:a16="http://schemas.microsoft.com/office/drawing/2014/main" id="{27D1D37A-272E-8FB1-E22A-D98CA5F08A08}"/>
                </a:ext>
              </a:extLst>
            </p:cNvPr>
            <p:cNvSpPr>
              <a:spLocks/>
            </p:cNvSpPr>
            <p:nvPr/>
          </p:nvSpPr>
          <p:spPr bwMode="auto">
            <a:xfrm>
              <a:off x="5144" y="373"/>
              <a:ext cx="575" cy="313"/>
            </a:xfrm>
            <a:custGeom>
              <a:avLst/>
              <a:gdLst>
                <a:gd name="T0" fmla="*/ 1 w 575"/>
                <a:gd name="T1" fmla="*/ 169 h 313"/>
                <a:gd name="T2" fmla="*/ 9 w 575"/>
                <a:gd name="T3" fmla="*/ 196 h 313"/>
                <a:gd name="T4" fmla="*/ 28 w 575"/>
                <a:gd name="T5" fmla="*/ 221 h 313"/>
                <a:gd name="T6" fmla="*/ 52 w 575"/>
                <a:gd name="T7" fmla="*/ 244 h 313"/>
                <a:gd name="T8" fmla="*/ 84 w 575"/>
                <a:gd name="T9" fmla="*/ 266 h 313"/>
                <a:gd name="T10" fmla="*/ 123 w 575"/>
                <a:gd name="T11" fmla="*/ 283 h 313"/>
                <a:gd name="T12" fmla="*/ 165 w 575"/>
                <a:gd name="T13" fmla="*/ 297 h 313"/>
                <a:gd name="T14" fmla="*/ 213 w 575"/>
                <a:gd name="T15" fmla="*/ 306 h 313"/>
                <a:gd name="T16" fmla="*/ 262 w 575"/>
                <a:gd name="T17" fmla="*/ 312 h 313"/>
                <a:gd name="T18" fmla="*/ 311 w 575"/>
                <a:gd name="T19" fmla="*/ 312 h 313"/>
                <a:gd name="T20" fmla="*/ 361 w 575"/>
                <a:gd name="T21" fmla="*/ 306 h 313"/>
                <a:gd name="T22" fmla="*/ 408 w 575"/>
                <a:gd name="T23" fmla="*/ 297 h 313"/>
                <a:gd name="T24" fmla="*/ 451 w 575"/>
                <a:gd name="T25" fmla="*/ 283 h 313"/>
                <a:gd name="T26" fmla="*/ 490 w 575"/>
                <a:gd name="T27" fmla="*/ 266 h 313"/>
                <a:gd name="T28" fmla="*/ 522 w 575"/>
                <a:gd name="T29" fmla="*/ 244 h 313"/>
                <a:gd name="T30" fmla="*/ 547 w 575"/>
                <a:gd name="T31" fmla="*/ 221 h 313"/>
                <a:gd name="T32" fmla="*/ 564 w 575"/>
                <a:gd name="T33" fmla="*/ 196 h 313"/>
                <a:gd name="T34" fmla="*/ 572 w 575"/>
                <a:gd name="T35" fmla="*/ 169 h 313"/>
                <a:gd name="T36" fmla="*/ 572 w 575"/>
                <a:gd name="T37" fmla="*/ 141 h 313"/>
                <a:gd name="T38" fmla="*/ 564 w 575"/>
                <a:gd name="T39" fmla="*/ 114 h 313"/>
                <a:gd name="T40" fmla="*/ 547 w 575"/>
                <a:gd name="T41" fmla="*/ 90 h 313"/>
                <a:gd name="T42" fmla="*/ 522 w 575"/>
                <a:gd name="T43" fmla="*/ 65 h 313"/>
                <a:gd name="T44" fmla="*/ 490 w 575"/>
                <a:gd name="T45" fmla="*/ 45 h 313"/>
                <a:gd name="T46" fmla="*/ 451 w 575"/>
                <a:gd name="T47" fmla="*/ 26 h 313"/>
                <a:gd name="T48" fmla="*/ 408 w 575"/>
                <a:gd name="T49" fmla="*/ 14 h 313"/>
                <a:gd name="T50" fmla="*/ 361 w 575"/>
                <a:gd name="T51" fmla="*/ 5 h 313"/>
                <a:gd name="T52" fmla="*/ 311 w 575"/>
                <a:gd name="T53" fmla="*/ 0 h 313"/>
                <a:gd name="T54" fmla="*/ 262 w 575"/>
                <a:gd name="T55" fmla="*/ 0 h 313"/>
                <a:gd name="T56" fmla="*/ 212 w 575"/>
                <a:gd name="T57" fmla="*/ 5 h 313"/>
                <a:gd name="T58" fmla="*/ 165 w 575"/>
                <a:gd name="T59" fmla="*/ 14 h 313"/>
                <a:gd name="T60" fmla="*/ 123 w 575"/>
                <a:gd name="T61" fmla="*/ 28 h 313"/>
                <a:gd name="T62" fmla="*/ 84 w 575"/>
                <a:gd name="T63" fmla="*/ 45 h 313"/>
                <a:gd name="T64" fmla="*/ 52 w 575"/>
                <a:gd name="T65" fmla="*/ 65 h 313"/>
                <a:gd name="T66" fmla="*/ 28 w 575"/>
                <a:gd name="T67" fmla="*/ 90 h 313"/>
                <a:gd name="T68" fmla="*/ 9 w 575"/>
                <a:gd name="T69" fmla="*/ 115 h 313"/>
                <a:gd name="T70" fmla="*/ 1 w 575"/>
                <a:gd name="T71" fmla="*/ 142 h 3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75"/>
                <a:gd name="T109" fmla="*/ 0 h 313"/>
                <a:gd name="T110" fmla="*/ 575 w 575"/>
                <a:gd name="T111" fmla="*/ 313 h 3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75" h="313">
                  <a:moveTo>
                    <a:pt x="0" y="156"/>
                  </a:moveTo>
                  <a:lnTo>
                    <a:pt x="1" y="169"/>
                  </a:lnTo>
                  <a:lnTo>
                    <a:pt x="5" y="182"/>
                  </a:lnTo>
                  <a:lnTo>
                    <a:pt x="9" y="196"/>
                  </a:lnTo>
                  <a:lnTo>
                    <a:pt x="17" y="208"/>
                  </a:lnTo>
                  <a:lnTo>
                    <a:pt x="28" y="221"/>
                  </a:lnTo>
                  <a:lnTo>
                    <a:pt x="38" y="234"/>
                  </a:lnTo>
                  <a:lnTo>
                    <a:pt x="52" y="244"/>
                  </a:lnTo>
                  <a:lnTo>
                    <a:pt x="67" y="255"/>
                  </a:lnTo>
                  <a:lnTo>
                    <a:pt x="84" y="266"/>
                  </a:lnTo>
                  <a:lnTo>
                    <a:pt x="103" y="275"/>
                  </a:lnTo>
                  <a:lnTo>
                    <a:pt x="123" y="283"/>
                  </a:lnTo>
                  <a:lnTo>
                    <a:pt x="143" y="290"/>
                  </a:lnTo>
                  <a:lnTo>
                    <a:pt x="165" y="297"/>
                  </a:lnTo>
                  <a:lnTo>
                    <a:pt x="189" y="302"/>
                  </a:lnTo>
                  <a:lnTo>
                    <a:pt x="213" y="306"/>
                  </a:lnTo>
                  <a:lnTo>
                    <a:pt x="237" y="309"/>
                  </a:lnTo>
                  <a:lnTo>
                    <a:pt x="262" y="312"/>
                  </a:lnTo>
                  <a:lnTo>
                    <a:pt x="287" y="312"/>
                  </a:lnTo>
                  <a:lnTo>
                    <a:pt x="311" y="312"/>
                  </a:lnTo>
                  <a:lnTo>
                    <a:pt x="337" y="309"/>
                  </a:lnTo>
                  <a:lnTo>
                    <a:pt x="361" y="306"/>
                  </a:lnTo>
                  <a:lnTo>
                    <a:pt x="385" y="302"/>
                  </a:lnTo>
                  <a:lnTo>
                    <a:pt x="408" y="297"/>
                  </a:lnTo>
                  <a:lnTo>
                    <a:pt x="431" y="290"/>
                  </a:lnTo>
                  <a:lnTo>
                    <a:pt x="451" y="283"/>
                  </a:lnTo>
                  <a:lnTo>
                    <a:pt x="471" y="275"/>
                  </a:lnTo>
                  <a:lnTo>
                    <a:pt x="490" y="266"/>
                  </a:lnTo>
                  <a:lnTo>
                    <a:pt x="506" y="255"/>
                  </a:lnTo>
                  <a:lnTo>
                    <a:pt x="522" y="244"/>
                  </a:lnTo>
                  <a:lnTo>
                    <a:pt x="536" y="234"/>
                  </a:lnTo>
                  <a:lnTo>
                    <a:pt x="547" y="221"/>
                  </a:lnTo>
                  <a:lnTo>
                    <a:pt x="556" y="208"/>
                  </a:lnTo>
                  <a:lnTo>
                    <a:pt x="564" y="196"/>
                  </a:lnTo>
                  <a:lnTo>
                    <a:pt x="569" y="182"/>
                  </a:lnTo>
                  <a:lnTo>
                    <a:pt x="572" y="169"/>
                  </a:lnTo>
                  <a:lnTo>
                    <a:pt x="574" y="156"/>
                  </a:lnTo>
                  <a:lnTo>
                    <a:pt x="572" y="141"/>
                  </a:lnTo>
                  <a:lnTo>
                    <a:pt x="569" y="129"/>
                  </a:lnTo>
                  <a:lnTo>
                    <a:pt x="564" y="114"/>
                  </a:lnTo>
                  <a:lnTo>
                    <a:pt x="556" y="102"/>
                  </a:lnTo>
                  <a:lnTo>
                    <a:pt x="547" y="90"/>
                  </a:lnTo>
                  <a:lnTo>
                    <a:pt x="536" y="76"/>
                  </a:lnTo>
                  <a:lnTo>
                    <a:pt x="522" y="65"/>
                  </a:lnTo>
                  <a:lnTo>
                    <a:pt x="506" y="55"/>
                  </a:lnTo>
                  <a:lnTo>
                    <a:pt x="490" y="45"/>
                  </a:lnTo>
                  <a:lnTo>
                    <a:pt x="471" y="36"/>
                  </a:lnTo>
                  <a:lnTo>
                    <a:pt x="451" y="26"/>
                  </a:lnTo>
                  <a:lnTo>
                    <a:pt x="431" y="20"/>
                  </a:lnTo>
                  <a:lnTo>
                    <a:pt x="408" y="14"/>
                  </a:lnTo>
                  <a:lnTo>
                    <a:pt x="385" y="8"/>
                  </a:lnTo>
                  <a:lnTo>
                    <a:pt x="361" y="5"/>
                  </a:lnTo>
                  <a:lnTo>
                    <a:pt x="337" y="1"/>
                  </a:lnTo>
                  <a:lnTo>
                    <a:pt x="311" y="0"/>
                  </a:lnTo>
                  <a:lnTo>
                    <a:pt x="287" y="0"/>
                  </a:lnTo>
                  <a:lnTo>
                    <a:pt x="262" y="0"/>
                  </a:lnTo>
                  <a:lnTo>
                    <a:pt x="237" y="1"/>
                  </a:lnTo>
                  <a:lnTo>
                    <a:pt x="212" y="5"/>
                  </a:lnTo>
                  <a:lnTo>
                    <a:pt x="189" y="9"/>
                  </a:lnTo>
                  <a:lnTo>
                    <a:pt x="165" y="14"/>
                  </a:lnTo>
                  <a:lnTo>
                    <a:pt x="143" y="20"/>
                  </a:lnTo>
                  <a:lnTo>
                    <a:pt x="123" y="28"/>
                  </a:lnTo>
                  <a:lnTo>
                    <a:pt x="102" y="36"/>
                  </a:lnTo>
                  <a:lnTo>
                    <a:pt x="84" y="45"/>
                  </a:lnTo>
                  <a:lnTo>
                    <a:pt x="67" y="55"/>
                  </a:lnTo>
                  <a:lnTo>
                    <a:pt x="52" y="65"/>
                  </a:lnTo>
                  <a:lnTo>
                    <a:pt x="38" y="78"/>
                  </a:lnTo>
                  <a:lnTo>
                    <a:pt x="28" y="90"/>
                  </a:lnTo>
                  <a:lnTo>
                    <a:pt x="17" y="102"/>
                  </a:lnTo>
                  <a:lnTo>
                    <a:pt x="9" y="115"/>
                  </a:lnTo>
                  <a:lnTo>
                    <a:pt x="5" y="129"/>
                  </a:lnTo>
                  <a:lnTo>
                    <a:pt x="1" y="142"/>
                  </a:lnTo>
                  <a:lnTo>
                    <a:pt x="0" y="156"/>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grpSp>
          <p:nvGrpSpPr>
            <p:cNvPr id="8" name="Group 37">
              <a:extLst>
                <a:ext uri="{FF2B5EF4-FFF2-40B4-BE49-F238E27FC236}">
                  <a16:creationId xmlns:a16="http://schemas.microsoft.com/office/drawing/2014/main" id="{C66F400A-9B8F-B8C9-0158-D5D9721D1956}"/>
                </a:ext>
              </a:extLst>
            </p:cNvPr>
            <p:cNvGrpSpPr>
              <a:grpSpLocks/>
            </p:cNvGrpSpPr>
            <p:nvPr/>
          </p:nvGrpSpPr>
          <p:grpSpPr bwMode="auto">
            <a:xfrm>
              <a:off x="4672" y="119"/>
              <a:ext cx="592" cy="327"/>
              <a:chOff x="4672" y="468"/>
              <a:chExt cx="592" cy="327"/>
            </a:xfrm>
          </p:grpSpPr>
          <p:sp>
            <p:nvSpPr>
              <p:cNvPr id="32" name="Freeform 35">
                <a:extLst>
                  <a:ext uri="{FF2B5EF4-FFF2-40B4-BE49-F238E27FC236}">
                    <a16:creationId xmlns:a16="http://schemas.microsoft.com/office/drawing/2014/main" id="{2F66A6CC-308D-068F-F419-7FA74D030C1D}"/>
                  </a:ext>
                </a:extLst>
              </p:cNvPr>
              <p:cNvSpPr>
                <a:spLocks/>
              </p:cNvSpPr>
              <p:nvPr/>
            </p:nvSpPr>
            <p:spPr bwMode="auto">
              <a:xfrm>
                <a:off x="4672" y="468"/>
                <a:ext cx="592" cy="327"/>
              </a:xfrm>
              <a:custGeom>
                <a:avLst/>
                <a:gdLst>
                  <a:gd name="T0" fmla="*/ 589 w 592"/>
                  <a:gd name="T1" fmla="*/ 148 h 327"/>
                  <a:gd name="T2" fmla="*/ 581 w 592"/>
                  <a:gd name="T3" fmla="*/ 120 h 327"/>
                  <a:gd name="T4" fmla="*/ 563 w 592"/>
                  <a:gd name="T5" fmla="*/ 94 h 327"/>
                  <a:gd name="T6" fmla="*/ 538 w 592"/>
                  <a:gd name="T7" fmla="*/ 68 h 327"/>
                  <a:gd name="T8" fmla="*/ 505 w 592"/>
                  <a:gd name="T9" fmla="*/ 46 h 327"/>
                  <a:gd name="T10" fmla="*/ 465 w 592"/>
                  <a:gd name="T11" fmla="*/ 29 h 327"/>
                  <a:gd name="T12" fmla="*/ 420 w 592"/>
                  <a:gd name="T13" fmla="*/ 14 h 327"/>
                  <a:gd name="T14" fmla="*/ 372 w 592"/>
                  <a:gd name="T15" fmla="*/ 4 h 327"/>
                  <a:gd name="T16" fmla="*/ 321 w 592"/>
                  <a:gd name="T17" fmla="*/ 0 h 327"/>
                  <a:gd name="T18" fmla="*/ 269 w 592"/>
                  <a:gd name="T19" fmla="*/ 0 h 327"/>
                  <a:gd name="T20" fmla="*/ 218 w 592"/>
                  <a:gd name="T21" fmla="*/ 4 h 327"/>
                  <a:gd name="T22" fmla="*/ 170 w 592"/>
                  <a:gd name="T23" fmla="*/ 14 h 327"/>
                  <a:gd name="T24" fmla="*/ 125 w 592"/>
                  <a:gd name="T25" fmla="*/ 29 h 327"/>
                  <a:gd name="T26" fmla="*/ 85 w 592"/>
                  <a:gd name="T27" fmla="*/ 46 h 327"/>
                  <a:gd name="T28" fmla="*/ 53 w 592"/>
                  <a:gd name="T29" fmla="*/ 68 h 327"/>
                  <a:gd name="T30" fmla="*/ 27 w 592"/>
                  <a:gd name="T31" fmla="*/ 94 h 327"/>
                  <a:gd name="T32" fmla="*/ 9 w 592"/>
                  <a:gd name="T33" fmla="*/ 120 h 327"/>
                  <a:gd name="T34" fmla="*/ 1 w 592"/>
                  <a:gd name="T35" fmla="*/ 148 h 327"/>
                  <a:gd name="T36" fmla="*/ 1 w 592"/>
                  <a:gd name="T37" fmla="*/ 177 h 327"/>
                  <a:gd name="T38" fmla="*/ 9 w 592"/>
                  <a:gd name="T39" fmla="*/ 205 h 327"/>
                  <a:gd name="T40" fmla="*/ 27 w 592"/>
                  <a:gd name="T41" fmla="*/ 231 h 327"/>
                  <a:gd name="T42" fmla="*/ 53 w 592"/>
                  <a:gd name="T43" fmla="*/ 257 h 327"/>
                  <a:gd name="T44" fmla="*/ 85 w 592"/>
                  <a:gd name="T45" fmla="*/ 278 h 327"/>
                  <a:gd name="T46" fmla="*/ 125 w 592"/>
                  <a:gd name="T47" fmla="*/ 296 h 327"/>
                  <a:gd name="T48" fmla="*/ 170 w 592"/>
                  <a:gd name="T49" fmla="*/ 310 h 327"/>
                  <a:gd name="T50" fmla="*/ 218 w 592"/>
                  <a:gd name="T51" fmla="*/ 320 h 327"/>
                  <a:gd name="T52" fmla="*/ 269 w 592"/>
                  <a:gd name="T53" fmla="*/ 326 h 327"/>
                  <a:gd name="T54" fmla="*/ 321 w 592"/>
                  <a:gd name="T55" fmla="*/ 326 h 327"/>
                  <a:gd name="T56" fmla="*/ 372 w 592"/>
                  <a:gd name="T57" fmla="*/ 320 h 327"/>
                  <a:gd name="T58" fmla="*/ 420 w 592"/>
                  <a:gd name="T59" fmla="*/ 310 h 327"/>
                  <a:gd name="T60" fmla="*/ 465 w 592"/>
                  <a:gd name="T61" fmla="*/ 296 h 327"/>
                  <a:gd name="T62" fmla="*/ 505 w 592"/>
                  <a:gd name="T63" fmla="*/ 278 h 327"/>
                  <a:gd name="T64" fmla="*/ 538 w 592"/>
                  <a:gd name="T65" fmla="*/ 257 h 327"/>
                  <a:gd name="T66" fmla="*/ 563 w 592"/>
                  <a:gd name="T67" fmla="*/ 231 h 327"/>
                  <a:gd name="T68" fmla="*/ 581 w 592"/>
                  <a:gd name="T69" fmla="*/ 205 h 327"/>
                  <a:gd name="T70" fmla="*/ 589 w 592"/>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92"/>
                  <a:gd name="T109" fmla="*/ 0 h 327"/>
                  <a:gd name="T110" fmla="*/ 592 w 592"/>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92" h="327">
                    <a:moveTo>
                      <a:pt x="591" y="163"/>
                    </a:moveTo>
                    <a:lnTo>
                      <a:pt x="589" y="148"/>
                    </a:lnTo>
                    <a:lnTo>
                      <a:pt x="586" y="133"/>
                    </a:lnTo>
                    <a:lnTo>
                      <a:pt x="581" y="120"/>
                    </a:lnTo>
                    <a:lnTo>
                      <a:pt x="573" y="106"/>
                    </a:lnTo>
                    <a:lnTo>
                      <a:pt x="563" y="94"/>
                    </a:lnTo>
                    <a:lnTo>
                      <a:pt x="550" y="81"/>
                    </a:lnTo>
                    <a:lnTo>
                      <a:pt x="538" y="68"/>
                    </a:lnTo>
                    <a:lnTo>
                      <a:pt x="521" y="57"/>
                    </a:lnTo>
                    <a:lnTo>
                      <a:pt x="505" y="46"/>
                    </a:lnTo>
                    <a:lnTo>
                      <a:pt x="485" y="37"/>
                    </a:lnTo>
                    <a:lnTo>
                      <a:pt x="465" y="29"/>
                    </a:lnTo>
                    <a:lnTo>
                      <a:pt x="442" y="21"/>
                    </a:lnTo>
                    <a:lnTo>
                      <a:pt x="420" y="14"/>
                    </a:lnTo>
                    <a:lnTo>
                      <a:pt x="395" y="9"/>
                    </a:lnTo>
                    <a:lnTo>
                      <a:pt x="372" y="4"/>
                    </a:lnTo>
                    <a:lnTo>
                      <a:pt x="347" y="1"/>
                    </a:lnTo>
                    <a:lnTo>
                      <a:pt x="321" y="0"/>
                    </a:lnTo>
                    <a:lnTo>
                      <a:pt x="294" y="0"/>
                    </a:lnTo>
                    <a:lnTo>
                      <a:pt x="269" y="0"/>
                    </a:lnTo>
                    <a:lnTo>
                      <a:pt x="243" y="1"/>
                    </a:lnTo>
                    <a:lnTo>
                      <a:pt x="218" y="4"/>
                    </a:lnTo>
                    <a:lnTo>
                      <a:pt x="195" y="9"/>
                    </a:lnTo>
                    <a:lnTo>
                      <a:pt x="170" y="14"/>
                    </a:lnTo>
                    <a:lnTo>
                      <a:pt x="148" y="21"/>
                    </a:lnTo>
                    <a:lnTo>
                      <a:pt x="125" y="29"/>
                    </a:lnTo>
                    <a:lnTo>
                      <a:pt x="105" y="37"/>
                    </a:lnTo>
                    <a:lnTo>
                      <a:pt x="85" y="46"/>
                    </a:lnTo>
                    <a:lnTo>
                      <a:pt x="69" y="57"/>
                    </a:lnTo>
                    <a:lnTo>
                      <a:pt x="53" y="68"/>
                    </a:lnTo>
                    <a:lnTo>
                      <a:pt x="40" y="81"/>
                    </a:lnTo>
                    <a:lnTo>
                      <a:pt x="27" y="94"/>
                    </a:lnTo>
                    <a:lnTo>
                      <a:pt x="17" y="106"/>
                    </a:lnTo>
                    <a:lnTo>
                      <a:pt x="9" y="120"/>
                    </a:lnTo>
                    <a:lnTo>
                      <a:pt x="4" y="133"/>
                    </a:lnTo>
                    <a:lnTo>
                      <a:pt x="1" y="148"/>
                    </a:lnTo>
                    <a:lnTo>
                      <a:pt x="0" y="163"/>
                    </a:lnTo>
                    <a:lnTo>
                      <a:pt x="1" y="177"/>
                    </a:lnTo>
                    <a:lnTo>
                      <a:pt x="4" y="191"/>
                    </a:lnTo>
                    <a:lnTo>
                      <a:pt x="9" y="205"/>
                    </a:lnTo>
                    <a:lnTo>
                      <a:pt x="17" y="219"/>
                    </a:lnTo>
                    <a:lnTo>
                      <a:pt x="27" y="231"/>
                    </a:lnTo>
                    <a:lnTo>
                      <a:pt x="40" y="244"/>
                    </a:lnTo>
                    <a:lnTo>
                      <a:pt x="53" y="257"/>
                    </a:lnTo>
                    <a:lnTo>
                      <a:pt x="69" y="268"/>
                    </a:lnTo>
                    <a:lnTo>
                      <a:pt x="85" y="278"/>
                    </a:lnTo>
                    <a:lnTo>
                      <a:pt x="105" y="288"/>
                    </a:lnTo>
                    <a:lnTo>
                      <a:pt x="125" y="296"/>
                    </a:lnTo>
                    <a:lnTo>
                      <a:pt x="148" y="304"/>
                    </a:lnTo>
                    <a:lnTo>
                      <a:pt x="170" y="310"/>
                    </a:lnTo>
                    <a:lnTo>
                      <a:pt x="195" y="316"/>
                    </a:lnTo>
                    <a:lnTo>
                      <a:pt x="218" y="320"/>
                    </a:lnTo>
                    <a:lnTo>
                      <a:pt x="243" y="324"/>
                    </a:lnTo>
                    <a:lnTo>
                      <a:pt x="269" y="326"/>
                    </a:lnTo>
                    <a:lnTo>
                      <a:pt x="294" y="326"/>
                    </a:lnTo>
                    <a:lnTo>
                      <a:pt x="321" y="326"/>
                    </a:lnTo>
                    <a:lnTo>
                      <a:pt x="347" y="324"/>
                    </a:lnTo>
                    <a:lnTo>
                      <a:pt x="372" y="320"/>
                    </a:lnTo>
                    <a:lnTo>
                      <a:pt x="395" y="316"/>
                    </a:lnTo>
                    <a:lnTo>
                      <a:pt x="420" y="310"/>
                    </a:lnTo>
                    <a:lnTo>
                      <a:pt x="442" y="304"/>
                    </a:lnTo>
                    <a:lnTo>
                      <a:pt x="465" y="296"/>
                    </a:lnTo>
                    <a:lnTo>
                      <a:pt x="485" y="288"/>
                    </a:lnTo>
                    <a:lnTo>
                      <a:pt x="505" y="278"/>
                    </a:lnTo>
                    <a:lnTo>
                      <a:pt x="521" y="268"/>
                    </a:lnTo>
                    <a:lnTo>
                      <a:pt x="538" y="257"/>
                    </a:lnTo>
                    <a:lnTo>
                      <a:pt x="550" y="244"/>
                    </a:lnTo>
                    <a:lnTo>
                      <a:pt x="563" y="231"/>
                    </a:lnTo>
                    <a:lnTo>
                      <a:pt x="573" y="219"/>
                    </a:lnTo>
                    <a:lnTo>
                      <a:pt x="581" y="205"/>
                    </a:lnTo>
                    <a:lnTo>
                      <a:pt x="586" y="191"/>
                    </a:lnTo>
                    <a:lnTo>
                      <a:pt x="589" y="177"/>
                    </a:lnTo>
                    <a:lnTo>
                      <a:pt x="591"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33" name="Rectangle 36">
                <a:extLst>
                  <a:ext uri="{FF2B5EF4-FFF2-40B4-BE49-F238E27FC236}">
                    <a16:creationId xmlns:a16="http://schemas.microsoft.com/office/drawing/2014/main" id="{604090BA-EFFE-0D97-1ACF-27C9CE64A58A}"/>
                  </a:ext>
                </a:extLst>
              </p:cNvPr>
              <p:cNvSpPr>
                <a:spLocks noChangeArrowheads="1"/>
              </p:cNvSpPr>
              <p:nvPr/>
            </p:nvSpPr>
            <p:spPr bwMode="auto">
              <a:xfrm>
                <a:off x="4696" y="507"/>
                <a:ext cx="53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dname</a:t>
                </a:r>
              </a:p>
            </p:txBody>
          </p:sp>
        </p:grpSp>
        <p:sp>
          <p:nvSpPr>
            <p:cNvPr id="9" name="Rectangle 38">
              <a:extLst>
                <a:ext uri="{FF2B5EF4-FFF2-40B4-BE49-F238E27FC236}">
                  <a16:creationId xmlns:a16="http://schemas.microsoft.com/office/drawing/2014/main" id="{11A4043B-40A7-9394-75B9-6AAFA3262108}"/>
                </a:ext>
              </a:extLst>
            </p:cNvPr>
            <p:cNvSpPr>
              <a:spLocks noChangeArrowheads="1"/>
            </p:cNvSpPr>
            <p:nvPr/>
          </p:nvSpPr>
          <p:spPr bwMode="auto">
            <a:xfrm>
              <a:off x="5179" y="408"/>
              <a:ext cx="54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budget</a:t>
              </a:r>
            </a:p>
          </p:txBody>
        </p:sp>
        <p:sp>
          <p:nvSpPr>
            <p:cNvPr id="10" name="Rectangle 39">
              <a:extLst>
                <a:ext uri="{FF2B5EF4-FFF2-40B4-BE49-F238E27FC236}">
                  <a16:creationId xmlns:a16="http://schemas.microsoft.com/office/drawing/2014/main" id="{852C9498-40A3-A931-E827-8AA2FC5298F1}"/>
                </a:ext>
              </a:extLst>
            </p:cNvPr>
            <p:cNvSpPr>
              <a:spLocks noChangeArrowheads="1"/>
            </p:cNvSpPr>
            <p:nvPr/>
          </p:nvSpPr>
          <p:spPr bwMode="auto">
            <a:xfrm>
              <a:off x="4375" y="408"/>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u="sng">
                  <a:solidFill>
                    <a:srgbClr val="000000"/>
                  </a:solidFill>
                  <a:latin typeface="Arial" pitchFamily="34" charset="0"/>
                  <a:ea typeface="宋体" pitchFamily="2" charset="-122"/>
                </a:rPr>
                <a:t>did</a:t>
              </a:r>
            </a:p>
          </p:txBody>
        </p:sp>
        <p:sp>
          <p:nvSpPr>
            <p:cNvPr id="11" name="Freeform 53">
              <a:extLst>
                <a:ext uri="{FF2B5EF4-FFF2-40B4-BE49-F238E27FC236}">
                  <a16:creationId xmlns:a16="http://schemas.microsoft.com/office/drawing/2014/main" id="{84D4543D-681E-7507-225B-0B8CEBA5A9D5}"/>
                </a:ext>
              </a:extLst>
            </p:cNvPr>
            <p:cNvSpPr>
              <a:spLocks/>
            </p:cNvSpPr>
            <p:nvPr/>
          </p:nvSpPr>
          <p:spPr bwMode="auto">
            <a:xfrm>
              <a:off x="4576" y="887"/>
              <a:ext cx="816" cy="302"/>
            </a:xfrm>
            <a:custGeom>
              <a:avLst/>
              <a:gdLst>
                <a:gd name="T0" fmla="*/ 815 w 816"/>
                <a:gd name="T1" fmla="*/ 301 h 302"/>
                <a:gd name="T2" fmla="*/ 815 w 816"/>
                <a:gd name="T3" fmla="*/ 0 h 302"/>
                <a:gd name="T4" fmla="*/ 0 w 816"/>
                <a:gd name="T5" fmla="*/ 0 h 302"/>
                <a:gd name="T6" fmla="*/ 0 w 816"/>
                <a:gd name="T7" fmla="*/ 301 h 302"/>
                <a:gd name="T8" fmla="*/ 815 w 816"/>
                <a:gd name="T9" fmla="*/ 301 h 302"/>
                <a:gd name="T10" fmla="*/ 0 60000 65536"/>
                <a:gd name="T11" fmla="*/ 0 60000 65536"/>
                <a:gd name="T12" fmla="*/ 0 60000 65536"/>
                <a:gd name="T13" fmla="*/ 0 60000 65536"/>
                <a:gd name="T14" fmla="*/ 0 60000 65536"/>
                <a:gd name="T15" fmla="*/ 0 w 816"/>
                <a:gd name="T16" fmla="*/ 0 h 302"/>
                <a:gd name="T17" fmla="*/ 816 w 816"/>
                <a:gd name="T18" fmla="*/ 302 h 302"/>
              </a:gdLst>
              <a:ahLst/>
              <a:cxnLst>
                <a:cxn ang="T10">
                  <a:pos x="T0" y="T1"/>
                </a:cxn>
                <a:cxn ang="T11">
                  <a:pos x="T2" y="T3"/>
                </a:cxn>
                <a:cxn ang="T12">
                  <a:pos x="T4" y="T5"/>
                </a:cxn>
                <a:cxn ang="T13">
                  <a:pos x="T6" y="T7"/>
                </a:cxn>
                <a:cxn ang="T14">
                  <a:pos x="T8" y="T9"/>
                </a:cxn>
              </a:cxnLst>
              <a:rect l="T15" t="T16" r="T17" b="T18"/>
              <a:pathLst>
                <a:path w="816" h="302">
                  <a:moveTo>
                    <a:pt x="815" y="301"/>
                  </a:moveTo>
                  <a:lnTo>
                    <a:pt x="815" y="0"/>
                  </a:lnTo>
                  <a:lnTo>
                    <a:pt x="0" y="0"/>
                  </a:lnTo>
                  <a:lnTo>
                    <a:pt x="0" y="301"/>
                  </a:lnTo>
                  <a:lnTo>
                    <a:pt x="815" y="301"/>
                  </a:lnTo>
                </a:path>
              </a:pathLst>
            </a:custGeom>
            <a:solidFill>
              <a:schemeClr val="tx2">
                <a:lumMod val="40000"/>
                <a:lumOff val="60000"/>
              </a:schemeClr>
            </a:solidFill>
            <a:ln w="12700" cap="rnd">
              <a:solidFill>
                <a:srgbClr val="000000"/>
              </a:solidFill>
              <a:round/>
              <a:headEnd type="none" w="sm" len="sm"/>
              <a:tailEnd type="none" w="sm" len="sm"/>
            </a:ln>
          </p:spPr>
          <p:txBody>
            <a:bodyPr/>
            <a:lstStyle/>
            <a:p>
              <a:endParaRPr lang="zh-CN" altLang="zh-CN"/>
            </a:p>
          </p:txBody>
        </p:sp>
        <p:sp>
          <p:nvSpPr>
            <p:cNvPr id="12" name="Rectangle 57">
              <a:extLst>
                <a:ext uri="{FF2B5EF4-FFF2-40B4-BE49-F238E27FC236}">
                  <a16:creationId xmlns:a16="http://schemas.microsoft.com/office/drawing/2014/main" id="{16A992AF-0A3E-FE20-8454-A23906BB0CC1}"/>
                </a:ext>
              </a:extLst>
            </p:cNvPr>
            <p:cNvSpPr>
              <a:spLocks noChangeArrowheads="1"/>
            </p:cNvSpPr>
            <p:nvPr/>
          </p:nvSpPr>
          <p:spPr bwMode="auto">
            <a:xfrm>
              <a:off x="4521" y="927"/>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a:solidFill>
                    <a:srgbClr val="000000"/>
                  </a:solidFill>
                  <a:latin typeface="Arial" pitchFamily="34" charset="0"/>
                  <a:ea typeface="宋体" pitchFamily="2" charset="-122"/>
                </a:rPr>
                <a:t>Departments</a:t>
              </a:r>
            </a:p>
          </p:txBody>
        </p:sp>
        <p:sp>
          <p:nvSpPr>
            <p:cNvPr id="13" name="Line 107">
              <a:extLst>
                <a:ext uri="{FF2B5EF4-FFF2-40B4-BE49-F238E27FC236}">
                  <a16:creationId xmlns:a16="http://schemas.microsoft.com/office/drawing/2014/main" id="{97FD87A8-DCA4-EFE2-B750-3730AAF149B0}"/>
                </a:ext>
              </a:extLst>
            </p:cNvPr>
            <p:cNvSpPr>
              <a:spLocks noChangeShapeType="1"/>
            </p:cNvSpPr>
            <p:nvPr/>
          </p:nvSpPr>
          <p:spPr bwMode="auto">
            <a:xfrm>
              <a:off x="4612" y="663"/>
              <a:ext cx="136" cy="23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Line 108">
              <a:extLst>
                <a:ext uri="{FF2B5EF4-FFF2-40B4-BE49-F238E27FC236}">
                  <a16:creationId xmlns:a16="http://schemas.microsoft.com/office/drawing/2014/main" id="{2A80AAB3-FDA4-6636-9491-7837921C5DE2}"/>
                </a:ext>
              </a:extLst>
            </p:cNvPr>
            <p:cNvSpPr>
              <a:spLocks noChangeShapeType="1"/>
            </p:cNvSpPr>
            <p:nvPr/>
          </p:nvSpPr>
          <p:spPr bwMode="auto">
            <a:xfrm>
              <a:off x="4978" y="446"/>
              <a:ext cx="9" cy="44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Line 109">
              <a:extLst>
                <a:ext uri="{FF2B5EF4-FFF2-40B4-BE49-F238E27FC236}">
                  <a16:creationId xmlns:a16="http://schemas.microsoft.com/office/drawing/2014/main" id="{1B4B32CF-F64F-A58C-6C23-1B0F2C111E4B}"/>
                </a:ext>
              </a:extLst>
            </p:cNvPr>
            <p:cNvSpPr>
              <a:spLocks noChangeShapeType="1"/>
            </p:cNvSpPr>
            <p:nvPr/>
          </p:nvSpPr>
          <p:spPr bwMode="auto">
            <a:xfrm flipH="1">
              <a:off x="5180" y="663"/>
              <a:ext cx="104" cy="23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Rectangle 114">
              <a:extLst>
                <a:ext uri="{FF2B5EF4-FFF2-40B4-BE49-F238E27FC236}">
                  <a16:creationId xmlns:a16="http://schemas.microsoft.com/office/drawing/2014/main" id="{F21211B2-DAEC-7F92-67BD-3086E73E56E9}"/>
                </a:ext>
              </a:extLst>
            </p:cNvPr>
            <p:cNvSpPr>
              <a:spLocks noChangeArrowheads="1"/>
            </p:cNvSpPr>
            <p:nvPr/>
          </p:nvSpPr>
          <p:spPr bwMode="auto">
            <a:xfrm>
              <a:off x="3427" y="1522"/>
              <a:ext cx="69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err="1">
                  <a:solidFill>
                    <a:srgbClr val="000000"/>
                  </a:solidFill>
                  <a:latin typeface="Arial" pitchFamily="34" charset="0"/>
                  <a:ea typeface="宋体" pitchFamily="2" charset="-122"/>
                </a:rPr>
                <a:t>Works_In</a:t>
              </a:r>
              <a:endParaRPr lang="en-US" altLang="zh-CN" sz="1600" b="1" dirty="0">
                <a:solidFill>
                  <a:srgbClr val="000000"/>
                </a:solidFill>
                <a:latin typeface="Arial" pitchFamily="34" charset="0"/>
                <a:ea typeface="宋体" pitchFamily="2" charset="-122"/>
              </a:endParaRPr>
            </a:p>
          </p:txBody>
        </p:sp>
        <p:cxnSp>
          <p:nvCxnSpPr>
            <p:cNvPr id="17" name="AutoShape 118">
              <a:extLst>
                <a:ext uri="{FF2B5EF4-FFF2-40B4-BE49-F238E27FC236}">
                  <a16:creationId xmlns:a16="http://schemas.microsoft.com/office/drawing/2014/main" id="{E4AC0608-58BE-D289-A07F-10C7D57864FE}"/>
                </a:ext>
              </a:extLst>
            </p:cNvPr>
            <p:cNvCxnSpPr>
              <a:cxnSpLocks noChangeShapeType="1"/>
              <a:stCxn id="5" idx="2"/>
            </p:cNvCxnSpPr>
            <p:nvPr/>
          </p:nvCxnSpPr>
          <p:spPr bwMode="auto">
            <a:xfrm flipV="1">
              <a:off x="4186" y="1189"/>
              <a:ext cx="773" cy="432"/>
            </a:xfrm>
            <a:prstGeom prst="straightConnector1">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cxnSp>
        <p:grpSp>
          <p:nvGrpSpPr>
            <p:cNvPr id="18" name="Group 49">
              <a:extLst>
                <a:ext uri="{FF2B5EF4-FFF2-40B4-BE49-F238E27FC236}">
                  <a16:creationId xmlns:a16="http://schemas.microsoft.com/office/drawing/2014/main" id="{461680AA-789B-A648-40BE-D311EAE11830}"/>
                </a:ext>
              </a:extLst>
            </p:cNvPr>
            <p:cNvGrpSpPr>
              <a:grpSpLocks/>
            </p:cNvGrpSpPr>
            <p:nvPr/>
          </p:nvGrpSpPr>
          <p:grpSpPr bwMode="auto">
            <a:xfrm>
              <a:off x="2069" y="109"/>
              <a:ext cx="1285" cy="567"/>
              <a:chOff x="2069" y="458"/>
              <a:chExt cx="1285" cy="567"/>
            </a:xfrm>
          </p:grpSpPr>
          <p:sp>
            <p:nvSpPr>
              <p:cNvPr id="26" name="Freeform 43">
                <a:extLst>
                  <a:ext uri="{FF2B5EF4-FFF2-40B4-BE49-F238E27FC236}">
                    <a16:creationId xmlns:a16="http://schemas.microsoft.com/office/drawing/2014/main" id="{19A4CC14-C0A9-00DB-A2CF-3FFB0CAA7836}"/>
                  </a:ext>
                </a:extLst>
              </p:cNvPr>
              <p:cNvSpPr>
                <a:spLocks/>
              </p:cNvSpPr>
              <p:nvPr/>
            </p:nvSpPr>
            <p:spPr bwMode="auto">
              <a:xfrm>
                <a:off x="2476" y="458"/>
                <a:ext cx="454" cy="327"/>
              </a:xfrm>
              <a:custGeom>
                <a:avLst/>
                <a:gdLst>
                  <a:gd name="T0" fmla="*/ 453 w 454"/>
                  <a:gd name="T1" fmla="*/ 148 h 327"/>
                  <a:gd name="T2" fmla="*/ 445 w 454"/>
                  <a:gd name="T3" fmla="*/ 120 h 327"/>
                  <a:gd name="T4" fmla="*/ 431 w 454"/>
                  <a:gd name="T5" fmla="*/ 94 h 327"/>
                  <a:gd name="T6" fmla="*/ 412 w 454"/>
                  <a:gd name="T7" fmla="*/ 68 h 327"/>
                  <a:gd name="T8" fmla="*/ 387 w 454"/>
                  <a:gd name="T9" fmla="*/ 47 h 327"/>
                  <a:gd name="T10" fmla="*/ 356 w 454"/>
                  <a:gd name="T11" fmla="*/ 29 h 327"/>
                  <a:gd name="T12" fmla="*/ 322 w 454"/>
                  <a:gd name="T13" fmla="*/ 15 h 327"/>
                  <a:gd name="T14" fmla="*/ 285 w 454"/>
                  <a:gd name="T15" fmla="*/ 5 h 327"/>
                  <a:gd name="T16" fmla="*/ 246 w 454"/>
                  <a:gd name="T17" fmla="*/ 0 h 327"/>
                  <a:gd name="T18" fmla="*/ 206 w 454"/>
                  <a:gd name="T19" fmla="*/ 0 h 327"/>
                  <a:gd name="T20" fmla="*/ 167 w 454"/>
                  <a:gd name="T21" fmla="*/ 5 h 327"/>
                  <a:gd name="T22" fmla="*/ 131 w 454"/>
                  <a:gd name="T23" fmla="*/ 15 h 327"/>
                  <a:gd name="T24" fmla="*/ 96 w 454"/>
                  <a:gd name="T25" fmla="*/ 29 h 327"/>
                  <a:gd name="T26" fmla="*/ 66 w 454"/>
                  <a:gd name="T27" fmla="*/ 47 h 327"/>
                  <a:gd name="T28" fmla="*/ 41 w 454"/>
                  <a:gd name="T29" fmla="*/ 68 h 327"/>
                  <a:gd name="T30" fmla="*/ 21 w 454"/>
                  <a:gd name="T31" fmla="*/ 94 h 327"/>
                  <a:gd name="T32" fmla="*/ 8 w 454"/>
                  <a:gd name="T33" fmla="*/ 120 h 327"/>
                  <a:gd name="T34" fmla="*/ 1 w 454"/>
                  <a:gd name="T35" fmla="*/ 148 h 327"/>
                  <a:gd name="T36" fmla="*/ 1 w 454"/>
                  <a:gd name="T37" fmla="*/ 177 h 327"/>
                  <a:gd name="T38" fmla="*/ 8 w 454"/>
                  <a:gd name="T39" fmla="*/ 205 h 327"/>
                  <a:gd name="T40" fmla="*/ 21 w 454"/>
                  <a:gd name="T41" fmla="*/ 231 h 327"/>
                  <a:gd name="T42" fmla="*/ 41 w 454"/>
                  <a:gd name="T43" fmla="*/ 257 h 327"/>
                  <a:gd name="T44" fmla="*/ 66 w 454"/>
                  <a:gd name="T45" fmla="*/ 278 h 327"/>
                  <a:gd name="T46" fmla="*/ 96 w 454"/>
                  <a:gd name="T47" fmla="*/ 296 h 327"/>
                  <a:gd name="T48" fmla="*/ 131 w 454"/>
                  <a:gd name="T49" fmla="*/ 310 h 327"/>
                  <a:gd name="T50" fmla="*/ 167 w 454"/>
                  <a:gd name="T51" fmla="*/ 320 h 327"/>
                  <a:gd name="T52" fmla="*/ 206 w 454"/>
                  <a:gd name="T53" fmla="*/ 326 h 327"/>
                  <a:gd name="T54" fmla="*/ 246 w 454"/>
                  <a:gd name="T55" fmla="*/ 326 h 327"/>
                  <a:gd name="T56" fmla="*/ 285 w 454"/>
                  <a:gd name="T57" fmla="*/ 320 h 327"/>
                  <a:gd name="T58" fmla="*/ 322 w 454"/>
                  <a:gd name="T59" fmla="*/ 310 h 327"/>
                  <a:gd name="T60" fmla="*/ 356 w 454"/>
                  <a:gd name="T61" fmla="*/ 296 h 327"/>
                  <a:gd name="T62" fmla="*/ 387 w 454"/>
                  <a:gd name="T63" fmla="*/ 278 h 327"/>
                  <a:gd name="T64" fmla="*/ 412 w 454"/>
                  <a:gd name="T65" fmla="*/ 257 h 327"/>
                  <a:gd name="T66" fmla="*/ 431 w 454"/>
                  <a:gd name="T67" fmla="*/ 231 h 327"/>
                  <a:gd name="T68" fmla="*/ 445 w 454"/>
                  <a:gd name="T69" fmla="*/ 205 h 327"/>
                  <a:gd name="T70" fmla="*/ 453 w 454"/>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7"/>
                  <a:gd name="T110" fmla="*/ 454 w 454"/>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7">
                    <a:moveTo>
                      <a:pt x="453" y="163"/>
                    </a:move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2"/>
                    </a:lnTo>
                    <a:lnTo>
                      <a:pt x="246" y="0"/>
                    </a:lnTo>
                    <a:lnTo>
                      <a:pt x="227" y="0"/>
                    </a:lnTo>
                    <a:lnTo>
                      <a:pt x="206" y="0"/>
                    </a:lnTo>
                    <a:lnTo>
                      <a:pt x="187" y="2"/>
                    </a:lnTo>
                    <a:lnTo>
                      <a:pt x="167" y="5"/>
                    </a:lnTo>
                    <a:lnTo>
                      <a:pt x="149" y="9"/>
                    </a:lnTo>
                    <a:lnTo>
                      <a:pt x="131" y="15"/>
                    </a:lnTo>
                    <a:lnTo>
                      <a:pt x="113" y="21"/>
                    </a:lnTo>
                    <a:lnTo>
                      <a:pt x="96" y="29"/>
                    </a:lnTo>
                    <a:lnTo>
                      <a:pt x="81" y="37"/>
                    </a:lnTo>
                    <a:lnTo>
                      <a:pt x="66" y="47"/>
                    </a:lnTo>
                    <a:lnTo>
                      <a:pt x="53" y="57"/>
                    </a:lnTo>
                    <a:lnTo>
                      <a:pt x="41" y="68"/>
                    </a:lnTo>
                    <a:lnTo>
                      <a:pt x="30" y="81"/>
                    </a:lnTo>
                    <a:lnTo>
                      <a:pt x="21" y="94"/>
                    </a:lnTo>
                    <a:lnTo>
                      <a:pt x="13" y="106"/>
                    </a:lnTo>
                    <a:lnTo>
                      <a:pt x="8" y="120"/>
                    </a:lnTo>
                    <a:lnTo>
                      <a:pt x="3" y="134"/>
                    </a:lnTo>
                    <a:lnTo>
                      <a:pt x="1" y="148"/>
                    </a:lnTo>
                    <a:lnTo>
                      <a:pt x="0" y="163"/>
                    </a:lnTo>
                    <a:lnTo>
                      <a:pt x="1" y="177"/>
                    </a:lnTo>
                    <a:lnTo>
                      <a:pt x="3" y="191"/>
                    </a:lnTo>
                    <a:lnTo>
                      <a:pt x="8" y="205"/>
                    </a:lnTo>
                    <a:lnTo>
                      <a:pt x="13" y="219"/>
                    </a:lnTo>
                    <a:lnTo>
                      <a:pt x="21" y="231"/>
                    </a:lnTo>
                    <a:lnTo>
                      <a:pt x="30" y="244"/>
                    </a:lnTo>
                    <a:lnTo>
                      <a:pt x="41" y="257"/>
                    </a:lnTo>
                    <a:lnTo>
                      <a:pt x="53" y="268"/>
                    </a:lnTo>
                    <a:lnTo>
                      <a:pt x="66" y="278"/>
                    </a:lnTo>
                    <a:lnTo>
                      <a:pt x="81" y="288"/>
                    </a:lnTo>
                    <a:lnTo>
                      <a:pt x="96" y="296"/>
                    </a:lnTo>
                    <a:lnTo>
                      <a:pt x="113" y="304"/>
                    </a:lnTo>
                    <a:lnTo>
                      <a:pt x="131" y="310"/>
                    </a:lnTo>
                    <a:lnTo>
                      <a:pt x="149" y="316"/>
                    </a:lnTo>
                    <a:lnTo>
                      <a:pt x="167" y="320"/>
                    </a:lnTo>
                    <a:lnTo>
                      <a:pt x="187" y="324"/>
                    </a:lnTo>
                    <a:lnTo>
                      <a:pt x="206" y="326"/>
                    </a:lnTo>
                    <a:lnTo>
                      <a:pt x="227" y="326"/>
                    </a:lnTo>
                    <a:lnTo>
                      <a:pt x="246" y="326"/>
                    </a:lnTo>
                    <a:lnTo>
                      <a:pt x="266" y="324"/>
                    </a:lnTo>
                    <a:lnTo>
                      <a:pt x="285" y="320"/>
                    </a:lnTo>
                    <a:lnTo>
                      <a:pt x="304" y="316"/>
                    </a:lnTo>
                    <a:lnTo>
                      <a:pt x="322" y="310"/>
                    </a:lnTo>
                    <a:lnTo>
                      <a:pt x="339" y="304"/>
                    </a:lnTo>
                    <a:lnTo>
                      <a:pt x="356" y="296"/>
                    </a:lnTo>
                    <a:lnTo>
                      <a:pt x="372" y="288"/>
                    </a:lnTo>
                    <a:lnTo>
                      <a:pt x="387" y="278"/>
                    </a:lnTo>
                    <a:lnTo>
                      <a:pt x="399" y="268"/>
                    </a:lnTo>
                    <a:lnTo>
                      <a:pt x="412" y="257"/>
                    </a:lnTo>
                    <a:lnTo>
                      <a:pt x="422" y="244"/>
                    </a:lnTo>
                    <a:lnTo>
                      <a:pt x="431" y="231"/>
                    </a:lnTo>
                    <a:lnTo>
                      <a:pt x="439" y="219"/>
                    </a:lnTo>
                    <a:lnTo>
                      <a:pt x="445" y="205"/>
                    </a:lnTo>
                    <a:lnTo>
                      <a:pt x="449" y="191"/>
                    </a:lnTo>
                    <a:lnTo>
                      <a:pt x="453" y="177"/>
                    </a:lnTo>
                    <a:lnTo>
                      <a:pt x="453"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7" name="Freeform 44">
                <a:extLst>
                  <a:ext uri="{FF2B5EF4-FFF2-40B4-BE49-F238E27FC236}">
                    <a16:creationId xmlns:a16="http://schemas.microsoft.com/office/drawing/2014/main" id="{81E00C96-1C42-E7A4-43D4-D375AC46E17C}"/>
                  </a:ext>
                </a:extLst>
              </p:cNvPr>
              <p:cNvSpPr>
                <a:spLocks/>
              </p:cNvSpPr>
              <p:nvPr/>
            </p:nvSpPr>
            <p:spPr bwMode="auto">
              <a:xfrm>
                <a:off x="2069" y="699"/>
                <a:ext cx="454" cy="326"/>
              </a:xfrm>
              <a:custGeom>
                <a:avLst/>
                <a:gdLst>
                  <a:gd name="T0" fmla="*/ 451 w 454"/>
                  <a:gd name="T1" fmla="*/ 148 h 326"/>
                  <a:gd name="T2" fmla="*/ 445 w 454"/>
                  <a:gd name="T3" fmla="*/ 120 h 326"/>
                  <a:gd name="T4" fmla="*/ 431 w 454"/>
                  <a:gd name="T5" fmla="*/ 93 h 326"/>
                  <a:gd name="T6" fmla="*/ 411 w 454"/>
                  <a:gd name="T7" fmla="*/ 68 h 326"/>
                  <a:gd name="T8" fmla="*/ 386 w 454"/>
                  <a:gd name="T9" fmla="*/ 47 h 326"/>
                  <a:gd name="T10" fmla="*/ 356 w 454"/>
                  <a:gd name="T11" fmla="*/ 29 h 326"/>
                  <a:gd name="T12" fmla="*/ 322 w 454"/>
                  <a:gd name="T13" fmla="*/ 15 h 326"/>
                  <a:gd name="T14" fmla="*/ 285 w 454"/>
                  <a:gd name="T15" fmla="*/ 5 h 326"/>
                  <a:gd name="T16" fmla="*/ 246 w 454"/>
                  <a:gd name="T17" fmla="*/ 0 h 326"/>
                  <a:gd name="T18" fmla="*/ 206 w 454"/>
                  <a:gd name="T19" fmla="*/ 0 h 326"/>
                  <a:gd name="T20" fmla="*/ 167 w 454"/>
                  <a:gd name="T21" fmla="*/ 5 h 326"/>
                  <a:gd name="T22" fmla="*/ 130 w 454"/>
                  <a:gd name="T23" fmla="*/ 15 h 326"/>
                  <a:gd name="T24" fmla="*/ 96 w 454"/>
                  <a:gd name="T25" fmla="*/ 29 h 326"/>
                  <a:gd name="T26" fmla="*/ 66 w 454"/>
                  <a:gd name="T27" fmla="*/ 47 h 326"/>
                  <a:gd name="T28" fmla="*/ 41 w 454"/>
                  <a:gd name="T29" fmla="*/ 68 h 326"/>
                  <a:gd name="T30" fmla="*/ 21 w 454"/>
                  <a:gd name="T31" fmla="*/ 93 h 326"/>
                  <a:gd name="T32" fmla="*/ 7 w 454"/>
                  <a:gd name="T33" fmla="*/ 120 h 326"/>
                  <a:gd name="T34" fmla="*/ 1 w 454"/>
                  <a:gd name="T35" fmla="*/ 148 h 326"/>
                  <a:gd name="T36" fmla="*/ 1 w 454"/>
                  <a:gd name="T37" fmla="*/ 176 h 326"/>
                  <a:gd name="T38" fmla="*/ 7 w 454"/>
                  <a:gd name="T39" fmla="*/ 204 h 326"/>
                  <a:gd name="T40" fmla="*/ 21 w 454"/>
                  <a:gd name="T41" fmla="*/ 231 h 326"/>
                  <a:gd name="T42" fmla="*/ 41 w 454"/>
                  <a:gd name="T43" fmla="*/ 256 h 326"/>
                  <a:gd name="T44" fmla="*/ 66 w 454"/>
                  <a:gd name="T45" fmla="*/ 277 h 326"/>
                  <a:gd name="T46" fmla="*/ 96 w 454"/>
                  <a:gd name="T47" fmla="*/ 295 h 326"/>
                  <a:gd name="T48" fmla="*/ 130 w 454"/>
                  <a:gd name="T49" fmla="*/ 309 h 326"/>
                  <a:gd name="T50" fmla="*/ 167 w 454"/>
                  <a:gd name="T51" fmla="*/ 319 h 326"/>
                  <a:gd name="T52" fmla="*/ 206 w 454"/>
                  <a:gd name="T53" fmla="*/ 325 h 326"/>
                  <a:gd name="T54" fmla="*/ 246 w 454"/>
                  <a:gd name="T55" fmla="*/ 325 h 326"/>
                  <a:gd name="T56" fmla="*/ 285 w 454"/>
                  <a:gd name="T57" fmla="*/ 319 h 326"/>
                  <a:gd name="T58" fmla="*/ 322 w 454"/>
                  <a:gd name="T59" fmla="*/ 309 h 326"/>
                  <a:gd name="T60" fmla="*/ 356 w 454"/>
                  <a:gd name="T61" fmla="*/ 295 h 326"/>
                  <a:gd name="T62" fmla="*/ 386 w 454"/>
                  <a:gd name="T63" fmla="*/ 277 h 326"/>
                  <a:gd name="T64" fmla="*/ 411 w 454"/>
                  <a:gd name="T65" fmla="*/ 256 h 326"/>
                  <a:gd name="T66" fmla="*/ 431 w 454"/>
                  <a:gd name="T67" fmla="*/ 231 h 326"/>
                  <a:gd name="T68" fmla="*/ 445 w 454"/>
                  <a:gd name="T69" fmla="*/ 204 h 326"/>
                  <a:gd name="T70" fmla="*/ 451 w 454"/>
                  <a:gd name="T71" fmla="*/ 176 h 32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6"/>
                  <a:gd name="T110" fmla="*/ 454 w 454"/>
                  <a:gd name="T111" fmla="*/ 326 h 32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6">
                    <a:moveTo>
                      <a:pt x="453" y="162"/>
                    </a:moveTo>
                    <a:lnTo>
                      <a:pt x="451" y="148"/>
                    </a:lnTo>
                    <a:lnTo>
                      <a:pt x="449" y="134"/>
                    </a:lnTo>
                    <a:lnTo>
                      <a:pt x="445" y="120"/>
                    </a:lnTo>
                    <a:lnTo>
                      <a:pt x="439" y="106"/>
                    </a:lnTo>
                    <a:lnTo>
                      <a:pt x="431" y="93"/>
                    </a:lnTo>
                    <a:lnTo>
                      <a:pt x="422" y="81"/>
                    </a:lnTo>
                    <a:lnTo>
                      <a:pt x="411" y="68"/>
                    </a:lnTo>
                    <a:lnTo>
                      <a:pt x="399" y="57"/>
                    </a:lnTo>
                    <a:lnTo>
                      <a:pt x="386" y="47"/>
                    </a:lnTo>
                    <a:lnTo>
                      <a:pt x="372" y="37"/>
                    </a:lnTo>
                    <a:lnTo>
                      <a:pt x="356" y="29"/>
                    </a:lnTo>
                    <a:lnTo>
                      <a:pt x="339" y="21"/>
                    </a:lnTo>
                    <a:lnTo>
                      <a:pt x="322" y="15"/>
                    </a:lnTo>
                    <a:lnTo>
                      <a:pt x="304"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6" y="47"/>
                    </a:lnTo>
                    <a:lnTo>
                      <a:pt x="53" y="57"/>
                    </a:lnTo>
                    <a:lnTo>
                      <a:pt x="41" y="68"/>
                    </a:lnTo>
                    <a:lnTo>
                      <a:pt x="30" y="81"/>
                    </a:lnTo>
                    <a:lnTo>
                      <a:pt x="21" y="93"/>
                    </a:lnTo>
                    <a:lnTo>
                      <a:pt x="13" y="106"/>
                    </a:lnTo>
                    <a:lnTo>
                      <a:pt x="7" y="120"/>
                    </a:lnTo>
                    <a:lnTo>
                      <a:pt x="3" y="134"/>
                    </a:lnTo>
                    <a:lnTo>
                      <a:pt x="1" y="148"/>
                    </a:lnTo>
                    <a:lnTo>
                      <a:pt x="0" y="162"/>
                    </a:lnTo>
                    <a:lnTo>
                      <a:pt x="1" y="176"/>
                    </a:lnTo>
                    <a:lnTo>
                      <a:pt x="3" y="190"/>
                    </a:lnTo>
                    <a:lnTo>
                      <a:pt x="7" y="204"/>
                    </a:lnTo>
                    <a:lnTo>
                      <a:pt x="13" y="218"/>
                    </a:lnTo>
                    <a:lnTo>
                      <a:pt x="21" y="231"/>
                    </a:lnTo>
                    <a:lnTo>
                      <a:pt x="30" y="243"/>
                    </a:lnTo>
                    <a:lnTo>
                      <a:pt x="41" y="256"/>
                    </a:lnTo>
                    <a:lnTo>
                      <a:pt x="53" y="266"/>
                    </a:lnTo>
                    <a:lnTo>
                      <a:pt x="66" y="277"/>
                    </a:lnTo>
                    <a:lnTo>
                      <a:pt x="80" y="287"/>
                    </a:lnTo>
                    <a:lnTo>
                      <a:pt x="96" y="295"/>
                    </a:lnTo>
                    <a:lnTo>
                      <a:pt x="113" y="303"/>
                    </a:lnTo>
                    <a:lnTo>
                      <a:pt x="130" y="309"/>
                    </a:lnTo>
                    <a:lnTo>
                      <a:pt x="148" y="315"/>
                    </a:lnTo>
                    <a:lnTo>
                      <a:pt x="167" y="319"/>
                    </a:lnTo>
                    <a:lnTo>
                      <a:pt x="186" y="322"/>
                    </a:lnTo>
                    <a:lnTo>
                      <a:pt x="206" y="325"/>
                    </a:lnTo>
                    <a:lnTo>
                      <a:pt x="225" y="325"/>
                    </a:lnTo>
                    <a:lnTo>
                      <a:pt x="246" y="325"/>
                    </a:lnTo>
                    <a:lnTo>
                      <a:pt x="265" y="322"/>
                    </a:lnTo>
                    <a:lnTo>
                      <a:pt x="285" y="319"/>
                    </a:lnTo>
                    <a:lnTo>
                      <a:pt x="304" y="315"/>
                    </a:lnTo>
                    <a:lnTo>
                      <a:pt x="322" y="309"/>
                    </a:lnTo>
                    <a:lnTo>
                      <a:pt x="339" y="303"/>
                    </a:lnTo>
                    <a:lnTo>
                      <a:pt x="356" y="295"/>
                    </a:lnTo>
                    <a:lnTo>
                      <a:pt x="372" y="287"/>
                    </a:lnTo>
                    <a:lnTo>
                      <a:pt x="386" y="277"/>
                    </a:lnTo>
                    <a:lnTo>
                      <a:pt x="399" y="266"/>
                    </a:lnTo>
                    <a:lnTo>
                      <a:pt x="411" y="256"/>
                    </a:lnTo>
                    <a:lnTo>
                      <a:pt x="422" y="243"/>
                    </a:lnTo>
                    <a:lnTo>
                      <a:pt x="431" y="231"/>
                    </a:lnTo>
                    <a:lnTo>
                      <a:pt x="439" y="218"/>
                    </a:lnTo>
                    <a:lnTo>
                      <a:pt x="445" y="204"/>
                    </a:lnTo>
                    <a:lnTo>
                      <a:pt x="449" y="190"/>
                    </a:lnTo>
                    <a:lnTo>
                      <a:pt x="451" y="176"/>
                    </a:lnTo>
                    <a:lnTo>
                      <a:pt x="453" y="162"/>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8" name="Freeform 45">
                <a:extLst>
                  <a:ext uri="{FF2B5EF4-FFF2-40B4-BE49-F238E27FC236}">
                    <a16:creationId xmlns:a16="http://schemas.microsoft.com/office/drawing/2014/main" id="{BC91550F-1301-7350-E430-11478F0F135C}"/>
                  </a:ext>
                </a:extLst>
              </p:cNvPr>
              <p:cNvSpPr>
                <a:spLocks/>
              </p:cNvSpPr>
              <p:nvPr/>
            </p:nvSpPr>
            <p:spPr bwMode="auto">
              <a:xfrm>
                <a:off x="2902" y="699"/>
                <a:ext cx="452" cy="326"/>
              </a:xfrm>
              <a:custGeom>
                <a:avLst/>
                <a:gdLst>
                  <a:gd name="T0" fmla="*/ 0 w 452"/>
                  <a:gd name="T1" fmla="*/ 176 h 326"/>
                  <a:gd name="T2" fmla="*/ 7 w 452"/>
                  <a:gd name="T3" fmla="*/ 204 h 326"/>
                  <a:gd name="T4" fmla="*/ 21 w 452"/>
                  <a:gd name="T5" fmla="*/ 231 h 326"/>
                  <a:gd name="T6" fmla="*/ 40 w 452"/>
                  <a:gd name="T7" fmla="*/ 256 h 326"/>
                  <a:gd name="T8" fmla="*/ 65 w 452"/>
                  <a:gd name="T9" fmla="*/ 278 h 326"/>
                  <a:gd name="T10" fmla="*/ 96 w 452"/>
                  <a:gd name="T11" fmla="*/ 295 h 326"/>
                  <a:gd name="T12" fmla="*/ 130 w 452"/>
                  <a:gd name="T13" fmla="*/ 309 h 326"/>
                  <a:gd name="T14" fmla="*/ 167 w 452"/>
                  <a:gd name="T15" fmla="*/ 319 h 326"/>
                  <a:gd name="T16" fmla="*/ 206 w 452"/>
                  <a:gd name="T17" fmla="*/ 325 h 326"/>
                  <a:gd name="T18" fmla="*/ 245 w 452"/>
                  <a:gd name="T19" fmla="*/ 325 h 326"/>
                  <a:gd name="T20" fmla="*/ 283 w 452"/>
                  <a:gd name="T21" fmla="*/ 319 h 326"/>
                  <a:gd name="T22" fmla="*/ 320 w 452"/>
                  <a:gd name="T23" fmla="*/ 309 h 326"/>
                  <a:gd name="T24" fmla="*/ 354 w 452"/>
                  <a:gd name="T25" fmla="*/ 295 h 326"/>
                  <a:gd name="T26" fmla="*/ 385 w 452"/>
                  <a:gd name="T27" fmla="*/ 277 h 326"/>
                  <a:gd name="T28" fmla="*/ 410 w 452"/>
                  <a:gd name="T29" fmla="*/ 254 h 326"/>
                  <a:gd name="T30" fmla="*/ 429 w 452"/>
                  <a:gd name="T31" fmla="*/ 231 h 326"/>
                  <a:gd name="T32" fmla="*/ 443 w 452"/>
                  <a:gd name="T33" fmla="*/ 204 h 326"/>
                  <a:gd name="T34" fmla="*/ 451 w 452"/>
                  <a:gd name="T35" fmla="*/ 176 h 326"/>
                  <a:gd name="T36" fmla="*/ 451 w 452"/>
                  <a:gd name="T37" fmla="*/ 148 h 326"/>
                  <a:gd name="T38" fmla="*/ 443 w 452"/>
                  <a:gd name="T39" fmla="*/ 120 h 326"/>
                  <a:gd name="T40" fmla="*/ 429 w 452"/>
                  <a:gd name="T41" fmla="*/ 93 h 326"/>
                  <a:gd name="T42" fmla="*/ 410 w 452"/>
                  <a:gd name="T43" fmla="*/ 68 h 326"/>
                  <a:gd name="T44" fmla="*/ 385 w 452"/>
                  <a:gd name="T45" fmla="*/ 47 h 326"/>
                  <a:gd name="T46" fmla="*/ 354 w 452"/>
                  <a:gd name="T47" fmla="*/ 29 h 326"/>
                  <a:gd name="T48" fmla="*/ 320 w 452"/>
                  <a:gd name="T49" fmla="*/ 15 h 326"/>
                  <a:gd name="T50" fmla="*/ 283 w 452"/>
                  <a:gd name="T51" fmla="*/ 5 h 326"/>
                  <a:gd name="T52" fmla="*/ 245 w 452"/>
                  <a:gd name="T53" fmla="*/ 0 h 326"/>
                  <a:gd name="T54" fmla="*/ 206 w 452"/>
                  <a:gd name="T55" fmla="*/ 0 h 326"/>
                  <a:gd name="T56" fmla="*/ 167 w 452"/>
                  <a:gd name="T57" fmla="*/ 5 h 326"/>
                  <a:gd name="T58" fmla="*/ 130 w 452"/>
                  <a:gd name="T59" fmla="*/ 15 h 326"/>
                  <a:gd name="T60" fmla="*/ 96 w 452"/>
                  <a:gd name="T61" fmla="*/ 29 h 326"/>
                  <a:gd name="T62" fmla="*/ 65 w 452"/>
                  <a:gd name="T63" fmla="*/ 47 h 326"/>
                  <a:gd name="T64" fmla="*/ 40 w 452"/>
                  <a:gd name="T65" fmla="*/ 68 h 326"/>
                  <a:gd name="T66" fmla="*/ 21 w 452"/>
                  <a:gd name="T67" fmla="*/ 93 h 326"/>
                  <a:gd name="T68" fmla="*/ 7 w 452"/>
                  <a:gd name="T69" fmla="*/ 120 h 326"/>
                  <a:gd name="T70" fmla="*/ 0 w 452"/>
                  <a:gd name="T71" fmla="*/ 148 h 32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2"/>
                  <a:gd name="T109" fmla="*/ 0 h 326"/>
                  <a:gd name="T110" fmla="*/ 452 w 452"/>
                  <a:gd name="T111" fmla="*/ 326 h 32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2" h="326">
                    <a:moveTo>
                      <a:pt x="0" y="162"/>
                    </a:moveTo>
                    <a:lnTo>
                      <a:pt x="0" y="176"/>
                    </a:lnTo>
                    <a:lnTo>
                      <a:pt x="3" y="190"/>
                    </a:lnTo>
                    <a:lnTo>
                      <a:pt x="7" y="204"/>
                    </a:lnTo>
                    <a:lnTo>
                      <a:pt x="13" y="218"/>
                    </a:lnTo>
                    <a:lnTo>
                      <a:pt x="21" y="231"/>
                    </a:lnTo>
                    <a:lnTo>
                      <a:pt x="29" y="243"/>
                    </a:lnTo>
                    <a:lnTo>
                      <a:pt x="40" y="256"/>
                    </a:lnTo>
                    <a:lnTo>
                      <a:pt x="52" y="267"/>
                    </a:lnTo>
                    <a:lnTo>
                      <a:pt x="65" y="278"/>
                    </a:lnTo>
                    <a:lnTo>
                      <a:pt x="80" y="287"/>
                    </a:lnTo>
                    <a:lnTo>
                      <a:pt x="96" y="295"/>
                    </a:lnTo>
                    <a:lnTo>
                      <a:pt x="112" y="303"/>
                    </a:lnTo>
                    <a:lnTo>
                      <a:pt x="130" y="309"/>
                    </a:lnTo>
                    <a:lnTo>
                      <a:pt x="148" y="315"/>
                    </a:lnTo>
                    <a:lnTo>
                      <a:pt x="167" y="319"/>
                    </a:lnTo>
                    <a:lnTo>
                      <a:pt x="186" y="322"/>
                    </a:lnTo>
                    <a:lnTo>
                      <a:pt x="206" y="325"/>
                    </a:lnTo>
                    <a:lnTo>
                      <a:pt x="225" y="325"/>
                    </a:lnTo>
                    <a:lnTo>
                      <a:pt x="245" y="325"/>
                    </a:lnTo>
                    <a:lnTo>
                      <a:pt x="264" y="322"/>
                    </a:lnTo>
                    <a:lnTo>
                      <a:pt x="283" y="319"/>
                    </a:lnTo>
                    <a:lnTo>
                      <a:pt x="302" y="315"/>
                    </a:lnTo>
                    <a:lnTo>
                      <a:pt x="320" y="309"/>
                    </a:lnTo>
                    <a:lnTo>
                      <a:pt x="338" y="303"/>
                    </a:lnTo>
                    <a:lnTo>
                      <a:pt x="354" y="295"/>
                    </a:lnTo>
                    <a:lnTo>
                      <a:pt x="370" y="287"/>
                    </a:lnTo>
                    <a:lnTo>
                      <a:pt x="385" y="277"/>
                    </a:lnTo>
                    <a:lnTo>
                      <a:pt x="398" y="266"/>
                    </a:lnTo>
                    <a:lnTo>
                      <a:pt x="410" y="254"/>
                    </a:lnTo>
                    <a:lnTo>
                      <a:pt x="421" y="243"/>
                    </a:lnTo>
                    <a:lnTo>
                      <a:pt x="429" y="231"/>
                    </a:lnTo>
                    <a:lnTo>
                      <a:pt x="437" y="217"/>
                    </a:lnTo>
                    <a:lnTo>
                      <a:pt x="443" y="204"/>
                    </a:lnTo>
                    <a:lnTo>
                      <a:pt x="447" y="190"/>
                    </a:lnTo>
                    <a:lnTo>
                      <a:pt x="451" y="176"/>
                    </a:lnTo>
                    <a:lnTo>
                      <a:pt x="451" y="162"/>
                    </a:lnTo>
                    <a:lnTo>
                      <a:pt x="451" y="148"/>
                    </a:lnTo>
                    <a:lnTo>
                      <a:pt x="447" y="134"/>
                    </a:lnTo>
                    <a:lnTo>
                      <a:pt x="443" y="120"/>
                    </a:lnTo>
                    <a:lnTo>
                      <a:pt x="437" y="106"/>
                    </a:lnTo>
                    <a:lnTo>
                      <a:pt x="429" y="93"/>
                    </a:lnTo>
                    <a:lnTo>
                      <a:pt x="421" y="81"/>
                    </a:lnTo>
                    <a:lnTo>
                      <a:pt x="410" y="68"/>
                    </a:lnTo>
                    <a:lnTo>
                      <a:pt x="398" y="57"/>
                    </a:lnTo>
                    <a:lnTo>
                      <a:pt x="385" y="47"/>
                    </a:lnTo>
                    <a:lnTo>
                      <a:pt x="370" y="37"/>
                    </a:lnTo>
                    <a:lnTo>
                      <a:pt x="354" y="29"/>
                    </a:lnTo>
                    <a:lnTo>
                      <a:pt x="338" y="21"/>
                    </a:lnTo>
                    <a:lnTo>
                      <a:pt x="320" y="15"/>
                    </a:lnTo>
                    <a:lnTo>
                      <a:pt x="302" y="9"/>
                    </a:lnTo>
                    <a:lnTo>
                      <a:pt x="283" y="5"/>
                    </a:lnTo>
                    <a:lnTo>
                      <a:pt x="264" y="1"/>
                    </a:lnTo>
                    <a:lnTo>
                      <a:pt x="245" y="0"/>
                    </a:lnTo>
                    <a:lnTo>
                      <a:pt x="225" y="0"/>
                    </a:lnTo>
                    <a:lnTo>
                      <a:pt x="206" y="0"/>
                    </a:lnTo>
                    <a:lnTo>
                      <a:pt x="186" y="1"/>
                    </a:lnTo>
                    <a:lnTo>
                      <a:pt x="167" y="5"/>
                    </a:lnTo>
                    <a:lnTo>
                      <a:pt x="148" y="9"/>
                    </a:lnTo>
                    <a:lnTo>
                      <a:pt x="130" y="15"/>
                    </a:lnTo>
                    <a:lnTo>
                      <a:pt x="112" y="21"/>
                    </a:lnTo>
                    <a:lnTo>
                      <a:pt x="96" y="29"/>
                    </a:lnTo>
                    <a:lnTo>
                      <a:pt x="80" y="37"/>
                    </a:lnTo>
                    <a:lnTo>
                      <a:pt x="65" y="47"/>
                    </a:lnTo>
                    <a:lnTo>
                      <a:pt x="52" y="57"/>
                    </a:lnTo>
                    <a:lnTo>
                      <a:pt x="40" y="68"/>
                    </a:lnTo>
                    <a:lnTo>
                      <a:pt x="29" y="81"/>
                    </a:lnTo>
                    <a:lnTo>
                      <a:pt x="21" y="93"/>
                    </a:lnTo>
                    <a:lnTo>
                      <a:pt x="13" y="106"/>
                    </a:lnTo>
                    <a:lnTo>
                      <a:pt x="7" y="120"/>
                    </a:lnTo>
                    <a:lnTo>
                      <a:pt x="3" y="134"/>
                    </a:lnTo>
                    <a:lnTo>
                      <a:pt x="0" y="148"/>
                    </a:lnTo>
                    <a:lnTo>
                      <a:pt x="0" y="162"/>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9" name="Rectangle 46">
                <a:extLst>
                  <a:ext uri="{FF2B5EF4-FFF2-40B4-BE49-F238E27FC236}">
                    <a16:creationId xmlns:a16="http://schemas.microsoft.com/office/drawing/2014/main" id="{49193916-2A89-8626-FE8F-5A0200BE8E6D}"/>
                  </a:ext>
                </a:extLst>
              </p:cNvPr>
              <p:cNvSpPr>
                <a:spLocks noChangeArrowheads="1"/>
              </p:cNvSpPr>
              <p:nvPr/>
            </p:nvSpPr>
            <p:spPr bwMode="auto">
              <a:xfrm>
                <a:off x="2976" y="757"/>
                <a:ext cx="2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lot</a:t>
                </a:r>
              </a:p>
            </p:txBody>
          </p:sp>
          <p:sp>
            <p:nvSpPr>
              <p:cNvPr id="30" name="Rectangle 47">
                <a:extLst>
                  <a:ext uri="{FF2B5EF4-FFF2-40B4-BE49-F238E27FC236}">
                    <a16:creationId xmlns:a16="http://schemas.microsoft.com/office/drawing/2014/main" id="{836ABB4A-F97B-E037-FB7F-7E2844AE1731}"/>
                  </a:ext>
                </a:extLst>
              </p:cNvPr>
              <p:cNvSpPr>
                <a:spLocks noChangeArrowheads="1"/>
              </p:cNvSpPr>
              <p:nvPr/>
            </p:nvSpPr>
            <p:spPr bwMode="auto">
              <a:xfrm>
                <a:off x="2470" y="497"/>
                <a:ext cx="4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name</a:t>
                </a:r>
              </a:p>
            </p:txBody>
          </p:sp>
          <p:sp>
            <p:nvSpPr>
              <p:cNvPr id="31" name="Rectangle 48">
                <a:extLst>
                  <a:ext uri="{FF2B5EF4-FFF2-40B4-BE49-F238E27FC236}">
                    <a16:creationId xmlns:a16="http://schemas.microsoft.com/office/drawing/2014/main" id="{B0E0BC8F-5909-C972-CBD0-3A3828659808}"/>
                  </a:ext>
                </a:extLst>
              </p:cNvPr>
              <p:cNvSpPr>
                <a:spLocks noChangeArrowheads="1"/>
              </p:cNvSpPr>
              <p:nvPr/>
            </p:nvSpPr>
            <p:spPr bwMode="auto">
              <a:xfrm>
                <a:off x="2121" y="750"/>
                <a:ext cx="33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u="sng">
                    <a:solidFill>
                      <a:srgbClr val="000000"/>
                    </a:solidFill>
                    <a:latin typeface="Arial" pitchFamily="34" charset="0"/>
                    <a:ea typeface="宋体" pitchFamily="2" charset="-122"/>
                  </a:rPr>
                  <a:t>ssn</a:t>
                </a:r>
              </a:p>
            </p:txBody>
          </p:sp>
        </p:grpSp>
        <p:grpSp>
          <p:nvGrpSpPr>
            <p:cNvPr id="19" name="Group 56">
              <a:extLst>
                <a:ext uri="{FF2B5EF4-FFF2-40B4-BE49-F238E27FC236}">
                  <a16:creationId xmlns:a16="http://schemas.microsoft.com/office/drawing/2014/main" id="{D93A6E24-73B8-F0BC-CFD9-4D22DBA8212B}"/>
                </a:ext>
              </a:extLst>
            </p:cNvPr>
            <p:cNvGrpSpPr>
              <a:grpSpLocks/>
            </p:cNvGrpSpPr>
            <p:nvPr/>
          </p:nvGrpSpPr>
          <p:grpSpPr bwMode="auto">
            <a:xfrm>
              <a:off x="2328" y="877"/>
              <a:ext cx="814" cy="295"/>
              <a:chOff x="2328" y="1226"/>
              <a:chExt cx="814" cy="295"/>
            </a:xfrm>
          </p:grpSpPr>
          <p:sp>
            <p:nvSpPr>
              <p:cNvPr id="24" name="Freeform 54">
                <a:extLst>
                  <a:ext uri="{FF2B5EF4-FFF2-40B4-BE49-F238E27FC236}">
                    <a16:creationId xmlns:a16="http://schemas.microsoft.com/office/drawing/2014/main" id="{F7BC7515-ECB3-70D4-3C38-0C0C73278960}"/>
                  </a:ext>
                </a:extLst>
              </p:cNvPr>
              <p:cNvSpPr>
                <a:spLocks/>
              </p:cNvSpPr>
              <p:nvPr/>
            </p:nvSpPr>
            <p:spPr bwMode="auto">
              <a:xfrm>
                <a:off x="2328" y="1226"/>
                <a:ext cx="814" cy="295"/>
              </a:xfrm>
              <a:custGeom>
                <a:avLst/>
                <a:gdLst>
                  <a:gd name="T0" fmla="*/ 813 w 814"/>
                  <a:gd name="T1" fmla="*/ 294 h 295"/>
                  <a:gd name="T2" fmla="*/ 813 w 814"/>
                  <a:gd name="T3" fmla="*/ 0 h 295"/>
                  <a:gd name="T4" fmla="*/ 0 w 814"/>
                  <a:gd name="T5" fmla="*/ 0 h 295"/>
                  <a:gd name="T6" fmla="*/ 0 w 814"/>
                  <a:gd name="T7" fmla="*/ 294 h 295"/>
                  <a:gd name="T8" fmla="*/ 813 w 814"/>
                  <a:gd name="T9" fmla="*/ 294 h 295"/>
                  <a:gd name="T10" fmla="*/ 0 60000 65536"/>
                  <a:gd name="T11" fmla="*/ 0 60000 65536"/>
                  <a:gd name="T12" fmla="*/ 0 60000 65536"/>
                  <a:gd name="T13" fmla="*/ 0 60000 65536"/>
                  <a:gd name="T14" fmla="*/ 0 60000 65536"/>
                  <a:gd name="T15" fmla="*/ 0 w 814"/>
                  <a:gd name="T16" fmla="*/ 0 h 295"/>
                  <a:gd name="T17" fmla="*/ 814 w 814"/>
                  <a:gd name="T18" fmla="*/ 295 h 295"/>
                </a:gdLst>
                <a:ahLst/>
                <a:cxnLst>
                  <a:cxn ang="T10">
                    <a:pos x="T0" y="T1"/>
                  </a:cxn>
                  <a:cxn ang="T11">
                    <a:pos x="T2" y="T3"/>
                  </a:cxn>
                  <a:cxn ang="T12">
                    <a:pos x="T4" y="T5"/>
                  </a:cxn>
                  <a:cxn ang="T13">
                    <a:pos x="T6" y="T7"/>
                  </a:cxn>
                  <a:cxn ang="T14">
                    <a:pos x="T8" y="T9"/>
                  </a:cxn>
                </a:cxnLst>
                <a:rect l="T15" t="T16" r="T17" b="T18"/>
                <a:pathLst>
                  <a:path w="814" h="295">
                    <a:moveTo>
                      <a:pt x="813" y="294"/>
                    </a:moveTo>
                    <a:lnTo>
                      <a:pt x="813" y="0"/>
                    </a:lnTo>
                    <a:lnTo>
                      <a:pt x="0" y="0"/>
                    </a:lnTo>
                    <a:lnTo>
                      <a:pt x="0" y="294"/>
                    </a:lnTo>
                    <a:lnTo>
                      <a:pt x="813" y="294"/>
                    </a:lnTo>
                  </a:path>
                </a:pathLst>
              </a:custGeom>
              <a:solidFill>
                <a:schemeClr val="tx2">
                  <a:lumMod val="40000"/>
                  <a:lumOff val="60000"/>
                </a:schemeClr>
              </a:solidFill>
              <a:ln w="12700" cap="rnd">
                <a:solidFill>
                  <a:srgbClr val="000000"/>
                </a:solidFill>
                <a:round/>
                <a:headEnd type="none" w="sm" len="sm"/>
                <a:tailEnd type="none" w="sm" len="sm"/>
              </a:ln>
            </p:spPr>
            <p:txBody>
              <a:bodyPr/>
              <a:lstStyle/>
              <a:p>
                <a:endParaRPr lang="zh-CN" altLang="zh-CN"/>
              </a:p>
            </p:txBody>
          </p:sp>
          <p:sp>
            <p:nvSpPr>
              <p:cNvPr id="25" name="Rectangle 55">
                <a:extLst>
                  <a:ext uri="{FF2B5EF4-FFF2-40B4-BE49-F238E27FC236}">
                    <a16:creationId xmlns:a16="http://schemas.microsoft.com/office/drawing/2014/main" id="{6B229135-ABE4-C097-600A-0598EC16CB93}"/>
                  </a:ext>
                </a:extLst>
              </p:cNvPr>
              <p:cNvSpPr>
                <a:spLocks noChangeArrowheads="1"/>
              </p:cNvSpPr>
              <p:nvPr/>
            </p:nvSpPr>
            <p:spPr bwMode="auto">
              <a:xfrm>
                <a:off x="2336" y="1266"/>
                <a:ext cx="7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a:solidFill>
                      <a:srgbClr val="000000"/>
                    </a:solidFill>
                    <a:latin typeface="Arial" pitchFamily="34" charset="0"/>
                    <a:ea typeface="宋体" pitchFamily="2" charset="-122"/>
                  </a:rPr>
                  <a:t>Employees</a:t>
                </a:r>
              </a:p>
            </p:txBody>
          </p:sp>
        </p:grpSp>
        <p:sp>
          <p:nvSpPr>
            <p:cNvPr id="20" name="Line 103">
              <a:extLst>
                <a:ext uri="{FF2B5EF4-FFF2-40B4-BE49-F238E27FC236}">
                  <a16:creationId xmlns:a16="http://schemas.microsoft.com/office/drawing/2014/main" id="{334ED6B1-82D0-E95B-5A81-1285697B54C7}"/>
                </a:ext>
              </a:extLst>
            </p:cNvPr>
            <p:cNvSpPr>
              <a:spLocks noChangeShapeType="1"/>
            </p:cNvSpPr>
            <p:nvPr/>
          </p:nvSpPr>
          <p:spPr bwMode="auto">
            <a:xfrm flipH="1">
              <a:off x="2809" y="663"/>
              <a:ext cx="315" cy="21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1" name="Line 104">
              <a:extLst>
                <a:ext uri="{FF2B5EF4-FFF2-40B4-BE49-F238E27FC236}">
                  <a16:creationId xmlns:a16="http://schemas.microsoft.com/office/drawing/2014/main" id="{93530DD1-8658-2B6B-1179-0BB9291347D3}"/>
                </a:ext>
              </a:extLst>
            </p:cNvPr>
            <p:cNvSpPr>
              <a:spLocks noChangeShapeType="1"/>
            </p:cNvSpPr>
            <p:nvPr/>
          </p:nvSpPr>
          <p:spPr bwMode="auto">
            <a:xfrm>
              <a:off x="2709" y="441"/>
              <a:ext cx="0" cy="42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2" name="Line 105">
              <a:extLst>
                <a:ext uri="{FF2B5EF4-FFF2-40B4-BE49-F238E27FC236}">
                  <a16:creationId xmlns:a16="http://schemas.microsoft.com/office/drawing/2014/main" id="{D011438B-0988-3A48-AD30-C94BB04F566C}"/>
                </a:ext>
              </a:extLst>
            </p:cNvPr>
            <p:cNvSpPr>
              <a:spLocks noChangeShapeType="1"/>
            </p:cNvSpPr>
            <p:nvPr/>
          </p:nvSpPr>
          <p:spPr bwMode="auto">
            <a:xfrm>
              <a:off x="2356" y="663"/>
              <a:ext cx="272" cy="21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Line 119">
              <a:extLst>
                <a:ext uri="{FF2B5EF4-FFF2-40B4-BE49-F238E27FC236}">
                  <a16:creationId xmlns:a16="http://schemas.microsoft.com/office/drawing/2014/main" id="{D8D1A95A-EBA8-D69E-ED97-1A98F2A28EDC}"/>
                </a:ext>
              </a:extLst>
            </p:cNvPr>
            <p:cNvSpPr>
              <a:spLocks noChangeShapeType="1"/>
            </p:cNvSpPr>
            <p:nvPr/>
          </p:nvSpPr>
          <p:spPr bwMode="auto">
            <a:xfrm flipH="1" flipV="1">
              <a:off x="2735" y="1172"/>
              <a:ext cx="664" cy="441"/>
            </a:xfrm>
            <a:prstGeom prst="line">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34" name="Group 132">
            <a:extLst>
              <a:ext uri="{FF2B5EF4-FFF2-40B4-BE49-F238E27FC236}">
                <a16:creationId xmlns:a16="http://schemas.microsoft.com/office/drawing/2014/main" id="{F92E76B4-0203-E6B7-A14F-63FF2176E81C}"/>
              </a:ext>
            </a:extLst>
          </p:cNvPr>
          <p:cNvGrpSpPr>
            <a:grpSpLocks/>
          </p:cNvGrpSpPr>
          <p:nvPr/>
        </p:nvGrpSpPr>
        <p:grpSpPr bwMode="auto">
          <a:xfrm>
            <a:off x="4868276" y="4430290"/>
            <a:ext cx="2361312" cy="920750"/>
            <a:chOff x="3175" y="768"/>
            <a:chExt cx="1445" cy="580"/>
          </a:xfrm>
        </p:grpSpPr>
        <p:grpSp>
          <p:nvGrpSpPr>
            <p:cNvPr id="35" name="Group 52">
              <a:extLst>
                <a:ext uri="{FF2B5EF4-FFF2-40B4-BE49-F238E27FC236}">
                  <a16:creationId xmlns:a16="http://schemas.microsoft.com/office/drawing/2014/main" id="{76CDBA0C-C3CF-CC08-70A9-EAEA1265A00C}"/>
                </a:ext>
              </a:extLst>
            </p:cNvPr>
            <p:cNvGrpSpPr>
              <a:grpSpLocks/>
            </p:cNvGrpSpPr>
            <p:nvPr/>
          </p:nvGrpSpPr>
          <p:grpSpPr bwMode="auto">
            <a:xfrm>
              <a:off x="3456" y="768"/>
              <a:ext cx="769" cy="580"/>
              <a:chOff x="3456" y="1053"/>
              <a:chExt cx="769" cy="580"/>
            </a:xfrm>
          </p:grpSpPr>
          <p:sp>
            <p:nvSpPr>
              <p:cNvPr id="38" name="Freeform 51">
                <a:extLst>
                  <a:ext uri="{FF2B5EF4-FFF2-40B4-BE49-F238E27FC236}">
                    <a16:creationId xmlns:a16="http://schemas.microsoft.com/office/drawing/2014/main" id="{262D4EC3-6DC8-C4CA-B3BA-82A21F2E70A2}"/>
                  </a:ext>
                </a:extLst>
              </p:cNvPr>
              <p:cNvSpPr>
                <a:spLocks/>
              </p:cNvSpPr>
              <p:nvPr/>
            </p:nvSpPr>
            <p:spPr bwMode="auto">
              <a:xfrm>
                <a:off x="3456" y="1053"/>
                <a:ext cx="769" cy="580"/>
              </a:xfrm>
              <a:custGeom>
                <a:avLst/>
                <a:gdLst>
                  <a:gd name="T0" fmla="*/ 0 w 769"/>
                  <a:gd name="T1" fmla="*/ 290 h 580"/>
                  <a:gd name="T2" fmla="*/ 378 w 769"/>
                  <a:gd name="T3" fmla="*/ 0 h 580"/>
                  <a:gd name="T4" fmla="*/ 768 w 769"/>
                  <a:gd name="T5" fmla="*/ 300 h 580"/>
                  <a:gd name="T6" fmla="*/ 378 w 769"/>
                  <a:gd name="T7" fmla="*/ 579 h 580"/>
                  <a:gd name="T8" fmla="*/ 0 w 769"/>
                  <a:gd name="T9" fmla="*/ 290 h 580"/>
                  <a:gd name="T10" fmla="*/ 0 60000 65536"/>
                  <a:gd name="T11" fmla="*/ 0 60000 65536"/>
                  <a:gd name="T12" fmla="*/ 0 60000 65536"/>
                  <a:gd name="T13" fmla="*/ 0 60000 65536"/>
                  <a:gd name="T14" fmla="*/ 0 60000 65536"/>
                  <a:gd name="T15" fmla="*/ 0 w 769"/>
                  <a:gd name="T16" fmla="*/ 0 h 580"/>
                  <a:gd name="T17" fmla="*/ 769 w 769"/>
                  <a:gd name="T18" fmla="*/ 580 h 580"/>
                </a:gdLst>
                <a:ahLst/>
                <a:cxnLst>
                  <a:cxn ang="T10">
                    <a:pos x="T0" y="T1"/>
                  </a:cxn>
                  <a:cxn ang="T11">
                    <a:pos x="T2" y="T3"/>
                  </a:cxn>
                  <a:cxn ang="T12">
                    <a:pos x="T4" y="T5"/>
                  </a:cxn>
                  <a:cxn ang="T13">
                    <a:pos x="T6" y="T7"/>
                  </a:cxn>
                  <a:cxn ang="T14">
                    <a:pos x="T8" y="T9"/>
                  </a:cxn>
                </a:cxnLst>
                <a:rect l="T15" t="T16" r="T17" b="T18"/>
                <a:pathLst>
                  <a:path w="769" h="580">
                    <a:moveTo>
                      <a:pt x="0" y="290"/>
                    </a:moveTo>
                    <a:lnTo>
                      <a:pt x="378" y="0"/>
                    </a:lnTo>
                    <a:lnTo>
                      <a:pt x="768" y="300"/>
                    </a:lnTo>
                    <a:lnTo>
                      <a:pt x="378" y="579"/>
                    </a:lnTo>
                    <a:lnTo>
                      <a:pt x="0" y="290"/>
                    </a:lnTo>
                  </a:path>
                </a:pathLst>
              </a:custGeom>
              <a:solidFill>
                <a:schemeClr val="bg1">
                  <a:lumMod val="85000"/>
                </a:schemeClr>
              </a:solidFill>
              <a:ln w="12700" cap="rnd">
                <a:solidFill>
                  <a:srgbClr val="000000"/>
                </a:solidFill>
                <a:round/>
                <a:headEnd type="none" w="sm" len="sm"/>
                <a:tailEnd type="none" w="sm" len="sm"/>
              </a:ln>
            </p:spPr>
            <p:txBody>
              <a:bodyPr/>
              <a:lstStyle/>
              <a:p>
                <a:endParaRPr lang="zh-CN" altLang="zh-CN"/>
              </a:p>
            </p:txBody>
          </p:sp>
          <p:sp>
            <p:nvSpPr>
              <p:cNvPr id="39" name="Rectangle 50">
                <a:extLst>
                  <a:ext uri="{FF2B5EF4-FFF2-40B4-BE49-F238E27FC236}">
                    <a16:creationId xmlns:a16="http://schemas.microsoft.com/office/drawing/2014/main" id="{B3AD0CE5-2D92-AA00-6722-9BE7DD8D4B05}"/>
                  </a:ext>
                </a:extLst>
              </p:cNvPr>
              <p:cNvSpPr>
                <a:spLocks noChangeArrowheads="1"/>
              </p:cNvSpPr>
              <p:nvPr/>
            </p:nvSpPr>
            <p:spPr bwMode="auto">
              <a:xfrm>
                <a:off x="3522" y="1266"/>
                <a:ext cx="661"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Manages</a:t>
                </a:r>
              </a:p>
            </p:txBody>
          </p:sp>
        </p:grpSp>
        <p:sp>
          <p:nvSpPr>
            <p:cNvPr id="36" name="Line 102">
              <a:extLst>
                <a:ext uri="{FF2B5EF4-FFF2-40B4-BE49-F238E27FC236}">
                  <a16:creationId xmlns:a16="http://schemas.microsoft.com/office/drawing/2014/main" id="{FE1C5156-CB9B-9ACC-F46C-38F684C043F9}"/>
                </a:ext>
              </a:extLst>
            </p:cNvPr>
            <p:cNvSpPr>
              <a:spLocks noChangeShapeType="1"/>
            </p:cNvSpPr>
            <p:nvPr/>
          </p:nvSpPr>
          <p:spPr bwMode="auto">
            <a:xfrm>
              <a:off x="3175" y="1056"/>
              <a:ext cx="294" cy="0"/>
            </a:xfrm>
            <a:prstGeom prst="line">
              <a:avLst/>
            </a:prstGeom>
            <a:noFill/>
            <a:ln w="12700">
              <a:solidFill>
                <a:srgbClr val="FF0000"/>
              </a:solidFill>
              <a:round/>
              <a:headEnd type="stealth" w="lg" len="lg"/>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7" name="Line 101">
              <a:extLst>
                <a:ext uri="{FF2B5EF4-FFF2-40B4-BE49-F238E27FC236}">
                  <a16:creationId xmlns:a16="http://schemas.microsoft.com/office/drawing/2014/main" id="{B281C3F2-721A-F327-61CA-D436840DBDFF}"/>
                </a:ext>
              </a:extLst>
            </p:cNvPr>
            <p:cNvSpPr>
              <a:spLocks noChangeShapeType="1"/>
            </p:cNvSpPr>
            <p:nvPr/>
          </p:nvSpPr>
          <p:spPr bwMode="auto">
            <a:xfrm flipH="1">
              <a:off x="4224" y="1071"/>
              <a:ext cx="396" cy="0"/>
            </a:xfrm>
            <a:prstGeom prst="line">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grpSp>
    </p:spTree>
    <p:extLst>
      <p:ext uri="{BB962C8B-B14F-4D97-AF65-F5344CB8AC3E}">
        <p14:creationId xmlns:p14="http://schemas.microsoft.com/office/powerpoint/2010/main" val="1049251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fill="hold"/>
                                        <p:tgtEl>
                                          <p:spTgt spid="34"/>
                                        </p:tgtEl>
                                        <p:attrNameLst>
                                          <p:attrName>ppt_x</p:attrName>
                                        </p:attrNameLst>
                                      </p:cBhvr>
                                      <p:tavLst>
                                        <p:tav tm="0">
                                          <p:val>
                                            <p:strVal val="0-#ppt_w/2"/>
                                          </p:val>
                                        </p:tav>
                                        <p:tav tm="100000">
                                          <p:val>
                                            <p:strVal val="#ppt_x"/>
                                          </p:val>
                                        </p:tav>
                                      </p:tavLst>
                                    </p:anim>
                                    <p:anim calcmode="lin" valueType="num">
                                      <p:cBhvr additive="base">
                                        <p:cTn id="8"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B32F8-1C58-9904-B12F-0F513E67BC48}"/>
              </a:ext>
            </a:extLst>
          </p:cNvPr>
          <p:cNvSpPr>
            <a:spLocks noGrp="1"/>
          </p:cNvSpPr>
          <p:nvPr>
            <p:ph type="title"/>
          </p:nvPr>
        </p:nvSpPr>
        <p:spPr/>
        <p:txBody>
          <a:bodyPr/>
          <a:lstStyle/>
          <a:p>
            <a:r>
              <a:rPr lang="en-US" dirty="0"/>
              <a:t>Relational Model</a:t>
            </a:r>
          </a:p>
        </p:txBody>
      </p:sp>
      <p:sp>
        <p:nvSpPr>
          <p:cNvPr id="3" name="Content Placeholder 2">
            <a:extLst>
              <a:ext uri="{FF2B5EF4-FFF2-40B4-BE49-F238E27FC236}">
                <a16:creationId xmlns:a16="http://schemas.microsoft.com/office/drawing/2014/main" id="{C7815C39-9647-7AED-10C8-32392A137683}"/>
              </a:ext>
            </a:extLst>
          </p:cNvPr>
          <p:cNvSpPr>
            <a:spLocks noGrp="1"/>
          </p:cNvSpPr>
          <p:nvPr>
            <p:ph sz="quarter" idx="13"/>
          </p:nvPr>
        </p:nvSpPr>
        <p:spPr/>
        <p:txBody>
          <a:bodyPr/>
          <a:lstStyle/>
          <a:p>
            <a:r>
              <a:rPr lang="en-US" dirty="0"/>
              <a:t>E. F. Codd’s Relational Database Model is a </a:t>
            </a:r>
            <a:r>
              <a:rPr lang="en-US" i="1" dirty="0"/>
              <a:t>mathematical structure </a:t>
            </a:r>
            <a:r>
              <a:rPr lang="en-US" dirty="0"/>
              <a:t>in which data resides 	</a:t>
            </a:r>
          </a:p>
          <a:p>
            <a:pPr lvl="1"/>
            <a:r>
              <a:rPr lang="en-US" i="1" dirty="0"/>
              <a:t>Codd, Edgar Frank (June 1970). </a:t>
            </a:r>
            <a:r>
              <a:rPr lang="en-US" i="1" dirty="0">
                <a:hlinkClick r:id="rId2"/>
              </a:rPr>
              <a:t>"A Relational Model of Data for Large Shared Data Banks"</a:t>
            </a:r>
            <a:r>
              <a:rPr lang="en-US" i="1" dirty="0"/>
              <a:t> (PDF). Communications of the ACM. </a:t>
            </a:r>
            <a:r>
              <a:rPr lang="en-US" b="1" i="1" dirty="0"/>
              <a:t>13</a:t>
            </a:r>
            <a:r>
              <a:rPr lang="en-US" i="1" dirty="0"/>
              <a:t> (6): 377–87.</a:t>
            </a:r>
            <a:endParaRPr lang="en-US" dirty="0"/>
          </a:p>
          <a:p>
            <a:r>
              <a:rPr lang="en-US" dirty="0"/>
              <a:t>Conceptual model based on Codd’s mathematical data model </a:t>
            </a:r>
          </a:p>
          <a:p>
            <a:pPr lvl="1"/>
            <a:r>
              <a:rPr lang="en-US" dirty="0"/>
              <a:t>All data in a database should be represented as relations (tables)</a:t>
            </a:r>
          </a:p>
          <a:p>
            <a:endParaRPr lang="en-US" dirty="0"/>
          </a:p>
        </p:txBody>
      </p:sp>
    </p:spTree>
    <p:extLst>
      <p:ext uri="{BB962C8B-B14F-4D97-AF65-F5344CB8AC3E}">
        <p14:creationId xmlns:p14="http://schemas.microsoft.com/office/powerpoint/2010/main" val="2562381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B32F8-1C58-9904-B12F-0F513E67BC48}"/>
              </a:ext>
            </a:extLst>
          </p:cNvPr>
          <p:cNvSpPr>
            <a:spLocks noGrp="1"/>
          </p:cNvSpPr>
          <p:nvPr>
            <p:ph type="title"/>
          </p:nvPr>
        </p:nvSpPr>
        <p:spPr/>
        <p:txBody>
          <a:bodyPr/>
          <a:lstStyle/>
          <a:p>
            <a:r>
              <a:rPr lang="en-US" dirty="0"/>
              <a:t>Relational Model</a:t>
            </a:r>
          </a:p>
        </p:txBody>
      </p:sp>
      <p:sp>
        <p:nvSpPr>
          <p:cNvPr id="3" name="Content Placeholder 2">
            <a:extLst>
              <a:ext uri="{FF2B5EF4-FFF2-40B4-BE49-F238E27FC236}">
                <a16:creationId xmlns:a16="http://schemas.microsoft.com/office/drawing/2014/main" id="{C7815C39-9647-7AED-10C8-32392A137683}"/>
              </a:ext>
            </a:extLst>
          </p:cNvPr>
          <p:cNvSpPr>
            <a:spLocks noGrp="1"/>
          </p:cNvSpPr>
          <p:nvPr>
            <p:ph sz="quarter" idx="13"/>
          </p:nvPr>
        </p:nvSpPr>
        <p:spPr/>
        <p:txBody>
          <a:bodyPr/>
          <a:lstStyle/>
          <a:p>
            <a:r>
              <a:rPr lang="en-US" dirty="0"/>
              <a:t>Both ER model and relational model are used to model data</a:t>
            </a:r>
          </a:p>
          <a:p>
            <a:r>
              <a:rPr lang="en-US" dirty="0"/>
              <a:t>ER model </a:t>
            </a:r>
          </a:p>
          <a:p>
            <a:pPr lvl="1"/>
            <a:r>
              <a:rPr lang="en-US" dirty="0"/>
              <a:t>Models the data using entities, relationships, and attributes</a:t>
            </a:r>
          </a:p>
          <a:p>
            <a:pPr lvl="1"/>
            <a:r>
              <a:rPr lang="en-US" dirty="0"/>
              <a:t>Well-suited for capturing the application requirements</a:t>
            </a:r>
          </a:p>
          <a:p>
            <a:pPr lvl="1"/>
            <a:r>
              <a:rPr lang="en-US" dirty="0"/>
              <a:t>Not well-suited for computer implementation</a:t>
            </a:r>
          </a:p>
          <a:p>
            <a:r>
              <a:rPr lang="en-US" dirty="0"/>
              <a:t>Relational model</a:t>
            </a:r>
          </a:p>
          <a:p>
            <a:pPr lvl="1"/>
            <a:r>
              <a:rPr lang="en-US" dirty="0"/>
              <a:t>Model the data with one single concept: relation</a:t>
            </a:r>
          </a:p>
          <a:p>
            <a:pPr lvl="1"/>
            <a:r>
              <a:rPr lang="en-US" dirty="0"/>
              <a:t>The world is represented with a collection of relations (tables)</a:t>
            </a:r>
          </a:p>
          <a:p>
            <a:pPr lvl="1"/>
            <a:r>
              <a:rPr lang="en-US" dirty="0"/>
              <a:t>Well-suited for efficient implementation on computer</a:t>
            </a:r>
          </a:p>
        </p:txBody>
      </p:sp>
    </p:spTree>
    <p:extLst>
      <p:ext uri="{BB962C8B-B14F-4D97-AF65-F5344CB8AC3E}">
        <p14:creationId xmlns:p14="http://schemas.microsoft.com/office/powerpoint/2010/main" val="1402886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DF7F1-3ABC-A2F6-A414-337C1366B71A}"/>
              </a:ext>
            </a:extLst>
          </p:cNvPr>
          <p:cNvSpPr>
            <a:spLocks noGrp="1"/>
          </p:cNvSpPr>
          <p:nvPr>
            <p:ph type="title"/>
          </p:nvPr>
        </p:nvSpPr>
        <p:spPr/>
        <p:txBody>
          <a:bodyPr/>
          <a:lstStyle/>
          <a:p>
            <a:r>
              <a:rPr lang="en-US" dirty="0"/>
              <a:t>Relations (Tables)</a:t>
            </a:r>
          </a:p>
        </p:txBody>
      </p:sp>
      <p:sp>
        <p:nvSpPr>
          <p:cNvPr id="3" name="Content Placeholder 2">
            <a:extLst>
              <a:ext uri="{FF2B5EF4-FFF2-40B4-BE49-F238E27FC236}">
                <a16:creationId xmlns:a16="http://schemas.microsoft.com/office/drawing/2014/main" id="{78C6F152-E4A5-56CD-B07D-2903989060ED}"/>
              </a:ext>
            </a:extLst>
          </p:cNvPr>
          <p:cNvSpPr>
            <a:spLocks noGrp="1"/>
          </p:cNvSpPr>
          <p:nvPr>
            <p:ph sz="quarter" idx="13"/>
          </p:nvPr>
        </p:nvSpPr>
        <p:spPr/>
        <p:txBody>
          <a:bodyPr/>
          <a:lstStyle/>
          <a:p>
            <a:r>
              <a:rPr lang="en-US" altLang="zh-CN" dirty="0"/>
              <a:t>Each </a:t>
            </a:r>
            <a:r>
              <a:rPr lang="en-US" altLang="zh-CN" b="1" dirty="0"/>
              <a:t>relation</a:t>
            </a:r>
            <a:r>
              <a:rPr lang="en-US" altLang="zh-CN" dirty="0"/>
              <a:t> consists of </a:t>
            </a:r>
          </a:p>
          <a:p>
            <a:pPr lvl="1"/>
            <a:r>
              <a:rPr lang="en-US" altLang="zh-CN" dirty="0"/>
              <a:t>Rows (</a:t>
            </a:r>
            <a:r>
              <a:rPr lang="en-US" altLang="zh-CN" b="1" dirty="0"/>
              <a:t>tuple</a:t>
            </a:r>
            <a:r>
              <a:rPr lang="en-US" altLang="zh-CN" dirty="0"/>
              <a:t>s): representing individual record</a:t>
            </a:r>
          </a:p>
          <a:p>
            <a:pPr lvl="1"/>
            <a:r>
              <a:rPr lang="en-US" altLang="zh-CN" dirty="0"/>
              <a:t>Columns (</a:t>
            </a:r>
            <a:r>
              <a:rPr lang="en-US" altLang="zh-CN" b="1" dirty="0"/>
              <a:t>attribute</a:t>
            </a:r>
            <a:r>
              <a:rPr lang="en-US" altLang="zh-CN" dirty="0"/>
              <a:t>s): representing properties of the data</a:t>
            </a:r>
          </a:p>
          <a:p>
            <a:r>
              <a:rPr lang="en-US" altLang="zh-CN" dirty="0"/>
              <a:t>A </a:t>
            </a:r>
            <a:r>
              <a:rPr lang="en-US" altLang="zh-CN" b="1" dirty="0"/>
              <a:t>relation</a:t>
            </a:r>
            <a:r>
              <a:rPr lang="en-US" altLang="zh-CN" dirty="0"/>
              <a:t> is a table with unique rows and unordered columns. Mathematically, it is a set of tuples (unique rows, no duplicates)</a:t>
            </a:r>
          </a:p>
          <a:p>
            <a:r>
              <a:rPr lang="en-US" altLang="zh-CN" dirty="0"/>
              <a:t>An </a:t>
            </a:r>
            <a:r>
              <a:rPr lang="en-US" altLang="zh-CN" b="1" dirty="0"/>
              <a:t>attribute</a:t>
            </a:r>
            <a:r>
              <a:rPr lang="en-US" altLang="zh-CN" dirty="0"/>
              <a:t> is a named column of a relation, representing a data field</a:t>
            </a:r>
          </a:p>
          <a:p>
            <a:pPr lvl="1"/>
            <a:r>
              <a:rPr lang="en-US" altLang="zh-CN" dirty="0"/>
              <a:t>The set of possible value for an attribute is called a </a:t>
            </a:r>
            <a:r>
              <a:rPr lang="en-US" altLang="zh-CN" b="1" dirty="0"/>
              <a:t>domain</a:t>
            </a:r>
          </a:p>
          <a:p>
            <a:endParaRPr lang="en-US" altLang="zh-CN" dirty="0"/>
          </a:p>
        </p:txBody>
      </p:sp>
    </p:spTree>
    <p:extLst>
      <p:ext uri="{BB962C8B-B14F-4D97-AF65-F5344CB8AC3E}">
        <p14:creationId xmlns:p14="http://schemas.microsoft.com/office/powerpoint/2010/main" val="1307232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AF917-FE75-147C-E1B6-30564DF3102B}"/>
              </a:ext>
            </a:extLst>
          </p:cNvPr>
          <p:cNvSpPr>
            <a:spLocks noGrp="1"/>
          </p:cNvSpPr>
          <p:nvPr>
            <p:ph type="title"/>
          </p:nvPr>
        </p:nvSpPr>
        <p:spPr/>
        <p:txBody>
          <a:bodyPr/>
          <a:lstStyle/>
          <a:p>
            <a:r>
              <a:rPr lang="en-US" dirty="0"/>
              <a:t>An Example Relation</a:t>
            </a:r>
          </a:p>
        </p:txBody>
      </p:sp>
      <p:graphicFrame>
        <p:nvGraphicFramePr>
          <p:cNvPr id="4" name="Content Placeholder 4">
            <a:extLst>
              <a:ext uri="{FF2B5EF4-FFF2-40B4-BE49-F238E27FC236}">
                <a16:creationId xmlns:a16="http://schemas.microsoft.com/office/drawing/2014/main" id="{473436DF-3BB8-A409-6D27-4D2A3B1D7B37}"/>
              </a:ext>
            </a:extLst>
          </p:cNvPr>
          <p:cNvGraphicFramePr>
            <a:graphicFrameLocks/>
          </p:cNvGraphicFramePr>
          <p:nvPr>
            <p:extLst>
              <p:ext uri="{D42A27DB-BD31-4B8C-83A1-F6EECF244321}">
                <p14:modId xmlns:p14="http://schemas.microsoft.com/office/powerpoint/2010/main" val="4234032405"/>
              </p:ext>
            </p:extLst>
          </p:nvPr>
        </p:nvGraphicFramePr>
        <p:xfrm>
          <a:off x="2921176" y="2646176"/>
          <a:ext cx="7128792" cy="3024335"/>
        </p:xfrm>
        <a:graphic>
          <a:graphicData uri="http://schemas.openxmlformats.org/drawingml/2006/table">
            <a:tbl>
              <a:tblPr firstRow="1" bandRow="1">
                <a:tableStyleId>{5C22544A-7EE6-4342-B048-85BDC9FD1C3A}</a:tableStyleId>
              </a:tblPr>
              <a:tblGrid>
                <a:gridCol w="1782198">
                  <a:extLst>
                    <a:ext uri="{9D8B030D-6E8A-4147-A177-3AD203B41FA5}">
                      <a16:colId xmlns:a16="http://schemas.microsoft.com/office/drawing/2014/main" val="20000"/>
                    </a:ext>
                  </a:extLst>
                </a:gridCol>
                <a:gridCol w="1782198">
                  <a:extLst>
                    <a:ext uri="{9D8B030D-6E8A-4147-A177-3AD203B41FA5}">
                      <a16:colId xmlns:a16="http://schemas.microsoft.com/office/drawing/2014/main" val="20001"/>
                    </a:ext>
                  </a:extLst>
                </a:gridCol>
                <a:gridCol w="1782198">
                  <a:extLst>
                    <a:ext uri="{9D8B030D-6E8A-4147-A177-3AD203B41FA5}">
                      <a16:colId xmlns:a16="http://schemas.microsoft.com/office/drawing/2014/main" val="20002"/>
                    </a:ext>
                  </a:extLst>
                </a:gridCol>
                <a:gridCol w="1782198">
                  <a:extLst>
                    <a:ext uri="{9D8B030D-6E8A-4147-A177-3AD203B41FA5}">
                      <a16:colId xmlns:a16="http://schemas.microsoft.com/office/drawing/2014/main" val="20003"/>
                    </a:ext>
                  </a:extLst>
                </a:gridCol>
              </a:tblGrid>
              <a:tr h="604867">
                <a:tc>
                  <a:txBody>
                    <a:bodyPr/>
                    <a:lstStyle/>
                    <a:p>
                      <a:pPr algn="ctr">
                        <a:spcBef>
                          <a:spcPct val="0"/>
                        </a:spcBef>
                        <a:buFontTx/>
                        <a:buNone/>
                      </a:pPr>
                      <a:r>
                        <a:rPr lang="en-US" altLang="zh-CN" dirty="0">
                          <a:effectLst>
                            <a:glow rad="101600">
                              <a:schemeClr val="accent3">
                                <a:satMod val="175000"/>
                                <a:alpha val="40000"/>
                              </a:schemeClr>
                            </a:glow>
                          </a:effectLst>
                        </a:rPr>
                        <a:t>Name</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Price</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Category</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Manufacturer</a:t>
                      </a:r>
                      <a:endParaRPr lang="zh-CN" altLang="en-US" dirty="0">
                        <a:effectLst>
                          <a:glow rad="101600">
                            <a:schemeClr val="accent3">
                              <a:satMod val="175000"/>
                              <a:alpha val="40000"/>
                            </a:schemeClr>
                          </a:glow>
                        </a:effectLst>
                      </a:endParaRPr>
                    </a:p>
                  </a:txBody>
                  <a:tcPr/>
                </a:tc>
                <a:extLst>
                  <a:ext uri="{0D108BD9-81ED-4DB2-BD59-A6C34878D82A}">
                    <a16:rowId xmlns:a16="http://schemas.microsoft.com/office/drawing/2014/main" val="10000"/>
                  </a:ext>
                </a:extLst>
              </a:tr>
              <a:tr h="604867">
                <a:tc>
                  <a:txBody>
                    <a:bodyPr/>
                    <a:lstStyle/>
                    <a:p>
                      <a:pPr algn="ctr"/>
                      <a:r>
                        <a:rPr lang="en-US" altLang="zh-CN" dirty="0">
                          <a:effectLst>
                            <a:glow rad="101600">
                              <a:schemeClr val="accent3">
                                <a:satMod val="175000"/>
                                <a:alpha val="40000"/>
                              </a:schemeClr>
                            </a:glow>
                          </a:effectLst>
                        </a:rPr>
                        <a:t>Gizmo</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19.99</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Gadgets</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Gizmo works</a:t>
                      </a:r>
                      <a:endParaRPr lang="zh-CN" altLang="en-US" dirty="0">
                        <a:effectLst>
                          <a:glow rad="101600">
                            <a:schemeClr val="accent3">
                              <a:satMod val="175000"/>
                              <a:alpha val="40000"/>
                            </a:schemeClr>
                          </a:glow>
                        </a:effectLst>
                      </a:endParaRPr>
                    </a:p>
                  </a:txBody>
                  <a:tcPr/>
                </a:tc>
                <a:extLst>
                  <a:ext uri="{0D108BD9-81ED-4DB2-BD59-A6C34878D82A}">
                    <a16:rowId xmlns:a16="http://schemas.microsoft.com/office/drawing/2014/main" val="10001"/>
                  </a:ext>
                </a:extLst>
              </a:tr>
              <a:tr h="604867">
                <a:tc>
                  <a:txBody>
                    <a:bodyPr/>
                    <a:lstStyle/>
                    <a:p>
                      <a:pPr algn="ctr"/>
                      <a:r>
                        <a:rPr lang="en-US" altLang="zh-CN" dirty="0">
                          <a:effectLst>
                            <a:glow rad="101600">
                              <a:schemeClr val="accent3">
                                <a:satMod val="175000"/>
                                <a:alpha val="40000"/>
                              </a:schemeClr>
                            </a:glow>
                          </a:effectLst>
                        </a:rPr>
                        <a:t>Power gizmo</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29.99</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Gadgets</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Gizmo</a:t>
                      </a:r>
                      <a:r>
                        <a:rPr lang="en-US" altLang="zh-CN" baseline="0" dirty="0">
                          <a:effectLst>
                            <a:glow rad="101600">
                              <a:schemeClr val="accent3">
                                <a:satMod val="175000"/>
                                <a:alpha val="40000"/>
                              </a:schemeClr>
                            </a:glow>
                          </a:effectLst>
                        </a:rPr>
                        <a:t> works</a:t>
                      </a:r>
                      <a:endParaRPr lang="zh-CN" altLang="en-US" dirty="0">
                        <a:effectLst>
                          <a:glow rad="101600">
                            <a:schemeClr val="accent3">
                              <a:satMod val="175000"/>
                              <a:alpha val="40000"/>
                            </a:schemeClr>
                          </a:glow>
                        </a:effectLst>
                      </a:endParaRPr>
                    </a:p>
                  </a:txBody>
                  <a:tcPr/>
                </a:tc>
                <a:extLst>
                  <a:ext uri="{0D108BD9-81ED-4DB2-BD59-A6C34878D82A}">
                    <a16:rowId xmlns:a16="http://schemas.microsoft.com/office/drawing/2014/main" val="10002"/>
                  </a:ext>
                </a:extLst>
              </a:tr>
              <a:tr h="604867">
                <a:tc>
                  <a:txBody>
                    <a:bodyPr/>
                    <a:lstStyle/>
                    <a:p>
                      <a:pPr algn="ctr"/>
                      <a:r>
                        <a:rPr lang="en-US" altLang="zh-CN" dirty="0">
                          <a:effectLst>
                            <a:glow rad="101600">
                              <a:schemeClr val="accent3">
                                <a:satMod val="175000"/>
                                <a:alpha val="40000"/>
                              </a:schemeClr>
                            </a:glow>
                          </a:effectLst>
                        </a:rPr>
                        <a:t>Single touch</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149.99</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Photography</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Canon</a:t>
                      </a:r>
                      <a:endParaRPr lang="zh-CN" altLang="en-US" dirty="0">
                        <a:effectLst>
                          <a:glow rad="101600">
                            <a:schemeClr val="accent3">
                              <a:satMod val="175000"/>
                              <a:alpha val="40000"/>
                            </a:schemeClr>
                          </a:glow>
                        </a:effectLst>
                      </a:endParaRPr>
                    </a:p>
                  </a:txBody>
                  <a:tcPr/>
                </a:tc>
                <a:extLst>
                  <a:ext uri="{0D108BD9-81ED-4DB2-BD59-A6C34878D82A}">
                    <a16:rowId xmlns:a16="http://schemas.microsoft.com/office/drawing/2014/main" val="10003"/>
                  </a:ext>
                </a:extLst>
              </a:tr>
              <a:tr h="604867">
                <a:tc>
                  <a:txBody>
                    <a:bodyPr/>
                    <a:lstStyle/>
                    <a:p>
                      <a:pPr algn="ctr"/>
                      <a:r>
                        <a:rPr lang="en-US" altLang="zh-CN" dirty="0">
                          <a:effectLst>
                            <a:glow rad="101600">
                              <a:schemeClr val="accent3">
                                <a:satMod val="175000"/>
                                <a:alpha val="40000"/>
                              </a:schemeClr>
                            </a:glow>
                          </a:effectLst>
                        </a:rPr>
                        <a:t>Multi touch</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203.99</a:t>
                      </a:r>
                      <a:endParaRPr lang="zh-CN" altLang="en-US" dirty="0">
                        <a:effectLst>
                          <a:glow rad="101600">
                            <a:schemeClr val="accent3">
                              <a:satMod val="175000"/>
                              <a:alpha val="40000"/>
                            </a:schemeClr>
                          </a:glow>
                        </a:effectLst>
                      </a:endParaRPr>
                    </a:p>
                  </a:txBody>
                  <a:tcPr/>
                </a:tc>
                <a:tc>
                  <a:txBody>
                    <a:bodyPr/>
                    <a:lstStyle/>
                    <a:p>
                      <a:pPr algn="ctr"/>
                      <a:r>
                        <a:rPr lang="en-US" altLang="zh-CN" dirty="0" err="1">
                          <a:effectLst>
                            <a:glow rad="101600">
                              <a:schemeClr val="accent3">
                                <a:satMod val="175000"/>
                                <a:alpha val="40000"/>
                              </a:schemeClr>
                            </a:glow>
                          </a:effectLst>
                        </a:rPr>
                        <a:t>househould</a:t>
                      </a:r>
                      <a:endParaRPr lang="zh-CN" altLang="en-US" dirty="0">
                        <a:effectLst>
                          <a:glow rad="101600">
                            <a:schemeClr val="accent3">
                              <a:satMod val="175000"/>
                              <a:alpha val="40000"/>
                            </a:schemeClr>
                          </a:glow>
                        </a:effectLst>
                      </a:endParaRPr>
                    </a:p>
                  </a:txBody>
                  <a:tcPr/>
                </a:tc>
                <a:tc>
                  <a:txBody>
                    <a:bodyPr/>
                    <a:lstStyle/>
                    <a:p>
                      <a:pPr algn="ctr"/>
                      <a:r>
                        <a:rPr lang="en-US" altLang="zh-CN" dirty="0">
                          <a:effectLst>
                            <a:glow rad="101600">
                              <a:schemeClr val="accent3">
                                <a:satMod val="175000"/>
                                <a:alpha val="40000"/>
                              </a:schemeClr>
                            </a:glow>
                          </a:effectLst>
                        </a:rPr>
                        <a:t>Hitachi</a:t>
                      </a:r>
                      <a:endParaRPr lang="zh-CN" altLang="en-US" dirty="0">
                        <a:effectLst>
                          <a:glow rad="101600">
                            <a:schemeClr val="accent3">
                              <a:satMod val="175000"/>
                              <a:alpha val="40000"/>
                            </a:schemeClr>
                          </a:glow>
                        </a:effectLst>
                      </a:endParaRPr>
                    </a:p>
                  </a:txBody>
                  <a:tcPr/>
                </a:tc>
                <a:extLst>
                  <a:ext uri="{0D108BD9-81ED-4DB2-BD59-A6C34878D82A}">
                    <a16:rowId xmlns:a16="http://schemas.microsoft.com/office/drawing/2014/main" val="10004"/>
                  </a:ext>
                </a:extLst>
              </a:tr>
            </a:tbl>
          </a:graphicData>
        </a:graphic>
      </p:graphicFrame>
      <p:sp>
        <p:nvSpPr>
          <p:cNvPr id="5" name="Text Box 20">
            <a:extLst>
              <a:ext uri="{FF2B5EF4-FFF2-40B4-BE49-F238E27FC236}">
                <a16:creationId xmlns:a16="http://schemas.microsoft.com/office/drawing/2014/main" id="{5172D516-0B03-CF90-93EA-B041F03FA63B}"/>
              </a:ext>
            </a:extLst>
          </p:cNvPr>
          <p:cNvSpPr txBox="1">
            <a:spLocks noChangeArrowheads="1"/>
          </p:cNvSpPr>
          <p:nvPr/>
        </p:nvSpPr>
        <p:spPr bwMode="auto">
          <a:xfrm>
            <a:off x="2921176" y="2254776"/>
            <a:ext cx="1688095" cy="369332"/>
          </a:xfrm>
          <a:prstGeom prst="rect">
            <a:avLst/>
          </a:prstGeom>
          <a:solidFill>
            <a:schemeClr val="accent1"/>
          </a:solidFill>
          <a:ln>
            <a:noFill/>
          </a:ln>
          <a:effectLst/>
        </p:spPr>
        <p:txBody>
          <a:bodyPr wrap="square">
            <a:spAutoFit/>
          </a:bodyPr>
          <a:lstStyle/>
          <a:p>
            <a:pPr algn="ctr">
              <a:spcBef>
                <a:spcPct val="50000"/>
              </a:spcBef>
              <a:buFontTx/>
              <a:buNone/>
            </a:pPr>
            <a:r>
              <a:rPr lang="en-US" altLang="zh-CN" b="1" dirty="0">
                <a:solidFill>
                  <a:srgbClr val="7D0900"/>
                </a:solidFill>
                <a:ea typeface="宋体" charset="-122"/>
              </a:rPr>
              <a:t>Products</a:t>
            </a:r>
          </a:p>
        </p:txBody>
      </p:sp>
      <p:sp>
        <p:nvSpPr>
          <p:cNvPr id="6" name="Text Box 20">
            <a:extLst>
              <a:ext uri="{FF2B5EF4-FFF2-40B4-BE49-F238E27FC236}">
                <a16:creationId xmlns:a16="http://schemas.microsoft.com/office/drawing/2014/main" id="{4C962121-7049-8D1C-F718-73D0D1D2F3E8}"/>
              </a:ext>
            </a:extLst>
          </p:cNvPr>
          <p:cNvSpPr txBox="1">
            <a:spLocks noChangeArrowheads="1"/>
          </p:cNvSpPr>
          <p:nvPr/>
        </p:nvSpPr>
        <p:spPr bwMode="auto">
          <a:xfrm>
            <a:off x="2181047" y="1606704"/>
            <a:ext cx="3168352" cy="338554"/>
          </a:xfrm>
          <a:prstGeom prst="rect">
            <a:avLst/>
          </a:prstGeom>
          <a:noFill/>
          <a:ln>
            <a:noFill/>
          </a:ln>
          <a:effectLst/>
        </p:spPr>
        <p:txBody>
          <a:bodyPr wrap="square">
            <a:spAutoFit/>
          </a:bodyPr>
          <a:lstStyle/>
          <a:p>
            <a:pPr algn="ctr">
              <a:spcBef>
                <a:spcPct val="50000"/>
              </a:spcBef>
              <a:buFontTx/>
              <a:buNone/>
            </a:pPr>
            <a:r>
              <a:rPr lang="en-US" altLang="zh-CN" sz="1600" b="1" dirty="0">
                <a:solidFill>
                  <a:srgbClr val="C00000"/>
                </a:solidFill>
                <a:ea typeface="宋体" charset="-122"/>
              </a:rPr>
              <a:t>Name of Table (Relation) </a:t>
            </a:r>
          </a:p>
        </p:txBody>
      </p:sp>
      <p:sp>
        <p:nvSpPr>
          <p:cNvPr id="7" name="Line 21">
            <a:extLst>
              <a:ext uri="{FF2B5EF4-FFF2-40B4-BE49-F238E27FC236}">
                <a16:creationId xmlns:a16="http://schemas.microsoft.com/office/drawing/2014/main" id="{81966696-51EF-25DC-4F4A-17FA22C6002D}"/>
              </a:ext>
            </a:extLst>
          </p:cNvPr>
          <p:cNvSpPr>
            <a:spLocks noChangeShapeType="1"/>
          </p:cNvSpPr>
          <p:nvPr/>
        </p:nvSpPr>
        <p:spPr bwMode="auto">
          <a:xfrm>
            <a:off x="3755697" y="1894736"/>
            <a:ext cx="9525" cy="36003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8" name="Line 15">
            <a:extLst>
              <a:ext uri="{FF2B5EF4-FFF2-40B4-BE49-F238E27FC236}">
                <a16:creationId xmlns:a16="http://schemas.microsoft.com/office/drawing/2014/main" id="{CBBB54E8-AD96-10CA-7F71-086E0E18CED5}"/>
              </a:ext>
            </a:extLst>
          </p:cNvPr>
          <p:cNvSpPr>
            <a:spLocks noChangeShapeType="1"/>
          </p:cNvSpPr>
          <p:nvPr/>
        </p:nvSpPr>
        <p:spPr bwMode="auto">
          <a:xfrm flipH="1">
            <a:off x="4711776" y="2157616"/>
            <a:ext cx="449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 name="Line 16">
            <a:extLst>
              <a:ext uri="{FF2B5EF4-FFF2-40B4-BE49-F238E27FC236}">
                <a16:creationId xmlns:a16="http://schemas.microsoft.com/office/drawing/2014/main" id="{DC72B140-1207-8428-D962-C5D27209070A}"/>
              </a:ext>
            </a:extLst>
          </p:cNvPr>
          <p:cNvSpPr>
            <a:spLocks noChangeShapeType="1"/>
          </p:cNvSpPr>
          <p:nvPr/>
        </p:nvSpPr>
        <p:spPr bwMode="auto">
          <a:xfrm flipH="1">
            <a:off x="6159576" y="2157616"/>
            <a:ext cx="3048000" cy="4664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 name="Line 17">
            <a:extLst>
              <a:ext uri="{FF2B5EF4-FFF2-40B4-BE49-F238E27FC236}">
                <a16:creationId xmlns:a16="http://schemas.microsoft.com/office/drawing/2014/main" id="{5AD548E7-552C-78B9-D81C-87EEEE50892A}"/>
              </a:ext>
            </a:extLst>
          </p:cNvPr>
          <p:cNvSpPr>
            <a:spLocks noChangeShapeType="1"/>
          </p:cNvSpPr>
          <p:nvPr/>
        </p:nvSpPr>
        <p:spPr bwMode="auto">
          <a:xfrm flipH="1">
            <a:off x="7912176" y="2157616"/>
            <a:ext cx="1295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 name="Line 18">
            <a:extLst>
              <a:ext uri="{FF2B5EF4-FFF2-40B4-BE49-F238E27FC236}">
                <a16:creationId xmlns:a16="http://schemas.microsoft.com/office/drawing/2014/main" id="{B5FDF63B-4229-A4A0-4FAC-7B127A0AEC21}"/>
              </a:ext>
            </a:extLst>
          </p:cNvPr>
          <p:cNvSpPr>
            <a:spLocks noChangeShapeType="1"/>
          </p:cNvSpPr>
          <p:nvPr/>
        </p:nvSpPr>
        <p:spPr bwMode="auto">
          <a:xfrm>
            <a:off x="9207576" y="2157616"/>
            <a:ext cx="0" cy="4664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2" name="Text Box 20">
            <a:extLst>
              <a:ext uri="{FF2B5EF4-FFF2-40B4-BE49-F238E27FC236}">
                <a16:creationId xmlns:a16="http://schemas.microsoft.com/office/drawing/2014/main" id="{C4858826-E558-E326-91C0-574A9A2A521D}"/>
              </a:ext>
            </a:extLst>
          </p:cNvPr>
          <p:cNvSpPr txBox="1">
            <a:spLocks noChangeArrowheads="1"/>
          </p:cNvSpPr>
          <p:nvPr/>
        </p:nvSpPr>
        <p:spPr bwMode="auto">
          <a:xfrm>
            <a:off x="7313664" y="1766978"/>
            <a:ext cx="3168352" cy="338554"/>
          </a:xfrm>
          <a:prstGeom prst="rect">
            <a:avLst/>
          </a:prstGeom>
          <a:noFill/>
          <a:ln>
            <a:noFill/>
          </a:ln>
          <a:effectLst/>
        </p:spPr>
        <p:txBody>
          <a:bodyPr wrap="square">
            <a:spAutoFit/>
          </a:bodyPr>
          <a:lstStyle/>
          <a:p>
            <a:pPr algn="ctr">
              <a:spcBef>
                <a:spcPct val="50000"/>
              </a:spcBef>
              <a:buFontTx/>
              <a:buNone/>
            </a:pPr>
            <a:r>
              <a:rPr lang="en-US" altLang="zh-CN" sz="1600" b="1" dirty="0">
                <a:solidFill>
                  <a:srgbClr val="C00000"/>
                </a:solidFill>
                <a:ea typeface="宋体" charset="-122"/>
              </a:rPr>
              <a:t>Column (Field, Attribute) </a:t>
            </a:r>
          </a:p>
        </p:txBody>
      </p:sp>
      <p:sp>
        <p:nvSpPr>
          <p:cNvPr id="13" name="Line 11">
            <a:extLst>
              <a:ext uri="{FF2B5EF4-FFF2-40B4-BE49-F238E27FC236}">
                <a16:creationId xmlns:a16="http://schemas.microsoft.com/office/drawing/2014/main" id="{6D720185-B08B-DCBC-3192-B179E7AA0102}"/>
              </a:ext>
            </a:extLst>
          </p:cNvPr>
          <p:cNvSpPr>
            <a:spLocks noChangeShapeType="1"/>
          </p:cNvSpPr>
          <p:nvPr/>
        </p:nvSpPr>
        <p:spPr bwMode="auto">
          <a:xfrm flipV="1">
            <a:off x="2616376" y="56140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4" name="Line 12">
            <a:extLst>
              <a:ext uri="{FF2B5EF4-FFF2-40B4-BE49-F238E27FC236}">
                <a16:creationId xmlns:a16="http://schemas.microsoft.com/office/drawing/2014/main" id="{C18265BC-575C-B3CC-8133-30A30FA381EA}"/>
              </a:ext>
            </a:extLst>
          </p:cNvPr>
          <p:cNvSpPr>
            <a:spLocks noChangeShapeType="1"/>
          </p:cNvSpPr>
          <p:nvPr/>
        </p:nvSpPr>
        <p:spPr bwMode="auto">
          <a:xfrm flipV="1">
            <a:off x="2616376" y="4699600"/>
            <a:ext cx="228600" cy="1371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5" name="Line 13">
            <a:extLst>
              <a:ext uri="{FF2B5EF4-FFF2-40B4-BE49-F238E27FC236}">
                <a16:creationId xmlns:a16="http://schemas.microsoft.com/office/drawing/2014/main" id="{A212E772-0D87-458C-66FD-985408E22AA8}"/>
              </a:ext>
            </a:extLst>
          </p:cNvPr>
          <p:cNvSpPr>
            <a:spLocks noChangeShapeType="1"/>
          </p:cNvSpPr>
          <p:nvPr/>
        </p:nvSpPr>
        <p:spPr bwMode="auto">
          <a:xfrm flipV="1">
            <a:off x="2616376" y="4013800"/>
            <a:ext cx="228600" cy="2057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6" name="Line 14">
            <a:extLst>
              <a:ext uri="{FF2B5EF4-FFF2-40B4-BE49-F238E27FC236}">
                <a16:creationId xmlns:a16="http://schemas.microsoft.com/office/drawing/2014/main" id="{F0719C3C-1D4D-855F-0B34-51B9445432CF}"/>
              </a:ext>
            </a:extLst>
          </p:cNvPr>
          <p:cNvSpPr>
            <a:spLocks noChangeShapeType="1"/>
          </p:cNvSpPr>
          <p:nvPr/>
        </p:nvSpPr>
        <p:spPr bwMode="auto">
          <a:xfrm flipV="1">
            <a:off x="2616376" y="3328000"/>
            <a:ext cx="228600" cy="2743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 name="Text Box 20">
            <a:extLst>
              <a:ext uri="{FF2B5EF4-FFF2-40B4-BE49-F238E27FC236}">
                <a16:creationId xmlns:a16="http://schemas.microsoft.com/office/drawing/2014/main" id="{97BB547C-3D2D-1386-ADB3-D989D3632EAF}"/>
              </a:ext>
            </a:extLst>
          </p:cNvPr>
          <p:cNvSpPr txBox="1">
            <a:spLocks noChangeArrowheads="1"/>
          </p:cNvSpPr>
          <p:nvPr/>
        </p:nvSpPr>
        <p:spPr bwMode="auto">
          <a:xfrm>
            <a:off x="1913064" y="6078071"/>
            <a:ext cx="3168352" cy="338554"/>
          </a:xfrm>
          <a:prstGeom prst="rect">
            <a:avLst/>
          </a:prstGeom>
          <a:noFill/>
          <a:ln>
            <a:noFill/>
          </a:ln>
          <a:effectLst/>
        </p:spPr>
        <p:txBody>
          <a:bodyPr wrap="square">
            <a:spAutoFit/>
          </a:bodyPr>
          <a:lstStyle/>
          <a:p>
            <a:pPr algn="ctr">
              <a:spcBef>
                <a:spcPct val="50000"/>
              </a:spcBef>
              <a:buFontTx/>
              <a:buNone/>
            </a:pPr>
            <a:r>
              <a:rPr lang="en-US" altLang="zh-CN" sz="1600" b="1" dirty="0">
                <a:solidFill>
                  <a:srgbClr val="C00000"/>
                </a:solidFill>
                <a:ea typeface="宋体" charset="-122"/>
              </a:rPr>
              <a:t>Row (Record, Tuple) </a:t>
            </a:r>
          </a:p>
        </p:txBody>
      </p:sp>
      <p:sp>
        <p:nvSpPr>
          <p:cNvPr id="18" name="Line 15">
            <a:extLst>
              <a:ext uri="{FF2B5EF4-FFF2-40B4-BE49-F238E27FC236}">
                <a16:creationId xmlns:a16="http://schemas.microsoft.com/office/drawing/2014/main" id="{7CAC2420-968E-D185-6C6B-A5B6B03DD441}"/>
              </a:ext>
            </a:extLst>
          </p:cNvPr>
          <p:cNvSpPr>
            <a:spLocks noChangeShapeType="1"/>
          </p:cNvSpPr>
          <p:nvPr/>
        </p:nvSpPr>
        <p:spPr bwMode="auto">
          <a:xfrm flipH="1" flipV="1">
            <a:off x="4609270" y="5711160"/>
            <a:ext cx="4750705" cy="3600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9" name="Line 16">
            <a:extLst>
              <a:ext uri="{FF2B5EF4-FFF2-40B4-BE49-F238E27FC236}">
                <a16:creationId xmlns:a16="http://schemas.microsoft.com/office/drawing/2014/main" id="{D5074229-E880-F384-65FB-D3F9148879B6}"/>
              </a:ext>
            </a:extLst>
          </p:cNvPr>
          <p:cNvSpPr>
            <a:spLocks noChangeShapeType="1"/>
          </p:cNvSpPr>
          <p:nvPr/>
        </p:nvSpPr>
        <p:spPr bwMode="auto">
          <a:xfrm flipH="1" flipV="1">
            <a:off x="6159576" y="5711160"/>
            <a:ext cx="3200400" cy="3600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 name="Line 17">
            <a:extLst>
              <a:ext uri="{FF2B5EF4-FFF2-40B4-BE49-F238E27FC236}">
                <a16:creationId xmlns:a16="http://schemas.microsoft.com/office/drawing/2014/main" id="{22F827B9-903F-8F94-24A4-9815268DE442}"/>
              </a:ext>
            </a:extLst>
          </p:cNvPr>
          <p:cNvSpPr>
            <a:spLocks noChangeShapeType="1"/>
          </p:cNvSpPr>
          <p:nvPr/>
        </p:nvSpPr>
        <p:spPr bwMode="auto">
          <a:xfrm flipH="1" flipV="1">
            <a:off x="7759776" y="5711160"/>
            <a:ext cx="1600200" cy="3600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 name="Line 18">
            <a:extLst>
              <a:ext uri="{FF2B5EF4-FFF2-40B4-BE49-F238E27FC236}">
                <a16:creationId xmlns:a16="http://schemas.microsoft.com/office/drawing/2014/main" id="{7C434FE7-D687-77E0-D35A-5677D691F937}"/>
              </a:ext>
            </a:extLst>
          </p:cNvPr>
          <p:cNvSpPr>
            <a:spLocks noChangeShapeType="1"/>
          </p:cNvSpPr>
          <p:nvPr/>
        </p:nvSpPr>
        <p:spPr bwMode="auto">
          <a:xfrm flipV="1">
            <a:off x="9359976" y="5613999"/>
            <a:ext cx="0" cy="46407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2" name="Text Box 20">
            <a:extLst>
              <a:ext uri="{FF2B5EF4-FFF2-40B4-BE49-F238E27FC236}">
                <a16:creationId xmlns:a16="http://schemas.microsoft.com/office/drawing/2014/main" id="{866FF5DC-265A-2F1C-2A1A-96EB001CB9F9}"/>
              </a:ext>
            </a:extLst>
          </p:cNvPr>
          <p:cNvSpPr txBox="1">
            <a:spLocks noChangeArrowheads="1"/>
          </p:cNvSpPr>
          <p:nvPr/>
        </p:nvSpPr>
        <p:spPr bwMode="auto">
          <a:xfrm>
            <a:off x="6959676" y="6078070"/>
            <a:ext cx="3168352" cy="338554"/>
          </a:xfrm>
          <a:prstGeom prst="rect">
            <a:avLst/>
          </a:prstGeom>
          <a:noFill/>
          <a:ln>
            <a:noFill/>
          </a:ln>
          <a:effectLst/>
        </p:spPr>
        <p:txBody>
          <a:bodyPr wrap="square">
            <a:spAutoFit/>
          </a:bodyPr>
          <a:lstStyle/>
          <a:p>
            <a:pPr algn="ctr">
              <a:spcBef>
                <a:spcPct val="50000"/>
              </a:spcBef>
              <a:buFontTx/>
              <a:buNone/>
            </a:pPr>
            <a:r>
              <a:rPr lang="en-US" altLang="zh-CN" sz="1600" b="1" dirty="0">
                <a:solidFill>
                  <a:srgbClr val="C00000"/>
                </a:solidFill>
                <a:ea typeface="宋体" charset="-122"/>
              </a:rPr>
              <a:t>Domain (</a:t>
            </a:r>
            <a:r>
              <a:rPr lang="en-US" altLang="zh-CN" sz="1600" b="1" dirty="0">
                <a:solidFill>
                  <a:srgbClr val="C00000"/>
                </a:solidFill>
              </a:rPr>
              <a:t>A</a:t>
            </a:r>
            <a:r>
              <a:rPr lang="en-US" altLang="zh-CN" sz="1600" b="1" dirty="0">
                <a:solidFill>
                  <a:srgbClr val="C00000"/>
                </a:solidFill>
                <a:ea typeface="宋体" charset="-122"/>
              </a:rPr>
              <a:t>tomic type)</a:t>
            </a:r>
          </a:p>
        </p:txBody>
      </p:sp>
    </p:spTree>
    <p:extLst>
      <p:ext uri="{BB962C8B-B14F-4D97-AF65-F5344CB8AC3E}">
        <p14:creationId xmlns:p14="http://schemas.microsoft.com/office/powerpoint/2010/main" val="349334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3565-3872-9606-4296-DF9C3B53EB4C}"/>
              </a:ext>
            </a:extLst>
          </p:cNvPr>
          <p:cNvSpPr>
            <a:spLocks noGrp="1"/>
          </p:cNvSpPr>
          <p:nvPr>
            <p:ph type="title"/>
          </p:nvPr>
        </p:nvSpPr>
        <p:spPr/>
        <p:txBody>
          <a:bodyPr/>
          <a:lstStyle/>
          <a:p>
            <a:r>
              <a:rPr lang="en-US" dirty="0"/>
              <a:t>Database</a:t>
            </a:r>
          </a:p>
        </p:txBody>
      </p:sp>
      <p:sp>
        <p:nvSpPr>
          <p:cNvPr id="3" name="Content Placeholder 2">
            <a:extLst>
              <a:ext uri="{FF2B5EF4-FFF2-40B4-BE49-F238E27FC236}">
                <a16:creationId xmlns:a16="http://schemas.microsoft.com/office/drawing/2014/main" id="{D9896401-963A-9391-1E10-48D122C2B9C5}"/>
              </a:ext>
            </a:extLst>
          </p:cNvPr>
          <p:cNvSpPr>
            <a:spLocks noGrp="1"/>
          </p:cNvSpPr>
          <p:nvPr>
            <p:ph sz="quarter" idx="13"/>
          </p:nvPr>
        </p:nvSpPr>
        <p:spPr>
          <a:xfrm>
            <a:off x="913774" y="1566407"/>
            <a:ext cx="10363826" cy="4936869"/>
          </a:xfrm>
        </p:spPr>
        <p:txBody>
          <a:bodyPr>
            <a:normAutofit/>
          </a:bodyPr>
          <a:lstStyle/>
          <a:p>
            <a:r>
              <a:rPr lang="en-US" dirty="0"/>
              <a:t>A database is a collection of data stored electronically, usually organized and structured in some form. </a:t>
            </a:r>
          </a:p>
          <a:p>
            <a:r>
              <a:rPr lang="en-US" dirty="0"/>
              <a:t>Databases can be very simple – a text file or a CSV file, for example. </a:t>
            </a:r>
          </a:p>
          <a:p>
            <a:r>
              <a:rPr lang="en-US" dirty="0"/>
              <a:t>When they are complex, we use formal methods of design and engineering principles, to build, update and maintain these systems. </a:t>
            </a:r>
          </a:p>
          <a:p>
            <a:r>
              <a:rPr lang="en-US" dirty="0"/>
              <a:t>A </a:t>
            </a:r>
            <a:r>
              <a:rPr lang="en-US" dirty="0" err="1"/>
              <a:t>DataBase</a:t>
            </a:r>
            <a:r>
              <a:rPr lang="en-US" dirty="0"/>
              <a:t> Management System (DBMS) is the software used to interact between the database and an application that uses the database.</a:t>
            </a:r>
          </a:p>
          <a:p>
            <a:r>
              <a:rPr lang="en-US" dirty="0"/>
              <a:t>Data in databases is usually stored as tables (Relational) or through some form of XML or JSON-based collections (NOSQL).</a:t>
            </a:r>
          </a:p>
        </p:txBody>
      </p:sp>
    </p:spTree>
    <p:extLst>
      <p:ext uri="{BB962C8B-B14F-4D97-AF65-F5344CB8AC3E}">
        <p14:creationId xmlns:p14="http://schemas.microsoft.com/office/powerpoint/2010/main" val="5867023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9112B-24BA-56F7-E254-92F2D6875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F5773-052D-19CA-DB9C-DD26F93FE977}"/>
              </a:ext>
            </a:extLst>
          </p:cNvPr>
          <p:cNvSpPr>
            <a:spLocks noGrp="1"/>
          </p:cNvSpPr>
          <p:nvPr>
            <p:ph type="title"/>
          </p:nvPr>
        </p:nvSpPr>
        <p:spPr/>
        <p:txBody>
          <a:bodyPr/>
          <a:lstStyle/>
          <a:p>
            <a:r>
              <a:rPr lang="en-US" dirty="0"/>
              <a:t>Relation Schema</a:t>
            </a:r>
          </a:p>
        </p:txBody>
      </p:sp>
      <p:sp>
        <p:nvSpPr>
          <p:cNvPr id="3" name="Content Placeholder 2">
            <a:extLst>
              <a:ext uri="{FF2B5EF4-FFF2-40B4-BE49-F238E27FC236}">
                <a16:creationId xmlns:a16="http://schemas.microsoft.com/office/drawing/2014/main" id="{D715F5AB-5E21-A80F-2210-E1DFAA93A938}"/>
              </a:ext>
            </a:extLst>
          </p:cNvPr>
          <p:cNvSpPr>
            <a:spLocks noGrp="1"/>
          </p:cNvSpPr>
          <p:nvPr>
            <p:ph sz="quarter" idx="13"/>
          </p:nvPr>
        </p:nvSpPr>
        <p:spPr/>
        <p:txBody>
          <a:bodyPr>
            <a:normAutofit/>
          </a:bodyPr>
          <a:lstStyle/>
          <a:p>
            <a:pPr>
              <a:spcBef>
                <a:spcPts val="0"/>
              </a:spcBef>
            </a:pPr>
            <a:r>
              <a:rPr lang="en-US" dirty="0"/>
              <a:t>Formal description of a table </a:t>
            </a:r>
          </a:p>
          <a:p>
            <a:r>
              <a:rPr lang="en-US" altLang="zh-CN" dirty="0"/>
              <a:t>Schema of a relation: </a:t>
            </a:r>
            <a:r>
              <a:rPr lang="en-US" altLang="zh-CN" i="1" dirty="0"/>
              <a:t>R</a:t>
            </a:r>
            <a:r>
              <a:rPr lang="en-US" altLang="zh-CN" dirty="0"/>
              <a:t>(</a:t>
            </a:r>
            <a:r>
              <a:rPr lang="en-US" altLang="zh-CN" i="1" dirty="0"/>
              <a:t>A</a:t>
            </a:r>
            <a:r>
              <a:rPr lang="en-US" altLang="zh-CN" i="1" baseline="-25000" dirty="0"/>
              <a:t>1</a:t>
            </a:r>
            <a:r>
              <a:rPr lang="en-US" altLang="zh-CN" dirty="0"/>
              <a:t>, </a:t>
            </a:r>
            <a:r>
              <a:rPr lang="en-US" altLang="zh-CN" i="1" dirty="0"/>
              <a:t>A</a:t>
            </a:r>
            <a:r>
              <a:rPr lang="en-US" altLang="zh-CN" i="1" baseline="-25000" dirty="0"/>
              <a:t>2</a:t>
            </a:r>
            <a:r>
              <a:rPr lang="en-US" altLang="zh-CN" dirty="0"/>
              <a:t>, …, </a:t>
            </a:r>
            <a:r>
              <a:rPr lang="en-US" altLang="zh-CN" i="1" dirty="0"/>
              <a:t>A</a:t>
            </a:r>
            <a:r>
              <a:rPr lang="en-US" altLang="zh-CN" i="1" baseline="-25000" dirty="0"/>
              <a:t>k</a:t>
            </a:r>
            <a:r>
              <a:rPr lang="en-US" altLang="zh-CN" dirty="0"/>
              <a:t>), b</a:t>
            </a:r>
            <a:r>
              <a:rPr lang="en-US" dirty="0"/>
              <a:t>lueprint containing all the information needed to create the table</a:t>
            </a:r>
            <a:endParaRPr lang="en-US" altLang="zh-CN" dirty="0"/>
          </a:p>
          <a:p>
            <a:pPr marL="914400" lvl="1" indent="-457200">
              <a:buFont typeface="+mj-lt"/>
              <a:buAutoNum type="arabicPeriod"/>
            </a:pPr>
            <a:r>
              <a:rPr lang="en-US" altLang="zh-CN" dirty="0"/>
              <a:t>Relation name</a:t>
            </a:r>
          </a:p>
          <a:p>
            <a:pPr marL="914400" lvl="1" indent="-457200">
              <a:buFont typeface="+mj-lt"/>
              <a:buAutoNum type="arabicPeriod"/>
            </a:pPr>
            <a:r>
              <a:rPr lang="en-US" altLang="zh-CN" dirty="0"/>
              <a:t>Attribute names</a:t>
            </a:r>
          </a:p>
          <a:p>
            <a:pPr marL="914400" lvl="1" indent="-457200">
              <a:buFont typeface="+mj-lt"/>
              <a:buAutoNum type="arabicPeriod"/>
            </a:pPr>
            <a:r>
              <a:rPr lang="en-US" altLang="zh-CN" dirty="0"/>
              <a:t>Attribute domains</a:t>
            </a:r>
          </a:p>
          <a:p>
            <a:r>
              <a:rPr lang="en-US" altLang="zh-CN" dirty="0"/>
              <a:t>Schema of a database: </a:t>
            </a:r>
            <a:r>
              <a:rPr lang="en-US" altLang="zh-CN" i="1" dirty="0"/>
              <a:t>R</a:t>
            </a:r>
            <a:r>
              <a:rPr lang="en-US" altLang="zh-CN" i="1" baseline="-25000" dirty="0"/>
              <a:t>1</a:t>
            </a:r>
            <a:r>
              <a:rPr lang="en-US" altLang="zh-CN" dirty="0"/>
              <a:t>(…), </a:t>
            </a:r>
            <a:r>
              <a:rPr lang="en-US" altLang="zh-CN" i="1" dirty="0"/>
              <a:t>R</a:t>
            </a:r>
            <a:r>
              <a:rPr lang="en-US" altLang="zh-CN" i="1" baseline="-25000" dirty="0"/>
              <a:t>2</a:t>
            </a:r>
            <a:r>
              <a:rPr lang="en-US" altLang="zh-CN" dirty="0"/>
              <a:t>(…),…, </a:t>
            </a:r>
            <a:r>
              <a:rPr lang="en-US" altLang="zh-CN" i="1" dirty="0"/>
              <a:t>R</a:t>
            </a:r>
            <a:r>
              <a:rPr lang="en-US" altLang="zh-CN" i="1" baseline="-25000" dirty="0"/>
              <a:t>n</a:t>
            </a:r>
            <a:r>
              <a:rPr lang="en-US" altLang="zh-CN" dirty="0"/>
              <a:t>(…)</a:t>
            </a:r>
          </a:p>
          <a:p>
            <a:pPr lvl="1"/>
            <a:r>
              <a:rPr lang="en-US" altLang="zh-CN" b="1" dirty="0">
                <a:solidFill>
                  <a:srgbClr val="C00000"/>
                </a:solidFill>
              </a:rPr>
              <a:t>A set of relation schemas</a:t>
            </a:r>
          </a:p>
        </p:txBody>
      </p:sp>
    </p:spTree>
    <p:extLst>
      <p:ext uri="{BB962C8B-B14F-4D97-AF65-F5344CB8AC3E}">
        <p14:creationId xmlns:p14="http://schemas.microsoft.com/office/powerpoint/2010/main" val="2040551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C803-37AF-7363-4392-5F9C10E1F613}"/>
              </a:ext>
            </a:extLst>
          </p:cNvPr>
          <p:cNvSpPr>
            <a:spLocks noGrp="1"/>
          </p:cNvSpPr>
          <p:nvPr>
            <p:ph type="title"/>
          </p:nvPr>
        </p:nvSpPr>
        <p:spPr/>
        <p:txBody>
          <a:bodyPr/>
          <a:lstStyle/>
          <a:p>
            <a:r>
              <a:rPr lang="en-US" dirty="0"/>
              <a:t>Relational Schema</a:t>
            </a:r>
          </a:p>
        </p:txBody>
      </p:sp>
      <p:sp>
        <p:nvSpPr>
          <p:cNvPr id="4" name="Content Placeholder 2">
            <a:extLst>
              <a:ext uri="{FF2B5EF4-FFF2-40B4-BE49-F238E27FC236}">
                <a16:creationId xmlns:a16="http://schemas.microsoft.com/office/drawing/2014/main" id="{205D4A26-FF6F-F181-0822-B8354B82D3AE}"/>
              </a:ext>
            </a:extLst>
          </p:cNvPr>
          <p:cNvSpPr txBox="1">
            <a:spLocks/>
          </p:cNvSpPr>
          <p:nvPr/>
        </p:nvSpPr>
        <p:spPr>
          <a:xfrm>
            <a:off x="1040525" y="1566408"/>
            <a:ext cx="11151476" cy="4224792"/>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120000"/>
              </a:lnSpc>
              <a:spcBef>
                <a:spcPts val="1000"/>
              </a:spcBef>
              <a:buClr>
                <a:schemeClr val="tx1"/>
              </a:buClr>
              <a:buFont typeface="Wingdings" panose="05000000000000000000" pitchFamily="2" charset="2"/>
              <a:buChar char="§"/>
              <a:defRPr sz="2400" kern="1200" cap="none" baseline="0">
                <a:solidFill>
                  <a:schemeClr val="tx1"/>
                </a:solidFill>
                <a:effectLst/>
                <a:latin typeface="+mj-lt"/>
                <a:ea typeface="+mn-ea"/>
                <a:cs typeface="Calibri" panose="020F0502020204030204" pitchFamily="34" charset="0"/>
              </a:defRPr>
            </a:lvl1pPr>
            <a:lvl2pPr marL="685800" indent="-228600" algn="l" defTabSz="914400" rtl="0" eaLnBrk="1" latinLnBrk="0" hangingPunct="1">
              <a:lnSpc>
                <a:spcPct val="120000"/>
              </a:lnSpc>
              <a:spcBef>
                <a:spcPts val="500"/>
              </a:spcBef>
              <a:buClr>
                <a:schemeClr val="tx1"/>
              </a:buClr>
              <a:buFont typeface="Courier New" panose="02070309020205020404" pitchFamily="49" charset="0"/>
              <a:buChar char="o"/>
              <a:defRPr sz="2000" kern="1200" cap="none" baseline="0">
                <a:solidFill>
                  <a:schemeClr val="tx1"/>
                </a:solidFill>
                <a:effectLst/>
                <a:latin typeface="+mn-lt"/>
                <a:ea typeface="+mn-ea"/>
                <a:cs typeface="Calibri" panose="020F0502020204030204" pitchFamily="34" charset="0"/>
              </a:defRPr>
            </a:lvl2pPr>
            <a:lvl3pPr marL="1143000" indent="-228600" algn="l" defTabSz="914400" rtl="0" eaLnBrk="1" latinLnBrk="0" hangingPunct="1">
              <a:lnSpc>
                <a:spcPct val="120000"/>
              </a:lnSpc>
              <a:spcBef>
                <a:spcPts val="500"/>
              </a:spcBef>
              <a:buClr>
                <a:schemeClr val="tx1"/>
              </a:buClr>
              <a:buFont typeface="Wingdings" panose="05000000000000000000" pitchFamily="2" charset="2"/>
              <a:buChar char="v"/>
              <a:defRPr sz="1800" kern="1200" cap="none"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Wingdings" panose="05000000000000000000" pitchFamily="2" charset="2"/>
              <a:buChar char="q"/>
              <a:defRPr sz="16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pPr marL="0" indent="0">
              <a:spcBef>
                <a:spcPts val="0"/>
              </a:spcBef>
              <a:buFont typeface="Wingdings" panose="05000000000000000000" pitchFamily="2" charset="2"/>
              <a:buNone/>
            </a:pPr>
            <a:r>
              <a:rPr lang="en-US" sz="3600" dirty="0"/>
              <a:t>Employee(</a:t>
            </a:r>
            <a:r>
              <a:rPr lang="en-US" sz="3600" u="sng" dirty="0" err="1"/>
              <a:t>EmployeeNum</a:t>
            </a:r>
            <a:r>
              <a:rPr lang="en-US" sz="3600" dirty="0" err="1"/>
              <a:t>:INTEGER</a:t>
            </a:r>
            <a:r>
              <a:rPr lang="en-US" sz="3600" dirty="0"/>
              <a:t>,</a:t>
            </a:r>
          </a:p>
          <a:p>
            <a:pPr marL="0" indent="0">
              <a:spcBef>
                <a:spcPts val="0"/>
              </a:spcBef>
              <a:buFont typeface="Wingdings" panose="05000000000000000000" pitchFamily="2" charset="2"/>
              <a:buNone/>
            </a:pPr>
            <a:r>
              <a:rPr lang="en-US" sz="3600" dirty="0"/>
              <a:t>               </a:t>
            </a:r>
            <a:r>
              <a:rPr lang="en-US" sz="3600" dirty="0" err="1"/>
              <a:t>LName:STRING</a:t>
            </a:r>
            <a:r>
              <a:rPr lang="en-US" sz="3600" dirty="0"/>
              <a:t>,</a:t>
            </a:r>
          </a:p>
          <a:p>
            <a:pPr marL="0" indent="0">
              <a:spcBef>
                <a:spcPts val="0"/>
              </a:spcBef>
              <a:buFont typeface="Wingdings" panose="05000000000000000000" pitchFamily="2" charset="2"/>
              <a:buNone/>
            </a:pPr>
            <a:r>
              <a:rPr lang="en-US" sz="3600" dirty="0"/>
              <a:t>               </a:t>
            </a:r>
            <a:r>
              <a:rPr lang="en-US" sz="3600" dirty="0" err="1"/>
              <a:t>FName:STRING</a:t>
            </a:r>
            <a:r>
              <a:rPr lang="en-US" sz="3600" dirty="0"/>
              <a:t>,</a:t>
            </a:r>
          </a:p>
          <a:p>
            <a:pPr marL="0" indent="0">
              <a:spcBef>
                <a:spcPts val="0"/>
              </a:spcBef>
              <a:buFont typeface="Wingdings" panose="05000000000000000000" pitchFamily="2" charset="2"/>
              <a:buNone/>
            </a:pPr>
            <a:r>
              <a:rPr lang="en-US" sz="3600" dirty="0"/>
              <a:t>               </a:t>
            </a:r>
            <a:r>
              <a:rPr lang="en-US" sz="3600" dirty="0" err="1"/>
              <a:t>DeptNum:INTEGER</a:t>
            </a:r>
            <a:r>
              <a:rPr lang="en-US" sz="3600" dirty="0"/>
              <a:t>,</a:t>
            </a:r>
          </a:p>
          <a:p>
            <a:pPr marL="0" indent="0">
              <a:spcBef>
                <a:spcPts val="0"/>
              </a:spcBef>
              <a:buFont typeface="Wingdings" panose="05000000000000000000" pitchFamily="2" charset="2"/>
              <a:buNone/>
            </a:pPr>
            <a:r>
              <a:rPr lang="en-US" sz="3600" dirty="0"/>
              <a:t>               </a:t>
            </a:r>
            <a:r>
              <a:rPr lang="en-US" sz="3600" dirty="0" err="1"/>
              <a:t>Age:INTEGER</a:t>
            </a:r>
            <a:r>
              <a:rPr lang="en-US" sz="3600" dirty="0"/>
              <a:t>)</a:t>
            </a:r>
          </a:p>
          <a:p>
            <a:pPr marL="0" indent="0">
              <a:spcBef>
                <a:spcPts val="0"/>
              </a:spcBef>
              <a:buFont typeface="Wingdings" panose="05000000000000000000" pitchFamily="2" charset="2"/>
              <a:buNone/>
            </a:pPr>
            <a:endParaRPr lang="en-US" sz="3600" dirty="0"/>
          </a:p>
          <a:p>
            <a:pPr marL="742950" indent="-742950">
              <a:spcBef>
                <a:spcPts val="0"/>
              </a:spcBef>
              <a:buFont typeface="Wingdings" panose="05000000000000000000" pitchFamily="2" charset="2"/>
              <a:buAutoNum type="arabicParenR"/>
            </a:pPr>
            <a:r>
              <a:rPr lang="en-US" sz="3600" dirty="0"/>
              <a:t>Primary key (</a:t>
            </a:r>
            <a:r>
              <a:rPr lang="en-US" sz="3600" dirty="0" err="1"/>
              <a:t>EmployeeNum</a:t>
            </a:r>
            <a:r>
              <a:rPr lang="en-US" sz="3600" dirty="0"/>
              <a:t>) Attribute Name is underlined. The primary</a:t>
            </a:r>
          </a:p>
          <a:p>
            <a:pPr marL="0" indent="0">
              <a:spcBef>
                <a:spcPts val="0"/>
              </a:spcBef>
              <a:buNone/>
            </a:pPr>
            <a:r>
              <a:rPr lang="en-US" sz="3600" dirty="0"/>
              <a:t>key uniquely identify a record.</a:t>
            </a:r>
          </a:p>
          <a:p>
            <a:pPr marL="0" indent="0">
              <a:spcBef>
                <a:spcPts val="0"/>
              </a:spcBef>
              <a:buFont typeface="Wingdings" panose="05000000000000000000" pitchFamily="2" charset="2"/>
              <a:buNone/>
            </a:pPr>
            <a:r>
              <a:rPr lang="en-US" sz="3600" dirty="0"/>
              <a:t>2) Attribute Name: Domain Name Pair (</a:t>
            </a:r>
            <a:r>
              <a:rPr lang="en-US" sz="3600" dirty="0" err="1"/>
              <a:t>Age:INTEGER</a:t>
            </a:r>
            <a:r>
              <a:rPr lang="en-US" sz="3600" dirty="0"/>
              <a:t>)</a:t>
            </a:r>
          </a:p>
          <a:p>
            <a:pPr marL="0" indent="0">
              <a:spcBef>
                <a:spcPts val="0"/>
              </a:spcBef>
              <a:buFont typeface="Wingdings" panose="05000000000000000000" pitchFamily="2" charset="2"/>
              <a:buNone/>
            </a:pPr>
            <a:r>
              <a:rPr lang="en-US" sz="3600" dirty="0"/>
              <a:t>3) Domain Name is the data type of the attributes</a:t>
            </a:r>
          </a:p>
          <a:p>
            <a:endParaRPr lang="en-US" dirty="0"/>
          </a:p>
        </p:txBody>
      </p:sp>
    </p:spTree>
    <p:extLst>
      <p:ext uri="{BB962C8B-B14F-4D97-AF65-F5344CB8AC3E}">
        <p14:creationId xmlns:p14="http://schemas.microsoft.com/office/powerpoint/2010/main" val="1161333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63ED4-F179-294D-D5D9-74F22B7F744E}"/>
              </a:ext>
            </a:extLst>
          </p:cNvPr>
          <p:cNvSpPr>
            <a:spLocks noGrp="1"/>
          </p:cNvSpPr>
          <p:nvPr>
            <p:ph type="title"/>
          </p:nvPr>
        </p:nvSpPr>
        <p:spPr/>
        <p:txBody>
          <a:bodyPr/>
          <a:lstStyle/>
          <a:p>
            <a:r>
              <a:rPr lang="en-US" dirty="0"/>
              <a:t>Attribute Domain </a:t>
            </a:r>
          </a:p>
        </p:txBody>
      </p:sp>
      <p:sp>
        <p:nvSpPr>
          <p:cNvPr id="3" name="Content Placeholder 2">
            <a:extLst>
              <a:ext uri="{FF2B5EF4-FFF2-40B4-BE49-F238E27FC236}">
                <a16:creationId xmlns:a16="http://schemas.microsoft.com/office/drawing/2014/main" id="{ACE456D3-9679-A34D-48D2-FF0C396A3AAC}"/>
              </a:ext>
            </a:extLst>
          </p:cNvPr>
          <p:cNvSpPr>
            <a:spLocks noGrp="1"/>
          </p:cNvSpPr>
          <p:nvPr>
            <p:ph sz="quarter" idx="13"/>
          </p:nvPr>
        </p:nvSpPr>
        <p:spPr/>
        <p:txBody>
          <a:bodyPr>
            <a:normAutofit fontScale="92500" lnSpcReduction="10000"/>
          </a:bodyPr>
          <a:lstStyle/>
          <a:p>
            <a:r>
              <a:rPr lang="en-US" dirty="0"/>
              <a:t>A </a:t>
            </a:r>
            <a:r>
              <a:rPr lang="en-US" b="1" i="1" dirty="0"/>
              <a:t>Domain </a:t>
            </a:r>
            <a:r>
              <a:rPr lang="en-US" dirty="0"/>
              <a:t>is the set of values an attribute may take. </a:t>
            </a:r>
          </a:p>
          <a:p>
            <a:r>
              <a:rPr lang="en-US" dirty="0"/>
              <a:t>An attribute’s domain: </a:t>
            </a:r>
          </a:p>
          <a:p>
            <a:pPr lvl="1"/>
            <a:r>
              <a:rPr lang="en-US" dirty="0"/>
              <a:t>data type of the attribute</a:t>
            </a:r>
          </a:p>
          <a:p>
            <a:pPr lvl="1"/>
            <a:r>
              <a:rPr lang="en-US" dirty="0"/>
              <a:t>optionally a user-defined set of values.</a:t>
            </a:r>
          </a:p>
          <a:p>
            <a:pPr marL="0" indent="0">
              <a:buNone/>
            </a:pPr>
            <a:endParaRPr lang="en-US" dirty="0"/>
          </a:p>
          <a:p>
            <a:r>
              <a:rPr lang="en-US" dirty="0"/>
              <a:t>Example: the domain of Age:</a:t>
            </a:r>
          </a:p>
          <a:p>
            <a:pPr lvl="1"/>
            <a:r>
              <a:rPr lang="en-US" dirty="0"/>
              <a:t>data type: integer </a:t>
            </a:r>
          </a:p>
          <a:p>
            <a:pPr lvl="1"/>
            <a:r>
              <a:rPr lang="en-US" dirty="0"/>
              <a:t>user-defined set of values: between 0 and 120 inclusive</a:t>
            </a:r>
          </a:p>
          <a:p>
            <a:pPr lvl="2"/>
            <a:r>
              <a:rPr lang="en-US" dirty="0"/>
              <a:t>The only values that may exist in the attribute Age of any tuple in the Employee relation can only be between 1 and 120.</a:t>
            </a:r>
          </a:p>
          <a:p>
            <a:endParaRPr lang="en-US" dirty="0"/>
          </a:p>
        </p:txBody>
      </p:sp>
    </p:spTree>
    <p:extLst>
      <p:ext uri="{BB962C8B-B14F-4D97-AF65-F5344CB8AC3E}">
        <p14:creationId xmlns:p14="http://schemas.microsoft.com/office/powerpoint/2010/main" val="2854807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A8680-2C6C-3F86-C997-AE4C5636042D}"/>
              </a:ext>
            </a:extLst>
          </p:cNvPr>
          <p:cNvSpPr>
            <a:spLocks noGrp="1"/>
          </p:cNvSpPr>
          <p:nvPr>
            <p:ph type="title"/>
          </p:nvPr>
        </p:nvSpPr>
        <p:spPr/>
        <p:txBody>
          <a:bodyPr/>
          <a:lstStyle/>
          <a:p>
            <a:r>
              <a:rPr lang="en-US" dirty="0"/>
              <a:t>Rules for Relations (Tables)</a:t>
            </a:r>
          </a:p>
        </p:txBody>
      </p:sp>
      <p:sp>
        <p:nvSpPr>
          <p:cNvPr id="3" name="Content Placeholder 2">
            <a:extLst>
              <a:ext uri="{FF2B5EF4-FFF2-40B4-BE49-F238E27FC236}">
                <a16:creationId xmlns:a16="http://schemas.microsoft.com/office/drawing/2014/main" id="{99CA3050-704D-00B0-3B11-FD8FACDAE9C7}"/>
              </a:ext>
            </a:extLst>
          </p:cNvPr>
          <p:cNvSpPr>
            <a:spLocks noGrp="1"/>
          </p:cNvSpPr>
          <p:nvPr>
            <p:ph sz="quarter" idx="13"/>
          </p:nvPr>
        </p:nvSpPr>
        <p:spPr>
          <a:xfrm>
            <a:off x="913774" y="1566408"/>
            <a:ext cx="10363826" cy="2256730"/>
          </a:xfrm>
        </p:spPr>
        <p:txBody>
          <a:bodyPr>
            <a:normAutofit fontScale="92500"/>
          </a:bodyPr>
          <a:lstStyle/>
          <a:p>
            <a:pPr marL="457200" indent="-457200">
              <a:buFont typeface="+mj-lt"/>
              <a:buAutoNum type="arabicPeriod"/>
            </a:pPr>
            <a:r>
              <a:rPr lang="en-US" dirty="0"/>
              <a:t> No two rows can have the exact same contents as each other: </a:t>
            </a:r>
            <a:r>
              <a:rPr lang="en-US" b="1" dirty="0"/>
              <a:t>rows are </a:t>
            </a:r>
            <a:r>
              <a:rPr lang="en-US" b="1" i="1" dirty="0"/>
              <a:t>unique</a:t>
            </a:r>
            <a:r>
              <a:rPr lang="en-US" dirty="0"/>
              <a:t>. </a:t>
            </a:r>
          </a:p>
          <a:p>
            <a:pPr marL="457200" indent="-457200">
              <a:buFont typeface="+mj-lt"/>
              <a:buAutoNum type="arabicPeriod"/>
            </a:pPr>
            <a:r>
              <a:rPr lang="en-US" dirty="0"/>
              <a:t>All the rows of a particular column draw their values from the same attribute domain. </a:t>
            </a:r>
          </a:p>
          <a:p>
            <a:pPr marL="457200" indent="-457200">
              <a:buFont typeface="+mj-lt"/>
              <a:buAutoNum type="arabicPeriod"/>
            </a:pPr>
            <a:r>
              <a:rPr lang="en-US" dirty="0"/>
              <a:t>Attribute values are atomic. </a:t>
            </a:r>
          </a:p>
          <a:p>
            <a:pPr lvl="1"/>
            <a:r>
              <a:rPr lang="en-US" dirty="0"/>
              <a:t>An attribute cannot contain a list, array, object, or any compound data structure. </a:t>
            </a:r>
          </a:p>
          <a:p>
            <a:endParaRPr lang="en-US" dirty="0"/>
          </a:p>
        </p:txBody>
      </p:sp>
      <p:sp>
        <p:nvSpPr>
          <p:cNvPr id="5" name="TextBox 8">
            <a:extLst>
              <a:ext uri="{FF2B5EF4-FFF2-40B4-BE49-F238E27FC236}">
                <a16:creationId xmlns:a16="http://schemas.microsoft.com/office/drawing/2014/main" id="{1EC90F96-A5D0-4022-AC98-9265E66B5CA3}"/>
              </a:ext>
            </a:extLst>
          </p:cNvPr>
          <p:cNvSpPr txBox="1"/>
          <p:nvPr/>
        </p:nvSpPr>
        <p:spPr>
          <a:xfrm>
            <a:off x="1534539" y="4645261"/>
            <a:ext cx="1117165" cy="64633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Employee</a:t>
            </a:r>
          </a:p>
          <a:p>
            <a:r>
              <a:rPr lang="en-US" b="1" dirty="0"/>
              <a:t>relation</a:t>
            </a:r>
          </a:p>
        </p:txBody>
      </p:sp>
      <p:pic>
        <p:nvPicPr>
          <p:cNvPr id="6" name="table">
            <a:extLst>
              <a:ext uri="{FF2B5EF4-FFF2-40B4-BE49-F238E27FC236}">
                <a16:creationId xmlns:a16="http://schemas.microsoft.com/office/drawing/2014/main" id="{DA4633FB-D6C2-27EA-3733-346ECB676E36}"/>
              </a:ext>
            </a:extLst>
          </p:cNvPr>
          <p:cNvPicPr>
            <a:picLocks noChangeAspect="1"/>
          </p:cNvPicPr>
          <p:nvPr/>
        </p:nvPicPr>
        <p:blipFill>
          <a:blip r:embed="rId2"/>
          <a:stretch>
            <a:fillRect/>
          </a:stretch>
        </p:blipFill>
        <p:spPr>
          <a:xfrm>
            <a:off x="3461143" y="3974214"/>
            <a:ext cx="6294472" cy="2123440"/>
          </a:xfrm>
          <a:prstGeom prst="rect">
            <a:avLst/>
          </a:prstGeom>
        </p:spPr>
      </p:pic>
    </p:spTree>
    <p:extLst>
      <p:ext uri="{BB962C8B-B14F-4D97-AF65-F5344CB8AC3E}">
        <p14:creationId xmlns:p14="http://schemas.microsoft.com/office/powerpoint/2010/main" val="3451859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88717-F7CC-A48F-EE0D-1BCE50439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FB2FA2-B71B-AB90-F187-3E8FC4F49354}"/>
              </a:ext>
            </a:extLst>
          </p:cNvPr>
          <p:cNvSpPr>
            <a:spLocks noGrp="1"/>
          </p:cNvSpPr>
          <p:nvPr>
            <p:ph type="title"/>
          </p:nvPr>
        </p:nvSpPr>
        <p:spPr/>
        <p:txBody>
          <a:bodyPr/>
          <a:lstStyle/>
          <a:p>
            <a:r>
              <a:rPr lang="en-US" dirty="0"/>
              <a:t>Rules for Relations (Tables)</a:t>
            </a:r>
          </a:p>
        </p:txBody>
      </p:sp>
      <p:sp>
        <p:nvSpPr>
          <p:cNvPr id="3" name="Content Placeholder 2">
            <a:extLst>
              <a:ext uri="{FF2B5EF4-FFF2-40B4-BE49-F238E27FC236}">
                <a16:creationId xmlns:a16="http://schemas.microsoft.com/office/drawing/2014/main" id="{1D55C313-DE82-ABAC-5320-B3F75DF47F8D}"/>
              </a:ext>
            </a:extLst>
          </p:cNvPr>
          <p:cNvSpPr>
            <a:spLocks noGrp="1"/>
          </p:cNvSpPr>
          <p:nvPr>
            <p:ph sz="quarter" idx="13"/>
          </p:nvPr>
        </p:nvSpPr>
        <p:spPr>
          <a:xfrm>
            <a:off x="913774" y="1566408"/>
            <a:ext cx="10363826" cy="2256730"/>
          </a:xfrm>
        </p:spPr>
        <p:txBody>
          <a:bodyPr>
            <a:normAutofit/>
          </a:bodyPr>
          <a:lstStyle/>
          <a:p>
            <a:pPr marL="0" indent="0">
              <a:buNone/>
            </a:pPr>
            <a:r>
              <a:rPr lang="en-US" dirty="0"/>
              <a:t>4. There can be rules called integrity constraints declared on the tables which the tables automatically obey. </a:t>
            </a:r>
          </a:p>
          <a:p>
            <a:pPr marL="0" indent="0">
              <a:buNone/>
            </a:pPr>
            <a:r>
              <a:rPr lang="en-US" dirty="0"/>
              <a:t>5. The order of the rows makes no difference.</a:t>
            </a:r>
          </a:p>
          <a:p>
            <a:pPr marL="0" indent="0">
              <a:buNone/>
            </a:pPr>
            <a:r>
              <a:rPr lang="en-US" dirty="0"/>
              <a:t>6. The order of the columns makes no difference.</a:t>
            </a:r>
          </a:p>
          <a:p>
            <a:endParaRPr lang="en-US" dirty="0"/>
          </a:p>
        </p:txBody>
      </p:sp>
      <p:sp>
        <p:nvSpPr>
          <p:cNvPr id="5" name="TextBox 8">
            <a:extLst>
              <a:ext uri="{FF2B5EF4-FFF2-40B4-BE49-F238E27FC236}">
                <a16:creationId xmlns:a16="http://schemas.microsoft.com/office/drawing/2014/main" id="{C81B1EB3-6AB0-E76E-F012-A80BCA3D6EB8}"/>
              </a:ext>
            </a:extLst>
          </p:cNvPr>
          <p:cNvSpPr txBox="1"/>
          <p:nvPr/>
        </p:nvSpPr>
        <p:spPr>
          <a:xfrm>
            <a:off x="1534539" y="4645261"/>
            <a:ext cx="1117165" cy="64633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Employee</a:t>
            </a:r>
          </a:p>
          <a:p>
            <a:r>
              <a:rPr lang="en-US" b="1" dirty="0"/>
              <a:t>relation</a:t>
            </a:r>
          </a:p>
        </p:txBody>
      </p:sp>
      <p:pic>
        <p:nvPicPr>
          <p:cNvPr id="6" name="table">
            <a:extLst>
              <a:ext uri="{FF2B5EF4-FFF2-40B4-BE49-F238E27FC236}">
                <a16:creationId xmlns:a16="http://schemas.microsoft.com/office/drawing/2014/main" id="{881B8C37-CCEF-122D-E34D-12FDCD2CB192}"/>
              </a:ext>
            </a:extLst>
          </p:cNvPr>
          <p:cNvPicPr>
            <a:picLocks noChangeAspect="1"/>
          </p:cNvPicPr>
          <p:nvPr/>
        </p:nvPicPr>
        <p:blipFill>
          <a:blip r:embed="rId2"/>
          <a:stretch>
            <a:fillRect/>
          </a:stretch>
        </p:blipFill>
        <p:spPr>
          <a:xfrm>
            <a:off x="3461143" y="3974214"/>
            <a:ext cx="6294472" cy="2123440"/>
          </a:xfrm>
          <a:prstGeom prst="rect">
            <a:avLst/>
          </a:prstGeom>
        </p:spPr>
      </p:pic>
    </p:spTree>
    <p:extLst>
      <p:ext uri="{BB962C8B-B14F-4D97-AF65-F5344CB8AC3E}">
        <p14:creationId xmlns:p14="http://schemas.microsoft.com/office/powerpoint/2010/main" val="21038571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2EDE8-166D-DF51-B8F8-5FC0D739C1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BB125-F55A-001D-D398-4A8BD03C90E8}"/>
              </a:ext>
            </a:extLst>
          </p:cNvPr>
          <p:cNvSpPr>
            <a:spLocks noGrp="1"/>
          </p:cNvSpPr>
          <p:nvPr>
            <p:ph type="title"/>
          </p:nvPr>
        </p:nvSpPr>
        <p:spPr/>
        <p:txBody>
          <a:bodyPr/>
          <a:lstStyle/>
          <a:p>
            <a:r>
              <a:rPr lang="en-US" dirty="0"/>
              <a:t>Relations (Tables) and classes (in OOP)</a:t>
            </a:r>
          </a:p>
        </p:txBody>
      </p:sp>
      <p:sp>
        <p:nvSpPr>
          <p:cNvPr id="3" name="Content Placeholder 2">
            <a:extLst>
              <a:ext uri="{FF2B5EF4-FFF2-40B4-BE49-F238E27FC236}">
                <a16:creationId xmlns:a16="http://schemas.microsoft.com/office/drawing/2014/main" id="{9AEB03AB-5E55-2D69-3341-44748B9E6E0C}"/>
              </a:ext>
            </a:extLst>
          </p:cNvPr>
          <p:cNvSpPr>
            <a:spLocks noGrp="1"/>
          </p:cNvSpPr>
          <p:nvPr>
            <p:ph sz="quarter" idx="13"/>
          </p:nvPr>
        </p:nvSpPr>
        <p:spPr>
          <a:xfrm>
            <a:off x="913774" y="1566408"/>
            <a:ext cx="10363826" cy="2256730"/>
          </a:xfrm>
        </p:spPr>
        <p:txBody>
          <a:bodyPr>
            <a:normAutofit/>
          </a:bodyPr>
          <a:lstStyle/>
          <a:p>
            <a:r>
              <a:rPr lang="en-US" altLang="en-US" sz="2400" dirty="0"/>
              <a:t>Tables are like OO classes.</a:t>
            </a:r>
          </a:p>
          <a:p>
            <a:r>
              <a:rPr lang="en-US" altLang="en-US" sz="2400" dirty="0"/>
              <a:t>Each row is like an instance of the class.</a:t>
            </a:r>
          </a:p>
          <a:p>
            <a:r>
              <a:rPr lang="en-US" altLang="en-US" sz="2400" dirty="0"/>
              <a:t>Each column represents a characteristic or instance variable.</a:t>
            </a:r>
          </a:p>
        </p:txBody>
      </p:sp>
      <p:sp>
        <p:nvSpPr>
          <p:cNvPr id="5" name="TextBox 8">
            <a:extLst>
              <a:ext uri="{FF2B5EF4-FFF2-40B4-BE49-F238E27FC236}">
                <a16:creationId xmlns:a16="http://schemas.microsoft.com/office/drawing/2014/main" id="{76101615-8DA9-9D23-BF6A-C15124686BFF}"/>
              </a:ext>
            </a:extLst>
          </p:cNvPr>
          <p:cNvSpPr txBox="1"/>
          <p:nvPr/>
        </p:nvSpPr>
        <p:spPr>
          <a:xfrm>
            <a:off x="1534539" y="4645261"/>
            <a:ext cx="1117165" cy="64633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Employee</a:t>
            </a:r>
          </a:p>
          <a:p>
            <a:r>
              <a:rPr lang="en-US" b="1" dirty="0"/>
              <a:t>relation</a:t>
            </a:r>
          </a:p>
        </p:txBody>
      </p:sp>
      <p:pic>
        <p:nvPicPr>
          <p:cNvPr id="6" name="table">
            <a:extLst>
              <a:ext uri="{FF2B5EF4-FFF2-40B4-BE49-F238E27FC236}">
                <a16:creationId xmlns:a16="http://schemas.microsoft.com/office/drawing/2014/main" id="{C240B555-4A3E-D35D-1484-3E1F6A66DEE7}"/>
              </a:ext>
            </a:extLst>
          </p:cNvPr>
          <p:cNvPicPr>
            <a:picLocks noChangeAspect="1"/>
          </p:cNvPicPr>
          <p:nvPr/>
        </p:nvPicPr>
        <p:blipFill>
          <a:blip r:embed="rId2"/>
          <a:stretch>
            <a:fillRect/>
          </a:stretch>
        </p:blipFill>
        <p:spPr>
          <a:xfrm>
            <a:off x="3461143" y="3974214"/>
            <a:ext cx="6294472" cy="2123440"/>
          </a:xfrm>
          <a:prstGeom prst="rect">
            <a:avLst/>
          </a:prstGeom>
        </p:spPr>
      </p:pic>
    </p:spTree>
    <p:extLst>
      <p:ext uri="{BB962C8B-B14F-4D97-AF65-F5344CB8AC3E}">
        <p14:creationId xmlns:p14="http://schemas.microsoft.com/office/powerpoint/2010/main" val="1827300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C86B7-80DA-74F8-2D66-1CB468074E26}"/>
              </a:ext>
            </a:extLst>
          </p:cNvPr>
          <p:cNvSpPr>
            <a:spLocks noGrp="1"/>
          </p:cNvSpPr>
          <p:nvPr>
            <p:ph type="title"/>
          </p:nvPr>
        </p:nvSpPr>
        <p:spPr/>
        <p:txBody>
          <a:bodyPr/>
          <a:lstStyle/>
          <a:p>
            <a:r>
              <a:rPr lang="en-US" dirty="0"/>
              <a:t>Key Attributes</a:t>
            </a:r>
          </a:p>
        </p:txBody>
      </p:sp>
      <p:sp>
        <p:nvSpPr>
          <p:cNvPr id="3" name="Content Placeholder 2">
            <a:extLst>
              <a:ext uri="{FF2B5EF4-FFF2-40B4-BE49-F238E27FC236}">
                <a16:creationId xmlns:a16="http://schemas.microsoft.com/office/drawing/2014/main" id="{300C57E4-F03A-093F-F5C4-8A9C911C73B0}"/>
              </a:ext>
            </a:extLst>
          </p:cNvPr>
          <p:cNvSpPr>
            <a:spLocks noGrp="1"/>
          </p:cNvSpPr>
          <p:nvPr>
            <p:ph sz="quarter" idx="13"/>
          </p:nvPr>
        </p:nvSpPr>
        <p:spPr/>
        <p:txBody>
          <a:bodyPr>
            <a:normAutofit/>
          </a:bodyPr>
          <a:lstStyle/>
          <a:p>
            <a:r>
              <a:rPr lang="en-US" dirty="0"/>
              <a:t>The key attribute is an attribute or a combination of attributes whose:</a:t>
            </a:r>
          </a:p>
          <a:p>
            <a:pPr lvl="1"/>
            <a:r>
              <a:rPr lang="en-US" dirty="0"/>
              <a:t>Values are unique for each row in the table and, </a:t>
            </a:r>
          </a:p>
          <a:p>
            <a:pPr lvl="1"/>
            <a:r>
              <a:rPr lang="en-US" dirty="0"/>
              <a:t>By definition, all rows in a relation are unique: this guarantees that there is a key for the relation. In the worst case, the key contains all attributes.</a:t>
            </a:r>
          </a:p>
          <a:p>
            <a:r>
              <a:rPr lang="en-US" i="1" dirty="0"/>
              <a:t>Primary Key</a:t>
            </a:r>
            <a:r>
              <a:rPr lang="en-US" dirty="0"/>
              <a:t> is the main identifier for rows in a table.</a:t>
            </a:r>
          </a:p>
          <a:p>
            <a:r>
              <a:rPr lang="en-US" dirty="0"/>
              <a:t>Each table has one primary key.</a:t>
            </a:r>
          </a:p>
          <a:p>
            <a:endParaRPr lang="en-US" dirty="0"/>
          </a:p>
        </p:txBody>
      </p:sp>
    </p:spTree>
    <p:extLst>
      <p:ext uri="{BB962C8B-B14F-4D97-AF65-F5344CB8AC3E}">
        <p14:creationId xmlns:p14="http://schemas.microsoft.com/office/powerpoint/2010/main" val="17259349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DA90D-294F-BFD4-59EF-74B8070F0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724B5-CAF3-754A-BC84-FFD51F1B3DBA}"/>
              </a:ext>
            </a:extLst>
          </p:cNvPr>
          <p:cNvSpPr>
            <a:spLocks noGrp="1"/>
          </p:cNvSpPr>
          <p:nvPr>
            <p:ph type="title"/>
          </p:nvPr>
        </p:nvSpPr>
        <p:spPr/>
        <p:txBody>
          <a:bodyPr/>
          <a:lstStyle/>
          <a:p>
            <a:r>
              <a:rPr lang="en-US" dirty="0"/>
              <a:t>Candidate Keys</a:t>
            </a:r>
          </a:p>
        </p:txBody>
      </p:sp>
      <p:sp>
        <p:nvSpPr>
          <p:cNvPr id="3" name="Content Placeholder 2">
            <a:extLst>
              <a:ext uri="{FF2B5EF4-FFF2-40B4-BE49-F238E27FC236}">
                <a16:creationId xmlns:a16="http://schemas.microsoft.com/office/drawing/2014/main" id="{31EC2894-0F3E-46FC-FCC2-8872726755B8}"/>
              </a:ext>
            </a:extLst>
          </p:cNvPr>
          <p:cNvSpPr>
            <a:spLocks noGrp="1"/>
          </p:cNvSpPr>
          <p:nvPr>
            <p:ph sz="quarter" idx="13"/>
          </p:nvPr>
        </p:nvSpPr>
        <p:spPr>
          <a:xfrm>
            <a:off x="913774" y="1566408"/>
            <a:ext cx="10363826" cy="2256730"/>
          </a:xfrm>
        </p:spPr>
        <p:txBody>
          <a:bodyPr>
            <a:normAutofit/>
          </a:bodyPr>
          <a:lstStyle/>
          <a:p>
            <a:r>
              <a:rPr lang="en-US" dirty="0"/>
              <a:t>When there are multiple attributes that each could serve as a primary key, we call them </a:t>
            </a:r>
            <a:r>
              <a:rPr lang="en-US" i="1" dirty="0"/>
              <a:t>Candidate Keys</a:t>
            </a:r>
            <a:r>
              <a:rPr lang="en-US" dirty="0"/>
              <a:t>. </a:t>
            </a:r>
          </a:p>
          <a:p>
            <a:r>
              <a:rPr lang="en-US" dirty="0"/>
              <a:t>Each one may be chosen as the </a:t>
            </a:r>
            <a:r>
              <a:rPr lang="en-US" i="1" dirty="0"/>
              <a:t>Primary Key</a:t>
            </a:r>
            <a:r>
              <a:rPr lang="en-US" dirty="0"/>
              <a:t>.</a:t>
            </a:r>
          </a:p>
        </p:txBody>
      </p:sp>
      <p:sp>
        <p:nvSpPr>
          <p:cNvPr id="5" name="TextBox 8">
            <a:extLst>
              <a:ext uri="{FF2B5EF4-FFF2-40B4-BE49-F238E27FC236}">
                <a16:creationId xmlns:a16="http://schemas.microsoft.com/office/drawing/2014/main" id="{2F6AF20C-1D8B-047F-B7A7-077B01B24C95}"/>
              </a:ext>
            </a:extLst>
          </p:cNvPr>
          <p:cNvSpPr txBox="1"/>
          <p:nvPr/>
        </p:nvSpPr>
        <p:spPr>
          <a:xfrm>
            <a:off x="1534539" y="4645261"/>
            <a:ext cx="1117165" cy="64633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Employee</a:t>
            </a:r>
          </a:p>
          <a:p>
            <a:r>
              <a:rPr lang="en-US" b="1" dirty="0"/>
              <a:t>relation</a:t>
            </a:r>
          </a:p>
        </p:txBody>
      </p:sp>
      <p:pic>
        <p:nvPicPr>
          <p:cNvPr id="4" name="table">
            <a:extLst>
              <a:ext uri="{FF2B5EF4-FFF2-40B4-BE49-F238E27FC236}">
                <a16:creationId xmlns:a16="http://schemas.microsoft.com/office/drawing/2014/main" id="{269E9AFB-F420-C178-C37E-4F6AFF669154}"/>
              </a:ext>
            </a:extLst>
          </p:cNvPr>
          <p:cNvPicPr>
            <a:picLocks noChangeAspect="1"/>
          </p:cNvPicPr>
          <p:nvPr/>
        </p:nvPicPr>
        <p:blipFill>
          <a:blip r:embed="rId2"/>
          <a:stretch>
            <a:fillRect/>
          </a:stretch>
        </p:blipFill>
        <p:spPr>
          <a:xfrm>
            <a:off x="3196208" y="3906706"/>
            <a:ext cx="7754508" cy="2123440"/>
          </a:xfrm>
          <a:prstGeom prst="rect">
            <a:avLst/>
          </a:prstGeom>
        </p:spPr>
      </p:pic>
    </p:spTree>
    <p:extLst>
      <p:ext uri="{BB962C8B-B14F-4D97-AF65-F5344CB8AC3E}">
        <p14:creationId xmlns:p14="http://schemas.microsoft.com/office/powerpoint/2010/main" val="39561599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A6647-7118-0607-B47C-9DE874B0E0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9EF86-22B4-A8E9-828C-6E9FD16349B2}"/>
              </a:ext>
            </a:extLst>
          </p:cNvPr>
          <p:cNvSpPr>
            <a:spLocks noGrp="1"/>
          </p:cNvSpPr>
          <p:nvPr>
            <p:ph type="title"/>
          </p:nvPr>
        </p:nvSpPr>
        <p:spPr/>
        <p:txBody>
          <a:bodyPr/>
          <a:lstStyle/>
          <a:p>
            <a:r>
              <a:rPr lang="en-US" dirty="0"/>
              <a:t>Foreign Key</a:t>
            </a:r>
          </a:p>
        </p:txBody>
      </p:sp>
      <p:sp>
        <p:nvSpPr>
          <p:cNvPr id="3" name="Content Placeholder 2">
            <a:extLst>
              <a:ext uri="{FF2B5EF4-FFF2-40B4-BE49-F238E27FC236}">
                <a16:creationId xmlns:a16="http://schemas.microsoft.com/office/drawing/2014/main" id="{E1F9A35E-7873-7762-3E9D-83ECBDA0C582}"/>
              </a:ext>
            </a:extLst>
          </p:cNvPr>
          <p:cNvSpPr>
            <a:spLocks noGrp="1"/>
          </p:cNvSpPr>
          <p:nvPr>
            <p:ph sz="quarter" idx="13"/>
          </p:nvPr>
        </p:nvSpPr>
        <p:spPr>
          <a:xfrm>
            <a:off x="913774" y="1566408"/>
            <a:ext cx="10363826" cy="4526964"/>
          </a:xfrm>
        </p:spPr>
        <p:txBody>
          <a:bodyPr>
            <a:normAutofit/>
          </a:bodyPr>
          <a:lstStyle/>
          <a:p>
            <a:r>
              <a:rPr lang="en-US" altLang="zh-CN" dirty="0">
                <a:ea typeface="宋体" charset="-122"/>
              </a:rPr>
              <a:t>A Foreign Key is a field whose values are </a:t>
            </a:r>
            <a:r>
              <a:rPr lang="en-US" altLang="zh-CN" dirty="0">
                <a:solidFill>
                  <a:srgbClr val="C00000"/>
                </a:solidFill>
                <a:ea typeface="宋体" charset="-122"/>
              </a:rPr>
              <a:t>keys</a:t>
            </a:r>
            <a:r>
              <a:rPr lang="en-US" altLang="zh-CN" dirty="0">
                <a:ea typeface="宋体" charset="-122"/>
              </a:rPr>
              <a:t> in </a:t>
            </a:r>
            <a:r>
              <a:rPr lang="en-US" altLang="zh-CN" dirty="0">
                <a:solidFill>
                  <a:srgbClr val="C00000"/>
                </a:solidFill>
                <a:ea typeface="宋体" charset="-122"/>
              </a:rPr>
              <a:t>another relation</a:t>
            </a:r>
          </a:p>
          <a:p>
            <a:pPr lvl="1"/>
            <a:r>
              <a:rPr lang="en-US" altLang="zh-CN" dirty="0">
                <a:ea typeface="宋体" charset="-122"/>
              </a:rPr>
              <a:t>Must correspond to primary key of the second relation</a:t>
            </a:r>
          </a:p>
          <a:p>
            <a:pPr lvl="1"/>
            <a:r>
              <a:rPr lang="en-US" altLang="zh-CN" dirty="0">
                <a:ea typeface="宋体" charset="-122"/>
              </a:rPr>
              <a:t>Like a `logical pointer’</a:t>
            </a:r>
          </a:p>
          <a:p>
            <a:pPr marL="0" indent="0">
              <a:buNone/>
            </a:pPr>
            <a:endParaRPr lang="en-US" dirty="0"/>
          </a:p>
          <a:p>
            <a:r>
              <a:rPr lang="en-US" dirty="0"/>
              <a:t>Relations can be connected via keys: foreign key links the two tables via common values between the PK and the FK</a:t>
            </a:r>
          </a:p>
          <a:p>
            <a:pPr lvl="1"/>
            <a:r>
              <a:rPr lang="en-US" dirty="0"/>
              <a:t>This is the mechanism we use to link tables together in the Relational Model</a:t>
            </a:r>
          </a:p>
        </p:txBody>
      </p:sp>
    </p:spTree>
    <p:extLst>
      <p:ext uri="{BB962C8B-B14F-4D97-AF65-F5344CB8AC3E}">
        <p14:creationId xmlns:p14="http://schemas.microsoft.com/office/powerpoint/2010/main" val="35973773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D78AE-AE2E-8FCA-DB2A-8514B7848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9832B-C5FF-A763-9596-7027DC6AF5EB}"/>
              </a:ext>
            </a:extLst>
          </p:cNvPr>
          <p:cNvSpPr>
            <a:spLocks noGrp="1"/>
          </p:cNvSpPr>
          <p:nvPr>
            <p:ph type="title"/>
          </p:nvPr>
        </p:nvSpPr>
        <p:spPr/>
        <p:txBody>
          <a:bodyPr/>
          <a:lstStyle/>
          <a:p>
            <a:r>
              <a:rPr lang="en-US" dirty="0"/>
              <a:t>Foreign Key</a:t>
            </a:r>
          </a:p>
        </p:txBody>
      </p:sp>
      <p:sp>
        <p:nvSpPr>
          <p:cNvPr id="4" name="TextBox 8">
            <a:extLst>
              <a:ext uri="{FF2B5EF4-FFF2-40B4-BE49-F238E27FC236}">
                <a16:creationId xmlns:a16="http://schemas.microsoft.com/office/drawing/2014/main" id="{1EC90F96-A5D0-4022-AC98-9265E66B5CA3}"/>
              </a:ext>
            </a:extLst>
          </p:cNvPr>
          <p:cNvSpPr txBox="1"/>
          <p:nvPr/>
        </p:nvSpPr>
        <p:spPr>
          <a:xfrm>
            <a:off x="772543" y="2257461"/>
            <a:ext cx="1240789"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Employee</a:t>
            </a:r>
          </a:p>
        </p:txBody>
      </p:sp>
      <p:pic>
        <p:nvPicPr>
          <p:cNvPr id="5" name="table">
            <a:extLst>
              <a:ext uri="{FF2B5EF4-FFF2-40B4-BE49-F238E27FC236}">
                <a16:creationId xmlns:a16="http://schemas.microsoft.com/office/drawing/2014/main" id="{642E1460-D1A7-3F3A-4CD9-58A4DAC04191}"/>
              </a:ext>
            </a:extLst>
          </p:cNvPr>
          <p:cNvPicPr>
            <a:picLocks noChangeAspect="1"/>
          </p:cNvPicPr>
          <p:nvPr/>
        </p:nvPicPr>
        <p:blipFill>
          <a:blip r:embed="rId2"/>
          <a:stretch>
            <a:fillRect/>
          </a:stretch>
        </p:blipFill>
        <p:spPr>
          <a:xfrm>
            <a:off x="3009294" y="1495082"/>
            <a:ext cx="7754508" cy="2123440"/>
          </a:xfrm>
          <a:prstGeom prst="rect">
            <a:avLst/>
          </a:prstGeom>
        </p:spPr>
      </p:pic>
      <p:sp>
        <p:nvSpPr>
          <p:cNvPr id="6" name="Rectangle 5">
            <a:extLst>
              <a:ext uri="{FF2B5EF4-FFF2-40B4-BE49-F238E27FC236}">
                <a16:creationId xmlns:a16="http://schemas.microsoft.com/office/drawing/2014/main" id="{4AB77AC1-A234-46A2-B466-91250ED03A5B}"/>
              </a:ext>
            </a:extLst>
          </p:cNvPr>
          <p:cNvSpPr/>
          <p:nvPr/>
        </p:nvSpPr>
        <p:spPr>
          <a:xfrm>
            <a:off x="3732235" y="1789038"/>
            <a:ext cx="502061"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PK</a:t>
            </a:r>
          </a:p>
        </p:txBody>
      </p:sp>
      <p:sp>
        <p:nvSpPr>
          <p:cNvPr id="7" name="Rectangle 6">
            <a:extLst>
              <a:ext uri="{FF2B5EF4-FFF2-40B4-BE49-F238E27FC236}">
                <a16:creationId xmlns:a16="http://schemas.microsoft.com/office/drawing/2014/main" id="{14F8B4F9-6F12-4028-8B00-681823BABDC5}"/>
              </a:ext>
            </a:extLst>
          </p:cNvPr>
          <p:cNvSpPr/>
          <p:nvPr/>
        </p:nvSpPr>
        <p:spPr>
          <a:xfrm>
            <a:off x="913774" y="5258002"/>
            <a:ext cx="1819281"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err="1"/>
              <a:t>FamilyMember</a:t>
            </a:r>
            <a:endParaRPr lang="en-US" b="1" dirty="0"/>
          </a:p>
        </p:txBody>
      </p:sp>
      <p:pic>
        <p:nvPicPr>
          <p:cNvPr id="8" name="table">
            <a:extLst>
              <a:ext uri="{FF2B5EF4-FFF2-40B4-BE49-F238E27FC236}">
                <a16:creationId xmlns:a16="http://schemas.microsoft.com/office/drawing/2014/main" id="{F120BA8E-D7C6-1113-9164-9235EBCCC210}"/>
              </a:ext>
            </a:extLst>
          </p:cNvPr>
          <p:cNvPicPr>
            <a:picLocks noChangeAspect="1"/>
          </p:cNvPicPr>
          <p:nvPr/>
        </p:nvPicPr>
        <p:blipFill>
          <a:blip r:embed="rId3"/>
          <a:stretch>
            <a:fillRect/>
          </a:stretch>
        </p:blipFill>
        <p:spPr>
          <a:xfrm>
            <a:off x="3009294" y="3880659"/>
            <a:ext cx="7047852" cy="2865120"/>
          </a:xfrm>
          <a:prstGeom prst="rect">
            <a:avLst/>
          </a:prstGeom>
        </p:spPr>
      </p:pic>
      <p:sp>
        <p:nvSpPr>
          <p:cNvPr id="9" name="Rectangle 8">
            <a:extLst>
              <a:ext uri="{FF2B5EF4-FFF2-40B4-BE49-F238E27FC236}">
                <a16:creationId xmlns:a16="http://schemas.microsoft.com/office/drawing/2014/main" id="{3627B40C-1FF8-468C-9740-6B3AC706D679}"/>
              </a:ext>
            </a:extLst>
          </p:cNvPr>
          <p:cNvSpPr/>
          <p:nvPr/>
        </p:nvSpPr>
        <p:spPr>
          <a:xfrm>
            <a:off x="3863432" y="4163932"/>
            <a:ext cx="490840"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t>FK</a:t>
            </a:r>
          </a:p>
        </p:txBody>
      </p:sp>
      <p:cxnSp>
        <p:nvCxnSpPr>
          <p:cNvPr id="10" name="Straight Arrow Connector 9">
            <a:extLst>
              <a:ext uri="{FF2B5EF4-FFF2-40B4-BE49-F238E27FC236}">
                <a16:creationId xmlns:a16="http://schemas.microsoft.com/office/drawing/2014/main" id="{D7889206-715B-4D03-8487-CE54573BDBEF}"/>
              </a:ext>
              <a:ext uri="{C183D7F6-B498-43B3-948B-1728B52AA6E4}">
                <adec:decorative xmlns:adec="http://schemas.microsoft.com/office/drawing/2017/decorative" val="1"/>
              </a:ext>
            </a:extLst>
          </p:cNvPr>
          <p:cNvCxnSpPr>
            <a:cxnSpLocks/>
          </p:cNvCxnSpPr>
          <p:nvPr/>
        </p:nvCxnSpPr>
        <p:spPr>
          <a:xfrm>
            <a:off x="4108852" y="2083507"/>
            <a:ext cx="125444" cy="208042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2809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8A790-C213-F943-4620-A1BBBB135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88E353-848E-7F02-15D3-34C38230125B}"/>
              </a:ext>
            </a:extLst>
          </p:cNvPr>
          <p:cNvSpPr>
            <a:spLocks noGrp="1"/>
          </p:cNvSpPr>
          <p:nvPr>
            <p:ph type="title"/>
          </p:nvPr>
        </p:nvSpPr>
        <p:spPr/>
        <p:txBody>
          <a:bodyPr/>
          <a:lstStyle/>
          <a:p>
            <a:r>
              <a:rPr lang="en-US" altLang="zh-CN" sz="3600" dirty="0"/>
              <a:t>Database Management System (DBMS)</a:t>
            </a:r>
            <a:endParaRPr lang="en-US" dirty="0"/>
          </a:p>
        </p:txBody>
      </p:sp>
      <p:sp>
        <p:nvSpPr>
          <p:cNvPr id="3" name="Content Placeholder 2">
            <a:extLst>
              <a:ext uri="{FF2B5EF4-FFF2-40B4-BE49-F238E27FC236}">
                <a16:creationId xmlns:a16="http://schemas.microsoft.com/office/drawing/2014/main" id="{86146B45-575A-267F-A7BF-C2A527EA2369}"/>
              </a:ext>
            </a:extLst>
          </p:cNvPr>
          <p:cNvSpPr>
            <a:spLocks noGrp="1"/>
          </p:cNvSpPr>
          <p:nvPr>
            <p:ph sz="quarter" idx="13"/>
          </p:nvPr>
        </p:nvSpPr>
        <p:spPr>
          <a:xfrm>
            <a:off x="913774" y="1566407"/>
            <a:ext cx="10363826" cy="4936869"/>
          </a:xfrm>
        </p:spPr>
        <p:txBody>
          <a:bodyPr>
            <a:normAutofit/>
          </a:bodyPr>
          <a:lstStyle/>
          <a:p>
            <a:r>
              <a:rPr lang="en-US" altLang="zh-CN" sz="2400" dirty="0">
                <a:solidFill>
                  <a:srgbClr val="00B0F0"/>
                </a:solidFill>
              </a:rPr>
              <a:t>System</a:t>
            </a:r>
            <a:r>
              <a:rPr lang="en-US" altLang="zh-CN" sz="2400" dirty="0"/>
              <a:t> for providing </a:t>
            </a:r>
            <a:r>
              <a:rPr lang="en-US" altLang="zh-CN" sz="2400" dirty="0">
                <a:solidFill>
                  <a:srgbClr val="7D0900"/>
                </a:solidFill>
              </a:rPr>
              <a:t>EFFICIENT</a:t>
            </a:r>
            <a:r>
              <a:rPr lang="en-US" altLang="zh-CN" sz="2400" dirty="0"/>
              <a:t>, </a:t>
            </a:r>
            <a:r>
              <a:rPr lang="en-US" altLang="zh-CN" sz="2400" dirty="0">
                <a:solidFill>
                  <a:srgbClr val="7D0900"/>
                </a:solidFill>
              </a:rPr>
              <a:t>CONVENIENT</a:t>
            </a:r>
            <a:r>
              <a:rPr lang="en-US" altLang="zh-CN" sz="2400" dirty="0"/>
              <a:t>, and </a:t>
            </a:r>
            <a:r>
              <a:rPr lang="en-US" altLang="zh-CN" sz="2400" dirty="0">
                <a:solidFill>
                  <a:srgbClr val="7D0900"/>
                </a:solidFill>
              </a:rPr>
              <a:t>SAFE</a:t>
            </a:r>
            <a:r>
              <a:rPr lang="en-US" altLang="zh-CN" sz="2400" dirty="0"/>
              <a:t> </a:t>
            </a:r>
            <a:r>
              <a:rPr lang="en-US" altLang="zh-CN" sz="2400" dirty="0">
                <a:solidFill>
                  <a:srgbClr val="7D0900"/>
                </a:solidFill>
              </a:rPr>
              <a:t>MULTI-USER</a:t>
            </a:r>
            <a:r>
              <a:rPr lang="en-US" altLang="zh-CN" sz="2400" dirty="0"/>
              <a:t> </a:t>
            </a:r>
            <a:r>
              <a:rPr lang="en-US" altLang="zh-CN" sz="2400" dirty="0">
                <a:solidFill>
                  <a:srgbClr val="00B0F0"/>
                </a:solidFill>
              </a:rPr>
              <a:t>storage</a:t>
            </a:r>
            <a:r>
              <a:rPr lang="en-US" altLang="zh-CN" sz="2400" dirty="0"/>
              <a:t> of and </a:t>
            </a:r>
            <a:r>
              <a:rPr lang="en-US" altLang="zh-CN" sz="2400" dirty="0">
                <a:solidFill>
                  <a:srgbClr val="00B0F0"/>
                </a:solidFill>
              </a:rPr>
              <a:t>access</a:t>
            </a:r>
            <a:r>
              <a:rPr lang="en-US" altLang="zh-CN" sz="2400" dirty="0"/>
              <a:t> to </a:t>
            </a:r>
            <a:r>
              <a:rPr lang="en-US" altLang="zh-CN" sz="2400" dirty="0">
                <a:solidFill>
                  <a:srgbClr val="7D0900"/>
                </a:solidFill>
              </a:rPr>
              <a:t>MASSIVE</a:t>
            </a:r>
            <a:r>
              <a:rPr lang="en-US" altLang="zh-CN" sz="2400" dirty="0"/>
              <a:t> amounts of </a:t>
            </a:r>
            <a:r>
              <a:rPr lang="en-US" altLang="zh-CN" sz="2400" dirty="0">
                <a:solidFill>
                  <a:srgbClr val="7D0900"/>
                </a:solidFill>
              </a:rPr>
              <a:t>PERSISTENT</a:t>
            </a:r>
            <a:r>
              <a:rPr lang="en-US" altLang="zh-CN" sz="2400" dirty="0"/>
              <a:t> </a:t>
            </a:r>
            <a:r>
              <a:rPr lang="en-US" altLang="zh-CN" sz="2400" dirty="0">
                <a:solidFill>
                  <a:srgbClr val="00B0F0"/>
                </a:solidFill>
              </a:rPr>
              <a:t>data</a:t>
            </a:r>
          </a:p>
          <a:p>
            <a:pPr lvl="1"/>
            <a:r>
              <a:rPr lang="en-US" altLang="zh-CN" dirty="0"/>
              <a:t>Lots of demand for such systems.</a:t>
            </a:r>
            <a:endParaRPr lang="zh-CN" altLang="en-US" dirty="0"/>
          </a:p>
        </p:txBody>
      </p:sp>
    </p:spTree>
    <p:extLst>
      <p:ext uri="{BB962C8B-B14F-4D97-AF65-F5344CB8AC3E}">
        <p14:creationId xmlns:p14="http://schemas.microsoft.com/office/powerpoint/2010/main" val="24671851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D4FC9-5718-7C83-585D-D2105D5092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B7B51-3CDF-A778-2CC6-9EEAA9212D55}"/>
              </a:ext>
            </a:extLst>
          </p:cNvPr>
          <p:cNvSpPr>
            <a:spLocks noGrp="1"/>
          </p:cNvSpPr>
          <p:nvPr>
            <p:ph type="title"/>
          </p:nvPr>
        </p:nvSpPr>
        <p:spPr/>
        <p:txBody>
          <a:bodyPr/>
          <a:lstStyle/>
          <a:p>
            <a:r>
              <a:rPr lang="en-US" dirty="0"/>
              <a:t>Translate ER Diagram into Relations</a:t>
            </a:r>
          </a:p>
        </p:txBody>
      </p:sp>
      <p:sp>
        <p:nvSpPr>
          <p:cNvPr id="3" name="Content Placeholder 2">
            <a:extLst>
              <a:ext uri="{FF2B5EF4-FFF2-40B4-BE49-F238E27FC236}">
                <a16:creationId xmlns:a16="http://schemas.microsoft.com/office/drawing/2014/main" id="{D9DBA0D0-0545-15DD-2E9F-3C9CE7CB67B5}"/>
              </a:ext>
            </a:extLst>
          </p:cNvPr>
          <p:cNvSpPr>
            <a:spLocks noGrp="1"/>
          </p:cNvSpPr>
          <p:nvPr>
            <p:ph sz="quarter" idx="13"/>
          </p:nvPr>
        </p:nvSpPr>
        <p:spPr>
          <a:xfrm>
            <a:off x="913774" y="1596734"/>
            <a:ext cx="10363826" cy="1122819"/>
          </a:xfrm>
        </p:spPr>
        <p:txBody>
          <a:bodyPr/>
          <a:lstStyle/>
          <a:p>
            <a:r>
              <a:rPr lang="en-US" dirty="0"/>
              <a:t>Translate entity</a:t>
            </a:r>
          </a:p>
        </p:txBody>
      </p:sp>
      <p:sp>
        <p:nvSpPr>
          <p:cNvPr id="4" name="Rectangle 7">
            <a:extLst>
              <a:ext uri="{FF2B5EF4-FFF2-40B4-BE49-F238E27FC236}">
                <a16:creationId xmlns:a16="http://schemas.microsoft.com/office/drawing/2014/main" id="{B62F015D-6C6B-1440-F2B6-17437AE135E6}"/>
              </a:ext>
            </a:extLst>
          </p:cNvPr>
          <p:cNvSpPr>
            <a:spLocks noChangeArrowheads="1"/>
          </p:cNvSpPr>
          <p:nvPr/>
        </p:nvSpPr>
        <p:spPr bwMode="auto">
          <a:xfrm>
            <a:off x="2737429" y="4019658"/>
            <a:ext cx="785812" cy="4524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5" name="Text Box 8">
            <a:extLst>
              <a:ext uri="{FF2B5EF4-FFF2-40B4-BE49-F238E27FC236}">
                <a16:creationId xmlns:a16="http://schemas.microsoft.com/office/drawing/2014/main" id="{DE06C11E-1145-FACE-DE6E-F6B7FE4840B2}"/>
              </a:ext>
            </a:extLst>
          </p:cNvPr>
          <p:cNvSpPr txBox="1">
            <a:spLocks noChangeArrowheads="1"/>
          </p:cNvSpPr>
          <p:nvPr/>
        </p:nvSpPr>
        <p:spPr bwMode="auto">
          <a:xfrm>
            <a:off x="2910466" y="4113320"/>
            <a:ext cx="3190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a:ea typeface="宋体" charset="-122"/>
              </a:rPr>
              <a:t>E</a:t>
            </a:r>
          </a:p>
        </p:txBody>
      </p:sp>
      <p:sp>
        <p:nvSpPr>
          <p:cNvPr id="6" name="Line 9">
            <a:extLst>
              <a:ext uri="{FF2B5EF4-FFF2-40B4-BE49-F238E27FC236}">
                <a16:creationId xmlns:a16="http://schemas.microsoft.com/office/drawing/2014/main" id="{766BB828-3FA6-C970-4627-F2B6C432DFB5}"/>
              </a:ext>
            </a:extLst>
          </p:cNvPr>
          <p:cNvSpPr>
            <a:spLocks noChangeShapeType="1"/>
          </p:cNvSpPr>
          <p:nvPr/>
        </p:nvSpPr>
        <p:spPr bwMode="auto">
          <a:xfrm flipH="1">
            <a:off x="2608841" y="4472095"/>
            <a:ext cx="196850" cy="1968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7" name="Line 10">
            <a:extLst>
              <a:ext uri="{FF2B5EF4-FFF2-40B4-BE49-F238E27FC236}">
                <a16:creationId xmlns:a16="http://schemas.microsoft.com/office/drawing/2014/main" id="{2C31554F-0B34-FC43-22E3-C2DEACC17E52}"/>
              </a:ext>
            </a:extLst>
          </p:cNvPr>
          <p:cNvSpPr>
            <a:spLocks noChangeShapeType="1"/>
          </p:cNvSpPr>
          <p:nvPr/>
        </p:nvSpPr>
        <p:spPr bwMode="auto">
          <a:xfrm>
            <a:off x="3420054" y="4472095"/>
            <a:ext cx="207962" cy="2317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8" name="Text Box 11">
            <a:extLst>
              <a:ext uri="{FF2B5EF4-FFF2-40B4-BE49-F238E27FC236}">
                <a16:creationId xmlns:a16="http://schemas.microsoft.com/office/drawing/2014/main" id="{0EAAAB4F-7D36-764B-46AB-6B89183A0485}"/>
              </a:ext>
            </a:extLst>
          </p:cNvPr>
          <p:cNvSpPr txBox="1">
            <a:spLocks noChangeArrowheads="1"/>
          </p:cNvSpPr>
          <p:nvPr/>
        </p:nvSpPr>
        <p:spPr bwMode="auto">
          <a:xfrm>
            <a:off x="2448504" y="4595920"/>
            <a:ext cx="1603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a:ea typeface="宋体" charset="-122"/>
              </a:rPr>
              <a:t>a</a:t>
            </a:r>
            <a:r>
              <a:rPr lang="en-US" altLang="zh-CN" sz="2000" baseline="-25000">
                <a:ea typeface="宋体" charset="-122"/>
              </a:rPr>
              <a:t>1</a:t>
            </a:r>
            <a:r>
              <a:rPr lang="en-US" altLang="zh-CN" sz="2000">
                <a:ea typeface="宋体" charset="-122"/>
              </a:rPr>
              <a:t>  …..      a</a:t>
            </a:r>
            <a:r>
              <a:rPr lang="en-US" altLang="zh-CN" sz="2000" baseline="-25000">
                <a:ea typeface="宋体" charset="-122"/>
              </a:rPr>
              <a:t>n</a:t>
            </a:r>
          </a:p>
        </p:txBody>
      </p:sp>
      <p:sp>
        <p:nvSpPr>
          <p:cNvPr id="9" name="Line 14">
            <a:extLst>
              <a:ext uri="{FF2B5EF4-FFF2-40B4-BE49-F238E27FC236}">
                <a16:creationId xmlns:a16="http://schemas.microsoft.com/office/drawing/2014/main" id="{FA849620-2F7E-98FE-2915-6C9A9476ED5E}"/>
              </a:ext>
            </a:extLst>
          </p:cNvPr>
          <p:cNvSpPr>
            <a:spLocks noChangeShapeType="1"/>
          </p:cNvSpPr>
          <p:nvPr/>
        </p:nvSpPr>
        <p:spPr bwMode="auto">
          <a:xfrm>
            <a:off x="2481841" y="4945170"/>
            <a:ext cx="2428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10" name="TextBox 9">
            <a:extLst>
              <a:ext uri="{FF2B5EF4-FFF2-40B4-BE49-F238E27FC236}">
                <a16:creationId xmlns:a16="http://schemas.microsoft.com/office/drawing/2014/main" id="{E5EEDA58-1A7B-4C5B-3CFF-B626607C9725}"/>
              </a:ext>
            </a:extLst>
          </p:cNvPr>
          <p:cNvSpPr txBox="1"/>
          <p:nvPr/>
        </p:nvSpPr>
        <p:spPr>
          <a:xfrm>
            <a:off x="2481841" y="2979914"/>
            <a:ext cx="1251625" cy="369332"/>
          </a:xfrm>
          <a:prstGeom prst="rect">
            <a:avLst/>
          </a:prstGeom>
          <a:noFill/>
        </p:spPr>
        <p:txBody>
          <a:bodyPr wrap="none" rtlCol="0">
            <a:spAutoFit/>
          </a:bodyPr>
          <a:lstStyle/>
          <a:p>
            <a:r>
              <a:rPr lang="en-US" dirty="0"/>
              <a:t>ER diagram</a:t>
            </a:r>
          </a:p>
        </p:txBody>
      </p:sp>
      <p:sp>
        <p:nvSpPr>
          <p:cNvPr id="11" name="TextBox 10">
            <a:extLst>
              <a:ext uri="{FF2B5EF4-FFF2-40B4-BE49-F238E27FC236}">
                <a16:creationId xmlns:a16="http://schemas.microsoft.com/office/drawing/2014/main" id="{45950086-C00F-23EF-35C8-8C0912FBE238}"/>
              </a:ext>
            </a:extLst>
          </p:cNvPr>
          <p:cNvSpPr txBox="1"/>
          <p:nvPr/>
        </p:nvSpPr>
        <p:spPr>
          <a:xfrm>
            <a:off x="7613208" y="2979914"/>
            <a:ext cx="1690656" cy="369332"/>
          </a:xfrm>
          <a:prstGeom prst="rect">
            <a:avLst/>
          </a:prstGeom>
          <a:noFill/>
        </p:spPr>
        <p:txBody>
          <a:bodyPr wrap="none" rtlCol="0">
            <a:spAutoFit/>
          </a:bodyPr>
          <a:lstStyle/>
          <a:p>
            <a:r>
              <a:rPr lang="en-US" dirty="0"/>
              <a:t>Relation Schema</a:t>
            </a:r>
          </a:p>
        </p:txBody>
      </p:sp>
      <p:sp>
        <p:nvSpPr>
          <p:cNvPr id="12" name="Text Box 13">
            <a:extLst>
              <a:ext uri="{FF2B5EF4-FFF2-40B4-BE49-F238E27FC236}">
                <a16:creationId xmlns:a16="http://schemas.microsoft.com/office/drawing/2014/main" id="{BB8B68BB-E825-BB65-7B3D-4F3C42BB740E}"/>
              </a:ext>
            </a:extLst>
          </p:cNvPr>
          <p:cNvSpPr txBox="1">
            <a:spLocks noChangeArrowheads="1"/>
          </p:cNvSpPr>
          <p:nvPr/>
        </p:nvSpPr>
        <p:spPr bwMode="auto">
          <a:xfrm>
            <a:off x="7686323" y="4052995"/>
            <a:ext cx="2089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a:ea typeface="宋体" charset="-122"/>
              </a:rPr>
              <a:t>E = ( a</a:t>
            </a:r>
            <a:r>
              <a:rPr lang="en-US" altLang="zh-CN" sz="2000" baseline="-25000">
                <a:ea typeface="宋体" charset="-122"/>
              </a:rPr>
              <a:t>1</a:t>
            </a:r>
            <a:r>
              <a:rPr lang="en-US" altLang="zh-CN" sz="2000">
                <a:ea typeface="宋体" charset="-122"/>
              </a:rPr>
              <a:t>,  …,  a</a:t>
            </a:r>
            <a:r>
              <a:rPr lang="en-US" altLang="zh-CN" sz="2000" baseline="-25000">
                <a:ea typeface="宋体" charset="-122"/>
              </a:rPr>
              <a:t>n</a:t>
            </a:r>
            <a:r>
              <a:rPr lang="en-US" altLang="zh-CN" sz="2000">
                <a:ea typeface="宋体" charset="-122"/>
              </a:rPr>
              <a:t> )</a:t>
            </a:r>
          </a:p>
        </p:txBody>
      </p:sp>
      <p:sp>
        <p:nvSpPr>
          <p:cNvPr id="13" name="Line 15">
            <a:extLst>
              <a:ext uri="{FF2B5EF4-FFF2-40B4-BE49-F238E27FC236}">
                <a16:creationId xmlns:a16="http://schemas.microsoft.com/office/drawing/2014/main" id="{543FF3A5-A5BE-70FD-63F8-FB67287481C5}"/>
              </a:ext>
            </a:extLst>
          </p:cNvPr>
          <p:cNvSpPr>
            <a:spLocks noChangeShapeType="1"/>
          </p:cNvSpPr>
          <p:nvPr/>
        </p:nvSpPr>
        <p:spPr bwMode="auto">
          <a:xfrm>
            <a:off x="8416573" y="4405420"/>
            <a:ext cx="2428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14" name="Arrow: Right 13">
            <a:extLst>
              <a:ext uri="{FF2B5EF4-FFF2-40B4-BE49-F238E27FC236}">
                <a16:creationId xmlns:a16="http://schemas.microsoft.com/office/drawing/2014/main" id="{39284AF1-4E2B-F655-C8FF-C10D085DBABE}"/>
              </a:ext>
            </a:extLst>
          </p:cNvPr>
          <p:cNvSpPr/>
          <p:nvPr/>
        </p:nvSpPr>
        <p:spPr>
          <a:xfrm>
            <a:off x="4824248" y="4113320"/>
            <a:ext cx="2476313" cy="4524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966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8" grpId="0"/>
      <p:bldP spid="9" grpId="0" animBg="1"/>
      <p:bldP spid="12" grpId="0"/>
      <p:bldP spid="1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F7CF3-485E-AA76-3CFA-A668FE8686F7}"/>
              </a:ext>
            </a:extLst>
          </p:cNvPr>
          <p:cNvSpPr>
            <a:spLocks noGrp="1"/>
          </p:cNvSpPr>
          <p:nvPr>
            <p:ph type="title"/>
          </p:nvPr>
        </p:nvSpPr>
        <p:spPr/>
        <p:txBody>
          <a:bodyPr/>
          <a:lstStyle/>
          <a:p>
            <a:r>
              <a:rPr lang="en-US" dirty="0"/>
              <a:t>Translate ER Diagram into Relations</a:t>
            </a:r>
          </a:p>
        </p:txBody>
      </p:sp>
      <p:sp>
        <p:nvSpPr>
          <p:cNvPr id="3" name="Content Placeholder 2">
            <a:extLst>
              <a:ext uri="{FF2B5EF4-FFF2-40B4-BE49-F238E27FC236}">
                <a16:creationId xmlns:a16="http://schemas.microsoft.com/office/drawing/2014/main" id="{25511C3F-B2FB-757C-9815-815D0467F4E3}"/>
              </a:ext>
            </a:extLst>
          </p:cNvPr>
          <p:cNvSpPr>
            <a:spLocks noGrp="1"/>
          </p:cNvSpPr>
          <p:nvPr>
            <p:ph sz="quarter" idx="13"/>
          </p:nvPr>
        </p:nvSpPr>
        <p:spPr>
          <a:xfrm>
            <a:off x="913774" y="1596734"/>
            <a:ext cx="10363826" cy="1122819"/>
          </a:xfrm>
        </p:spPr>
        <p:txBody>
          <a:bodyPr/>
          <a:lstStyle/>
          <a:p>
            <a:r>
              <a:rPr lang="en-US" dirty="0"/>
              <a:t>Translate relation</a:t>
            </a:r>
          </a:p>
        </p:txBody>
      </p:sp>
      <p:sp>
        <p:nvSpPr>
          <p:cNvPr id="10" name="TextBox 9">
            <a:extLst>
              <a:ext uri="{FF2B5EF4-FFF2-40B4-BE49-F238E27FC236}">
                <a16:creationId xmlns:a16="http://schemas.microsoft.com/office/drawing/2014/main" id="{3623D872-DEF4-7937-3C4B-BF5501008641}"/>
              </a:ext>
            </a:extLst>
          </p:cNvPr>
          <p:cNvSpPr txBox="1"/>
          <p:nvPr/>
        </p:nvSpPr>
        <p:spPr>
          <a:xfrm>
            <a:off x="2481841" y="2979914"/>
            <a:ext cx="1251625" cy="369332"/>
          </a:xfrm>
          <a:prstGeom prst="rect">
            <a:avLst/>
          </a:prstGeom>
          <a:noFill/>
        </p:spPr>
        <p:txBody>
          <a:bodyPr wrap="none" rtlCol="0">
            <a:spAutoFit/>
          </a:bodyPr>
          <a:lstStyle/>
          <a:p>
            <a:r>
              <a:rPr lang="en-US" dirty="0"/>
              <a:t>ER diagram</a:t>
            </a:r>
          </a:p>
        </p:txBody>
      </p:sp>
      <p:sp>
        <p:nvSpPr>
          <p:cNvPr id="11" name="TextBox 10">
            <a:extLst>
              <a:ext uri="{FF2B5EF4-FFF2-40B4-BE49-F238E27FC236}">
                <a16:creationId xmlns:a16="http://schemas.microsoft.com/office/drawing/2014/main" id="{486F9B87-A5C9-912F-AF1C-1BDD768D7149}"/>
              </a:ext>
            </a:extLst>
          </p:cNvPr>
          <p:cNvSpPr txBox="1"/>
          <p:nvPr/>
        </p:nvSpPr>
        <p:spPr>
          <a:xfrm>
            <a:off x="7613208" y="2979914"/>
            <a:ext cx="1690656" cy="369332"/>
          </a:xfrm>
          <a:prstGeom prst="rect">
            <a:avLst/>
          </a:prstGeom>
          <a:noFill/>
        </p:spPr>
        <p:txBody>
          <a:bodyPr wrap="none" rtlCol="0">
            <a:spAutoFit/>
          </a:bodyPr>
          <a:lstStyle/>
          <a:p>
            <a:r>
              <a:rPr lang="en-US" dirty="0"/>
              <a:t>Relation Schema</a:t>
            </a:r>
          </a:p>
        </p:txBody>
      </p:sp>
      <p:sp>
        <p:nvSpPr>
          <p:cNvPr id="12" name="Text Box 13">
            <a:extLst>
              <a:ext uri="{FF2B5EF4-FFF2-40B4-BE49-F238E27FC236}">
                <a16:creationId xmlns:a16="http://schemas.microsoft.com/office/drawing/2014/main" id="{C5D9CEC3-C95F-F6D5-D303-DB5ACA47CB76}"/>
              </a:ext>
            </a:extLst>
          </p:cNvPr>
          <p:cNvSpPr txBox="1">
            <a:spLocks noChangeArrowheads="1"/>
          </p:cNvSpPr>
          <p:nvPr/>
        </p:nvSpPr>
        <p:spPr bwMode="auto">
          <a:xfrm>
            <a:off x="7686323" y="4052995"/>
            <a:ext cx="274145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dirty="0">
                <a:ea typeface="宋体" charset="-122"/>
              </a:rPr>
              <a:t>R1= ( </a:t>
            </a:r>
            <a:r>
              <a:rPr lang="en-US" altLang="zh-CN" sz="2000" u="sng" dirty="0">
                <a:ea typeface="宋体" charset="-122"/>
              </a:rPr>
              <a:t>a</a:t>
            </a:r>
            <a:r>
              <a:rPr lang="en-US" altLang="zh-CN" sz="2000" u="sng" baseline="-25000" dirty="0">
                <a:ea typeface="宋体" charset="-122"/>
              </a:rPr>
              <a:t>1</a:t>
            </a:r>
            <a:r>
              <a:rPr lang="en-US" altLang="zh-CN" sz="2000" dirty="0"/>
              <a:t>, </a:t>
            </a:r>
            <a:r>
              <a:rPr lang="en-US" altLang="zh-CN" sz="2000" u="sng" dirty="0">
                <a:ea typeface="宋体" charset="-122"/>
              </a:rPr>
              <a:t>b</a:t>
            </a:r>
            <a:r>
              <a:rPr lang="en-US" altLang="zh-CN" sz="2000" u="sng" baseline="-25000" dirty="0">
                <a:ea typeface="宋体" charset="-122"/>
              </a:rPr>
              <a:t>1</a:t>
            </a:r>
            <a:r>
              <a:rPr lang="en-US" altLang="zh-CN" sz="2000" dirty="0">
                <a:ea typeface="宋体" charset="-122"/>
              </a:rPr>
              <a:t>, c</a:t>
            </a:r>
            <a:r>
              <a:rPr lang="en-US" altLang="zh-CN" sz="2000" baseline="-25000" dirty="0">
                <a:ea typeface="宋体" charset="-122"/>
              </a:rPr>
              <a:t>1</a:t>
            </a:r>
            <a:r>
              <a:rPr lang="en-US" altLang="zh-CN" sz="2000" dirty="0">
                <a:ea typeface="宋体" charset="-122"/>
              </a:rPr>
              <a:t>,   …,  c</a:t>
            </a:r>
            <a:r>
              <a:rPr lang="en-US" altLang="zh-CN" sz="2000" baseline="-25000" dirty="0">
                <a:ea typeface="宋体" charset="-122"/>
              </a:rPr>
              <a:t>k </a:t>
            </a:r>
            <a:r>
              <a:rPr lang="en-US" altLang="zh-CN" sz="2000" dirty="0">
                <a:ea typeface="宋体" charset="-122"/>
              </a:rPr>
              <a:t>)</a:t>
            </a:r>
          </a:p>
        </p:txBody>
      </p:sp>
      <p:sp>
        <p:nvSpPr>
          <p:cNvPr id="13" name="Line 15">
            <a:extLst>
              <a:ext uri="{FF2B5EF4-FFF2-40B4-BE49-F238E27FC236}">
                <a16:creationId xmlns:a16="http://schemas.microsoft.com/office/drawing/2014/main" id="{476E2A92-2E8F-82B7-D393-31FE00A7415B}"/>
              </a:ext>
            </a:extLst>
          </p:cNvPr>
          <p:cNvSpPr>
            <a:spLocks noChangeShapeType="1"/>
          </p:cNvSpPr>
          <p:nvPr/>
        </p:nvSpPr>
        <p:spPr bwMode="auto">
          <a:xfrm>
            <a:off x="8416573" y="4405420"/>
            <a:ext cx="2428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14" name="Arrow: Right 13">
            <a:extLst>
              <a:ext uri="{FF2B5EF4-FFF2-40B4-BE49-F238E27FC236}">
                <a16:creationId xmlns:a16="http://schemas.microsoft.com/office/drawing/2014/main" id="{BA4271AF-7C04-3359-7F80-B22465C8DA39}"/>
              </a:ext>
            </a:extLst>
          </p:cNvPr>
          <p:cNvSpPr/>
          <p:nvPr/>
        </p:nvSpPr>
        <p:spPr>
          <a:xfrm>
            <a:off x="5502856" y="4049056"/>
            <a:ext cx="1735395" cy="4524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9">
            <a:extLst>
              <a:ext uri="{FF2B5EF4-FFF2-40B4-BE49-F238E27FC236}">
                <a16:creationId xmlns:a16="http://schemas.microsoft.com/office/drawing/2014/main" id="{C0D1A7F0-300D-5267-6376-560FB7D439DD}"/>
              </a:ext>
            </a:extLst>
          </p:cNvPr>
          <p:cNvSpPr>
            <a:spLocks noChangeArrowheads="1"/>
          </p:cNvSpPr>
          <p:nvPr/>
        </p:nvSpPr>
        <p:spPr bwMode="auto">
          <a:xfrm>
            <a:off x="1600232" y="3991084"/>
            <a:ext cx="703262" cy="3444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ltLang="zh-CN" sz="1800">
                <a:latin typeface="Times New Roman" pitchFamily="18" charset="0"/>
                <a:ea typeface="宋体" charset="-122"/>
              </a:rPr>
              <a:t>E1</a:t>
            </a:r>
            <a:endParaRPr lang="en-US" altLang="zh-CN" baseline="-25000">
              <a:latin typeface="Times New Roman" pitchFamily="18" charset="0"/>
              <a:ea typeface="宋体" charset="-122"/>
            </a:endParaRPr>
          </a:p>
        </p:txBody>
      </p:sp>
      <p:grpSp>
        <p:nvGrpSpPr>
          <p:cNvPr id="16" name="Group 20">
            <a:extLst>
              <a:ext uri="{FF2B5EF4-FFF2-40B4-BE49-F238E27FC236}">
                <a16:creationId xmlns:a16="http://schemas.microsoft.com/office/drawing/2014/main" id="{9A16687A-B3F0-D361-774B-1A664E95E933}"/>
              </a:ext>
            </a:extLst>
          </p:cNvPr>
          <p:cNvGrpSpPr>
            <a:grpSpLocks/>
          </p:cNvGrpSpPr>
          <p:nvPr/>
        </p:nvGrpSpPr>
        <p:grpSpPr bwMode="auto">
          <a:xfrm>
            <a:off x="4313269" y="3951123"/>
            <a:ext cx="631825" cy="374650"/>
            <a:chOff x="2273" y="2273"/>
            <a:chExt cx="307" cy="236"/>
          </a:xfrm>
        </p:grpSpPr>
        <p:sp>
          <p:nvSpPr>
            <p:cNvPr id="17" name="Rectangle 21">
              <a:extLst>
                <a:ext uri="{FF2B5EF4-FFF2-40B4-BE49-F238E27FC236}">
                  <a16:creationId xmlns:a16="http://schemas.microsoft.com/office/drawing/2014/main" id="{A79DF921-4513-5547-7027-F0DF27B549C3}"/>
                </a:ext>
              </a:extLst>
            </p:cNvPr>
            <p:cNvSpPr>
              <a:spLocks noChangeArrowheads="1"/>
            </p:cNvSpPr>
            <p:nvPr/>
          </p:nvSpPr>
          <p:spPr bwMode="auto">
            <a:xfrm>
              <a:off x="2273" y="2292"/>
              <a:ext cx="307" cy="21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zh-CN" altLang="zh-CN">
                <a:latin typeface="Times New Roman" pitchFamily="18" charset="0"/>
              </a:endParaRPr>
            </a:p>
          </p:txBody>
        </p:sp>
        <p:sp>
          <p:nvSpPr>
            <p:cNvPr id="18" name="Text Box 22">
              <a:extLst>
                <a:ext uri="{FF2B5EF4-FFF2-40B4-BE49-F238E27FC236}">
                  <a16:creationId xmlns:a16="http://schemas.microsoft.com/office/drawing/2014/main" id="{1B69E5F5-F707-09A6-B976-2810C3CE033A}"/>
                </a:ext>
              </a:extLst>
            </p:cNvPr>
            <p:cNvSpPr txBox="1">
              <a:spLocks noChangeArrowheads="1"/>
            </p:cNvSpPr>
            <p:nvPr/>
          </p:nvSpPr>
          <p:spPr bwMode="auto">
            <a:xfrm>
              <a:off x="2302" y="2273"/>
              <a:ext cx="21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1800">
                  <a:latin typeface="Times New Roman" pitchFamily="18" charset="0"/>
                  <a:ea typeface="宋体" charset="-122"/>
                </a:rPr>
                <a:t>E2</a:t>
              </a:r>
              <a:endParaRPr lang="en-US" altLang="zh-CN" baseline="-25000">
                <a:latin typeface="Times New Roman" pitchFamily="18" charset="0"/>
                <a:ea typeface="宋体" charset="-122"/>
              </a:endParaRPr>
            </a:p>
          </p:txBody>
        </p:sp>
      </p:grpSp>
      <p:sp>
        <p:nvSpPr>
          <p:cNvPr id="19" name="AutoShape 23">
            <a:extLst>
              <a:ext uri="{FF2B5EF4-FFF2-40B4-BE49-F238E27FC236}">
                <a16:creationId xmlns:a16="http://schemas.microsoft.com/office/drawing/2014/main" id="{D9459C6E-1920-4F52-6C05-94FA37591CFE}"/>
              </a:ext>
            </a:extLst>
          </p:cNvPr>
          <p:cNvSpPr>
            <a:spLocks noChangeArrowheads="1"/>
          </p:cNvSpPr>
          <p:nvPr/>
        </p:nvSpPr>
        <p:spPr bwMode="auto">
          <a:xfrm>
            <a:off x="2900394" y="3930486"/>
            <a:ext cx="881063" cy="450850"/>
          </a:xfrm>
          <a:prstGeom prst="diamond">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ltLang="zh-CN" sz="1800">
                <a:latin typeface="Times New Roman" pitchFamily="18" charset="0"/>
                <a:ea typeface="宋体" charset="-122"/>
              </a:rPr>
              <a:t>R1</a:t>
            </a:r>
          </a:p>
        </p:txBody>
      </p:sp>
      <p:cxnSp>
        <p:nvCxnSpPr>
          <p:cNvPr id="20" name="AutoShape 24">
            <a:extLst>
              <a:ext uri="{FF2B5EF4-FFF2-40B4-BE49-F238E27FC236}">
                <a16:creationId xmlns:a16="http://schemas.microsoft.com/office/drawing/2014/main" id="{FB793A2E-82B6-8CB1-C2F9-11B9C1172E26}"/>
              </a:ext>
            </a:extLst>
          </p:cNvPr>
          <p:cNvCxnSpPr>
            <a:cxnSpLocks noChangeShapeType="1"/>
          </p:cNvCxnSpPr>
          <p:nvPr/>
        </p:nvCxnSpPr>
        <p:spPr bwMode="auto">
          <a:xfrm>
            <a:off x="2309572" y="4155936"/>
            <a:ext cx="584472"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1" name="AutoShape 25">
            <a:extLst>
              <a:ext uri="{FF2B5EF4-FFF2-40B4-BE49-F238E27FC236}">
                <a16:creationId xmlns:a16="http://schemas.microsoft.com/office/drawing/2014/main" id="{5849F116-6063-C1CA-55CC-A2AED2B4538A}"/>
              </a:ext>
            </a:extLst>
          </p:cNvPr>
          <p:cNvCxnSpPr>
            <a:cxnSpLocks noChangeShapeType="1"/>
            <a:stCxn id="19" idx="3"/>
            <a:endCxn id="17" idx="1"/>
          </p:cNvCxnSpPr>
          <p:nvPr/>
        </p:nvCxnSpPr>
        <p:spPr bwMode="auto">
          <a:xfrm flipV="1">
            <a:off x="3781457" y="4154323"/>
            <a:ext cx="531812" cy="15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2" name="Line 26">
            <a:extLst>
              <a:ext uri="{FF2B5EF4-FFF2-40B4-BE49-F238E27FC236}">
                <a16:creationId xmlns:a16="http://schemas.microsoft.com/office/drawing/2014/main" id="{D09DF2FD-19A6-605D-53A1-EA66B9BBE62F}"/>
              </a:ext>
            </a:extLst>
          </p:cNvPr>
          <p:cNvSpPr>
            <a:spLocks noChangeShapeType="1"/>
          </p:cNvSpPr>
          <p:nvPr/>
        </p:nvSpPr>
        <p:spPr bwMode="auto">
          <a:xfrm flipH="1">
            <a:off x="1600232" y="4359111"/>
            <a:ext cx="104775"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3" name="Line 27">
            <a:extLst>
              <a:ext uri="{FF2B5EF4-FFF2-40B4-BE49-F238E27FC236}">
                <a16:creationId xmlns:a16="http://schemas.microsoft.com/office/drawing/2014/main" id="{0DFD7500-9464-010A-5294-3336A2401EFC}"/>
              </a:ext>
            </a:extLst>
          </p:cNvPr>
          <p:cNvSpPr>
            <a:spLocks noChangeShapeType="1"/>
          </p:cNvSpPr>
          <p:nvPr/>
        </p:nvSpPr>
        <p:spPr bwMode="auto">
          <a:xfrm>
            <a:off x="2201894" y="4359111"/>
            <a:ext cx="173038" cy="2317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4" name="Line 28">
            <a:extLst>
              <a:ext uri="{FF2B5EF4-FFF2-40B4-BE49-F238E27FC236}">
                <a16:creationId xmlns:a16="http://schemas.microsoft.com/office/drawing/2014/main" id="{3C4A43FD-0FCA-9896-5707-9EC24123D2CA}"/>
              </a:ext>
            </a:extLst>
          </p:cNvPr>
          <p:cNvSpPr>
            <a:spLocks noChangeShapeType="1"/>
          </p:cNvSpPr>
          <p:nvPr/>
        </p:nvSpPr>
        <p:spPr bwMode="auto">
          <a:xfrm flipH="1">
            <a:off x="3013107" y="4265448"/>
            <a:ext cx="92075" cy="3127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5" name="Line 29">
            <a:extLst>
              <a:ext uri="{FF2B5EF4-FFF2-40B4-BE49-F238E27FC236}">
                <a16:creationId xmlns:a16="http://schemas.microsoft.com/office/drawing/2014/main" id="{3DDAA221-0116-64A5-EF13-92E51314F55F}"/>
              </a:ext>
            </a:extLst>
          </p:cNvPr>
          <p:cNvSpPr>
            <a:spLocks noChangeShapeType="1"/>
          </p:cNvSpPr>
          <p:nvPr/>
        </p:nvSpPr>
        <p:spPr bwMode="auto">
          <a:xfrm>
            <a:off x="3521107" y="4278148"/>
            <a:ext cx="174625" cy="2762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6" name="Line 30">
            <a:extLst>
              <a:ext uri="{FF2B5EF4-FFF2-40B4-BE49-F238E27FC236}">
                <a16:creationId xmlns:a16="http://schemas.microsoft.com/office/drawing/2014/main" id="{E02918C9-5F68-7A31-5590-414158549C3C}"/>
              </a:ext>
            </a:extLst>
          </p:cNvPr>
          <p:cNvSpPr>
            <a:spLocks noChangeShapeType="1"/>
          </p:cNvSpPr>
          <p:nvPr/>
        </p:nvSpPr>
        <p:spPr bwMode="auto">
          <a:xfrm flipH="1">
            <a:off x="4238657" y="4324186"/>
            <a:ext cx="196850" cy="25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7" name="Line 31">
            <a:extLst>
              <a:ext uri="{FF2B5EF4-FFF2-40B4-BE49-F238E27FC236}">
                <a16:creationId xmlns:a16="http://schemas.microsoft.com/office/drawing/2014/main" id="{4B013495-BD70-3A1A-0B81-86215D53C571}"/>
              </a:ext>
            </a:extLst>
          </p:cNvPr>
          <p:cNvSpPr>
            <a:spLocks noChangeShapeType="1"/>
          </p:cNvSpPr>
          <p:nvPr/>
        </p:nvSpPr>
        <p:spPr bwMode="auto">
          <a:xfrm>
            <a:off x="4748244" y="4335298"/>
            <a:ext cx="185738" cy="25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8" name="Text Box 32">
            <a:extLst>
              <a:ext uri="{FF2B5EF4-FFF2-40B4-BE49-F238E27FC236}">
                <a16:creationId xmlns:a16="http://schemas.microsoft.com/office/drawing/2014/main" id="{98376333-993C-352B-66CA-795287571949}"/>
              </a:ext>
            </a:extLst>
          </p:cNvPr>
          <p:cNvSpPr txBox="1">
            <a:spLocks noChangeArrowheads="1"/>
          </p:cNvSpPr>
          <p:nvPr/>
        </p:nvSpPr>
        <p:spPr bwMode="auto">
          <a:xfrm>
            <a:off x="1322419" y="4506748"/>
            <a:ext cx="1381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a:ea typeface="宋体" charset="-122"/>
              </a:rPr>
              <a:t>a</a:t>
            </a:r>
            <a:r>
              <a:rPr lang="en-US" altLang="zh-CN" sz="2000" baseline="-25000">
                <a:ea typeface="宋体" charset="-122"/>
              </a:rPr>
              <a:t>1</a:t>
            </a:r>
            <a:r>
              <a:rPr lang="en-US" altLang="zh-CN" sz="2000">
                <a:ea typeface="宋体" charset="-122"/>
              </a:rPr>
              <a:t> ….  a</a:t>
            </a:r>
            <a:r>
              <a:rPr lang="en-US" altLang="zh-CN" sz="2000" baseline="-25000">
                <a:ea typeface="宋体" charset="-122"/>
              </a:rPr>
              <a:t>n</a:t>
            </a:r>
          </a:p>
        </p:txBody>
      </p:sp>
      <p:sp>
        <p:nvSpPr>
          <p:cNvPr id="29" name="Text Box 34">
            <a:extLst>
              <a:ext uri="{FF2B5EF4-FFF2-40B4-BE49-F238E27FC236}">
                <a16:creationId xmlns:a16="http://schemas.microsoft.com/office/drawing/2014/main" id="{DDB61D37-D238-9D2D-374F-68026CBE6EF9}"/>
              </a:ext>
            </a:extLst>
          </p:cNvPr>
          <p:cNvSpPr txBox="1">
            <a:spLocks noChangeArrowheads="1"/>
          </p:cNvSpPr>
          <p:nvPr/>
        </p:nvSpPr>
        <p:spPr bwMode="auto">
          <a:xfrm>
            <a:off x="2694019" y="4513098"/>
            <a:ext cx="152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a:ea typeface="宋体" charset="-122"/>
              </a:rPr>
              <a:t>c</a:t>
            </a:r>
            <a:r>
              <a:rPr lang="en-US" altLang="zh-CN" sz="2000" baseline="-25000">
                <a:ea typeface="宋体" charset="-122"/>
              </a:rPr>
              <a:t>1</a:t>
            </a:r>
            <a:r>
              <a:rPr lang="en-US" altLang="zh-CN" sz="2000">
                <a:ea typeface="宋体" charset="-122"/>
              </a:rPr>
              <a:t> ….  c</a:t>
            </a:r>
            <a:r>
              <a:rPr lang="en-US" altLang="zh-CN" sz="2000" baseline="-25000">
                <a:ea typeface="宋体" charset="-122"/>
              </a:rPr>
              <a:t>k</a:t>
            </a:r>
          </a:p>
        </p:txBody>
      </p:sp>
      <p:sp>
        <p:nvSpPr>
          <p:cNvPr id="30" name="Text Box 35">
            <a:extLst>
              <a:ext uri="{FF2B5EF4-FFF2-40B4-BE49-F238E27FC236}">
                <a16:creationId xmlns:a16="http://schemas.microsoft.com/office/drawing/2014/main" id="{AEDEC3EB-877D-D469-B5EB-8DF29E07CC59}"/>
              </a:ext>
            </a:extLst>
          </p:cNvPr>
          <p:cNvSpPr txBox="1">
            <a:spLocks noChangeArrowheads="1"/>
          </p:cNvSpPr>
          <p:nvPr/>
        </p:nvSpPr>
        <p:spPr bwMode="auto">
          <a:xfrm>
            <a:off x="3989419" y="4513098"/>
            <a:ext cx="1381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r>
              <a:rPr lang="en-US" altLang="zh-CN" sz="2000">
                <a:ea typeface="宋体" charset="-122"/>
              </a:rPr>
              <a:t>b</a:t>
            </a:r>
            <a:r>
              <a:rPr lang="en-US" altLang="zh-CN" sz="2000" baseline="-25000">
                <a:ea typeface="宋体" charset="-122"/>
              </a:rPr>
              <a:t>1</a:t>
            </a:r>
            <a:r>
              <a:rPr lang="en-US" altLang="zh-CN" sz="2000">
                <a:ea typeface="宋体" charset="-122"/>
              </a:rPr>
              <a:t> ….  b</a:t>
            </a:r>
            <a:r>
              <a:rPr lang="en-US" altLang="zh-CN" sz="2000" baseline="-25000">
                <a:ea typeface="宋体" charset="-122"/>
              </a:rPr>
              <a:t>m</a:t>
            </a:r>
          </a:p>
        </p:txBody>
      </p:sp>
      <p:sp>
        <p:nvSpPr>
          <p:cNvPr id="31" name="Line 36">
            <a:extLst>
              <a:ext uri="{FF2B5EF4-FFF2-40B4-BE49-F238E27FC236}">
                <a16:creationId xmlns:a16="http://schemas.microsoft.com/office/drawing/2014/main" id="{48A6F314-2B69-74DD-7EDC-3FBF9D545E60}"/>
              </a:ext>
            </a:extLst>
          </p:cNvPr>
          <p:cNvSpPr>
            <a:spLocks noChangeShapeType="1"/>
          </p:cNvSpPr>
          <p:nvPr/>
        </p:nvSpPr>
        <p:spPr bwMode="auto">
          <a:xfrm>
            <a:off x="1389094" y="4902036"/>
            <a:ext cx="2667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2" name="Line 37">
            <a:extLst>
              <a:ext uri="{FF2B5EF4-FFF2-40B4-BE49-F238E27FC236}">
                <a16:creationId xmlns:a16="http://schemas.microsoft.com/office/drawing/2014/main" id="{E50B9745-8EBA-9C4C-3F1C-702D3042A1A4}"/>
              </a:ext>
            </a:extLst>
          </p:cNvPr>
          <p:cNvSpPr>
            <a:spLocks noChangeShapeType="1"/>
          </p:cNvSpPr>
          <p:nvPr/>
        </p:nvSpPr>
        <p:spPr bwMode="auto">
          <a:xfrm>
            <a:off x="4030694" y="4962361"/>
            <a:ext cx="2667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zh-CN" altLang="en-US"/>
          </a:p>
        </p:txBody>
      </p:sp>
    </p:spTree>
    <p:extLst>
      <p:ext uri="{BB962C8B-B14F-4D97-AF65-F5344CB8AC3E}">
        <p14:creationId xmlns:p14="http://schemas.microsoft.com/office/powerpoint/2010/main" val="875708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15" grpId="0" animBg="1"/>
      <p:bldP spid="19" grpId="0" animBg="1"/>
      <p:bldP spid="22" grpId="0" animBg="1"/>
      <p:bldP spid="23" grpId="0" animBg="1"/>
      <p:bldP spid="24" grpId="0" animBg="1"/>
      <p:bldP spid="25" grpId="0" animBg="1"/>
      <p:bldP spid="26" grpId="0" animBg="1"/>
      <p:bldP spid="27" grpId="0" animBg="1"/>
      <p:bldP spid="28" grpId="0"/>
      <p:bldP spid="29" grpId="0"/>
      <p:bldP spid="30" grpId="0"/>
      <p:bldP spid="31" grpId="0" animBg="1"/>
      <p:bldP spid="3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3B2D1-6EB9-1EE8-A7F0-F6CF59B0F938}"/>
              </a:ext>
            </a:extLst>
          </p:cNvPr>
          <p:cNvSpPr>
            <a:spLocks noGrp="1"/>
          </p:cNvSpPr>
          <p:nvPr>
            <p:ph type="title"/>
          </p:nvPr>
        </p:nvSpPr>
        <p:spPr/>
        <p:txBody>
          <a:bodyPr/>
          <a:lstStyle/>
          <a:p>
            <a:r>
              <a:rPr lang="en-US" dirty="0"/>
              <a:t>Example</a:t>
            </a:r>
          </a:p>
        </p:txBody>
      </p:sp>
      <p:grpSp>
        <p:nvGrpSpPr>
          <p:cNvPr id="4" name="Group 7">
            <a:extLst>
              <a:ext uri="{FF2B5EF4-FFF2-40B4-BE49-F238E27FC236}">
                <a16:creationId xmlns:a16="http://schemas.microsoft.com/office/drawing/2014/main" id="{6B842EF8-97B8-4B35-2050-E6BBF7A9F1E6}"/>
              </a:ext>
            </a:extLst>
          </p:cNvPr>
          <p:cNvGrpSpPr>
            <a:grpSpLocks/>
          </p:cNvGrpSpPr>
          <p:nvPr/>
        </p:nvGrpSpPr>
        <p:grpSpPr bwMode="auto">
          <a:xfrm>
            <a:off x="1607530" y="1835657"/>
            <a:ext cx="4191000" cy="1663700"/>
            <a:chOff x="240" y="2112"/>
            <a:chExt cx="2776" cy="1048"/>
          </a:xfrm>
        </p:grpSpPr>
        <p:grpSp>
          <p:nvGrpSpPr>
            <p:cNvPr id="5" name="Group 8">
              <a:extLst>
                <a:ext uri="{FF2B5EF4-FFF2-40B4-BE49-F238E27FC236}">
                  <a16:creationId xmlns:a16="http://schemas.microsoft.com/office/drawing/2014/main" id="{F18445E5-F9D2-46B2-CA90-5A77924E5AE3}"/>
                </a:ext>
              </a:extLst>
            </p:cNvPr>
            <p:cNvGrpSpPr>
              <a:grpSpLocks/>
            </p:cNvGrpSpPr>
            <p:nvPr/>
          </p:nvGrpSpPr>
          <p:grpSpPr bwMode="auto">
            <a:xfrm>
              <a:off x="1104" y="2832"/>
              <a:ext cx="1144" cy="328"/>
              <a:chOff x="1104" y="2832"/>
              <a:chExt cx="1144" cy="328"/>
            </a:xfrm>
          </p:grpSpPr>
          <p:sp>
            <p:nvSpPr>
              <p:cNvPr id="15" name="Rectangle 9">
                <a:extLst>
                  <a:ext uri="{FF2B5EF4-FFF2-40B4-BE49-F238E27FC236}">
                    <a16:creationId xmlns:a16="http://schemas.microsoft.com/office/drawing/2014/main" id="{66F74583-592B-D9BD-B65C-A012CACDAD5D}"/>
                  </a:ext>
                </a:extLst>
              </p:cNvPr>
              <p:cNvSpPr>
                <a:spLocks noChangeArrowheads="1"/>
              </p:cNvSpPr>
              <p:nvPr/>
            </p:nvSpPr>
            <p:spPr bwMode="auto">
              <a:xfrm>
                <a:off x="1104" y="2832"/>
                <a:ext cx="1144" cy="328"/>
              </a:xfrm>
              <a:prstGeom prst="rect">
                <a:avLst/>
              </a:prstGeom>
              <a:noFill/>
              <a:ln w="127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16" name="Rectangle 10">
                <a:extLst>
                  <a:ext uri="{FF2B5EF4-FFF2-40B4-BE49-F238E27FC236}">
                    <a16:creationId xmlns:a16="http://schemas.microsoft.com/office/drawing/2014/main" id="{6CE7AEF2-B635-111F-BC82-298215CB4BBF}"/>
                  </a:ext>
                </a:extLst>
              </p:cNvPr>
              <p:cNvSpPr>
                <a:spLocks noChangeArrowheads="1"/>
              </p:cNvSpPr>
              <p:nvPr/>
            </p:nvSpPr>
            <p:spPr bwMode="auto">
              <a:xfrm>
                <a:off x="1187" y="2849"/>
                <a:ext cx="959"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2000" b="1">
                    <a:solidFill>
                      <a:schemeClr val="tx2"/>
                    </a:solidFill>
                    <a:latin typeface="Arial" charset="0"/>
                    <a:ea typeface="宋体" charset="-122"/>
                  </a:rPr>
                  <a:t>Employees</a:t>
                </a:r>
              </a:p>
            </p:txBody>
          </p:sp>
        </p:grpSp>
        <p:sp>
          <p:nvSpPr>
            <p:cNvPr id="6" name="Oval 11">
              <a:extLst>
                <a:ext uri="{FF2B5EF4-FFF2-40B4-BE49-F238E27FC236}">
                  <a16:creationId xmlns:a16="http://schemas.microsoft.com/office/drawing/2014/main" id="{F8B5709D-DB46-0790-E835-C02A8DFABB26}"/>
                </a:ext>
              </a:extLst>
            </p:cNvPr>
            <p:cNvSpPr>
              <a:spLocks noChangeArrowheads="1"/>
            </p:cNvSpPr>
            <p:nvPr/>
          </p:nvSpPr>
          <p:spPr bwMode="auto">
            <a:xfrm>
              <a:off x="240" y="2256"/>
              <a:ext cx="712" cy="328"/>
            </a:xfrm>
            <a:prstGeom prst="ellipse">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7" name="Rectangle 12">
              <a:extLst>
                <a:ext uri="{FF2B5EF4-FFF2-40B4-BE49-F238E27FC236}">
                  <a16:creationId xmlns:a16="http://schemas.microsoft.com/office/drawing/2014/main" id="{96A7F122-A487-E614-0910-C228AF947B0C}"/>
                </a:ext>
              </a:extLst>
            </p:cNvPr>
            <p:cNvSpPr>
              <a:spLocks noChangeArrowheads="1"/>
            </p:cNvSpPr>
            <p:nvPr/>
          </p:nvSpPr>
          <p:spPr bwMode="auto">
            <a:xfrm>
              <a:off x="418" y="2320"/>
              <a:ext cx="390"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2000" b="1" u="sng">
                  <a:solidFill>
                    <a:schemeClr val="tx2"/>
                  </a:solidFill>
                  <a:latin typeface="Arial" charset="0"/>
                  <a:ea typeface="宋体" charset="-122"/>
                </a:rPr>
                <a:t>ssn</a:t>
              </a:r>
            </a:p>
          </p:txBody>
        </p:sp>
        <p:sp>
          <p:nvSpPr>
            <p:cNvPr id="8" name="Oval 13">
              <a:extLst>
                <a:ext uri="{FF2B5EF4-FFF2-40B4-BE49-F238E27FC236}">
                  <a16:creationId xmlns:a16="http://schemas.microsoft.com/office/drawing/2014/main" id="{AC487796-A6CD-D725-CD81-8C2F1D117BB5}"/>
                </a:ext>
              </a:extLst>
            </p:cNvPr>
            <p:cNvSpPr>
              <a:spLocks noChangeArrowheads="1"/>
            </p:cNvSpPr>
            <p:nvPr/>
          </p:nvSpPr>
          <p:spPr bwMode="auto">
            <a:xfrm>
              <a:off x="1296" y="2112"/>
              <a:ext cx="712" cy="328"/>
            </a:xfrm>
            <a:prstGeom prst="ellipse">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9" name="Oval 14">
              <a:extLst>
                <a:ext uri="{FF2B5EF4-FFF2-40B4-BE49-F238E27FC236}">
                  <a16:creationId xmlns:a16="http://schemas.microsoft.com/office/drawing/2014/main" id="{7884361E-9AFF-0875-5219-53E915E893D3}"/>
                </a:ext>
              </a:extLst>
            </p:cNvPr>
            <p:cNvSpPr>
              <a:spLocks noChangeArrowheads="1"/>
            </p:cNvSpPr>
            <p:nvPr/>
          </p:nvSpPr>
          <p:spPr bwMode="auto">
            <a:xfrm>
              <a:off x="2304" y="2256"/>
              <a:ext cx="712" cy="328"/>
            </a:xfrm>
            <a:prstGeom prst="ellipse">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10" name="Rectangle 15">
              <a:extLst>
                <a:ext uri="{FF2B5EF4-FFF2-40B4-BE49-F238E27FC236}">
                  <a16:creationId xmlns:a16="http://schemas.microsoft.com/office/drawing/2014/main" id="{5A9D8795-319E-007F-7A0E-0D0B247B5D2D}"/>
                </a:ext>
              </a:extLst>
            </p:cNvPr>
            <p:cNvSpPr>
              <a:spLocks noChangeArrowheads="1"/>
            </p:cNvSpPr>
            <p:nvPr/>
          </p:nvSpPr>
          <p:spPr bwMode="auto">
            <a:xfrm>
              <a:off x="1331" y="2177"/>
              <a:ext cx="532"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2000" b="1">
                  <a:solidFill>
                    <a:schemeClr val="tx2"/>
                  </a:solidFill>
                  <a:latin typeface="Arial" charset="0"/>
                  <a:ea typeface="宋体" charset="-122"/>
                </a:rPr>
                <a:t>name</a:t>
              </a:r>
            </a:p>
          </p:txBody>
        </p:sp>
        <p:sp>
          <p:nvSpPr>
            <p:cNvPr id="11" name="Rectangle 16">
              <a:extLst>
                <a:ext uri="{FF2B5EF4-FFF2-40B4-BE49-F238E27FC236}">
                  <a16:creationId xmlns:a16="http://schemas.microsoft.com/office/drawing/2014/main" id="{D18CB358-F187-2388-DA85-6E142EB82FAE}"/>
                </a:ext>
              </a:extLst>
            </p:cNvPr>
            <p:cNvSpPr>
              <a:spLocks noChangeArrowheads="1"/>
            </p:cNvSpPr>
            <p:nvPr/>
          </p:nvSpPr>
          <p:spPr bwMode="auto">
            <a:xfrm>
              <a:off x="2483" y="2322"/>
              <a:ext cx="309"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2000" b="1">
                  <a:solidFill>
                    <a:schemeClr val="tx2"/>
                  </a:solidFill>
                  <a:latin typeface="Arial" charset="0"/>
                  <a:ea typeface="宋体" charset="-122"/>
                </a:rPr>
                <a:t>lot</a:t>
              </a:r>
            </a:p>
          </p:txBody>
        </p:sp>
        <p:sp>
          <p:nvSpPr>
            <p:cNvPr id="12" name="Line 17">
              <a:extLst>
                <a:ext uri="{FF2B5EF4-FFF2-40B4-BE49-F238E27FC236}">
                  <a16:creationId xmlns:a16="http://schemas.microsoft.com/office/drawing/2014/main" id="{6ADBB5A7-E8F4-F588-941F-264ADA2795BE}"/>
                </a:ext>
              </a:extLst>
            </p:cNvPr>
            <p:cNvSpPr>
              <a:spLocks noChangeShapeType="1"/>
            </p:cNvSpPr>
            <p:nvPr/>
          </p:nvSpPr>
          <p:spPr bwMode="auto">
            <a:xfrm>
              <a:off x="624" y="2592"/>
              <a:ext cx="472" cy="23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3" name="Line 18">
              <a:extLst>
                <a:ext uri="{FF2B5EF4-FFF2-40B4-BE49-F238E27FC236}">
                  <a16:creationId xmlns:a16="http://schemas.microsoft.com/office/drawing/2014/main" id="{E3E27D82-1F73-F443-EF6E-5AA1B84B1D00}"/>
                </a:ext>
              </a:extLst>
            </p:cNvPr>
            <p:cNvSpPr>
              <a:spLocks noChangeShapeType="1"/>
            </p:cNvSpPr>
            <p:nvPr/>
          </p:nvSpPr>
          <p:spPr bwMode="auto">
            <a:xfrm>
              <a:off x="1676" y="2448"/>
              <a:ext cx="0" cy="37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Line 19">
              <a:extLst>
                <a:ext uri="{FF2B5EF4-FFF2-40B4-BE49-F238E27FC236}">
                  <a16:creationId xmlns:a16="http://schemas.microsoft.com/office/drawing/2014/main" id="{8B95B288-0557-A46F-2DD7-1BDA51FCFE3E}"/>
                </a:ext>
              </a:extLst>
            </p:cNvPr>
            <p:cNvSpPr>
              <a:spLocks noChangeShapeType="1"/>
            </p:cNvSpPr>
            <p:nvPr/>
          </p:nvSpPr>
          <p:spPr bwMode="auto">
            <a:xfrm flipV="1">
              <a:off x="2256" y="2584"/>
              <a:ext cx="376" cy="248"/>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grpSp>
      <p:graphicFrame>
        <p:nvGraphicFramePr>
          <p:cNvPr id="17" name="Object 20">
            <a:hlinkClick r:id="" action="ppaction://ole?verb=0"/>
            <a:extLst>
              <a:ext uri="{FF2B5EF4-FFF2-40B4-BE49-F238E27FC236}">
                <a16:creationId xmlns:a16="http://schemas.microsoft.com/office/drawing/2014/main" id="{5314DF0D-C0D3-0AB9-53F6-33BD946D166A}"/>
              </a:ext>
            </a:extLst>
          </p:cNvPr>
          <p:cNvGraphicFramePr>
            <a:graphicFrameLocks/>
          </p:cNvGraphicFramePr>
          <p:nvPr>
            <p:extLst>
              <p:ext uri="{D42A27DB-BD31-4B8C-83A1-F6EECF244321}">
                <p14:modId xmlns:p14="http://schemas.microsoft.com/office/powerpoint/2010/main" val="3238485560"/>
              </p:ext>
            </p:extLst>
          </p:nvPr>
        </p:nvGraphicFramePr>
        <p:xfrm>
          <a:off x="7191703" y="1645950"/>
          <a:ext cx="3670300" cy="2271713"/>
        </p:xfrm>
        <a:graphic>
          <a:graphicData uri="http://schemas.openxmlformats.org/presentationml/2006/ole">
            <mc:AlternateContent xmlns:mc="http://schemas.openxmlformats.org/markup-compatibility/2006">
              <mc:Choice xmlns:v="urn:schemas-microsoft-com:vml" Requires="v">
                <p:oleObj name="Document" r:id="rId2" imgW="3670200" imgH="2271600" progId="Word.Document.6">
                  <p:embed/>
                </p:oleObj>
              </mc:Choice>
              <mc:Fallback>
                <p:oleObj name="Document" r:id="rId2" imgW="3670200" imgH="2271600" progId="Word.Document.6">
                  <p:embed/>
                  <p:pic>
                    <p:nvPicPr>
                      <p:cNvPr id="17" name="Object 20">
                        <a:hlinkClick r:id="" action="ppaction://ole?verb=0"/>
                        <a:extLst>
                          <a:ext uri="{FF2B5EF4-FFF2-40B4-BE49-F238E27FC236}">
                            <a16:creationId xmlns:a16="http://schemas.microsoft.com/office/drawing/2014/main" id="{5314DF0D-C0D3-0AB9-53F6-33BD946D166A}"/>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1703" y="1645950"/>
                        <a:ext cx="3670300" cy="227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9149732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725A5-3DE4-6F72-0B5E-6783D68C2AB8}"/>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918A7E02-ADC1-C712-E499-120384AF32BA}"/>
              </a:ext>
            </a:extLst>
          </p:cNvPr>
          <p:cNvSpPr>
            <a:spLocks noGrp="1"/>
          </p:cNvSpPr>
          <p:nvPr>
            <p:ph sz="quarter" idx="13"/>
          </p:nvPr>
        </p:nvSpPr>
        <p:spPr>
          <a:xfrm>
            <a:off x="913774" y="4154213"/>
            <a:ext cx="10363826" cy="2238704"/>
          </a:xfrm>
        </p:spPr>
        <p:txBody>
          <a:bodyPr>
            <a:normAutofit/>
          </a:bodyPr>
          <a:lstStyle/>
          <a:p>
            <a:r>
              <a:rPr lang="en-US" dirty="0"/>
              <a:t>Four tables: </a:t>
            </a:r>
          </a:p>
          <a:p>
            <a:pPr lvl="1"/>
            <a:r>
              <a:rPr lang="en-US" dirty="0"/>
              <a:t>Employees(</a:t>
            </a:r>
            <a:r>
              <a:rPr lang="en-US" u="sng" dirty="0" err="1"/>
              <a:t>ssn</a:t>
            </a:r>
            <a:r>
              <a:rPr lang="en-US" dirty="0"/>
              <a:t>, name, lot)</a:t>
            </a:r>
          </a:p>
          <a:p>
            <a:pPr lvl="1"/>
            <a:r>
              <a:rPr lang="en-US" dirty="0"/>
              <a:t>Departments(</a:t>
            </a:r>
            <a:r>
              <a:rPr lang="en-US" u="sng" dirty="0"/>
              <a:t>did</a:t>
            </a:r>
            <a:r>
              <a:rPr lang="en-US" dirty="0"/>
              <a:t>, </a:t>
            </a:r>
            <a:r>
              <a:rPr lang="en-US" dirty="0" err="1"/>
              <a:t>dname</a:t>
            </a:r>
            <a:r>
              <a:rPr lang="en-US" dirty="0"/>
              <a:t>, budget)</a:t>
            </a:r>
          </a:p>
          <a:p>
            <a:pPr lvl="1"/>
            <a:r>
              <a:rPr lang="en-US" dirty="0"/>
              <a:t>Manages(</a:t>
            </a:r>
            <a:r>
              <a:rPr lang="en-US" u="sng" dirty="0" err="1"/>
              <a:t>ssn</a:t>
            </a:r>
            <a:r>
              <a:rPr lang="en-US" dirty="0"/>
              <a:t>, </a:t>
            </a:r>
            <a:r>
              <a:rPr lang="en-US" u="sng" dirty="0"/>
              <a:t>did</a:t>
            </a:r>
            <a:r>
              <a:rPr lang="en-US" dirty="0"/>
              <a:t>)</a:t>
            </a:r>
          </a:p>
          <a:p>
            <a:pPr lvl="1"/>
            <a:r>
              <a:rPr lang="en-US" dirty="0" err="1"/>
              <a:t>Works_in</a:t>
            </a:r>
            <a:r>
              <a:rPr lang="en-US" dirty="0"/>
              <a:t>(</a:t>
            </a:r>
            <a:r>
              <a:rPr lang="en-US" u="sng" dirty="0" err="1"/>
              <a:t>ssn</a:t>
            </a:r>
            <a:r>
              <a:rPr lang="en-US" dirty="0"/>
              <a:t>, </a:t>
            </a:r>
            <a:r>
              <a:rPr lang="en-US" u="sng" dirty="0"/>
              <a:t>did</a:t>
            </a:r>
            <a:r>
              <a:rPr lang="en-US" dirty="0"/>
              <a:t>)</a:t>
            </a:r>
          </a:p>
        </p:txBody>
      </p:sp>
      <p:grpSp>
        <p:nvGrpSpPr>
          <p:cNvPr id="4" name="Group 129">
            <a:extLst>
              <a:ext uri="{FF2B5EF4-FFF2-40B4-BE49-F238E27FC236}">
                <a16:creationId xmlns:a16="http://schemas.microsoft.com/office/drawing/2014/main" id="{FCA47688-87A9-F90B-AF02-5FB4526414AF}"/>
              </a:ext>
            </a:extLst>
          </p:cNvPr>
          <p:cNvGrpSpPr>
            <a:grpSpLocks/>
          </p:cNvGrpSpPr>
          <p:nvPr/>
        </p:nvGrpSpPr>
        <p:grpSpPr bwMode="auto">
          <a:xfrm>
            <a:off x="3100250" y="1229710"/>
            <a:ext cx="5802313" cy="2738438"/>
            <a:chOff x="2069" y="109"/>
            <a:chExt cx="3655" cy="1725"/>
          </a:xfrm>
        </p:grpSpPr>
        <p:sp>
          <p:nvSpPr>
            <p:cNvPr id="5" name="Freeform 112">
              <a:extLst>
                <a:ext uri="{FF2B5EF4-FFF2-40B4-BE49-F238E27FC236}">
                  <a16:creationId xmlns:a16="http://schemas.microsoft.com/office/drawing/2014/main" id="{F1EC5109-A847-76AD-12BE-E1FED9B5525E}"/>
                </a:ext>
              </a:extLst>
            </p:cNvPr>
            <p:cNvSpPr>
              <a:spLocks/>
            </p:cNvSpPr>
            <p:nvPr/>
          </p:nvSpPr>
          <p:spPr bwMode="auto">
            <a:xfrm>
              <a:off x="3399" y="1392"/>
              <a:ext cx="788" cy="442"/>
            </a:xfrm>
            <a:custGeom>
              <a:avLst/>
              <a:gdLst>
                <a:gd name="T0" fmla="*/ 0 w 788"/>
                <a:gd name="T1" fmla="*/ 221 h 442"/>
                <a:gd name="T2" fmla="*/ 388 w 788"/>
                <a:gd name="T3" fmla="*/ 0 h 442"/>
                <a:gd name="T4" fmla="*/ 787 w 788"/>
                <a:gd name="T5" fmla="*/ 229 h 442"/>
                <a:gd name="T6" fmla="*/ 388 w 788"/>
                <a:gd name="T7" fmla="*/ 441 h 442"/>
                <a:gd name="T8" fmla="*/ 0 w 788"/>
                <a:gd name="T9" fmla="*/ 221 h 442"/>
                <a:gd name="T10" fmla="*/ 0 60000 65536"/>
                <a:gd name="T11" fmla="*/ 0 60000 65536"/>
                <a:gd name="T12" fmla="*/ 0 60000 65536"/>
                <a:gd name="T13" fmla="*/ 0 60000 65536"/>
                <a:gd name="T14" fmla="*/ 0 60000 65536"/>
                <a:gd name="T15" fmla="*/ 0 w 788"/>
                <a:gd name="T16" fmla="*/ 0 h 442"/>
                <a:gd name="T17" fmla="*/ 788 w 788"/>
                <a:gd name="T18" fmla="*/ 442 h 442"/>
              </a:gdLst>
              <a:ahLst/>
              <a:cxnLst>
                <a:cxn ang="T10">
                  <a:pos x="T0" y="T1"/>
                </a:cxn>
                <a:cxn ang="T11">
                  <a:pos x="T2" y="T3"/>
                </a:cxn>
                <a:cxn ang="T12">
                  <a:pos x="T4" y="T5"/>
                </a:cxn>
                <a:cxn ang="T13">
                  <a:pos x="T6" y="T7"/>
                </a:cxn>
                <a:cxn ang="T14">
                  <a:pos x="T8" y="T9"/>
                </a:cxn>
              </a:cxnLst>
              <a:rect l="T15" t="T16" r="T17" b="T18"/>
              <a:pathLst>
                <a:path w="788" h="442">
                  <a:moveTo>
                    <a:pt x="0" y="221"/>
                  </a:moveTo>
                  <a:lnTo>
                    <a:pt x="388" y="0"/>
                  </a:lnTo>
                  <a:lnTo>
                    <a:pt x="787" y="229"/>
                  </a:lnTo>
                  <a:lnTo>
                    <a:pt x="388" y="441"/>
                  </a:lnTo>
                  <a:lnTo>
                    <a:pt x="0" y="221"/>
                  </a:lnTo>
                </a:path>
              </a:pathLst>
            </a:custGeom>
            <a:solidFill>
              <a:schemeClr val="bg1">
                <a:lumMod val="85000"/>
              </a:schemeClr>
            </a:solidFill>
            <a:ln w="12700" cap="rnd">
              <a:solidFill>
                <a:srgbClr val="000000"/>
              </a:solidFill>
              <a:round/>
              <a:headEnd type="none" w="sm" len="sm"/>
              <a:tailEnd type="none" w="sm" len="sm"/>
            </a:ln>
          </p:spPr>
          <p:txBody>
            <a:bodyPr/>
            <a:lstStyle/>
            <a:p>
              <a:endParaRPr lang="zh-CN" altLang="zh-CN"/>
            </a:p>
          </p:txBody>
        </p:sp>
        <p:sp>
          <p:nvSpPr>
            <p:cNvPr id="6" name="Freeform 33">
              <a:extLst>
                <a:ext uri="{FF2B5EF4-FFF2-40B4-BE49-F238E27FC236}">
                  <a16:creationId xmlns:a16="http://schemas.microsoft.com/office/drawing/2014/main" id="{E109B05C-B776-E53E-9A25-412702B43819}"/>
                </a:ext>
              </a:extLst>
            </p:cNvPr>
            <p:cNvSpPr>
              <a:spLocks/>
            </p:cNvSpPr>
            <p:nvPr/>
          </p:nvSpPr>
          <p:spPr bwMode="auto">
            <a:xfrm>
              <a:off x="4313" y="359"/>
              <a:ext cx="454" cy="327"/>
            </a:xfrm>
            <a:custGeom>
              <a:avLst/>
              <a:gdLst>
                <a:gd name="T0" fmla="*/ 451 w 454"/>
                <a:gd name="T1" fmla="*/ 148 h 327"/>
                <a:gd name="T2" fmla="*/ 445 w 454"/>
                <a:gd name="T3" fmla="*/ 120 h 327"/>
                <a:gd name="T4" fmla="*/ 431 w 454"/>
                <a:gd name="T5" fmla="*/ 94 h 327"/>
                <a:gd name="T6" fmla="*/ 411 w 454"/>
                <a:gd name="T7" fmla="*/ 68 h 327"/>
                <a:gd name="T8" fmla="*/ 386 w 454"/>
                <a:gd name="T9" fmla="*/ 47 h 327"/>
                <a:gd name="T10" fmla="*/ 356 w 454"/>
                <a:gd name="T11" fmla="*/ 29 h 327"/>
                <a:gd name="T12" fmla="*/ 322 w 454"/>
                <a:gd name="T13" fmla="*/ 15 h 327"/>
                <a:gd name="T14" fmla="*/ 285 w 454"/>
                <a:gd name="T15" fmla="*/ 5 h 327"/>
                <a:gd name="T16" fmla="*/ 246 w 454"/>
                <a:gd name="T17" fmla="*/ 0 h 327"/>
                <a:gd name="T18" fmla="*/ 206 w 454"/>
                <a:gd name="T19" fmla="*/ 0 h 327"/>
                <a:gd name="T20" fmla="*/ 167 w 454"/>
                <a:gd name="T21" fmla="*/ 5 h 327"/>
                <a:gd name="T22" fmla="*/ 130 w 454"/>
                <a:gd name="T23" fmla="*/ 15 h 327"/>
                <a:gd name="T24" fmla="*/ 96 w 454"/>
                <a:gd name="T25" fmla="*/ 29 h 327"/>
                <a:gd name="T26" fmla="*/ 65 w 454"/>
                <a:gd name="T27" fmla="*/ 47 h 327"/>
                <a:gd name="T28" fmla="*/ 40 w 454"/>
                <a:gd name="T29" fmla="*/ 68 h 327"/>
                <a:gd name="T30" fmla="*/ 21 w 454"/>
                <a:gd name="T31" fmla="*/ 94 h 327"/>
                <a:gd name="T32" fmla="*/ 7 w 454"/>
                <a:gd name="T33" fmla="*/ 120 h 327"/>
                <a:gd name="T34" fmla="*/ 1 w 454"/>
                <a:gd name="T35" fmla="*/ 148 h 327"/>
                <a:gd name="T36" fmla="*/ 1 w 454"/>
                <a:gd name="T37" fmla="*/ 177 h 327"/>
                <a:gd name="T38" fmla="*/ 7 w 454"/>
                <a:gd name="T39" fmla="*/ 205 h 327"/>
                <a:gd name="T40" fmla="*/ 21 w 454"/>
                <a:gd name="T41" fmla="*/ 231 h 327"/>
                <a:gd name="T42" fmla="*/ 40 w 454"/>
                <a:gd name="T43" fmla="*/ 255 h 327"/>
                <a:gd name="T44" fmla="*/ 65 w 454"/>
                <a:gd name="T45" fmla="*/ 278 h 327"/>
                <a:gd name="T46" fmla="*/ 96 w 454"/>
                <a:gd name="T47" fmla="*/ 296 h 327"/>
                <a:gd name="T48" fmla="*/ 130 w 454"/>
                <a:gd name="T49" fmla="*/ 310 h 327"/>
                <a:gd name="T50" fmla="*/ 167 w 454"/>
                <a:gd name="T51" fmla="*/ 320 h 327"/>
                <a:gd name="T52" fmla="*/ 206 w 454"/>
                <a:gd name="T53" fmla="*/ 326 h 327"/>
                <a:gd name="T54" fmla="*/ 246 w 454"/>
                <a:gd name="T55" fmla="*/ 326 h 327"/>
                <a:gd name="T56" fmla="*/ 285 w 454"/>
                <a:gd name="T57" fmla="*/ 320 h 327"/>
                <a:gd name="T58" fmla="*/ 322 w 454"/>
                <a:gd name="T59" fmla="*/ 310 h 327"/>
                <a:gd name="T60" fmla="*/ 356 w 454"/>
                <a:gd name="T61" fmla="*/ 296 h 327"/>
                <a:gd name="T62" fmla="*/ 386 w 454"/>
                <a:gd name="T63" fmla="*/ 278 h 327"/>
                <a:gd name="T64" fmla="*/ 411 w 454"/>
                <a:gd name="T65" fmla="*/ 255 h 327"/>
                <a:gd name="T66" fmla="*/ 431 w 454"/>
                <a:gd name="T67" fmla="*/ 231 h 327"/>
                <a:gd name="T68" fmla="*/ 445 w 454"/>
                <a:gd name="T69" fmla="*/ 205 h 327"/>
                <a:gd name="T70" fmla="*/ 451 w 454"/>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7"/>
                <a:gd name="T110" fmla="*/ 454 w 454"/>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7">
                  <a:moveTo>
                    <a:pt x="453" y="163"/>
                  </a:moveTo>
                  <a:lnTo>
                    <a:pt x="451" y="148"/>
                  </a:lnTo>
                  <a:lnTo>
                    <a:pt x="448" y="134"/>
                  </a:lnTo>
                  <a:lnTo>
                    <a:pt x="445" y="120"/>
                  </a:lnTo>
                  <a:lnTo>
                    <a:pt x="439" y="106"/>
                  </a:lnTo>
                  <a:lnTo>
                    <a:pt x="431" y="94"/>
                  </a:lnTo>
                  <a:lnTo>
                    <a:pt x="422" y="80"/>
                  </a:lnTo>
                  <a:lnTo>
                    <a:pt x="411" y="68"/>
                  </a:lnTo>
                  <a:lnTo>
                    <a:pt x="399" y="57"/>
                  </a:lnTo>
                  <a:lnTo>
                    <a:pt x="386" y="47"/>
                  </a:lnTo>
                  <a:lnTo>
                    <a:pt x="372" y="37"/>
                  </a:lnTo>
                  <a:lnTo>
                    <a:pt x="356" y="29"/>
                  </a:lnTo>
                  <a:lnTo>
                    <a:pt x="339" y="21"/>
                  </a:lnTo>
                  <a:lnTo>
                    <a:pt x="322" y="15"/>
                  </a:lnTo>
                  <a:lnTo>
                    <a:pt x="303"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5" y="47"/>
                  </a:lnTo>
                  <a:lnTo>
                    <a:pt x="53" y="57"/>
                  </a:lnTo>
                  <a:lnTo>
                    <a:pt x="40" y="68"/>
                  </a:lnTo>
                  <a:lnTo>
                    <a:pt x="29" y="80"/>
                  </a:lnTo>
                  <a:lnTo>
                    <a:pt x="21" y="94"/>
                  </a:lnTo>
                  <a:lnTo>
                    <a:pt x="13" y="106"/>
                  </a:lnTo>
                  <a:lnTo>
                    <a:pt x="7" y="120"/>
                  </a:lnTo>
                  <a:lnTo>
                    <a:pt x="3" y="134"/>
                  </a:lnTo>
                  <a:lnTo>
                    <a:pt x="1" y="148"/>
                  </a:lnTo>
                  <a:lnTo>
                    <a:pt x="0" y="163"/>
                  </a:lnTo>
                  <a:lnTo>
                    <a:pt x="1" y="177"/>
                  </a:lnTo>
                  <a:lnTo>
                    <a:pt x="3" y="191"/>
                  </a:lnTo>
                  <a:lnTo>
                    <a:pt x="7" y="205"/>
                  </a:lnTo>
                  <a:lnTo>
                    <a:pt x="13" y="217"/>
                  </a:lnTo>
                  <a:lnTo>
                    <a:pt x="21" y="231"/>
                  </a:lnTo>
                  <a:lnTo>
                    <a:pt x="29" y="244"/>
                  </a:lnTo>
                  <a:lnTo>
                    <a:pt x="40" y="255"/>
                  </a:lnTo>
                  <a:lnTo>
                    <a:pt x="53" y="266"/>
                  </a:lnTo>
                  <a:lnTo>
                    <a:pt x="65" y="278"/>
                  </a:lnTo>
                  <a:lnTo>
                    <a:pt x="80" y="288"/>
                  </a:lnTo>
                  <a:lnTo>
                    <a:pt x="96" y="296"/>
                  </a:lnTo>
                  <a:lnTo>
                    <a:pt x="113" y="303"/>
                  </a:lnTo>
                  <a:lnTo>
                    <a:pt x="130" y="310"/>
                  </a:lnTo>
                  <a:lnTo>
                    <a:pt x="148" y="316"/>
                  </a:lnTo>
                  <a:lnTo>
                    <a:pt x="167" y="320"/>
                  </a:lnTo>
                  <a:lnTo>
                    <a:pt x="186" y="323"/>
                  </a:lnTo>
                  <a:lnTo>
                    <a:pt x="206" y="326"/>
                  </a:lnTo>
                  <a:lnTo>
                    <a:pt x="225" y="326"/>
                  </a:lnTo>
                  <a:lnTo>
                    <a:pt x="246" y="326"/>
                  </a:lnTo>
                  <a:lnTo>
                    <a:pt x="265" y="323"/>
                  </a:lnTo>
                  <a:lnTo>
                    <a:pt x="285" y="320"/>
                  </a:lnTo>
                  <a:lnTo>
                    <a:pt x="303" y="316"/>
                  </a:lnTo>
                  <a:lnTo>
                    <a:pt x="322" y="310"/>
                  </a:lnTo>
                  <a:lnTo>
                    <a:pt x="339" y="303"/>
                  </a:lnTo>
                  <a:lnTo>
                    <a:pt x="356" y="296"/>
                  </a:lnTo>
                  <a:lnTo>
                    <a:pt x="372" y="288"/>
                  </a:lnTo>
                  <a:lnTo>
                    <a:pt x="386" y="278"/>
                  </a:lnTo>
                  <a:lnTo>
                    <a:pt x="399" y="266"/>
                  </a:lnTo>
                  <a:lnTo>
                    <a:pt x="411" y="255"/>
                  </a:lnTo>
                  <a:lnTo>
                    <a:pt x="422" y="244"/>
                  </a:lnTo>
                  <a:lnTo>
                    <a:pt x="431" y="231"/>
                  </a:lnTo>
                  <a:lnTo>
                    <a:pt x="439" y="217"/>
                  </a:lnTo>
                  <a:lnTo>
                    <a:pt x="445" y="205"/>
                  </a:lnTo>
                  <a:lnTo>
                    <a:pt x="448" y="191"/>
                  </a:lnTo>
                  <a:lnTo>
                    <a:pt x="451" y="177"/>
                  </a:lnTo>
                  <a:lnTo>
                    <a:pt x="453"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7" name="Freeform 34">
              <a:extLst>
                <a:ext uri="{FF2B5EF4-FFF2-40B4-BE49-F238E27FC236}">
                  <a16:creationId xmlns:a16="http://schemas.microsoft.com/office/drawing/2014/main" id="{BB75FA35-0EB4-3875-FA6E-9DB9C3608149}"/>
                </a:ext>
              </a:extLst>
            </p:cNvPr>
            <p:cNvSpPr>
              <a:spLocks/>
            </p:cNvSpPr>
            <p:nvPr/>
          </p:nvSpPr>
          <p:spPr bwMode="auto">
            <a:xfrm>
              <a:off x="5144" y="373"/>
              <a:ext cx="575" cy="313"/>
            </a:xfrm>
            <a:custGeom>
              <a:avLst/>
              <a:gdLst>
                <a:gd name="T0" fmla="*/ 1 w 575"/>
                <a:gd name="T1" fmla="*/ 169 h 313"/>
                <a:gd name="T2" fmla="*/ 9 w 575"/>
                <a:gd name="T3" fmla="*/ 196 h 313"/>
                <a:gd name="T4" fmla="*/ 28 w 575"/>
                <a:gd name="T5" fmla="*/ 221 h 313"/>
                <a:gd name="T6" fmla="*/ 52 w 575"/>
                <a:gd name="T7" fmla="*/ 244 h 313"/>
                <a:gd name="T8" fmla="*/ 84 w 575"/>
                <a:gd name="T9" fmla="*/ 266 h 313"/>
                <a:gd name="T10" fmla="*/ 123 w 575"/>
                <a:gd name="T11" fmla="*/ 283 h 313"/>
                <a:gd name="T12" fmla="*/ 165 w 575"/>
                <a:gd name="T13" fmla="*/ 297 h 313"/>
                <a:gd name="T14" fmla="*/ 213 w 575"/>
                <a:gd name="T15" fmla="*/ 306 h 313"/>
                <a:gd name="T16" fmla="*/ 262 w 575"/>
                <a:gd name="T17" fmla="*/ 312 h 313"/>
                <a:gd name="T18" fmla="*/ 311 w 575"/>
                <a:gd name="T19" fmla="*/ 312 h 313"/>
                <a:gd name="T20" fmla="*/ 361 w 575"/>
                <a:gd name="T21" fmla="*/ 306 h 313"/>
                <a:gd name="T22" fmla="*/ 408 w 575"/>
                <a:gd name="T23" fmla="*/ 297 h 313"/>
                <a:gd name="T24" fmla="*/ 451 w 575"/>
                <a:gd name="T25" fmla="*/ 283 h 313"/>
                <a:gd name="T26" fmla="*/ 490 w 575"/>
                <a:gd name="T27" fmla="*/ 266 h 313"/>
                <a:gd name="T28" fmla="*/ 522 w 575"/>
                <a:gd name="T29" fmla="*/ 244 h 313"/>
                <a:gd name="T30" fmla="*/ 547 w 575"/>
                <a:gd name="T31" fmla="*/ 221 h 313"/>
                <a:gd name="T32" fmla="*/ 564 w 575"/>
                <a:gd name="T33" fmla="*/ 196 h 313"/>
                <a:gd name="T34" fmla="*/ 572 w 575"/>
                <a:gd name="T35" fmla="*/ 169 h 313"/>
                <a:gd name="T36" fmla="*/ 572 w 575"/>
                <a:gd name="T37" fmla="*/ 141 h 313"/>
                <a:gd name="T38" fmla="*/ 564 w 575"/>
                <a:gd name="T39" fmla="*/ 114 h 313"/>
                <a:gd name="T40" fmla="*/ 547 w 575"/>
                <a:gd name="T41" fmla="*/ 90 h 313"/>
                <a:gd name="T42" fmla="*/ 522 w 575"/>
                <a:gd name="T43" fmla="*/ 65 h 313"/>
                <a:gd name="T44" fmla="*/ 490 w 575"/>
                <a:gd name="T45" fmla="*/ 45 h 313"/>
                <a:gd name="T46" fmla="*/ 451 w 575"/>
                <a:gd name="T47" fmla="*/ 26 h 313"/>
                <a:gd name="T48" fmla="*/ 408 w 575"/>
                <a:gd name="T49" fmla="*/ 14 h 313"/>
                <a:gd name="T50" fmla="*/ 361 w 575"/>
                <a:gd name="T51" fmla="*/ 5 h 313"/>
                <a:gd name="T52" fmla="*/ 311 w 575"/>
                <a:gd name="T53" fmla="*/ 0 h 313"/>
                <a:gd name="T54" fmla="*/ 262 w 575"/>
                <a:gd name="T55" fmla="*/ 0 h 313"/>
                <a:gd name="T56" fmla="*/ 212 w 575"/>
                <a:gd name="T57" fmla="*/ 5 h 313"/>
                <a:gd name="T58" fmla="*/ 165 w 575"/>
                <a:gd name="T59" fmla="*/ 14 h 313"/>
                <a:gd name="T60" fmla="*/ 123 w 575"/>
                <a:gd name="T61" fmla="*/ 28 h 313"/>
                <a:gd name="T62" fmla="*/ 84 w 575"/>
                <a:gd name="T63" fmla="*/ 45 h 313"/>
                <a:gd name="T64" fmla="*/ 52 w 575"/>
                <a:gd name="T65" fmla="*/ 65 h 313"/>
                <a:gd name="T66" fmla="*/ 28 w 575"/>
                <a:gd name="T67" fmla="*/ 90 h 313"/>
                <a:gd name="T68" fmla="*/ 9 w 575"/>
                <a:gd name="T69" fmla="*/ 115 h 313"/>
                <a:gd name="T70" fmla="*/ 1 w 575"/>
                <a:gd name="T71" fmla="*/ 142 h 31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75"/>
                <a:gd name="T109" fmla="*/ 0 h 313"/>
                <a:gd name="T110" fmla="*/ 575 w 575"/>
                <a:gd name="T111" fmla="*/ 313 h 31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75" h="313">
                  <a:moveTo>
                    <a:pt x="0" y="156"/>
                  </a:moveTo>
                  <a:lnTo>
                    <a:pt x="1" y="169"/>
                  </a:lnTo>
                  <a:lnTo>
                    <a:pt x="5" y="182"/>
                  </a:lnTo>
                  <a:lnTo>
                    <a:pt x="9" y="196"/>
                  </a:lnTo>
                  <a:lnTo>
                    <a:pt x="17" y="208"/>
                  </a:lnTo>
                  <a:lnTo>
                    <a:pt x="28" y="221"/>
                  </a:lnTo>
                  <a:lnTo>
                    <a:pt x="38" y="234"/>
                  </a:lnTo>
                  <a:lnTo>
                    <a:pt x="52" y="244"/>
                  </a:lnTo>
                  <a:lnTo>
                    <a:pt x="67" y="255"/>
                  </a:lnTo>
                  <a:lnTo>
                    <a:pt x="84" y="266"/>
                  </a:lnTo>
                  <a:lnTo>
                    <a:pt x="103" y="275"/>
                  </a:lnTo>
                  <a:lnTo>
                    <a:pt x="123" y="283"/>
                  </a:lnTo>
                  <a:lnTo>
                    <a:pt x="143" y="290"/>
                  </a:lnTo>
                  <a:lnTo>
                    <a:pt x="165" y="297"/>
                  </a:lnTo>
                  <a:lnTo>
                    <a:pt x="189" y="302"/>
                  </a:lnTo>
                  <a:lnTo>
                    <a:pt x="213" y="306"/>
                  </a:lnTo>
                  <a:lnTo>
                    <a:pt x="237" y="309"/>
                  </a:lnTo>
                  <a:lnTo>
                    <a:pt x="262" y="312"/>
                  </a:lnTo>
                  <a:lnTo>
                    <a:pt x="287" y="312"/>
                  </a:lnTo>
                  <a:lnTo>
                    <a:pt x="311" y="312"/>
                  </a:lnTo>
                  <a:lnTo>
                    <a:pt x="337" y="309"/>
                  </a:lnTo>
                  <a:lnTo>
                    <a:pt x="361" y="306"/>
                  </a:lnTo>
                  <a:lnTo>
                    <a:pt x="385" y="302"/>
                  </a:lnTo>
                  <a:lnTo>
                    <a:pt x="408" y="297"/>
                  </a:lnTo>
                  <a:lnTo>
                    <a:pt x="431" y="290"/>
                  </a:lnTo>
                  <a:lnTo>
                    <a:pt x="451" y="283"/>
                  </a:lnTo>
                  <a:lnTo>
                    <a:pt x="471" y="275"/>
                  </a:lnTo>
                  <a:lnTo>
                    <a:pt x="490" y="266"/>
                  </a:lnTo>
                  <a:lnTo>
                    <a:pt x="506" y="255"/>
                  </a:lnTo>
                  <a:lnTo>
                    <a:pt x="522" y="244"/>
                  </a:lnTo>
                  <a:lnTo>
                    <a:pt x="536" y="234"/>
                  </a:lnTo>
                  <a:lnTo>
                    <a:pt x="547" y="221"/>
                  </a:lnTo>
                  <a:lnTo>
                    <a:pt x="556" y="208"/>
                  </a:lnTo>
                  <a:lnTo>
                    <a:pt x="564" y="196"/>
                  </a:lnTo>
                  <a:lnTo>
                    <a:pt x="569" y="182"/>
                  </a:lnTo>
                  <a:lnTo>
                    <a:pt x="572" y="169"/>
                  </a:lnTo>
                  <a:lnTo>
                    <a:pt x="574" y="156"/>
                  </a:lnTo>
                  <a:lnTo>
                    <a:pt x="572" y="141"/>
                  </a:lnTo>
                  <a:lnTo>
                    <a:pt x="569" y="129"/>
                  </a:lnTo>
                  <a:lnTo>
                    <a:pt x="564" y="114"/>
                  </a:lnTo>
                  <a:lnTo>
                    <a:pt x="556" y="102"/>
                  </a:lnTo>
                  <a:lnTo>
                    <a:pt x="547" y="90"/>
                  </a:lnTo>
                  <a:lnTo>
                    <a:pt x="536" y="76"/>
                  </a:lnTo>
                  <a:lnTo>
                    <a:pt x="522" y="65"/>
                  </a:lnTo>
                  <a:lnTo>
                    <a:pt x="506" y="55"/>
                  </a:lnTo>
                  <a:lnTo>
                    <a:pt x="490" y="45"/>
                  </a:lnTo>
                  <a:lnTo>
                    <a:pt x="471" y="36"/>
                  </a:lnTo>
                  <a:lnTo>
                    <a:pt x="451" y="26"/>
                  </a:lnTo>
                  <a:lnTo>
                    <a:pt x="431" y="20"/>
                  </a:lnTo>
                  <a:lnTo>
                    <a:pt x="408" y="14"/>
                  </a:lnTo>
                  <a:lnTo>
                    <a:pt x="385" y="8"/>
                  </a:lnTo>
                  <a:lnTo>
                    <a:pt x="361" y="5"/>
                  </a:lnTo>
                  <a:lnTo>
                    <a:pt x="337" y="1"/>
                  </a:lnTo>
                  <a:lnTo>
                    <a:pt x="311" y="0"/>
                  </a:lnTo>
                  <a:lnTo>
                    <a:pt x="287" y="0"/>
                  </a:lnTo>
                  <a:lnTo>
                    <a:pt x="262" y="0"/>
                  </a:lnTo>
                  <a:lnTo>
                    <a:pt x="237" y="1"/>
                  </a:lnTo>
                  <a:lnTo>
                    <a:pt x="212" y="5"/>
                  </a:lnTo>
                  <a:lnTo>
                    <a:pt x="189" y="9"/>
                  </a:lnTo>
                  <a:lnTo>
                    <a:pt x="165" y="14"/>
                  </a:lnTo>
                  <a:lnTo>
                    <a:pt x="143" y="20"/>
                  </a:lnTo>
                  <a:lnTo>
                    <a:pt x="123" y="28"/>
                  </a:lnTo>
                  <a:lnTo>
                    <a:pt x="102" y="36"/>
                  </a:lnTo>
                  <a:lnTo>
                    <a:pt x="84" y="45"/>
                  </a:lnTo>
                  <a:lnTo>
                    <a:pt x="67" y="55"/>
                  </a:lnTo>
                  <a:lnTo>
                    <a:pt x="52" y="65"/>
                  </a:lnTo>
                  <a:lnTo>
                    <a:pt x="38" y="78"/>
                  </a:lnTo>
                  <a:lnTo>
                    <a:pt x="28" y="90"/>
                  </a:lnTo>
                  <a:lnTo>
                    <a:pt x="17" y="102"/>
                  </a:lnTo>
                  <a:lnTo>
                    <a:pt x="9" y="115"/>
                  </a:lnTo>
                  <a:lnTo>
                    <a:pt x="5" y="129"/>
                  </a:lnTo>
                  <a:lnTo>
                    <a:pt x="1" y="142"/>
                  </a:lnTo>
                  <a:lnTo>
                    <a:pt x="0" y="156"/>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grpSp>
          <p:nvGrpSpPr>
            <p:cNvPr id="8" name="Group 37">
              <a:extLst>
                <a:ext uri="{FF2B5EF4-FFF2-40B4-BE49-F238E27FC236}">
                  <a16:creationId xmlns:a16="http://schemas.microsoft.com/office/drawing/2014/main" id="{EE347511-4607-DC49-0A5A-FBA3DE073916}"/>
                </a:ext>
              </a:extLst>
            </p:cNvPr>
            <p:cNvGrpSpPr>
              <a:grpSpLocks/>
            </p:cNvGrpSpPr>
            <p:nvPr/>
          </p:nvGrpSpPr>
          <p:grpSpPr bwMode="auto">
            <a:xfrm>
              <a:off x="4672" y="119"/>
              <a:ext cx="592" cy="327"/>
              <a:chOff x="4672" y="468"/>
              <a:chExt cx="592" cy="327"/>
            </a:xfrm>
          </p:grpSpPr>
          <p:sp>
            <p:nvSpPr>
              <p:cNvPr id="32" name="Freeform 35">
                <a:extLst>
                  <a:ext uri="{FF2B5EF4-FFF2-40B4-BE49-F238E27FC236}">
                    <a16:creationId xmlns:a16="http://schemas.microsoft.com/office/drawing/2014/main" id="{033A2036-ABD1-2CA3-CFB9-4B58FA092001}"/>
                  </a:ext>
                </a:extLst>
              </p:cNvPr>
              <p:cNvSpPr>
                <a:spLocks/>
              </p:cNvSpPr>
              <p:nvPr/>
            </p:nvSpPr>
            <p:spPr bwMode="auto">
              <a:xfrm>
                <a:off x="4672" y="468"/>
                <a:ext cx="592" cy="327"/>
              </a:xfrm>
              <a:custGeom>
                <a:avLst/>
                <a:gdLst>
                  <a:gd name="T0" fmla="*/ 589 w 592"/>
                  <a:gd name="T1" fmla="*/ 148 h 327"/>
                  <a:gd name="T2" fmla="*/ 581 w 592"/>
                  <a:gd name="T3" fmla="*/ 120 h 327"/>
                  <a:gd name="T4" fmla="*/ 563 w 592"/>
                  <a:gd name="T5" fmla="*/ 94 h 327"/>
                  <a:gd name="T6" fmla="*/ 538 w 592"/>
                  <a:gd name="T7" fmla="*/ 68 h 327"/>
                  <a:gd name="T8" fmla="*/ 505 w 592"/>
                  <a:gd name="T9" fmla="*/ 46 h 327"/>
                  <a:gd name="T10" fmla="*/ 465 w 592"/>
                  <a:gd name="T11" fmla="*/ 29 h 327"/>
                  <a:gd name="T12" fmla="*/ 420 w 592"/>
                  <a:gd name="T13" fmla="*/ 14 h 327"/>
                  <a:gd name="T14" fmla="*/ 372 w 592"/>
                  <a:gd name="T15" fmla="*/ 4 h 327"/>
                  <a:gd name="T16" fmla="*/ 321 w 592"/>
                  <a:gd name="T17" fmla="*/ 0 h 327"/>
                  <a:gd name="T18" fmla="*/ 269 w 592"/>
                  <a:gd name="T19" fmla="*/ 0 h 327"/>
                  <a:gd name="T20" fmla="*/ 218 w 592"/>
                  <a:gd name="T21" fmla="*/ 4 h 327"/>
                  <a:gd name="T22" fmla="*/ 170 w 592"/>
                  <a:gd name="T23" fmla="*/ 14 h 327"/>
                  <a:gd name="T24" fmla="*/ 125 w 592"/>
                  <a:gd name="T25" fmla="*/ 29 h 327"/>
                  <a:gd name="T26" fmla="*/ 85 w 592"/>
                  <a:gd name="T27" fmla="*/ 46 h 327"/>
                  <a:gd name="T28" fmla="*/ 53 w 592"/>
                  <a:gd name="T29" fmla="*/ 68 h 327"/>
                  <a:gd name="T30" fmla="*/ 27 w 592"/>
                  <a:gd name="T31" fmla="*/ 94 h 327"/>
                  <a:gd name="T32" fmla="*/ 9 w 592"/>
                  <a:gd name="T33" fmla="*/ 120 h 327"/>
                  <a:gd name="T34" fmla="*/ 1 w 592"/>
                  <a:gd name="T35" fmla="*/ 148 h 327"/>
                  <a:gd name="T36" fmla="*/ 1 w 592"/>
                  <a:gd name="T37" fmla="*/ 177 h 327"/>
                  <a:gd name="T38" fmla="*/ 9 w 592"/>
                  <a:gd name="T39" fmla="*/ 205 h 327"/>
                  <a:gd name="T40" fmla="*/ 27 w 592"/>
                  <a:gd name="T41" fmla="*/ 231 h 327"/>
                  <a:gd name="T42" fmla="*/ 53 w 592"/>
                  <a:gd name="T43" fmla="*/ 257 h 327"/>
                  <a:gd name="T44" fmla="*/ 85 w 592"/>
                  <a:gd name="T45" fmla="*/ 278 h 327"/>
                  <a:gd name="T46" fmla="*/ 125 w 592"/>
                  <a:gd name="T47" fmla="*/ 296 h 327"/>
                  <a:gd name="T48" fmla="*/ 170 w 592"/>
                  <a:gd name="T49" fmla="*/ 310 h 327"/>
                  <a:gd name="T50" fmla="*/ 218 w 592"/>
                  <a:gd name="T51" fmla="*/ 320 h 327"/>
                  <a:gd name="T52" fmla="*/ 269 w 592"/>
                  <a:gd name="T53" fmla="*/ 326 h 327"/>
                  <a:gd name="T54" fmla="*/ 321 w 592"/>
                  <a:gd name="T55" fmla="*/ 326 h 327"/>
                  <a:gd name="T56" fmla="*/ 372 w 592"/>
                  <a:gd name="T57" fmla="*/ 320 h 327"/>
                  <a:gd name="T58" fmla="*/ 420 w 592"/>
                  <a:gd name="T59" fmla="*/ 310 h 327"/>
                  <a:gd name="T60" fmla="*/ 465 w 592"/>
                  <a:gd name="T61" fmla="*/ 296 h 327"/>
                  <a:gd name="T62" fmla="*/ 505 w 592"/>
                  <a:gd name="T63" fmla="*/ 278 h 327"/>
                  <a:gd name="T64" fmla="*/ 538 w 592"/>
                  <a:gd name="T65" fmla="*/ 257 h 327"/>
                  <a:gd name="T66" fmla="*/ 563 w 592"/>
                  <a:gd name="T67" fmla="*/ 231 h 327"/>
                  <a:gd name="T68" fmla="*/ 581 w 592"/>
                  <a:gd name="T69" fmla="*/ 205 h 327"/>
                  <a:gd name="T70" fmla="*/ 589 w 592"/>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92"/>
                  <a:gd name="T109" fmla="*/ 0 h 327"/>
                  <a:gd name="T110" fmla="*/ 592 w 592"/>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92" h="327">
                    <a:moveTo>
                      <a:pt x="591" y="163"/>
                    </a:moveTo>
                    <a:lnTo>
                      <a:pt x="589" y="148"/>
                    </a:lnTo>
                    <a:lnTo>
                      <a:pt x="586" y="133"/>
                    </a:lnTo>
                    <a:lnTo>
                      <a:pt x="581" y="120"/>
                    </a:lnTo>
                    <a:lnTo>
                      <a:pt x="573" y="106"/>
                    </a:lnTo>
                    <a:lnTo>
                      <a:pt x="563" y="94"/>
                    </a:lnTo>
                    <a:lnTo>
                      <a:pt x="550" y="81"/>
                    </a:lnTo>
                    <a:lnTo>
                      <a:pt x="538" y="68"/>
                    </a:lnTo>
                    <a:lnTo>
                      <a:pt x="521" y="57"/>
                    </a:lnTo>
                    <a:lnTo>
                      <a:pt x="505" y="46"/>
                    </a:lnTo>
                    <a:lnTo>
                      <a:pt x="485" y="37"/>
                    </a:lnTo>
                    <a:lnTo>
                      <a:pt x="465" y="29"/>
                    </a:lnTo>
                    <a:lnTo>
                      <a:pt x="442" y="21"/>
                    </a:lnTo>
                    <a:lnTo>
                      <a:pt x="420" y="14"/>
                    </a:lnTo>
                    <a:lnTo>
                      <a:pt x="395" y="9"/>
                    </a:lnTo>
                    <a:lnTo>
                      <a:pt x="372" y="4"/>
                    </a:lnTo>
                    <a:lnTo>
                      <a:pt x="347" y="1"/>
                    </a:lnTo>
                    <a:lnTo>
                      <a:pt x="321" y="0"/>
                    </a:lnTo>
                    <a:lnTo>
                      <a:pt x="294" y="0"/>
                    </a:lnTo>
                    <a:lnTo>
                      <a:pt x="269" y="0"/>
                    </a:lnTo>
                    <a:lnTo>
                      <a:pt x="243" y="1"/>
                    </a:lnTo>
                    <a:lnTo>
                      <a:pt x="218" y="4"/>
                    </a:lnTo>
                    <a:lnTo>
                      <a:pt x="195" y="9"/>
                    </a:lnTo>
                    <a:lnTo>
                      <a:pt x="170" y="14"/>
                    </a:lnTo>
                    <a:lnTo>
                      <a:pt x="148" y="21"/>
                    </a:lnTo>
                    <a:lnTo>
                      <a:pt x="125" y="29"/>
                    </a:lnTo>
                    <a:lnTo>
                      <a:pt x="105" y="37"/>
                    </a:lnTo>
                    <a:lnTo>
                      <a:pt x="85" y="46"/>
                    </a:lnTo>
                    <a:lnTo>
                      <a:pt x="69" y="57"/>
                    </a:lnTo>
                    <a:lnTo>
                      <a:pt x="53" y="68"/>
                    </a:lnTo>
                    <a:lnTo>
                      <a:pt x="40" y="81"/>
                    </a:lnTo>
                    <a:lnTo>
                      <a:pt x="27" y="94"/>
                    </a:lnTo>
                    <a:lnTo>
                      <a:pt x="17" y="106"/>
                    </a:lnTo>
                    <a:lnTo>
                      <a:pt x="9" y="120"/>
                    </a:lnTo>
                    <a:lnTo>
                      <a:pt x="4" y="133"/>
                    </a:lnTo>
                    <a:lnTo>
                      <a:pt x="1" y="148"/>
                    </a:lnTo>
                    <a:lnTo>
                      <a:pt x="0" y="163"/>
                    </a:lnTo>
                    <a:lnTo>
                      <a:pt x="1" y="177"/>
                    </a:lnTo>
                    <a:lnTo>
                      <a:pt x="4" y="191"/>
                    </a:lnTo>
                    <a:lnTo>
                      <a:pt x="9" y="205"/>
                    </a:lnTo>
                    <a:lnTo>
                      <a:pt x="17" y="219"/>
                    </a:lnTo>
                    <a:lnTo>
                      <a:pt x="27" y="231"/>
                    </a:lnTo>
                    <a:lnTo>
                      <a:pt x="40" y="244"/>
                    </a:lnTo>
                    <a:lnTo>
                      <a:pt x="53" y="257"/>
                    </a:lnTo>
                    <a:lnTo>
                      <a:pt x="69" y="268"/>
                    </a:lnTo>
                    <a:lnTo>
                      <a:pt x="85" y="278"/>
                    </a:lnTo>
                    <a:lnTo>
                      <a:pt x="105" y="288"/>
                    </a:lnTo>
                    <a:lnTo>
                      <a:pt x="125" y="296"/>
                    </a:lnTo>
                    <a:lnTo>
                      <a:pt x="148" y="304"/>
                    </a:lnTo>
                    <a:lnTo>
                      <a:pt x="170" y="310"/>
                    </a:lnTo>
                    <a:lnTo>
                      <a:pt x="195" y="316"/>
                    </a:lnTo>
                    <a:lnTo>
                      <a:pt x="218" y="320"/>
                    </a:lnTo>
                    <a:lnTo>
                      <a:pt x="243" y="324"/>
                    </a:lnTo>
                    <a:lnTo>
                      <a:pt x="269" y="326"/>
                    </a:lnTo>
                    <a:lnTo>
                      <a:pt x="294" y="326"/>
                    </a:lnTo>
                    <a:lnTo>
                      <a:pt x="321" y="326"/>
                    </a:lnTo>
                    <a:lnTo>
                      <a:pt x="347" y="324"/>
                    </a:lnTo>
                    <a:lnTo>
                      <a:pt x="372" y="320"/>
                    </a:lnTo>
                    <a:lnTo>
                      <a:pt x="395" y="316"/>
                    </a:lnTo>
                    <a:lnTo>
                      <a:pt x="420" y="310"/>
                    </a:lnTo>
                    <a:lnTo>
                      <a:pt x="442" y="304"/>
                    </a:lnTo>
                    <a:lnTo>
                      <a:pt x="465" y="296"/>
                    </a:lnTo>
                    <a:lnTo>
                      <a:pt x="485" y="288"/>
                    </a:lnTo>
                    <a:lnTo>
                      <a:pt x="505" y="278"/>
                    </a:lnTo>
                    <a:lnTo>
                      <a:pt x="521" y="268"/>
                    </a:lnTo>
                    <a:lnTo>
                      <a:pt x="538" y="257"/>
                    </a:lnTo>
                    <a:lnTo>
                      <a:pt x="550" y="244"/>
                    </a:lnTo>
                    <a:lnTo>
                      <a:pt x="563" y="231"/>
                    </a:lnTo>
                    <a:lnTo>
                      <a:pt x="573" y="219"/>
                    </a:lnTo>
                    <a:lnTo>
                      <a:pt x="581" y="205"/>
                    </a:lnTo>
                    <a:lnTo>
                      <a:pt x="586" y="191"/>
                    </a:lnTo>
                    <a:lnTo>
                      <a:pt x="589" y="177"/>
                    </a:lnTo>
                    <a:lnTo>
                      <a:pt x="591"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33" name="Rectangle 36">
                <a:extLst>
                  <a:ext uri="{FF2B5EF4-FFF2-40B4-BE49-F238E27FC236}">
                    <a16:creationId xmlns:a16="http://schemas.microsoft.com/office/drawing/2014/main" id="{71BDA092-112F-1D57-A05B-7A81C61B694C}"/>
                  </a:ext>
                </a:extLst>
              </p:cNvPr>
              <p:cNvSpPr>
                <a:spLocks noChangeArrowheads="1"/>
              </p:cNvSpPr>
              <p:nvPr/>
            </p:nvSpPr>
            <p:spPr bwMode="auto">
              <a:xfrm>
                <a:off x="4696" y="507"/>
                <a:ext cx="53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dname</a:t>
                </a:r>
              </a:p>
            </p:txBody>
          </p:sp>
        </p:grpSp>
        <p:sp>
          <p:nvSpPr>
            <p:cNvPr id="9" name="Rectangle 38">
              <a:extLst>
                <a:ext uri="{FF2B5EF4-FFF2-40B4-BE49-F238E27FC236}">
                  <a16:creationId xmlns:a16="http://schemas.microsoft.com/office/drawing/2014/main" id="{47617B92-DD7F-F4F0-2FA4-3071DCA9C590}"/>
                </a:ext>
              </a:extLst>
            </p:cNvPr>
            <p:cNvSpPr>
              <a:spLocks noChangeArrowheads="1"/>
            </p:cNvSpPr>
            <p:nvPr/>
          </p:nvSpPr>
          <p:spPr bwMode="auto">
            <a:xfrm>
              <a:off x="5179" y="408"/>
              <a:ext cx="54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budget</a:t>
              </a:r>
            </a:p>
          </p:txBody>
        </p:sp>
        <p:sp>
          <p:nvSpPr>
            <p:cNvPr id="10" name="Rectangle 39">
              <a:extLst>
                <a:ext uri="{FF2B5EF4-FFF2-40B4-BE49-F238E27FC236}">
                  <a16:creationId xmlns:a16="http://schemas.microsoft.com/office/drawing/2014/main" id="{B65FF55C-B957-0BDE-3572-CB920910754B}"/>
                </a:ext>
              </a:extLst>
            </p:cNvPr>
            <p:cNvSpPr>
              <a:spLocks noChangeArrowheads="1"/>
            </p:cNvSpPr>
            <p:nvPr/>
          </p:nvSpPr>
          <p:spPr bwMode="auto">
            <a:xfrm>
              <a:off x="4375" y="408"/>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u="sng">
                  <a:solidFill>
                    <a:srgbClr val="000000"/>
                  </a:solidFill>
                  <a:latin typeface="Arial" pitchFamily="34" charset="0"/>
                  <a:ea typeface="宋体" pitchFamily="2" charset="-122"/>
                </a:rPr>
                <a:t>did</a:t>
              </a:r>
            </a:p>
          </p:txBody>
        </p:sp>
        <p:sp>
          <p:nvSpPr>
            <p:cNvPr id="11" name="Freeform 53">
              <a:extLst>
                <a:ext uri="{FF2B5EF4-FFF2-40B4-BE49-F238E27FC236}">
                  <a16:creationId xmlns:a16="http://schemas.microsoft.com/office/drawing/2014/main" id="{9D78F49A-3301-9C83-DBAB-18D42E434938}"/>
                </a:ext>
              </a:extLst>
            </p:cNvPr>
            <p:cNvSpPr>
              <a:spLocks/>
            </p:cNvSpPr>
            <p:nvPr/>
          </p:nvSpPr>
          <p:spPr bwMode="auto">
            <a:xfrm>
              <a:off x="4576" y="887"/>
              <a:ext cx="816" cy="302"/>
            </a:xfrm>
            <a:custGeom>
              <a:avLst/>
              <a:gdLst>
                <a:gd name="T0" fmla="*/ 815 w 816"/>
                <a:gd name="T1" fmla="*/ 301 h 302"/>
                <a:gd name="T2" fmla="*/ 815 w 816"/>
                <a:gd name="T3" fmla="*/ 0 h 302"/>
                <a:gd name="T4" fmla="*/ 0 w 816"/>
                <a:gd name="T5" fmla="*/ 0 h 302"/>
                <a:gd name="T6" fmla="*/ 0 w 816"/>
                <a:gd name="T7" fmla="*/ 301 h 302"/>
                <a:gd name="T8" fmla="*/ 815 w 816"/>
                <a:gd name="T9" fmla="*/ 301 h 302"/>
                <a:gd name="T10" fmla="*/ 0 60000 65536"/>
                <a:gd name="T11" fmla="*/ 0 60000 65536"/>
                <a:gd name="T12" fmla="*/ 0 60000 65536"/>
                <a:gd name="T13" fmla="*/ 0 60000 65536"/>
                <a:gd name="T14" fmla="*/ 0 60000 65536"/>
                <a:gd name="T15" fmla="*/ 0 w 816"/>
                <a:gd name="T16" fmla="*/ 0 h 302"/>
                <a:gd name="T17" fmla="*/ 816 w 816"/>
                <a:gd name="T18" fmla="*/ 302 h 302"/>
              </a:gdLst>
              <a:ahLst/>
              <a:cxnLst>
                <a:cxn ang="T10">
                  <a:pos x="T0" y="T1"/>
                </a:cxn>
                <a:cxn ang="T11">
                  <a:pos x="T2" y="T3"/>
                </a:cxn>
                <a:cxn ang="T12">
                  <a:pos x="T4" y="T5"/>
                </a:cxn>
                <a:cxn ang="T13">
                  <a:pos x="T6" y="T7"/>
                </a:cxn>
                <a:cxn ang="T14">
                  <a:pos x="T8" y="T9"/>
                </a:cxn>
              </a:cxnLst>
              <a:rect l="T15" t="T16" r="T17" b="T18"/>
              <a:pathLst>
                <a:path w="816" h="302">
                  <a:moveTo>
                    <a:pt x="815" y="301"/>
                  </a:moveTo>
                  <a:lnTo>
                    <a:pt x="815" y="0"/>
                  </a:lnTo>
                  <a:lnTo>
                    <a:pt x="0" y="0"/>
                  </a:lnTo>
                  <a:lnTo>
                    <a:pt x="0" y="301"/>
                  </a:lnTo>
                  <a:lnTo>
                    <a:pt x="815" y="301"/>
                  </a:lnTo>
                </a:path>
              </a:pathLst>
            </a:custGeom>
            <a:solidFill>
              <a:schemeClr val="tx2">
                <a:lumMod val="40000"/>
                <a:lumOff val="60000"/>
              </a:schemeClr>
            </a:solidFill>
            <a:ln w="12700" cap="rnd">
              <a:solidFill>
                <a:srgbClr val="000000"/>
              </a:solidFill>
              <a:round/>
              <a:headEnd type="none" w="sm" len="sm"/>
              <a:tailEnd type="none" w="sm" len="sm"/>
            </a:ln>
          </p:spPr>
          <p:txBody>
            <a:bodyPr/>
            <a:lstStyle/>
            <a:p>
              <a:endParaRPr lang="zh-CN" altLang="zh-CN"/>
            </a:p>
          </p:txBody>
        </p:sp>
        <p:sp>
          <p:nvSpPr>
            <p:cNvPr id="12" name="Rectangle 57">
              <a:extLst>
                <a:ext uri="{FF2B5EF4-FFF2-40B4-BE49-F238E27FC236}">
                  <a16:creationId xmlns:a16="http://schemas.microsoft.com/office/drawing/2014/main" id="{CE94E67E-D2A6-4826-E758-C7FB0C10A259}"/>
                </a:ext>
              </a:extLst>
            </p:cNvPr>
            <p:cNvSpPr>
              <a:spLocks noChangeArrowheads="1"/>
            </p:cNvSpPr>
            <p:nvPr/>
          </p:nvSpPr>
          <p:spPr bwMode="auto">
            <a:xfrm>
              <a:off x="4521" y="927"/>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a:solidFill>
                    <a:srgbClr val="000000"/>
                  </a:solidFill>
                  <a:latin typeface="Arial" pitchFamily="34" charset="0"/>
                  <a:ea typeface="宋体" pitchFamily="2" charset="-122"/>
                </a:rPr>
                <a:t>Departments</a:t>
              </a:r>
            </a:p>
          </p:txBody>
        </p:sp>
        <p:sp>
          <p:nvSpPr>
            <p:cNvPr id="13" name="Line 107">
              <a:extLst>
                <a:ext uri="{FF2B5EF4-FFF2-40B4-BE49-F238E27FC236}">
                  <a16:creationId xmlns:a16="http://schemas.microsoft.com/office/drawing/2014/main" id="{CC1C0CD5-F75A-FF4A-F97C-476E572C835C}"/>
                </a:ext>
              </a:extLst>
            </p:cNvPr>
            <p:cNvSpPr>
              <a:spLocks noChangeShapeType="1"/>
            </p:cNvSpPr>
            <p:nvPr/>
          </p:nvSpPr>
          <p:spPr bwMode="auto">
            <a:xfrm>
              <a:off x="4612" y="663"/>
              <a:ext cx="136" cy="23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Line 108">
              <a:extLst>
                <a:ext uri="{FF2B5EF4-FFF2-40B4-BE49-F238E27FC236}">
                  <a16:creationId xmlns:a16="http://schemas.microsoft.com/office/drawing/2014/main" id="{E2C5F58F-5266-F870-B916-54C4C4E890AF}"/>
                </a:ext>
              </a:extLst>
            </p:cNvPr>
            <p:cNvSpPr>
              <a:spLocks noChangeShapeType="1"/>
            </p:cNvSpPr>
            <p:nvPr/>
          </p:nvSpPr>
          <p:spPr bwMode="auto">
            <a:xfrm>
              <a:off x="4978" y="446"/>
              <a:ext cx="9" cy="44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Line 109">
              <a:extLst>
                <a:ext uri="{FF2B5EF4-FFF2-40B4-BE49-F238E27FC236}">
                  <a16:creationId xmlns:a16="http://schemas.microsoft.com/office/drawing/2014/main" id="{E6D06FA0-01AC-40DD-B6D2-A8C0EC110D8D}"/>
                </a:ext>
              </a:extLst>
            </p:cNvPr>
            <p:cNvSpPr>
              <a:spLocks noChangeShapeType="1"/>
            </p:cNvSpPr>
            <p:nvPr/>
          </p:nvSpPr>
          <p:spPr bwMode="auto">
            <a:xfrm flipH="1">
              <a:off x="5180" y="663"/>
              <a:ext cx="104" cy="23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Rectangle 114">
              <a:extLst>
                <a:ext uri="{FF2B5EF4-FFF2-40B4-BE49-F238E27FC236}">
                  <a16:creationId xmlns:a16="http://schemas.microsoft.com/office/drawing/2014/main" id="{6820F6D9-4562-9FE1-F58A-217A102C2D0E}"/>
                </a:ext>
              </a:extLst>
            </p:cNvPr>
            <p:cNvSpPr>
              <a:spLocks noChangeArrowheads="1"/>
            </p:cNvSpPr>
            <p:nvPr/>
          </p:nvSpPr>
          <p:spPr bwMode="auto">
            <a:xfrm>
              <a:off x="3427" y="1522"/>
              <a:ext cx="69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err="1">
                  <a:solidFill>
                    <a:srgbClr val="000000"/>
                  </a:solidFill>
                  <a:latin typeface="Arial" pitchFamily="34" charset="0"/>
                  <a:ea typeface="宋体" pitchFamily="2" charset="-122"/>
                </a:rPr>
                <a:t>Works_In</a:t>
              </a:r>
              <a:endParaRPr lang="en-US" altLang="zh-CN" sz="1600" b="1" dirty="0">
                <a:solidFill>
                  <a:srgbClr val="000000"/>
                </a:solidFill>
                <a:latin typeface="Arial" pitchFamily="34" charset="0"/>
                <a:ea typeface="宋体" pitchFamily="2" charset="-122"/>
              </a:endParaRPr>
            </a:p>
          </p:txBody>
        </p:sp>
        <p:cxnSp>
          <p:nvCxnSpPr>
            <p:cNvPr id="17" name="AutoShape 118">
              <a:extLst>
                <a:ext uri="{FF2B5EF4-FFF2-40B4-BE49-F238E27FC236}">
                  <a16:creationId xmlns:a16="http://schemas.microsoft.com/office/drawing/2014/main" id="{A9E05055-2C16-9241-B52B-2469DADE6B45}"/>
                </a:ext>
              </a:extLst>
            </p:cNvPr>
            <p:cNvCxnSpPr>
              <a:cxnSpLocks noChangeShapeType="1"/>
              <a:stCxn id="5" idx="2"/>
            </p:cNvCxnSpPr>
            <p:nvPr/>
          </p:nvCxnSpPr>
          <p:spPr bwMode="auto">
            <a:xfrm flipV="1">
              <a:off x="4186" y="1189"/>
              <a:ext cx="773" cy="432"/>
            </a:xfrm>
            <a:prstGeom prst="straightConnector1">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cxnSp>
        <p:grpSp>
          <p:nvGrpSpPr>
            <p:cNvPr id="18" name="Group 49">
              <a:extLst>
                <a:ext uri="{FF2B5EF4-FFF2-40B4-BE49-F238E27FC236}">
                  <a16:creationId xmlns:a16="http://schemas.microsoft.com/office/drawing/2014/main" id="{8CD6BF56-386C-8390-892C-63BB1BB82332}"/>
                </a:ext>
              </a:extLst>
            </p:cNvPr>
            <p:cNvGrpSpPr>
              <a:grpSpLocks/>
            </p:cNvGrpSpPr>
            <p:nvPr/>
          </p:nvGrpSpPr>
          <p:grpSpPr bwMode="auto">
            <a:xfrm>
              <a:off x="2069" y="109"/>
              <a:ext cx="1285" cy="567"/>
              <a:chOff x="2069" y="458"/>
              <a:chExt cx="1285" cy="567"/>
            </a:xfrm>
          </p:grpSpPr>
          <p:sp>
            <p:nvSpPr>
              <p:cNvPr id="26" name="Freeform 43">
                <a:extLst>
                  <a:ext uri="{FF2B5EF4-FFF2-40B4-BE49-F238E27FC236}">
                    <a16:creationId xmlns:a16="http://schemas.microsoft.com/office/drawing/2014/main" id="{1F7E9773-C9CE-05D0-01F1-A2D56A514FC6}"/>
                  </a:ext>
                </a:extLst>
              </p:cNvPr>
              <p:cNvSpPr>
                <a:spLocks/>
              </p:cNvSpPr>
              <p:nvPr/>
            </p:nvSpPr>
            <p:spPr bwMode="auto">
              <a:xfrm>
                <a:off x="2476" y="458"/>
                <a:ext cx="454" cy="327"/>
              </a:xfrm>
              <a:custGeom>
                <a:avLst/>
                <a:gdLst>
                  <a:gd name="T0" fmla="*/ 453 w 454"/>
                  <a:gd name="T1" fmla="*/ 148 h 327"/>
                  <a:gd name="T2" fmla="*/ 445 w 454"/>
                  <a:gd name="T3" fmla="*/ 120 h 327"/>
                  <a:gd name="T4" fmla="*/ 431 w 454"/>
                  <a:gd name="T5" fmla="*/ 94 h 327"/>
                  <a:gd name="T6" fmla="*/ 412 w 454"/>
                  <a:gd name="T7" fmla="*/ 68 h 327"/>
                  <a:gd name="T8" fmla="*/ 387 w 454"/>
                  <a:gd name="T9" fmla="*/ 47 h 327"/>
                  <a:gd name="T10" fmla="*/ 356 w 454"/>
                  <a:gd name="T11" fmla="*/ 29 h 327"/>
                  <a:gd name="T12" fmla="*/ 322 w 454"/>
                  <a:gd name="T13" fmla="*/ 15 h 327"/>
                  <a:gd name="T14" fmla="*/ 285 w 454"/>
                  <a:gd name="T15" fmla="*/ 5 h 327"/>
                  <a:gd name="T16" fmla="*/ 246 w 454"/>
                  <a:gd name="T17" fmla="*/ 0 h 327"/>
                  <a:gd name="T18" fmla="*/ 206 w 454"/>
                  <a:gd name="T19" fmla="*/ 0 h 327"/>
                  <a:gd name="T20" fmla="*/ 167 w 454"/>
                  <a:gd name="T21" fmla="*/ 5 h 327"/>
                  <a:gd name="T22" fmla="*/ 131 w 454"/>
                  <a:gd name="T23" fmla="*/ 15 h 327"/>
                  <a:gd name="T24" fmla="*/ 96 w 454"/>
                  <a:gd name="T25" fmla="*/ 29 h 327"/>
                  <a:gd name="T26" fmla="*/ 66 w 454"/>
                  <a:gd name="T27" fmla="*/ 47 h 327"/>
                  <a:gd name="T28" fmla="*/ 41 w 454"/>
                  <a:gd name="T29" fmla="*/ 68 h 327"/>
                  <a:gd name="T30" fmla="*/ 21 w 454"/>
                  <a:gd name="T31" fmla="*/ 94 h 327"/>
                  <a:gd name="T32" fmla="*/ 8 w 454"/>
                  <a:gd name="T33" fmla="*/ 120 h 327"/>
                  <a:gd name="T34" fmla="*/ 1 w 454"/>
                  <a:gd name="T35" fmla="*/ 148 h 327"/>
                  <a:gd name="T36" fmla="*/ 1 w 454"/>
                  <a:gd name="T37" fmla="*/ 177 h 327"/>
                  <a:gd name="T38" fmla="*/ 8 w 454"/>
                  <a:gd name="T39" fmla="*/ 205 h 327"/>
                  <a:gd name="T40" fmla="*/ 21 w 454"/>
                  <a:gd name="T41" fmla="*/ 231 h 327"/>
                  <a:gd name="T42" fmla="*/ 41 w 454"/>
                  <a:gd name="T43" fmla="*/ 257 h 327"/>
                  <a:gd name="T44" fmla="*/ 66 w 454"/>
                  <a:gd name="T45" fmla="*/ 278 h 327"/>
                  <a:gd name="T46" fmla="*/ 96 w 454"/>
                  <a:gd name="T47" fmla="*/ 296 h 327"/>
                  <a:gd name="T48" fmla="*/ 131 w 454"/>
                  <a:gd name="T49" fmla="*/ 310 h 327"/>
                  <a:gd name="T50" fmla="*/ 167 w 454"/>
                  <a:gd name="T51" fmla="*/ 320 h 327"/>
                  <a:gd name="T52" fmla="*/ 206 w 454"/>
                  <a:gd name="T53" fmla="*/ 326 h 327"/>
                  <a:gd name="T54" fmla="*/ 246 w 454"/>
                  <a:gd name="T55" fmla="*/ 326 h 327"/>
                  <a:gd name="T56" fmla="*/ 285 w 454"/>
                  <a:gd name="T57" fmla="*/ 320 h 327"/>
                  <a:gd name="T58" fmla="*/ 322 w 454"/>
                  <a:gd name="T59" fmla="*/ 310 h 327"/>
                  <a:gd name="T60" fmla="*/ 356 w 454"/>
                  <a:gd name="T61" fmla="*/ 296 h 327"/>
                  <a:gd name="T62" fmla="*/ 387 w 454"/>
                  <a:gd name="T63" fmla="*/ 278 h 327"/>
                  <a:gd name="T64" fmla="*/ 412 w 454"/>
                  <a:gd name="T65" fmla="*/ 257 h 327"/>
                  <a:gd name="T66" fmla="*/ 431 w 454"/>
                  <a:gd name="T67" fmla="*/ 231 h 327"/>
                  <a:gd name="T68" fmla="*/ 445 w 454"/>
                  <a:gd name="T69" fmla="*/ 205 h 327"/>
                  <a:gd name="T70" fmla="*/ 453 w 454"/>
                  <a:gd name="T71" fmla="*/ 177 h 3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7"/>
                  <a:gd name="T110" fmla="*/ 454 w 454"/>
                  <a:gd name="T111" fmla="*/ 327 h 3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7">
                    <a:moveTo>
                      <a:pt x="453" y="163"/>
                    </a:move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2"/>
                    </a:lnTo>
                    <a:lnTo>
                      <a:pt x="246" y="0"/>
                    </a:lnTo>
                    <a:lnTo>
                      <a:pt x="227" y="0"/>
                    </a:lnTo>
                    <a:lnTo>
                      <a:pt x="206" y="0"/>
                    </a:lnTo>
                    <a:lnTo>
                      <a:pt x="187" y="2"/>
                    </a:lnTo>
                    <a:lnTo>
                      <a:pt x="167" y="5"/>
                    </a:lnTo>
                    <a:lnTo>
                      <a:pt x="149" y="9"/>
                    </a:lnTo>
                    <a:lnTo>
                      <a:pt x="131" y="15"/>
                    </a:lnTo>
                    <a:lnTo>
                      <a:pt x="113" y="21"/>
                    </a:lnTo>
                    <a:lnTo>
                      <a:pt x="96" y="29"/>
                    </a:lnTo>
                    <a:lnTo>
                      <a:pt x="81" y="37"/>
                    </a:lnTo>
                    <a:lnTo>
                      <a:pt x="66" y="47"/>
                    </a:lnTo>
                    <a:lnTo>
                      <a:pt x="53" y="57"/>
                    </a:lnTo>
                    <a:lnTo>
                      <a:pt x="41" y="68"/>
                    </a:lnTo>
                    <a:lnTo>
                      <a:pt x="30" y="81"/>
                    </a:lnTo>
                    <a:lnTo>
                      <a:pt x="21" y="94"/>
                    </a:lnTo>
                    <a:lnTo>
                      <a:pt x="13" y="106"/>
                    </a:lnTo>
                    <a:lnTo>
                      <a:pt x="8" y="120"/>
                    </a:lnTo>
                    <a:lnTo>
                      <a:pt x="3" y="134"/>
                    </a:lnTo>
                    <a:lnTo>
                      <a:pt x="1" y="148"/>
                    </a:lnTo>
                    <a:lnTo>
                      <a:pt x="0" y="163"/>
                    </a:lnTo>
                    <a:lnTo>
                      <a:pt x="1" y="177"/>
                    </a:lnTo>
                    <a:lnTo>
                      <a:pt x="3" y="191"/>
                    </a:lnTo>
                    <a:lnTo>
                      <a:pt x="8" y="205"/>
                    </a:lnTo>
                    <a:lnTo>
                      <a:pt x="13" y="219"/>
                    </a:lnTo>
                    <a:lnTo>
                      <a:pt x="21" y="231"/>
                    </a:lnTo>
                    <a:lnTo>
                      <a:pt x="30" y="244"/>
                    </a:lnTo>
                    <a:lnTo>
                      <a:pt x="41" y="257"/>
                    </a:lnTo>
                    <a:lnTo>
                      <a:pt x="53" y="268"/>
                    </a:lnTo>
                    <a:lnTo>
                      <a:pt x="66" y="278"/>
                    </a:lnTo>
                    <a:lnTo>
                      <a:pt x="81" y="288"/>
                    </a:lnTo>
                    <a:lnTo>
                      <a:pt x="96" y="296"/>
                    </a:lnTo>
                    <a:lnTo>
                      <a:pt x="113" y="304"/>
                    </a:lnTo>
                    <a:lnTo>
                      <a:pt x="131" y="310"/>
                    </a:lnTo>
                    <a:lnTo>
                      <a:pt x="149" y="316"/>
                    </a:lnTo>
                    <a:lnTo>
                      <a:pt x="167" y="320"/>
                    </a:lnTo>
                    <a:lnTo>
                      <a:pt x="187" y="324"/>
                    </a:lnTo>
                    <a:lnTo>
                      <a:pt x="206" y="326"/>
                    </a:lnTo>
                    <a:lnTo>
                      <a:pt x="227" y="326"/>
                    </a:lnTo>
                    <a:lnTo>
                      <a:pt x="246" y="326"/>
                    </a:lnTo>
                    <a:lnTo>
                      <a:pt x="266" y="324"/>
                    </a:lnTo>
                    <a:lnTo>
                      <a:pt x="285" y="320"/>
                    </a:lnTo>
                    <a:lnTo>
                      <a:pt x="304" y="316"/>
                    </a:lnTo>
                    <a:lnTo>
                      <a:pt x="322" y="310"/>
                    </a:lnTo>
                    <a:lnTo>
                      <a:pt x="339" y="304"/>
                    </a:lnTo>
                    <a:lnTo>
                      <a:pt x="356" y="296"/>
                    </a:lnTo>
                    <a:lnTo>
                      <a:pt x="372" y="288"/>
                    </a:lnTo>
                    <a:lnTo>
                      <a:pt x="387" y="278"/>
                    </a:lnTo>
                    <a:lnTo>
                      <a:pt x="399" y="268"/>
                    </a:lnTo>
                    <a:lnTo>
                      <a:pt x="412" y="257"/>
                    </a:lnTo>
                    <a:lnTo>
                      <a:pt x="422" y="244"/>
                    </a:lnTo>
                    <a:lnTo>
                      <a:pt x="431" y="231"/>
                    </a:lnTo>
                    <a:lnTo>
                      <a:pt x="439" y="219"/>
                    </a:lnTo>
                    <a:lnTo>
                      <a:pt x="445" y="205"/>
                    </a:lnTo>
                    <a:lnTo>
                      <a:pt x="449" y="191"/>
                    </a:lnTo>
                    <a:lnTo>
                      <a:pt x="453" y="177"/>
                    </a:lnTo>
                    <a:lnTo>
                      <a:pt x="453" y="163"/>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7" name="Freeform 44">
                <a:extLst>
                  <a:ext uri="{FF2B5EF4-FFF2-40B4-BE49-F238E27FC236}">
                    <a16:creationId xmlns:a16="http://schemas.microsoft.com/office/drawing/2014/main" id="{63057C7A-5FF2-5448-4E67-7FBB24D7A123}"/>
                  </a:ext>
                </a:extLst>
              </p:cNvPr>
              <p:cNvSpPr>
                <a:spLocks/>
              </p:cNvSpPr>
              <p:nvPr/>
            </p:nvSpPr>
            <p:spPr bwMode="auto">
              <a:xfrm>
                <a:off x="2069" y="699"/>
                <a:ext cx="454" cy="326"/>
              </a:xfrm>
              <a:custGeom>
                <a:avLst/>
                <a:gdLst>
                  <a:gd name="T0" fmla="*/ 451 w 454"/>
                  <a:gd name="T1" fmla="*/ 148 h 326"/>
                  <a:gd name="T2" fmla="*/ 445 w 454"/>
                  <a:gd name="T3" fmla="*/ 120 h 326"/>
                  <a:gd name="T4" fmla="*/ 431 w 454"/>
                  <a:gd name="T5" fmla="*/ 93 h 326"/>
                  <a:gd name="T6" fmla="*/ 411 w 454"/>
                  <a:gd name="T7" fmla="*/ 68 h 326"/>
                  <a:gd name="T8" fmla="*/ 386 w 454"/>
                  <a:gd name="T9" fmla="*/ 47 h 326"/>
                  <a:gd name="T10" fmla="*/ 356 w 454"/>
                  <a:gd name="T11" fmla="*/ 29 h 326"/>
                  <a:gd name="T12" fmla="*/ 322 w 454"/>
                  <a:gd name="T13" fmla="*/ 15 h 326"/>
                  <a:gd name="T14" fmla="*/ 285 w 454"/>
                  <a:gd name="T15" fmla="*/ 5 h 326"/>
                  <a:gd name="T16" fmla="*/ 246 w 454"/>
                  <a:gd name="T17" fmla="*/ 0 h 326"/>
                  <a:gd name="T18" fmla="*/ 206 w 454"/>
                  <a:gd name="T19" fmla="*/ 0 h 326"/>
                  <a:gd name="T20" fmla="*/ 167 w 454"/>
                  <a:gd name="T21" fmla="*/ 5 h 326"/>
                  <a:gd name="T22" fmla="*/ 130 w 454"/>
                  <a:gd name="T23" fmla="*/ 15 h 326"/>
                  <a:gd name="T24" fmla="*/ 96 w 454"/>
                  <a:gd name="T25" fmla="*/ 29 h 326"/>
                  <a:gd name="T26" fmla="*/ 66 w 454"/>
                  <a:gd name="T27" fmla="*/ 47 h 326"/>
                  <a:gd name="T28" fmla="*/ 41 w 454"/>
                  <a:gd name="T29" fmla="*/ 68 h 326"/>
                  <a:gd name="T30" fmla="*/ 21 w 454"/>
                  <a:gd name="T31" fmla="*/ 93 h 326"/>
                  <a:gd name="T32" fmla="*/ 7 w 454"/>
                  <a:gd name="T33" fmla="*/ 120 h 326"/>
                  <a:gd name="T34" fmla="*/ 1 w 454"/>
                  <a:gd name="T35" fmla="*/ 148 h 326"/>
                  <a:gd name="T36" fmla="*/ 1 w 454"/>
                  <a:gd name="T37" fmla="*/ 176 h 326"/>
                  <a:gd name="T38" fmla="*/ 7 w 454"/>
                  <a:gd name="T39" fmla="*/ 204 h 326"/>
                  <a:gd name="T40" fmla="*/ 21 w 454"/>
                  <a:gd name="T41" fmla="*/ 231 h 326"/>
                  <a:gd name="T42" fmla="*/ 41 w 454"/>
                  <a:gd name="T43" fmla="*/ 256 h 326"/>
                  <a:gd name="T44" fmla="*/ 66 w 454"/>
                  <a:gd name="T45" fmla="*/ 277 h 326"/>
                  <a:gd name="T46" fmla="*/ 96 w 454"/>
                  <a:gd name="T47" fmla="*/ 295 h 326"/>
                  <a:gd name="T48" fmla="*/ 130 w 454"/>
                  <a:gd name="T49" fmla="*/ 309 h 326"/>
                  <a:gd name="T50" fmla="*/ 167 w 454"/>
                  <a:gd name="T51" fmla="*/ 319 h 326"/>
                  <a:gd name="T52" fmla="*/ 206 w 454"/>
                  <a:gd name="T53" fmla="*/ 325 h 326"/>
                  <a:gd name="T54" fmla="*/ 246 w 454"/>
                  <a:gd name="T55" fmla="*/ 325 h 326"/>
                  <a:gd name="T56" fmla="*/ 285 w 454"/>
                  <a:gd name="T57" fmla="*/ 319 h 326"/>
                  <a:gd name="T58" fmla="*/ 322 w 454"/>
                  <a:gd name="T59" fmla="*/ 309 h 326"/>
                  <a:gd name="T60" fmla="*/ 356 w 454"/>
                  <a:gd name="T61" fmla="*/ 295 h 326"/>
                  <a:gd name="T62" fmla="*/ 386 w 454"/>
                  <a:gd name="T63" fmla="*/ 277 h 326"/>
                  <a:gd name="T64" fmla="*/ 411 w 454"/>
                  <a:gd name="T65" fmla="*/ 256 h 326"/>
                  <a:gd name="T66" fmla="*/ 431 w 454"/>
                  <a:gd name="T67" fmla="*/ 231 h 326"/>
                  <a:gd name="T68" fmla="*/ 445 w 454"/>
                  <a:gd name="T69" fmla="*/ 204 h 326"/>
                  <a:gd name="T70" fmla="*/ 451 w 454"/>
                  <a:gd name="T71" fmla="*/ 176 h 32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4"/>
                  <a:gd name="T109" fmla="*/ 0 h 326"/>
                  <a:gd name="T110" fmla="*/ 454 w 454"/>
                  <a:gd name="T111" fmla="*/ 326 h 32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4" h="326">
                    <a:moveTo>
                      <a:pt x="453" y="162"/>
                    </a:moveTo>
                    <a:lnTo>
                      <a:pt x="451" y="148"/>
                    </a:lnTo>
                    <a:lnTo>
                      <a:pt x="449" y="134"/>
                    </a:lnTo>
                    <a:lnTo>
                      <a:pt x="445" y="120"/>
                    </a:lnTo>
                    <a:lnTo>
                      <a:pt x="439" y="106"/>
                    </a:lnTo>
                    <a:lnTo>
                      <a:pt x="431" y="93"/>
                    </a:lnTo>
                    <a:lnTo>
                      <a:pt x="422" y="81"/>
                    </a:lnTo>
                    <a:lnTo>
                      <a:pt x="411" y="68"/>
                    </a:lnTo>
                    <a:lnTo>
                      <a:pt x="399" y="57"/>
                    </a:lnTo>
                    <a:lnTo>
                      <a:pt x="386" y="47"/>
                    </a:lnTo>
                    <a:lnTo>
                      <a:pt x="372" y="37"/>
                    </a:lnTo>
                    <a:lnTo>
                      <a:pt x="356" y="29"/>
                    </a:lnTo>
                    <a:lnTo>
                      <a:pt x="339" y="21"/>
                    </a:lnTo>
                    <a:lnTo>
                      <a:pt x="322" y="15"/>
                    </a:lnTo>
                    <a:lnTo>
                      <a:pt x="304"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6" y="47"/>
                    </a:lnTo>
                    <a:lnTo>
                      <a:pt x="53" y="57"/>
                    </a:lnTo>
                    <a:lnTo>
                      <a:pt x="41" y="68"/>
                    </a:lnTo>
                    <a:lnTo>
                      <a:pt x="30" y="81"/>
                    </a:lnTo>
                    <a:lnTo>
                      <a:pt x="21" y="93"/>
                    </a:lnTo>
                    <a:lnTo>
                      <a:pt x="13" y="106"/>
                    </a:lnTo>
                    <a:lnTo>
                      <a:pt x="7" y="120"/>
                    </a:lnTo>
                    <a:lnTo>
                      <a:pt x="3" y="134"/>
                    </a:lnTo>
                    <a:lnTo>
                      <a:pt x="1" y="148"/>
                    </a:lnTo>
                    <a:lnTo>
                      <a:pt x="0" y="162"/>
                    </a:lnTo>
                    <a:lnTo>
                      <a:pt x="1" y="176"/>
                    </a:lnTo>
                    <a:lnTo>
                      <a:pt x="3" y="190"/>
                    </a:lnTo>
                    <a:lnTo>
                      <a:pt x="7" y="204"/>
                    </a:lnTo>
                    <a:lnTo>
                      <a:pt x="13" y="218"/>
                    </a:lnTo>
                    <a:lnTo>
                      <a:pt x="21" y="231"/>
                    </a:lnTo>
                    <a:lnTo>
                      <a:pt x="30" y="243"/>
                    </a:lnTo>
                    <a:lnTo>
                      <a:pt x="41" y="256"/>
                    </a:lnTo>
                    <a:lnTo>
                      <a:pt x="53" y="266"/>
                    </a:lnTo>
                    <a:lnTo>
                      <a:pt x="66" y="277"/>
                    </a:lnTo>
                    <a:lnTo>
                      <a:pt x="80" y="287"/>
                    </a:lnTo>
                    <a:lnTo>
                      <a:pt x="96" y="295"/>
                    </a:lnTo>
                    <a:lnTo>
                      <a:pt x="113" y="303"/>
                    </a:lnTo>
                    <a:lnTo>
                      <a:pt x="130" y="309"/>
                    </a:lnTo>
                    <a:lnTo>
                      <a:pt x="148" y="315"/>
                    </a:lnTo>
                    <a:lnTo>
                      <a:pt x="167" y="319"/>
                    </a:lnTo>
                    <a:lnTo>
                      <a:pt x="186" y="322"/>
                    </a:lnTo>
                    <a:lnTo>
                      <a:pt x="206" y="325"/>
                    </a:lnTo>
                    <a:lnTo>
                      <a:pt x="225" y="325"/>
                    </a:lnTo>
                    <a:lnTo>
                      <a:pt x="246" y="325"/>
                    </a:lnTo>
                    <a:lnTo>
                      <a:pt x="265" y="322"/>
                    </a:lnTo>
                    <a:lnTo>
                      <a:pt x="285" y="319"/>
                    </a:lnTo>
                    <a:lnTo>
                      <a:pt x="304" y="315"/>
                    </a:lnTo>
                    <a:lnTo>
                      <a:pt x="322" y="309"/>
                    </a:lnTo>
                    <a:lnTo>
                      <a:pt x="339" y="303"/>
                    </a:lnTo>
                    <a:lnTo>
                      <a:pt x="356" y="295"/>
                    </a:lnTo>
                    <a:lnTo>
                      <a:pt x="372" y="287"/>
                    </a:lnTo>
                    <a:lnTo>
                      <a:pt x="386" y="277"/>
                    </a:lnTo>
                    <a:lnTo>
                      <a:pt x="399" y="266"/>
                    </a:lnTo>
                    <a:lnTo>
                      <a:pt x="411" y="256"/>
                    </a:lnTo>
                    <a:lnTo>
                      <a:pt x="422" y="243"/>
                    </a:lnTo>
                    <a:lnTo>
                      <a:pt x="431" y="231"/>
                    </a:lnTo>
                    <a:lnTo>
                      <a:pt x="439" y="218"/>
                    </a:lnTo>
                    <a:lnTo>
                      <a:pt x="445" y="204"/>
                    </a:lnTo>
                    <a:lnTo>
                      <a:pt x="449" y="190"/>
                    </a:lnTo>
                    <a:lnTo>
                      <a:pt x="451" y="176"/>
                    </a:lnTo>
                    <a:lnTo>
                      <a:pt x="453" y="162"/>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8" name="Freeform 45">
                <a:extLst>
                  <a:ext uri="{FF2B5EF4-FFF2-40B4-BE49-F238E27FC236}">
                    <a16:creationId xmlns:a16="http://schemas.microsoft.com/office/drawing/2014/main" id="{DA4DEBC3-AE43-D762-3D3E-A6EADB193959}"/>
                  </a:ext>
                </a:extLst>
              </p:cNvPr>
              <p:cNvSpPr>
                <a:spLocks/>
              </p:cNvSpPr>
              <p:nvPr/>
            </p:nvSpPr>
            <p:spPr bwMode="auto">
              <a:xfrm>
                <a:off x="2902" y="699"/>
                <a:ext cx="452" cy="326"/>
              </a:xfrm>
              <a:custGeom>
                <a:avLst/>
                <a:gdLst>
                  <a:gd name="T0" fmla="*/ 0 w 452"/>
                  <a:gd name="T1" fmla="*/ 176 h 326"/>
                  <a:gd name="T2" fmla="*/ 7 w 452"/>
                  <a:gd name="T3" fmla="*/ 204 h 326"/>
                  <a:gd name="T4" fmla="*/ 21 w 452"/>
                  <a:gd name="T5" fmla="*/ 231 h 326"/>
                  <a:gd name="T6" fmla="*/ 40 w 452"/>
                  <a:gd name="T7" fmla="*/ 256 h 326"/>
                  <a:gd name="T8" fmla="*/ 65 w 452"/>
                  <a:gd name="T9" fmla="*/ 278 h 326"/>
                  <a:gd name="T10" fmla="*/ 96 w 452"/>
                  <a:gd name="T11" fmla="*/ 295 h 326"/>
                  <a:gd name="T12" fmla="*/ 130 w 452"/>
                  <a:gd name="T13" fmla="*/ 309 h 326"/>
                  <a:gd name="T14" fmla="*/ 167 w 452"/>
                  <a:gd name="T15" fmla="*/ 319 h 326"/>
                  <a:gd name="T16" fmla="*/ 206 w 452"/>
                  <a:gd name="T17" fmla="*/ 325 h 326"/>
                  <a:gd name="T18" fmla="*/ 245 w 452"/>
                  <a:gd name="T19" fmla="*/ 325 h 326"/>
                  <a:gd name="T20" fmla="*/ 283 w 452"/>
                  <a:gd name="T21" fmla="*/ 319 h 326"/>
                  <a:gd name="T22" fmla="*/ 320 w 452"/>
                  <a:gd name="T23" fmla="*/ 309 h 326"/>
                  <a:gd name="T24" fmla="*/ 354 w 452"/>
                  <a:gd name="T25" fmla="*/ 295 h 326"/>
                  <a:gd name="T26" fmla="*/ 385 w 452"/>
                  <a:gd name="T27" fmla="*/ 277 h 326"/>
                  <a:gd name="T28" fmla="*/ 410 w 452"/>
                  <a:gd name="T29" fmla="*/ 254 h 326"/>
                  <a:gd name="T30" fmla="*/ 429 w 452"/>
                  <a:gd name="T31" fmla="*/ 231 h 326"/>
                  <a:gd name="T32" fmla="*/ 443 w 452"/>
                  <a:gd name="T33" fmla="*/ 204 h 326"/>
                  <a:gd name="T34" fmla="*/ 451 w 452"/>
                  <a:gd name="T35" fmla="*/ 176 h 326"/>
                  <a:gd name="T36" fmla="*/ 451 w 452"/>
                  <a:gd name="T37" fmla="*/ 148 h 326"/>
                  <a:gd name="T38" fmla="*/ 443 w 452"/>
                  <a:gd name="T39" fmla="*/ 120 h 326"/>
                  <a:gd name="T40" fmla="*/ 429 w 452"/>
                  <a:gd name="T41" fmla="*/ 93 h 326"/>
                  <a:gd name="T42" fmla="*/ 410 w 452"/>
                  <a:gd name="T43" fmla="*/ 68 h 326"/>
                  <a:gd name="T44" fmla="*/ 385 w 452"/>
                  <a:gd name="T45" fmla="*/ 47 h 326"/>
                  <a:gd name="T46" fmla="*/ 354 w 452"/>
                  <a:gd name="T47" fmla="*/ 29 h 326"/>
                  <a:gd name="T48" fmla="*/ 320 w 452"/>
                  <a:gd name="T49" fmla="*/ 15 h 326"/>
                  <a:gd name="T50" fmla="*/ 283 w 452"/>
                  <a:gd name="T51" fmla="*/ 5 h 326"/>
                  <a:gd name="T52" fmla="*/ 245 w 452"/>
                  <a:gd name="T53" fmla="*/ 0 h 326"/>
                  <a:gd name="T54" fmla="*/ 206 w 452"/>
                  <a:gd name="T55" fmla="*/ 0 h 326"/>
                  <a:gd name="T56" fmla="*/ 167 w 452"/>
                  <a:gd name="T57" fmla="*/ 5 h 326"/>
                  <a:gd name="T58" fmla="*/ 130 w 452"/>
                  <a:gd name="T59" fmla="*/ 15 h 326"/>
                  <a:gd name="T60" fmla="*/ 96 w 452"/>
                  <a:gd name="T61" fmla="*/ 29 h 326"/>
                  <a:gd name="T62" fmla="*/ 65 w 452"/>
                  <a:gd name="T63" fmla="*/ 47 h 326"/>
                  <a:gd name="T64" fmla="*/ 40 w 452"/>
                  <a:gd name="T65" fmla="*/ 68 h 326"/>
                  <a:gd name="T66" fmla="*/ 21 w 452"/>
                  <a:gd name="T67" fmla="*/ 93 h 326"/>
                  <a:gd name="T68" fmla="*/ 7 w 452"/>
                  <a:gd name="T69" fmla="*/ 120 h 326"/>
                  <a:gd name="T70" fmla="*/ 0 w 452"/>
                  <a:gd name="T71" fmla="*/ 148 h 32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52"/>
                  <a:gd name="T109" fmla="*/ 0 h 326"/>
                  <a:gd name="T110" fmla="*/ 452 w 452"/>
                  <a:gd name="T111" fmla="*/ 326 h 32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52" h="326">
                    <a:moveTo>
                      <a:pt x="0" y="162"/>
                    </a:moveTo>
                    <a:lnTo>
                      <a:pt x="0" y="176"/>
                    </a:lnTo>
                    <a:lnTo>
                      <a:pt x="3" y="190"/>
                    </a:lnTo>
                    <a:lnTo>
                      <a:pt x="7" y="204"/>
                    </a:lnTo>
                    <a:lnTo>
                      <a:pt x="13" y="218"/>
                    </a:lnTo>
                    <a:lnTo>
                      <a:pt x="21" y="231"/>
                    </a:lnTo>
                    <a:lnTo>
                      <a:pt x="29" y="243"/>
                    </a:lnTo>
                    <a:lnTo>
                      <a:pt x="40" y="256"/>
                    </a:lnTo>
                    <a:lnTo>
                      <a:pt x="52" y="267"/>
                    </a:lnTo>
                    <a:lnTo>
                      <a:pt x="65" y="278"/>
                    </a:lnTo>
                    <a:lnTo>
                      <a:pt x="80" y="287"/>
                    </a:lnTo>
                    <a:lnTo>
                      <a:pt x="96" y="295"/>
                    </a:lnTo>
                    <a:lnTo>
                      <a:pt x="112" y="303"/>
                    </a:lnTo>
                    <a:lnTo>
                      <a:pt x="130" y="309"/>
                    </a:lnTo>
                    <a:lnTo>
                      <a:pt x="148" y="315"/>
                    </a:lnTo>
                    <a:lnTo>
                      <a:pt x="167" y="319"/>
                    </a:lnTo>
                    <a:lnTo>
                      <a:pt x="186" y="322"/>
                    </a:lnTo>
                    <a:lnTo>
                      <a:pt x="206" y="325"/>
                    </a:lnTo>
                    <a:lnTo>
                      <a:pt x="225" y="325"/>
                    </a:lnTo>
                    <a:lnTo>
                      <a:pt x="245" y="325"/>
                    </a:lnTo>
                    <a:lnTo>
                      <a:pt x="264" y="322"/>
                    </a:lnTo>
                    <a:lnTo>
                      <a:pt x="283" y="319"/>
                    </a:lnTo>
                    <a:lnTo>
                      <a:pt x="302" y="315"/>
                    </a:lnTo>
                    <a:lnTo>
                      <a:pt x="320" y="309"/>
                    </a:lnTo>
                    <a:lnTo>
                      <a:pt x="338" y="303"/>
                    </a:lnTo>
                    <a:lnTo>
                      <a:pt x="354" y="295"/>
                    </a:lnTo>
                    <a:lnTo>
                      <a:pt x="370" y="287"/>
                    </a:lnTo>
                    <a:lnTo>
                      <a:pt x="385" y="277"/>
                    </a:lnTo>
                    <a:lnTo>
                      <a:pt x="398" y="266"/>
                    </a:lnTo>
                    <a:lnTo>
                      <a:pt x="410" y="254"/>
                    </a:lnTo>
                    <a:lnTo>
                      <a:pt x="421" y="243"/>
                    </a:lnTo>
                    <a:lnTo>
                      <a:pt x="429" y="231"/>
                    </a:lnTo>
                    <a:lnTo>
                      <a:pt x="437" y="217"/>
                    </a:lnTo>
                    <a:lnTo>
                      <a:pt x="443" y="204"/>
                    </a:lnTo>
                    <a:lnTo>
                      <a:pt x="447" y="190"/>
                    </a:lnTo>
                    <a:lnTo>
                      <a:pt x="451" y="176"/>
                    </a:lnTo>
                    <a:lnTo>
                      <a:pt x="451" y="162"/>
                    </a:lnTo>
                    <a:lnTo>
                      <a:pt x="451" y="148"/>
                    </a:lnTo>
                    <a:lnTo>
                      <a:pt x="447" y="134"/>
                    </a:lnTo>
                    <a:lnTo>
                      <a:pt x="443" y="120"/>
                    </a:lnTo>
                    <a:lnTo>
                      <a:pt x="437" y="106"/>
                    </a:lnTo>
                    <a:lnTo>
                      <a:pt x="429" y="93"/>
                    </a:lnTo>
                    <a:lnTo>
                      <a:pt x="421" y="81"/>
                    </a:lnTo>
                    <a:lnTo>
                      <a:pt x="410" y="68"/>
                    </a:lnTo>
                    <a:lnTo>
                      <a:pt x="398" y="57"/>
                    </a:lnTo>
                    <a:lnTo>
                      <a:pt x="385" y="47"/>
                    </a:lnTo>
                    <a:lnTo>
                      <a:pt x="370" y="37"/>
                    </a:lnTo>
                    <a:lnTo>
                      <a:pt x="354" y="29"/>
                    </a:lnTo>
                    <a:lnTo>
                      <a:pt x="338" y="21"/>
                    </a:lnTo>
                    <a:lnTo>
                      <a:pt x="320" y="15"/>
                    </a:lnTo>
                    <a:lnTo>
                      <a:pt x="302" y="9"/>
                    </a:lnTo>
                    <a:lnTo>
                      <a:pt x="283" y="5"/>
                    </a:lnTo>
                    <a:lnTo>
                      <a:pt x="264" y="1"/>
                    </a:lnTo>
                    <a:lnTo>
                      <a:pt x="245" y="0"/>
                    </a:lnTo>
                    <a:lnTo>
                      <a:pt x="225" y="0"/>
                    </a:lnTo>
                    <a:lnTo>
                      <a:pt x="206" y="0"/>
                    </a:lnTo>
                    <a:lnTo>
                      <a:pt x="186" y="1"/>
                    </a:lnTo>
                    <a:lnTo>
                      <a:pt x="167" y="5"/>
                    </a:lnTo>
                    <a:lnTo>
                      <a:pt x="148" y="9"/>
                    </a:lnTo>
                    <a:lnTo>
                      <a:pt x="130" y="15"/>
                    </a:lnTo>
                    <a:lnTo>
                      <a:pt x="112" y="21"/>
                    </a:lnTo>
                    <a:lnTo>
                      <a:pt x="96" y="29"/>
                    </a:lnTo>
                    <a:lnTo>
                      <a:pt x="80" y="37"/>
                    </a:lnTo>
                    <a:lnTo>
                      <a:pt x="65" y="47"/>
                    </a:lnTo>
                    <a:lnTo>
                      <a:pt x="52" y="57"/>
                    </a:lnTo>
                    <a:lnTo>
                      <a:pt x="40" y="68"/>
                    </a:lnTo>
                    <a:lnTo>
                      <a:pt x="29" y="81"/>
                    </a:lnTo>
                    <a:lnTo>
                      <a:pt x="21" y="93"/>
                    </a:lnTo>
                    <a:lnTo>
                      <a:pt x="13" y="106"/>
                    </a:lnTo>
                    <a:lnTo>
                      <a:pt x="7" y="120"/>
                    </a:lnTo>
                    <a:lnTo>
                      <a:pt x="3" y="134"/>
                    </a:lnTo>
                    <a:lnTo>
                      <a:pt x="0" y="148"/>
                    </a:lnTo>
                    <a:lnTo>
                      <a:pt x="0" y="162"/>
                    </a:lnTo>
                  </a:path>
                </a:pathLst>
              </a:custGeom>
              <a:solidFill>
                <a:srgbClr val="92D050"/>
              </a:solidFill>
              <a:ln w="12700" cap="rnd">
                <a:solidFill>
                  <a:srgbClr val="000000"/>
                </a:solidFill>
                <a:round/>
                <a:headEnd type="none" w="sm" len="sm"/>
                <a:tailEnd type="none" w="sm" len="sm"/>
              </a:ln>
            </p:spPr>
            <p:txBody>
              <a:bodyPr/>
              <a:lstStyle/>
              <a:p>
                <a:endParaRPr lang="zh-CN" altLang="zh-CN"/>
              </a:p>
            </p:txBody>
          </p:sp>
          <p:sp>
            <p:nvSpPr>
              <p:cNvPr id="29" name="Rectangle 46">
                <a:extLst>
                  <a:ext uri="{FF2B5EF4-FFF2-40B4-BE49-F238E27FC236}">
                    <a16:creationId xmlns:a16="http://schemas.microsoft.com/office/drawing/2014/main" id="{7C731D1D-6A60-B05F-8CA4-D82E2329083E}"/>
                  </a:ext>
                </a:extLst>
              </p:cNvPr>
              <p:cNvSpPr>
                <a:spLocks noChangeArrowheads="1"/>
              </p:cNvSpPr>
              <p:nvPr/>
            </p:nvSpPr>
            <p:spPr bwMode="auto">
              <a:xfrm>
                <a:off x="2976" y="757"/>
                <a:ext cx="2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lot</a:t>
                </a:r>
              </a:p>
            </p:txBody>
          </p:sp>
          <p:sp>
            <p:nvSpPr>
              <p:cNvPr id="30" name="Rectangle 47">
                <a:extLst>
                  <a:ext uri="{FF2B5EF4-FFF2-40B4-BE49-F238E27FC236}">
                    <a16:creationId xmlns:a16="http://schemas.microsoft.com/office/drawing/2014/main" id="{BAC9C11A-E393-A063-BEAD-E8387A568EE6}"/>
                  </a:ext>
                </a:extLst>
              </p:cNvPr>
              <p:cNvSpPr>
                <a:spLocks noChangeArrowheads="1"/>
              </p:cNvSpPr>
              <p:nvPr/>
            </p:nvSpPr>
            <p:spPr bwMode="auto">
              <a:xfrm>
                <a:off x="2470" y="497"/>
                <a:ext cx="4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name</a:t>
                </a:r>
              </a:p>
            </p:txBody>
          </p:sp>
          <p:sp>
            <p:nvSpPr>
              <p:cNvPr id="31" name="Rectangle 48">
                <a:extLst>
                  <a:ext uri="{FF2B5EF4-FFF2-40B4-BE49-F238E27FC236}">
                    <a16:creationId xmlns:a16="http://schemas.microsoft.com/office/drawing/2014/main" id="{2F5B96C2-DD7A-E3AC-8FF8-22E806E3F24B}"/>
                  </a:ext>
                </a:extLst>
              </p:cNvPr>
              <p:cNvSpPr>
                <a:spLocks noChangeArrowheads="1"/>
              </p:cNvSpPr>
              <p:nvPr/>
            </p:nvSpPr>
            <p:spPr bwMode="auto">
              <a:xfrm>
                <a:off x="2121" y="750"/>
                <a:ext cx="33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u="sng">
                    <a:solidFill>
                      <a:srgbClr val="000000"/>
                    </a:solidFill>
                    <a:latin typeface="Arial" pitchFamily="34" charset="0"/>
                    <a:ea typeface="宋体" pitchFamily="2" charset="-122"/>
                  </a:rPr>
                  <a:t>ssn</a:t>
                </a:r>
              </a:p>
            </p:txBody>
          </p:sp>
        </p:grpSp>
        <p:grpSp>
          <p:nvGrpSpPr>
            <p:cNvPr id="19" name="Group 56">
              <a:extLst>
                <a:ext uri="{FF2B5EF4-FFF2-40B4-BE49-F238E27FC236}">
                  <a16:creationId xmlns:a16="http://schemas.microsoft.com/office/drawing/2014/main" id="{E2ED0F01-B619-34A0-C380-A4AC80882B52}"/>
                </a:ext>
              </a:extLst>
            </p:cNvPr>
            <p:cNvGrpSpPr>
              <a:grpSpLocks/>
            </p:cNvGrpSpPr>
            <p:nvPr/>
          </p:nvGrpSpPr>
          <p:grpSpPr bwMode="auto">
            <a:xfrm>
              <a:off x="2328" y="877"/>
              <a:ext cx="814" cy="295"/>
              <a:chOff x="2328" y="1226"/>
              <a:chExt cx="814" cy="295"/>
            </a:xfrm>
          </p:grpSpPr>
          <p:sp>
            <p:nvSpPr>
              <p:cNvPr id="24" name="Freeform 54">
                <a:extLst>
                  <a:ext uri="{FF2B5EF4-FFF2-40B4-BE49-F238E27FC236}">
                    <a16:creationId xmlns:a16="http://schemas.microsoft.com/office/drawing/2014/main" id="{2326D449-C5E3-6BDA-CEDB-186734835FE1}"/>
                  </a:ext>
                </a:extLst>
              </p:cNvPr>
              <p:cNvSpPr>
                <a:spLocks/>
              </p:cNvSpPr>
              <p:nvPr/>
            </p:nvSpPr>
            <p:spPr bwMode="auto">
              <a:xfrm>
                <a:off x="2328" y="1226"/>
                <a:ext cx="814" cy="295"/>
              </a:xfrm>
              <a:custGeom>
                <a:avLst/>
                <a:gdLst>
                  <a:gd name="T0" fmla="*/ 813 w 814"/>
                  <a:gd name="T1" fmla="*/ 294 h 295"/>
                  <a:gd name="T2" fmla="*/ 813 w 814"/>
                  <a:gd name="T3" fmla="*/ 0 h 295"/>
                  <a:gd name="T4" fmla="*/ 0 w 814"/>
                  <a:gd name="T5" fmla="*/ 0 h 295"/>
                  <a:gd name="T6" fmla="*/ 0 w 814"/>
                  <a:gd name="T7" fmla="*/ 294 h 295"/>
                  <a:gd name="T8" fmla="*/ 813 w 814"/>
                  <a:gd name="T9" fmla="*/ 294 h 295"/>
                  <a:gd name="T10" fmla="*/ 0 60000 65536"/>
                  <a:gd name="T11" fmla="*/ 0 60000 65536"/>
                  <a:gd name="T12" fmla="*/ 0 60000 65536"/>
                  <a:gd name="T13" fmla="*/ 0 60000 65536"/>
                  <a:gd name="T14" fmla="*/ 0 60000 65536"/>
                  <a:gd name="T15" fmla="*/ 0 w 814"/>
                  <a:gd name="T16" fmla="*/ 0 h 295"/>
                  <a:gd name="T17" fmla="*/ 814 w 814"/>
                  <a:gd name="T18" fmla="*/ 295 h 295"/>
                </a:gdLst>
                <a:ahLst/>
                <a:cxnLst>
                  <a:cxn ang="T10">
                    <a:pos x="T0" y="T1"/>
                  </a:cxn>
                  <a:cxn ang="T11">
                    <a:pos x="T2" y="T3"/>
                  </a:cxn>
                  <a:cxn ang="T12">
                    <a:pos x="T4" y="T5"/>
                  </a:cxn>
                  <a:cxn ang="T13">
                    <a:pos x="T6" y="T7"/>
                  </a:cxn>
                  <a:cxn ang="T14">
                    <a:pos x="T8" y="T9"/>
                  </a:cxn>
                </a:cxnLst>
                <a:rect l="T15" t="T16" r="T17" b="T18"/>
                <a:pathLst>
                  <a:path w="814" h="295">
                    <a:moveTo>
                      <a:pt x="813" y="294"/>
                    </a:moveTo>
                    <a:lnTo>
                      <a:pt x="813" y="0"/>
                    </a:lnTo>
                    <a:lnTo>
                      <a:pt x="0" y="0"/>
                    </a:lnTo>
                    <a:lnTo>
                      <a:pt x="0" y="294"/>
                    </a:lnTo>
                    <a:lnTo>
                      <a:pt x="813" y="294"/>
                    </a:lnTo>
                  </a:path>
                </a:pathLst>
              </a:custGeom>
              <a:solidFill>
                <a:schemeClr val="tx2">
                  <a:lumMod val="40000"/>
                  <a:lumOff val="60000"/>
                </a:schemeClr>
              </a:solidFill>
              <a:ln w="12700" cap="rnd">
                <a:solidFill>
                  <a:srgbClr val="000000"/>
                </a:solidFill>
                <a:round/>
                <a:headEnd type="none" w="sm" len="sm"/>
                <a:tailEnd type="none" w="sm" len="sm"/>
              </a:ln>
            </p:spPr>
            <p:txBody>
              <a:bodyPr/>
              <a:lstStyle/>
              <a:p>
                <a:endParaRPr lang="zh-CN" altLang="zh-CN"/>
              </a:p>
            </p:txBody>
          </p:sp>
          <p:sp>
            <p:nvSpPr>
              <p:cNvPr id="25" name="Rectangle 55">
                <a:extLst>
                  <a:ext uri="{FF2B5EF4-FFF2-40B4-BE49-F238E27FC236}">
                    <a16:creationId xmlns:a16="http://schemas.microsoft.com/office/drawing/2014/main" id="{0F4CF197-5740-2877-B68C-385EA9F00C2F}"/>
                  </a:ext>
                </a:extLst>
              </p:cNvPr>
              <p:cNvSpPr>
                <a:spLocks noChangeArrowheads="1"/>
              </p:cNvSpPr>
              <p:nvPr/>
            </p:nvSpPr>
            <p:spPr bwMode="auto">
              <a:xfrm>
                <a:off x="2336" y="1266"/>
                <a:ext cx="7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dirty="0">
                    <a:solidFill>
                      <a:srgbClr val="000000"/>
                    </a:solidFill>
                    <a:latin typeface="Arial" pitchFamily="34" charset="0"/>
                    <a:ea typeface="宋体" pitchFamily="2" charset="-122"/>
                  </a:rPr>
                  <a:t>Employees</a:t>
                </a:r>
              </a:p>
            </p:txBody>
          </p:sp>
        </p:grpSp>
        <p:sp>
          <p:nvSpPr>
            <p:cNvPr id="20" name="Line 103">
              <a:extLst>
                <a:ext uri="{FF2B5EF4-FFF2-40B4-BE49-F238E27FC236}">
                  <a16:creationId xmlns:a16="http://schemas.microsoft.com/office/drawing/2014/main" id="{AEF14543-3926-EA50-AD24-5FBEDCE2E67E}"/>
                </a:ext>
              </a:extLst>
            </p:cNvPr>
            <p:cNvSpPr>
              <a:spLocks noChangeShapeType="1"/>
            </p:cNvSpPr>
            <p:nvPr/>
          </p:nvSpPr>
          <p:spPr bwMode="auto">
            <a:xfrm flipH="1">
              <a:off x="2809" y="663"/>
              <a:ext cx="315" cy="21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1" name="Line 104">
              <a:extLst>
                <a:ext uri="{FF2B5EF4-FFF2-40B4-BE49-F238E27FC236}">
                  <a16:creationId xmlns:a16="http://schemas.microsoft.com/office/drawing/2014/main" id="{90D17CAE-2A50-E129-2361-943E0A6098D9}"/>
                </a:ext>
              </a:extLst>
            </p:cNvPr>
            <p:cNvSpPr>
              <a:spLocks noChangeShapeType="1"/>
            </p:cNvSpPr>
            <p:nvPr/>
          </p:nvSpPr>
          <p:spPr bwMode="auto">
            <a:xfrm>
              <a:off x="2709" y="441"/>
              <a:ext cx="0" cy="42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2" name="Line 105">
              <a:extLst>
                <a:ext uri="{FF2B5EF4-FFF2-40B4-BE49-F238E27FC236}">
                  <a16:creationId xmlns:a16="http://schemas.microsoft.com/office/drawing/2014/main" id="{FB98C97F-56F7-3800-DD21-44A8652EB124}"/>
                </a:ext>
              </a:extLst>
            </p:cNvPr>
            <p:cNvSpPr>
              <a:spLocks noChangeShapeType="1"/>
            </p:cNvSpPr>
            <p:nvPr/>
          </p:nvSpPr>
          <p:spPr bwMode="auto">
            <a:xfrm>
              <a:off x="2356" y="663"/>
              <a:ext cx="272" cy="21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Line 119">
              <a:extLst>
                <a:ext uri="{FF2B5EF4-FFF2-40B4-BE49-F238E27FC236}">
                  <a16:creationId xmlns:a16="http://schemas.microsoft.com/office/drawing/2014/main" id="{31D8AD7D-20AB-5453-B66F-82A0E8A90B1B}"/>
                </a:ext>
              </a:extLst>
            </p:cNvPr>
            <p:cNvSpPr>
              <a:spLocks noChangeShapeType="1"/>
            </p:cNvSpPr>
            <p:nvPr/>
          </p:nvSpPr>
          <p:spPr bwMode="auto">
            <a:xfrm flipH="1" flipV="1">
              <a:off x="2735" y="1172"/>
              <a:ext cx="664" cy="441"/>
            </a:xfrm>
            <a:prstGeom prst="line">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34" name="Group 132">
            <a:extLst>
              <a:ext uri="{FF2B5EF4-FFF2-40B4-BE49-F238E27FC236}">
                <a16:creationId xmlns:a16="http://schemas.microsoft.com/office/drawing/2014/main" id="{0ECA6DFD-9959-B080-724A-54EA55982F5F}"/>
              </a:ext>
            </a:extLst>
          </p:cNvPr>
          <p:cNvGrpSpPr>
            <a:grpSpLocks/>
          </p:cNvGrpSpPr>
          <p:nvPr/>
        </p:nvGrpSpPr>
        <p:grpSpPr bwMode="auto">
          <a:xfrm>
            <a:off x="4773683" y="2231000"/>
            <a:ext cx="2361312" cy="920750"/>
            <a:chOff x="3175" y="768"/>
            <a:chExt cx="1445" cy="580"/>
          </a:xfrm>
        </p:grpSpPr>
        <p:grpSp>
          <p:nvGrpSpPr>
            <p:cNvPr id="35" name="Group 52">
              <a:extLst>
                <a:ext uri="{FF2B5EF4-FFF2-40B4-BE49-F238E27FC236}">
                  <a16:creationId xmlns:a16="http://schemas.microsoft.com/office/drawing/2014/main" id="{58E34154-FC18-AF8C-E991-C4089B66D09E}"/>
                </a:ext>
              </a:extLst>
            </p:cNvPr>
            <p:cNvGrpSpPr>
              <a:grpSpLocks/>
            </p:cNvGrpSpPr>
            <p:nvPr/>
          </p:nvGrpSpPr>
          <p:grpSpPr bwMode="auto">
            <a:xfrm>
              <a:off x="3456" y="768"/>
              <a:ext cx="769" cy="580"/>
              <a:chOff x="3456" y="1053"/>
              <a:chExt cx="769" cy="580"/>
            </a:xfrm>
          </p:grpSpPr>
          <p:sp>
            <p:nvSpPr>
              <p:cNvPr id="38" name="Freeform 51">
                <a:extLst>
                  <a:ext uri="{FF2B5EF4-FFF2-40B4-BE49-F238E27FC236}">
                    <a16:creationId xmlns:a16="http://schemas.microsoft.com/office/drawing/2014/main" id="{CDC32CA7-CE4D-3D3F-E3C6-680E1F8DA5C3}"/>
                  </a:ext>
                </a:extLst>
              </p:cNvPr>
              <p:cNvSpPr>
                <a:spLocks/>
              </p:cNvSpPr>
              <p:nvPr/>
            </p:nvSpPr>
            <p:spPr bwMode="auto">
              <a:xfrm>
                <a:off x="3456" y="1053"/>
                <a:ext cx="769" cy="580"/>
              </a:xfrm>
              <a:custGeom>
                <a:avLst/>
                <a:gdLst>
                  <a:gd name="T0" fmla="*/ 0 w 769"/>
                  <a:gd name="T1" fmla="*/ 290 h 580"/>
                  <a:gd name="T2" fmla="*/ 378 w 769"/>
                  <a:gd name="T3" fmla="*/ 0 h 580"/>
                  <a:gd name="T4" fmla="*/ 768 w 769"/>
                  <a:gd name="T5" fmla="*/ 300 h 580"/>
                  <a:gd name="T6" fmla="*/ 378 w 769"/>
                  <a:gd name="T7" fmla="*/ 579 h 580"/>
                  <a:gd name="T8" fmla="*/ 0 w 769"/>
                  <a:gd name="T9" fmla="*/ 290 h 580"/>
                  <a:gd name="T10" fmla="*/ 0 60000 65536"/>
                  <a:gd name="T11" fmla="*/ 0 60000 65536"/>
                  <a:gd name="T12" fmla="*/ 0 60000 65536"/>
                  <a:gd name="T13" fmla="*/ 0 60000 65536"/>
                  <a:gd name="T14" fmla="*/ 0 60000 65536"/>
                  <a:gd name="T15" fmla="*/ 0 w 769"/>
                  <a:gd name="T16" fmla="*/ 0 h 580"/>
                  <a:gd name="T17" fmla="*/ 769 w 769"/>
                  <a:gd name="T18" fmla="*/ 580 h 580"/>
                </a:gdLst>
                <a:ahLst/>
                <a:cxnLst>
                  <a:cxn ang="T10">
                    <a:pos x="T0" y="T1"/>
                  </a:cxn>
                  <a:cxn ang="T11">
                    <a:pos x="T2" y="T3"/>
                  </a:cxn>
                  <a:cxn ang="T12">
                    <a:pos x="T4" y="T5"/>
                  </a:cxn>
                  <a:cxn ang="T13">
                    <a:pos x="T6" y="T7"/>
                  </a:cxn>
                  <a:cxn ang="T14">
                    <a:pos x="T8" y="T9"/>
                  </a:cxn>
                </a:cxnLst>
                <a:rect l="T15" t="T16" r="T17" b="T18"/>
                <a:pathLst>
                  <a:path w="769" h="580">
                    <a:moveTo>
                      <a:pt x="0" y="290"/>
                    </a:moveTo>
                    <a:lnTo>
                      <a:pt x="378" y="0"/>
                    </a:lnTo>
                    <a:lnTo>
                      <a:pt x="768" y="300"/>
                    </a:lnTo>
                    <a:lnTo>
                      <a:pt x="378" y="579"/>
                    </a:lnTo>
                    <a:lnTo>
                      <a:pt x="0" y="290"/>
                    </a:lnTo>
                  </a:path>
                </a:pathLst>
              </a:custGeom>
              <a:solidFill>
                <a:schemeClr val="bg1">
                  <a:lumMod val="85000"/>
                </a:schemeClr>
              </a:solidFill>
              <a:ln w="12700" cap="rnd">
                <a:solidFill>
                  <a:srgbClr val="000000"/>
                </a:solidFill>
                <a:round/>
                <a:headEnd type="none" w="sm" len="sm"/>
                <a:tailEnd type="none" w="sm" len="sm"/>
              </a:ln>
            </p:spPr>
            <p:txBody>
              <a:bodyPr/>
              <a:lstStyle/>
              <a:p>
                <a:endParaRPr lang="zh-CN" altLang="zh-CN"/>
              </a:p>
            </p:txBody>
          </p:sp>
          <p:sp>
            <p:nvSpPr>
              <p:cNvPr id="39" name="Rectangle 50">
                <a:extLst>
                  <a:ext uri="{FF2B5EF4-FFF2-40B4-BE49-F238E27FC236}">
                    <a16:creationId xmlns:a16="http://schemas.microsoft.com/office/drawing/2014/main" id="{A96B3BFE-4F5E-1D0F-DCE8-4606CD1F12E8}"/>
                  </a:ext>
                </a:extLst>
              </p:cNvPr>
              <p:cNvSpPr>
                <a:spLocks noChangeArrowheads="1"/>
              </p:cNvSpPr>
              <p:nvPr/>
            </p:nvSpPr>
            <p:spPr bwMode="auto">
              <a:xfrm>
                <a:off x="3522" y="1266"/>
                <a:ext cx="661"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p>
                <a:r>
                  <a:rPr lang="en-US" altLang="zh-CN" sz="1600" b="1">
                    <a:solidFill>
                      <a:srgbClr val="000000"/>
                    </a:solidFill>
                    <a:latin typeface="Arial" pitchFamily="34" charset="0"/>
                    <a:ea typeface="宋体" pitchFamily="2" charset="-122"/>
                  </a:rPr>
                  <a:t>Manages</a:t>
                </a:r>
              </a:p>
            </p:txBody>
          </p:sp>
        </p:grpSp>
        <p:sp>
          <p:nvSpPr>
            <p:cNvPr id="36" name="Line 102">
              <a:extLst>
                <a:ext uri="{FF2B5EF4-FFF2-40B4-BE49-F238E27FC236}">
                  <a16:creationId xmlns:a16="http://schemas.microsoft.com/office/drawing/2014/main" id="{74A39764-28C2-8E1C-F65D-A44247846948}"/>
                </a:ext>
              </a:extLst>
            </p:cNvPr>
            <p:cNvSpPr>
              <a:spLocks noChangeShapeType="1"/>
            </p:cNvSpPr>
            <p:nvPr/>
          </p:nvSpPr>
          <p:spPr bwMode="auto">
            <a:xfrm>
              <a:off x="3175" y="1056"/>
              <a:ext cx="294" cy="0"/>
            </a:xfrm>
            <a:prstGeom prst="line">
              <a:avLst/>
            </a:prstGeom>
            <a:noFill/>
            <a:ln w="12700">
              <a:solidFill>
                <a:srgbClr val="FF0000"/>
              </a:solidFill>
              <a:round/>
              <a:headEnd type="stealth" w="lg" len="lg"/>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7" name="Line 101">
              <a:extLst>
                <a:ext uri="{FF2B5EF4-FFF2-40B4-BE49-F238E27FC236}">
                  <a16:creationId xmlns:a16="http://schemas.microsoft.com/office/drawing/2014/main" id="{26A11412-E51C-AFFD-2A5E-46535EFF9506}"/>
                </a:ext>
              </a:extLst>
            </p:cNvPr>
            <p:cNvSpPr>
              <a:spLocks noChangeShapeType="1"/>
            </p:cNvSpPr>
            <p:nvPr/>
          </p:nvSpPr>
          <p:spPr bwMode="auto">
            <a:xfrm flipH="1">
              <a:off x="4224" y="1071"/>
              <a:ext cx="396" cy="0"/>
            </a:xfrm>
            <a:prstGeom prst="line">
              <a:avLst/>
            </a:prstGeom>
            <a:noFill/>
            <a:ln w="127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grpSp>
    </p:spTree>
    <p:extLst>
      <p:ext uri="{BB962C8B-B14F-4D97-AF65-F5344CB8AC3E}">
        <p14:creationId xmlns:p14="http://schemas.microsoft.com/office/powerpoint/2010/main" val="4196340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fill="hold"/>
                                        <p:tgtEl>
                                          <p:spTgt spid="34"/>
                                        </p:tgtEl>
                                        <p:attrNameLst>
                                          <p:attrName>ppt_x</p:attrName>
                                        </p:attrNameLst>
                                      </p:cBhvr>
                                      <p:tavLst>
                                        <p:tav tm="0">
                                          <p:val>
                                            <p:strVal val="0-#ppt_w/2"/>
                                          </p:val>
                                        </p:tav>
                                        <p:tav tm="100000">
                                          <p:val>
                                            <p:strVal val="#ppt_x"/>
                                          </p:val>
                                        </p:tav>
                                      </p:tavLst>
                                    </p:anim>
                                    <p:anim calcmode="lin" valueType="num">
                                      <p:cBhvr additive="base">
                                        <p:cTn id="8"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F35F-1729-2461-A863-0046AE9A6A45}"/>
              </a:ext>
            </a:extLst>
          </p:cNvPr>
          <p:cNvSpPr>
            <a:spLocks noGrp="1"/>
          </p:cNvSpPr>
          <p:nvPr>
            <p:ph type="title"/>
          </p:nvPr>
        </p:nvSpPr>
        <p:spPr/>
        <p:txBody>
          <a:bodyPr/>
          <a:lstStyle/>
          <a:p>
            <a:r>
              <a:rPr lang="en-US" dirty="0"/>
              <a:t>Structured Query Language (SQL)</a:t>
            </a:r>
          </a:p>
        </p:txBody>
      </p:sp>
      <p:sp>
        <p:nvSpPr>
          <p:cNvPr id="3" name="Content Placeholder 2">
            <a:extLst>
              <a:ext uri="{FF2B5EF4-FFF2-40B4-BE49-F238E27FC236}">
                <a16:creationId xmlns:a16="http://schemas.microsoft.com/office/drawing/2014/main" id="{186A2F48-B1B9-1935-A4AD-7D0E4A743A32}"/>
              </a:ext>
            </a:extLst>
          </p:cNvPr>
          <p:cNvSpPr>
            <a:spLocks noGrp="1"/>
          </p:cNvSpPr>
          <p:nvPr>
            <p:ph sz="quarter" idx="13"/>
          </p:nvPr>
        </p:nvSpPr>
        <p:spPr/>
        <p:txBody>
          <a:bodyPr/>
          <a:lstStyle/>
          <a:p>
            <a:r>
              <a:rPr lang="en-US" dirty="0"/>
              <a:t>SQL is the language used to create, query and change</a:t>
            </a:r>
          </a:p>
          <a:p>
            <a:pPr lvl="1"/>
            <a:r>
              <a:rPr lang="en-US" dirty="0"/>
              <a:t>The relation schema (the structure of the tables)</a:t>
            </a:r>
          </a:p>
          <a:p>
            <a:pPr lvl="1"/>
            <a:r>
              <a:rPr lang="en-US" dirty="0"/>
              <a:t>The data in the tables</a:t>
            </a:r>
          </a:p>
          <a:p>
            <a:r>
              <a:rPr lang="en-US" dirty="0"/>
              <a:t>Once we have the relational model for an application, we can implement the model using SQL.</a:t>
            </a:r>
          </a:p>
        </p:txBody>
      </p:sp>
    </p:spTree>
    <p:extLst>
      <p:ext uri="{BB962C8B-B14F-4D97-AF65-F5344CB8AC3E}">
        <p14:creationId xmlns:p14="http://schemas.microsoft.com/office/powerpoint/2010/main" val="719104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3565-3872-9606-4296-DF9C3B53EB4C}"/>
              </a:ext>
            </a:extLst>
          </p:cNvPr>
          <p:cNvSpPr>
            <a:spLocks noGrp="1"/>
          </p:cNvSpPr>
          <p:nvPr>
            <p:ph type="title"/>
          </p:nvPr>
        </p:nvSpPr>
        <p:spPr/>
        <p:txBody>
          <a:bodyPr/>
          <a:lstStyle/>
          <a:p>
            <a:r>
              <a:rPr lang="en-US" dirty="0"/>
              <a:t>Banking System – A Motivating Example for Database</a:t>
            </a:r>
          </a:p>
        </p:txBody>
      </p:sp>
      <p:sp>
        <p:nvSpPr>
          <p:cNvPr id="3" name="Content Placeholder 2">
            <a:extLst>
              <a:ext uri="{FF2B5EF4-FFF2-40B4-BE49-F238E27FC236}">
                <a16:creationId xmlns:a16="http://schemas.microsoft.com/office/drawing/2014/main" id="{D9896401-963A-9391-1E10-48D122C2B9C5}"/>
              </a:ext>
            </a:extLst>
          </p:cNvPr>
          <p:cNvSpPr>
            <a:spLocks noGrp="1"/>
          </p:cNvSpPr>
          <p:nvPr>
            <p:ph sz="quarter" idx="13"/>
          </p:nvPr>
        </p:nvSpPr>
        <p:spPr>
          <a:xfrm>
            <a:off x="913774" y="1566407"/>
            <a:ext cx="10363826" cy="4936869"/>
          </a:xfrm>
        </p:spPr>
        <p:txBody>
          <a:bodyPr>
            <a:normAutofit/>
          </a:bodyPr>
          <a:lstStyle/>
          <a:p>
            <a:pPr>
              <a:defRPr/>
            </a:pPr>
            <a:r>
              <a:rPr lang="en-US" altLang="zh-CN" dirty="0"/>
              <a:t>Data</a:t>
            </a:r>
          </a:p>
          <a:p>
            <a:pPr lvl="1">
              <a:defRPr/>
            </a:pPr>
            <a:r>
              <a:rPr lang="en-US" altLang="zh-CN" dirty="0"/>
              <a:t>Information on accounts, customers, balances, current interest rates, transaction histories, etc. </a:t>
            </a:r>
          </a:p>
          <a:p>
            <a:pPr>
              <a:defRPr/>
            </a:pPr>
            <a:r>
              <a:rPr lang="en-US" altLang="zh-CN" dirty="0"/>
              <a:t>Massive</a:t>
            </a:r>
          </a:p>
          <a:p>
            <a:pPr lvl="1">
              <a:defRPr/>
            </a:pPr>
            <a:r>
              <a:rPr lang="en-US" altLang="zh-CN" dirty="0"/>
              <a:t>Many gigabytes at a minimum for large banks, more if keep history of all transactions, even more if keep images of checks -&gt; Far too big for memory </a:t>
            </a:r>
          </a:p>
          <a:p>
            <a:pPr>
              <a:defRPr/>
            </a:pPr>
            <a:r>
              <a:rPr lang="en-US" altLang="zh-CN" dirty="0" err="1"/>
              <a:t>Persistant</a:t>
            </a:r>
            <a:endParaRPr lang="en-US" altLang="zh-CN" dirty="0"/>
          </a:p>
          <a:p>
            <a:pPr lvl="1">
              <a:defRPr/>
            </a:pPr>
            <a:r>
              <a:rPr lang="en-US" altLang="zh-CN" dirty="0"/>
              <a:t>Data outlives programs that operate on it </a:t>
            </a:r>
            <a:endParaRPr lang="zh-CN" altLang="en-US" dirty="0"/>
          </a:p>
        </p:txBody>
      </p:sp>
    </p:spTree>
    <p:extLst>
      <p:ext uri="{BB962C8B-B14F-4D97-AF65-F5344CB8AC3E}">
        <p14:creationId xmlns:p14="http://schemas.microsoft.com/office/powerpoint/2010/main" val="245975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3565-3872-9606-4296-DF9C3B53EB4C}"/>
              </a:ext>
            </a:extLst>
          </p:cNvPr>
          <p:cNvSpPr>
            <a:spLocks noGrp="1"/>
          </p:cNvSpPr>
          <p:nvPr>
            <p:ph type="title"/>
          </p:nvPr>
        </p:nvSpPr>
        <p:spPr/>
        <p:txBody>
          <a:bodyPr/>
          <a:lstStyle/>
          <a:p>
            <a:r>
              <a:rPr lang="en-US" dirty="0"/>
              <a:t>Banking System – A Database Example</a:t>
            </a:r>
          </a:p>
        </p:txBody>
      </p:sp>
      <p:sp>
        <p:nvSpPr>
          <p:cNvPr id="3" name="Content Placeholder 2">
            <a:extLst>
              <a:ext uri="{FF2B5EF4-FFF2-40B4-BE49-F238E27FC236}">
                <a16:creationId xmlns:a16="http://schemas.microsoft.com/office/drawing/2014/main" id="{D9896401-963A-9391-1E10-48D122C2B9C5}"/>
              </a:ext>
            </a:extLst>
          </p:cNvPr>
          <p:cNvSpPr>
            <a:spLocks noGrp="1"/>
          </p:cNvSpPr>
          <p:nvPr>
            <p:ph sz="quarter" idx="13"/>
          </p:nvPr>
        </p:nvSpPr>
        <p:spPr>
          <a:xfrm>
            <a:off x="913774" y="1566407"/>
            <a:ext cx="10363826" cy="4936869"/>
          </a:xfrm>
        </p:spPr>
        <p:txBody>
          <a:bodyPr>
            <a:normAutofit lnSpcReduction="10000"/>
          </a:bodyPr>
          <a:lstStyle/>
          <a:p>
            <a:r>
              <a:rPr lang="en-US" altLang="zh-CN" sz="2600" dirty="0"/>
              <a:t>Safe</a:t>
            </a:r>
          </a:p>
          <a:p>
            <a:pPr lvl="1"/>
            <a:r>
              <a:rPr lang="en-US" altLang="zh-CN" sz="2200" dirty="0"/>
              <a:t>from system failures</a:t>
            </a:r>
          </a:p>
          <a:p>
            <a:pPr lvl="1"/>
            <a:r>
              <a:rPr lang="en-US" altLang="zh-CN" sz="2200" dirty="0"/>
              <a:t>from malicious users</a:t>
            </a:r>
          </a:p>
          <a:p>
            <a:r>
              <a:rPr lang="en-US" altLang="zh-CN" sz="2600" dirty="0"/>
              <a:t>Convenient</a:t>
            </a:r>
          </a:p>
          <a:p>
            <a:pPr lvl="1"/>
            <a:r>
              <a:rPr lang="en-US" altLang="zh-CN" sz="2200" dirty="0"/>
              <a:t>simple commands to - debit account, get balance, write statement, transfer funds, etc.  </a:t>
            </a:r>
          </a:p>
          <a:p>
            <a:pPr lvl="1"/>
            <a:r>
              <a:rPr lang="en-US" altLang="zh-CN" sz="2200" dirty="0"/>
              <a:t>also unpredicted queries should be easy </a:t>
            </a:r>
          </a:p>
          <a:p>
            <a:r>
              <a:rPr lang="en-US" altLang="zh-CN" sz="2600" dirty="0"/>
              <a:t>Efficient</a:t>
            </a:r>
          </a:p>
          <a:p>
            <a:pPr lvl="1"/>
            <a:r>
              <a:rPr lang="en-US" altLang="zh-CN" sz="2200" dirty="0"/>
              <a:t>don't search all files to get the balance of one account, get all accounts with low balances, get large transactions, etc. </a:t>
            </a:r>
          </a:p>
          <a:p>
            <a:pPr lvl="1"/>
            <a:r>
              <a:rPr lang="en-US" altLang="zh-CN" sz="2200" dirty="0"/>
              <a:t>massive data! -&gt; DBMS's carefully tuned for performance </a:t>
            </a:r>
          </a:p>
          <a:p>
            <a:pPr lvl="1">
              <a:defRPr/>
            </a:pPr>
            <a:endParaRPr lang="zh-CN" altLang="en-US" dirty="0"/>
          </a:p>
        </p:txBody>
      </p:sp>
    </p:spTree>
    <p:extLst>
      <p:ext uri="{BB962C8B-B14F-4D97-AF65-F5344CB8AC3E}">
        <p14:creationId xmlns:p14="http://schemas.microsoft.com/office/powerpoint/2010/main" val="1082975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3565-3872-9606-4296-DF9C3B53EB4C}"/>
              </a:ext>
            </a:extLst>
          </p:cNvPr>
          <p:cNvSpPr>
            <a:spLocks noGrp="1"/>
          </p:cNvSpPr>
          <p:nvPr>
            <p:ph type="title"/>
          </p:nvPr>
        </p:nvSpPr>
        <p:spPr/>
        <p:txBody>
          <a:bodyPr/>
          <a:lstStyle/>
          <a:p>
            <a:r>
              <a:rPr lang="en-US" dirty="0"/>
              <a:t>Banking System – A Database Example</a:t>
            </a:r>
          </a:p>
        </p:txBody>
      </p:sp>
      <p:sp>
        <p:nvSpPr>
          <p:cNvPr id="3" name="Content Placeholder 2">
            <a:extLst>
              <a:ext uri="{FF2B5EF4-FFF2-40B4-BE49-F238E27FC236}">
                <a16:creationId xmlns:a16="http://schemas.microsoft.com/office/drawing/2014/main" id="{D9896401-963A-9391-1E10-48D122C2B9C5}"/>
              </a:ext>
            </a:extLst>
          </p:cNvPr>
          <p:cNvSpPr>
            <a:spLocks noGrp="1"/>
          </p:cNvSpPr>
          <p:nvPr>
            <p:ph sz="quarter" idx="13"/>
          </p:nvPr>
        </p:nvSpPr>
        <p:spPr>
          <a:xfrm>
            <a:off x="913774" y="1566407"/>
            <a:ext cx="10363826" cy="4936869"/>
          </a:xfrm>
        </p:spPr>
        <p:txBody>
          <a:bodyPr>
            <a:normAutofit/>
          </a:bodyPr>
          <a:lstStyle/>
          <a:p>
            <a:pPr>
              <a:lnSpc>
                <a:spcPct val="105000"/>
              </a:lnSpc>
            </a:pPr>
            <a:r>
              <a:rPr lang="en-US" altLang="zh-CN" dirty="0"/>
              <a:t>Multi-user access: many people/programs accessing same database, or even same data, simultaneously. There are concurrency issues and needs careful control. </a:t>
            </a:r>
          </a:p>
          <a:p>
            <a:pPr lvl="1">
              <a:lnSpc>
                <a:spcPct val="105000"/>
              </a:lnSpc>
            </a:pPr>
            <a:r>
              <a:rPr lang="en-US" altLang="zh-CN" sz="1700" dirty="0"/>
              <a:t>Alex @ ATM1 (New York): withdraw $100 from account #007</a:t>
            </a:r>
          </a:p>
          <a:p>
            <a:pPr lvl="2">
              <a:lnSpc>
                <a:spcPct val="105000"/>
              </a:lnSpc>
              <a:buFontTx/>
              <a:buNone/>
            </a:pPr>
            <a:r>
              <a:rPr lang="en-US" altLang="zh-CN" b="1" dirty="0">
                <a:solidFill>
                  <a:srgbClr val="0070C0"/>
                </a:solidFill>
                <a:latin typeface="Garamond" pitchFamily="18" charset="0"/>
              </a:rPr>
              <a:t>get balance from database;</a:t>
            </a:r>
          </a:p>
          <a:p>
            <a:pPr lvl="1">
              <a:lnSpc>
                <a:spcPct val="105000"/>
              </a:lnSpc>
              <a:buFontTx/>
              <a:buNone/>
            </a:pPr>
            <a:r>
              <a:rPr lang="en-US" altLang="zh-CN" sz="2000" dirty="0"/>
              <a:t>		if balance &gt;= 100 then balance := balance - 100;</a:t>
            </a:r>
          </a:p>
          <a:p>
            <a:pPr lvl="1">
              <a:lnSpc>
                <a:spcPct val="105000"/>
              </a:lnSpc>
              <a:buFontTx/>
              <a:buNone/>
            </a:pPr>
            <a:r>
              <a:rPr lang="en-US" altLang="zh-CN" sz="2000" dirty="0"/>
              <a:t>		dispense cash;	</a:t>
            </a:r>
          </a:p>
          <a:p>
            <a:pPr lvl="1">
              <a:lnSpc>
                <a:spcPct val="105000"/>
              </a:lnSpc>
              <a:buFontTx/>
              <a:buNone/>
            </a:pPr>
            <a:r>
              <a:rPr lang="en-US" altLang="zh-CN" sz="2000" dirty="0"/>
              <a:t>		put new balance into database; </a:t>
            </a:r>
          </a:p>
          <a:p>
            <a:pPr lvl="1">
              <a:lnSpc>
                <a:spcPct val="105000"/>
              </a:lnSpc>
            </a:pPr>
            <a:r>
              <a:rPr lang="en-US" altLang="zh-CN" sz="1700" dirty="0"/>
              <a:t>Bob @ ATM2 (Tallahassee): withdraw $50 from account #007</a:t>
            </a:r>
          </a:p>
          <a:p>
            <a:pPr lvl="1">
              <a:lnSpc>
                <a:spcPct val="105000"/>
              </a:lnSpc>
              <a:buFontTx/>
              <a:buNone/>
            </a:pPr>
            <a:r>
              <a:rPr lang="en-US" altLang="zh-CN" sz="2000" dirty="0"/>
              <a:t>		</a:t>
            </a:r>
            <a:r>
              <a:rPr lang="en-US" altLang="zh-CN" sz="2000" b="1" dirty="0">
                <a:solidFill>
                  <a:srgbClr val="0070C0"/>
                </a:solidFill>
              </a:rPr>
              <a:t>get balance from database;</a:t>
            </a:r>
          </a:p>
          <a:p>
            <a:pPr lvl="1">
              <a:lnSpc>
                <a:spcPct val="105000"/>
              </a:lnSpc>
              <a:buFontTx/>
              <a:buNone/>
            </a:pPr>
            <a:r>
              <a:rPr lang="en-US" altLang="zh-CN" sz="2000" dirty="0"/>
              <a:t>		if balance &gt;= 50 then balance := balance - 50;		</a:t>
            </a:r>
          </a:p>
          <a:p>
            <a:pPr lvl="1">
              <a:lnSpc>
                <a:spcPct val="105000"/>
              </a:lnSpc>
              <a:buFontTx/>
              <a:buNone/>
            </a:pPr>
            <a:r>
              <a:rPr lang="en-US" altLang="zh-CN" sz="2000" dirty="0"/>
              <a:t>		dispense cash;				</a:t>
            </a:r>
          </a:p>
          <a:p>
            <a:pPr lvl="1">
              <a:lnSpc>
                <a:spcPct val="105000"/>
              </a:lnSpc>
              <a:buFontTx/>
              <a:buNone/>
            </a:pPr>
            <a:r>
              <a:rPr lang="en-US" altLang="zh-CN" sz="2000" dirty="0"/>
              <a:t>		put new balance into database;</a:t>
            </a:r>
          </a:p>
          <a:p>
            <a:pPr lvl="1">
              <a:lnSpc>
                <a:spcPct val="105000"/>
              </a:lnSpc>
            </a:pPr>
            <a:r>
              <a:rPr lang="en-US" altLang="zh-CN" sz="1700" b="1" dirty="0">
                <a:solidFill>
                  <a:srgbClr val="7D0900"/>
                </a:solidFill>
              </a:rPr>
              <a:t>Initial balance = 200. Final balance = ??</a:t>
            </a:r>
            <a:endParaRPr lang="zh-CN" altLang="en-US" dirty="0"/>
          </a:p>
        </p:txBody>
      </p:sp>
    </p:spTree>
    <p:extLst>
      <p:ext uri="{BB962C8B-B14F-4D97-AF65-F5344CB8AC3E}">
        <p14:creationId xmlns:p14="http://schemas.microsoft.com/office/powerpoint/2010/main" val="184665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3565-3872-9606-4296-DF9C3B53EB4C}"/>
              </a:ext>
            </a:extLst>
          </p:cNvPr>
          <p:cNvSpPr>
            <a:spLocks noGrp="1"/>
          </p:cNvSpPr>
          <p:nvPr>
            <p:ph type="title"/>
          </p:nvPr>
        </p:nvSpPr>
        <p:spPr/>
        <p:txBody>
          <a:bodyPr/>
          <a:lstStyle/>
          <a:p>
            <a:r>
              <a:rPr lang="en-US" dirty="0"/>
              <a:t>Banking System – A Database Example</a:t>
            </a:r>
          </a:p>
        </p:txBody>
      </p:sp>
      <p:sp>
        <p:nvSpPr>
          <p:cNvPr id="3" name="Content Placeholder 2">
            <a:extLst>
              <a:ext uri="{FF2B5EF4-FFF2-40B4-BE49-F238E27FC236}">
                <a16:creationId xmlns:a16="http://schemas.microsoft.com/office/drawing/2014/main" id="{D9896401-963A-9391-1E10-48D122C2B9C5}"/>
              </a:ext>
            </a:extLst>
          </p:cNvPr>
          <p:cNvSpPr>
            <a:spLocks noGrp="1"/>
          </p:cNvSpPr>
          <p:nvPr>
            <p:ph sz="quarter" idx="13"/>
          </p:nvPr>
        </p:nvSpPr>
        <p:spPr>
          <a:xfrm>
            <a:off x="913774" y="1566407"/>
            <a:ext cx="10363826" cy="4936869"/>
          </a:xfrm>
        </p:spPr>
        <p:txBody>
          <a:bodyPr>
            <a:normAutofit lnSpcReduction="10000"/>
          </a:bodyPr>
          <a:lstStyle/>
          <a:p>
            <a:pPr>
              <a:lnSpc>
                <a:spcPct val="105000"/>
              </a:lnSpc>
            </a:pPr>
            <a:r>
              <a:rPr lang="en-US" altLang="zh-CN" dirty="0"/>
              <a:t>Can we do it on a regular file system?</a:t>
            </a:r>
          </a:p>
          <a:p>
            <a:pPr lvl="1">
              <a:lnSpc>
                <a:spcPct val="95000"/>
              </a:lnSpc>
            </a:pPr>
            <a:r>
              <a:rPr lang="en-US" altLang="zh-CN" dirty="0"/>
              <a:t>Storing data: file system is limited</a:t>
            </a:r>
          </a:p>
          <a:p>
            <a:pPr lvl="2">
              <a:lnSpc>
                <a:spcPct val="95000"/>
              </a:lnSpc>
            </a:pPr>
            <a:r>
              <a:rPr lang="en-US" altLang="zh-CN" dirty="0"/>
              <a:t>size limit by disk or address space</a:t>
            </a:r>
          </a:p>
          <a:p>
            <a:pPr lvl="2">
              <a:lnSpc>
                <a:spcPct val="95000"/>
              </a:lnSpc>
            </a:pPr>
            <a:r>
              <a:rPr lang="en-US" altLang="zh-CN" dirty="0"/>
              <a:t>when the system crashes, we may lose data</a:t>
            </a:r>
          </a:p>
          <a:p>
            <a:pPr lvl="2">
              <a:lnSpc>
                <a:spcPct val="95000"/>
              </a:lnSpc>
            </a:pPr>
            <a:r>
              <a:rPr lang="en-US" altLang="zh-CN" dirty="0"/>
              <a:t>password/file-based authorization insufficient</a:t>
            </a:r>
          </a:p>
          <a:p>
            <a:pPr lvl="1">
              <a:lnSpc>
                <a:spcPct val="95000"/>
              </a:lnSpc>
            </a:pPr>
            <a:r>
              <a:rPr lang="en-US" altLang="zh-CN" dirty="0"/>
              <a:t>Query/update:</a:t>
            </a:r>
          </a:p>
          <a:p>
            <a:pPr lvl="2">
              <a:lnSpc>
                <a:spcPct val="95000"/>
              </a:lnSpc>
            </a:pPr>
            <a:r>
              <a:rPr lang="en-US" altLang="zh-CN" dirty="0"/>
              <a:t>need to write a new C++/Java program for every new query</a:t>
            </a:r>
          </a:p>
          <a:p>
            <a:pPr lvl="2">
              <a:lnSpc>
                <a:spcPct val="95000"/>
              </a:lnSpc>
            </a:pPr>
            <a:r>
              <a:rPr lang="en-US" altLang="zh-CN" dirty="0"/>
              <a:t>need to worry about performance</a:t>
            </a:r>
          </a:p>
          <a:p>
            <a:pPr lvl="1">
              <a:lnSpc>
                <a:spcPct val="95000"/>
              </a:lnSpc>
              <a:buFont typeface="Arial" pitchFamily="34" charset="0"/>
              <a:buChar char="•"/>
              <a:defRPr/>
            </a:pPr>
            <a:r>
              <a:rPr lang="en-US" altLang="zh-CN" dirty="0"/>
              <a:t>Concurrency: limited protection</a:t>
            </a:r>
          </a:p>
          <a:p>
            <a:pPr lvl="2">
              <a:lnSpc>
                <a:spcPct val="95000"/>
              </a:lnSpc>
              <a:buFont typeface="Arial" pitchFamily="34" charset="0"/>
              <a:buChar char="–"/>
              <a:defRPr/>
            </a:pPr>
            <a:r>
              <a:rPr lang="en-US" altLang="zh-CN" dirty="0"/>
              <a:t>need to worry about interfering with other users</a:t>
            </a:r>
          </a:p>
          <a:p>
            <a:pPr lvl="2">
              <a:lnSpc>
                <a:spcPct val="95000"/>
              </a:lnSpc>
              <a:buFont typeface="Arial" pitchFamily="34" charset="0"/>
              <a:buChar char="–"/>
              <a:defRPr/>
            </a:pPr>
            <a:r>
              <a:rPr lang="en-US" altLang="zh-CN" dirty="0"/>
              <a:t>need to offer different views to different users (e.g. registrar, students, professors)</a:t>
            </a:r>
          </a:p>
          <a:p>
            <a:pPr lvl="1">
              <a:lnSpc>
                <a:spcPct val="95000"/>
              </a:lnSpc>
              <a:buFont typeface="Arial" pitchFamily="34" charset="0"/>
              <a:buChar char="•"/>
              <a:defRPr/>
            </a:pPr>
            <a:r>
              <a:rPr lang="en-US" altLang="zh-CN" dirty="0"/>
              <a:t>Schema change:</a:t>
            </a:r>
          </a:p>
          <a:p>
            <a:pPr lvl="2">
              <a:lnSpc>
                <a:spcPct val="95000"/>
              </a:lnSpc>
              <a:buFont typeface="Arial" pitchFamily="34" charset="0"/>
              <a:buChar char="–"/>
              <a:defRPr/>
            </a:pPr>
            <a:r>
              <a:rPr lang="en-US" altLang="zh-CN" dirty="0"/>
              <a:t>entails changing file formats</a:t>
            </a:r>
          </a:p>
          <a:p>
            <a:pPr lvl="2">
              <a:lnSpc>
                <a:spcPct val="95000"/>
              </a:lnSpc>
              <a:buFont typeface="Arial" pitchFamily="34" charset="0"/>
              <a:buChar char="–"/>
              <a:defRPr/>
            </a:pPr>
            <a:r>
              <a:rPr lang="en-US" altLang="zh-CN" dirty="0"/>
              <a:t>need to rewrite virtually all applications</a:t>
            </a:r>
          </a:p>
          <a:p>
            <a:pPr>
              <a:lnSpc>
                <a:spcPct val="95000"/>
              </a:lnSpc>
              <a:defRPr/>
            </a:pPr>
            <a:r>
              <a:rPr lang="en-US" altLang="zh-CN" dirty="0">
                <a:solidFill>
                  <a:srgbClr val="C00000"/>
                </a:solidFill>
              </a:rPr>
              <a:t>This is what motivates DBMS!</a:t>
            </a:r>
          </a:p>
          <a:p>
            <a:pPr lvl="1">
              <a:lnSpc>
                <a:spcPct val="105000"/>
              </a:lnSpc>
            </a:pPr>
            <a:endParaRPr lang="zh-CN" altLang="en-US" dirty="0"/>
          </a:p>
        </p:txBody>
      </p:sp>
    </p:spTree>
    <p:extLst>
      <p:ext uri="{BB962C8B-B14F-4D97-AF65-F5344CB8AC3E}">
        <p14:creationId xmlns:p14="http://schemas.microsoft.com/office/powerpoint/2010/main" val="115758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DBMS Architecture</a:t>
            </a:r>
            <a:endParaRPr lang="zh-CN" altLang="en-US" dirty="0"/>
          </a:p>
        </p:txBody>
      </p:sp>
      <p:sp>
        <p:nvSpPr>
          <p:cNvPr id="4" name="Slide Number Placeholder 3"/>
          <p:cNvSpPr>
            <a:spLocks noGrp="1"/>
          </p:cNvSpPr>
          <p:nvPr>
            <p:ph type="sldNum" sz="quarter" idx="10"/>
          </p:nvPr>
        </p:nvSpPr>
        <p:spPr/>
        <p:txBody>
          <a:bodyPr/>
          <a:lstStyle/>
          <a:p>
            <a:pPr>
              <a:defRPr/>
            </a:pPr>
            <a:fld id="{0A970603-986F-41E1-A763-220BA9CA5E18}" type="slidenum">
              <a:rPr lang="zh-CN" altLang="en-US" smtClean="0"/>
              <a:pPr>
                <a:defRPr/>
              </a:pPr>
              <a:t>9</a:t>
            </a:fld>
            <a:r>
              <a:rPr lang="zh-CN" altLang="en-US"/>
              <a:t> </a:t>
            </a:r>
            <a:endParaRPr lang="zh-CN" altLang="en-US" dirty="0"/>
          </a:p>
        </p:txBody>
      </p:sp>
      <p:sp>
        <p:nvSpPr>
          <p:cNvPr id="5" name="Footer Placeholder 4"/>
          <p:cNvSpPr txBox="1">
            <a:spLocks/>
          </p:cNvSpPr>
          <p:nvPr/>
        </p:nvSpPr>
        <p:spPr>
          <a:xfrm>
            <a:off x="4252392" y="6448252"/>
            <a:ext cx="2895600" cy="365125"/>
          </a:xfrm>
          <a:prstGeom prst="rect">
            <a:avLst/>
          </a:prstGeom>
        </p:spPr>
        <p:txBody>
          <a:bodyPr/>
          <a:ls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a:lstStyle>
          <a:p>
            <a:pPr>
              <a:defRPr/>
            </a:pPr>
            <a:r>
              <a:rPr lang="en-US"/>
              <a:t>CS411</a:t>
            </a:r>
          </a:p>
        </p:txBody>
      </p:sp>
      <p:sp>
        <p:nvSpPr>
          <p:cNvPr id="6" name="Rectangle 2"/>
          <p:cNvSpPr>
            <a:spLocks noChangeArrowheads="1"/>
          </p:cNvSpPr>
          <p:nvPr/>
        </p:nvSpPr>
        <p:spPr bwMode="auto">
          <a:xfrm>
            <a:off x="5481117" y="4206702"/>
            <a:ext cx="4205288" cy="1698625"/>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zh-CN" altLang="zh-CN"/>
          </a:p>
        </p:txBody>
      </p:sp>
      <p:sp>
        <p:nvSpPr>
          <p:cNvPr id="7" name="Text Box 4"/>
          <p:cNvSpPr txBox="1">
            <a:spLocks noChangeArrowheads="1"/>
          </p:cNvSpPr>
          <p:nvPr/>
        </p:nvSpPr>
        <p:spPr bwMode="auto">
          <a:xfrm>
            <a:off x="2617267" y="3827289"/>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Query Executor</a:t>
            </a:r>
          </a:p>
        </p:txBody>
      </p:sp>
      <p:sp>
        <p:nvSpPr>
          <p:cNvPr id="8" name="Text Box 5"/>
          <p:cNvSpPr txBox="1">
            <a:spLocks noChangeArrowheads="1"/>
          </p:cNvSpPr>
          <p:nvPr/>
        </p:nvSpPr>
        <p:spPr bwMode="auto">
          <a:xfrm>
            <a:off x="2617267" y="4954414"/>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Buffer Manager</a:t>
            </a:r>
          </a:p>
        </p:txBody>
      </p:sp>
      <p:sp>
        <p:nvSpPr>
          <p:cNvPr id="9" name="Text Box 6"/>
          <p:cNvSpPr txBox="1">
            <a:spLocks noChangeArrowheads="1"/>
          </p:cNvSpPr>
          <p:nvPr/>
        </p:nvSpPr>
        <p:spPr bwMode="auto">
          <a:xfrm>
            <a:off x="2617267" y="5519564"/>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Storage Manager</a:t>
            </a:r>
          </a:p>
        </p:txBody>
      </p:sp>
      <p:sp>
        <p:nvSpPr>
          <p:cNvPr id="10" name="AutoShape 7"/>
          <p:cNvSpPr>
            <a:spLocks noChangeArrowheads="1"/>
          </p:cNvSpPr>
          <p:nvPr/>
        </p:nvSpPr>
        <p:spPr bwMode="auto">
          <a:xfrm>
            <a:off x="2726805" y="6172026"/>
            <a:ext cx="2286000" cy="584200"/>
          </a:xfrm>
          <a:prstGeom prst="can">
            <a:avLst>
              <a:gd name="adj" fmla="val 25000"/>
            </a:avLst>
          </a:prstGeom>
          <a:solidFill>
            <a:schemeClr val="folHlink"/>
          </a:solidFill>
          <a:ln w="9525">
            <a:solidFill>
              <a:schemeClr val="accent1"/>
            </a:solidFill>
            <a:miter lim="800000"/>
            <a:headEnd type="none" w="sm" len="sm"/>
            <a:tailEnd type="none" w="sm" len="sm"/>
          </a:ln>
        </p:spPr>
        <p:txBody>
          <a:bodyPr wrap="none" anchor="ctr"/>
          <a:lstStyle/>
          <a:p>
            <a:pPr algn="ctr"/>
            <a:r>
              <a:rPr lang="en-US" altLang="zh-CN" dirty="0">
                <a:solidFill>
                  <a:schemeClr val="bg1"/>
                </a:solidFill>
              </a:rPr>
              <a:t>Storage</a:t>
            </a:r>
          </a:p>
        </p:txBody>
      </p:sp>
      <p:sp>
        <p:nvSpPr>
          <p:cNvPr id="11" name="Text Box 8"/>
          <p:cNvSpPr txBox="1">
            <a:spLocks noChangeArrowheads="1"/>
          </p:cNvSpPr>
          <p:nvPr/>
        </p:nvSpPr>
        <p:spPr bwMode="auto">
          <a:xfrm>
            <a:off x="5471593" y="2136601"/>
            <a:ext cx="2143125" cy="376238"/>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Transaction Manager</a:t>
            </a:r>
          </a:p>
        </p:txBody>
      </p:sp>
      <p:sp>
        <p:nvSpPr>
          <p:cNvPr id="12" name="Text Box 9"/>
          <p:cNvSpPr txBox="1">
            <a:spLocks noChangeArrowheads="1"/>
          </p:cNvSpPr>
          <p:nvPr/>
        </p:nvSpPr>
        <p:spPr bwMode="auto">
          <a:xfrm>
            <a:off x="8312327" y="3190702"/>
            <a:ext cx="1300357" cy="646331"/>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b="1" dirty="0">
                <a:solidFill>
                  <a:srgbClr val="7D0900"/>
                </a:solidFill>
              </a:rPr>
              <a:t>Logging &amp; </a:t>
            </a:r>
          </a:p>
          <a:p>
            <a:pPr algn="ctr"/>
            <a:r>
              <a:rPr lang="en-US" altLang="zh-CN" sz="1800" b="1" dirty="0">
                <a:solidFill>
                  <a:srgbClr val="7D0900"/>
                </a:solidFill>
              </a:rPr>
              <a:t>Recovery</a:t>
            </a:r>
          </a:p>
        </p:txBody>
      </p:sp>
      <p:sp>
        <p:nvSpPr>
          <p:cNvPr id="13" name="Text Box 10"/>
          <p:cNvSpPr txBox="1">
            <a:spLocks noChangeArrowheads="1"/>
          </p:cNvSpPr>
          <p:nvPr/>
        </p:nvSpPr>
        <p:spPr bwMode="auto">
          <a:xfrm>
            <a:off x="5700192" y="3190702"/>
            <a:ext cx="1752600" cy="650875"/>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Concurrency Control</a:t>
            </a:r>
          </a:p>
        </p:txBody>
      </p:sp>
      <p:sp>
        <p:nvSpPr>
          <p:cNvPr id="14" name="Oval 11"/>
          <p:cNvSpPr>
            <a:spLocks noChangeArrowheads="1"/>
          </p:cNvSpPr>
          <p:nvPr/>
        </p:nvSpPr>
        <p:spPr bwMode="auto">
          <a:xfrm>
            <a:off x="5547792" y="4587702"/>
            <a:ext cx="2209800" cy="1108075"/>
          </a:xfrm>
          <a:prstGeom prst="ellipse">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en-US" altLang="zh-CN"/>
              <a:t>Buffer: </a:t>
            </a:r>
          </a:p>
          <a:p>
            <a:pPr algn="ctr"/>
            <a:r>
              <a:rPr lang="en-US" altLang="zh-CN"/>
              <a:t>data, indexes, log, etc</a:t>
            </a:r>
          </a:p>
        </p:txBody>
      </p:sp>
      <p:sp>
        <p:nvSpPr>
          <p:cNvPr id="15" name="Oval 12"/>
          <p:cNvSpPr>
            <a:spLocks noChangeArrowheads="1"/>
          </p:cNvSpPr>
          <p:nvPr/>
        </p:nvSpPr>
        <p:spPr bwMode="auto">
          <a:xfrm>
            <a:off x="7909992" y="4435302"/>
            <a:ext cx="1366838" cy="650875"/>
          </a:xfrm>
          <a:prstGeom prst="ellipse">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en-US" altLang="zh-CN"/>
              <a:t>Lock Tables</a:t>
            </a:r>
          </a:p>
        </p:txBody>
      </p:sp>
      <p:sp>
        <p:nvSpPr>
          <p:cNvPr id="16" name="Text Box 13"/>
          <p:cNvSpPr txBox="1">
            <a:spLocks noChangeArrowheads="1"/>
          </p:cNvSpPr>
          <p:nvPr/>
        </p:nvSpPr>
        <p:spPr bwMode="auto">
          <a:xfrm>
            <a:off x="7671868" y="5273501"/>
            <a:ext cx="195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a:t>Main Memory</a:t>
            </a:r>
          </a:p>
        </p:txBody>
      </p:sp>
      <p:sp>
        <p:nvSpPr>
          <p:cNvPr id="17" name="Text Box 14"/>
          <p:cNvSpPr txBox="1">
            <a:spLocks noChangeArrowheads="1"/>
          </p:cNvSpPr>
          <p:nvPr/>
        </p:nvSpPr>
        <p:spPr bwMode="auto">
          <a:xfrm>
            <a:off x="3684812" y="1146001"/>
            <a:ext cx="4643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zh-CN" dirty="0">
                <a:solidFill>
                  <a:srgbClr val="7D0900"/>
                </a:solidFill>
              </a:rPr>
              <a:t>User/Web Forms/Applications/DBA</a:t>
            </a:r>
          </a:p>
        </p:txBody>
      </p:sp>
      <p:sp>
        <p:nvSpPr>
          <p:cNvPr id="18" name="Line 15"/>
          <p:cNvSpPr>
            <a:spLocks noChangeShapeType="1"/>
          </p:cNvSpPr>
          <p:nvPr/>
        </p:nvSpPr>
        <p:spPr bwMode="auto">
          <a:xfrm flipV="1">
            <a:off x="1741488" y="1934990"/>
            <a:ext cx="8737600" cy="9525"/>
          </a:xfrm>
          <a:prstGeom prst="line">
            <a:avLst/>
          </a:prstGeom>
          <a:noFill/>
          <a:ln w="19050">
            <a:solidFill>
              <a:schemeClr val="tx1"/>
            </a:solidFill>
            <a:miter lim="800000"/>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9" name="Line 16"/>
          <p:cNvSpPr>
            <a:spLocks noChangeShapeType="1"/>
          </p:cNvSpPr>
          <p:nvPr/>
        </p:nvSpPr>
        <p:spPr bwMode="auto">
          <a:xfrm flipV="1">
            <a:off x="1741488" y="6043440"/>
            <a:ext cx="8737600" cy="9525"/>
          </a:xfrm>
          <a:prstGeom prst="line">
            <a:avLst/>
          </a:prstGeom>
          <a:noFill/>
          <a:ln w="19050">
            <a:solidFill>
              <a:schemeClr val="tx1"/>
            </a:solidFill>
            <a:miter lim="800000"/>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 name="Line 17"/>
          <p:cNvSpPr>
            <a:spLocks noChangeShapeType="1"/>
          </p:cNvSpPr>
          <p:nvPr/>
        </p:nvSpPr>
        <p:spPr bwMode="auto">
          <a:xfrm>
            <a:off x="3785667" y="1566690"/>
            <a:ext cx="0" cy="509587"/>
          </a:xfrm>
          <a:prstGeom prst="line">
            <a:avLst/>
          </a:prstGeom>
          <a:noFill/>
          <a:ln w="38100">
            <a:solidFill>
              <a:schemeClr val="tx1"/>
            </a:solidFill>
            <a:miter lim="800000"/>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1" name="Text Box 18"/>
          <p:cNvSpPr txBox="1">
            <a:spLocks noChangeArrowheads="1"/>
          </p:cNvSpPr>
          <p:nvPr/>
        </p:nvSpPr>
        <p:spPr bwMode="auto">
          <a:xfrm>
            <a:off x="3823768" y="1638126"/>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zh-CN" sz="1800" b="1" dirty="0">
                <a:solidFill>
                  <a:srgbClr val="7D0900"/>
                </a:solidFill>
              </a:rPr>
              <a:t>query</a:t>
            </a:r>
          </a:p>
        </p:txBody>
      </p:sp>
      <p:sp>
        <p:nvSpPr>
          <p:cNvPr id="22" name="Line 19"/>
          <p:cNvSpPr>
            <a:spLocks noChangeShapeType="1"/>
          </p:cNvSpPr>
          <p:nvPr/>
        </p:nvSpPr>
        <p:spPr bwMode="auto">
          <a:xfrm>
            <a:off x="6355830" y="1566690"/>
            <a:ext cx="0" cy="509587"/>
          </a:xfrm>
          <a:prstGeom prst="line">
            <a:avLst/>
          </a:prstGeom>
          <a:noFill/>
          <a:ln w="38100">
            <a:solidFill>
              <a:schemeClr val="tx1"/>
            </a:solidFill>
            <a:miter lim="800000"/>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Text Box 20"/>
          <p:cNvSpPr txBox="1">
            <a:spLocks noChangeArrowheads="1"/>
          </p:cNvSpPr>
          <p:nvPr/>
        </p:nvSpPr>
        <p:spPr bwMode="auto">
          <a:xfrm>
            <a:off x="6393930" y="1638126"/>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zh-CN" sz="1800" b="1" dirty="0">
                <a:solidFill>
                  <a:srgbClr val="7D0900"/>
                </a:solidFill>
              </a:rPr>
              <a:t>transaction</a:t>
            </a:r>
          </a:p>
        </p:txBody>
      </p:sp>
      <p:sp>
        <p:nvSpPr>
          <p:cNvPr id="24" name="Text Box 21"/>
          <p:cNvSpPr txBox="1">
            <a:spLocks noChangeArrowheads="1"/>
          </p:cNvSpPr>
          <p:nvPr/>
        </p:nvSpPr>
        <p:spPr bwMode="auto">
          <a:xfrm>
            <a:off x="2639492" y="3263726"/>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Query Optimizer</a:t>
            </a:r>
          </a:p>
        </p:txBody>
      </p:sp>
      <p:sp>
        <p:nvSpPr>
          <p:cNvPr id="25" name="Text Box 22"/>
          <p:cNvSpPr txBox="1">
            <a:spLocks noChangeArrowheads="1"/>
          </p:cNvSpPr>
          <p:nvPr/>
        </p:nvSpPr>
        <p:spPr bwMode="auto">
          <a:xfrm>
            <a:off x="2639492" y="2700164"/>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Query Rewriter</a:t>
            </a:r>
          </a:p>
        </p:txBody>
      </p:sp>
      <p:sp>
        <p:nvSpPr>
          <p:cNvPr id="26" name="Text Box 23"/>
          <p:cNvSpPr txBox="1">
            <a:spLocks noChangeArrowheads="1"/>
          </p:cNvSpPr>
          <p:nvPr/>
        </p:nvSpPr>
        <p:spPr bwMode="auto">
          <a:xfrm>
            <a:off x="2639492" y="2136601"/>
            <a:ext cx="22860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Query Parser</a:t>
            </a:r>
          </a:p>
        </p:txBody>
      </p:sp>
      <p:sp>
        <p:nvSpPr>
          <p:cNvPr id="27" name="Text Box 24"/>
          <p:cNvSpPr txBox="1">
            <a:spLocks noChangeArrowheads="1"/>
          </p:cNvSpPr>
          <p:nvPr/>
        </p:nvSpPr>
        <p:spPr bwMode="auto">
          <a:xfrm>
            <a:off x="2423592" y="4409901"/>
            <a:ext cx="12954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Records</a:t>
            </a:r>
          </a:p>
        </p:txBody>
      </p:sp>
      <p:sp>
        <p:nvSpPr>
          <p:cNvPr id="28" name="Text Box 25"/>
          <p:cNvSpPr txBox="1">
            <a:spLocks noChangeArrowheads="1"/>
          </p:cNvSpPr>
          <p:nvPr/>
        </p:nvSpPr>
        <p:spPr bwMode="auto">
          <a:xfrm>
            <a:off x="5150917" y="6295851"/>
            <a:ext cx="39789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zh-CN" sz="1800" b="1">
                <a:solidFill>
                  <a:srgbClr val="7D0900"/>
                </a:solidFill>
                <a:latin typeface="Tahoma" pitchFamily="34" charset="0"/>
              </a:rPr>
              <a:t>data, metadata, indexes, log, etc</a:t>
            </a:r>
          </a:p>
        </p:txBody>
      </p:sp>
      <p:sp>
        <p:nvSpPr>
          <p:cNvPr id="29" name="Text Box 26"/>
          <p:cNvSpPr txBox="1">
            <a:spLocks noChangeArrowheads="1"/>
          </p:cNvSpPr>
          <p:nvPr/>
        </p:nvSpPr>
        <p:spPr bwMode="auto">
          <a:xfrm>
            <a:off x="8129068" y="2136601"/>
            <a:ext cx="1609725" cy="376238"/>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a:t>DDL Processor</a:t>
            </a:r>
          </a:p>
        </p:txBody>
      </p:sp>
      <p:sp>
        <p:nvSpPr>
          <p:cNvPr id="30" name="Line 27"/>
          <p:cNvSpPr>
            <a:spLocks noChangeShapeType="1"/>
          </p:cNvSpPr>
          <p:nvPr/>
        </p:nvSpPr>
        <p:spPr bwMode="auto">
          <a:xfrm>
            <a:off x="8100492" y="1566690"/>
            <a:ext cx="0" cy="509587"/>
          </a:xfrm>
          <a:prstGeom prst="line">
            <a:avLst/>
          </a:prstGeom>
          <a:noFill/>
          <a:ln w="38100">
            <a:solidFill>
              <a:schemeClr val="tx1"/>
            </a:solidFill>
            <a:miter lim="800000"/>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1" name="Text Box 28"/>
          <p:cNvSpPr txBox="1">
            <a:spLocks noChangeArrowheads="1"/>
          </p:cNvSpPr>
          <p:nvPr/>
        </p:nvSpPr>
        <p:spPr bwMode="auto">
          <a:xfrm>
            <a:off x="8138593" y="1638126"/>
            <a:ext cx="17813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zh-CN" sz="1800" b="1" dirty="0">
                <a:solidFill>
                  <a:srgbClr val="7D0900"/>
                </a:solidFill>
              </a:rPr>
              <a:t>DDL commands</a:t>
            </a:r>
          </a:p>
        </p:txBody>
      </p:sp>
      <p:sp>
        <p:nvSpPr>
          <p:cNvPr id="32" name="Text Box 29"/>
          <p:cNvSpPr txBox="1">
            <a:spLocks noChangeArrowheads="1"/>
          </p:cNvSpPr>
          <p:nvPr/>
        </p:nvSpPr>
        <p:spPr bwMode="auto">
          <a:xfrm>
            <a:off x="3871392" y="4409901"/>
            <a:ext cx="1295400" cy="406400"/>
          </a:xfrm>
          <a:prstGeom prst="rect">
            <a:avLst/>
          </a:prstGeom>
          <a:noFill/>
          <a:ln w="952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zh-CN" sz="1800" b="1" dirty="0">
                <a:solidFill>
                  <a:srgbClr val="7D0900"/>
                </a:solidFill>
              </a:rPr>
              <a:t>Indexes</a:t>
            </a:r>
          </a:p>
        </p:txBody>
      </p:sp>
    </p:spTree>
    <p:extLst>
      <p:ext uri="{BB962C8B-B14F-4D97-AF65-F5344CB8AC3E}">
        <p14:creationId xmlns:p14="http://schemas.microsoft.com/office/powerpoint/2010/main" val="3604396518"/>
      </p:ext>
    </p:extLst>
  </p:cSld>
  <p:clrMapOvr>
    <a:masterClrMapping/>
  </p:clrMapOvr>
</p:sld>
</file>

<file path=ppt/theme/theme1.xml><?xml version="1.0" encoding="utf-8"?>
<a:theme xmlns:a="http://schemas.openxmlformats.org/drawingml/2006/main" name="myCOP4521">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myCOP4521" id="{AC88A369-B436-4B59-A1A3-9406AB6A38E2}" vid="{44AA63C9-C980-4552-9100-70E8BCF60E85}"/>
    </a:ext>
  </a:extLst>
</a:theme>
</file>

<file path=docProps/app.xml><?xml version="1.0" encoding="utf-8"?>
<Properties xmlns="http://schemas.openxmlformats.org/officeDocument/2006/extended-properties" xmlns:vt="http://schemas.openxmlformats.org/officeDocument/2006/docPropsVTypes">
  <Template>myCOP4521</Template>
  <TotalTime>3881</TotalTime>
  <Words>2643</Words>
  <Application>Microsoft Office PowerPoint</Application>
  <PresentationFormat>Widescreen</PresentationFormat>
  <Paragraphs>438</Paragraphs>
  <Slides>44</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5" baseType="lpstr">
      <vt:lpstr>宋体</vt:lpstr>
      <vt:lpstr>Arial</vt:lpstr>
      <vt:lpstr>Cambria Math</vt:lpstr>
      <vt:lpstr>Courier New</vt:lpstr>
      <vt:lpstr>Garamond</vt:lpstr>
      <vt:lpstr>Tahoma</vt:lpstr>
      <vt:lpstr>Times New Roman</vt:lpstr>
      <vt:lpstr>Tw Cen MT</vt:lpstr>
      <vt:lpstr>Wingdings</vt:lpstr>
      <vt:lpstr>myCOP4521</vt:lpstr>
      <vt:lpstr>Document</vt:lpstr>
      <vt:lpstr>Lecture 10 Introduction to Database</vt:lpstr>
      <vt:lpstr>Acknowledgement</vt:lpstr>
      <vt:lpstr>Database</vt:lpstr>
      <vt:lpstr>Database Management System (DBMS)</vt:lpstr>
      <vt:lpstr>Banking System – A Motivating Example for Database</vt:lpstr>
      <vt:lpstr>Banking System – A Database Example</vt:lpstr>
      <vt:lpstr>Banking System – A Database Example</vt:lpstr>
      <vt:lpstr>Banking System – A Database Example</vt:lpstr>
      <vt:lpstr>DBMS Architecture</vt:lpstr>
      <vt:lpstr>Data Structuring: Model, Schema, Data</vt:lpstr>
      <vt:lpstr>Schema vs. Data</vt:lpstr>
      <vt:lpstr>DDL and DML</vt:lpstr>
      <vt:lpstr>Key Steps in building a (relational) DB application</vt:lpstr>
      <vt:lpstr>Key Steps in building a DB application</vt:lpstr>
      <vt:lpstr>ER Model</vt:lpstr>
      <vt:lpstr>Components of ER model</vt:lpstr>
      <vt:lpstr>(Binary) Relationship</vt:lpstr>
      <vt:lpstr>(Binary) Relationship</vt:lpstr>
      <vt:lpstr>Exercise</vt:lpstr>
      <vt:lpstr>Multiplicity of E/R Relationship</vt:lpstr>
      <vt:lpstr>Multiway relationship</vt:lpstr>
      <vt:lpstr>Converting n-ary relationship to binary relationship</vt:lpstr>
      <vt:lpstr>Convert multiway relationship to Binary</vt:lpstr>
      <vt:lpstr>Relationships: summary</vt:lpstr>
      <vt:lpstr>An ER-Model Example</vt:lpstr>
      <vt:lpstr>Relational Model</vt:lpstr>
      <vt:lpstr>Relational Model</vt:lpstr>
      <vt:lpstr>Relations (Tables)</vt:lpstr>
      <vt:lpstr>An Example Relation</vt:lpstr>
      <vt:lpstr>Relation Schema</vt:lpstr>
      <vt:lpstr>Relational Schema</vt:lpstr>
      <vt:lpstr>Attribute Domain </vt:lpstr>
      <vt:lpstr>Rules for Relations (Tables)</vt:lpstr>
      <vt:lpstr>Rules for Relations (Tables)</vt:lpstr>
      <vt:lpstr>Relations (Tables) and classes (in OOP)</vt:lpstr>
      <vt:lpstr>Key Attributes</vt:lpstr>
      <vt:lpstr>Candidate Keys</vt:lpstr>
      <vt:lpstr>Foreign Key</vt:lpstr>
      <vt:lpstr>Foreign Key</vt:lpstr>
      <vt:lpstr>Translate ER Diagram into Relations</vt:lpstr>
      <vt:lpstr>Translate ER Diagram into Relations</vt:lpstr>
      <vt:lpstr>Example</vt:lpstr>
      <vt:lpstr>Example</vt:lpstr>
      <vt:lpstr>Structured Query Language (SQL)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dc:title>
  <dc:creator>Sharanya Jayaraman</dc:creator>
  <cp:lastModifiedBy>Xin Yuan</cp:lastModifiedBy>
  <cp:revision>24</cp:revision>
  <dcterms:created xsi:type="dcterms:W3CDTF">2022-01-21T13:41:55Z</dcterms:created>
  <dcterms:modified xsi:type="dcterms:W3CDTF">2025-10-23T14:53:00Z</dcterms:modified>
</cp:coreProperties>
</file>