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7" r:id="rId3"/>
    <p:sldId id="280" r:id="rId4"/>
    <p:sldId id="281" r:id="rId5"/>
    <p:sldId id="284" r:id="rId6"/>
    <p:sldId id="278" r:id="rId7"/>
    <p:sldId id="285" r:id="rId8"/>
    <p:sldId id="279" r:id="rId9"/>
    <p:sldId id="264" r:id="rId10"/>
    <p:sldId id="265" r:id="rId11"/>
    <p:sldId id="271" r:id="rId12"/>
    <p:sldId id="272" r:id="rId13"/>
    <p:sldId id="273" r:id="rId14"/>
    <p:sldId id="274" r:id="rId15"/>
    <p:sldId id="286" r:id="rId16"/>
    <p:sldId id="287" r:id="rId17"/>
    <p:sldId id="290" r:id="rId18"/>
    <p:sldId id="291" r:id="rId19"/>
    <p:sldId id="292" r:id="rId20"/>
    <p:sldId id="293" r:id="rId21"/>
    <p:sldId id="294" r:id="rId22"/>
    <p:sldId id="266" r:id="rId23"/>
    <p:sldId id="267" r:id="rId24"/>
    <p:sldId id="289" r:id="rId25"/>
    <p:sldId id="275" r:id="rId26"/>
    <p:sldId id="26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-17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8C3D6-D1A7-4599-B8C8-4249B79680D0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EFB56-3988-435B-9C6B-97B0E40E1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Defined Networking (SDN)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648200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A brief introduction</a:t>
            </a:r>
          </a:p>
          <a:p>
            <a:pPr lvl="1"/>
            <a:r>
              <a:rPr lang="en-US" dirty="0" smtClean="0"/>
              <a:t>SDN promises and challenges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Computing systems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0200" y="1905000"/>
            <a:ext cx="3276600" cy="259079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lvl="1"/>
            <a:endParaRPr lang="en-US" dirty="0" smtClean="0"/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762000" y="1905000"/>
            <a:ext cx="3657600" cy="685800"/>
            <a:chOff x="5334000" y="1371600"/>
            <a:chExt cx="3657600" cy="685800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8382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6" name="Rounded Rectangle 5"/>
            <p:cNvSpPr/>
            <p:nvPr/>
          </p:nvSpPr>
          <p:spPr bwMode="auto">
            <a:xfrm>
              <a:off x="80772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7" name="Rounded Rectangle 6"/>
            <p:cNvSpPr/>
            <p:nvPr/>
          </p:nvSpPr>
          <p:spPr bwMode="auto">
            <a:xfrm>
              <a:off x="77724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74676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71628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6858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65532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2" name="Rounded Rectangle 11"/>
            <p:cNvSpPr/>
            <p:nvPr/>
          </p:nvSpPr>
          <p:spPr bwMode="auto">
            <a:xfrm>
              <a:off x="62484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59436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4" name="Rounded Rectangle 13"/>
            <p:cNvSpPr/>
            <p:nvPr/>
          </p:nvSpPr>
          <p:spPr bwMode="auto">
            <a:xfrm>
              <a:off x="56388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5334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chemeClr val="tx1"/>
                  </a:solidFill>
                </a:rPr>
                <a:t>App</a:t>
              </a:r>
            </a:p>
          </p:txBody>
        </p:sp>
      </p:grpSp>
      <p:grpSp>
        <p:nvGrpSpPr>
          <p:cNvPr id="16" name="Group 56"/>
          <p:cNvGrpSpPr>
            <a:grpSpLocks/>
          </p:cNvGrpSpPr>
          <p:nvPr/>
        </p:nvGrpSpPr>
        <p:grpSpPr bwMode="auto">
          <a:xfrm>
            <a:off x="914400" y="4267200"/>
            <a:ext cx="2895600" cy="990604"/>
            <a:chOff x="5410200" y="3212068"/>
            <a:chExt cx="3124200" cy="990303"/>
          </a:xfrm>
        </p:grpSpPr>
        <p:sp>
          <p:nvSpPr>
            <p:cNvPr id="17" name="Rounded Rectangle 16"/>
            <p:cNvSpPr/>
            <p:nvPr/>
          </p:nvSpPr>
          <p:spPr bwMode="auto">
            <a:xfrm>
              <a:off x="5410200" y="3592956"/>
              <a:ext cx="2137611" cy="609415"/>
            </a:xfrm>
            <a:prstGeom prst="roundRect">
              <a:avLst/>
            </a:prstGeom>
            <a:solidFill>
              <a:srgbClr val="00009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2000" dirty="0">
                  <a:solidFill>
                    <a:schemeClr val="bg1"/>
                  </a:solidFill>
                </a:rPr>
                <a:t>Microprocessor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grpSp>
          <p:nvGrpSpPr>
            <p:cNvPr id="19" name="Group 51"/>
            <p:cNvGrpSpPr>
              <a:grpSpLocks/>
            </p:cNvGrpSpPr>
            <p:nvPr/>
          </p:nvGrpSpPr>
          <p:grpSpPr bwMode="auto">
            <a:xfrm>
              <a:off x="5943600" y="3212068"/>
              <a:ext cx="2590800" cy="369332"/>
              <a:chOff x="6019800" y="3200400"/>
              <a:chExt cx="2590800" cy="369332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>
                <a:off x="6019800" y="3427343"/>
                <a:ext cx="259080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3"/>
              <p:cNvSpPr txBox="1">
                <a:spLocks noChangeArrowheads="1"/>
              </p:cNvSpPr>
              <p:nvPr/>
            </p:nvSpPr>
            <p:spPr bwMode="auto">
              <a:xfrm>
                <a:off x="6453791" y="3200400"/>
                <a:ext cx="1775809" cy="3693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/>
                  <a:t>Open Interface</a:t>
                </a:r>
              </a:p>
            </p:txBody>
          </p:sp>
        </p:grpSp>
      </p:grpSp>
      <p:grpSp>
        <p:nvGrpSpPr>
          <p:cNvPr id="22" name="Group 57"/>
          <p:cNvGrpSpPr>
            <a:grpSpLocks/>
          </p:cNvGrpSpPr>
          <p:nvPr/>
        </p:nvGrpSpPr>
        <p:grpSpPr bwMode="auto">
          <a:xfrm>
            <a:off x="762000" y="2819400"/>
            <a:ext cx="3505200" cy="1295400"/>
            <a:chOff x="5334000" y="1828800"/>
            <a:chExt cx="3505200" cy="1295400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6934200" y="2286000"/>
              <a:ext cx="762000" cy="838200"/>
            </a:xfrm>
            <a:prstGeom prst="roundRect">
              <a:avLst/>
            </a:prstGeom>
            <a:gradFill>
              <a:gsLst>
                <a:gs pos="0">
                  <a:srgbClr val="008000"/>
                </a:gs>
                <a:gs pos="100000">
                  <a:srgbClr val="00C362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FFFFFF"/>
                  </a:solidFill>
                </a:rPr>
                <a:t>Linux</a:t>
              </a:r>
            </a:p>
          </p:txBody>
        </p:sp>
        <p:sp>
          <p:nvSpPr>
            <p:cNvPr id="24" name="Rounded Rectangle 23"/>
            <p:cNvSpPr/>
            <p:nvPr/>
          </p:nvSpPr>
          <p:spPr bwMode="auto">
            <a:xfrm>
              <a:off x="8077200" y="2286000"/>
              <a:ext cx="762000" cy="838200"/>
            </a:xfrm>
            <a:prstGeom prst="roundRect">
              <a:avLst/>
            </a:prstGeom>
            <a:gradFill>
              <a:gsLst>
                <a:gs pos="0">
                  <a:srgbClr val="FF00FF"/>
                </a:gs>
                <a:gs pos="100000">
                  <a:srgbClr val="FF99CC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FFFFFF"/>
                  </a:solidFill>
                </a:rPr>
                <a:t>Mac</a:t>
              </a:r>
            </a:p>
            <a:p>
              <a:pPr algn="ctr">
                <a:defRPr/>
              </a:pPr>
              <a:r>
                <a:rPr lang="en-US" sz="1600">
                  <a:solidFill>
                    <a:srgbClr val="FFFFFF"/>
                  </a:solidFill>
                </a:rPr>
                <a:t>OS</a:t>
              </a:r>
            </a:p>
          </p:txBody>
        </p:sp>
        <p:sp>
          <p:nvSpPr>
            <p:cNvPr id="25" name="Rounded Rectangle 24"/>
            <p:cNvSpPr/>
            <p:nvPr/>
          </p:nvSpPr>
          <p:spPr bwMode="auto">
            <a:xfrm>
              <a:off x="5334000" y="2286000"/>
              <a:ext cx="1219200" cy="838200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7545C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FFFFFF"/>
                  </a:solidFill>
                </a:rPr>
                <a:t>Windows</a:t>
              </a:r>
            </a:p>
            <a:p>
              <a:pPr algn="ctr">
                <a:defRPr/>
              </a:pPr>
              <a:r>
                <a:rPr lang="en-US" dirty="0">
                  <a:solidFill>
                    <a:srgbClr val="FFFFFF"/>
                  </a:solidFill>
                </a:rPr>
                <a:t>(OS)</a:t>
              </a:r>
            </a:p>
          </p:txBody>
        </p:sp>
        <p:sp>
          <p:nvSpPr>
            <p:cNvPr id="26" name="TextBox 23"/>
            <p:cNvSpPr txBox="1">
              <a:spLocks noChangeArrowheads="1"/>
            </p:cNvSpPr>
            <p:nvPr/>
          </p:nvSpPr>
          <p:spPr bwMode="auto">
            <a:xfrm>
              <a:off x="6553200" y="2526268"/>
              <a:ext cx="389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or</a:t>
              </a:r>
            </a:p>
          </p:txBody>
        </p:sp>
        <p:sp>
          <p:nvSpPr>
            <p:cNvPr id="27" name="TextBox 2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389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/>
                <a:t>or</a:t>
              </a:r>
            </a:p>
          </p:txBody>
        </p:sp>
        <p:grpSp>
          <p:nvGrpSpPr>
            <p:cNvPr id="28" name="Group 52"/>
            <p:cNvGrpSpPr>
              <a:grpSpLocks/>
            </p:cNvGrpSpPr>
            <p:nvPr/>
          </p:nvGrpSpPr>
          <p:grpSpPr bwMode="auto">
            <a:xfrm>
              <a:off x="5943600" y="1828800"/>
              <a:ext cx="2590800" cy="369332"/>
              <a:chOff x="6019800" y="3200400"/>
              <a:chExt cx="2590800" cy="369332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6019800" y="3427413"/>
                <a:ext cx="2590800" cy="15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3"/>
              <p:cNvSpPr txBox="1">
                <a:spLocks noChangeArrowheads="1"/>
              </p:cNvSpPr>
              <p:nvPr/>
            </p:nvSpPr>
            <p:spPr bwMode="auto">
              <a:xfrm>
                <a:off x="6453791" y="3200400"/>
                <a:ext cx="1775809" cy="3693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/>
                  <a:t>Open Interface</a:t>
                </a:r>
              </a:p>
            </p:txBody>
          </p:sp>
        </p:grpSp>
      </p:grpSp>
      <p:sp>
        <p:nvSpPr>
          <p:cNvPr id="31" name="Rounded Rectangle 30"/>
          <p:cNvSpPr/>
          <p:nvPr/>
        </p:nvSpPr>
        <p:spPr bwMode="auto">
          <a:xfrm>
            <a:off x="2971800" y="4648200"/>
            <a:ext cx="1981200" cy="609600"/>
          </a:xfrm>
          <a:prstGeom prst="roundRect">
            <a:avLst/>
          </a:prstGeom>
          <a:solidFill>
            <a:srgbClr val="00009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solidFill>
                  <a:schemeClr val="bg1"/>
                </a:solidFill>
              </a:rPr>
              <a:t>Microprocessor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51206" y="1600200"/>
            <a:ext cx="35052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</a:t>
            </a:r>
            <a:r>
              <a:rPr lang="en-US" sz="2400" dirty="0" smtClean="0"/>
              <a:t>Open interfaces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 Fast innovation</a:t>
            </a:r>
          </a:p>
          <a:p>
            <a:pPr lvl="1">
              <a:buFont typeface="Courier New" pitchFamily="49" charset="0"/>
              <a:buChar char="o"/>
            </a:pPr>
            <a:r>
              <a:rPr lang="en-US" sz="2400" dirty="0" smtClean="0"/>
              <a:t> Everyone can  </a:t>
            </a:r>
          </a:p>
          <a:p>
            <a:pPr lvl="1"/>
            <a:r>
              <a:rPr lang="en-US" sz="2400" dirty="0" smtClean="0"/>
              <a:t>participate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Hugh industry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Software is now part of everything.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To promote innovation, we must make network systems like this!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459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Conventional networking system today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600200"/>
            <a:ext cx="43434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Mainframe mindset: software for the control plane cannot be separated from the forwarding hardware in the data plane.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Calibri" charset="0"/>
              </a:rPr>
              <a:t>Vertically integrated, complex, closed, proprietary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>
                <a:latin typeface="Calibri" charset="0"/>
              </a:rPr>
              <a:t>Innovation is only possible if one has access to the router box.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>
                <a:latin typeface="Calibri" charset="0"/>
              </a:rPr>
              <a:t>No significant innovation in the past 40 years.</a:t>
            </a:r>
            <a:endParaRPr lang="en-US" dirty="0" smtClean="0"/>
          </a:p>
          <a:p>
            <a:endParaRPr lang="en-US" dirty="0" smtClean="0"/>
          </a:p>
        </p:txBody>
      </p:sp>
      <p:pic>
        <p:nvPicPr>
          <p:cNvPr id="8194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81000" y="3581400"/>
            <a:ext cx="571347" cy="644861"/>
          </a:xfrm>
          <a:prstGeom prst="rect">
            <a:avLst/>
          </a:prstGeom>
          <a:noFill/>
        </p:spPr>
      </p:pic>
      <p:pic>
        <p:nvPicPr>
          <p:cNvPr id="5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143000" y="2590800"/>
            <a:ext cx="571347" cy="644861"/>
          </a:xfrm>
          <a:prstGeom prst="rect">
            <a:avLst/>
          </a:prstGeom>
          <a:noFill/>
        </p:spPr>
      </p:pic>
      <p:pic>
        <p:nvPicPr>
          <p:cNvPr id="6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981200" y="3429000"/>
            <a:ext cx="571347" cy="644861"/>
          </a:xfrm>
          <a:prstGeom prst="rect">
            <a:avLst/>
          </a:prstGeom>
          <a:noFill/>
        </p:spPr>
      </p:pic>
      <p:pic>
        <p:nvPicPr>
          <p:cNvPr id="7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143000" y="4191000"/>
            <a:ext cx="571347" cy="644861"/>
          </a:xfrm>
          <a:prstGeom prst="rect">
            <a:avLst/>
          </a:prstGeom>
          <a:noFill/>
        </p:spPr>
      </p:pic>
      <p:pic>
        <p:nvPicPr>
          <p:cNvPr id="8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895600" y="2743200"/>
            <a:ext cx="571347" cy="644861"/>
          </a:xfrm>
          <a:prstGeom prst="rect">
            <a:avLst/>
          </a:prstGeom>
          <a:noFill/>
        </p:spPr>
      </p:pic>
      <p:cxnSp>
        <p:nvCxnSpPr>
          <p:cNvPr id="10" name="Straight Connector 9"/>
          <p:cNvCxnSpPr>
            <a:stCxn id="8194" idx="0"/>
            <a:endCxn id="5" idx="3"/>
          </p:cNvCxnSpPr>
          <p:nvPr/>
        </p:nvCxnSpPr>
        <p:spPr>
          <a:xfrm flipV="1">
            <a:off x="666673" y="2913231"/>
            <a:ext cx="476327" cy="6681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194" idx="2"/>
            <a:endCxn id="7" idx="3"/>
          </p:cNvCxnSpPr>
          <p:nvPr/>
        </p:nvCxnSpPr>
        <p:spPr>
          <a:xfrm>
            <a:off x="666673" y="4226261"/>
            <a:ext cx="476327" cy="2871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1"/>
            <a:endCxn id="6" idx="0"/>
          </p:cNvCxnSpPr>
          <p:nvPr/>
        </p:nvCxnSpPr>
        <p:spPr>
          <a:xfrm>
            <a:off x="1714347" y="2913231"/>
            <a:ext cx="552526" cy="5157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2"/>
          </p:cNvCxnSpPr>
          <p:nvPr/>
        </p:nvCxnSpPr>
        <p:spPr>
          <a:xfrm flipV="1">
            <a:off x="1752600" y="4073861"/>
            <a:ext cx="514273" cy="42193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1"/>
            <a:endCxn id="8" idx="2"/>
          </p:cNvCxnSpPr>
          <p:nvPr/>
        </p:nvCxnSpPr>
        <p:spPr>
          <a:xfrm flipV="1">
            <a:off x="2552547" y="3388061"/>
            <a:ext cx="628726" cy="3633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676400" y="5410200"/>
            <a:ext cx="214590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Custom hardware</a:t>
            </a:r>
          </a:p>
          <a:p>
            <a:r>
              <a:rPr lang="en-US" dirty="0" smtClean="0"/>
              <a:t>OS</a:t>
            </a:r>
          </a:p>
          <a:p>
            <a:r>
              <a:rPr lang="en-US" dirty="0" smtClean="0"/>
              <a:t>Bundled applications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1600200" y="4800600"/>
            <a:ext cx="304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Ideal networking system for innovation</a:t>
            </a:r>
            <a:endParaRPr lang="en-US" dirty="0"/>
          </a:p>
        </p:txBody>
      </p:sp>
      <p:pic>
        <p:nvPicPr>
          <p:cNvPr id="8194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990600" y="5181600"/>
            <a:ext cx="571347" cy="644861"/>
          </a:xfrm>
          <a:prstGeom prst="rect">
            <a:avLst/>
          </a:prstGeom>
          <a:noFill/>
        </p:spPr>
      </p:pic>
      <p:pic>
        <p:nvPicPr>
          <p:cNvPr id="5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752600" y="4191000"/>
            <a:ext cx="571347" cy="644861"/>
          </a:xfrm>
          <a:prstGeom prst="rect">
            <a:avLst/>
          </a:prstGeom>
          <a:noFill/>
        </p:spPr>
      </p:pic>
      <p:pic>
        <p:nvPicPr>
          <p:cNvPr id="6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590800" y="5029200"/>
            <a:ext cx="571347" cy="644861"/>
          </a:xfrm>
          <a:prstGeom prst="rect">
            <a:avLst/>
          </a:prstGeom>
          <a:noFill/>
        </p:spPr>
      </p:pic>
      <p:pic>
        <p:nvPicPr>
          <p:cNvPr id="7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752600" y="5791200"/>
            <a:ext cx="571347" cy="644861"/>
          </a:xfrm>
          <a:prstGeom prst="rect">
            <a:avLst/>
          </a:prstGeom>
          <a:noFill/>
        </p:spPr>
      </p:pic>
      <p:pic>
        <p:nvPicPr>
          <p:cNvPr id="8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505200" y="4343400"/>
            <a:ext cx="571347" cy="644861"/>
          </a:xfrm>
          <a:prstGeom prst="rect">
            <a:avLst/>
          </a:prstGeom>
          <a:noFill/>
        </p:spPr>
      </p:pic>
      <p:cxnSp>
        <p:nvCxnSpPr>
          <p:cNvPr id="10" name="Straight Connector 9"/>
          <p:cNvCxnSpPr>
            <a:stCxn id="8194" idx="0"/>
            <a:endCxn id="5" idx="3"/>
          </p:cNvCxnSpPr>
          <p:nvPr/>
        </p:nvCxnSpPr>
        <p:spPr>
          <a:xfrm flipV="1">
            <a:off x="1276273" y="4513431"/>
            <a:ext cx="476327" cy="6681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194" idx="2"/>
            <a:endCxn id="7" idx="3"/>
          </p:cNvCxnSpPr>
          <p:nvPr/>
        </p:nvCxnSpPr>
        <p:spPr>
          <a:xfrm>
            <a:off x="1276273" y="5826461"/>
            <a:ext cx="476327" cy="2871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1"/>
            <a:endCxn id="6" idx="0"/>
          </p:cNvCxnSpPr>
          <p:nvPr/>
        </p:nvCxnSpPr>
        <p:spPr>
          <a:xfrm>
            <a:off x="2323947" y="4513431"/>
            <a:ext cx="552526" cy="5157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2"/>
          </p:cNvCxnSpPr>
          <p:nvPr/>
        </p:nvCxnSpPr>
        <p:spPr>
          <a:xfrm flipV="1">
            <a:off x="2362200" y="5674061"/>
            <a:ext cx="514273" cy="42193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1"/>
            <a:endCxn id="8" idx="2"/>
          </p:cNvCxnSpPr>
          <p:nvPr/>
        </p:nvCxnSpPr>
        <p:spPr>
          <a:xfrm flipV="1">
            <a:off x="3162147" y="4988261"/>
            <a:ext cx="628726" cy="3633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6" name="Group 47"/>
          <p:cNvGrpSpPr>
            <a:grpSpLocks/>
          </p:cNvGrpSpPr>
          <p:nvPr/>
        </p:nvGrpSpPr>
        <p:grpSpPr bwMode="auto">
          <a:xfrm>
            <a:off x="762000" y="1524000"/>
            <a:ext cx="3657600" cy="685800"/>
            <a:chOff x="5334000" y="1371600"/>
            <a:chExt cx="3657600" cy="685800"/>
          </a:xfrm>
        </p:grpSpPr>
        <p:sp>
          <p:nvSpPr>
            <p:cNvPr id="17" name="Rounded Rectangle 16"/>
            <p:cNvSpPr/>
            <p:nvPr/>
          </p:nvSpPr>
          <p:spPr bwMode="auto">
            <a:xfrm>
              <a:off x="8382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9" name="Rounded Rectangle 18"/>
            <p:cNvSpPr/>
            <p:nvPr/>
          </p:nvSpPr>
          <p:spPr bwMode="auto">
            <a:xfrm>
              <a:off x="80772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77724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4" name="Rounded Rectangle 23"/>
            <p:cNvSpPr/>
            <p:nvPr/>
          </p:nvSpPr>
          <p:spPr bwMode="auto">
            <a:xfrm>
              <a:off x="74676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5" name="Rounded Rectangle 24"/>
            <p:cNvSpPr/>
            <p:nvPr/>
          </p:nvSpPr>
          <p:spPr bwMode="auto">
            <a:xfrm>
              <a:off x="71628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6" name="Rounded Rectangle 25"/>
            <p:cNvSpPr/>
            <p:nvPr/>
          </p:nvSpPr>
          <p:spPr bwMode="auto">
            <a:xfrm>
              <a:off x="6858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7" name="Rounded Rectangle 26"/>
            <p:cNvSpPr/>
            <p:nvPr/>
          </p:nvSpPr>
          <p:spPr bwMode="auto">
            <a:xfrm>
              <a:off x="65532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8" name="Rounded Rectangle 27"/>
            <p:cNvSpPr/>
            <p:nvPr/>
          </p:nvSpPr>
          <p:spPr bwMode="auto">
            <a:xfrm>
              <a:off x="62484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59436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30" name="Rounded Rectangle 29"/>
            <p:cNvSpPr/>
            <p:nvPr/>
          </p:nvSpPr>
          <p:spPr bwMode="auto">
            <a:xfrm>
              <a:off x="56388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31" name="Rounded Rectangle 30"/>
            <p:cNvSpPr/>
            <p:nvPr/>
          </p:nvSpPr>
          <p:spPr bwMode="auto">
            <a:xfrm>
              <a:off x="5334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chemeClr val="tx1"/>
                  </a:solidFill>
                </a:rPr>
                <a:t>App</a:t>
              </a:r>
            </a:p>
          </p:txBody>
        </p:sp>
      </p:grpSp>
      <p:grpSp>
        <p:nvGrpSpPr>
          <p:cNvPr id="32" name="Group 57"/>
          <p:cNvGrpSpPr>
            <a:grpSpLocks/>
          </p:cNvGrpSpPr>
          <p:nvPr/>
        </p:nvGrpSpPr>
        <p:grpSpPr bwMode="auto">
          <a:xfrm>
            <a:off x="762000" y="2438400"/>
            <a:ext cx="3505200" cy="1295400"/>
            <a:chOff x="5334000" y="1828800"/>
            <a:chExt cx="3505200" cy="1295400"/>
          </a:xfrm>
        </p:grpSpPr>
        <p:sp>
          <p:nvSpPr>
            <p:cNvPr id="33" name="Rounded Rectangle 32"/>
            <p:cNvSpPr/>
            <p:nvPr/>
          </p:nvSpPr>
          <p:spPr bwMode="auto">
            <a:xfrm>
              <a:off x="6934200" y="2286000"/>
              <a:ext cx="762000" cy="838200"/>
            </a:xfrm>
            <a:prstGeom prst="roundRect">
              <a:avLst/>
            </a:prstGeom>
            <a:gradFill>
              <a:gsLst>
                <a:gs pos="0">
                  <a:srgbClr val="008000"/>
                </a:gs>
                <a:gs pos="100000">
                  <a:srgbClr val="00C362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FFFFFF"/>
                  </a:solidFill>
                </a:rPr>
                <a:t>Net Linux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 bwMode="auto">
            <a:xfrm>
              <a:off x="8077200" y="2286000"/>
              <a:ext cx="762000" cy="838200"/>
            </a:xfrm>
            <a:prstGeom prst="roundRect">
              <a:avLst/>
            </a:prstGeom>
            <a:gradFill>
              <a:gsLst>
                <a:gs pos="0">
                  <a:srgbClr val="FF00FF"/>
                </a:gs>
                <a:gs pos="100000">
                  <a:srgbClr val="FF99CC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FFFFFF"/>
                  </a:solidFill>
                </a:rPr>
                <a:t>Net Mac</a:t>
              </a:r>
              <a:endParaRPr lang="en-US" sz="1600" dirty="0">
                <a:solidFill>
                  <a:srgbClr val="FFFFFF"/>
                </a:solidFill>
              </a:endParaRPr>
            </a:p>
            <a:p>
              <a:pPr algn="ctr">
                <a:defRPr/>
              </a:pPr>
              <a:r>
                <a:rPr lang="en-US" sz="1600" dirty="0">
                  <a:solidFill>
                    <a:srgbClr val="FFFFFF"/>
                  </a:solidFill>
                </a:rPr>
                <a:t>OS</a:t>
              </a:r>
            </a:p>
          </p:txBody>
        </p:sp>
        <p:sp>
          <p:nvSpPr>
            <p:cNvPr id="35" name="Rounded Rectangle 34"/>
            <p:cNvSpPr/>
            <p:nvPr/>
          </p:nvSpPr>
          <p:spPr bwMode="auto">
            <a:xfrm>
              <a:off x="5334000" y="2286000"/>
              <a:ext cx="1219200" cy="838200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7545C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 smtClean="0">
                  <a:solidFill>
                    <a:srgbClr val="FFFFFF"/>
                  </a:solidFill>
                </a:rPr>
                <a:t>Net Windows</a:t>
              </a:r>
              <a:endParaRPr lang="en-US" dirty="0">
                <a:solidFill>
                  <a:srgbClr val="FFFFFF"/>
                </a:solidFill>
              </a:endParaRPr>
            </a:p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6" name="TextBox 23"/>
            <p:cNvSpPr txBox="1">
              <a:spLocks noChangeArrowheads="1"/>
            </p:cNvSpPr>
            <p:nvPr/>
          </p:nvSpPr>
          <p:spPr bwMode="auto">
            <a:xfrm>
              <a:off x="6553200" y="2526268"/>
              <a:ext cx="389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or</a:t>
              </a:r>
            </a:p>
          </p:txBody>
        </p:sp>
        <p:sp>
          <p:nvSpPr>
            <p:cNvPr id="37" name="TextBox 2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389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/>
                <a:t>or</a:t>
              </a:r>
            </a:p>
          </p:txBody>
        </p:sp>
        <p:grpSp>
          <p:nvGrpSpPr>
            <p:cNvPr id="38" name="Group 52"/>
            <p:cNvGrpSpPr>
              <a:grpSpLocks/>
            </p:cNvGrpSpPr>
            <p:nvPr/>
          </p:nvGrpSpPr>
          <p:grpSpPr bwMode="auto">
            <a:xfrm>
              <a:off x="5943600" y="1828800"/>
              <a:ext cx="2590800" cy="369332"/>
              <a:chOff x="6019800" y="3200400"/>
              <a:chExt cx="2590800" cy="369332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>
                <a:off x="6019800" y="3427413"/>
                <a:ext cx="2590800" cy="15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23"/>
              <p:cNvSpPr txBox="1">
                <a:spLocks noChangeArrowheads="1"/>
              </p:cNvSpPr>
              <p:nvPr/>
            </p:nvSpPr>
            <p:spPr bwMode="auto">
              <a:xfrm>
                <a:off x="6453791" y="3200400"/>
                <a:ext cx="1775809" cy="3693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/>
                  <a:t>Open Interface</a:t>
                </a:r>
              </a:p>
            </p:txBody>
          </p:sp>
        </p:grpSp>
      </p:grpSp>
      <p:cxnSp>
        <p:nvCxnSpPr>
          <p:cNvPr id="42" name="Straight Connector 41"/>
          <p:cNvCxnSpPr/>
          <p:nvPr/>
        </p:nvCxnSpPr>
        <p:spPr>
          <a:xfrm>
            <a:off x="1371600" y="3962400"/>
            <a:ext cx="381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828800" y="3810000"/>
            <a:ext cx="17732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Open Interface</a:t>
            </a:r>
            <a:endParaRPr lang="en-US" sz="2000" b="1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3657600" y="4038600"/>
            <a:ext cx="381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257800" y="5181600"/>
            <a:ext cx="1943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Network hardware</a:t>
            </a:r>
          </a:p>
          <a:p>
            <a:r>
              <a:rPr lang="en-US" dirty="0" smtClean="0"/>
              <a:t>(data plane only)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5181600" y="3886200"/>
            <a:ext cx="1943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API for controlling</a:t>
            </a:r>
          </a:p>
          <a:p>
            <a:r>
              <a:rPr lang="en-US" dirty="0" smtClean="0"/>
              <a:t>Network hardware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5181600" y="3124200"/>
            <a:ext cx="2790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Network Operating Systems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181600" y="2438400"/>
            <a:ext cx="1443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API of Net OS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181600" y="1600200"/>
            <a:ext cx="148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Network apps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Ideal networking system for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5400" y="1600200"/>
            <a:ext cx="35814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Separate hardware from software (data plane from control plane)</a:t>
            </a:r>
          </a:p>
          <a:p>
            <a:r>
              <a:rPr lang="en-US" dirty="0" smtClean="0">
                <a:latin typeface="Calibri" charset="0"/>
              </a:rPr>
              <a:t>Standardize the interface</a:t>
            </a:r>
          </a:p>
          <a:p>
            <a:pPr lvl="1"/>
            <a:r>
              <a:rPr lang="en-US" dirty="0" smtClean="0">
                <a:latin typeface="Calibri" charset="0"/>
              </a:rPr>
              <a:t>Each layer provides an abstraction</a:t>
            </a:r>
          </a:p>
          <a:p>
            <a:r>
              <a:rPr lang="en-US" dirty="0" smtClean="0">
                <a:latin typeface="Calibri" charset="0"/>
              </a:rPr>
              <a:t>Innovation is possible for anyone just like software development for a computing system.</a:t>
            </a:r>
            <a:endParaRPr lang="en-US" dirty="0" smtClean="0"/>
          </a:p>
          <a:p>
            <a:r>
              <a:rPr lang="en-US" dirty="0" smtClean="0">
                <a:latin typeface="Calibri" charset="0"/>
              </a:rPr>
              <a:t>This is the vision of SDN/</a:t>
            </a:r>
            <a:r>
              <a:rPr lang="en-US" dirty="0" err="1" smtClean="0">
                <a:latin typeface="Calibri" charset="0"/>
              </a:rPr>
              <a:t>OpenFlow</a:t>
            </a:r>
            <a:r>
              <a:rPr lang="en-US" dirty="0" smtClean="0">
                <a:latin typeface="Calibri" charset="0"/>
              </a:rPr>
              <a:t>.</a:t>
            </a:r>
          </a:p>
        </p:txBody>
      </p:sp>
      <p:pic>
        <p:nvPicPr>
          <p:cNvPr id="8194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990600" y="5181600"/>
            <a:ext cx="571347" cy="644861"/>
          </a:xfrm>
          <a:prstGeom prst="rect">
            <a:avLst/>
          </a:prstGeom>
          <a:noFill/>
        </p:spPr>
      </p:pic>
      <p:pic>
        <p:nvPicPr>
          <p:cNvPr id="5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752600" y="4191000"/>
            <a:ext cx="571347" cy="644861"/>
          </a:xfrm>
          <a:prstGeom prst="rect">
            <a:avLst/>
          </a:prstGeom>
          <a:noFill/>
        </p:spPr>
      </p:pic>
      <p:pic>
        <p:nvPicPr>
          <p:cNvPr id="6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590800" y="5029200"/>
            <a:ext cx="571347" cy="644861"/>
          </a:xfrm>
          <a:prstGeom prst="rect">
            <a:avLst/>
          </a:prstGeom>
          <a:noFill/>
        </p:spPr>
      </p:pic>
      <p:pic>
        <p:nvPicPr>
          <p:cNvPr id="7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752600" y="5791200"/>
            <a:ext cx="571347" cy="644861"/>
          </a:xfrm>
          <a:prstGeom prst="rect">
            <a:avLst/>
          </a:prstGeom>
          <a:noFill/>
        </p:spPr>
      </p:pic>
      <p:pic>
        <p:nvPicPr>
          <p:cNvPr id="8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505200" y="4343400"/>
            <a:ext cx="571347" cy="644861"/>
          </a:xfrm>
          <a:prstGeom prst="rect">
            <a:avLst/>
          </a:prstGeom>
          <a:noFill/>
        </p:spPr>
      </p:pic>
      <p:cxnSp>
        <p:nvCxnSpPr>
          <p:cNvPr id="10" name="Straight Connector 9"/>
          <p:cNvCxnSpPr>
            <a:stCxn id="8194" idx="0"/>
            <a:endCxn id="5" idx="3"/>
          </p:cNvCxnSpPr>
          <p:nvPr/>
        </p:nvCxnSpPr>
        <p:spPr>
          <a:xfrm flipV="1">
            <a:off x="1276273" y="4513431"/>
            <a:ext cx="476327" cy="6681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194" idx="2"/>
            <a:endCxn id="7" idx="3"/>
          </p:cNvCxnSpPr>
          <p:nvPr/>
        </p:nvCxnSpPr>
        <p:spPr>
          <a:xfrm>
            <a:off x="1276273" y="5826461"/>
            <a:ext cx="476327" cy="2871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1"/>
            <a:endCxn id="6" idx="0"/>
          </p:cNvCxnSpPr>
          <p:nvPr/>
        </p:nvCxnSpPr>
        <p:spPr>
          <a:xfrm>
            <a:off x="2323947" y="4513431"/>
            <a:ext cx="552526" cy="5157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2"/>
          </p:cNvCxnSpPr>
          <p:nvPr/>
        </p:nvCxnSpPr>
        <p:spPr>
          <a:xfrm flipV="1">
            <a:off x="2362200" y="5674061"/>
            <a:ext cx="514273" cy="42193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1"/>
            <a:endCxn id="8" idx="2"/>
          </p:cNvCxnSpPr>
          <p:nvPr/>
        </p:nvCxnSpPr>
        <p:spPr>
          <a:xfrm flipV="1">
            <a:off x="3162147" y="4988261"/>
            <a:ext cx="628726" cy="3633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762000" y="1524000"/>
            <a:ext cx="3657600" cy="685800"/>
            <a:chOff x="5334000" y="1371600"/>
            <a:chExt cx="3657600" cy="685800"/>
          </a:xfrm>
        </p:grpSpPr>
        <p:sp>
          <p:nvSpPr>
            <p:cNvPr id="17" name="Rounded Rectangle 16"/>
            <p:cNvSpPr/>
            <p:nvPr/>
          </p:nvSpPr>
          <p:spPr bwMode="auto">
            <a:xfrm>
              <a:off x="8382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9" name="Rounded Rectangle 18"/>
            <p:cNvSpPr/>
            <p:nvPr/>
          </p:nvSpPr>
          <p:spPr bwMode="auto">
            <a:xfrm>
              <a:off x="80772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77724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4" name="Rounded Rectangle 23"/>
            <p:cNvSpPr/>
            <p:nvPr/>
          </p:nvSpPr>
          <p:spPr bwMode="auto">
            <a:xfrm>
              <a:off x="74676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5" name="Rounded Rectangle 24"/>
            <p:cNvSpPr/>
            <p:nvPr/>
          </p:nvSpPr>
          <p:spPr bwMode="auto">
            <a:xfrm>
              <a:off x="71628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6" name="Rounded Rectangle 25"/>
            <p:cNvSpPr/>
            <p:nvPr/>
          </p:nvSpPr>
          <p:spPr bwMode="auto">
            <a:xfrm>
              <a:off x="6858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7" name="Rounded Rectangle 26"/>
            <p:cNvSpPr/>
            <p:nvPr/>
          </p:nvSpPr>
          <p:spPr bwMode="auto">
            <a:xfrm>
              <a:off x="65532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8" name="Rounded Rectangle 27"/>
            <p:cNvSpPr/>
            <p:nvPr/>
          </p:nvSpPr>
          <p:spPr bwMode="auto">
            <a:xfrm>
              <a:off x="62484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59436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30" name="Rounded Rectangle 29"/>
            <p:cNvSpPr/>
            <p:nvPr/>
          </p:nvSpPr>
          <p:spPr bwMode="auto">
            <a:xfrm>
              <a:off x="56388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31" name="Rounded Rectangle 30"/>
            <p:cNvSpPr/>
            <p:nvPr/>
          </p:nvSpPr>
          <p:spPr bwMode="auto">
            <a:xfrm>
              <a:off x="5334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chemeClr val="tx1"/>
                  </a:solidFill>
                </a:rPr>
                <a:t>App</a:t>
              </a:r>
            </a:p>
          </p:txBody>
        </p:sp>
      </p:grpSp>
      <p:grpSp>
        <p:nvGrpSpPr>
          <p:cNvPr id="9" name="Group 57"/>
          <p:cNvGrpSpPr>
            <a:grpSpLocks/>
          </p:cNvGrpSpPr>
          <p:nvPr/>
        </p:nvGrpSpPr>
        <p:grpSpPr bwMode="auto">
          <a:xfrm>
            <a:off x="762000" y="2438400"/>
            <a:ext cx="3505200" cy="1295400"/>
            <a:chOff x="5334000" y="1828800"/>
            <a:chExt cx="3505200" cy="1295400"/>
          </a:xfrm>
        </p:grpSpPr>
        <p:sp>
          <p:nvSpPr>
            <p:cNvPr id="33" name="Rounded Rectangle 32"/>
            <p:cNvSpPr/>
            <p:nvPr/>
          </p:nvSpPr>
          <p:spPr bwMode="auto">
            <a:xfrm>
              <a:off x="6934200" y="2286000"/>
              <a:ext cx="762000" cy="838200"/>
            </a:xfrm>
            <a:prstGeom prst="roundRect">
              <a:avLst/>
            </a:prstGeom>
            <a:gradFill>
              <a:gsLst>
                <a:gs pos="0">
                  <a:srgbClr val="008000"/>
                </a:gs>
                <a:gs pos="100000">
                  <a:srgbClr val="00C362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FFFFFF"/>
                  </a:solidFill>
                </a:rPr>
                <a:t>Net Linux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 bwMode="auto">
            <a:xfrm>
              <a:off x="8077200" y="2286000"/>
              <a:ext cx="762000" cy="838200"/>
            </a:xfrm>
            <a:prstGeom prst="roundRect">
              <a:avLst/>
            </a:prstGeom>
            <a:gradFill>
              <a:gsLst>
                <a:gs pos="0">
                  <a:srgbClr val="FF00FF"/>
                </a:gs>
                <a:gs pos="100000">
                  <a:srgbClr val="FF99CC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FFFFFF"/>
                  </a:solidFill>
                </a:rPr>
                <a:t>Net Mac</a:t>
              </a:r>
              <a:endParaRPr lang="en-US" sz="1600" dirty="0">
                <a:solidFill>
                  <a:srgbClr val="FFFFFF"/>
                </a:solidFill>
              </a:endParaRPr>
            </a:p>
            <a:p>
              <a:pPr algn="ctr">
                <a:defRPr/>
              </a:pPr>
              <a:r>
                <a:rPr lang="en-US" sz="1600" dirty="0">
                  <a:solidFill>
                    <a:srgbClr val="FFFFFF"/>
                  </a:solidFill>
                </a:rPr>
                <a:t>OS</a:t>
              </a:r>
            </a:p>
          </p:txBody>
        </p:sp>
        <p:sp>
          <p:nvSpPr>
            <p:cNvPr id="35" name="Rounded Rectangle 34"/>
            <p:cNvSpPr/>
            <p:nvPr/>
          </p:nvSpPr>
          <p:spPr bwMode="auto">
            <a:xfrm>
              <a:off x="5334000" y="2286000"/>
              <a:ext cx="1219200" cy="838200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7545C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 smtClean="0">
                  <a:solidFill>
                    <a:srgbClr val="FFFFFF"/>
                  </a:solidFill>
                </a:rPr>
                <a:t>Net Windows</a:t>
              </a:r>
              <a:endParaRPr lang="en-US" dirty="0">
                <a:solidFill>
                  <a:srgbClr val="FFFFFF"/>
                </a:solidFill>
              </a:endParaRPr>
            </a:p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6" name="TextBox 23"/>
            <p:cNvSpPr txBox="1">
              <a:spLocks noChangeArrowheads="1"/>
            </p:cNvSpPr>
            <p:nvPr/>
          </p:nvSpPr>
          <p:spPr bwMode="auto">
            <a:xfrm>
              <a:off x="6553200" y="2526268"/>
              <a:ext cx="389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or</a:t>
              </a:r>
            </a:p>
          </p:txBody>
        </p:sp>
        <p:sp>
          <p:nvSpPr>
            <p:cNvPr id="37" name="TextBox 2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389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/>
                <a:t>or</a:t>
              </a:r>
            </a:p>
          </p:txBody>
        </p:sp>
        <p:grpSp>
          <p:nvGrpSpPr>
            <p:cNvPr id="11" name="Group 52"/>
            <p:cNvGrpSpPr>
              <a:grpSpLocks/>
            </p:cNvGrpSpPr>
            <p:nvPr/>
          </p:nvGrpSpPr>
          <p:grpSpPr bwMode="auto">
            <a:xfrm>
              <a:off x="5943600" y="1828800"/>
              <a:ext cx="2590800" cy="369332"/>
              <a:chOff x="6019800" y="3200400"/>
              <a:chExt cx="2590800" cy="369332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>
                <a:off x="6019800" y="3427413"/>
                <a:ext cx="2590800" cy="15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23"/>
              <p:cNvSpPr txBox="1">
                <a:spLocks noChangeArrowheads="1"/>
              </p:cNvSpPr>
              <p:nvPr/>
            </p:nvSpPr>
            <p:spPr bwMode="auto">
              <a:xfrm>
                <a:off x="6453791" y="3200400"/>
                <a:ext cx="1775809" cy="3693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/>
                  <a:t>Open Interface</a:t>
                </a:r>
              </a:p>
            </p:txBody>
          </p:sp>
        </p:grpSp>
      </p:grpSp>
      <p:cxnSp>
        <p:nvCxnSpPr>
          <p:cNvPr id="42" name="Straight Connector 41"/>
          <p:cNvCxnSpPr/>
          <p:nvPr/>
        </p:nvCxnSpPr>
        <p:spPr>
          <a:xfrm>
            <a:off x="1371600" y="3962400"/>
            <a:ext cx="381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828800" y="3810000"/>
            <a:ext cx="17732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Open Interface</a:t>
            </a:r>
            <a:endParaRPr lang="en-US" sz="2000" b="1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3657600" y="4038600"/>
            <a:ext cx="381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SDN: separate forwarding hardware from controlling software</a:t>
            </a:r>
            <a:endParaRPr lang="en-US" dirty="0"/>
          </a:p>
        </p:txBody>
      </p:sp>
      <p:pic>
        <p:nvPicPr>
          <p:cNvPr id="8194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990600" y="5181600"/>
            <a:ext cx="571347" cy="644861"/>
          </a:xfrm>
          <a:prstGeom prst="rect">
            <a:avLst/>
          </a:prstGeom>
          <a:noFill/>
        </p:spPr>
      </p:pic>
      <p:pic>
        <p:nvPicPr>
          <p:cNvPr id="5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752600" y="4191000"/>
            <a:ext cx="571347" cy="644861"/>
          </a:xfrm>
          <a:prstGeom prst="rect">
            <a:avLst/>
          </a:prstGeom>
          <a:noFill/>
        </p:spPr>
      </p:pic>
      <p:pic>
        <p:nvPicPr>
          <p:cNvPr id="6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590800" y="5029200"/>
            <a:ext cx="571347" cy="644861"/>
          </a:xfrm>
          <a:prstGeom prst="rect">
            <a:avLst/>
          </a:prstGeom>
          <a:noFill/>
        </p:spPr>
      </p:pic>
      <p:pic>
        <p:nvPicPr>
          <p:cNvPr id="7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752600" y="5791200"/>
            <a:ext cx="571347" cy="644861"/>
          </a:xfrm>
          <a:prstGeom prst="rect">
            <a:avLst/>
          </a:prstGeom>
          <a:noFill/>
        </p:spPr>
      </p:pic>
      <p:pic>
        <p:nvPicPr>
          <p:cNvPr id="8" name="Picture 2" descr="http://routercisco.com.mx/wp-content/uploads/2015/03/RACK-CIS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505200" y="4343400"/>
            <a:ext cx="571347" cy="644861"/>
          </a:xfrm>
          <a:prstGeom prst="rect">
            <a:avLst/>
          </a:prstGeom>
          <a:noFill/>
        </p:spPr>
      </p:pic>
      <p:cxnSp>
        <p:nvCxnSpPr>
          <p:cNvPr id="10" name="Straight Connector 9"/>
          <p:cNvCxnSpPr>
            <a:stCxn id="8194" idx="0"/>
            <a:endCxn id="5" idx="3"/>
          </p:cNvCxnSpPr>
          <p:nvPr/>
        </p:nvCxnSpPr>
        <p:spPr>
          <a:xfrm flipV="1">
            <a:off x="1276273" y="4513431"/>
            <a:ext cx="476327" cy="6681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194" idx="2"/>
            <a:endCxn id="7" idx="3"/>
          </p:cNvCxnSpPr>
          <p:nvPr/>
        </p:nvCxnSpPr>
        <p:spPr>
          <a:xfrm>
            <a:off x="1276273" y="5826461"/>
            <a:ext cx="476327" cy="2871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1"/>
            <a:endCxn id="6" idx="0"/>
          </p:cNvCxnSpPr>
          <p:nvPr/>
        </p:nvCxnSpPr>
        <p:spPr>
          <a:xfrm>
            <a:off x="2323947" y="4513431"/>
            <a:ext cx="552526" cy="5157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6" idx="2"/>
          </p:cNvCxnSpPr>
          <p:nvPr/>
        </p:nvCxnSpPr>
        <p:spPr>
          <a:xfrm flipV="1">
            <a:off x="2362200" y="5674061"/>
            <a:ext cx="514273" cy="42193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1"/>
            <a:endCxn id="8" idx="2"/>
          </p:cNvCxnSpPr>
          <p:nvPr/>
        </p:nvCxnSpPr>
        <p:spPr>
          <a:xfrm flipV="1">
            <a:off x="3162147" y="4988261"/>
            <a:ext cx="628726" cy="3633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762000" y="1524000"/>
            <a:ext cx="3657600" cy="685800"/>
            <a:chOff x="5334000" y="1371600"/>
            <a:chExt cx="3657600" cy="685800"/>
          </a:xfrm>
        </p:grpSpPr>
        <p:sp>
          <p:nvSpPr>
            <p:cNvPr id="17" name="Rounded Rectangle 16"/>
            <p:cNvSpPr/>
            <p:nvPr/>
          </p:nvSpPr>
          <p:spPr bwMode="auto">
            <a:xfrm>
              <a:off x="8382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19" name="Rounded Rectangle 18"/>
            <p:cNvSpPr/>
            <p:nvPr/>
          </p:nvSpPr>
          <p:spPr bwMode="auto">
            <a:xfrm>
              <a:off x="80772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77724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4" name="Rounded Rectangle 23"/>
            <p:cNvSpPr/>
            <p:nvPr/>
          </p:nvSpPr>
          <p:spPr bwMode="auto">
            <a:xfrm>
              <a:off x="74676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5" name="Rounded Rectangle 24"/>
            <p:cNvSpPr/>
            <p:nvPr/>
          </p:nvSpPr>
          <p:spPr bwMode="auto">
            <a:xfrm>
              <a:off x="71628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6" name="Rounded Rectangle 25"/>
            <p:cNvSpPr/>
            <p:nvPr/>
          </p:nvSpPr>
          <p:spPr bwMode="auto">
            <a:xfrm>
              <a:off x="6858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7" name="Rounded Rectangle 26"/>
            <p:cNvSpPr/>
            <p:nvPr/>
          </p:nvSpPr>
          <p:spPr bwMode="auto">
            <a:xfrm>
              <a:off x="65532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8" name="Rounded Rectangle 27"/>
            <p:cNvSpPr/>
            <p:nvPr/>
          </p:nvSpPr>
          <p:spPr bwMode="auto">
            <a:xfrm>
              <a:off x="62484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59436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30" name="Rounded Rectangle 29"/>
            <p:cNvSpPr/>
            <p:nvPr/>
          </p:nvSpPr>
          <p:spPr bwMode="auto">
            <a:xfrm>
              <a:off x="56388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FFCC66"/>
                  </a:solidFill>
                </a:rPr>
                <a:t>App</a:t>
              </a:r>
            </a:p>
          </p:txBody>
        </p:sp>
        <p:sp>
          <p:nvSpPr>
            <p:cNvPr id="31" name="Rounded Rectangle 30"/>
            <p:cNvSpPr/>
            <p:nvPr/>
          </p:nvSpPr>
          <p:spPr bwMode="auto">
            <a:xfrm>
              <a:off x="5334000" y="1371600"/>
              <a:ext cx="609600" cy="685800"/>
            </a:xfrm>
            <a:prstGeom prst="roundRect">
              <a:avLst/>
            </a:prstGeom>
            <a:solidFill>
              <a:srgbClr val="FFCC66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chemeClr val="tx1"/>
                  </a:solidFill>
                </a:rPr>
                <a:t>App</a:t>
              </a:r>
            </a:p>
          </p:txBody>
        </p:sp>
      </p:grpSp>
      <p:grpSp>
        <p:nvGrpSpPr>
          <p:cNvPr id="9" name="Group 57"/>
          <p:cNvGrpSpPr>
            <a:grpSpLocks/>
          </p:cNvGrpSpPr>
          <p:nvPr/>
        </p:nvGrpSpPr>
        <p:grpSpPr bwMode="auto">
          <a:xfrm>
            <a:off x="762000" y="2438400"/>
            <a:ext cx="3505200" cy="1295400"/>
            <a:chOff x="5334000" y="1828800"/>
            <a:chExt cx="3505200" cy="1295400"/>
          </a:xfrm>
        </p:grpSpPr>
        <p:sp>
          <p:nvSpPr>
            <p:cNvPr id="33" name="Rounded Rectangle 32"/>
            <p:cNvSpPr/>
            <p:nvPr/>
          </p:nvSpPr>
          <p:spPr bwMode="auto">
            <a:xfrm>
              <a:off x="6934200" y="2286000"/>
              <a:ext cx="762000" cy="838200"/>
            </a:xfrm>
            <a:prstGeom prst="roundRect">
              <a:avLst/>
            </a:prstGeom>
            <a:gradFill>
              <a:gsLst>
                <a:gs pos="0">
                  <a:srgbClr val="008000"/>
                </a:gs>
                <a:gs pos="100000">
                  <a:srgbClr val="00C362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FFFFFF"/>
                  </a:solidFill>
                </a:rPr>
                <a:t>Net Linux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 bwMode="auto">
            <a:xfrm>
              <a:off x="8077200" y="2286000"/>
              <a:ext cx="762000" cy="838200"/>
            </a:xfrm>
            <a:prstGeom prst="roundRect">
              <a:avLst/>
            </a:prstGeom>
            <a:gradFill>
              <a:gsLst>
                <a:gs pos="0">
                  <a:srgbClr val="FF00FF"/>
                </a:gs>
                <a:gs pos="100000">
                  <a:srgbClr val="FF99CC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FFFFFF"/>
                  </a:solidFill>
                </a:rPr>
                <a:t>Net Mac</a:t>
              </a:r>
              <a:endParaRPr lang="en-US" sz="1600" dirty="0">
                <a:solidFill>
                  <a:srgbClr val="FFFFFF"/>
                </a:solidFill>
              </a:endParaRPr>
            </a:p>
            <a:p>
              <a:pPr algn="ctr">
                <a:defRPr/>
              </a:pPr>
              <a:r>
                <a:rPr lang="en-US" sz="1600" dirty="0">
                  <a:solidFill>
                    <a:srgbClr val="FFFFFF"/>
                  </a:solidFill>
                </a:rPr>
                <a:t>OS</a:t>
              </a:r>
            </a:p>
          </p:txBody>
        </p:sp>
        <p:sp>
          <p:nvSpPr>
            <p:cNvPr id="35" name="Rounded Rectangle 34"/>
            <p:cNvSpPr/>
            <p:nvPr/>
          </p:nvSpPr>
          <p:spPr bwMode="auto">
            <a:xfrm>
              <a:off x="5334000" y="2286000"/>
              <a:ext cx="1219200" cy="838200"/>
            </a:xfrm>
            <a:prstGeom prst="roundRect">
              <a:avLst/>
            </a:prstGeom>
            <a:gradFill>
              <a:gsLst>
                <a:gs pos="0">
                  <a:srgbClr val="FF0000"/>
                </a:gs>
                <a:gs pos="100000">
                  <a:srgbClr val="F7545C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 smtClean="0">
                  <a:solidFill>
                    <a:srgbClr val="FFFFFF"/>
                  </a:solidFill>
                </a:rPr>
                <a:t>Net Windows</a:t>
              </a:r>
              <a:endParaRPr lang="en-US" dirty="0">
                <a:solidFill>
                  <a:srgbClr val="FFFFFF"/>
                </a:solidFill>
              </a:endParaRPr>
            </a:p>
            <a:p>
              <a:pPr algn="ctr">
                <a:defRPr/>
              </a:pP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36" name="TextBox 23"/>
            <p:cNvSpPr txBox="1">
              <a:spLocks noChangeArrowheads="1"/>
            </p:cNvSpPr>
            <p:nvPr/>
          </p:nvSpPr>
          <p:spPr bwMode="auto">
            <a:xfrm>
              <a:off x="6553200" y="2526268"/>
              <a:ext cx="389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or</a:t>
              </a:r>
            </a:p>
          </p:txBody>
        </p:sp>
        <p:sp>
          <p:nvSpPr>
            <p:cNvPr id="37" name="TextBox 2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389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dirty="0"/>
                <a:t>or</a:t>
              </a:r>
            </a:p>
          </p:txBody>
        </p:sp>
        <p:grpSp>
          <p:nvGrpSpPr>
            <p:cNvPr id="11" name="Group 52"/>
            <p:cNvGrpSpPr>
              <a:grpSpLocks/>
            </p:cNvGrpSpPr>
            <p:nvPr/>
          </p:nvGrpSpPr>
          <p:grpSpPr bwMode="auto">
            <a:xfrm>
              <a:off x="5943600" y="1828800"/>
              <a:ext cx="2590800" cy="369332"/>
              <a:chOff x="6019800" y="3200400"/>
              <a:chExt cx="2590800" cy="369332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>
                <a:off x="6019800" y="3427413"/>
                <a:ext cx="2590800" cy="15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TextBox 23"/>
              <p:cNvSpPr txBox="1">
                <a:spLocks noChangeArrowheads="1"/>
              </p:cNvSpPr>
              <p:nvPr/>
            </p:nvSpPr>
            <p:spPr bwMode="auto">
              <a:xfrm>
                <a:off x="6453791" y="3200400"/>
                <a:ext cx="1775809" cy="36933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dirty="0"/>
                  <a:t>Open Interface</a:t>
                </a:r>
              </a:p>
            </p:txBody>
          </p:sp>
        </p:grpSp>
      </p:grpSp>
      <p:cxnSp>
        <p:nvCxnSpPr>
          <p:cNvPr id="42" name="Straight Connector 41"/>
          <p:cNvCxnSpPr/>
          <p:nvPr/>
        </p:nvCxnSpPr>
        <p:spPr>
          <a:xfrm>
            <a:off x="1371600" y="3962400"/>
            <a:ext cx="381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828800" y="3810000"/>
            <a:ext cx="17732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Open Interface</a:t>
            </a:r>
            <a:endParaRPr lang="en-US" sz="2000" b="1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3657600" y="4038600"/>
            <a:ext cx="381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953000" y="3810000"/>
            <a:ext cx="317721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 smtClean="0"/>
              <a:t>OpenFlow</a:t>
            </a:r>
            <a:r>
              <a:rPr lang="en-US" dirty="0" smtClean="0"/>
              <a:t>: standardized for </a:t>
            </a:r>
          </a:p>
          <a:p>
            <a:pPr marL="342900" indent="-342900"/>
            <a:r>
              <a:rPr lang="en-US" dirty="0" smtClean="0"/>
              <a:t>       Ethernet/IP/TCP</a:t>
            </a:r>
            <a:endParaRPr 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4191000" y="3962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800600" y="5029200"/>
            <a:ext cx="412760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OpenFlow</a:t>
            </a:r>
            <a:r>
              <a:rPr lang="en-US" dirty="0" smtClean="0"/>
              <a:t> enabled switches/routers</a:t>
            </a:r>
          </a:p>
          <a:p>
            <a:r>
              <a:rPr lang="en-US" dirty="0" smtClean="0"/>
              <a:t>     simple hardware doing forwarding only</a:t>
            </a:r>
          </a:p>
          <a:p>
            <a:r>
              <a:rPr lang="en-US" dirty="0" smtClean="0"/>
              <a:t>     forwarding table can be set by other</a:t>
            </a:r>
          </a:p>
          <a:p>
            <a:r>
              <a:rPr lang="en-US" dirty="0" smtClean="0"/>
              <a:t>     entity through </a:t>
            </a:r>
            <a:r>
              <a:rPr lang="en-US" dirty="0" err="1" smtClean="0"/>
              <a:t>OpenFlow</a:t>
            </a:r>
            <a:endParaRPr lang="en-US" dirty="0"/>
          </a:p>
        </p:txBody>
      </p:sp>
      <p:cxnSp>
        <p:nvCxnSpPr>
          <p:cNvPr id="52" name="Straight Arrow Connector 51"/>
          <p:cNvCxnSpPr>
            <a:endCxn id="8" idx="1"/>
          </p:cNvCxnSpPr>
          <p:nvPr/>
        </p:nvCxnSpPr>
        <p:spPr>
          <a:xfrm flipH="1" flipV="1">
            <a:off x="4076547" y="4665831"/>
            <a:ext cx="647853" cy="5157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953000" y="3048000"/>
            <a:ext cx="38027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3. SDN controllers (floodlight, </a:t>
            </a:r>
            <a:r>
              <a:rPr lang="en-US" dirty="0" err="1" smtClean="0"/>
              <a:t>nox</a:t>
            </a:r>
            <a:r>
              <a:rPr lang="en-US" dirty="0" smtClean="0"/>
              <a:t>, etc)</a:t>
            </a:r>
            <a:endParaRPr lang="en-US" dirty="0"/>
          </a:p>
        </p:txBody>
      </p:sp>
      <p:cxnSp>
        <p:nvCxnSpPr>
          <p:cNvPr id="55" name="Straight Arrow Connector 54"/>
          <p:cNvCxnSpPr/>
          <p:nvPr/>
        </p:nvCxnSpPr>
        <p:spPr>
          <a:xfrm flipH="1">
            <a:off x="4419600" y="32766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4876800" y="1676400"/>
            <a:ext cx="38350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4. Firewall, virtual network, TE, IDS,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4876800" y="2438400"/>
            <a:ext cx="37367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Northbound API, not standardized yet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453484" y="2021024"/>
            <a:ext cx="6027737" cy="1440135"/>
            <a:chOff x="1492879" y="2061336"/>
            <a:chExt cx="6027737" cy="1440135"/>
          </a:xfrm>
        </p:grpSpPr>
        <p:sp>
          <p:nvSpPr>
            <p:cNvPr id="388" name="Rectangle 387"/>
            <p:cNvSpPr/>
            <p:nvPr/>
          </p:nvSpPr>
          <p:spPr bwMode="auto">
            <a:xfrm>
              <a:off x="1929251" y="2064703"/>
              <a:ext cx="5043488" cy="10175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96" name="Freeform 395"/>
            <p:cNvSpPr/>
            <p:nvPr/>
          </p:nvSpPr>
          <p:spPr bwMode="auto">
            <a:xfrm>
              <a:off x="1739747" y="2067585"/>
              <a:ext cx="198437" cy="1385888"/>
            </a:xfrm>
            <a:custGeom>
              <a:avLst/>
              <a:gdLst>
                <a:gd name="connsiteX0" fmla="*/ 0 w 312616"/>
                <a:gd name="connsiteY0" fmla="*/ 644770 h 1367693"/>
                <a:gd name="connsiteX1" fmla="*/ 312616 w 312616"/>
                <a:gd name="connsiteY1" fmla="*/ 0 h 1367693"/>
                <a:gd name="connsiteX2" fmla="*/ 312616 w 312616"/>
                <a:gd name="connsiteY2" fmla="*/ 1016000 h 1367693"/>
                <a:gd name="connsiteX3" fmla="*/ 117231 w 312616"/>
                <a:gd name="connsiteY3" fmla="*/ 1367693 h 1367693"/>
                <a:gd name="connsiteX4" fmla="*/ 0 w 312616"/>
                <a:gd name="connsiteY4" fmla="*/ 644770 h 1367693"/>
                <a:gd name="connsiteX0" fmla="*/ 0 w 199855"/>
                <a:gd name="connsiteY0" fmla="*/ 733787 h 1367693"/>
                <a:gd name="connsiteX1" fmla="*/ 199855 w 199855"/>
                <a:gd name="connsiteY1" fmla="*/ 0 h 1367693"/>
                <a:gd name="connsiteX2" fmla="*/ 199855 w 199855"/>
                <a:gd name="connsiteY2" fmla="*/ 1016000 h 1367693"/>
                <a:gd name="connsiteX3" fmla="*/ 4470 w 199855"/>
                <a:gd name="connsiteY3" fmla="*/ 1367693 h 1367693"/>
                <a:gd name="connsiteX4" fmla="*/ 0 w 199855"/>
                <a:gd name="connsiteY4" fmla="*/ 733787 h 1367693"/>
                <a:gd name="connsiteX0" fmla="*/ 25203 w 225058"/>
                <a:gd name="connsiteY0" fmla="*/ 733787 h 1361758"/>
                <a:gd name="connsiteX1" fmla="*/ 225058 w 225058"/>
                <a:gd name="connsiteY1" fmla="*/ 0 h 1361758"/>
                <a:gd name="connsiteX2" fmla="*/ 225058 w 225058"/>
                <a:gd name="connsiteY2" fmla="*/ 1016000 h 1361758"/>
                <a:gd name="connsiteX3" fmla="*/ 0 w 225058"/>
                <a:gd name="connsiteY3" fmla="*/ 1361758 h 1361758"/>
                <a:gd name="connsiteX4" fmla="*/ 25203 w 225058"/>
                <a:gd name="connsiteY4" fmla="*/ 733787 h 1361758"/>
                <a:gd name="connsiteX0" fmla="*/ 25203 w 230992"/>
                <a:gd name="connsiteY0" fmla="*/ 787197 h 1415168"/>
                <a:gd name="connsiteX1" fmla="*/ 230992 w 230992"/>
                <a:gd name="connsiteY1" fmla="*/ 0 h 1415168"/>
                <a:gd name="connsiteX2" fmla="*/ 225058 w 230992"/>
                <a:gd name="connsiteY2" fmla="*/ 1069410 h 1415168"/>
                <a:gd name="connsiteX3" fmla="*/ 0 w 230992"/>
                <a:gd name="connsiteY3" fmla="*/ 1415168 h 1415168"/>
                <a:gd name="connsiteX4" fmla="*/ 25203 w 230992"/>
                <a:gd name="connsiteY4" fmla="*/ 787197 h 1415168"/>
                <a:gd name="connsiteX0" fmla="*/ 0 w 205789"/>
                <a:gd name="connsiteY0" fmla="*/ 787197 h 1427037"/>
                <a:gd name="connsiteX1" fmla="*/ 205789 w 205789"/>
                <a:gd name="connsiteY1" fmla="*/ 0 h 1427037"/>
                <a:gd name="connsiteX2" fmla="*/ 199855 w 205789"/>
                <a:gd name="connsiteY2" fmla="*/ 1069410 h 1427037"/>
                <a:gd name="connsiteX3" fmla="*/ 4471 w 205789"/>
                <a:gd name="connsiteY3" fmla="*/ 1427037 h 1427037"/>
                <a:gd name="connsiteX4" fmla="*/ 0 w 205789"/>
                <a:gd name="connsiteY4" fmla="*/ 787197 h 1427037"/>
                <a:gd name="connsiteX0" fmla="*/ 0 w 199855"/>
                <a:gd name="connsiteY0" fmla="*/ 745656 h 1385496"/>
                <a:gd name="connsiteX1" fmla="*/ 193920 w 199855"/>
                <a:gd name="connsiteY1" fmla="*/ 0 h 1385496"/>
                <a:gd name="connsiteX2" fmla="*/ 199855 w 199855"/>
                <a:gd name="connsiteY2" fmla="*/ 1027869 h 1385496"/>
                <a:gd name="connsiteX3" fmla="*/ 4471 w 199855"/>
                <a:gd name="connsiteY3" fmla="*/ 1385496 h 1385496"/>
                <a:gd name="connsiteX4" fmla="*/ 0 w 199855"/>
                <a:gd name="connsiteY4" fmla="*/ 745656 h 1385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9855" h="1385496">
                  <a:moveTo>
                    <a:pt x="0" y="745656"/>
                  </a:moveTo>
                  <a:lnTo>
                    <a:pt x="193920" y="0"/>
                  </a:lnTo>
                  <a:cubicBezTo>
                    <a:pt x="195898" y="342623"/>
                    <a:pt x="197877" y="685246"/>
                    <a:pt x="199855" y="1027869"/>
                  </a:cubicBezTo>
                  <a:lnTo>
                    <a:pt x="4471" y="1385496"/>
                  </a:lnTo>
                  <a:cubicBezTo>
                    <a:pt x="2981" y="1172216"/>
                    <a:pt x="1490" y="958936"/>
                    <a:pt x="0" y="745656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98" name="Freeform 397"/>
            <p:cNvSpPr/>
            <p:nvPr/>
          </p:nvSpPr>
          <p:spPr bwMode="auto">
            <a:xfrm flipH="1">
              <a:off x="6969078" y="2061336"/>
              <a:ext cx="220427" cy="1370587"/>
            </a:xfrm>
            <a:custGeom>
              <a:avLst/>
              <a:gdLst>
                <a:gd name="connsiteX0" fmla="*/ 0 w 312616"/>
                <a:gd name="connsiteY0" fmla="*/ 644770 h 1367693"/>
                <a:gd name="connsiteX1" fmla="*/ 312616 w 312616"/>
                <a:gd name="connsiteY1" fmla="*/ 0 h 1367693"/>
                <a:gd name="connsiteX2" fmla="*/ 312616 w 312616"/>
                <a:gd name="connsiteY2" fmla="*/ 1016000 h 1367693"/>
                <a:gd name="connsiteX3" fmla="*/ 117231 w 312616"/>
                <a:gd name="connsiteY3" fmla="*/ 1367693 h 1367693"/>
                <a:gd name="connsiteX4" fmla="*/ 0 w 312616"/>
                <a:gd name="connsiteY4" fmla="*/ 644770 h 1367693"/>
                <a:gd name="connsiteX0" fmla="*/ 0 w 199855"/>
                <a:gd name="connsiteY0" fmla="*/ 733787 h 1367693"/>
                <a:gd name="connsiteX1" fmla="*/ 199855 w 199855"/>
                <a:gd name="connsiteY1" fmla="*/ 0 h 1367693"/>
                <a:gd name="connsiteX2" fmla="*/ 199855 w 199855"/>
                <a:gd name="connsiteY2" fmla="*/ 1016000 h 1367693"/>
                <a:gd name="connsiteX3" fmla="*/ 4470 w 199855"/>
                <a:gd name="connsiteY3" fmla="*/ 1367693 h 1367693"/>
                <a:gd name="connsiteX4" fmla="*/ 0 w 199855"/>
                <a:gd name="connsiteY4" fmla="*/ 733787 h 1367693"/>
                <a:gd name="connsiteX0" fmla="*/ 25203 w 225058"/>
                <a:gd name="connsiteY0" fmla="*/ 733787 h 1361758"/>
                <a:gd name="connsiteX1" fmla="*/ 225058 w 225058"/>
                <a:gd name="connsiteY1" fmla="*/ 0 h 1361758"/>
                <a:gd name="connsiteX2" fmla="*/ 225058 w 225058"/>
                <a:gd name="connsiteY2" fmla="*/ 1016000 h 1361758"/>
                <a:gd name="connsiteX3" fmla="*/ 0 w 225058"/>
                <a:gd name="connsiteY3" fmla="*/ 1361758 h 1361758"/>
                <a:gd name="connsiteX4" fmla="*/ 25203 w 225058"/>
                <a:gd name="connsiteY4" fmla="*/ 733787 h 1361758"/>
                <a:gd name="connsiteX0" fmla="*/ 25203 w 230992"/>
                <a:gd name="connsiteY0" fmla="*/ 787197 h 1415168"/>
                <a:gd name="connsiteX1" fmla="*/ 230992 w 230992"/>
                <a:gd name="connsiteY1" fmla="*/ 0 h 1415168"/>
                <a:gd name="connsiteX2" fmla="*/ 225058 w 230992"/>
                <a:gd name="connsiteY2" fmla="*/ 1069410 h 1415168"/>
                <a:gd name="connsiteX3" fmla="*/ 0 w 230992"/>
                <a:gd name="connsiteY3" fmla="*/ 1415168 h 1415168"/>
                <a:gd name="connsiteX4" fmla="*/ 25203 w 230992"/>
                <a:gd name="connsiteY4" fmla="*/ 787197 h 1415168"/>
                <a:gd name="connsiteX0" fmla="*/ 0 w 205789"/>
                <a:gd name="connsiteY0" fmla="*/ 787197 h 1427037"/>
                <a:gd name="connsiteX1" fmla="*/ 205789 w 205789"/>
                <a:gd name="connsiteY1" fmla="*/ 0 h 1427037"/>
                <a:gd name="connsiteX2" fmla="*/ 199855 w 205789"/>
                <a:gd name="connsiteY2" fmla="*/ 1069410 h 1427037"/>
                <a:gd name="connsiteX3" fmla="*/ 4471 w 205789"/>
                <a:gd name="connsiteY3" fmla="*/ 1427037 h 1427037"/>
                <a:gd name="connsiteX4" fmla="*/ 0 w 205789"/>
                <a:gd name="connsiteY4" fmla="*/ 787197 h 1427037"/>
                <a:gd name="connsiteX0" fmla="*/ 0 w 199855"/>
                <a:gd name="connsiteY0" fmla="*/ 745656 h 1385496"/>
                <a:gd name="connsiteX1" fmla="*/ 193920 w 199855"/>
                <a:gd name="connsiteY1" fmla="*/ 0 h 1385496"/>
                <a:gd name="connsiteX2" fmla="*/ 199855 w 199855"/>
                <a:gd name="connsiteY2" fmla="*/ 1027869 h 1385496"/>
                <a:gd name="connsiteX3" fmla="*/ 4471 w 199855"/>
                <a:gd name="connsiteY3" fmla="*/ 1385496 h 1385496"/>
                <a:gd name="connsiteX4" fmla="*/ 0 w 199855"/>
                <a:gd name="connsiteY4" fmla="*/ 745656 h 1385496"/>
                <a:gd name="connsiteX0" fmla="*/ 0 w 219519"/>
                <a:gd name="connsiteY0" fmla="*/ 730359 h 1370199"/>
                <a:gd name="connsiteX1" fmla="*/ 219401 w 219519"/>
                <a:gd name="connsiteY1" fmla="*/ 0 h 1370199"/>
                <a:gd name="connsiteX2" fmla="*/ 199855 w 219519"/>
                <a:gd name="connsiteY2" fmla="*/ 1012572 h 1370199"/>
                <a:gd name="connsiteX3" fmla="*/ 4471 w 219519"/>
                <a:gd name="connsiteY3" fmla="*/ 1370199 h 1370199"/>
                <a:gd name="connsiteX4" fmla="*/ 0 w 219519"/>
                <a:gd name="connsiteY4" fmla="*/ 730359 h 1370199"/>
                <a:gd name="connsiteX0" fmla="*/ 0 w 219602"/>
                <a:gd name="connsiteY0" fmla="*/ 730359 h 1370199"/>
                <a:gd name="connsiteX1" fmla="*/ 219401 w 219602"/>
                <a:gd name="connsiteY1" fmla="*/ 0 h 1370199"/>
                <a:gd name="connsiteX2" fmla="*/ 210047 w 219602"/>
                <a:gd name="connsiteY2" fmla="*/ 1007473 h 1370199"/>
                <a:gd name="connsiteX3" fmla="*/ 4471 w 219602"/>
                <a:gd name="connsiteY3" fmla="*/ 1370199 h 1370199"/>
                <a:gd name="connsiteX4" fmla="*/ 0 w 219602"/>
                <a:gd name="connsiteY4" fmla="*/ 730359 h 1370199"/>
                <a:gd name="connsiteX0" fmla="*/ 0 w 220239"/>
                <a:gd name="connsiteY0" fmla="*/ 730359 h 1370199"/>
                <a:gd name="connsiteX1" fmla="*/ 219401 w 220239"/>
                <a:gd name="connsiteY1" fmla="*/ 0 h 1370199"/>
                <a:gd name="connsiteX2" fmla="*/ 220239 w 220239"/>
                <a:gd name="connsiteY2" fmla="*/ 1007473 h 1370199"/>
                <a:gd name="connsiteX3" fmla="*/ 4471 w 220239"/>
                <a:gd name="connsiteY3" fmla="*/ 1370199 h 1370199"/>
                <a:gd name="connsiteX4" fmla="*/ 0 w 220239"/>
                <a:gd name="connsiteY4" fmla="*/ 730359 h 1370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0239" h="1370199">
                  <a:moveTo>
                    <a:pt x="0" y="730359"/>
                  </a:moveTo>
                  <a:cubicBezTo>
                    <a:pt x="64640" y="481807"/>
                    <a:pt x="154761" y="248552"/>
                    <a:pt x="219401" y="0"/>
                  </a:cubicBezTo>
                  <a:cubicBezTo>
                    <a:pt x="221379" y="342623"/>
                    <a:pt x="218261" y="664850"/>
                    <a:pt x="220239" y="1007473"/>
                  </a:cubicBezTo>
                  <a:lnTo>
                    <a:pt x="4471" y="1370199"/>
                  </a:lnTo>
                  <a:cubicBezTo>
                    <a:pt x="2981" y="1156919"/>
                    <a:pt x="1490" y="943639"/>
                    <a:pt x="0" y="730359"/>
                  </a:cubicBezTo>
                  <a:close/>
                </a:path>
              </a:pathLst>
            </a:cu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1080000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grpSp>
          <p:nvGrpSpPr>
            <p:cNvPr id="48316" name="Group 950"/>
            <p:cNvGrpSpPr>
              <a:grpSpLocks/>
            </p:cNvGrpSpPr>
            <p:nvPr/>
          </p:nvGrpSpPr>
          <p:grpSpPr bwMode="auto">
            <a:xfrm>
              <a:off x="1492879" y="2820676"/>
              <a:ext cx="338137" cy="653816"/>
              <a:chOff x="4140" y="429"/>
              <a:chExt cx="1425" cy="2396"/>
            </a:xfrm>
          </p:grpSpPr>
          <p:sp>
            <p:nvSpPr>
              <p:cNvPr id="48350" name="Freeform 95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3 w 354"/>
                  <a:gd name="T1" fmla="*/ 0 h 2742"/>
                  <a:gd name="T2" fmla="*/ 15 w 354"/>
                  <a:gd name="T3" fmla="*/ 27 h 2742"/>
                  <a:gd name="T4" fmla="*/ 15 w 354"/>
                  <a:gd name="T5" fmla="*/ 205 h 2742"/>
                  <a:gd name="T6" fmla="*/ 0 w 354"/>
                  <a:gd name="T7" fmla="*/ 215 h 2742"/>
                  <a:gd name="T8" fmla="*/ 3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51" name="Rectangle 95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52" name="Freeform 95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9 w 211"/>
                  <a:gd name="T3" fmla="*/ 18 h 2537"/>
                  <a:gd name="T4" fmla="*/ 2 w 211"/>
                  <a:gd name="T5" fmla="*/ 196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53" name="Freeform 95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4 w 328"/>
                  <a:gd name="T3" fmla="*/ 11 h 226"/>
                  <a:gd name="T4" fmla="*/ 14 w 328"/>
                  <a:gd name="T5" fmla="*/ 19 h 226"/>
                  <a:gd name="T6" fmla="*/ 0 w 328"/>
                  <a:gd name="T7" fmla="*/ 8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54" name="Rectangle 95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8355" name="Group 95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8380" name="AutoShape 95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81" name="AutoShape 95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8356" name="Rectangle 95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8357" name="Group 96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8378" name="AutoShape 96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79" name="AutoShape 96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8358" name="Rectangle 96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59" name="Rectangle 96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8360" name="Group 96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8376" name="AutoShape 96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77" name="AutoShape 96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8361" name="Freeform 96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4 w 328"/>
                  <a:gd name="T3" fmla="*/ 10 h 226"/>
                  <a:gd name="T4" fmla="*/ 14 w 328"/>
                  <a:gd name="T5" fmla="*/ 17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8362" name="Group 96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8374" name="AutoShape 97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75" name="AutoShape 97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8363" name="Rectangle 97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64" name="Freeform 97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4 w 296"/>
                  <a:gd name="T3" fmla="*/ 10 h 256"/>
                  <a:gd name="T4" fmla="*/ 14 w 296"/>
                  <a:gd name="T5" fmla="*/ 19 h 256"/>
                  <a:gd name="T6" fmla="*/ 0 w 296"/>
                  <a:gd name="T7" fmla="*/ 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65" name="Freeform 97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4 w 304"/>
                  <a:gd name="T3" fmla="*/ 13 h 288"/>
                  <a:gd name="T4" fmla="*/ 13 w 304"/>
                  <a:gd name="T5" fmla="*/ 23 h 288"/>
                  <a:gd name="T6" fmla="*/ 2 w 304"/>
                  <a:gd name="T7" fmla="*/ 1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66" name="Oval 97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67" name="Freeform 97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9 h 240"/>
                  <a:gd name="T2" fmla="*/ 2 w 306"/>
                  <a:gd name="T3" fmla="*/ 19 h 240"/>
                  <a:gd name="T4" fmla="*/ 14 w 306"/>
                  <a:gd name="T5" fmla="*/ 9 h 240"/>
                  <a:gd name="T6" fmla="*/ 14 w 306"/>
                  <a:gd name="T7" fmla="*/ 0 h 240"/>
                  <a:gd name="T8" fmla="*/ 0 w 306"/>
                  <a:gd name="T9" fmla="*/ 9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68" name="AutoShape 97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69" name="AutoShape 97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70" name="Oval 97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71" name="Oval 98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48372" name="Oval 98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73" name="Rectangle 98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8317" name="Group 950"/>
            <p:cNvGrpSpPr>
              <a:grpSpLocks/>
            </p:cNvGrpSpPr>
            <p:nvPr/>
          </p:nvGrpSpPr>
          <p:grpSpPr bwMode="auto">
            <a:xfrm>
              <a:off x="7182479" y="2847655"/>
              <a:ext cx="338137" cy="653816"/>
              <a:chOff x="4140" y="429"/>
              <a:chExt cx="1425" cy="2396"/>
            </a:xfrm>
          </p:grpSpPr>
          <p:sp>
            <p:nvSpPr>
              <p:cNvPr id="48318" name="Freeform 95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3 w 354"/>
                  <a:gd name="T1" fmla="*/ 0 h 2742"/>
                  <a:gd name="T2" fmla="*/ 15 w 354"/>
                  <a:gd name="T3" fmla="*/ 27 h 2742"/>
                  <a:gd name="T4" fmla="*/ 15 w 354"/>
                  <a:gd name="T5" fmla="*/ 205 h 2742"/>
                  <a:gd name="T6" fmla="*/ 0 w 354"/>
                  <a:gd name="T7" fmla="*/ 215 h 2742"/>
                  <a:gd name="T8" fmla="*/ 3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19" name="Rectangle 95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20" name="Freeform 95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9 w 211"/>
                  <a:gd name="T3" fmla="*/ 18 h 2537"/>
                  <a:gd name="T4" fmla="*/ 2 w 211"/>
                  <a:gd name="T5" fmla="*/ 196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21" name="Freeform 95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4 w 328"/>
                  <a:gd name="T3" fmla="*/ 11 h 226"/>
                  <a:gd name="T4" fmla="*/ 14 w 328"/>
                  <a:gd name="T5" fmla="*/ 19 h 226"/>
                  <a:gd name="T6" fmla="*/ 0 w 328"/>
                  <a:gd name="T7" fmla="*/ 8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22" name="Rectangle 95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8323" name="Group 95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8348" name="AutoShape 95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49" name="AutoShape 95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8324" name="Rectangle 95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8325" name="Group 96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8346" name="AutoShape 96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47" name="AutoShape 96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8326" name="Rectangle 96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27" name="Rectangle 96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8328" name="Group 96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8344" name="AutoShape 96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45" name="AutoShape 96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8329" name="Freeform 96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4 w 328"/>
                  <a:gd name="T3" fmla="*/ 10 h 226"/>
                  <a:gd name="T4" fmla="*/ 14 w 328"/>
                  <a:gd name="T5" fmla="*/ 17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8330" name="Group 96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8342" name="AutoShape 97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43" name="AutoShape 97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8331" name="Rectangle 97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32" name="Freeform 97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4 w 296"/>
                  <a:gd name="T3" fmla="*/ 10 h 256"/>
                  <a:gd name="T4" fmla="*/ 14 w 296"/>
                  <a:gd name="T5" fmla="*/ 19 h 256"/>
                  <a:gd name="T6" fmla="*/ 0 w 296"/>
                  <a:gd name="T7" fmla="*/ 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33" name="Freeform 97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4 w 304"/>
                  <a:gd name="T3" fmla="*/ 13 h 288"/>
                  <a:gd name="T4" fmla="*/ 13 w 304"/>
                  <a:gd name="T5" fmla="*/ 23 h 288"/>
                  <a:gd name="T6" fmla="*/ 2 w 304"/>
                  <a:gd name="T7" fmla="*/ 1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34" name="Oval 97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35" name="Freeform 97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9 h 240"/>
                  <a:gd name="T2" fmla="*/ 2 w 306"/>
                  <a:gd name="T3" fmla="*/ 19 h 240"/>
                  <a:gd name="T4" fmla="*/ 14 w 306"/>
                  <a:gd name="T5" fmla="*/ 9 h 240"/>
                  <a:gd name="T6" fmla="*/ 14 w 306"/>
                  <a:gd name="T7" fmla="*/ 0 h 240"/>
                  <a:gd name="T8" fmla="*/ 0 w 306"/>
                  <a:gd name="T9" fmla="*/ 9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36" name="AutoShape 97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37" name="AutoShape 97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38" name="Oval 97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39" name="Oval 98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48340" name="Oval 98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41" name="Rectangle 98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8129" name="Freeform 2"/>
          <p:cNvSpPr>
            <a:spLocks/>
          </p:cNvSpPr>
          <p:nvPr/>
        </p:nvSpPr>
        <p:spPr bwMode="auto">
          <a:xfrm>
            <a:off x="2592388" y="5749925"/>
            <a:ext cx="4027487" cy="939800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0001" h="10125">
                <a:moveTo>
                  <a:pt x="4" y="4039"/>
                </a:moveTo>
                <a:cubicBezTo>
                  <a:pt x="-29" y="2271"/>
                  <a:pt x="194" y="2100"/>
                  <a:pt x="715" y="1595"/>
                </a:cubicBezTo>
                <a:cubicBezTo>
                  <a:pt x="1236" y="1089"/>
                  <a:pt x="2417" y="1272"/>
                  <a:pt x="3130" y="1006"/>
                </a:cubicBezTo>
                <a:cubicBezTo>
                  <a:pt x="3843" y="740"/>
                  <a:pt x="4397" y="0"/>
                  <a:pt x="4995" y="0"/>
                </a:cubicBezTo>
                <a:cubicBezTo>
                  <a:pt x="5593" y="1"/>
                  <a:pt x="6206" y="926"/>
                  <a:pt x="6720" y="1009"/>
                </a:cubicBezTo>
                <a:cubicBezTo>
                  <a:pt x="7234" y="1092"/>
                  <a:pt x="7536" y="241"/>
                  <a:pt x="8082" y="497"/>
                </a:cubicBezTo>
                <a:cubicBezTo>
                  <a:pt x="8628" y="756"/>
                  <a:pt x="9854" y="442"/>
                  <a:pt x="9989" y="2989"/>
                </a:cubicBezTo>
                <a:cubicBezTo>
                  <a:pt x="10124" y="5536"/>
                  <a:pt x="9098" y="5742"/>
                  <a:pt x="8599" y="6797"/>
                </a:cubicBezTo>
                <a:cubicBezTo>
                  <a:pt x="8100" y="7852"/>
                  <a:pt x="7544" y="8981"/>
                  <a:pt x="6995" y="9322"/>
                </a:cubicBezTo>
                <a:cubicBezTo>
                  <a:pt x="6446" y="9663"/>
                  <a:pt x="5793" y="8957"/>
                  <a:pt x="5307" y="8843"/>
                </a:cubicBezTo>
                <a:cubicBezTo>
                  <a:pt x="4819" y="8726"/>
                  <a:pt x="4628" y="10048"/>
                  <a:pt x="4371" y="9912"/>
                </a:cubicBezTo>
                <a:cubicBezTo>
                  <a:pt x="4114" y="9775"/>
                  <a:pt x="3505" y="10355"/>
                  <a:pt x="3140" y="10019"/>
                </a:cubicBezTo>
                <a:cubicBezTo>
                  <a:pt x="2774" y="9683"/>
                  <a:pt x="2820" y="8138"/>
                  <a:pt x="2179" y="7895"/>
                </a:cubicBezTo>
                <a:cubicBezTo>
                  <a:pt x="1586" y="6800"/>
                  <a:pt x="1549" y="8137"/>
                  <a:pt x="1187" y="7495"/>
                </a:cubicBezTo>
                <a:cubicBezTo>
                  <a:pt x="825" y="6852"/>
                  <a:pt x="-7" y="6157"/>
                  <a:pt x="4" y="403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8" name="Straight Connector 147"/>
          <p:cNvCxnSpPr/>
          <p:nvPr/>
        </p:nvCxnSpPr>
        <p:spPr>
          <a:xfrm flipV="1">
            <a:off x="3262941" y="5900738"/>
            <a:ext cx="1316038" cy="131762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3151816" y="6088063"/>
            <a:ext cx="2259013" cy="2984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3164516" y="6192838"/>
            <a:ext cx="714375" cy="2762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V="1">
            <a:off x="4182104" y="6386513"/>
            <a:ext cx="1247775" cy="825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4842504" y="5934075"/>
            <a:ext cx="1057275" cy="1238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flipV="1">
            <a:off x="4126541" y="6088063"/>
            <a:ext cx="1790700" cy="2984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 flipV="1">
            <a:off x="5453691" y="6116638"/>
            <a:ext cx="588963" cy="26987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4596441" y="5900738"/>
            <a:ext cx="814388" cy="40163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261" name="Group 48260"/>
          <p:cNvGrpSpPr/>
          <p:nvPr/>
        </p:nvGrpSpPr>
        <p:grpSpPr>
          <a:xfrm>
            <a:off x="1526216" y="3003498"/>
            <a:ext cx="6978041" cy="1096962"/>
            <a:chOff x="1526216" y="3003498"/>
            <a:chExt cx="6978041" cy="1096962"/>
          </a:xfrm>
        </p:grpSpPr>
        <p:sp>
          <p:nvSpPr>
            <p:cNvPr id="48156" name="TextBox 399"/>
            <p:cNvSpPr txBox="1">
              <a:spLocks noChangeArrowheads="1"/>
            </p:cNvSpPr>
            <p:nvPr/>
          </p:nvSpPr>
          <p:spPr bwMode="auto">
            <a:xfrm>
              <a:off x="7714291" y="3628973"/>
              <a:ext cx="595313" cy="471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/>
                <a:t>data</a:t>
              </a:r>
            </a:p>
            <a:p>
              <a:pPr algn="ctr">
                <a:lnSpc>
                  <a:spcPts val="1463"/>
                </a:lnSpc>
              </a:pPr>
              <a:r>
                <a:rPr lang="en-US" sz="1400"/>
                <a:t>plane</a:t>
              </a:r>
            </a:p>
          </p:txBody>
        </p:sp>
        <p:sp>
          <p:nvSpPr>
            <p:cNvPr id="48157" name="TextBox 400"/>
            <p:cNvSpPr txBox="1">
              <a:spLocks noChangeArrowheads="1"/>
            </p:cNvSpPr>
            <p:nvPr/>
          </p:nvSpPr>
          <p:spPr bwMode="auto">
            <a:xfrm>
              <a:off x="7728579" y="3003498"/>
              <a:ext cx="709612" cy="471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/>
                <a:t>control</a:t>
              </a:r>
            </a:p>
            <a:p>
              <a:pPr algn="ctr">
                <a:lnSpc>
                  <a:spcPts val="1463"/>
                </a:lnSpc>
              </a:pPr>
              <a:r>
                <a:rPr lang="en-US" sz="1400"/>
                <a:t>plane</a:t>
              </a:r>
            </a:p>
          </p:txBody>
        </p:sp>
        <p:cxnSp>
          <p:nvCxnSpPr>
            <p:cNvPr id="302" name="Straight Connector 301"/>
            <p:cNvCxnSpPr/>
            <p:nvPr/>
          </p:nvCxnSpPr>
          <p:spPr bwMode="auto">
            <a:xfrm flipV="1">
              <a:off x="1526216" y="3579342"/>
              <a:ext cx="6978041" cy="12155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2436115" y="2735108"/>
            <a:ext cx="4296530" cy="320561"/>
            <a:chOff x="2433511" y="2792111"/>
            <a:chExt cx="4296530" cy="320561"/>
          </a:xfrm>
        </p:grpSpPr>
        <p:grpSp>
          <p:nvGrpSpPr>
            <p:cNvPr id="48311" name="Group 401"/>
            <p:cNvGrpSpPr>
              <a:grpSpLocks/>
            </p:cNvGrpSpPr>
            <p:nvPr/>
          </p:nvGrpSpPr>
          <p:grpSpPr bwMode="auto">
            <a:xfrm>
              <a:off x="2433511" y="2794083"/>
              <a:ext cx="349250" cy="317387"/>
              <a:chOff x="2931664" y="3912603"/>
              <a:chExt cx="430450" cy="329314"/>
            </a:xfrm>
          </p:grpSpPr>
          <p:sp>
            <p:nvSpPr>
              <p:cNvPr id="403" name="Rectangle 402"/>
              <p:cNvSpPr/>
              <p:nvPr/>
            </p:nvSpPr>
            <p:spPr>
              <a:xfrm>
                <a:off x="2937534" y="3912858"/>
                <a:ext cx="424580" cy="329431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04" name="Straight Connector 403"/>
              <p:cNvCxnSpPr/>
              <p:nvPr/>
            </p:nvCxnSpPr>
            <p:spPr>
              <a:xfrm>
                <a:off x="2931664" y="4005099"/>
                <a:ext cx="424581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>
                <a:off x="2931664" y="4067691"/>
                <a:ext cx="424581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>
                <a:stCxn id="403" idx="2"/>
              </p:cNvCxnSpPr>
              <p:nvPr/>
            </p:nvCxnSpPr>
            <p:spPr>
              <a:xfrm flipH="1" flipV="1">
                <a:off x="3148846" y="4005099"/>
                <a:ext cx="0" cy="23719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312" name="Group 406"/>
            <p:cNvGrpSpPr>
              <a:grpSpLocks/>
            </p:cNvGrpSpPr>
            <p:nvPr/>
          </p:nvGrpSpPr>
          <p:grpSpPr bwMode="auto">
            <a:xfrm>
              <a:off x="3348666" y="2792111"/>
              <a:ext cx="350838" cy="317387"/>
              <a:chOff x="2931664" y="3912603"/>
              <a:chExt cx="430450" cy="329314"/>
            </a:xfrm>
          </p:grpSpPr>
          <p:sp>
            <p:nvSpPr>
              <p:cNvPr id="408" name="Rectangle 407"/>
              <p:cNvSpPr/>
              <p:nvPr/>
            </p:nvSpPr>
            <p:spPr>
              <a:xfrm>
                <a:off x="2937508" y="3912861"/>
                <a:ext cx="424606" cy="329431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09" name="Straight Connector 408"/>
              <p:cNvCxnSpPr/>
              <p:nvPr/>
            </p:nvCxnSpPr>
            <p:spPr>
              <a:xfrm>
                <a:off x="2931664" y="4005102"/>
                <a:ext cx="42460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0" name="Straight Connector 409"/>
              <p:cNvCxnSpPr/>
              <p:nvPr/>
            </p:nvCxnSpPr>
            <p:spPr>
              <a:xfrm>
                <a:off x="2931664" y="4067694"/>
                <a:ext cx="42460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Straight Connector 410"/>
              <p:cNvCxnSpPr>
                <a:stCxn id="408" idx="2"/>
              </p:cNvCxnSpPr>
              <p:nvPr/>
            </p:nvCxnSpPr>
            <p:spPr>
              <a:xfrm flipH="1" flipV="1">
                <a:off x="3147863" y="4005102"/>
                <a:ext cx="1947" cy="23719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313" name="Group 411"/>
            <p:cNvGrpSpPr>
              <a:grpSpLocks/>
            </p:cNvGrpSpPr>
            <p:nvPr/>
          </p:nvGrpSpPr>
          <p:grpSpPr bwMode="auto">
            <a:xfrm>
              <a:off x="4182104" y="2792111"/>
              <a:ext cx="350837" cy="317387"/>
              <a:chOff x="2931664" y="3912603"/>
              <a:chExt cx="430450" cy="329314"/>
            </a:xfrm>
          </p:grpSpPr>
          <p:sp>
            <p:nvSpPr>
              <p:cNvPr id="413" name="Rectangle 412"/>
              <p:cNvSpPr/>
              <p:nvPr/>
            </p:nvSpPr>
            <p:spPr>
              <a:xfrm>
                <a:off x="2937507" y="3912861"/>
                <a:ext cx="424607" cy="329431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14" name="Straight Connector 413"/>
              <p:cNvCxnSpPr/>
              <p:nvPr/>
            </p:nvCxnSpPr>
            <p:spPr>
              <a:xfrm>
                <a:off x="2931664" y="4005102"/>
                <a:ext cx="424607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Straight Connector 414"/>
              <p:cNvCxnSpPr/>
              <p:nvPr/>
            </p:nvCxnSpPr>
            <p:spPr>
              <a:xfrm>
                <a:off x="2931664" y="4067694"/>
                <a:ext cx="424607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Straight Connector 415"/>
              <p:cNvCxnSpPr>
                <a:stCxn id="413" idx="2"/>
              </p:cNvCxnSpPr>
              <p:nvPr/>
            </p:nvCxnSpPr>
            <p:spPr>
              <a:xfrm flipH="1" flipV="1">
                <a:off x="3147863" y="4005102"/>
                <a:ext cx="1948" cy="23719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314" name="Group 416"/>
            <p:cNvGrpSpPr>
              <a:grpSpLocks/>
            </p:cNvGrpSpPr>
            <p:nvPr/>
          </p:nvGrpSpPr>
          <p:grpSpPr bwMode="auto">
            <a:xfrm>
              <a:off x="5374316" y="2795285"/>
              <a:ext cx="349250" cy="317387"/>
              <a:chOff x="2931664" y="3912603"/>
              <a:chExt cx="430450" cy="329314"/>
            </a:xfrm>
          </p:grpSpPr>
          <p:sp>
            <p:nvSpPr>
              <p:cNvPr id="418" name="Rectangle 417"/>
              <p:cNvSpPr/>
              <p:nvPr/>
            </p:nvSpPr>
            <p:spPr>
              <a:xfrm>
                <a:off x="2937534" y="3912862"/>
                <a:ext cx="424580" cy="329431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>
                <a:off x="2931664" y="4005103"/>
                <a:ext cx="424581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>
                <a:off x="2931664" y="4067695"/>
                <a:ext cx="424581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>
                <a:stCxn id="418" idx="2"/>
              </p:cNvCxnSpPr>
              <p:nvPr/>
            </p:nvCxnSpPr>
            <p:spPr>
              <a:xfrm flipH="1" flipV="1">
                <a:off x="3148846" y="4005103"/>
                <a:ext cx="0" cy="23719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315" name="Group 421"/>
            <p:cNvGrpSpPr>
              <a:grpSpLocks/>
            </p:cNvGrpSpPr>
            <p:nvPr/>
          </p:nvGrpSpPr>
          <p:grpSpPr bwMode="auto">
            <a:xfrm>
              <a:off x="6379204" y="2792111"/>
              <a:ext cx="350837" cy="317387"/>
              <a:chOff x="2931664" y="3912603"/>
              <a:chExt cx="430450" cy="329314"/>
            </a:xfrm>
          </p:grpSpPr>
          <p:sp>
            <p:nvSpPr>
              <p:cNvPr id="423" name="Rectangle 422"/>
              <p:cNvSpPr/>
              <p:nvPr/>
            </p:nvSpPr>
            <p:spPr>
              <a:xfrm>
                <a:off x="2937507" y="3912861"/>
                <a:ext cx="424607" cy="329431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24" name="Straight Connector 423"/>
              <p:cNvCxnSpPr/>
              <p:nvPr/>
            </p:nvCxnSpPr>
            <p:spPr>
              <a:xfrm>
                <a:off x="2931664" y="4005102"/>
                <a:ext cx="424607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5" name="Straight Connector 424"/>
              <p:cNvCxnSpPr/>
              <p:nvPr/>
            </p:nvCxnSpPr>
            <p:spPr>
              <a:xfrm>
                <a:off x="2931664" y="4067694"/>
                <a:ext cx="424607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>
                <a:stCxn id="423" idx="2"/>
              </p:cNvCxnSpPr>
              <p:nvPr/>
            </p:nvCxnSpPr>
            <p:spPr>
              <a:xfrm flipH="1" flipV="1">
                <a:off x="3147863" y="4005102"/>
                <a:ext cx="1948" cy="23719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260" name="Group 48259"/>
          <p:cNvGrpSpPr/>
          <p:nvPr/>
        </p:nvGrpSpPr>
        <p:grpSpPr>
          <a:xfrm>
            <a:off x="1856416" y="3709935"/>
            <a:ext cx="5211763" cy="2739614"/>
            <a:chOff x="1856416" y="3709935"/>
            <a:chExt cx="5211763" cy="2739614"/>
          </a:xfrm>
        </p:grpSpPr>
        <p:sp>
          <p:nvSpPr>
            <p:cNvPr id="268" name="Freeform 267"/>
            <p:cNvSpPr/>
            <p:nvPr/>
          </p:nvSpPr>
          <p:spPr>
            <a:xfrm>
              <a:off x="1876731" y="5330139"/>
              <a:ext cx="1280789" cy="759087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325315"/>
                <a:gd name="connsiteY0" fmla="*/ 1160935 h 1160935"/>
                <a:gd name="connsiteX1" fmla="*/ 0 w 1325315"/>
                <a:gd name="connsiteY1" fmla="*/ 0 h 1160935"/>
                <a:gd name="connsiteX2" fmla="*/ 1040633 w 1325315"/>
                <a:gd name="connsiteY2" fmla="*/ 16785 h 1160935"/>
                <a:gd name="connsiteX3" fmla="*/ 1214315 w 1325315"/>
                <a:gd name="connsiteY3" fmla="*/ 1064597 h 1160935"/>
                <a:gd name="connsiteX4" fmla="*/ 448507 w 1325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340486"/>
                <a:gd name="connsiteY0" fmla="*/ 921649 h 921649"/>
                <a:gd name="connsiteX1" fmla="*/ 0 w 1340486"/>
                <a:gd name="connsiteY1" fmla="*/ 51716 h 921649"/>
                <a:gd name="connsiteX2" fmla="*/ 1059218 w 1340486"/>
                <a:gd name="connsiteY2" fmla="*/ 355 h 921649"/>
                <a:gd name="connsiteX3" fmla="*/ 1340486 w 1340486"/>
                <a:gd name="connsiteY3" fmla="*/ 709789 h 921649"/>
                <a:gd name="connsiteX4" fmla="*/ 1060159 w 1340486"/>
                <a:gd name="connsiteY4" fmla="*/ 921649 h 921649"/>
                <a:gd name="connsiteX0" fmla="*/ 1060159 w 1340486"/>
                <a:gd name="connsiteY0" fmla="*/ 921649 h 921649"/>
                <a:gd name="connsiteX1" fmla="*/ 0 w 1340486"/>
                <a:gd name="connsiteY1" fmla="*/ 51716 h 921649"/>
                <a:gd name="connsiteX2" fmla="*/ 1059218 w 1340486"/>
                <a:gd name="connsiteY2" fmla="*/ 355 h 921649"/>
                <a:gd name="connsiteX3" fmla="*/ 1340486 w 1340486"/>
                <a:gd name="connsiteY3" fmla="*/ 709789 h 921649"/>
                <a:gd name="connsiteX4" fmla="*/ 1060159 w 1340486"/>
                <a:gd name="connsiteY4" fmla="*/ 921649 h 921649"/>
                <a:gd name="connsiteX0" fmla="*/ 1060159 w 1340486"/>
                <a:gd name="connsiteY0" fmla="*/ 921649 h 921649"/>
                <a:gd name="connsiteX1" fmla="*/ 0 w 1340486"/>
                <a:gd name="connsiteY1" fmla="*/ 51716 h 921649"/>
                <a:gd name="connsiteX2" fmla="*/ 1059218 w 1340486"/>
                <a:gd name="connsiteY2" fmla="*/ 355 h 921649"/>
                <a:gd name="connsiteX3" fmla="*/ 1340486 w 1340486"/>
                <a:gd name="connsiteY3" fmla="*/ 709789 h 921649"/>
                <a:gd name="connsiteX4" fmla="*/ 1060159 w 1340486"/>
                <a:gd name="connsiteY4" fmla="*/ 921649 h 921649"/>
                <a:gd name="connsiteX0" fmla="*/ 1025166 w 1340486"/>
                <a:gd name="connsiteY0" fmla="*/ 746482 h 746482"/>
                <a:gd name="connsiteX1" fmla="*/ 0 w 1340486"/>
                <a:gd name="connsiteY1" fmla="*/ 51716 h 746482"/>
                <a:gd name="connsiteX2" fmla="*/ 1059218 w 1340486"/>
                <a:gd name="connsiteY2" fmla="*/ 355 h 746482"/>
                <a:gd name="connsiteX3" fmla="*/ 1340486 w 1340486"/>
                <a:gd name="connsiteY3" fmla="*/ 709789 h 746482"/>
                <a:gd name="connsiteX4" fmla="*/ 1025166 w 1340486"/>
                <a:gd name="connsiteY4" fmla="*/ 746482 h 746482"/>
                <a:gd name="connsiteX0" fmla="*/ 1025166 w 1340486"/>
                <a:gd name="connsiteY0" fmla="*/ 746482 h 746482"/>
                <a:gd name="connsiteX1" fmla="*/ 0 w 1340486"/>
                <a:gd name="connsiteY1" fmla="*/ 51716 h 746482"/>
                <a:gd name="connsiteX2" fmla="*/ 1059218 w 1340486"/>
                <a:gd name="connsiteY2" fmla="*/ 355 h 746482"/>
                <a:gd name="connsiteX3" fmla="*/ 1340486 w 1340486"/>
                <a:gd name="connsiteY3" fmla="*/ 709789 h 746482"/>
                <a:gd name="connsiteX4" fmla="*/ 1025166 w 1340486"/>
                <a:gd name="connsiteY4" fmla="*/ 746482 h 746482"/>
                <a:gd name="connsiteX0" fmla="*/ 965179 w 1280499"/>
                <a:gd name="connsiteY0" fmla="*/ 759828 h 759828"/>
                <a:gd name="connsiteX1" fmla="*/ 0 w 1280499"/>
                <a:gd name="connsiteY1" fmla="*/ 0 h 759828"/>
                <a:gd name="connsiteX2" fmla="*/ 999231 w 1280499"/>
                <a:gd name="connsiteY2" fmla="*/ 13701 h 759828"/>
                <a:gd name="connsiteX3" fmla="*/ 1280499 w 1280499"/>
                <a:gd name="connsiteY3" fmla="*/ 723135 h 759828"/>
                <a:gd name="connsiteX4" fmla="*/ 965179 w 1280499"/>
                <a:gd name="connsiteY4" fmla="*/ 759828 h 759828"/>
                <a:gd name="connsiteX0" fmla="*/ 965179 w 1280499"/>
                <a:gd name="connsiteY0" fmla="*/ 759828 h 759828"/>
                <a:gd name="connsiteX1" fmla="*/ 0 w 1280499"/>
                <a:gd name="connsiteY1" fmla="*/ 0 h 759828"/>
                <a:gd name="connsiteX2" fmla="*/ 999231 w 1280499"/>
                <a:gd name="connsiteY2" fmla="*/ 13701 h 759828"/>
                <a:gd name="connsiteX3" fmla="*/ 1280499 w 1280499"/>
                <a:gd name="connsiteY3" fmla="*/ 723135 h 759828"/>
                <a:gd name="connsiteX4" fmla="*/ 965179 w 1280499"/>
                <a:gd name="connsiteY4" fmla="*/ 759828 h 759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0499" h="759828">
                  <a:moveTo>
                    <a:pt x="965179" y="759828"/>
                  </a:moveTo>
                  <a:cubicBezTo>
                    <a:pt x="301565" y="231725"/>
                    <a:pt x="628999" y="498939"/>
                    <a:pt x="0" y="0"/>
                  </a:cubicBezTo>
                  <a:lnTo>
                    <a:pt x="999231" y="13701"/>
                  </a:lnTo>
                  <a:cubicBezTo>
                    <a:pt x="1112985" y="379881"/>
                    <a:pt x="1055867" y="236107"/>
                    <a:pt x="1280499" y="723135"/>
                  </a:cubicBezTo>
                  <a:cubicBezTo>
                    <a:pt x="1186079" y="728668"/>
                    <a:pt x="1127207" y="701414"/>
                    <a:pt x="965179" y="759828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2" name="Freeform 271"/>
            <p:cNvSpPr/>
            <p:nvPr/>
          </p:nvSpPr>
          <p:spPr>
            <a:xfrm>
              <a:off x="6202668" y="5429198"/>
              <a:ext cx="865511" cy="553828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23004 w 954755"/>
                <a:gd name="connsiteY0" fmla="*/ 943771 h 976186"/>
                <a:gd name="connsiteX1" fmla="*/ 455145 w 954755"/>
                <a:gd name="connsiteY1" fmla="*/ 11688 h 976186"/>
                <a:gd name="connsiteX2" fmla="*/ 954755 w 954755"/>
                <a:gd name="connsiteY2" fmla="*/ 0 h 976186"/>
                <a:gd name="connsiteX3" fmla="*/ 728484 w 954755"/>
                <a:gd name="connsiteY3" fmla="*/ 976186 h 976186"/>
                <a:gd name="connsiteX4" fmla="*/ 23004 w 954755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56363"/>
                <a:gd name="connsiteY0" fmla="*/ 932083 h 954654"/>
                <a:gd name="connsiteX1" fmla="*/ 432141 w 956363"/>
                <a:gd name="connsiteY1" fmla="*/ 0 h 954654"/>
                <a:gd name="connsiteX2" fmla="*/ 956363 w 956363"/>
                <a:gd name="connsiteY2" fmla="*/ 12924 h 954654"/>
                <a:gd name="connsiteX3" fmla="*/ 183705 w 956363"/>
                <a:gd name="connsiteY3" fmla="*/ 954654 h 954654"/>
                <a:gd name="connsiteX4" fmla="*/ 0 w 956363"/>
                <a:gd name="connsiteY4" fmla="*/ 932083 h 954654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1011379"/>
                <a:gd name="connsiteY0" fmla="*/ 605727 h 758185"/>
                <a:gd name="connsiteX1" fmla="*/ 490915 w 1011379"/>
                <a:gd name="connsiteY1" fmla="*/ 13939 h 758185"/>
                <a:gd name="connsiteX2" fmla="*/ 1011379 w 1011379"/>
                <a:gd name="connsiteY2" fmla="*/ 563 h 758185"/>
                <a:gd name="connsiteX3" fmla="*/ 268780 w 1011379"/>
                <a:gd name="connsiteY3" fmla="*/ 758185 h 758185"/>
                <a:gd name="connsiteX4" fmla="*/ 0 w 1011379"/>
                <a:gd name="connsiteY4" fmla="*/ 605727 h 758185"/>
                <a:gd name="connsiteX0" fmla="*/ 0 w 1011379"/>
                <a:gd name="connsiteY0" fmla="*/ 605727 h 648280"/>
                <a:gd name="connsiteX1" fmla="*/ 490915 w 1011379"/>
                <a:gd name="connsiteY1" fmla="*/ 13939 h 648280"/>
                <a:gd name="connsiteX2" fmla="*/ 1011379 w 1011379"/>
                <a:gd name="connsiteY2" fmla="*/ 563 h 648280"/>
                <a:gd name="connsiteX3" fmla="*/ 198718 w 1011379"/>
                <a:gd name="connsiteY3" fmla="*/ 648280 h 648280"/>
                <a:gd name="connsiteX4" fmla="*/ 0 w 1011379"/>
                <a:gd name="connsiteY4" fmla="*/ 605727 h 648280"/>
                <a:gd name="connsiteX0" fmla="*/ 0 w 1011379"/>
                <a:gd name="connsiteY0" fmla="*/ 605727 h 648280"/>
                <a:gd name="connsiteX1" fmla="*/ 490915 w 1011379"/>
                <a:gd name="connsiteY1" fmla="*/ 13939 h 648280"/>
                <a:gd name="connsiteX2" fmla="*/ 1011379 w 1011379"/>
                <a:gd name="connsiteY2" fmla="*/ 563 h 648280"/>
                <a:gd name="connsiteX3" fmla="*/ 198718 w 1011379"/>
                <a:gd name="connsiteY3" fmla="*/ 648280 h 648280"/>
                <a:gd name="connsiteX4" fmla="*/ 0 w 1011379"/>
                <a:gd name="connsiteY4" fmla="*/ 605727 h 648280"/>
                <a:gd name="connsiteX0" fmla="*/ 0 w 1011379"/>
                <a:gd name="connsiteY0" fmla="*/ 605727 h 648280"/>
                <a:gd name="connsiteX1" fmla="*/ 490915 w 1011379"/>
                <a:gd name="connsiteY1" fmla="*/ 13939 h 648280"/>
                <a:gd name="connsiteX2" fmla="*/ 1011379 w 1011379"/>
                <a:gd name="connsiteY2" fmla="*/ 563 h 648280"/>
                <a:gd name="connsiteX3" fmla="*/ 198718 w 1011379"/>
                <a:gd name="connsiteY3" fmla="*/ 648280 h 648280"/>
                <a:gd name="connsiteX4" fmla="*/ 0 w 1011379"/>
                <a:gd name="connsiteY4" fmla="*/ 605727 h 648280"/>
                <a:gd name="connsiteX0" fmla="*/ 0 w 1011379"/>
                <a:gd name="connsiteY0" fmla="*/ 605727 h 605727"/>
                <a:gd name="connsiteX1" fmla="*/ 490915 w 1011379"/>
                <a:gd name="connsiteY1" fmla="*/ 13939 h 605727"/>
                <a:gd name="connsiteX2" fmla="*/ 1011379 w 1011379"/>
                <a:gd name="connsiteY2" fmla="*/ 563 h 605727"/>
                <a:gd name="connsiteX3" fmla="*/ 318823 w 1011379"/>
                <a:gd name="connsiteY3" fmla="*/ 553361 h 605727"/>
                <a:gd name="connsiteX4" fmla="*/ 0 w 1011379"/>
                <a:gd name="connsiteY4" fmla="*/ 605727 h 605727"/>
                <a:gd name="connsiteX0" fmla="*/ 0 w 866251"/>
                <a:gd name="connsiteY0" fmla="*/ 540783 h 553361"/>
                <a:gd name="connsiteX1" fmla="*/ 345787 w 866251"/>
                <a:gd name="connsiteY1" fmla="*/ 13939 h 553361"/>
                <a:gd name="connsiteX2" fmla="*/ 866251 w 866251"/>
                <a:gd name="connsiteY2" fmla="*/ 563 h 553361"/>
                <a:gd name="connsiteX3" fmla="*/ 173695 w 866251"/>
                <a:gd name="connsiteY3" fmla="*/ 553361 h 553361"/>
                <a:gd name="connsiteX4" fmla="*/ 0 w 866251"/>
                <a:gd name="connsiteY4" fmla="*/ 540783 h 553361"/>
                <a:gd name="connsiteX0" fmla="*/ 0 w 866251"/>
                <a:gd name="connsiteY0" fmla="*/ 540783 h 553361"/>
                <a:gd name="connsiteX1" fmla="*/ 345787 w 866251"/>
                <a:gd name="connsiteY1" fmla="*/ 13939 h 553361"/>
                <a:gd name="connsiteX2" fmla="*/ 866251 w 866251"/>
                <a:gd name="connsiteY2" fmla="*/ 563 h 553361"/>
                <a:gd name="connsiteX3" fmla="*/ 173695 w 866251"/>
                <a:gd name="connsiteY3" fmla="*/ 553361 h 553361"/>
                <a:gd name="connsiteX4" fmla="*/ 0 w 866251"/>
                <a:gd name="connsiteY4" fmla="*/ 540783 h 553361"/>
                <a:gd name="connsiteX0" fmla="*/ 0 w 866251"/>
                <a:gd name="connsiteY0" fmla="*/ 540783 h 553361"/>
                <a:gd name="connsiteX1" fmla="*/ 345787 w 866251"/>
                <a:gd name="connsiteY1" fmla="*/ 13939 h 553361"/>
                <a:gd name="connsiteX2" fmla="*/ 866251 w 866251"/>
                <a:gd name="connsiteY2" fmla="*/ 563 h 553361"/>
                <a:gd name="connsiteX3" fmla="*/ 173695 w 866251"/>
                <a:gd name="connsiteY3" fmla="*/ 553361 h 553361"/>
                <a:gd name="connsiteX4" fmla="*/ 0 w 866251"/>
                <a:gd name="connsiteY4" fmla="*/ 540783 h 553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251" h="553361">
                  <a:moveTo>
                    <a:pt x="0" y="540783"/>
                  </a:moveTo>
                  <a:cubicBezTo>
                    <a:pt x="274887" y="134762"/>
                    <a:pt x="159176" y="337938"/>
                    <a:pt x="345787" y="13939"/>
                  </a:cubicBezTo>
                  <a:cubicBezTo>
                    <a:pt x="520528" y="18247"/>
                    <a:pt x="691510" y="-3745"/>
                    <a:pt x="866251" y="563"/>
                  </a:cubicBezTo>
                  <a:cubicBezTo>
                    <a:pt x="252709" y="502795"/>
                    <a:pt x="640047" y="209256"/>
                    <a:pt x="173695" y="553361"/>
                  </a:cubicBezTo>
                  <a:cubicBezTo>
                    <a:pt x="39410" y="524725"/>
                    <a:pt x="196198" y="539317"/>
                    <a:pt x="0" y="540783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3" name="Freeform 272"/>
            <p:cNvSpPr/>
            <p:nvPr/>
          </p:nvSpPr>
          <p:spPr>
            <a:xfrm>
              <a:off x="5378281" y="5449835"/>
              <a:ext cx="675485" cy="896777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27977 w 802211"/>
                <a:gd name="connsiteY0" fmla="*/ 815791 h 976186"/>
                <a:gd name="connsiteX1" fmla="*/ 302601 w 802211"/>
                <a:gd name="connsiteY1" fmla="*/ 11688 h 976186"/>
                <a:gd name="connsiteX2" fmla="*/ 802211 w 802211"/>
                <a:gd name="connsiteY2" fmla="*/ 0 h 976186"/>
                <a:gd name="connsiteX3" fmla="*/ 575940 w 802211"/>
                <a:gd name="connsiteY3" fmla="*/ 976186 h 976186"/>
                <a:gd name="connsiteX4" fmla="*/ 27977 w 802211"/>
                <a:gd name="connsiteY4" fmla="*/ 815791 h 976186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28714 h 828714"/>
                <a:gd name="connsiteX1" fmla="*/ 302601 w 802211"/>
                <a:gd name="connsiteY1" fmla="*/ 0 h 828714"/>
                <a:gd name="connsiteX2" fmla="*/ 802211 w 802211"/>
                <a:gd name="connsiteY2" fmla="*/ 12923 h 828714"/>
                <a:gd name="connsiteX3" fmla="*/ 236294 w 802211"/>
                <a:gd name="connsiteY3" fmla="*/ 821751 h 828714"/>
                <a:gd name="connsiteX4" fmla="*/ 27977 w 802211"/>
                <a:gd name="connsiteY4" fmla="*/ 828714 h 828714"/>
                <a:gd name="connsiteX0" fmla="*/ 56213 w 830447"/>
                <a:gd name="connsiteY0" fmla="*/ 828714 h 828714"/>
                <a:gd name="connsiteX1" fmla="*/ 330837 w 830447"/>
                <a:gd name="connsiteY1" fmla="*/ 0 h 828714"/>
                <a:gd name="connsiteX2" fmla="*/ 830447 w 830447"/>
                <a:gd name="connsiteY2" fmla="*/ 12923 h 828714"/>
                <a:gd name="connsiteX3" fmla="*/ 264530 w 830447"/>
                <a:gd name="connsiteY3" fmla="*/ 821751 h 828714"/>
                <a:gd name="connsiteX4" fmla="*/ 56213 w 830447"/>
                <a:gd name="connsiteY4" fmla="*/ 828714 h 828714"/>
                <a:gd name="connsiteX0" fmla="*/ 64130 w 789139"/>
                <a:gd name="connsiteY0" fmla="*/ 794258 h 821751"/>
                <a:gd name="connsiteX1" fmla="*/ 289529 w 789139"/>
                <a:gd name="connsiteY1" fmla="*/ 0 h 821751"/>
                <a:gd name="connsiteX2" fmla="*/ 789139 w 789139"/>
                <a:gd name="connsiteY2" fmla="*/ 12923 h 821751"/>
                <a:gd name="connsiteX3" fmla="*/ 223222 w 789139"/>
                <a:gd name="connsiteY3" fmla="*/ 821751 h 821751"/>
                <a:gd name="connsiteX4" fmla="*/ 64130 w 789139"/>
                <a:gd name="connsiteY4" fmla="*/ 794258 h 821751"/>
                <a:gd name="connsiteX0" fmla="*/ 0 w 725009"/>
                <a:gd name="connsiteY0" fmla="*/ 794258 h 821751"/>
                <a:gd name="connsiteX1" fmla="*/ 225399 w 725009"/>
                <a:gd name="connsiteY1" fmla="*/ 0 h 821751"/>
                <a:gd name="connsiteX2" fmla="*/ 725009 w 725009"/>
                <a:gd name="connsiteY2" fmla="*/ 12923 h 821751"/>
                <a:gd name="connsiteX3" fmla="*/ 159092 w 725009"/>
                <a:gd name="connsiteY3" fmla="*/ 821751 h 821751"/>
                <a:gd name="connsiteX4" fmla="*/ 0 w 725009"/>
                <a:gd name="connsiteY4" fmla="*/ 794258 h 82175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422433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497"/>
                <a:gd name="connsiteY0" fmla="*/ 1279028 h 1306521"/>
                <a:gd name="connsiteX1" fmla="*/ 225399 w 725497"/>
                <a:gd name="connsiteY1" fmla="*/ 75260 h 1306521"/>
                <a:gd name="connsiteX2" fmla="*/ 396193 w 725497"/>
                <a:gd name="connsiteY2" fmla="*/ 156799 h 1306521"/>
                <a:gd name="connsiteX3" fmla="*/ 725009 w 725497"/>
                <a:gd name="connsiteY3" fmla="*/ 205042 h 1306521"/>
                <a:gd name="connsiteX4" fmla="*/ 159092 w 725497"/>
                <a:gd name="connsiteY4" fmla="*/ 1306521 h 1306521"/>
                <a:gd name="connsiteX5" fmla="*/ 0 w 725497"/>
                <a:gd name="connsiteY5" fmla="*/ 1279028 h 1306521"/>
                <a:gd name="connsiteX0" fmla="*/ 0 w 725239"/>
                <a:gd name="connsiteY0" fmla="*/ 1295668 h 1323161"/>
                <a:gd name="connsiteX1" fmla="*/ 225399 w 725239"/>
                <a:gd name="connsiteY1" fmla="*/ 91900 h 1323161"/>
                <a:gd name="connsiteX2" fmla="*/ 725009 w 725239"/>
                <a:gd name="connsiteY2" fmla="*/ 221682 h 1323161"/>
                <a:gd name="connsiteX3" fmla="*/ 159092 w 725239"/>
                <a:gd name="connsiteY3" fmla="*/ 1323161 h 1323161"/>
                <a:gd name="connsiteX4" fmla="*/ 0 w 725239"/>
                <a:gd name="connsiteY4" fmla="*/ 1295668 h 1323161"/>
                <a:gd name="connsiteX0" fmla="*/ 0 w 725221"/>
                <a:gd name="connsiteY0" fmla="*/ 1210552 h 1238045"/>
                <a:gd name="connsiteX1" fmla="*/ 191583 w 725221"/>
                <a:gd name="connsiteY1" fmla="*/ 153319 h 1238045"/>
                <a:gd name="connsiteX2" fmla="*/ 725009 w 725221"/>
                <a:gd name="connsiteY2" fmla="*/ 136566 h 1238045"/>
                <a:gd name="connsiteX3" fmla="*/ 159092 w 725221"/>
                <a:gd name="connsiteY3" fmla="*/ 1238045 h 1238045"/>
                <a:gd name="connsiteX4" fmla="*/ 0 w 725221"/>
                <a:gd name="connsiteY4" fmla="*/ 1210552 h 1238045"/>
                <a:gd name="connsiteX0" fmla="*/ 0 w 725305"/>
                <a:gd name="connsiteY0" fmla="*/ 1158512 h 1186005"/>
                <a:gd name="connsiteX1" fmla="*/ 191583 w 725305"/>
                <a:gd name="connsiteY1" fmla="*/ 101279 h 1186005"/>
                <a:gd name="connsiteX2" fmla="*/ 725009 w 725305"/>
                <a:gd name="connsiteY2" fmla="*/ 84526 h 1186005"/>
                <a:gd name="connsiteX3" fmla="*/ 159092 w 725305"/>
                <a:gd name="connsiteY3" fmla="*/ 1186005 h 1186005"/>
                <a:gd name="connsiteX4" fmla="*/ 0 w 725305"/>
                <a:gd name="connsiteY4" fmla="*/ 1158512 h 1186005"/>
                <a:gd name="connsiteX0" fmla="*/ 0 w 725009"/>
                <a:gd name="connsiteY0" fmla="*/ 1073986 h 1101479"/>
                <a:gd name="connsiteX1" fmla="*/ 191583 w 725009"/>
                <a:gd name="connsiteY1" fmla="*/ 16753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074607"/>
                <a:gd name="connsiteX1" fmla="*/ 206612 w 725009"/>
                <a:gd name="connsiteY1" fmla="*/ 1724 h 1074607"/>
                <a:gd name="connsiteX2" fmla="*/ 725009 w 725009"/>
                <a:gd name="connsiteY2" fmla="*/ 0 h 1074607"/>
                <a:gd name="connsiteX3" fmla="*/ 229048 w 725009"/>
                <a:gd name="connsiteY3" fmla="*/ 886531 h 1074607"/>
                <a:gd name="connsiteX4" fmla="*/ 0 w 725009"/>
                <a:gd name="connsiteY4" fmla="*/ 1073986 h 1074607"/>
                <a:gd name="connsiteX0" fmla="*/ 0 w 725009"/>
                <a:gd name="connsiteY0" fmla="*/ 1073986 h 1074607"/>
                <a:gd name="connsiteX1" fmla="*/ 206612 w 725009"/>
                <a:gd name="connsiteY1" fmla="*/ 1724 h 1074607"/>
                <a:gd name="connsiteX2" fmla="*/ 725009 w 725009"/>
                <a:gd name="connsiteY2" fmla="*/ 0 h 1074607"/>
                <a:gd name="connsiteX3" fmla="*/ 229048 w 725009"/>
                <a:gd name="connsiteY3" fmla="*/ 886531 h 1074607"/>
                <a:gd name="connsiteX4" fmla="*/ 0 w 725009"/>
                <a:gd name="connsiteY4" fmla="*/ 1073986 h 1074607"/>
                <a:gd name="connsiteX0" fmla="*/ 0 w 675040"/>
                <a:gd name="connsiteY0" fmla="*/ 894029 h 896577"/>
                <a:gd name="connsiteX1" fmla="*/ 156643 w 675040"/>
                <a:gd name="connsiteY1" fmla="*/ 1724 h 896577"/>
                <a:gd name="connsiteX2" fmla="*/ 675040 w 675040"/>
                <a:gd name="connsiteY2" fmla="*/ 0 h 896577"/>
                <a:gd name="connsiteX3" fmla="*/ 179079 w 675040"/>
                <a:gd name="connsiteY3" fmla="*/ 886531 h 896577"/>
                <a:gd name="connsiteX4" fmla="*/ 0 w 675040"/>
                <a:gd name="connsiteY4" fmla="*/ 894029 h 896577"/>
                <a:gd name="connsiteX0" fmla="*/ 0 w 675040"/>
                <a:gd name="connsiteY0" fmla="*/ 894029 h 896577"/>
                <a:gd name="connsiteX1" fmla="*/ 186623 w 675040"/>
                <a:gd name="connsiteY1" fmla="*/ 1724 h 896577"/>
                <a:gd name="connsiteX2" fmla="*/ 675040 w 675040"/>
                <a:gd name="connsiteY2" fmla="*/ 0 h 896577"/>
                <a:gd name="connsiteX3" fmla="*/ 179079 w 675040"/>
                <a:gd name="connsiteY3" fmla="*/ 886531 h 896577"/>
                <a:gd name="connsiteX4" fmla="*/ 0 w 675040"/>
                <a:gd name="connsiteY4" fmla="*/ 894029 h 896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5040" h="896577">
                  <a:moveTo>
                    <a:pt x="0" y="894029"/>
                  </a:moveTo>
                  <a:cubicBezTo>
                    <a:pt x="95638" y="409857"/>
                    <a:pt x="76811" y="618448"/>
                    <a:pt x="186623" y="1724"/>
                  </a:cubicBezTo>
                  <a:cubicBezTo>
                    <a:pt x="431451" y="14348"/>
                    <a:pt x="449377" y="35256"/>
                    <a:pt x="675040" y="0"/>
                  </a:cubicBezTo>
                  <a:cubicBezTo>
                    <a:pt x="276172" y="749497"/>
                    <a:pt x="462801" y="344746"/>
                    <a:pt x="179079" y="886531"/>
                  </a:cubicBezTo>
                  <a:cubicBezTo>
                    <a:pt x="44794" y="857895"/>
                    <a:pt x="92525" y="908114"/>
                    <a:pt x="0" y="89402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4" name="Freeform 273"/>
            <p:cNvSpPr/>
            <p:nvPr/>
          </p:nvSpPr>
          <p:spPr>
            <a:xfrm>
              <a:off x="4340854" y="5470471"/>
              <a:ext cx="514350" cy="401843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503138"/>
                <a:gd name="connsiteY0" fmla="*/ 961687 h 964568"/>
                <a:gd name="connsiteX1" fmla="*/ 0 w 503138"/>
                <a:gd name="connsiteY1" fmla="*/ 70 h 964568"/>
                <a:gd name="connsiteX2" fmla="*/ 503138 w 503138"/>
                <a:gd name="connsiteY2" fmla="*/ 154187 h 964568"/>
                <a:gd name="connsiteX3" fmla="*/ 273339 w 503138"/>
                <a:gd name="connsiteY3" fmla="*/ 964568 h 964568"/>
                <a:gd name="connsiteX4" fmla="*/ 197928 w 503138"/>
                <a:gd name="connsiteY4" fmla="*/ 961687 h 964568"/>
                <a:gd name="connsiteX0" fmla="*/ 201456 w 506666"/>
                <a:gd name="connsiteY0" fmla="*/ 807500 h 810381"/>
                <a:gd name="connsiteX1" fmla="*/ 0 w 506666"/>
                <a:gd name="connsiteY1" fmla="*/ 15216 h 810381"/>
                <a:gd name="connsiteX2" fmla="*/ 506666 w 506666"/>
                <a:gd name="connsiteY2" fmla="*/ 0 h 810381"/>
                <a:gd name="connsiteX3" fmla="*/ 276867 w 506666"/>
                <a:gd name="connsiteY3" fmla="*/ 810381 h 810381"/>
                <a:gd name="connsiteX4" fmla="*/ 201456 w 506666"/>
                <a:gd name="connsiteY4" fmla="*/ 807500 h 810381"/>
                <a:gd name="connsiteX0" fmla="*/ 201456 w 506666"/>
                <a:gd name="connsiteY0" fmla="*/ 807500 h 811593"/>
                <a:gd name="connsiteX1" fmla="*/ 0 w 506666"/>
                <a:gd name="connsiteY1" fmla="*/ 15216 h 811593"/>
                <a:gd name="connsiteX2" fmla="*/ 506666 w 506666"/>
                <a:gd name="connsiteY2" fmla="*/ 0 h 811593"/>
                <a:gd name="connsiteX3" fmla="*/ 276867 w 506666"/>
                <a:gd name="connsiteY3" fmla="*/ 810381 h 811593"/>
                <a:gd name="connsiteX4" fmla="*/ 201456 w 506666"/>
                <a:gd name="connsiteY4" fmla="*/ 807500 h 811593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276867 w 506666"/>
                <a:gd name="connsiteY3" fmla="*/ 81038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789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789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45472 w 559302"/>
                <a:gd name="connsiteY0" fmla="*/ 807500 h 807500"/>
                <a:gd name="connsiteX1" fmla="*/ 52636 w 559302"/>
                <a:gd name="connsiteY1" fmla="*/ 7896 h 807500"/>
                <a:gd name="connsiteX2" fmla="*/ 559302 w 559302"/>
                <a:gd name="connsiteY2" fmla="*/ 0 h 807500"/>
                <a:gd name="connsiteX3" fmla="*/ 384402 w 559302"/>
                <a:gd name="connsiteY3" fmla="*/ 803061 h 807500"/>
                <a:gd name="connsiteX4" fmla="*/ 45472 w 559302"/>
                <a:gd name="connsiteY4" fmla="*/ 807500 h 807500"/>
                <a:gd name="connsiteX0" fmla="*/ 21974 w 535804"/>
                <a:gd name="connsiteY0" fmla="*/ 807500 h 807500"/>
                <a:gd name="connsiteX1" fmla="*/ 29138 w 535804"/>
                <a:gd name="connsiteY1" fmla="*/ 7896 h 807500"/>
                <a:gd name="connsiteX2" fmla="*/ 535804 w 535804"/>
                <a:gd name="connsiteY2" fmla="*/ 0 h 807500"/>
                <a:gd name="connsiteX3" fmla="*/ 360904 w 535804"/>
                <a:gd name="connsiteY3" fmla="*/ 803061 h 807500"/>
                <a:gd name="connsiteX4" fmla="*/ 21974 w 535804"/>
                <a:gd name="connsiteY4" fmla="*/ 807500 h 807500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30473"/>
                <a:gd name="connsiteX1" fmla="*/ 0 w 506666"/>
                <a:gd name="connsiteY1" fmla="*/ 7896 h 830473"/>
                <a:gd name="connsiteX2" fmla="*/ 506666 w 506666"/>
                <a:gd name="connsiteY2" fmla="*/ 0 h 830473"/>
                <a:gd name="connsiteX3" fmla="*/ 331766 w 506666"/>
                <a:gd name="connsiteY3" fmla="*/ 828681 h 830473"/>
                <a:gd name="connsiteX4" fmla="*/ 128256 w 506666"/>
                <a:gd name="connsiteY4" fmla="*/ 829461 h 830473"/>
                <a:gd name="connsiteX0" fmla="*/ 128256 w 506666"/>
                <a:gd name="connsiteY0" fmla="*/ 829461 h 830473"/>
                <a:gd name="connsiteX1" fmla="*/ 0 w 506666"/>
                <a:gd name="connsiteY1" fmla="*/ 7896 h 830473"/>
                <a:gd name="connsiteX2" fmla="*/ 506666 w 506666"/>
                <a:gd name="connsiteY2" fmla="*/ 0 h 830473"/>
                <a:gd name="connsiteX3" fmla="*/ 331766 w 506666"/>
                <a:gd name="connsiteY3" fmla="*/ 828681 h 830473"/>
                <a:gd name="connsiteX4" fmla="*/ 128256 w 506666"/>
                <a:gd name="connsiteY4" fmla="*/ 829461 h 830473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  <a:gd name="connsiteX0" fmla="*/ 135770 w 514180"/>
                <a:gd name="connsiteY0" fmla="*/ 577341 h 577341"/>
                <a:gd name="connsiteX1" fmla="*/ 0 w 514180"/>
                <a:gd name="connsiteY1" fmla="*/ 0 h 577341"/>
                <a:gd name="connsiteX2" fmla="*/ 514180 w 514180"/>
                <a:gd name="connsiteY2" fmla="*/ 10891 h 577341"/>
                <a:gd name="connsiteX3" fmla="*/ 404259 w 514180"/>
                <a:gd name="connsiteY3" fmla="*/ 386400 h 577341"/>
                <a:gd name="connsiteX4" fmla="*/ 135770 w 514180"/>
                <a:gd name="connsiteY4" fmla="*/ 577341 h 577341"/>
                <a:gd name="connsiteX0" fmla="*/ 100781 w 514180"/>
                <a:gd name="connsiteY0" fmla="*/ 432218 h 432218"/>
                <a:gd name="connsiteX1" fmla="*/ 0 w 514180"/>
                <a:gd name="connsiteY1" fmla="*/ 0 h 432218"/>
                <a:gd name="connsiteX2" fmla="*/ 514180 w 514180"/>
                <a:gd name="connsiteY2" fmla="*/ 10891 h 432218"/>
                <a:gd name="connsiteX3" fmla="*/ 404259 w 514180"/>
                <a:gd name="connsiteY3" fmla="*/ 386400 h 432218"/>
                <a:gd name="connsiteX4" fmla="*/ 100781 w 514180"/>
                <a:gd name="connsiteY4" fmla="*/ 432218 h 432218"/>
                <a:gd name="connsiteX0" fmla="*/ 100781 w 514180"/>
                <a:gd name="connsiteY0" fmla="*/ 432218 h 432218"/>
                <a:gd name="connsiteX1" fmla="*/ 0 w 514180"/>
                <a:gd name="connsiteY1" fmla="*/ 0 h 432218"/>
                <a:gd name="connsiteX2" fmla="*/ 514180 w 514180"/>
                <a:gd name="connsiteY2" fmla="*/ 10891 h 432218"/>
                <a:gd name="connsiteX3" fmla="*/ 404259 w 514180"/>
                <a:gd name="connsiteY3" fmla="*/ 386400 h 432218"/>
                <a:gd name="connsiteX4" fmla="*/ 100781 w 514180"/>
                <a:gd name="connsiteY4" fmla="*/ 432218 h 432218"/>
                <a:gd name="connsiteX0" fmla="*/ 100781 w 514180"/>
                <a:gd name="connsiteY0" fmla="*/ 402193 h 402193"/>
                <a:gd name="connsiteX1" fmla="*/ 0 w 514180"/>
                <a:gd name="connsiteY1" fmla="*/ 0 h 402193"/>
                <a:gd name="connsiteX2" fmla="*/ 514180 w 514180"/>
                <a:gd name="connsiteY2" fmla="*/ 10891 h 402193"/>
                <a:gd name="connsiteX3" fmla="*/ 404259 w 514180"/>
                <a:gd name="connsiteY3" fmla="*/ 386400 h 402193"/>
                <a:gd name="connsiteX4" fmla="*/ 100781 w 514180"/>
                <a:gd name="connsiteY4" fmla="*/ 402193 h 402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180" h="402193">
                  <a:moveTo>
                    <a:pt x="100781" y="402193"/>
                  </a:moveTo>
                  <a:cubicBezTo>
                    <a:pt x="60584" y="194221"/>
                    <a:pt x="96631" y="442038"/>
                    <a:pt x="0" y="0"/>
                  </a:cubicBezTo>
                  <a:lnTo>
                    <a:pt x="514180" y="10891"/>
                  </a:lnTo>
                  <a:cubicBezTo>
                    <a:pt x="417353" y="348331"/>
                    <a:pt x="491637" y="89943"/>
                    <a:pt x="404259" y="386400"/>
                  </a:cubicBezTo>
                  <a:cubicBezTo>
                    <a:pt x="357814" y="390704"/>
                    <a:pt x="168880" y="400727"/>
                    <a:pt x="100781" y="402193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5" name="Freeform 274"/>
            <p:cNvSpPr/>
            <p:nvPr/>
          </p:nvSpPr>
          <p:spPr>
            <a:xfrm>
              <a:off x="3561391" y="5433960"/>
              <a:ext cx="573725" cy="1015589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621064"/>
                <a:gd name="connsiteY0" fmla="*/ 973305 h 973305"/>
                <a:gd name="connsiteX1" fmla="*/ 0 w 621064"/>
                <a:gd name="connsiteY1" fmla="*/ 11688 h 973305"/>
                <a:gd name="connsiteX2" fmla="*/ 499610 w 621064"/>
                <a:gd name="connsiteY2" fmla="*/ 0 h 973305"/>
                <a:gd name="connsiteX3" fmla="*/ 558839 w 621064"/>
                <a:gd name="connsiteY3" fmla="*/ 754682 h 973305"/>
                <a:gd name="connsiteX4" fmla="*/ 197928 w 621064"/>
                <a:gd name="connsiteY4" fmla="*/ 973305 h 973305"/>
                <a:gd name="connsiteX0" fmla="*/ 197928 w 558839"/>
                <a:gd name="connsiteY0" fmla="*/ 973305 h 973305"/>
                <a:gd name="connsiteX1" fmla="*/ 0 w 558839"/>
                <a:gd name="connsiteY1" fmla="*/ 11688 h 973305"/>
                <a:gd name="connsiteX2" fmla="*/ 499610 w 558839"/>
                <a:gd name="connsiteY2" fmla="*/ 0 h 973305"/>
                <a:gd name="connsiteX3" fmla="*/ 558839 w 558839"/>
                <a:gd name="connsiteY3" fmla="*/ 754682 h 973305"/>
                <a:gd name="connsiteX4" fmla="*/ 197928 w 558839"/>
                <a:gd name="connsiteY4" fmla="*/ 973305 h 973305"/>
                <a:gd name="connsiteX0" fmla="*/ 197928 w 558839"/>
                <a:gd name="connsiteY0" fmla="*/ 973305 h 973305"/>
                <a:gd name="connsiteX1" fmla="*/ 0 w 558839"/>
                <a:gd name="connsiteY1" fmla="*/ 11688 h 973305"/>
                <a:gd name="connsiteX2" fmla="*/ 499610 w 558839"/>
                <a:gd name="connsiteY2" fmla="*/ 0 h 973305"/>
                <a:gd name="connsiteX3" fmla="*/ 558839 w 558839"/>
                <a:gd name="connsiteY3" fmla="*/ 754682 h 973305"/>
                <a:gd name="connsiteX4" fmla="*/ 197928 w 558839"/>
                <a:gd name="connsiteY4" fmla="*/ 973305 h 973305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1315828 h 1315828"/>
                <a:gd name="connsiteX1" fmla="*/ 0 w 558839"/>
                <a:gd name="connsiteY1" fmla="*/ 531414 h 1315828"/>
                <a:gd name="connsiteX2" fmla="*/ 506930 w 558839"/>
                <a:gd name="connsiteY2" fmla="*/ 0 h 1315828"/>
                <a:gd name="connsiteX3" fmla="*/ 558839 w 558839"/>
                <a:gd name="connsiteY3" fmla="*/ 1274408 h 1315828"/>
                <a:gd name="connsiteX4" fmla="*/ 370213 w 558839"/>
                <a:gd name="connsiteY4" fmla="*/ 1315828 h 1315828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88119"/>
                <a:gd name="connsiteY0" fmla="*/ 1326654 h 1326654"/>
                <a:gd name="connsiteX1" fmla="*/ 0 w 588119"/>
                <a:gd name="connsiteY1" fmla="*/ 554 h 1326654"/>
                <a:gd name="connsiteX2" fmla="*/ 521570 w 588119"/>
                <a:gd name="connsiteY2" fmla="*/ 10826 h 1326654"/>
                <a:gd name="connsiteX3" fmla="*/ 588119 w 588119"/>
                <a:gd name="connsiteY3" fmla="*/ 1321835 h 1326654"/>
                <a:gd name="connsiteX4" fmla="*/ 384853 w 588119"/>
                <a:gd name="connsiteY4" fmla="*/ 1326654 h 1326654"/>
                <a:gd name="connsiteX0" fmla="*/ 384853 w 588119"/>
                <a:gd name="connsiteY0" fmla="*/ 1326654 h 1326654"/>
                <a:gd name="connsiteX1" fmla="*/ 0 w 588119"/>
                <a:gd name="connsiteY1" fmla="*/ 554 h 1326654"/>
                <a:gd name="connsiteX2" fmla="*/ 521570 w 588119"/>
                <a:gd name="connsiteY2" fmla="*/ 10826 h 1326654"/>
                <a:gd name="connsiteX3" fmla="*/ 588119 w 588119"/>
                <a:gd name="connsiteY3" fmla="*/ 1321835 h 1326654"/>
                <a:gd name="connsiteX4" fmla="*/ 384853 w 588119"/>
                <a:gd name="connsiteY4" fmla="*/ 1326654 h 1326654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94113"/>
                <a:gd name="connsiteY0" fmla="*/ 1097905 h 1179971"/>
                <a:gd name="connsiteX1" fmla="*/ 0 w 594113"/>
                <a:gd name="connsiteY1" fmla="*/ 4757 h 1179971"/>
                <a:gd name="connsiteX2" fmla="*/ 502783 w 594113"/>
                <a:gd name="connsiteY2" fmla="*/ 0 h 1179971"/>
                <a:gd name="connsiteX3" fmla="*/ 594113 w 594113"/>
                <a:gd name="connsiteY3" fmla="*/ 1179818 h 1179971"/>
                <a:gd name="connsiteX4" fmla="*/ 366066 w 594113"/>
                <a:gd name="connsiteY4" fmla="*/ 1097905 h 1179971"/>
                <a:gd name="connsiteX0" fmla="*/ 403236 w 594113"/>
                <a:gd name="connsiteY0" fmla="*/ 1215612 h 1215612"/>
                <a:gd name="connsiteX1" fmla="*/ 0 w 594113"/>
                <a:gd name="connsiteY1" fmla="*/ 4757 h 1215612"/>
                <a:gd name="connsiteX2" fmla="*/ 502783 w 594113"/>
                <a:gd name="connsiteY2" fmla="*/ 0 h 1215612"/>
                <a:gd name="connsiteX3" fmla="*/ 594113 w 594113"/>
                <a:gd name="connsiteY3" fmla="*/ 1179818 h 1215612"/>
                <a:gd name="connsiteX4" fmla="*/ 403236 w 594113"/>
                <a:gd name="connsiteY4" fmla="*/ 1215612 h 1215612"/>
                <a:gd name="connsiteX0" fmla="*/ 403236 w 574100"/>
                <a:gd name="connsiteY0" fmla="*/ 1215612 h 1215612"/>
                <a:gd name="connsiteX1" fmla="*/ 0 w 574100"/>
                <a:gd name="connsiteY1" fmla="*/ 4757 h 1215612"/>
                <a:gd name="connsiteX2" fmla="*/ 502783 w 574100"/>
                <a:gd name="connsiteY2" fmla="*/ 0 h 1215612"/>
                <a:gd name="connsiteX3" fmla="*/ 574100 w 574100"/>
                <a:gd name="connsiteY3" fmla="*/ 1014877 h 1215612"/>
                <a:gd name="connsiteX4" fmla="*/ 403236 w 574100"/>
                <a:gd name="connsiteY4" fmla="*/ 1215612 h 1215612"/>
                <a:gd name="connsiteX0" fmla="*/ 333190 w 574100"/>
                <a:gd name="connsiteY0" fmla="*/ 985695 h 1015244"/>
                <a:gd name="connsiteX1" fmla="*/ 0 w 574100"/>
                <a:gd name="connsiteY1" fmla="*/ 4757 h 1015244"/>
                <a:gd name="connsiteX2" fmla="*/ 502783 w 574100"/>
                <a:gd name="connsiteY2" fmla="*/ 0 h 1015244"/>
                <a:gd name="connsiteX3" fmla="*/ 574100 w 574100"/>
                <a:gd name="connsiteY3" fmla="*/ 1014877 h 1015244"/>
                <a:gd name="connsiteX4" fmla="*/ 333190 w 574100"/>
                <a:gd name="connsiteY4" fmla="*/ 985695 h 1015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4100" h="1015244">
                  <a:moveTo>
                    <a:pt x="333190" y="985695"/>
                  </a:moveTo>
                  <a:cubicBezTo>
                    <a:pt x="153901" y="433090"/>
                    <a:pt x="295574" y="908506"/>
                    <a:pt x="0" y="4757"/>
                  </a:cubicBezTo>
                  <a:cubicBezTo>
                    <a:pt x="166537" y="861"/>
                    <a:pt x="336246" y="3896"/>
                    <a:pt x="502783" y="0"/>
                  </a:cubicBezTo>
                  <a:cubicBezTo>
                    <a:pt x="555943" y="995541"/>
                    <a:pt x="537473" y="350120"/>
                    <a:pt x="574100" y="1014877"/>
                  </a:cubicBezTo>
                  <a:cubicBezTo>
                    <a:pt x="476415" y="1019182"/>
                    <a:pt x="529388" y="984229"/>
                    <a:pt x="333190" y="985695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1856416" y="3709935"/>
              <a:ext cx="1049338" cy="1739900"/>
              <a:chOff x="1856416" y="3709935"/>
              <a:chExt cx="1049338" cy="1739900"/>
            </a:xfrm>
          </p:grpSpPr>
          <p:sp>
            <p:nvSpPr>
              <p:cNvPr id="496" name="Rectangle 495"/>
              <p:cNvSpPr/>
              <p:nvPr/>
            </p:nvSpPr>
            <p:spPr bwMode="auto">
              <a:xfrm rot="10800000">
                <a:off x="1867529" y="3957585"/>
                <a:ext cx="1027112" cy="611090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8285" name="Group 498"/>
              <p:cNvGrpSpPr>
                <a:grpSpLocks/>
              </p:cNvGrpSpPr>
              <p:nvPr/>
            </p:nvGrpSpPr>
            <p:grpSpPr bwMode="auto">
              <a:xfrm>
                <a:off x="1858805" y="5088863"/>
                <a:ext cx="1035373" cy="360972"/>
                <a:chOff x="4128636" y="3606589"/>
                <a:chExt cx="568145" cy="338667"/>
              </a:xfrm>
            </p:grpSpPr>
            <p:sp>
              <p:nvSpPr>
                <p:cNvPr id="515" name="Oval 514"/>
                <p:cNvSpPr/>
                <p:nvPr/>
              </p:nvSpPr>
              <p:spPr>
                <a:xfrm>
                  <a:off x="4129067" y="3720356"/>
                  <a:ext cx="567968" cy="224900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6" name="Rectangle 515"/>
                <p:cNvSpPr/>
                <p:nvPr/>
              </p:nvSpPr>
              <p:spPr>
                <a:xfrm>
                  <a:off x="4129067" y="3720356"/>
                  <a:ext cx="567968" cy="111705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7" name="Oval 516"/>
                <p:cNvSpPr/>
                <p:nvPr/>
              </p:nvSpPr>
              <p:spPr>
                <a:xfrm>
                  <a:off x="4129067" y="3607161"/>
                  <a:ext cx="567968" cy="22490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18" name="Straight Connector 517"/>
                <p:cNvCxnSpPr/>
                <p:nvPr/>
              </p:nvCxnSpPr>
              <p:spPr>
                <a:xfrm>
                  <a:off x="4697035" y="3720356"/>
                  <a:ext cx="0" cy="111705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9" name="Straight Connector 518"/>
                <p:cNvCxnSpPr/>
                <p:nvPr/>
              </p:nvCxnSpPr>
              <p:spPr>
                <a:xfrm>
                  <a:off x="4129067" y="3720356"/>
                  <a:ext cx="0" cy="111705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00" name="Rectangle 499"/>
              <p:cNvSpPr/>
              <p:nvPr/>
            </p:nvSpPr>
            <p:spPr bwMode="auto">
              <a:xfrm>
                <a:off x="1877054" y="4704509"/>
                <a:ext cx="1028700" cy="52307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60000"/>
                      <a:lumOff val="40000"/>
                      <a:alpha val="62000"/>
                    </a:schemeClr>
                  </a:gs>
                  <a:gs pos="54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02" name="Straight Connector 501"/>
              <p:cNvCxnSpPr/>
              <p:nvPr/>
            </p:nvCxnSpPr>
            <p:spPr bwMode="auto">
              <a:xfrm>
                <a:off x="1861179" y="3981398"/>
                <a:ext cx="17462" cy="130175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3" name="Straight Connector 502"/>
              <p:cNvCxnSpPr/>
              <p:nvPr/>
            </p:nvCxnSpPr>
            <p:spPr bwMode="auto">
              <a:xfrm flipH="1">
                <a:off x="2894641" y="3971873"/>
                <a:ext cx="6350" cy="127000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290" name="Group 504"/>
              <p:cNvGrpSpPr>
                <a:grpSpLocks/>
              </p:cNvGrpSpPr>
              <p:nvPr/>
            </p:nvGrpSpPr>
            <p:grpSpPr bwMode="auto">
              <a:xfrm>
                <a:off x="1856416" y="3709935"/>
                <a:ext cx="1044712" cy="399063"/>
                <a:chOff x="2183302" y="1574638"/>
                <a:chExt cx="1200154" cy="430218"/>
              </a:xfrm>
            </p:grpSpPr>
            <p:sp>
              <p:nvSpPr>
                <p:cNvPr id="506" name="Oval 505"/>
                <p:cNvSpPr/>
                <p:nvPr/>
              </p:nvSpPr>
              <p:spPr bwMode="auto">
                <a:xfrm flipV="1">
                  <a:off x="2185126" y="1689305"/>
                  <a:ext cx="1196349" cy="31490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20000"/>
                        <a:lumOff val="80000"/>
                      </a:schemeClr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07" name="Rectangle 506"/>
                <p:cNvSpPr/>
                <p:nvPr/>
              </p:nvSpPr>
              <p:spPr bwMode="auto">
                <a:xfrm>
                  <a:off x="2183302" y="1735513"/>
                  <a:ext cx="1198173" cy="11295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08" name="Oval 507"/>
                <p:cNvSpPr/>
                <p:nvPr/>
              </p:nvSpPr>
              <p:spPr bwMode="auto">
                <a:xfrm flipV="1">
                  <a:off x="2183302" y="1574638"/>
                  <a:ext cx="1196349" cy="314904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09" name="Freeform 508"/>
                <p:cNvSpPr/>
                <p:nvPr/>
              </p:nvSpPr>
              <p:spPr bwMode="auto">
                <a:xfrm>
                  <a:off x="2489684" y="1670478"/>
                  <a:ext cx="581762" cy="157452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0" name="Freeform 509"/>
                <p:cNvSpPr/>
                <p:nvPr/>
              </p:nvSpPr>
              <p:spPr bwMode="auto">
                <a:xfrm>
                  <a:off x="2429502" y="1629404"/>
                  <a:ext cx="703949" cy="111244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1" name="Freeform 510"/>
                <p:cNvSpPr/>
                <p:nvPr/>
              </p:nvSpPr>
              <p:spPr bwMode="auto">
                <a:xfrm>
                  <a:off x="2892723" y="1723534"/>
                  <a:ext cx="257142" cy="95840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2" name="Freeform 511"/>
                <p:cNvSpPr/>
                <p:nvPr/>
              </p:nvSpPr>
              <p:spPr bwMode="auto">
                <a:xfrm>
                  <a:off x="2416736" y="1725244"/>
                  <a:ext cx="255318" cy="94130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13" name="Straight Connector 512"/>
                <p:cNvCxnSpPr>
                  <a:endCxn id="508" idx="2"/>
                </p:cNvCxnSpPr>
                <p:nvPr/>
              </p:nvCxnSpPr>
              <p:spPr bwMode="auto">
                <a:xfrm flipH="1" flipV="1">
                  <a:off x="2183302" y="1732090"/>
                  <a:ext cx="1824" cy="12151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4" name="Straight Connector 513"/>
                <p:cNvCxnSpPr/>
                <p:nvPr/>
              </p:nvCxnSpPr>
              <p:spPr bwMode="auto">
                <a:xfrm flipH="1" flipV="1">
                  <a:off x="3381475" y="1728667"/>
                  <a:ext cx="1823" cy="12151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" name="Group 29"/>
            <p:cNvGrpSpPr/>
            <p:nvPr/>
          </p:nvGrpSpPr>
          <p:grpSpPr>
            <a:xfrm>
              <a:off x="3566154" y="3862335"/>
              <a:ext cx="514350" cy="1670050"/>
              <a:chOff x="3566154" y="3862335"/>
              <a:chExt cx="514350" cy="1670050"/>
            </a:xfrm>
          </p:grpSpPr>
          <p:sp>
            <p:nvSpPr>
              <p:cNvPr id="549" name="Rectangle 548"/>
              <p:cNvSpPr/>
              <p:nvPr/>
            </p:nvSpPr>
            <p:spPr bwMode="auto">
              <a:xfrm rot="10800000">
                <a:off x="3569201" y="3946092"/>
                <a:ext cx="498084" cy="628647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50" name="Straight Connector 549"/>
              <p:cNvCxnSpPr/>
              <p:nvPr/>
            </p:nvCxnSpPr>
            <p:spPr bwMode="auto">
              <a:xfrm flipH="1">
                <a:off x="4078916" y="4019498"/>
                <a:ext cx="1588" cy="136525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271" name="Group 552"/>
              <p:cNvGrpSpPr>
                <a:grpSpLocks/>
              </p:cNvGrpSpPr>
              <p:nvPr/>
            </p:nvGrpSpPr>
            <p:grpSpPr bwMode="auto">
              <a:xfrm>
                <a:off x="3571302" y="5310688"/>
                <a:ext cx="507588" cy="221697"/>
                <a:chOff x="4128636" y="3606589"/>
                <a:chExt cx="568145" cy="338667"/>
              </a:xfrm>
            </p:grpSpPr>
            <p:sp>
              <p:nvSpPr>
                <p:cNvPr id="562" name="Oval 561"/>
                <p:cNvSpPr/>
                <p:nvPr/>
              </p:nvSpPr>
              <p:spPr>
                <a:xfrm>
                  <a:off x="4128204" y="3719724"/>
                  <a:ext cx="568606" cy="22553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63" name="Rectangle 562"/>
                <p:cNvSpPr/>
                <p:nvPr/>
              </p:nvSpPr>
              <p:spPr>
                <a:xfrm>
                  <a:off x="4128204" y="3719724"/>
                  <a:ext cx="568606" cy="111554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64" name="Oval 563"/>
                <p:cNvSpPr/>
                <p:nvPr/>
              </p:nvSpPr>
              <p:spPr>
                <a:xfrm>
                  <a:off x="4128204" y="3605744"/>
                  <a:ext cx="568606" cy="225534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65" name="Straight Connector 564"/>
                <p:cNvCxnSpPr/>
                <p:nvPr/>
              </p:nvCxnSpPr>
              <p:spPr>
                <a:xfrm>
                  <a:off x="4696810" y="3719724"/>
                  <a:ext cx="0" cy="11155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6" name="Straight Connector 565"/>
                <p:cNvCxnSpPr/>
                <p:nvPr/>
              </p:nvCxnSpPr>
              <p:spPr>
                <a:xfrm>
                  <a:off x="4128204" y="3719724"/>
                  <a:ext cx="0" cy="11155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54" name="Rectangle 553"/>
              <p:cNvSpPr/>
              <p:nvPr/>
            </p:nvSpPr>
            <p:spPr bwMode="auto">
              <a:xfrm>
                <a:off x="3572504" y="4575123"/>
                <a:ext cx="496887" cy="812800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57" name="Straight Connector 556"/>
              <p:cNvCxnSpPr/>
              <p:nvPr/>
            </p:nvCxnSpPr>
            <p:spPr bwMode="auto">
              <a:xfrm flipH="1">
                <a:off x="3566154" y="4027435"/>
                <a:ext cx="3175" cy="145097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257" name="Group 538"/>
              <p:cNvGrpSpPr>
                <a:grpSpLocks/>
              </p:cNvGrpSpPr>
              <p:nvPr/>
            </p:nvGrpSpPr>
            <p:grpSpPr bwMode="auto">
              <a:xfrm>
                <a:off x="3568667" y="3862335"/>
                <a:ext cx="503828" cy="248249"/>
                <a:chOff x="2183302" y="1564542"/>
                <a:chExt cx="1200154" cy="440314"/>
              </a:xfrm>
            </p:grpSpPr>
            <p:sp>
              <p:nvSpPr>
                <p:cNvPr id="540" name="Oval 539"/>
                <p:cNvSpPr/>
                <p:nvPr/>
              </p:nvSpPr>
              <p:spPr bwMode="auto">
                <a:xfrm flipV="1">
                  <a:off x="2188659" y="1691250"/>
                  <a:ext cx="1194966" cy="31254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41" name="Rectangle 540"/>
                <p:cNvSpPr/>
                <p:nvPr/>
              </p:nvSpPr>
              <p:spPr bwMode="auto">
                <a:xfrm>
                  <a:off x="2184879" y="1736302"/>
                  <a:ext cx="1198746" cy="112629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42" name="Oval 541"/>
                <p:cNvSpPr/>
                <p:nvPr/>
              </p:nvSpPr>
              <p:spPr bwMode="auto">
                <a:xfrm flipV="1">
                  <a:off x="2184879" y="1564542"/>
                  <a:ext cx="1194966" cy="312545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43" name="Freeform 542"/>
                <p:cNvSpPr/>
                <p:nvPr/>
              </p:nvSpPr>
              <p:spPr bwMode="auto">
                <a:xfrm>
                  <a:off x="2491182" y="1671539"/>
                  <a:ext cx="582357" cy="154865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44" name="Freeform 543"/>
                <p:cNvSpPr/>
                <p:nvPr/>
              </p:nvSpPr>
              <p:spPr bwMode="auto">
                <a:xfrm>
                  <a:off x="2430678" y="1629304"/>
                  <a:ext cx="703366" cy="109812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45" name="Freeform 544"/>
                <p:cNvSpPr/>
                <p:nvPr/>
              </p:nvSpPr>
              <p:spPr bwMode="auto">
                <a:xfrm>
                  <a:off x="2892025" y="1722222"/>
                  <a:ext cx="260927" cy="9573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46" name="Freeform 545"/>
                <p:cNvSpPr/>
                <p:nvPr/>
              </p:nvSpPr>
              <p:spPr bwMode="auto">
                <a:xfrm>
                  <a:off x="2419334" y="1725039"/>
                  <a:ext cx="253362" cy="95734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47" name="Straight Connector 546"/>
                <p:cNvCxnSpPr>
                  <a:endCxn id="542" idx="2"/>
                </p:cNvCxnSpPr>
                <p:nvPr/>
              </p:nvCxnSpPr>
              <p:spPr bwMode="auto">
                <a:xfrm flipH="1" flipV="1">
                  <a:off x="2184879" y="1722222"/>
                  <a:ext cx="3780" cy="121077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8" name="Straight Connector 547"/>
                <p:cNvCxnSpPr/>
                <p:nvPr/>
              </p:nvCxnSpPr>
              <p:spPr bwMode="auto">
                <a:xfrm flipH="1" flipV="1">
                  <a:off x="3379845" y="1727853"/>
                  <a:ext cx="3780" cy="121077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1" name="Group 30"/>
            <p:cNvGrpSpPr/>
            <p:nvPr/>
          </p:nvGrpSpPr>
          <p:grpSpPr>
            <a:xfrm>
              <a:off x="4348791" y="3867098"/>
              <a:ext cx="514350" cy="1670050"/>
              <a:chOff x="4348791" y="3867098"/>
              <a:chExt cx="514350" cy="1670050"/>
            </a:xfrm>
          </p:grpSpPr>
          <p:sp>
            <p:nvSpPr>
              <p:cNvPr id="579" name="Rectangle 578"/>
              <p:cNvSpPr/>
              <p:nvPr/>
            </p:nvSpPr>
            <p:spPr bwMode="auto">
              <a:xfrm rot="10800000">
                <a:off x="4351838" y="3950855"/>
                <a:ext cx="498084" cy="628647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80" name="Straight Connector 579"/>
              <p:cNvCxnSpPr/>
              <p:nvPr/>
            </p:nvCxnSpPr>
            <p:spPr bwMode="auto">
              <a:xfrm flipH="1">
                <a:off x="4861554" y="4024260"/>
                <a:ext cx="1587" cy="136525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243" name="Group 580"/>
              <p:cNvGrpSpPr>
                <a:grpSpLocks/>
              </p:cNvGrpSpPr>
              <p:nvPr/>
            </p:nvGrpSpPr>
            <p:grpSpPr bwMode="auto">
              <a:xfrm>
                <a:off x="4353939" y="5315451"/>
                <a:ext cx="507588" cy="221697"/>
                <a:chOff x="4128636" y="3606589"/>
                <a:chExt cx="568145" cy="338667"/>
              </a:xfrm>
            </p:grpSpPr>
            <p:sp>
              <p:nvSpPr>
                <p:cNvPr id="589" name="Oval 588"/>
                <p:cNvSpPr/>
                <p:nvPr/>
              </p:nvSpPr>
              <p:spPr>
                <a:xfrm>
                  <a:off x="4128205" y="3719722"/>
                  <a:ext cx="568606" cy="225534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90" name="Rectangle 589"/>
                <p:cNvSpPr/>
                <p:nvPr/>
              </p:nvSpPr>
              <p:spPr>
                <a:xfrm>
                  <a:off x="4128205" y="3719722"/>
                  <a:ext cx="568606" cy="111554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91" name="Oval 590"/>
                <p:cNvSpPr/>
                <p:nvPr/>
              </p:nvSpPr>
              <p:spPr>
                <a:xfrm>
                  <a:off x="4128205" y="3605744"/>
                  <a:ext cx="568606" cy="225532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92" name="Straight Connector 591"/>
                <p:cNvCxnSpPr/>
                <p:nvPr/>
              </p:nvCxnSpPr>
              <p:spPr>
                <a:xfrm>
                  <a:off x="4696811" y="3719722"/>
                  <a:ext cx="0" cy="11155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3" name="Straight Connector 592"/>
                <p:cNvCxnSpPr/>
                <p:nvPr/>
              </p:nvCxnSpPr>
              <p:spPr>
                <a:xfrm>
                  <a:off x="4128205" y="3719722"/>
                  <a:ext cx="0" cy="11155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2" name="Rectangle 581"/>
              <p:cNvSpPr/>
              <p:nvPr/>
            </p:nvSpPr>
            <p:spPr bwMode="auto">
              <a:xfrm>
                <a:off x="4355141" y="4579885"/>
                <a:ext cx="496888" cy="812800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84" name="Straight Connector 583"/>
              <p:cNvCxnSpPr/>
              <p:nvPr/>
            </p:nvCxnSpPr>
            <p:spPr bwMode="auto">
              <a:xfrm flipH="1">
                <a:off x="4348791" y="4032198"/>
                <a:ext cx="3175" cy="145097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229" name="Group 568"/>
              <p:cNvGrpSpPr>
                <a:grpSpLocks/>
              </p:cNvGrpSpPr>
              <p:nvPr/>
            </p:nvGrpSpPr>
            <p:grpSpPr bwMode="auto">
              <a:xfrm>
                <a:off x="4351304" y="3867098"/>
                <a:ext cx="503828" cy="248249"/>
                <a:chOff x="2183302" y="1564542"/>
                <a:chExt cx="1200154" cy="440314"/>
              </a:xfrm>
            </p:grpSpPr>
            <p:sp>
              <p:nvSpPr>
                <p:cNvPr id="570" name="Oval 569"/>
                <p:cNvSpPr/>
                <p:nvPr/>
              </p:nvSpPr>
              <p:spPr bwMode="auto">
                <a:xfrm flipV="1">
                  <a:off x="2188662" y="1691248"/>
                  <a:ext cx="1194966" cy="312545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71" name="Rectangle 570"/>
                <p:cNvSpPr/>
                <p:nvPr/>
              </p:nvSpPr>
              <p:spPr bwMode="auto">
                <a:xfrm>
                  <a:off x="2184879" y="1736300"/>
                  <a:ext cx="1198749" cy="112629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72" name="Oval 571"/>
                <p:cNvSpPr/>
                <p:nvPr/>
              </p:nvSpPr>
              <p:spPr bwMode="auto">
                <a:xfrm flipV="1">
                  <a:off x="2184879" y="1564542"/>
                  <a:ext cx="1194966" cy="312543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73" name="Freeform 572"/>
                <p:cNvSpPr/>
                <p:nvPr/>
              </p:nvSpPr>
              <p:spPr bwMode="auto">
                <a:xfrm>
                  <a:off x="2491185" y="1671539"/>
                  <a:ext cx="582357" cy="154863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74" name="Freeform 573"/>
                <p:cNvSpPr/>
                <p:nvPr/>
              </p:nvSpPr>
              <p:spPr bwMode="auto">
                <a:xfrm>
                  <a:off x="2430680" y="1629303"/>
                  <a:ext cx="703366" cy="109814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75" name="Freeform 574"/>
                <p:cNvSpPr/>
                <p:nvPr/>
              </p:nvSpPr>
              <p:spPr bwMode="auto">
                <a:xfrm>
                  <a:off x="2892028" y="1722222"/>
                  <a:ext cx="260925" cy="9573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76" name="Freeform 575"/>
                <p:cNvSpPr/>
                <p:nvPr/>
              </p:nvSpPr>
              <p:spPr bwMode="auto">
                <a:xfrm>
                  <a:off x="2419334" y="1725037"/>
                  <a:ext cx="253364" cy="95734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77" name="Straight Connector 576"/>
                <p:cNvCxnSpPr>
                  <a:endCxn id="572" idx="2"/>
                </p:cNvCxnSpPr>
                <p:nvPr/>
              </p:nvCxnSpPr>
              <p:spPr bwMode="auto">
                <a:xfrm flipH="1" flipV="1">
                  <a:off x="2184879" y="1722222"/>
                  <a:ext cx="3783" cy="121075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8" name="Straight Connector 577"/>
                <p:cNvCxnSpPr/>
                <p:nvPr/>
              </p:nvCxnSpPr>
              <p:spPr bwMode="auto">
                <a:xfrm flipH="1" flipV="1">
                  <a:off x="3379845" y="1727853"/>
                  <a:ext cx="3783" cy="121075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8258" name="Group 48257"/>
            <p:cNvGrpSpPr/>
            <p:nvPr/>
          </p:nvGrpSpPr>
          <p:grpSpPr>
            <a:xfrm>
              <a:off x="5552116" y="3849635"/>
              <a:ext cx="514350" cy="1670050"/>
              <a:chOff x="5552116" y="3849635"/>
              <a:chExt cx="514350" cy="1670050"/>
            </a:xfrm>
          </p:grpSpPr>
          <p:sp>
            <p:nvSpPr>
              <p:cNvPr id="606" name="Rectangle 605"/>
              <p:cNvSpPr/>
              <p:nvPr/>
            </p:nvSpPr>
            <p:spPr bwMode="auto">
              <a:xfrm rot="10800000">
                <a:off x="5555163" y="3933392"/>
                <a:ext cx="498084" cy="628647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607" name="Straight Connector 606"/>
              <p:cNvCxnSpPr/>
              <p:nvPr/>
            </p:nvCxnSpPr>
            <p:spPr bwMode="auto">
              <a:xfrm flipH="1">
                <a:off x="6064879" y="4006798"/>
                <a:ext cx="1587" cy="136525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215" name="Group 607"/>
              <p:cNvGrpSpPr>
                <a:grpSpLocks/>
              </p:cNvGrpSpPr>
              <p:nvPr/>
            </p:nvGrpSpPr>
            <p:grpSpPr bwMode="auto">
              <a:xfrm>
                <a:off x="5557264" y="5297988"/>
                <a:ext cx="507588" cy="221697"/>
                <a:chOff x="4128636" y="3606589"/>
                <a:chExt cx="568145" cy="338667"/>
              </a:xfrm>
            </p:grpSpPr>
            <p:sp>
              <p:nvSpPr>
                <p:cNvPr id="616" name="Oval 615"/>
                <p:cNvSpPr/>
                <p:nvPr/>
              </p:nvSpPr>
              <p:spPr>
                <a:xfrm>
                  <a:off x="4128205" y="3719724"/>
                  <a:ext cx="568606" cy="225532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17" name="Rectangle 616"/>
                <p:cNvSpPr/>
                <p:nvPr/>
              </p:nvSpPr>
              <p:spPr>
                <a:xfrm>
                  <a:off x="4128205" y="3719724"/>
                  <a:ext cx="568606" cy="111554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18" name="Oval 617"/>
                <p:cNvSpPr/>
                <p:nvPr/>
              </p:nvSpPr>
              <p:spPr>
                <a:xfrm>
                  <a:off x="4128205" y="3605744"/>
                  <a:ext cx="568606" cy="225534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619" name="Straight Connector 618"/>
                <p:cNvCxnSpPr/>
                <p:nvPr/>
              </p:nvCxnSpPr>
              <p:spPr>
                <a:xfrm>
                  <a:off x="4696811" y="3719724"/>
                  <a:ext cx="0" cy="11155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0" name="Straight Connector 619"/>
                <p:cNvCxnSpPr/>
                <p:nvPr/>
              </p:nvCxnSpPr>
              <p:spPr>
                <a:xfrm>
                  <a:off x="4128205" y="3719724"/>
                  <a:ext cx="0" cy="11155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9" name="Rectangle 608"/>
              <p:cNvSpPr/>
              <p:nvPr/>
            </p:nvSpPr>
            <p:spPr bwMode="auto">
              <a:xfrm>
                <a:off x="5558466" y="4562423"/>
                <a:ext cx="496888" cy="812800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611" name="Straight Connector 610"/>
              <p:cNvCxnSpPr/>
              <p:nvPr/>
            </p:nvCxnSpPr>
            <p:spPr bwMode="auto">
              <a:xfrm flipH="1">
                <a:off x="5552116" y="4014735"/>
                <a:ext cx="3175" cy="1450975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201" name="Group 595"/>
              <p:cNvGrpSpPr>
                <a:grpSpLocks/>
              </p:cNvGrpSpPr>
              <p:nvPr/>
            </p:nvGrpSpPr>
            <p:grpSpPr bwMode="auto">
              <a:xfrm>
                <a:off x="5554629" y="3849635"/>
                <a:ext cx="503828" cy="248249"/>
                <a:chOff x="2183302" y="1564542"/>
                <a:chExt cx="1200154" cy="440314"/>
              </a:xfrm>
            </p:grpSpPr>
            <p:sp>
              <p:nvSpPr>
                <p:cNvPr id="597" name="Oval 596"/>
                <p:cNvSpPr/>
                <p:nvPr/>
              </p:nvSpPr>
              <p:spPr bwMode="auto">
                <a:xfrm flipV="1">
                  <a:off x="2188662" y="1691250"/>
                  <a:ext cx="1194966" cy="31254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98" name="Rectangle 597"/>
                <p:cNvSpPr/>
                <p:nvPr/>
              </p:nvSpPr>
              <p:spPr bwMode="auto">
                <a:xfrm>
                  <a:off x="2184879" y="1736302"/>
                  <a:ext cx="1198749" cy="112629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99" name="Oval 598"/>
                <p:cNvSpPr/>
                <p:nvPr/>
              </p:nvSpPr>
              <p:spPr bwMode="auto">
                <a:xfrm flipV="1">
                  <a:off x="2184879" y="1564542"/>
                  <a:ext cx="1194966" cy="312545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600" name="Freeform 599"/>
                <p:cNvSpPr/>
                <p:nvPr/>
              </p:nvSpPr>
              <p:spPr bwMode="auto">
                <a:xfrm>
                  <a:off x="2491185" y="1671539"/>
                  <a:ext cx="582357" cy="154865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01" name="Freeform 600"/>
                <p:cNvSpPr/>
                <p:nvPr/>
              </p:nvSpPr>
              <p:spPr bwMode="auto">
                <a:xfrm>
                  <a:off x="2430680" y="1629304"/>
                  <a:ext cx="703366" cy="109812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02" name="Freeform 601"/>
                <p:cNvSpPr/>
                <p:nvPr/>
              </p:nvSpPr>
              <p:spPr bwMode="auto">
                <a:xfrm>
                  <a:off x="2892028" y="1722222"/>
                  <a:ext cx="260925" cy="9573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03" name="Freeform 602"/>
                <p:cNvSpPr/>
                <p:nvPr/>
              </p:nvSpPr>
              <p:spPr bwMode="auto">
                <a:xfrm>
                  <a:off x="2419334" y="1725039"/>
                  <a:ext cx="253364" cy="95734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604" name="Straight Connector 603"/>
                <p:cNvCxnSpPr>
                  <a:endCxn id="599" idx="2"/>
                </p:cNvCxnSpPr>
                <p:nvPr/>
              </p:nvCxnSpPr>
              <p:spPr bwMode="auto">
                <a:xfrm flipH="1" flipV="1">
                  <a:off x="2184879" y="1722222"/>
                  <a:ext cx="3783" cy="121077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5" name="Straight Connector 604"/>
                <p:cNvCxnSpPr/>
                <p:nvPr/>
              </p:nvCxnSpPr>
              <p:spPr bwMode="auto">
                <a:xfrm flipH="1" flipV="1">
                  <a:off x="3379845" y="1727853"/>
                  <a:ext cx="3783" cy="121077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8259" name="Group 48258"/>
            <p:cNvGrpSpPr/>
            <p:nvPr/>
          </p:nvGrpSpPr>
          <p:grpSpPr>
            <a:xfrm>
              <a:off x="6547479" y="3836935"/>
              <a:ext cx="514350" cy="1671638"/>
              <a:chOff x="6547479" y="3836935"/>
              <a:chExt cx="514350" cy="1671638"/>
            </a:xfrm>
          </p:grpSpPr>
          <p:sp>
            <p:nvSpPr>
              <p:cNvPr id="633" name="Rectangle 632"/>
              <p:cNvSpPr/>
              <p:nvPr/>
            </p:nvSpPr>
            <p:spPr bwMode="auto">
              <a:xfrm rot="10800000">
                <a:off x="6550526" y="3920772"/>
                <a:ext cx="498084" cy="629245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634" name="Straight Connector 633"/>
              <p:cNvCxnSpPr/>
              <p:nvPr/>
            </p:nvCxnSpPr>
            <p:spPr bwMode="auto">
              <a:xfrm flipH="1">
                <a:off x="7060241" y="3994098"/>
                <a:ext cx="1588" cy="1366837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187" name="Group 634"/>
              <p:cNvGrpSpPr>
                <a:grpSpLocks/>
              </p:cNvGrpSpPr>
              <p:nvPr/>
            </p:nvGrpSpPr>
            <p:grpSpPr bwMode="auto">
              <a:xfrm>
                <a:off x="6552627" y="5286665"/>
                <a:ext cx="507588" cy="221908"/>
                <a:chOff x="4128636" y="3606589"/>
                <a:chExt cx="568145" cy="338667"/>
              </a:xfrm>
            </p:grpSpPr>
            <p:sp>
              <p:nvSpPr>
                <p:cNvPr id="643" name="Oval 642"/>
                <p:cNvSpPr/>
                <p:nvPr/>
              </p:nvSpPr>
              <p:spPr>
                <a:xfrm>
                  <a:off x="4128204" y="3719937"/>
                  <a:ext cx="568606" cy="225319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44" name="Rectangle 643"/>
                <p:cNvSpPr/>
                <p:nvPr/>
              </p:nvSpPr>
              <p:spPr>
                <a:xfrm>
                  <a:off x="4128204" y="3719937"/>
                  <a:ext cx="568606" cy="111448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45" name="Oval 644"/>
                <p:cNvSpPr/>
                <p:nvPr/>
              </p:nvSpPr>
              <p:spPr>
                <a:xfrm>
                  <a:off x="4128204" y="3606067"/>
                  <a:ext cx="568606" cy="225318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646" name="Straight Connector 645"/>
                <p:cNvCxnSpPr/>
                <p:nvPr/>
              </p:nvCxnSpPr>
              <p:spPr>
                <a:xfrm>
                  <a:off x="4696810" y="3719937"/>
                  <a:ext cx="0" cy="11144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7" name="Straight Connector 646"/>
                <p:cNvCxnSpPr/>
                <p:nvPr/>
              </p:nvCxnSpPr>
              <p:spPr>
                <a:xfrm>
                  <a:off x="4128204" y="3719937"/>
                  <a:ext cx="0" cy="11144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36" name="Rectangle 635"/>
              <p:cNvSpPr/>
              <p:nvPr/>
            </p:nvSpPr>
            <p:spPr bwMode="auto">
              <a:xfrm>
                <a:off x="6553829" y="4551310"/>
                <a:ext cx="496887" cy="812800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638" name="Straight Connector 637"/>
              <p:cNvCxnSpPr/>
              <p:nvPr/>
            </p:nvCxnSpPr>
            <p:spPr bwMode="auto">
              <a:xfrm flipH="1">
                <a:off x="6547479" y="4002035"/>
                <a:ext cx="3175" cy="1452563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173" name="Group 622"/>
              <p:cNvGrpSpPr>
                <a:grpSpLocks/>
              </p:cNvGrpSpPr>
              <p:nvPr/>
            </p:nvGrpSpPr>
            <p:grpSpPr bwMode="auto">
              <a:xfrm>
                <a:off x="6549992" y="3836935"/>
                <a:ext cx="503828" cy="248485"/>
                <a:chOff x="2183302" y="1564542"/>
                <a:chExt cx="1200154" cy="440314"/>
              </a:xfrm>
            </p:grpSpPr>
            <p:sp>
              <p:nvSpPr>
                <p:cNvPr id="624" name="Oval 623"/>
                <p:cNvSpPr/>
                <p:nvPr/>
              </p:nvSpPr>
              <p:spPr bwMode="auto">
                <a:xfrm flipV="1">
                  <a:off x="2188659" y="1691130"/>
                  <a:ext cx="1194966" cy="31506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625" name="Rectangle 624"/>
                <p:cNvSpPr/>
                <p:nvPr/>
              </p:nvSpPr>
              <p:spPr bwMode="auto">
                <a:xfrm>
                  <a:off x="2184879" y="1736138"/>
                  <a:ext cx="1198746" cy="112522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26" name="Oval 625"/>
                <p:cNvSpPr/>
                <p:nvPr/>
              </p:nvSpPr>
              <p:spPr bwMode="auto">
                <a:xfrm flipV="1">
                  <a:off x="2184879" y="1564542"/>
                  <a:ext cx="1194966" cy="315061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627" name="Freeform 626"/>
                <p:cNvSpPr/>
                <p:nvPr/>
              </p:nvSpPr>
              <p:spPr bwMode="auto">
                <a:xfrm>
                  <a:off x="2491182" y="1671438"/>
                  <a:ext cx="582357" cy="157530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28" name="Freeform 627"/>
                <p:cNvSpPr/>
                <p:nvPr/>
              </p:nvSpPr>
              <p:spPr bwMode="auto">
                <a:xfrm>
                  <a:off x="2430678" y="1629243"/>
                  <a:ext cx="703366" cy="112522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29" name="Freeform 628"/>
                <p:cNvSpPr/>
                <p:nvPr/>
              </p:nvSpPr>
              <p:spPr bwMode="auto">
                <a:xfrm>
                  <a:off x="2892025" y="1724886"/>
                  <a:ext cx="260927" cy="95643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30" name="Freeform 629"/>
                <p:cNvSpPr/>
                <p:nvPr/>
              </p:nvSpPr>
              <p:spPr bwMode="auto">
                <a:xfrm>
                  <a:off x="2419334" y="1727698"/>
                  <a:ext cx="253362" cy="92831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631" name="Straight Connector 630"/>
                <p:cNvCxnSpPr>
                  <a:endCxn id="626" idx="2"/>
                </p:cNvCxnSpPr>
                <p:nvPr/>
              </p:nvCxnSpPr>
              <p:spPr bwMode="auto">
                <a:xfrm flipH="1" flipV="1">
                  <a:off x="2184879" y="1722072"/>
                  <a:ext cx="3780" cy="120962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2" name="Straight Connector 631"/>
                <p:cNvCxnSpPr/>
                <p:nvPr/>
              </p:nvCxnSpPr>
              <p:spPr bwMode="auto">
                <a:xfrm flipH="1" flipV="1">
                  <a:off x="3379845" y="1730512"/>
                  <a:ext cx="3780" cy="120960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8" name="Group 27"/>
          <p:cNvGrpSpPr/>
          <p:nvPr/>
        </p:nvGrpSpPr>
        <p:grpSpPr>
          <a:xfrm>
            <a:off x="2381956" y="2475925"/>
            <a:ext cx="4415330" cy="2315048"/>
            <a:chOff x="2381956" y="2435173"/>
            <a:chExt cx="4415330" cy="2315048"/>
          </a:xfrm>
        </p:grpSpPr>
        <p:sp>
          <p:nvSpPr>
            <p:cNvPr id="391" name="Freeform 390"/>
            <p:cNvSpPr/>
            <p:nvPr/>
          </p:nvSpPr>
          <p:spPr>
            <a:xfrm>
              <a:off x="2381956" y="2439629"/>
              <a:ext cx="297540" cy="1743187"/>
            </a:xfrm>
            <a:custGeom>
              <a:avLst/>
              <a:gdLst>
                <a:gd name="connsiteX0" fmla="*/ 307275 w 307275"/>
                <a:gd name="connsiteY0" fmla="*/ 0 h 1659441"/>
                <a:gd name="connsiteX1" fmla="*/ 0 w 307275"/>
                <a:gd name="connsiteY1" fmla="*/ 0 h 1659441"/>
                <a:gd name="connsiteX2" fmla="*/ 0 w 307275"/>
                <a:gd name="connsiteY2" fmla="*/ 1659441 h 1659441"/>
                <a:gd name="connsiteX0" fmla="*/ 307275 w 307275"/>
                <a:gd name="connsiteY0" fmla="*/ 0 h 2015941"/>
                <a:gd name="connsiteX1" fmla="*/ 0 w 307275"/>
                <a:gd name="connsiteY1" fmla="*/ 0 h 2015941"/>
                <a:gd name="connsiteX2" fmla="*/ 0 w 307275"/>
                <a:gd name="connsiteY2" fmla="*/ 2015941 h 2015941"/>
                <a:gd name="connsiteX0" fmla="*/ 228538 w 228538"/>
                <a:gd name="connsiteY0" fmla="*/ 0 h 2022548"/>
                <a:gd name="connsiteX1" fmla="*/ 0 w 228538"/>
                <a:gd name="connsiteY1" fmla="*/ 6607 h 2022548"/>
                <a:gd name="connsiteX2" fmla="*/ 0 w 228538"/>
                <a:gd name="connsiteY2" fmla="*/ 2022548 h 2022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8538" h="2022548">
                  <a:moveTo>
                    <a:pt x="228538" y="0"/>
                  </a:moveTo>
                  <a:lnTo>
                    <a:pt x="0" y="6607"/>
                  </a:lnTo>
                  <a:lnTo>
                    <a:pt x="0" y="2022548"/>
                  </a:lnTo>
                </a:path>
              </a:pathLst>
            </a:custGeom>
            <a:ln w="3175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CC0000"/>
                </a:solidFill>
              </a:endParaRPr>
            </a:p>
          </p:txBody>
        </p:sp>
        <p:sp>
          <p:nvSpPr>
            <p:cNvPr id="392" name="Freeform 391"/>
            <p:cNvSpPr/>
            <p:nvPr/>
          </p:nvSpPr>
          <p:spPr>
            <a:xfrm flipH="1">
              <a:off x="6411524" y="2435173"/>
              <a:ext cx="385762" cy="2300562"/>
            </a:xfrm>
            <a:custGeom>
              <a:avLst/>
              <a:gdLst>
                <a:gd name="connsiteX0" fmla="*/ 307275 w 307275"/>
                <a:gd name="connsiteY0" fmla="*/ 0 h 1659441"/>
                <a:gd name="connsiteX1" fmla="*/ 0 w 307275"/>
                <a:gd name="connsiteY1" fmla="*/ 0 h 1659441"/>
                <a:gd name="connsiteX2" fmla="*/ 0 w 307275"/>
                <a:gd name="connsiteY2" fmla="*/ 1659441 h 1659441"/>
                <a:gd name="connsiteX0" fmla="*/ 307275 w 307275"/>
                <a:gd name="connsiteY0" fmla="*/ 0 h 2117725"/>
                <a:gd name="connsiteX1" fmla="*/ 0 w 307275"/>
                <a:gd name="connsiteY1" fmla="*/ 0 h 2117725"/>
                <a:gd name="connsiteX2" fmla="*/ 0 w 307275"/>
                <a:gd name="connsiteY2" fmla="*/ 2117725 h 2117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7275" h="2117725">
                  <a:moveTo>
                    <a:pt x="307275" y="0"/>
                  </a:moveTo>
                  <a:lnTo>
                    <a:pt x="0" y="0"/>
                  </a:lnTo>
                  <a:lnTo>
                    <a:pt x="0" y="2117725"/>
                  </a:lnTo>
                </a:path>
              </a:pathLst>
            </a:custGeom>
            <a:ln w="3175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cxnSp>
          <p:nvCxnSpPr>
            <p:cNvPr id="393" name="Straight Arrow Connector 392"/>
            <p:cNvCxnSpPr/>
            <p:nvPr/>
          </p:nvCxnSpPr>
          <p:spPr>
            <a:xfrm flipV="1">
              <a:off x="5791457" y="2687586"/>
              <a:ext cx="8309" cy="2062635"/>
            </a:xfrm>
            <a:prstGeom prst="straightConnector1">
              <a:avLst/>
            </a:prstGeom>
            <a:ln w="3175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Arrow Connector 393"/>
            <p:cNvCxnSpPr/>
            <p:nvPr/>
          </p:nvCxnSpPr>
          <p:spPr>
            <a:xfrm flipV="1">
              <a:off x="4598735" y="2708225"/>
              <a:ext cx="18344" cy="2037167"/>
            </a:xfrm>
            <a:prstGeom prst="straightConnector1">
              <a:avLst/>
            </a:prstGeom>
            <a:ln w="3175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Straight Arrow Connector 394"/>
            <p:cNvCxnSpPr/>
            <p:nvPr/>
          </p:nvCxnSpPr>
          <p:spPr>
            <a:xfrm flipH="1" flipV="1">
              <a:off x="3807455" y="2762199"/>
              <a:ext cx="9009" cy="1983193"/>
            </a:xfrm>
            <a:prstGeom prst="straightConnector1">
              <a:avLst/>
            </a:prstGeom>
            <a:ln w="3175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169" name="Text Box 167"/>
          <p:cNvSpPr txBox="1">
            <a:spLocks noChangeArrowheads="1"/>
          </p:cNvSpPr>
          <p:nvPr/>
        </p:nvSpPr>
        <p:spPr bwMode="auto">
          <a:xfrm>
            <a:off x="542925" y="236538"/>
            <a:ext cx="76373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dirty="0" smtClean="0">
                <a:latin typeface="Gill Sans MT" charset="0"/>
              </a:rPr>
              <a:t>SDN: Logically </a:t>
            </a:r>
            <a:r>
              <a:rPr lang="en-US" sz="3600" dirty="0">
                <a:latin typeface="Gill Sans MT" charset="0"/>
              </a:rPr>
              <a:t>centralized </a:t>
            </a:r>
            <a:r>
              <a:rPr lang="en-US" sz="3600" dirty="0" smtClean="0">
                <a:latin typeface="Gill Sans MT" charset="0"/>
              </a:rPr>
              <a:t>control plane</a:t>
            </a:r>
            <a:endParaRPr lang="en-US" sz="3600" dirty="0">
              <a:latin typeface="Gill Sans MT" charset="0"/>
            </a:endParaRPr>
          </a:p>
        </p:txBody>
      </p:sp>
      <p:sp>
        <p:nvSpPr>
          <p:cNvPr id="48171" name="TextBox 335"/>
          <p:cNvSpPr txBox="1">
            <a:spLocks noChangeArrowheads="1"/>
          </p:cNvSpPr>
          <p:nvPr/>
        </p:nvSpPr>
        <p:spPr bwMode="auto">
          <a:xfrm>
            <a:off x="394448" y="1039914"/>
            <a:ext cx="84566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 smtClean="0"/>
              <a:t>A distinct</a:t>
            </a:r>
            <a:r>
              <a:rPr lang="en-US" dirty="0"/>
              <a:t> </a:t>
            </a:r>
            <a:r>
              <a:rPr lang="en-US" dirty="0" smtClean="0"/>
              <a:t>(typically remote) controller </a:t>
            </a:r>
            <a:r>
              <a:rPr lang="en-US" dirty="0"/>
              <a:t>interacts with local control agents (</a:t>
            </a:r>
            <a:r>
              <a:rPr lang="en-US" dirty="0" smtClean="0"/>
              <a:t>CAs) in routers to compute forwarding tables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2055910" y="4687854"/>
            <a:ext cx="4956877" cy="694339"/>
            <a:chOff x="2055070" y="4690247"/>
            <a:chExt cx="4956877" cy="694339"/>
          </a:xfrm>
        </p:grpSpPr>
        <p:grpSp>
          <p:nvGrpSpPr>
            <p:cNvPr id="48273" name="Group 554"/>
            <p:cNvGrpSpPr>
              <a:grpSpLocks/>
            </p:cNvGrpSpPr>
            <p:nvPr/>
          </p:nvGrpSpPr>
          <p:grpSpPr bwMode="auto">
            <a:xfrm>
              <a:off x="3605320" y="5055434"/>
              <a:ext cx="430131" cy="329152"/>
              <a:chOff x="2931664" y="3912603"/>
              <a:chExt cx="430450" cy="329314"/>
            </a:xfrm>
          </p:grpSpPr>
          <p:sp>
            <p:nvSpPr>
              <p:cNvPr id="558" name="Rectangle 557"/>
              <p:cNvSpPr/>
              <p:nvPr/>
            </p:nvSpPr>
            <p:spPr>
              <a:xfrm>
                <a:off x="2936952" y="3913304"/>
                <a:ext cx="425766" cy="328775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59" name="Straight Connector 558"/>
              <p:cNvCxnSpPr/>
              <p:nvPr/>
            </p:nvCxnSpPr>
            <p:spPr>
              <a:xfrm>
                <a:off x="2932185" y="4005425"/>
                <a:ext cx="42576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Straight Connector 559"/>
              <p:cNvCxnSpPr/>
              <p:nvPr/>
            </p:nvCxnSpPr>
            <p:spPr>
              <a:xfrm>
                <a:off x="2932185" y="4068956"/>
                <a:ext cx="42576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Straight Connector 560"/>
              <p:cNvCxnSpPr>
                <a:stCxn id="558" idx="2"/>
              </p:cNvCxnSpPr>
              <p:nvPr/>
            </p:nvCxnSpPr>
            <p:spPr>
              <a:xfrm flipH="1" flipV="1">
                <a:off x="3148246" y="4005425"/>
                <a:ext cx="1589" cy="236654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245" name="Group 582"/>
            <p:cNvGrpSpPr>
              <a:grpSpLocks/>
            </p:cNvGrpSpPr>
            <p:nvPr/>
          </p:nvGrpSpPr>
          <p:grpSpPr bwMode="auto">
            <a:xfrm>
              <a:off x="4387957" y="5055368"/>
              <a:ext cx="430131" cy="329152"/>
              <a:chOff x="2931664" y="3912603"/>
              <a:chExt cx="430450" cy="329314"/>
            </a:xfrm>
          </p:grpSpPr>
          <p:sp>
            <p:nvSpPr>
              <p:cNvPr id="585" name="Rectangle 584"/>
              <p:cNvSpPr/>
              <p:nvPr/>
            </p:nvSpPr>
            <p:spPr>
              <a:xfrm>
                <a:off x="2936952" y="3913304"/>
                <a:ext cx="425766" cy="32877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86" name="Straight Connector 585"/>
              <p:cNvCxnSpPr/>
              <p:nvPr/>
            </p:nvCxnSpPr>
            <p:spPr>
              <a:xfrm>
                <a:off x="2932186" y="4005425"/>
                <a:ext cx="42576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Straight Connector 586"/>
              <p:cNvCxnSpPr/>
              <p:nvPr/>
            </p:nvCxnSpPr>
            <p:spPr>
              <a:xfrm>
                <a:off x="2932186" y="4068956"/>
                <a:ext cx="42576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Straight Connector 587"/>
              <p:cNvCxnSpPr>
                <a:stCxn id="585" idx="2"/>
              </p:cNvCxnSpPr>
              <p:nvPr/>
            </p:nvCxnSpPr>
            <p:spPr>
              <a:xfrm flipH="1" flipV="1">
                <a:off x="3148247" y="4005425"/>
                <a:ext cx="1588" cy="236653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217" name="Group 609"/>
            <p:cNvGrpSpPr>
              <a:grpSpLocks/>
            </p:cNvGrpSpPr>
            <p:nvPr/>
          </p:nvGrpSpPr>
          <p:grpSpPr bwMode="auto">
            <a:xfrm>
              <a:off x="5591804" y="5053093"/>
              <a:ext cx="430212" cy="328614"/>
              <a:chOff x="2932186" y="3913304"/>
              <a:chExt cx="430531" cy="328775"/>
            </a:xfrm>
          </p:grpSpPr>
          <p:sp>
            <p:nvSpPr>
              <p:cNvPr id="612" name="Rectangle 611"/>
              <p:cNvSpPr/>
              <p:nvPr/>
            </p:nvSpPr>
            <p:spPr>
              <a:xfrm>
                <a:off x="2936952" y="3913304"/>
                <a:ext cx="425765" cy="32877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613" name="Straight Connector 612"/>
              <p:cNvCxnSpPr/>
              <p:nvPr/>
            </p:nvCxnSpPr>
            <p:spPr>
              <a:xfrm>
                <a:off x="2932186" y="4005425"/>
                <a:ext cx="42576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4" name="Straight Connector 613"/>
              <p:cNvCxnSpPr/>
              <p:nvPr/>
            </p:nvCxnSpPr>
            <p:spPr>
              <a:xfrm>
                <a:off x="2932186" y="4068956"/>
                <a:ext cx="42576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5" name="Straight Connector 614"/>
              <p:cNvCxnSpPr>
                <a:stCxn id="612" idx="2"/>
              </p:cNvCxnSpPr>
              <p:nvPr/>
            </p:nvCxnSpPr>
            <p:spPr>
              <a:xfrm flipH="1" flipV="1">
                <a:off x="3148247" y="4005425"/>
                <a:ext cx="1588" cy="236654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189" name="Group 636"/>
            <p:cNvGrpSpPr>
              <a:grpSpLocks/>
            </p:cNvGrpSpPr>
            <p:nvPr/>
          </p:nvGrpSpPr>
          <p:grpSpPr bwMode="auto">
            <a:xfrm>
              <a:off x="6581816" y="5045656"/>
              <a:ext cx="430131" cy="329465"/>
              <a:chOff x="2931664" y="3912603"/>
              <a:chExt cx="430450" cy="329314"/>
            </a:xfrm>
          </p:grpSpPr>
          <p:sp>
            <p:nvSpPr>
              <p:cNvPr id="639" name="Rectangle 638"/>
              <p:cNvSpPr/>
              <p:nvPr/>
            </p:nvSpPr>
            <p:spPr>
              <a:xfrm>
                <a:off x="2936952" y="3912169"/>
                <a:ext cx="425766" cy="330049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640" name="Straight Connector 639"/>
              <p:cNvCxnSpPr/>
              <p:nvPr/>
            </p:nvCxnSpPr>
            <p:spPr>
              <a:xfrm>
                <a:off x="2932185" y="4004202"/>
                <a:ext cx="42576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1" name="Straight Connector 640"/>
              <p:cNvCxnSpPr/>
              <p:nvPr/>
            </p:nvCxnSpPr>
            <p:spPr>
              <a:xfrm>
                <a:off x="2932185" y="4067673"/>
                <a:ext cx="42576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2" name="Straight Connector 641"/>
              <p:cNvCxnSpPr>
                <a:stCxn id="639" idx="2"/>
              </p:cNvCxnSpPr>
              <p:nvPr/>
            </p:nvCxnSpPr>
            <p:spPr>
              <a:xfrm flipH="1" flipV="1">
                <a:off x="3148246" y="4004202"/>
                <a:ext cx="1589" cy="238016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7" name="Group 554"/>
            <p:cNvGrpSpPr>
              <a:grpSpLocks/>
            </p:cNvGrpSpPr>
            <p:nvPr/>
          </p:nvGrpSpPr>
          <p:grpSpPr bwMode="auto">
            <a:xfrm>
              <a:off x="2055070" y="4690247"/>
              <a:ext cx="675320" cy="521222"/>
              <a:chOff x="2931664" y="3912603"/>
              <a:chExt cx="430450" cy="329314"/>
            </a:xfrm>
          </p:grpSpPr>
          <p:sp>
            <p:nvSpPr>
              <p:cNvPr id="358" name="Rectangle 357"/>
              <p:cNvSpPr/>
              <p:nvPr/>
            </p:nvSpPr>
            <p:spPr>
              <a:xfrm>
                <a:off x="2936952" y="3913304"/>
                <a:ext cx="425766" cy="328775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59" name="Straight Connector 358"/>
              <p:cNvCxnSpPr/>
              <p:nvPr/>
            </p:nvCxnSpPr>
            <p:spPr>
              <a:xfrm>
                <a:off x="2932185" y="4005425"/>
                <a:ext cx="42576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Straight Connector 359"/>
              <p:cNvCxnSpPr/>
              <p:nvPr/>
            </p:nvCxnSpPr>
            <p:spPr>
              <a:xfrm>
                <a:off x="2932185" y="4068956"/>
                <a:ext cx="425766" cy="0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Straight Connector 360"/>
              <p:cNvCxnSpPr>
                <a:stCxn id="358" idx="2"/>
              </p:cNvCxnSpPr>
              <p:nvPr/>
            </p:nvCxnSpPr>
            <p:spPr>
              <a:xfrm flipH="1" flipV="1">
                <a:off x="3148246" y="4005425"/>
                <a:ext cx="1589" cy="236654"/>
              </a:xfrm>
              <a:prstGeom prst="line">
                <a:avLst/>
              </a:prstGeom>
              <a:ln w="3175">
                <a:solidFill>
                  <a:srgbClr val="CC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62" name="Group 347"/>
          <p:cNvGrpSpPr>
            <a:grpSpLocks/>
          </p:cNvGrpSpPr>
          <p:nvPr/>
        </p:nvGrpSpPr>
        <p:grpSpPr bwMode="auto">
          <a:xfrm>
            <a:off x="5856401" y="5944266"/>
            <a:ext cx="588970" cy="242608"/>
            <a:chOff x="1871277" y="1576300"/>
            <a:chExt cx="1128371" cy="437861"/>
          </a:xfrm>
        </p:grpSpPr>
        <p:sp>
          <p:nvSpPr>
            <p:cNvPr id="363" name="Oval 362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64" name="Rectangle 363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5" name="Oval 364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66" name="Freeform 365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7" name="Freeform 366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8" name="Freeform 367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9" name="Freeform 368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70" name="Straight Connector 369"/>
            <p:cNvCxnSpPr>
              <a:endCxn id="365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2" name="Group 347"/>
          <p:cNvGrpSpPr>
            <a:grpSpLocks/>
          </p:cNvGrpSpPr>
          <p:nvPr/>
        </p:nvGrpSpPr>
        <p:grpSpPr bwMode="auto">
          <a:xfrm>
            <a:off x="4375328" y="5802169"/>
            <a:ext cx="588970" cy="242608"/>
            <a:chOff x="1871277" y="1576300"/>
            <a:chExt cx="1128371" cy="437861"/>
          </a:xfrm>
        </p:grpSpPr>
        <p:sp>
          <p:nvSpPr>
            <p:cNvPr id="373" name="Oval 372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74" name="Rectangle 373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5" name="Oval 374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76" name="Freeform 375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7" name="Freeform 376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8" name="Freeform 377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" name="Freeform 378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80" name="Straight Connector 379"/>
            <p:cNvCxnSpPr>
              <a:endCxn id="375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Connector 380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2" name="Group 347"/>
          <p:cNvGrpSpPr>
            <a:grpSpLocks/>
          </p:cNvGrpSpPr>
          <p:nvPr/>
        </p:nvGrpSpPr>
        <p:grpSpPr bwMode="auto">
          <a:xfrm>
            <a:off x="2848241" y="5995982"/>
            <a:ext cx="588970" cy="242608"/>
            <a:chOff x="1871277" y="1576300"/>
            <a:chExt cx="1128371" cy="437861"/>
          </a:xfrm>
        </p:grpSpPr>
        <p:sp>
          <p:nvSpPr>
            <p:cNvPr id="383" name="Oval 382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84" name="Rectangle 383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5" name="Oval 384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86" name="Freeform 385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7" name="Freeform 386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0" name="Freeform 389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7" name="Freeform 396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99" name="Straight Connector 398"/>
            <p:cNvCxnSpPr>
              <a:endCxn id="385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1" name="Group 347"/>
          <p:cNvGrpSpPr>
            <a:grpSpLocks/>
          </p:cNvGrpSpPr>
          <p:nvPr/>
        </p:nvGrpSpPr>
        <p:grpSpPr bwMode="auto">
          <a:xfrm>
            <a:off x="5166757" y="6262321"/>
            <a:ext cx="588970" cy="242608"/>
            <a:chOff x="1871277" y="1576300"/>
            <a:chExt cx="1128371" cy="437861"/>
          </a:xfrm>
        </p:grpSpPr>
        <p:sp>
          <p:nvSpPr>
            <p:cNvPr id="402" name="Oval 40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407" name="Rectangle 406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2" name="Oval 411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417" name="Freeform 416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2" name="Freeform 421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7" name="Freeform 42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8" name="Freeform 42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29" name="Straight Connector 428"/>
            <p:cNvCxnSpPr>
              <a:endCxn id="412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Straight Connector 42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1" name="Group 347"/>
          <p:cNvGrpSpPr>
            <a:grpSpLocks/>
          </p:cNvGrpSpPr>
          <p:nvPr/>
        </p:nvGrpSpPr>
        <p:grpSpPr bwMode="auto">
          <a:xfrm>
            <a:off x="3704088" y="6354901"/>
            <a:ext cx="588970" cy="242608"/>
            <a:chOff x="1871277" y="1576300"/>
            <a:chExt cx="1128371" cy="437861"/>
          </a:xfrm>
        </p:grpSpPr>
        <p:sp>
          <p:nvSpPr>
            <p:cNvPr id="432" name="Oval 431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433" name="Rectangle 432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4" name="Oval 433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435" name="Freeform 434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6" name="Freeform 435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7" name="Freeform 436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8" name="Freeform 437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39" name="Straight Connector 438"/>
            <p:cNvCxnSpPr>
              <a:endCxn id="434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Straight Connector 439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1925875" y="2220187"/>
            <a:ext cx="5095391" cy="2833288"/>
            <a:chOff x="1925876" y="2212958"/>
            <a:chExt cx="5095391" cy="2833288"/>
          </a:xfrm>
        </p:grpSpPr>
        <p:grpSp>
          <p:nvGrpSpPr>
            <p:cNvPr id="12" name="Group 11"/>
            <p:cNvGrpSpPr/>
            <p:nvPr/>
          </p:nvGrpSpPr>
          <p:grpSpPr>
            <a:xfrm>
              <a:off x="2745416" y="2212958"/>
              <a:ext cx="3597533" cy="493677"/>
              <a:chOff x="2705100" y="2011398"/>
              <a:chExt cx="3597533" cy="493677"/>
            </a:xfrm>
          </p:grpSpPr>
          <p:sp>
            <p:nvSpPr>
              <p:cNvPr id="342" name="Oval 341"/>
              <p:cNvSpPr/>
              <p:nvPr/>
            </p:nvSpPr>
            <p:spPr bwMode="auto">
              <a:xfrm>
                <a:off x="2722820" y="2011398"/>
                <a:ext cx="3579813" cy="492125"/>
              </a:xfrm>
              <a:prstGeom prst="ellipse">
                <a:avLst/>
              </a:prstGeom>
              <a:solidFill>
                <a:schemeClr val="bg1">
                  <a:alpha val="42000"/>
                </a:schemeClr>
              </a:solidFill>
              <a:ln w="3175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9" name="Oval 388"/>
              <p:cNvSpPr/>
              <p:nvPr/>
            </p:nvSpPr>
            <p:spPr bwMode="auto">
              <a:xfrm>
                <a:off x="2705100" y="2012950"/>
                <a:ext cx="3579813" cy="492125"/>
              </a:xfrm>
              <a:prstGeom prst="ellipse">
                <a:avLst/>
              </a:prstGeom>
              <a:solidFill>
                <a:srgbClr val="CC0000">
                  <a:alpha val="42000"/>
                </a:srgbClr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8308" name="TextBox 389"/>
              <p:cNvSpPr txBox="1">
                <a:spLocks noChangeArrowheads="1"/>
              </p:cNvSpPr>
              <p:nvPr/>
            </p:nvSpPr>
            <p:spPr bwMode="auto">
              <a:xfrm>
                <a:off x="3452664" y="2127167"/>
                <a:ext cx="2057700" cy="2961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ts val="1475"/>
                  </a:lnSpc>
                </a:pPr>
                <a:r>
                  <a:rPr lang="en-US" sz="1800" dirty="0">
                    <a:solidFill>
                      <a:schemeClr val="bg1"/>
                    </a:solidFill>
                  </a:rPr>
                  <a:t>Remote Controller</a:t>
                </a:r>
              </a:p>
            </p:txBody>
          </p:sp>
        </p:grpSp>
        <p:grpSp>
          <p:nvGrpSpPr>
            <p:cNvPr id="442" name="Group 441"/>
            <p:cNvGrpSpPr/>
            <p:nvPr/>
          </p:nvGrpSpPr>
          <p:grpSpPr>
            <a:xfrm>
              <a:off x="1925876" y="4223509"/>
              <a:ext cx="923540" cy="405953"/>
              <a:chOff x="2705100" y="2011398"/>
              <a:chExt cx="3597533" cy="493677"/>
            </a:xfrm>
          </p:grpSpPr>
          <p:sp>
            <p:nvSpPr>
              <p:cNvPr id="443" name="Oval 442"/>
              <p:cNvSpPr/>
              <p:nvPr/>
            </p:nvSpPr>
            <p:spPr bwMode="auto">
              <a:xfrm>
                <a:off x="2722820" y="2011398"/>
                <a:ext cx="3579813" cy="492125"/>
              </a:xfrm>
              <a:prstGeom prst="ellipse">
                <a:avLst/>
              </a:prstGeom>
              <a:solidFill>
                <a:schemeClr val="bg1">
                  <a:alpha val="42000"/>
                </a:schemeClr>
              </a:solidFill>
              <a:ln w="3175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44" name="Oval 443"/>
              <p:cNvSpPr/>
              <p:nvPr/>
            </p:nvSpPr>
            <p:spPr bwMode="auto">
              <a:xfrm>
                <a:off x="2705100" y="2012950"/>
                <a:ext cx="3579813" cy="492125"/>
              </a:xfrm>
              <a:prstGeom prst="ellipse">
                <a:avLst/>
              </a:prstGeom>
              <a:solidFill>
                <a:srgbClr val="CC0000">
                  <a:alpha val="42000"/>
                </a:srgbClr>
              </a:solidFill>
              <a:ln w="3175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45" name="TextBox 389"/>
              <p:cNvSpPr txBox="1">
                <a:spLocks noChangeArrowheads="1"/>
              </p:cNvSpPr>
              <p:nvPr/>
            </p:nvSpPr>
            <p:spPr bwMode="auto">
              <a:xfrm>
                <a:off x="3901810" y="2127167"/>
                <a:ext cx="1159411" cy="2961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ts val="1475"/>
                  </a:lnSpc>
                </a:pPr>
                <a:r>
                  <a:rPr lang="en-US" sz="1800" dirty="0" smtClean="0">
                    <a:solidFill>
                      <a:schemeClr val="bg1"/>
                    </a:solidFill>
                  </a:rPr>
                  <a:t>CA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3589508" y="4760377"/>
              <a:ext cx="463568" cy="285869"/>
              <a:chOff x="3558850" y="4573304"/>
              <a:chExt cx="463568" cy="285869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3558850" y="4577634"/>
                <a:ext cx="463568" cy="262710"/>
                <a:chOff x="3558850" y="4577634"/>
                <a:chExt cx="463568" cy="262710"/>
              </a:xfrm>
            </p:grpSpPr>
            <p:sp>
              <p:nvSpPr>
                <p:cNvPr id="447" name="Oval 446"/>
                <p:cNvSpPr/>
                <p:nvPr/>
              </p:nvSpPr>
              <p:spPr bwMode="auto">
                <a:xfrm>
                  <a:off x="3573337" y="4577634"/>
                  <a:ext cx="439424" cy="261732"/>
                </a:xfrm>
                <a:prstGeom prst="ellipse">
                  <a:avLst/>
                </a:prstGeom>
                <a:solidFill>
                  <a:schemeClr val="bg1">
                    <a:alpha val="42000"/>
                  </a:schemeClr>
                </a:solidFill>
                <a:ln w="317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48" name="Oval 447"/>
                <p:cNvSpPr/>
                <p:nvPr/>
              </p:nvSpPr>
              <p:spPr bwMode="auto">
                <a:xfrm>
                  <a:off x="3558850" y="4587291"/>
                  <a:ext cx="463568" cy="253053"/>
                </a:xfrm>
                <a:prstGeom prst="ellipse">
                  <a:avLst/>
                </a:prstGeom>
                <a:solidFill>
                  <a:srgbClr val="CC0000">
                    <a:alpha val="42000"/>
                  </a:srgbClr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449" name="TextBox 389"/>
              <p:cNvSpPr txBox="1">
                <a:spLocks noChangeArrowheads="1"/>
              </p:cNvSpPr>
              <p:nvPr/>
            </p:nvSpPr>
            <p:spPr bwMode="auto">
              <a:xfrm>
                <a:off x="3565935" y="4573304"/>
                <a:ext cx="434071" cy="2858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ts val="1475"/>
                  </a:lnSpc>
                </a:pPr>
                <a:r>
                  <a:rPr lang="en-US" sz="1400" dirty="0" smtClean="0">
                    <a:solidFill>
                      <a:schemeClr val="bg1"/>
                    </a:solidFill>
                  </a:rPr>
                  <a:t>CA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451" name="Group 450"/>
            <p:cNvGrpSpPr/>
            <p:nvPr/>
          </p:nvGrpSpPr>
          <p:grpSpPr>
            <a:xfrm>
              <a:off x="4369656" y="4758258"/>
              <a:ext cx="463568" cy="285869"/>
              <a:chOff x="3558850" y="4573304"/>
              <a:chExt cx="463568" cy="285869"/>
            </a:xfrm>
          </p:grpSpPr>
          <p:grpSp>
            <p:nvGrpSpPr>
              <p:cNvPr id="452" name="Group 451"/>
              <p:cNvGrpSpPr/>
              <p:nvPr/>
            </p:nvGrpSpPr>
            <p:grpSpPr>
              <a:xfrm>
                <a:off x="3558850" y="4577634"/>
                <a:ext cx="463568" cy="262710"/>
                <a:chOff x="3558850" y="4577634"/>
                <a:chExt cx="463568" cy="262710"/>
              </a:xfrm>
            </p:grpSpPr>
            <p:sp>
              <p:nvSpPr>
                <p:cNvPr id="454" name="Oval 453"/>
                <p:cNvSpPr/>
                <p:nvPr/>
              </p:nvSpPr>
              <p:spPr bwMode="auto">
                <a:xfrm>
                  <a:off x="3573337" y="4577634"/>
                  <a:ext cx="439424" cy="261732"/>
                </a:xfrm>
                <a:prstGeom prst="ellipse">
                  <a:avLst/>
                </a:prstGeom>
                <a:solidFill>
                  <a:schemeClr val="bg1">
                    <a:alpha val="42000"/>
                  </a:schemeClr>
                </a:solidFill>
                <a:ln w="317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5" name="Oval 454"/>
                <p:cNvSpPr/>
                <p:nvPr/>
              </p:nvSpPr>
              <p:spPr bwMode="auto">
                <a:xfrm>
                  <a:off x="3558850" y="4587291"/>
                  <a:ext cx="463568" cy="253053"/>
                </a:xfrm>
                <a:prstGeom prst="ellipse">
                  <a:avLst/>
                </a:prstGeom>
                <a:solidFill>
                  <a:srgbClr val="CC0000">
                    <a:alpha val="42000"/>
                  </a:srgbClr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453" name="TextBox 389"/>
              <p:cNvSpPr txBox="1">
                <a:spLocks noChangeArrowheads="1"/>
              </p:cNvSpPr>
              <p:nvPr/>
            </p:nvSpPr>
            <p:spPr bwMode="auto">
              <a:xfrm>
                <a:off x="3565935" y="4573304"/>
                <a:ext cx="434071" cy="2858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ts val="1475"/>
                  </a:lnSpc>
                </a:pPr>
                <a:r>
                  <a:rPr lang="en-US" sz="1400" dirty="0" smtClean="0">
                    <a:solidFill>
                      <a:schemeClr val="bg1"/>
                    </a:solidFill>
                  </a:rPr>
                  <a:t>CA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456" name="Group 455"/>
            <p:cNvGrpSpPr/>
            <p:nvPr/>
          </p:nvGrpSpPr>
          <p:grpSpPr>
            <a:xfrm>
              <a:off x="5569912" y="4756140"/>
              <a:ext cx="463568" cy="285869"/>
              <a:chOff x="3558850" y="4573304"/>
              <a:chExt cx="463568" cy="285869"/>
            </a:xfrm>
          </p:grpSpPr>
          <p:grpSp>
            <p:nvGrpSpPr>
              <p:cNvPr id="457" name="Group 456"/>
              <p:cNvGrpSpPr/>
              <p:nvPr/>
            </p:nvGrpSpPr>
            <p:grpSpPr>
              <a:xfrm>
                <a:off x="3558850" y="4577634"/>
                <a:ext cx="463568" cy="262710"/>
                <a:chOff x="3558850" y="4577634"/>
                <a:chExt cx="463568" cy="262710"/>
              </a:xfrm>
            </p:grpSpPr>
            <p:sp>
              <p:nvSpPr>
                <p:cNvPr id="459" name="Oval 458"/>
                <p:cNvSpPr/>
                <p:nvPr/>
              </p:nvSpPr>
              <p:spPr bwMode="auto">
                <a:xfrm>
                  <a:off x="3573337" y="4577634"/>
                  <a:ext cx="439424" cy="261732"/>
                </a:xfrm>
                <a:prstGeom prst="ellipse">
                  <a:avLst/>
                </a:prstGeom>
                <a:solidFill>
                  <a:schemeClr val="bg1">
                    <a:alpha val="42000"/>
                  </a:schemeClr>
                </a:solidFill>
                <a:ln w="317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0" name="Oval 459"/>
                <p:cNvSpPr/>
                <p:nvPr/>
              </p:nvSpPr>
              <p:spPr bwMode="auto">
                <a:xfrm>
                  <a:off x="3558850" y="4587291"/>
                  <a:ext cx="463568" cy="253053"/>
                </a:xfrm>
                <a:prstGeom prst="ellipse">
                  <a:avLst/>
                </a:prstGeom>
                <a:solidFill>
                  <a:srgbClr val="CC0000">
                    <a:alpha val="42000"/>
                  </a:srgbClr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458" name="TextBox 389"/>
              <p:cNvSpPr txBox="1">
                <a:spLocks noChangeArrowheads="1"/>
              </p:cNvSpPr>
              <p:nvPr/>
            </p:nvSpPr>
            <p:spPr bwMode="auto">
              <a:xfrm>
                <a:off x="3565935" y="4573304"/>
                <a:ext cx="434071" cy="2858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ts val="1475"/>
                  </a:lnSpc>
                </a:pPr>
                <a:r>
                  <a:rPr lang="en-US" sz="1400" dirty="0" smtClean="0">
                    <a:solidFill>
                      <a:schemeClr val="bg1"/>
                    </a:solidFill>
                  </a:rPr>
                  <a:t>CA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461" name="Group 460"/>
            <p:cNvGrpSpPr/>
            <p:nvPr/>
          </p:nvGrpSpPr>
          <p:grpSpPr>
            <a:xfrm>
              <a:off x="6557699" y="4754022"/>
              <a:ext cx="463568" cy="285869"/>
              <a:chOff x="3558850" y="4573304"/>
              <a:chExt cx="463568" cy="285869"/>
            </a:xfrm>
          </p:grpSpPr>
          <p:grpSp>
            <p:nvGrpSpPr>
              <p:cNvPr id="462" name="Group 461"/>
              <p:cNvGrpSpPr/>
              <p:nvPr/>
            </p:nvGrpSpPr>
            <p:grpSpPr>
              <a:xfrm>
                <a:off x="3558850" y="4577634"/>
                <a:ext cx="463568" cy="262710"/>
                <a:chOff x="3558850" y="4577634"/>
                <a:chExt cx="463568" cy="262710"/>
              </a:xfrm>
            </p:grpSpPr>
            <p:sp>
              <p:nvSpPr>
                <p:cNvPr id="464" name="Oval 463"/>
                <p:cNvSpPr/>
                <p:nvPr/>
              </p:nvSpPr>
              <p:spPr bwMode="auto">
                <a:xfrm>
                  <a:off x="3573337" y="4577634"/>
                  <a:ext cx="439424" cy="261732"/>
                </a:xfrm>
                <a:prstGeom prst="ellipse">
                  <a:avLst/>
                </a:prstGeom>
                <a:solidFill>
                  <a:schemeClr val="bg1">
                    <a:alpha val="42000"/>
                  </a:schemeClr>
                </a:solidFill>
                <a:ln w="317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5" name="Oval 464"/>
                <p:cNvSpPr/>
                <p:nvPr/>
              </p:nvSpPr>
              <p:spPr bwMode="auto">
                <a:xfrm>
                  <a:off x="3558850" y="4587291"/>
                  <a:ext cx="463568" cy="253053"/>
                </a:xfrm>
                <a:prstGeom prst="ellipse">
                  <a:avLst/>
                </a:prstGeom>
                <a:solidFill>
                  <a:srgbClr val="CC0000">
                    <a:alpha val="42000"/>
                  </a:srgbClr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463" name="TextBox 389"/>
              <p:cNvSpPr txBox="1">
                <a:spLocks noChangeArrowheads="1"/>
              </p:cNvSpPr>
              <p:nvPr/>
            </p:nvSpPr>
            <p:spPr bwMode="auto">
              <a:xfrm>
                <a:off x="3565935" y="4573304"/>
                <a:ext cx="434071" cy="2858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ts val="1475"/>
                  </a:lnSpc>
                </a:pPr>
                <a:r>
                  <a:rPr lang="en-US" sz="1400" dirty="0" smtClean="0">
                    <a:solidFill>
                      <a:schemeClr val="bg1"/>
                    </a:solidFill>
                  </a:rPr>
                  <a:t>CA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2651760" y="3017520"/>
            <a:ext cx="3972560" cy="2032000"/>
            <a:chOff x="2651760" y="3017520"/>
            <a:chExt cx="3972560" cy="2032000"/>
          </a:xfrm>
        </p:grpSpPr>
        <p:cxnSp>
          <p:nvCxnSpPr>
            <p:cNvPr id="338" name="Straight Arrow Connector 337"/>
            <p:cNvCxnSpPr/>
            <p:nvPr/>
          </p:nvCxnSpPr>
          <p:spPr bwMode="auto">
            <a:xfrm>
              <a:off x="2651760" y="3017520"/>
              <a:ext cx="0" cy="1666240"/>
            </a:xfrm>
            <a:prstGeom prst="straightConnector1">
              <a:avLst/>
            </a:prstGeom>
            <a:ln w="12700">
              <a:solidFill>
                <a:srgbClr val="CC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Straight Arrow Connector 342"/>
            <p:cNvCxnSpPr/>
            <p:nvPr/>
          </p:nvCxnSpPr>
          <p:spPr bwMode="auto">
            <a:xfrm>
              <a:off x="3647440" y="3017520"/>
              <a:ext cx="0" cy="2032000"/>
            </a:xfrm>
            <a:prstGeom prst="straightConnector1">
              <a:avLst/>
            </a:prstGeom>
            <a:ln w="12700">
              <a:solidFill>
                <a:srgbClr val="CC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Straight Arrow Connector 346"/>
            <p:cNvCxnSpPr/>
            <p:nvPr/>
          </p:nvCxnSpPr>
          <p:spPr bwMode="auto">
            <a:xfrm>
              <a:off x="4460240" y="3017520"/>
              <a:ext cx="0" cy="2032000"/>
            </a:xfrm>
            <a:prstGeom prst="straightConnector1">
              <a:avLst/>
            </a:prstGeom>
            <a:ln w="12700">
              <a:solidFill>
                <a:srgbClr val="CC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Straight Arrow Connector 347"/>
            <p:cNvCxnSpPr/>
            <p:nvPr/>
          </p:nvCxnSpPr>
          <p:spPr bwMode="auto">
            <a:xfrm>
              <a:off x="5659120" y="3017520"/>
              <a:ext cx="0" cy="2032000"/>
            </a:xfrm>
            <a:prstGeom prst="straightConnector1">
              <a:avLst/>
            </a:prstGeom>
            <a:ln w="12700">
              <a:solidFill>
                <a:srgbClr val="CC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Straight Arrow Connector 348"/>
            <p:cNvCxnSpPr/>
            <p:nvPr/>
          </p:nvCxnSpPr>
          <p:spPr bwMode="auto">
            <a:xfrm>
              <a:off x="6624320" y="3017520"/>
              <a:ext cx="0" cy="2032000"/>
            </a:xfrm>
            <a:prstGeom prst="straightConnector1">
              <a:avLst/>
            </a:prstGeom>
            <a:ln w="12700">
              <a:solidFill>
                <a:srgbClr val="CC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419819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69" name="Text Box 167"/>
          <p:cNvSpPr txBox="1">
            <a:spLocks noChangeArrowheads="1"/>
          </p:cNvSpPr>
          <p:nvPr/>
        </p:nvSpPr>
        <p:spPr bwMode="auto">
          <a:xfrm>
            <a:off x="542925" y="236538"/>
            <a:ext cx="761734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dirty="0" smtClean="0">
                <a:solidFill>
                  <a:srgbClr val="000099"/>
                </a:solidFill>
                <a:latin typeface="Gill Sans MT" charset="0"/>
              </a:rPr>
              <a:t>Why a logical centralized control plane?</a:t>
            </a:r>
            <a:endParaRPr lang="en-US" sz="3600" dirty="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01426" y="1282678"/>
            <a:ext cx="8148587" cy="464820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635000" indent="-400050"/>
            <a:r>
              <a:rPr lang="en-US" dirty="0" smtClean="0"/>
              <a:t>easier network management: avoid router misconfigurations, greater flexibility of traffic flows</a:t>
            </a:r>
          </a:p>
          <a:p>
            <a:pPr marL="635000" indent="-400050"/>
            <a:r>
              <a:rPr lang="en-US" dirty="0" smtClean="0"/>
              <a:t>table-based forwarding (recall OpenFlow API) allows “programming” routers</a:t>
            </a:r>
          </a:p>
          <a:p>
            <a:pPr marL="1035050" lvl="1" indent="-400050"/>
            <a:r>
              <a:rPr lang="en-US" dirty="0" smtClean="0"/>
              <a:t>centralized “programming” easier: compute tables centrally and distribute</a:t>
            </a:r>
          </a:p>
          <a:p>
            <a:pPr marL="1035050" lvl="1" indent="-400050"/>
            <a:r>
              <a:rPr lang="en-US" dirty="0" smtClean="0"/>
              <a:t>distributed “programming: more difficult: compute tables as result of distributed algorithm (protocol) implemented in each and every router </a:t>
            </a:r>
          </a:p>
          <a:p>
            <a:pPr marL="635000" indent="-400050"/>
            <a:r>
              <a:rPr lang="en-US" dirty="0" smtClean="0"/>
              <a:t>open (non-proprietary) implementation of control plane</a:t>
            </a:r>
          </a:p>
          <a:p>
            <a:pPr marL="635000" indent="-400050"/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687845" cy="38210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145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69" name="Text Box 167"/>
          <p:cNvSpPr txBox="1">
            <a:spLocks noChangeArrowheads="1"/>
          </p:cNvSpPr>
          <p:nvPr/>
        </p:nvSpPr>
        <p:spPr bwMode="auto">
          <a:xfrm>
            <a:off x="542925" y="236538"/>
            <a:ext cx="6921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dirty="0" smtClean="0">
                <a:solidFill>
                  <a:srgbClr val="000099"/>
                </a:solidFill>
                <a:latin typeface="Gill Sans MT" charset="0"/>
              </a:rPr>
              <a:t>Software defined networking (SDN)</a:t>
            </a:r>
            <a:endParaRPr lang="en-US" sz="3600" dirty="0">
              <a:solidFill>
                <a:srgbClr val="000099"/>
              </a:solidFill>
              <a:latin typeface="Gill Sans MT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453484" y="1872855"/>
            <a:ext cx="7050773" cy="4668701"/>
            <a:chOff x="1453484" y="1555350"/>
            <a:chExt cx="7050773" cy="4668701"/>
          </a:xfrm>
        </p:grpSpPr>
        <p:grpSp>
          <p:nvGrpSpPr>
            <p:cNvPr id="25" name="Group 24"/>
            <p:cNvGrpSpPr/>
            <p:nvPr/>
          </p:nvGrpSpPr>
          <p:grpSpPr>
            <a:xfrm>
              <a:off x="1453484" y="1555350"/>
              <a:ext cx="6027737" cy="1440135"/>
              <a:chOff x="1492879" y="2061336"/>
              <a:chExt cx="6027737" cy="1440135"/>
            </a:xfrm>
          </p:grpSpPr>
          <p:sp>
            <p:nvSpPr>
              <p:cNvPr id="388" name="Rectangle 387"/>
              <p:cNvSpPr/>
              <p:nvPr/>
            </p:nvSpPr>
            <p:spPr bwMode="auto">
              <a:xfrm>
                <a:off x="1929251" y="2064703"/>
                <a:ext cx="5043488" cy="101758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175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396" name="Freeform 395"/>
              <p:cNvSpPr/>
              <p:nvPr/>
            </p:nvSpPr>
            <p:spPr bwMode="auto">
              <a:xfrm>
                <a:off x="1739747" y="2067585"/>
                <a:ext cx="198437" cy="1385888"/>
              </a:xfrm>
              <a:custGeom>
                <a:avLst/>
                <a:gdLst>
                  <a:gd name="connsiteX0" fmla="*/ 0 w 312616"/>
                  <a:gd name="connsiteY0" fmla="*/ 644770 h 1367693"/>
                  <a:gd name="connsiteX1" fmla="*/ 312616 w 312616"/>
                  <a:gd name="connsiteY1" fmla="*/ 0 h 1367693"/>
                  <a:gd name="connsiteX2" fmla="*/ 312616 w 312616"/>
                  <a:gd name="connsiteY2" fmla="*/ 1016000 h 1367693"/>
                  <a:gd name="connsiteX3" fmla="*/ 117231 w 312616"/>
                  <a:gd name="connsiteY3" fmla="*/ 1367693 h 1367693"/>
                  <a:gd name="connsiteX4" fmla="*/ 0 w 312616"/>
                  <a:gd name="connsiteY4" fmla="*/ 644770 h 1367693"/>
                  <a:gd name="connsiteX0" fmla="*/ 0 w 199855"/>
                  <a:gd name="connsiteY0" fmla="*/ 733787 h 1367693"/>
                  <a:gd name="connsiteX1" fmla="*/ 199855 w 199855"/>
                  <a:gd name="connsiteY1" fmla="*/ 0 h 1367693"/>
                  <a:gd name="connsiteX2" fmla="*/ 199855 w 199855"/>
                  <a:gd name="connsiteY2" fmla="*/ 1016000 h 1367693"/>
                  <a:gd name="connsiteX3" fmla="*/ 4470 w 199855"/>
                  <a:gd name="connsiteY3" fmla="*/ 1367693 h 1367693"/>
                  <a:gd name="connsiteX4" fmla="*/ 0 w 199855"/>
                  <a:gd name="connsiteY4" fmla="*/ 733787 h 1367693"/>
                  <a:gd name="connsiteX0" fmla="*/ 25203 w 225058"/>
                  <a:gd name="connsiteY0" fmla="*/ 733787 h 1361758"/>
                  <a:gd name="connsiteX1" fmla="*/ 225058 w 225058"/>
                  <a:gd name="connsiteY1" fmla="*/ 0 h 1361758"/>
                  <a:gd name="connsiteX2" fmla="*/ 225058 w 225058"/>
                  <a:gd name="connsiteY2" fmla="*/ 1016000 h 1361758"/>
                  <a:gd name="connsiteX3" fmla="*/ 0 w 225058"/>
                  <a:gd name="connsiteY3" fmla="*/ 1361758 h 1361758"/>
                  <a:gd name="connsiteX4" fmla="*/ 25203 w 225058"/>
                  <a:gd name="connsiteY4" fmla="*/ 733787 h 1361758"/>
                  <a:gd name="connsiteX0" fmla="*/ 25203 w 230992"/>
                  <a:gd name="connsiteY0" fmla="*/ 787197 h 1415168"/>
                  <a:gd name="connsiteX1" fmla="*/ 230992 w 230992"/>
                  <a:gd name="connsiteY1" fmla="*/ 0 h 1415168"/>
                  <a:gd name="connsiteX2" fmla="*/ 225058 w 230992"/>
                  <a:gd name="connsiteY2" fmla="*/ 1069410 h 1415168"/>
                  <a:gd name="connsiteX3" fmla="*/ 0 w 230992"/>
                  <a:gd name="connsiteY3" fmla="*/ 1415168 h 1415168"/>
                  <a:gd name="connsiteX4" fmla="*/ 25203 w 230992"/>
                  <a:gd name="connsiteY4" fmla="*/ 787197 h 1415168"/>
                  <a:gd name="connsiteX0" fmla="*/ 0 w 205789"/>
                  <a:gd name="connsiteY0" fmla="*/ 787197 h 1427037"/>
                  <a:gd name="connsiteX1" fmla="*/ 205789 w 205789"/>
                  <a:gd name="connsiteY1" fmla="*/ 0 h 1427037"/>
                  <a:gd name="connsiteX2" fmla="*/ 199855 w 205789"/>
                  <a:gd name="connsiteY2" fmla="*/ 1069410 h 1427037"/>
                  <a:gd name="connsiteX3" fmla="*/ 4471 w 205789"/>
                  <a:gd name="connsiteY3" fmla="*/ 1427037 h 1427037"/>
                  <a:gd name="connsiteX4" fmla="*/ 0 w 205789"/>
                  <a:gd name="connsiteY4" fmla="*/ 787197 h 1427037"/>
                  <a:gd name="connsiteX0" fmla="*/ 0 w 199855"/>
                  <a:gd name="connsiteY0" fmla="*/ 745656 h 1385496"/>
                  <a:gd name="connsiteX1" fmla="*/ 193920 w 199855"/>
                  <a:gd name="connsiteY1" fmla="*/ 0 h 1385496"/>
                  <a:gd name="connsiteX2" fmla="*/ 199855 w 199855"/>
                  <a:gd name="connsiteY2" fmla="*/ 1027869 h 1385496"/>
                  <a:gd name="connsiteX3" fmla="*/ 4471 w 199855"/>
                  <a:gd name="connsiteY3" fmla="*/ 1385496 h 1385496"/>
                  <a:gd name="connsiteX4" fmla="*/ 0 w 199855"/>
                  <a:gd name="connsiteY4" fmla="*/ 745656 h 1385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9855" h="1385496">
                    <a:moveTo>
                      <a:pt x="0" y="745656"/>
                    </a:moveTo>
                    <a:lnTo>
                      <a:pt x="193920" y="0"/>
                    </a:lnTo>
                    <a:cubicBezTo>
                      <a:pt x="195898" y="342623"/>
                      <a:pt x="197877" y="685246"/>
                      <a:pt x="199855" y="1027869"/>
                    </a:cubicBezTo>
                    <a:lnTo>
                      <a:pt x="4471" y="1385496"/>
                    </a:lnTo>
                    <a:cubicBezTo>
                      <a:pt x="2981" y="1172216"/>
                      <a:pt x="1490" y="958936"/>
                      <a:pt x="0" y="74565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0" scaled="0"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398" name="Freeform 397"/>
              <p:cNvSpPr/>
              <p:nvPr/>
            </p:nvSpPr>
            <p:spPr bwMode="auto">
              <a:xfrm flipH="1">
                <a:off x="6969078" y="2061336"/>
                <a:ext cx="220427" cy="1370587"/>
              </a:xfrm>
              <a:custGeom>
                <a:avLst/>
                <a:gdLst>
                  <a:gd name="connsiteX0" fmla="*/ 0 w 312616"/>
                  <a:gd name="connsiteY0" fmla="*/ 644770 h 1367693"/>
                  <a:gd name="connsiteX1" fmla="*/ 312616 w 312616"/>
                  <a:gd name="connsiteY1" fmla="*/ 0 h 1367693"/>
                  <a:gd name="connsiteX2" fmla="*/ 312616 w 312616"/>
                  <a:gd name="connsiteY2" fmla="*/ 1016000 h 1367693"/>
                  <a:gd name="connsiteX3" fmla="*/ 117231 w 312616"/>
                  <a:gd name="connsiteY3" fmla="*/ 1367693 h 1367693"/>
                  <a:gd name="connsiteX4" fmla="*/ 0 w 312616"/>
                  <a:gd name="connsiteY4" fmla="*/ 644770 h 1367693"/>
                  <a:gd name="connsiteX0" fmla="*/ 0 w 199855"/>
                  <a:gd name="connsiteY0" fmla="*/ 733787 h 1367693"/>
                  <a:gd name="connsiteX1" fmla="*/ 199855 w 199855"/>
                  <a:gd name="connsiteY1" fmla="*/ 0 h 1367693"/>
                  <a:gd name="connsiteX2" fmla="*/ 199855 w 199855"/>
                  <a:gd name="connsiteY2" fmla="*/ 1016000 h 1367693"/>
                  <a:gd name="connsiteX3" fmla="*/ 4470 w 199855"/>
                  <a:gd name="connsiteY3" fmla="*/ 1367693 h 1367693"/>
                  <a:gd name="connsiteX4" fmla="*/ 0 w 199855"/>
                  <a:gd name="connsiteY4" fmla="*/ 733787 h 1367693"/>
                  <a:gd name="connsiteX0" fmla="*/ 25203 w 225058"/>
                  <a:gd name="connsiteY0" fmla="*/ 733787 h 1361758"/>
                  <a:gd name="connsiteX1" fmla="*/ 225058 w 225058"/>
                  <a:gd name="connsiteY1" fmla="*/ 0 h 1361758"/>
                  <a:gd name="connsiteX2" fmla="*/ 225058 w 225058"/>
                  <a:gd name="connsiteY2" fmla="*/ 1016000 h 1361758"/>
                  <a:gd name="connsiteX3" fmla="*/ 0 w 225058"/>
                  <a:gd name="connsiteY3" fmla="*/ 1361758 h 1361758"/>
                  <a:gd name="connsiteX4" fmla="*/ 25203 w 225058"/>
                  <a:gd name="connsiteY4" fmla="*/ 733787 h 1361758"/>
                  <a:gd name="connsiteX0" fmla="*/ 25203 w 230992"/>
                  <a:gd name="connsiteY0" fmla="*/ 787197 h 1415168"/>
                  <a:gd name="connsiteX1" fmla="*/ 230992 w 230992"/>
                  <a:gd name="connsiteY1" fmla="*/ 0 h 1415168"/>
                  <a:gd name="connsiteX2" fmla="*/ 225058 w 230992"/>
                  <a:gd name="connsiteY2" fmla="*/ 1069410 h 1415168"/>
                  <a:gd name="connsiteX3" fmla="*/ 0 w 230992"/>
                  <a:gd name="connsiteY3" fmla="*/ 1415168 h 1415168"/>
                  <a:gd name="connsiteX4" fmla="*/ 25203 w 230992"/>
                  <a:gd name="connsiteY4" fmla="*/ 787197 h 1415168"/>
                  <a:gd name="connsiteX0" fmla="*/ 0 w 205789"/>
                  <a:gd name="connsiteY0" fmla="*/ 787197 h 1427037"/>
                  <a:gd name="connsiteX1" fmla="*/ 205789 w 205789"/>
                  <a:gd name="connsiteY1" fmla="*/ 0 h 1427037"/>
                  <a:gd name="connsiteX2" fmla="*/ 199855 w 205789"/>
                  <a:gd name="connsiteY2" fmla="*/ 1069410 h 1427037"/>
                  <a:gd name="connsiteX3" fmla="*/ 4471 w 205789"/>
                  <a:gd name="connsiteY3" fmla="*/ 1427037 h 1427037"/>
                  <a:gd name="connsiteX4" fmla="*/ 0 w 205789"/>
                  <a:gd name="connsiteY4" fmla="*/ 787197 h 1427037"/>
                  <a:gd name="connsiteX0" fmla="*/ 0 w 199855"/>
                  <a:gd name="connsiteY0" fmla="*/ 745656 h 1385496"/>
                  <a:gd name="connsiteX1" fmla="*/ 193920 w 199855"/>
                  <a:gd name="connsiteY1" fmla="*/ 0 h 1385496"/>
                  <a:gd name="connsiteX2" fmla="*/ 199855 w 199855"/>
                  <a:gd name="connsiteY2" fmla="*/ 1027869 h 1385496"/>
                  <a:gd name="connsiteX3" fmla="*/ 4471 w 199855"/>
                  <a:gd name="connsiteY3" fmla="*/ 1385496 h 1385496"/>
                  <a:gd name="connsiteX4" fmla="*/ 0 w 199855"/>
                  <a:gd name="connsiteY4" fmla="*/ 745656 h 1385496"/>
                  <a:gd name="connsiteX0" fmla="*/ 0 w 219519"/>
                  <a:gd name="connsiteY0" fmla="*/ 730359 h 1370199"/>
                  <a:gd name="connsiteX1" fmla="*/ 219401 w 219519"/>
                  <a:gd name="connsiteY1" fmla="*/ 0 h 1370199"/>
                  <a:gd name="connsiteX2" fmla="*/ 199855 w 219519"/>
                  <a:gd name="connsiteY2" fmla="*/ 1012572 h 1370199"/>
                  <a:gd name="connsiteX3" fmla="*/ 4471 w 219519"/>
                  <a:gd name="connsiteY3" fmla="*/ 1370199 h 1370199"/>
                  <a:gd name="connsiteX4" fmla="*/ 0 w 219519"/>
                  <a:gd name="connsiteY4" fmla="*/ 730359 h 1370199"/>
                  <a:gd name="connsiteX0" fmla="*/ 0 w 219602"/>
                  <a:gd name="connsiteY0" fmla="*/ 730359 h 1370199"/>
                  <a:gd name="connsiteX1" fmla="*/ 219401 w 219602"/>
                  <a:gd name="connsiteY1" fmla="*/ 0 h 1370199"/>
                  <a:gd name="connsiteX2" fmla="*/ 210047 w 219602"/>
                  <a:gd name="connsiteY2" fmla="*/ 1007473 h 1370199"/>
                  <a:gd name="connsiteX3" fmla="*/ 4471 w 219602"/>
                  <a:gd name="connsiteY3" fmla="*/ 1370199 h 1370199"/>
                  <a:gd name="connsiteX4" fmla="*/ 0 w 219602"/>
                  <a:gd name="connsiteY4" fmla="*/ 730359 h 1370199"/>
                  <a:gd name="connsiteX0" fmla="*/ 0 w 220239"/>
                  <a:gd name="connsiteY0" fmla="*/ 730359 h 1370199"/>
                  <a:gd name="connsiteX1" fmla="*/ 219401 w 220239"/>
                  <a:gd name="connsiteY1" fmla="*/ 0 h 1370199"/>
                  <a:gd name="connsiteX2" fmla="*/ 220239 w 220239"/>
                  <a:gd name="connsiteY2" fmla="*/ 1007473 h 1370199"/>
                  <a:gd name="connsiteX3" fmla="*/ 4471 w 220239"/>
                  <a:gd name="connsiteY3" fmla="*/ 1370199 h 1370199"/>
                  <a:gd name="connsiteX4" fmla="*/ 0 w 220239"/>
                  <a:gd name="connsiteY4" fmla="*/ 730359 h 13701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0239" h="1370199">
                    <a:moveTo>
                      <a:pt x="0" y="730359"/>
                    </a:moveTo>
                    <a:cubicBezTo>
                      <a:pt x="64640" y="481807"/>
                      <a:pt x="154761" y="248552"/>
                      <a:pt x="219401" y="0"/>
                    </a:cubicBezTo>
                    <a:cubicBezTo>
                      <a:pt x="221379" y="342623"/>
                      <a:pt x="218261" y="664850"/>
                      <a:pt x="220239" y="1007473"/>
                    </a:cubicBezTo>
                    <a:lnTo>
                      <a:pt x="4471" y="1370199"/>
                    </a:lnTo>
                    <a:cubicBezTo>
                      <a:pt x="2981" y="1156919"/>
                      <a:pt x="1490" y="943639"/>
                      <a:pt x="0" y="73035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bg1"/>
                  </a:gs>
                </a:gsLst>
                <a:lin ang="10800000" scaled="0"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grpSp>
            <p:nvGrpSpPr>
              <p:cNvPr id="48316" name="Group 950"/>
              <p:cNvGrpSpPr>
                <a:grpSpLocks/>
              </p:cNvGrpSpPr>
              <p:nvPr/>
            </p:nvGrpSpPr>
            <p:grpSpPr bwMode="auto">
              <a:xfrm>
                <a:off x="1492879" y="2820676"/>
                <a:ext cx="338137" cy="653816"/>
                <a:chOff x="4140" y="429"/>
                <a:chExt cx="1425" cy="2396"/>
              </a:xfrm>
            </p:grpSpPr>
            <p:sp>
              <p:nvSpPr>
                <p:cNvPr id="48350" name="Freeform 951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3 w 354"/>
                    <a:gd name="T1" fmla="*/ 0 h 2742"/>
                    <a:gd name="T2" fmla="*/ 15 w 354"/>
                    <a:gd name="T3" fmla="*/ 27 h 2742"/>
                    <a:gd name="T4" fmla="*/ 15 w 354"/>
                    <a:gd name="T5" fmla="*/ 205 h 2742"/>
                    <a:gd name="T6" fmla="*/ 0 w 354"/>
                    <a:gd name="T7" fmla="*/ 215 h 2742"/>
                    <a:gd name="T8" fmla="*/ 3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51" name="Rectangle 952"/>
                <p:cNvSpPr>
                  <a:spLocks noChangeArrowheads="1"/>
                </p:cNvSpPr>
                <p:nvPr/>
              </p:nvSpPr>
              <p:spPr bwMode="auto">
                <a:xfrm>
                  <a:off x="4210" y="429"/>
                  <a:ext cx="1046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52" name="Freeform 953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9 w 211"/>
                    <a:gd name="T3" fmla="*/ 18 h 2537"/>
                    <a:gd name="T4" fmla="*/ 2 w 211"/>
                    <a:gd name="T5" fmla="*/ 196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53" name="Freeform 954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14 w 328"/>
                    <a:gd name="T3" fmla="*/ 11 h 226"/>
                    <a:gd name="T4" fmla="*/ 14 w 328"/>
                    <a:gd name="T5" fmla="*/ 19 h 226"/>
                    <a:gd name="T6" fmla="*/ 0 w 328"/>
                    <a:gd name="T7" fmla="*/ 8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54" name="Rectangle 955"/>
                <p:cNvSpPr>
                  <a:spLocks noChangeArrowheads="1"/>
                </p:cNvSpPr>
                <p:nvPr/>
              </p:nvSpPr>
              <p:spPr bwMode="auto">
                <a:xfrm>
                  <a:off x="4210" y="690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8355" name="Group 956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48380" name="AutoShape 957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6"/>
                    <a:ext cx="721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8381" name="AutoShape 958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1"/>
                    <a:ext cx="696" cy="11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8356" name="Rectangle 959"/>
                <p:cNvSpPr>
                  <a:spLocks noChangeArrowheads="1"/>
                </p:cNvSpPr>
                <p:nvPr/>
              </p:nvSpPr>
              <p:spPr bwMode="auto">
                <a:xfrm>
                  <a:off x="4220" y="1022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8357" name="Group 960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48378" name="AutoShape 961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2564"/>
                    <a:ext cx="721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8379" name="AutoShape 962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581"/>
                    <a:ext cx="696" cy="10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8358" name="Rectangle 963"/>
                <p:cNvSpPr>
                  <a:spLocks noChangeArrowheads="1"/>
                </p:cNvSpPr>
                <p:nvPr/>
              </p:nvSpPr>
              <p:spPr bwMode="auto">
                <a:xfrm>
                  <a:off x="4220" y="1354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59" name="Rectangle 964"/>
                <p:cNvSpPr>
                  <a:spLocks noChangeArrowheads="1"/>
                </p:cNvSpPr>
                <p:nvPr/>
              </p:nvSpPr>
              <p:spPr bwMode="auto">
                <a:xfrm>
                  <a:off x="4230" y="1655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8360" name="Group 965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48376" name="AutoShape 966"/>
                  <p:cNvSpPr>
                    <a:spLocks noChangeArrowheads="1"/>
                  </p:cNvSpPr>
                  <p:nvPr/>
                </p:nvSpPr>
                <p:spPr bwMode="auto">
                  <a:xfrm>
                    <a:off x="618" y="2586"/>
                    <a:ext cx="720" cy="12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8377" name="AutoShape 96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6"/>
                    <a:ext cx="695" cy="10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8361" name="Freeform 968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14 w 328"/>
                    <a:gd name="T3" fmla="*/ 10 h 226"/>
                    <a:gd name="T4" fmla="*/ 14 w 328"/>
                    <a:gd name="T5" fmla="*/ 17 h 226"/>
                    <a:gd name="T6" fmla="*/ 0 w 328"/>
                    <a:gd name="T7" fmla="*/ 7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8362" name="Group 969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48374" name="AutoShape 970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71"/>
                    <a:ext cx="732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8375" name="AutoShape 971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7"/>
                    <a:ext cx="720" cy="103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8363" name="Rectangle 972"/>
                <p:cNvSpPr>
                  <a:spLocks noChangeArrowheads="1"/>
                </p:cNvSpPr>
                <p:nvPr/>
              </p:nvSpPr>
              <p:spPr bwMode="auto">
                <a:xfrm>
                  <a:off x="5246" y="429"/>
                  <a:ext cx="70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64" name="Freeform 973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14 w 296"/>
                    <a:gd name="T3" fmla="*/ 10 h 256"/>
                    <a:gd name="T4" fmla="*/ 14 w 296"/>
                    <a:gd name="T5" fmla="*/ 19 h 256"/>
                    <a:gd name="T6" fmla="*/ 0 w 296"/>
                    <a:gd name="T7" fmla="*/ 7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65" name="Freeform 974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14 w 304"/>
                    <a:gd name="T3" fmla="*/ 13 h 288"/>
                    <a:gd name="T4" fmla="*/ 13 w 304"/>
                    <a:gd name="T5" fmla="*/ 23 h 288"/>
                    <a:gd name="T6" fmla="*/ 2 w 304"/>
                    <a:gd name="T7" fmla="*/ 10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66" name="Oval 975"/>
                <p:cNvSpPr>
                  <a:spLocks noChangeArrowheads="1"/>
                </p:cNvSpPr>
                <p:nvPr/>
              </p:nvSpPr>
              <p:spPr bwMode="auto">
                <a:xfrm>
                  <a:off x="5515" y="2611"/>
                  <a:ext cx="50" cy="95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67" name="Freeform 976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9 h 240"/>
                    <a:gd name="T2" fmla="*/ 2 w 306"/>
                    <a:gd name="T3" fmla="*/ 19 h 240"/>
                    <a:gd name="T4" fmla="*/ 14 w 306"/>
                    <a:gd name="T5" fmla="*/ 9 h 240"/>
                    <a:gd name="T6" fmla="*/ 14 w 306"/>
                    <a:gd name="T7" fmla="*/ 0 h 240"/>
                    <a:gd name="T8" fmla="*/ 0 w 306"/>
                    <a:gd name="T9" fmla="*/ 9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68" name="AutoShape 977"/>
                <p:cNvSpPr>
                  <a:spLocks noChangeArrowheads="1"/>
                </p:cNvSpPr>
                <p:nvPr/>
              </p:nvSpPr>
              <p:spPr bwMode="auto">
                <a:xfrm>
                  <a:off x="4140" y="2675"/>
                  <a:ext cx="1196" cy="1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69" name="AutoShape 978"/>
                <p:cNvSpPr>
                  <a:spLocks noChangeArrowheads="1"/>
                </p:cNvSpPr>
                <p:nvPr/>
              </p:nvSpPr>
              <p:spPr bwMode="auto">
                <a:xfrm>
                  <a:off x="4210" y="2714"/>
                  <a:ext cx="1066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70" name="Oval 979"/>
                <p:cNvSpPr>
                  <a:spLocks noChangeArrowheads="1"/>
                </p:cNvSpPr>
                <p:nvPr/>
              </p:nvSpPr>
              <p:spPr bwMode="auto">
                <a:xfrm>
                  <a:off x="4309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71" name="Oval 980"/>
                <p:cNvSpPr>
                  <a:spLocks noChangeArrowheads="1"/>
                </p:cNvSpPr>
                <p:nvPr/>
              </p:nvSpPr>
              <p:spPr bwMode="auto">
                <a:xfrm>
                  <a:off x="4489" y="2382"/>
                  <a:ext cx="159" cy="14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1" hangingPunct="1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8372" name="Oval 981"/>
                <p:cNvSpPr>
                  <a:spLocks noChangeArrowheads="1"/>
                </p:cNvSpPr>
                <p:nvPr/>
              </p:nvSpPr>
              <p:spPr bwMode="auto">
                <a:xfrm>
                  <a:off x="4658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73" name="Rectangle 982"/>
                <p:cNvSpPr>
                  <a:spLocks noChangeArrowheads="1"/>
                </p:cNvSpPr>
                <p:nvPr/>
              </p:nvSpPr>
              <p:spPr bwMode="auto">
                <a:xfrm>
                  <a:off x="5067" y="1837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8317" name="Group 950"/>
              <p:cNvGrpSpPr>
                <a:grpSpLocks/>
              </p:cNvGrpSpPr>
              <p:nvPr/>
            </p:nvGrpSpPr>
            <p:grpSpPr bwMode="auto">
              <a:xfrm>
                <a:off x="7182479" y="2847655"/>
                <a:ext cx="338137" cy="653816"/>
                <a:chOff x="4140" y="429"/>
                <a:chExt cx="1425" cy="2396"/>
              </a:xfrm>
            </p:grpSpPr>
            <p:sp>
              <p:nvSpPr>
                <p:cNvPr id="48318" name="Freeform 951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3 w 354"/>
                    <a:gd name="T1" fmla="*/ 0 h 2742"/>
                    <a:gd name="T2" fmla="*/ 15 w 354"/>
                    <a:gd name="T3" fmla="*/ 27 h 2742"/>
                    <a:gd name="T4" fmla="*/ 15 w 354"/>
                    <a:gd name="T5" fmla="*/ 205 h 2742"/>
                    <a:gd name="T6" fmla="*/ 0 w 354"/>
                    <a:gd name="T7" fmla="*/ 215 h 2742"/>
                    <a:gd name="T8" fmla="*/ 3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19" name="Rectangle 952"/>
                <p:cNvSpPr>
                  <a:spLocks noChangeArrowheads="1"/>
                </p:cNvSpPr>
                <p:nvPr/>
              </p:nvSpPr>
              <p:spPr bwMode="auto">
                <a:xfrm>
                  <a:off x="4210" y="429"/>
                  <a:ext cx="1046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20" name="Freeform 953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9 w 211"/>
                    <a:gd name="T3" fmla="*/ 18 h 2537"/>
                    <a:gd name="T4" fmla="*/ 2 w 211"/>
                    <a:gd name="T5" fmla="*/ 196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21" name="Freeform 954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14 w 328"/>
                    <a:gd name="T3" fmla="*/ 11 h 226"/>
                    <a:gd name="T4" fmla="*/ 14 w 328"/>
                    <a:gd name="T5" fmla="*/ 19 h 226"/>
                    <a:gd name="T6" fmla="*/ 0 w 328"/>
                    <a:gd name="T7" fmla="*/ 8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22" name="Rectangle 955"/>
                <p:cNvSpPr>
                  <a:spLocks noChangeArrowheads="1"/>
                </p:cNvSpPr>
                <p:nvPr/>
              </p:nvSpPr>
              <p:spPr bwMode="auto">
                <a:xfrm>
                  <a:off x="4210" y="690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8323" name="Group 956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48348" name="AutoShape 957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6"/>
                    <a:ext cx="721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8349" name="AutoShape 958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1"/>
                    <a:ext cx="696" cy="11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8324" name="Rectangle 959"/>
                <p:cNvSpPr>
                  <a:spLocks noChangeArrowheads="1"/>
                </p:cNvSpPr>
                <p:nvPr/>
              </p:nvSpPr>
              <p:spPr bwMode="auto">
                <a:xfrm>
                  <a:off x="4220" y="1022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8325" name="Group 960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48346" name="AutoShape 961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2564"/>
                    <a:ext cx="721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8347" name="AutoShape 962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581"/>
                    <a:ext cx="696" cy="10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8326" name="Rectangle 963"/>
                <p:cNvSpPr>
                  <a:spLocks noChangeArrowheads="1"/>
                </p:cNvSpPr>
                <p:nvPr/>
              </p:nvSpPr>
              <p:spPr bwMode="auto">
                <a:xfrm>
                  <a:off x="4220" y="1354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27" name="Rectangle 964"/>
                <p:cNvSpPr>
                  <a:spLocks noChangeArrowheads="1"/>
                </p:cNvSpPr>
                <p:nvPr/>
              </p:nvSpPr>
              <p:spPr bwMode="auto">
                <a:xfrm>
                  <a:off x="4230" y="1655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8328" name="Group 965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48344" name="AutoShape 966"/>
                  <p:cNvSpPr>
                    <a:spLocks noChangeArrowheads="1"/>
                  </p:cNvSpPr>
                  <p:nvPr/>
                </p:nvSpPr>
                <p:spPr bwMode="auto">
                  <a:xfrm>
                    <a:off x="618" y="2586"/>
                    <a:ext cx="720" cy="12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8345" name="AutoShape 96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6"/>
                    <a:ext cx="695" cy="10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8329" name="Freeform 968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14 w 328"/>
                    <a:gd name="T3" fmla="*/ 10 h 226"/>
                    <a:gd name="T4" fmla="*/ 14 w 328"/>
                    <a:gd name="T5" fmla="*/ 17 h 226"/>
                    <a:gd name="T6" fmla="*/ 0 w 328"/>
                    <a:gd name="T7" fmla="*/ 7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8330" name="Group 969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48342" name="AutoShape 970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71"/>
                    <a:ext cx="732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8343" name="AutoShape 971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7"/>
                    <a:ext cx="720" cy="103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8331" name="Rectangle 972"/>
                <p:cNvSpPr>
                  <a:spLocks noChangeArrowheads="1"/>
                </p:cNvSpPr>
                <p:nvPr/>
              </p:nvSpPr>
              <p:spPr bwMode="auto">
                <a:xfrm>
                  <a:off x="5246" y="429"/>
                  <a:ext cx="70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32" name="Freeform 973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14 w 296"/>
                    <a:gd name="T3" fmla="*/ 10 h 256"/>
                    <a:gd name="T4" fmla="*/ 14 w 296"/>
                    <a:gd name="T5" fmla="*/ 19 h 256"/>
                    <a:gd name="T6" fmla="*/ 0 w 296"/>
                    <a:gd name="T7" fmla="*/ 7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33" name="Freeform 974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14 w 304"/>
                    <a:gd name="T3" fmla="*/ 13 h 288"/>
                    <a:gd name="T4" fmla="*/ 13 w 304"/>
                    <a:gd name="T5" fmla="*/ 23 h 288"/>
                    <a:gd name="T6" fmla="*/ 2 w 304"/>
                    <a:gd name="T7" fmla="*/ 10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34" name="Oval 975"/>
                <p:cNvSpPr>
                  <a:spLocks noChangeArrowheads="1"/>
                </p:cNvSpPr>
                <p:nvPr/>
              </p:nvSpPr>
              <p:spPr bwMode="auto">
                <a:xfrm>
                  <a:off x="5515" y="2611"/>
                  <a:ext cx="50" cy="95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35" name="Freeform 976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9 h 240"/>
                    <a:gd name="T2" fmla="*/ 2 w 306"/>
                    <a:gd name="T3" fmla="*/ 19 h 240"/>
                    <a:gd name="T4" fmla="*/ 14 w 306"/>
                    <a:gd name="T5" fmla="*/ 9 h 240"/>
                    <a:gd name="T6" fmla="*/ 14 w 306"/>
                    <a:gd name="T7" fmla="*/ 0 h 240"/>
                    <a:gd name="T8" fmla="*/ 0 w 306"/>
                    <a:gd name="T9" fmla="*/ 9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336" name="AutoShape 977"/>
                <p:cNvSpPr>
                  <a:spLocks noChangeArrowheads="1"/>
                </p:cNvSpPr>
                <p:nvPr/>
              </p:nvSpPr>
              <p:spPr bwMode="auto">
                <a:xfrm>
                  <a:off x="4140" y="2675"/>
                  <a:ext cx="1196" cy="1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37" name="AutoShape 978"/>
                <p:cNvSpPr>
                  <a:spLocks noChangeArrowheads="1"/>
                </p:cNvSpPr>
                <p:nvPr/>
              </p:nvSpPr>
              <p:spPr bwMode="auto">
                <a:xfrm>
                  <a:off x="4210" y="2714"/>
                  <a:ext cx="1066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38" name="Oval 979"/>
                <p:cNvSpPr>
                  <a:spLocks noChangeArrowheads="1"/>
                </p:cNvSpPr>
                <p:nvPr/>
              </p:nvSpPr>
              <p:spPr bwMode="auto">
                <a:xfrm>
                  <a:off x="4309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39" name="Oval 980"/>
                <p:cNvSpPr>
                  <a:spLocks noChangeArrowheads="1"/>
                </p:cNvSpPr>
                <p:nvPr/>
              </p:nvSpPr>
              <p:spPr bwMode="auto">
                <a:xfrm>
                  <a:off x="4489" y="2382"/>
                  <a:ext cx="159" cy="14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1" hangingPunct="1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8340" name="Oval 981"/>
                <p:cNvSpPr>
                  <a:spLocks noChangeArrowheads="1"/>
                </p:cNvSpPr>
                <p:nvPr/>
              </p:nvSpPr>
              <p:spPr bwMode="auto">
                <a:xfrm>
                  <a:off x="4658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341" name="Rectangle 982"/>
                <p:cNvSpPr>
                  <a:spLocks noChangeArrowheads="1"/>
                </p:cNvSpPr>
                <p:nvPr/>
              </p:nvSpPr>
              <p:spPr bwMode="auto">
                <a:xfrm>
                  <a:off x="5067" y="1837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8129" name="Freeform 2"/>
            <p:cNvSpPr>
              <a:spLocks/>
            </p:cNvSpPr>
            <p:nvPr/>
          </p:nvSpPr>
          <p:spPr bwMode="auto">
            <a:xfrm>
              <a:off x="2592388" y="5284251"/>
              <a:ext cx="4027487" cy="939800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001" h="10125">
                  <a:moveTo>
                    <a:pt x="4" y="4039"/>
                  </a:moveTo>
                  <a:cubicBezTo>
                    <a:pt x="-29" y="2271"/>
                    <a:pt x="194" y="2100"/>
                    <a:pt x="715" y="1595"/>
                  </a:cubicBezTo>
                  <a:cubicBezTo>
                    <a:pt x="1236" y="1089"/>
                    <a:pt x="2417" y="1272"/>
                    <a:pt x="3130" y="1006"/>
                  </a:cubicBezTo>
                  <a:cubicBezTo>
                    <a:pt x="3843" y="740"/>
                    <a:pt x="4397" y="0"/>
                    <a:pt x="4995" y="0"/>
                  </a:cubicBezTo>
                  <a:cubicBezTo>
                    <a:pt x="5593" y="1"/>
                    <a:pt x="6206" y="926"/>
                    <a:pt x="6720" y="1009"/>
                  </a:cubicBezTo>
                  <a:cubicBezTo>
                    <a:pt x="7234" y="1092"/>
                    <a:pt x="7536" y="241"/>
                    <a:pt x="8082" y="497"/>
                  </a:cubicBezTo>
                  <a:cubicBezTo>
                    <a:pt x="8628" y="756"/>
                    <a:pt x="9854" y="442"/>
                    <a:pt x="9989" y="2989"/>
                  </a:cubicBezTo>
                  <a:cubicBezTo>
                    <a:pt x="10124" y="5536"/>
                    <a:pt x="9098" y="5742"/>
                    <a:pt x="8599" y="6797"/>
                  </a:cubicBezTo>
                  <a:cubicBezTo>
                    <a:pt x="8100" y="7852"/>
                    <a:pt x="7544" y="8981"/>
                    <a:pt x="6995" y="9322"/>
                  </a:cubicBezTo>
                  <a:cubicBezTo>
                    <a:pt x="6446" y="9663"/>
                    <a:pt x="5793" y="8957"/>
                    <a:pt x="5307" y="8843"/>
                  </a:cubicBezTo>
                  <a:cubicBezTo>
                    <a:pt x="4819" y="8726"/>
                    <a:pt x="4628" y="10048"/>
                    <a:pt x="4371" y="9912"/>
                  </a:cubicBezTo>
                  <a:cubicBezTo>
                    <a:pt x="4114" y="9775"/>
                    <a:pt x="3505" y="10355"/>
                    <a:pt x="3140" y="10019"/>
                  </a:cubicBezTo>
                  <a:cubicBezTo>
                    <a:pt x="2774" y="9683"/>
                    <a:pt x="2820" y="8138"/>
                    <a:pt x="2179" y="7895"/>
                  </a:cubicBezTo>
                  <a:cubicBezTo>
                    <a:pt x="1586" y="6800"/>
                    <a:pt x="1549" y="8137"/>
                    <a:pt x="1187" y="7495"/>
                  </a:cubicBezTo>
                  <a:cubicBezTo>
                    <a:pt x="825" y="6852"/>
                    <a:pt x="-7" y="6157"/>
                    <a:pt x="4" y="4039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48" name="Straight Connector 147"/>
            <p:cNvCxnSpPr/>
            <p:nvPr/>
          </p:nvCxnSpPr>
          <p:spPr>
            <a:xfrm flipV="1">
              <a:off x="3262941" y="5435064"/>
              <a:ext cx="1316038" cy="131762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3151816" y="5622389"/>
              <a:ext cx="2259013" cy="29845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3164516" y="5727164"/>
              <a:ext cx="714375" cy="2762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V="1">
              <a:off x="4182104" y="5920839"/>
              <a:ext cx="1247775" cy="8255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>
              <a:off x="4842504" y="5468401"/>
              <a:ext cx="1057275" cy="1238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V="1">
              <a:off x="4126541" y="5622389"/>
              <a:ext cx="1790700" cy="29845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V="1">
              <a:off x="5453691" y="5650964"/>
              <a:ext cx="588963" cy="26987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>
              <a:off x="4596441" y="5435064"/>
              <a:ext cx="814388" cy="401637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261" name="Group 48260"/>
            <p:cNvGrpSpPr/>
            <p:nvPr/>
          </p:nvGrpSpPr>
          <p:grpSpPr>
            <a:xfrm>
              <a:off x="1526216" y="2537824"/>
              <a:ext cx="6978041" cy="1096962"/>
              <a:chOff x="1526216" y="3003498"/>
              <a:chExt cx="6978041" cy="1096962"/>
            </a:xfrm>
          </p:grpSpPr>
          <p:sp>
            <p:nvSpPr>
              <p:cNvPr id="48156" name="TextBox 399"/>
              <p:cNvSpPr txBox="1">
                <a:spLocks noChangeArrowheads="1"/>
              </p:cNvSpPr>
              <p:nvPr/>
            </p:nvSpPr>
            <p:spPr bwMode="auto">
              <a:xfrm>
                <a:off x="7714291" y="3628973"/>
                <a:ext cx="595313" cy="4714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ts val="1463"/>
                  </a:lnSpc>
                </a:pPr>
                <a:r>
                  <a:rPr lang="en-US" sz="1400"/>
                  <a:t>data</a:t>
                </a:r>
              </a:p>
              <a:p>
                <a:pPr algn="ctr">
                  <a:lnSpc>
                    <a:spcPts val="1463"/>
                  </a:lnSpc>
                </a:pPr>
                <a:r>
                  <a:rPr lang="en-US" sz="1400"/>
                  <a:t>plane</a:t>
                </a:r>
              </a:p>
            </p:txBody>
          </p:sp>
          <p:sp>
            <p:nvSpPr>
              <p:cNvPr id="48157" name="TextBox 400"/>
              <p:cNvSpPr txBox="1">
                <a:spLocks noChangeArrowheads="1"/>
              </p:cNvSpPr>
              <p:nvPr/>
            </p:nvSpPr>
            <p:spPr bwMode="auto">
              <a:xfrm>
                <a:off x="7728579" y="3003498"/>
                <a:ext cx="709612" cy="4714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ts val="1463"/>
                  </a:lnSpc>
                </a:pPr>
                <a:r>
                  <a:rPr lang="en-US" sz="1400"/>
                  <a:t>control</a:t>
                </a:r>
              </a:p>
              <a:p>
                <a:pPr algn="ctr">
                  <a:lnSpc>
                    <a:spcPts val="1463"/>
                  </a:lnSpc>
                </a:pPr>
                <a:r>
                  <a:rPr lang="en-US" sz="1400"/>
                  <a:t>plane</a:t>
                </a:r>
              </a:p>
            </p:txBody>
          </p:sp>
          <p:cxnSp>
            <p:nvCxnSpPr>
              <p:cNvPr id="302" name="Straight Connector 301"/>
              <p:cNvCxnSpPr/>
              <p:nvPr/>
            </p:nvCxnSpPr>
            <p:spPr bwMode="auto">
              <a:xfrm flipV="1">
                <a:off x="1526216" y="3579342"/>
                <a:ext cx="6978041" cy="12155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/>
          </p:nvGrpSpPr>
          <p:grpSpPr>
            <a:xfrm>
              <a:off x="2436115" y="2269434"/>
              <a:ext cx="4296530" cy="320561"/>
              <a:chOff x="2433511" y="2792111"/>
              <a:chExt cx="4296530" cy="320561"/>
            </a:xfrm>
          </p:grpSpPr>
          <p:grpSp>
            <p:nvGrpSpPr>
              <p:cNvPr id="48311" name="Group 401"/>
              <p:cNvGrpSpPr>
                <a:grpSpLocks/>
              </p:cNvGrpSpPr>
              <p:nvPr/>
            </p:nvGrpSpPr>
            <p:grpSpPr bwMode="auto">
              <a:xfrm>
                <a:off x="2433511" y="2794083"/>
                <a:ext cx="349250" cy="317387"/>
                <a:chOff x="2931664" y="3912603"/>
                <a:chExt cx="430450" cy="329314"/>
              </a:xfrm>
            </p:grpSpPr>
            <p:sp>
              <p:nvSpPr>
                <p:cNvPr id="403" name="Rectangle 402"/>
                <p:cNvSpPr/>
                <p:nvPr/>
              </p:nvSpPr>
              <p:spPr>
                <a:xfrm>
                  <a:off x="2937534" y="3912858"/>
                  <a:ext cx="424580" cy="329431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04" name="Straight Connector 403"/>
                <p:cNvCxnSpPr/>
                <p:nvPr/>
              </p:nvCxnSpPr>
              <p:spPr>
                <a:xfrm>
                  <a:off x="2931664" y="4005099"/>
                  <a:ext cx="424581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5" name="Straight Connector 404"/>
                <p:cNvCxnSpPr/>
                <p:nvPr/>
              </p:nvCxnSpPr>
              <p:spPr>
                <a:xfrm>
                  <a:off x="2931664" y="4067691"/>
                  <a:ext cx="424581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6" name="Straight Connector 405"/>
                <p:cNvCxnSpPr>
                  <a:stCxn id="403" idx="2"/>
                </p:cNvCxnSpPr>
                <p:nvPr/>
              </p:nvCxnSpPr>
              <p:spPr>
                <a:xfrm flipH="1" flipV="1">
                  <a:off x="3148846" y="4005099"/>
                  <a:ext cx="0" cy="23719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312" name="Group 406"/>
              <p:cNvGrpSpPr>
                <a:grpSpLocks/>
              </p:cNvGrpSpPr>
              <p:nvPr/>
            </p:nvGrpSpPr>
            <p:grpSpPr bwMode="auto">
              <a:xfrm>
                <a:off x="3348666" y="2792111"/>
                <a:ext cx="350838" cy="317387"/>
                <a:chOff x="2931664" y="3912603"/>
                <a:chExt cx="430450" cy="329314"/>
              </a:xfrm>
            </p:grpSpPr>
            <p:sp>
              <p:nvSpPr>
                <p:cNvPr id="408" name="Rectangle 407"/>
                <p:cNvSpPr/>
                <p:nvPr/>
              </p:nvSpPr>
              <p:spPr>
                <a:xfrm>
                  <a:off x="2937508" y="3912861"/>
                  <a:ext cx="424606" cy="329431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09" name="Straight Connector 408"/>
                <p:cNvCxnSpPr/>
                <p:nvPr/>
              </p:nvCxnSpPr>
              <p:spPr>
                <a:xfrm>
                  <a:off x="2931664" y="4005102"/>
                  <a:ext cx="42460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0" name="Straight Connector 409"/>
                <p:cNvCxnSpPr/>
                <p:nvPr/>
              </p:nvCxnSpPr>
              <p:spPr>
                <a:xfrm>
                  <a:off x="2931664" y="4067694"/>
                  <a:ext cx="42460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1" name="Straight Connector 410"/>
                <p:cNvCxnSpPr>
                  <a:stCxn id="408" idx="2"/>
                </p:cNvCxnSpPr>
                <p:nvPr/>
              </p:nvCxnSpPr>
              <p:spPr>
                <a:xfrm flipH="1" flipV="1">
                  <a:off x="3147863" y="4005102"/>
                  <a:ext cx="1947" cy="23719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313" name="Group 411"/>
              <p:cNvGrpSpPr>
                <a:grpSpLocks/>
              </p:cNvGrpSpPr>
              <p:nvPr/>
            </p:nvGrpSpPr>
            <p:grpSpPr bwMode="auto">
              <a:xfrm>
                <a:off x="4182104" y="2792111"/>
                <a:ext cx="350837" cy="317387"/>
                <a:chOff x="2931664" y="3912603"/>
                <a:chExt cx="430450" cy="329314"/>
              </a:xfrm>
            </p:grpSpPr>
            <p:sp>
              <p:nvSpPr>
                <p:cNvPr id="413" name="Rectangle 412"/>
                <p:cNvSpPr/>
                <p:nvPr/>
              </p:nvSpPr>
              <p:spPr>
                <a:xfrm>
                  <a:off x="2937507" y="3912861"/>
                  <a:ext cx="424607" cy="329431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14" name="Straight Connector 413"/>
                <p:cNvCxnSpPr/>
                <p:nvPr/>
              </p:nvCxnSpPr>
              <p:spPr>
                <a:xfrm>
                  <a:off x="2931664" y="4005102"/>
                  <a:ext cx="424607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5" name="Straight Connector 414"/>
                <p:cNvCxnSpPr/>
                <p:nvPr/>
              </p:nvCxnSpPr>
              <p:spPr>
                <a:xfrm>
                  <a:off x="2931664" y="4067694"/>
                  <a:ext cx="424607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6" name="Straight Connector 415"/>
                <p:cNvCxnSpPr>
                  <a:stCxn id="413" idx="2"/>
                </p:cNvCxnSpPr>
                <p:nvPr/>
              </p:nvCxnSpPr>
              <p:spPr>
                <a:xfrm flipH="1" flipV="1">
                  <a:off x="3147863" y="4005102"/>
                  <a:ext cx="1948" cy="23719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314" name="Group 416"/>
              <p:cNvGrpSpPr>
                <a:grpSpLocks/>
              </p:cNvGrpSpPr>
              <p:nvPr/>
            </p:nvGrpSpPr>
            <p:grpSpPr bwMode="auto">
              <a:xfrm>
                <a:off x="5374316" y="2795285"/>
                <a:ext cx="349250" cy="317387"/>
                <a:chOff x="2931664" y="3912603"/>
                <a:chExt cx="430450" cy="329314"/>
              </a:xfrm>
            </p:grpSpPr>
            <p:sp>
              <p:nvSpPr>
                <p:cNvPr id="418" name="Rectangle 417"/>
                <p:cNvSpPr/>
                <p:nvPr/>
              </p:nvSpPr>
              <p:spPr>
                <a:xfrm>
                  <a:off x="2937534" y="3912862"/>
                  <a:ext cx="424580" cy="329431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19" name="Straight Connector 418"/>
                <p:cNvCxnSpPr/>
                <p:nvPr/>
              </p:nvCxnSpPr>
              <p:spPr>
                <a:xfrm>
                  <a:off x="2931664" y="4005103"/>
                  <a:ext cx="424581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0" name="Straight Connector 419"/>
                <p:cNvCxnSpPr/>
                <p:nvPr/>
              </p:nvCxnSpPr>
              <p:spPr>
                <a:xfrm>
                  <a:off x="2931664" y="4067695"/>
                  <a:ext cx="424581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1" name="Straight Connector 420"/>
                <p:cNvCxnSpPr>
                  <a:stCxn id="418" idx="2"/>
                </p:cNvCxnSpPr>
                <p:nvPr/>
              </p:nvCxnSpPr>
              <p:spPr>
                <a:xfrm flipH="1" flipV="1">
                  <a:off x="3148846" y="4005103"/>
                  <a:ext cx="0" cy="23719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315" name="Group 421"/>
              <p:cNvGrpSpPr>
                <a:grpSpLocks/>
              </p:cNvGrpSpPr>
              <p:nvPr/>
            </p:nvGrpSpPr>
            <p:grpSpPr bwMode="auto">
              <a:xfrm>
                <a:off x="6379204" y="2792111"/>
                <a:ext cx="350837" cy="317387"/>
                <a:chOff x="2931664" y="3912603"/>
                <a:chExt cx="430450" cy="329314"/>
              </a:xfrm>
            </p:grpSpPr>
            <p:sp>
              <p:nvSpPr>
                <p:cNvPr id="423" name="Rectangle 422"/>
                <p:cNvSpPr/>
                <p:nvPr/>
              </p:nvSpPr>
              <p:spPr>
                <a:xfrm>
                  <a:off x="2937507" y="3912861"/>
                  <a:ext cx="424607" cy="329431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24" name="Straight Connector 423"/>
                <p:cNvCxnSpPr/>
                <p:nvPr/>
              </p:nvCxnSpPr>
              <p:spPr>
                <a:xfrm>
                  <a:off x="2931664" y="4005102"/>
                  <a:ext cx="424607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5" name="Straight Connector 424"/>
                <p:cNvCxnSpPr/>
                <p:nvPr/>
              </p:nvCxnSpPr>
              <p:spPr>
                <a:xfrm>
                  <a:off x="2931664" y="4067694"/>
                  <a:ext cx="424607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6" name="Straight Connector 425"/>
                <p:cNvCxnSpPr>
                  <a:stCxn id="423" idx="2"/>
                </p:cNvCxnSpPr>
                <p:nvPr/>
              </p:nvCxnSpPr>
              <p:spPr>
                <a:xfrm flipH="1" flipV="1">
                  <a:off x="3147863" y="4005102"/>
                  <a:ext cx="1948" cy="23719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8260" name="Group 48259"/>
            <p:cNvGrpSpPr/>
            <p:nvPr/>
          </p:nvGrpSpPr>
          <p:grpSpPr>
            <a:xfrm>
              <a:off x="1856416" y="3244261"/>
              <a:ext cx="5211763" cy="2739614"/>
              <a:chOff x="1856416" y="3709935"/>
              <a:chExt cx="5211763" cy="2739614"/>
            </a:xfrm>
          </p:grpSpPr>
          <p:sp>
            <p:nvSpPr>
              <p:cNvPr id="268" name="Freeform 267"/>
              <p:cNvSpPr/>
              <p:nvPr/>
            </p:nvSpPr>
            <p:spPr>
              <a:xfrm>
                <a:off x="1876731" y="5330139"/>
                <a:ext cx="1280789" cy="759087"/>
              </a:xfrm>
              <a:custGeom>
                <a:avLst/>
                <a:gdLst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418712 w 1040633"/>
                  <a:gd name="connsiteY4" fmla="*/ 1189324 h 1219697"/>
                  <a:gd name="connsiteX5" fmla="*/ 139870 w 1040633"/>
                  <a:gd name="connsiteY5" fmla="*/ 1191723 h 1219697"/>
                  <a:gd name="connsiteX0" fmla="*/ 139870 w 1040633"/>
                  <a:gd name="connsiteY0" fmla="*/ 1191723 h 1355926"/>
                  <a:gd name="connsiteX1" fmla="*/ 0 w 1040633"/>
                  <a:gd name="connsiteY1" fmla="*/ 0 h 1355926"/>
                  <a:gd name="connsiteX2" fmla="*/ 1040633 w 1040633"/>
                  <a:gd name="connsiteY2" fmla="*/ 16785 h 1355926"/>
                  <a:gd name="connsiteX3" fmla="*/ 833625 w 1040633"/>
                  <a:gd name="connsiteY3" fmla="*/ 1219697 h 1355926"/>
                  <a:gd name="connsiteX4" fmla="*/ 139870 w 1040633"/>
                  <a:gd name="connsiteY4" fmla="*/ 1191723 h 1355926"/>
                  <a:gd name="connsiteX0" fmla="*/ 139870 w 1040633"/>
                  <a:gd name="connsiteY0" fmla="*/ 1191723 h 1289901"/>
                  <a:gd name="connsiteX1" fmla="*/ 0 w 1040633"/>
                  <a:gd name="connsiteY1" fmla="*/ 0 h 1289901"/>
                  <a:gd name="connsiteX2" fmla="*/ 1040633 w 1040633"/>
                  <a:gd name="connsiteY2" fmla="*/ 16785 h 1289901"/>
                  <a:gd name="connsiteX3" fmla="*/ 833625 w 1040633"/>
                  <a:gd name="connsiteY3" fmla="*/ 1219697 h 1289901"/>
                  <a:gd name="connsiteX4" fmla="*/ 139870 w 1040633"/>
                  <a:gd name="connsiteY4" fmla="*/ 1191723 h 1289901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191723"/>
                  <a:gd name="connsiteX1" fmla="*/ 0 w 1040633"/>
                  <a:gd name="connsiteY1" fmla="*/ 0 h 1191723"/>
                  <a:gd name="connsiteX2" fmla="*/ 1040633 w 1040633"/>
                  <a:gd name="connsiteY2" fmla="*/ 16785 h 1191723"/>
                  <a:gd name="connsiteX3" fmla="*/ 671988 w 1040633"/>
                  <a:gd name="connsiteY3" fmla="*/ 1158121 h 1191723"/>
                  <a:gd name="connsiteX4" fmla="*/ 139870 w 1040633"/>
                  <a:gd name="connsiteY4" fmla="*/ 1191723 h 1191723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56947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56947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448507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569478 w 1040633"/>
                  <a:gd name="connsiteY3" fmla="*/ 1158121 h 1160935"/>
                  <a:gd name="connsiteX4" fmla="*/ 448507 w 1040633"/>
                  <a:gd name="connsiteY4" fmla="*/ 1160935 h 1160935"/>
                  <a:gd name="connsiteX0" fmla="*/ 448507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569478 w 1040633"/>
                  <a:gd name="connsiteY3" fmla="*/ 1158121 h 1160935"/>
                  <a:gd name="connsiteX4" fmla="*/ 448507 w 1040633"/>
                  <a:gd name="connsiteY4" fmla="*/ 1160935 h 1160935"/>
                  <a:gd name="connsiteX0" fmla="*/ 448507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569478 w 1040633"/>
                  <a:gd name="connsiteY3" fmla="*/ 1158121 h 1160935"/>
                  <a:gd name="connsiteX4" fmla="*/ 448507 w 1040633"/>
                  <a:gd name="connsiteY4" fmla="*/ 1160935 h 1160935"/>
                  <a:gd name="connsiteX0" fmla="*/ 448507 w 1325315"/>
                  <a:gd name="connsiteY0" fmla="*/ 1160935 h 1160935"/>
                  <a:gd name="connsiteX1" fmla="*/ 0 w 1325315"/>
                  <a:gd name="connsiteY1" fmla="*/ 0 h 1160935"/>
                  <a:gd name="connsiteX2" fmla="*/ 1040633 w 1325315"/>
                  <a:gd name="connsiteY2" fmla="*/ 16785 h 1160935"/>
                  <a:gd name="connsiteX3" fmla="*/ 1214315 w 1325315"/>
                  <a:gd name="connsiteY3" fmla="*/ 1064597 h 1160935"/>
                  <a:gd name="connsiteX4" fmla="*/ 448507 w 1325315"/>
                  <a:gd name="connsiteY4" fmla="*/ 1160935 h 1160935"/>
                  <a:gd name="connsiteX0" fmla="*/ 448507 w 1214315"/>
                  <a:gd name="connsiteY0" fmla="*/ 1160935 h 1160935"/>
                  <a:gd name="connsiteX1" fmla="*/ 0 w 1214315"/>
                  <a:gd name="connsiteY1" fmla="*/ 0 h 1160935"/>
                  <a:gd name="connsiteX2" fmla="*/ 1040633 w 1214315"/>
                  <a:gd name="connsiteY2" fmla="*/ 16785 h 1160935"/>
                  <a:gd name="connsiteX3" fmla="*/ 1214315 w 1214315"/>
                  <a:gd name="connsiteY3" fmla="*/ 1064597 h 1160935"/>
                  <a:gd name="connsiteX4" fmla="*/ 448507 w 1214315"/>
                  <a:gd name="connsiteY4" fmla="*/ 1160935 h 1160935"/>
                  <a:gd name="connsiteX0" fmla="*/ 448507 w 1214315"/>
                  <a:gd name="connsiteY0" fmla="*/ 1160935 h 1160935"/>
                  <a:gd name="connsiteX1" fmla="*/ 0 w 1214315"/>
                  <a:gd name="connsiteY1" fmla="*/ 0 h 1160935"/>
                  <a:gd name="connsiteX2" fmla="*/ 1040633 w 1214315"/>
                  <a:gd name="connsiteY2" fmla="*/ 16785 h 1160935"/>
                  <a:gd name="connsiteX3" fmla="*/ 1214315 w 1214315"/>
                  <a:gd name="connsiteY3" fmla="*/ 1064597 h 1160935"/>
                  <a:gd name="connsiteX4" fmla="*/ 448507 w 1214315"/>
                  <a:gd name="connsiteY4" fmla="*/ 1160935 h 1160935"/>
                  <a:gd name="connsiteX0" fmla="*/ 1053964 w 1214315"/>
                  <a:gd name="connsiteY0" fmla="*/ 1136323 h 1136323"/>
                  <a:gd name="connsiteX1" fmla="*/ 0 w 1214315"/>
                  <a:gd name="connsiteY1" fmla="*/ 0 h 1136323"/>
                  <a:gd name="connsiteX2" fmla="*/ 1040633 w 1214315"/>
                  <a:gd name="connsiteY2" fmla="*/ 16785 h 1136323"/>
                  <a:gd name="connsiteX3" fmla="*/ 1214315 w 1214315"/>
                  <a:gd name="connsiteY3" fmla="*/ 1064597 h 1136323"/>
                  <a:gd name="connsiteX4" fmla="*/ 1053964 w 1214315"/>
                  <a:gd name="connsiteY4" fmla="*/ 1136323 h 1136323"/>
                  <a:gd name="connsiteX0" fmla="*/ 1053964 w 1214315"/>
                  <a:gd name="connsiteY0" fmla="*/ 1136323 h 1136323"/>
                  <a:gd name="connsiteX1" fmla="*/ 0 w 1214315"/>
                  <a:gd name="connsiteY1" fmla="*/ 0 h 1136323"/>
                  <a:gd name="connsiteX2" fmla="*/ 1040633 w 1214315"/>
                  <a:gd name="connsiteY2" fmla="*/ 16785 h 1136323"/>
                  <a:gd name="connsiteX3" fmla="*/ 1214315 w 1214315"/>
                  <a:gd name="connsiteY3" fmla="*/ 1064597 h 1136323"/>
                  <a:gd name="connsiteX4" fmla="*/ 1053964 w 1214315"/>
                  <a:gd name="connsiteY4" fmla="*/ 1136323 h 1136323"/>
                  <a:gd name="connsiteX0" fmla="*/ 1053964 w 1214315"/>
                  <a:gd name="connsiteY0" fmla="*/ 1136323 h 1136323"/>
                  <a:gd name="connsiteX1" fmla="*/ 0 w 1214315"/>
                  <a:gd name="connsiteY1" fmla="*/ 0 h 1136323"/>
                  <a:gd name="connsiteX2" fmla="*/ 1040633 w 1214315"/>
                  <a:gd name="connsiteY2" fmla="*/ 16785 h 1136323"/>
                  <a:gd name="connsiteX3" fmla="*/ 1214315 w 1214315"/>
                  <a:gd name="connsiteY3" fmla="*/ 1064597 h 1136323"/>
                  <a:gd name="connsiteX4" fmla="*/ 1053964 w 1214315"/>
                  <a:gd name="connsiteY4" fmla="*/ 1136323 h 1136323"/>
                  <a:gd name="connsiteX0" fmla="*/ 1060159 w 1220510"/>
                  <a:gd name="connsiteY0" fmla="*/ 1119627 h 1119627"/>
                  <a:gd name="connsiteX1" fmla="*/ 0 w 1220510"/>
                  <a:gd name="connsiteY1" fmla="*/ 249694 h 1119627"/>
                  <a:gd name="connsiteX2" fmla="*/ 1046828 w 1220510"/>
                  <a:gd name="connsiteY2" fmla="*/ 89 h 1119627"/>
                  <a:gd name="connsiteX3" fmla="*/ 1220510 w 1220510"/>
                  <a:gd name="connsiteY3" fmla="*/ 1047901 h 1119627"/>
                  <a:gd name="connsiteX4" fmla="*/ 1060159 w 1220510"/>
                  <a:gd name="connsiteY4" fmla="*/ 1119627 h 1119627"/>
                  <a:gd name="connsiteX0" fmla="*/ 1060159 w 1220510"/>
                  <a:gd name="connsiteY0" fmla="*/ 1119627 h 1119627"/>
                  <a:gd name="connsiteX1" fmla="*/ 0 w 1220510"/>
                  <a:gd name="connsiteY1" fmla="*/ 249694 h 1119627"/>
                  <a:gd name="connsiteX2" fmla="*/ 1046828 w 1220510"/>
                  <a:gd name="connsiteY2" fmla="*/ 89 h 1119627"/>
                  <a:gd name="connsiteX3" fmla="*/ 1220510 w 1220510"/>
                  <a:gd name="connsiteY3" fmla="*/ 1047901 h 1119627"/>
                  <a:gd name="connsiteX4" fmla="*/ 1060159 w 1220510"/>
                  <a:gd name="connsiteY4" fmla="*/ 1119627 h 1119627"/>
                  <a:gd name="connsiteX0" fmla="*/ 1060159 w 1220510"/>
                  <a:gd name="connsiteY0" fmla="*/ 1119627 h 1119627"/>
                  <a:gd name="connsiteX1" fmla="*/ 0 w 1220510"/>
                  <a:gd name="connsiteY1" fmla="*/ 249694 h 1119627"/>
                  <a:gd name="connsiteX2" fmla="*/ 1046828 w 1220510"/>
                  <a:gd name="connsiteY2" fmla="*/ 89 h 1119627"/>
                  <a:gd name="connsiteX3" fmla="*/ 1220510 w 1220510"/>
                  <a:gd name="connsiteY3" fmla="*/ 1047901 h 1119627"/>
                  <a:gd name="connsiteX4" fmla="*/ 1060159 w 1220510"/>
                  <a:gd name="connsiteY4" fmla="*/ 1119627 h 1119627"/>
                  <a:gd name="connsiteX0" fmla="*/ 1060159 w 1220510"/>
                  <a:gd name="connsiteY0" fmla="*/ 921649 h 921649"/>
                  <a:gd name="connsiteX1" fmla="*/ 0 w 1220510"/>
                  <a:gd name="connsiteY1" fmla="*/ 51716 h 921649"/>
                  <a:gd name="connsiteX2" fmla="*/ 1059218 w 1220510"/>
                  <a:gd name="connsiteY2" fmla="*/ 355 h 921649"/>
                  <a:gd name="connsiteX3" fmla="*/ 1220510 w 1220510"/>
                  <a:gd name="connsiteY3" fmla="*/ 849923 h 921649"/>
                  <a:gd name="connsiteX4" fmla="*/ 1060159 w 1220510"/>
                  <a:gd name="connsiteY4" fmla="*/ 921649 h 921649"/>
                  <a:gd name="connsiteX0" fmla="*/ 1060159 w 1220510"/>
                  <a:gd name="connsiteY0" fmla="*/ 921649 h 921649"/>
                  <a:gd name="connsiteX1" fmla="*/ 0 w 1220510"/>
                  <a:gd name="connsiteY1" fmla="*/ 51716 h 921649"/>
                  <a:gd name="connsiteX2" fmla="*/ 1059218 w 1220510"/>
                  <a:gd name="connsiteY2" fmla="*/ 355 h 921649"/>
                  <a:gd name="connsiteX3" fmla="*/ 1220510 w 1220510"/>
                  <a:gd name="connsiteY3" fmla="*/ 849923 h 921649"/>
                  <a:gd name="connsiteX4" fmla="*/ 1060159 w 1220510"/>
                  <a:gd name="connsiteY4" fmla="*/ 921649 h 921649"/>
                  <a:gd name="connsiteX0" fmla="*/ 1060159 w 1220510"/>
                  <a:gd name="connsiteY0" fmla="*/ 921649 h 921649"/>
                  <a:gd name="connsiteX1" fmla="*/ 0 w 1220510"/>
                  <a:gd name="connsiteY1" fmla="*/ 51716 h 921649"/>
                  <a:gd name="connsiteX2" fmla="*/ 1059218 w 1220510"/>
                  <a:gd name="connsiteY2" fmla="*/ 355 h 921649"/>
                  <a:gd name="connsiteX3" fmla="*/ 1220510 w 1220510"/>
                  <a:gd name="connsiteY3" fmla="*/ 849923 h 921649"/>
                  <a:gd name="connsiteX4" fmla="*/ 1060159 w 1220510"/>
                  <a:gd name="connsiteY4" fmla="*/ 921649 h 921649"/>
                  <a:gd name="connsiteX0" fmla="*/ 1060159 w 1340486"/>
                  <a:gd name="connsiteY0" fmla="*/ 921649 h 921649"/>
                  <a:gd name="connsiteX1" fmla="*/ 0 w 1340486"/>
                  <a:gd name="connsiteY1" fmla="*/ 51716 h 921649"/>
                  <a:gd name="connsiteX2" fmla="*/ 1059218 w 1340486"/>
                  <a:gd name="connsiteY2" fmla="*/ 355 h 921649"/>
                  <a:gd name="connsiteX3" fmla="*/ 1340486 w 1340486"/>
                  <a:gd name="connsiteY3" fmla="*/ 709789 h 921649"/>
                  <a:gd name="connsiteX4" fmla="*/ 1060159 w 1340486"/>
                  <a:gd name="connsiteY4" fmla="*/ 921649 h 921649"/>
                  <a:gd name="connsiteX0" fmla="*/ 1060159 w 1340486"/>
                  <a:gd name="connsiteY0" fmla="*/ 921649 h 921649"/>
                  <a:gd name="connsiteX1" fmla="*/ 0 w 1340486"/>
                  <a:gd name="connsiteY1" fmla="*/ 51716 h 921649"/>
                  <a:gd name="connsiteX2" fmla="*/ 1059218 w 1340486"/>
                  <a:gd name="connsiteY2" fmla="*/ 355 h 921649"/>
                  <a:gd name="connsiteX3" fmla="*/ 1340486 w 1340486"/>
                  <a:gd name="connsiteY3" fmla="*/ 709789 h 921649"/>
                  <a:gd name="connsiteX4" fmla="*/ 1060159 w 1340486"/>
                  <a:gd name="connsiteY4" fmla="*/ 921649 h 921649"/>
                  <a:gd name="connsiteX0" fmla="*/ 1060159 w 1340486"/>
                  <a:gd name="connsiteY0" fmla="*/ 921649 h 921649"/>
                  <a:gd name="connsiteX1" fmla="*/ 0 w 1340486"/>
                  <a:gd name="connsiteY1" fmla="*/ 51716 h 921649"/>
                  <a:gd name="connsiteX2" fmla="*/ 1059218 w 1340486"/>
                  <a:gd name="connsiteY2" fmla="*/ 355 h 921649"/>
                  <a:gd name="connsiteX3" fmla="*/ 1340486 w 1340486"/>
                  <a:gd name="connsiteY3" fmla="*/ 709789 h 921649"/>
                  <a:gd name="connsiteX4" fmla="*/ 1060159 w 1340486"/>
                  <a:gd name="connsiteY4" fmla="*/ 921649 h 921649"/>
                  <a:gd name="connsiteX0" fmla="*/ 1025166 w 1340486"/>
                  <a:gd name="connsiteY0" fmla="*/ 746482 h 746482"/>
                  <a:gd name="connsiteX1" fmla="*/ 0 w 1340486"/>
                  <a:gd name="connsiteY1" fmla="*/ 51716 h 746482"/>
                  <a:gd name="connsiteX2" fmla="*/ 1059218 w 1340486"/>
                  <a:gd name="connsiteY2" fmla="*/ 355 h 746482"/>
                  <a:gd name="connsiteX3" fmla="*/ 1340486 w 1340486"/>
                  <a:gd name="connsiteY3" fmla="*/ 709789 h 746482"/>
                  <a:gd name="connsiteX4" fmla="*/ 1025166 w 1340486"/>
                  <a:gd name="connsiteY4" fmla="*/ 746482 h 746482"/>
                  <a:gd name="connsiteX0" fmla="*/ 1025166 w 1340486"/>
                  <a:gd name="connsiteY0" fmla="*/ 746482 h 746482"/>
                  <a:gd name="connsiteX1" fmla="*/ 0 w 1340486"/>
                  <a:gd name="connsiteY1" fmla="*/ 51716 h 746482"/>
                  <a:gd name="connsiteX2" fmla="*/ 1059218 w 1340486"/>
                  <a:gd name="connsiteY2" fmla="*/ 355 h 746482"/>
                  <a:gd name="connsiteX3" fmla="*/ 1340486 w 1340486"/>
                  <a:gd name="connsiteY3" fmla="*/ 709789 h 746482"/>
                  <a:gd name="connsiteX4" fmla="*/ 1025166 w 1340486"/>
                  <a:gd name="connsiteY4" fmla="*/ 746482 h 746482"/>
                  <a:gd name="connsiteX0" fmla="*/ 965179 w 1280499"/>
                  <a:gd name="connsiteY0" fmla="*/ 759828 h 759828"/>
                  <a:gd name="connsiteX1" fmla="*/ 0 w 1280499"/>
                  <a:gd name="connsiteY1" fmla="*/ 0 h 759828"/>
                  <a:gd name="connsiteX2" fmla="*/ 999231 w 1280499"/>
                  <a:gd name="connsiteY2" fmla="*/ 13701 h 759828"/>
                  <a:gd name="connsiteX3" fmla="*/ 1280499 w 1280499"/>
                  <a:gd name="connsiteY3" fmla="*/ 723135 h 759828"/>
                  <a:gd name="connsiteX4" fmla="*/ 965179 w 1280499"/>
                  <a:gd name="connsiteY4" fmla="*/ 759828 h 759828"/>
                  <a:gd name="connsiteX0" fmla="*/ 965179 w 1280499"/>
                  <a:gd name="connsiteY0" fmla="*/ 759828 h 759828"/>
                  <a:gd name="connsiteX1" fmla="*/ 0 w 1280499"/>
                  <a:gd name="connsiteY1" fmla="*/ 0 h 759828"/>
                  <a:gd name="connsiteX2" fmla="*/ 999231 w 1280499"/>
                  <a:gd name="connsiteY2" fmla="*/ 13701 h 759828"/>
                  <a:gd name="connsiteX3" fmla="*/ 1280499 w 1280499"/>
                  <a:gd name="connsiteY3" fmla="*/ 723135 h 759828"/>
                  <a:gd name="connsiteX4" fmla="*/ 965179 w 1280499"/>
                  <a:gd name="connsiteY4" fmla="*/ 759828 h 759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80499" h="759828">
                    <a:moveTo>
                      <a:pt x="965179" y="759828"/>
                    </a:moveTo>
                    <a:cubicBezTo>
                      <a:pt x="301565" y="231725"/>
                      <a:pt x="628999" y="498939"/>
                      <a:pt x="0" y="0"/>
                    </a:cubicBezTo>
                    <a:lnTo>
                      <a:pt x="999231" y="13701"/>
                    </a:lnTo>
                    <a:cubicBezTo>
                      <a:pt x="1112985" y="379881"/>
                      <a:pt x="1055867" y="236107"/>
                      <a:pt x="1280499" y="723135"/>
                    </a:cubicBezTo>
                    <a:cubicBezTo>
                      <a:pt x="1186079" y="728668"/>
                      <a:pt x="1127207" y="701414"/>
                      <a:pt x="965179" y="759828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</a:gra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2" name="Freeform 271"/>
              <p:cNvSpPr/>
              <p:nvPr/>
            </p:nvSpPr>
            <p:spPr>
              <a:xfrm>
                <a:off x="6202668" y="5429198"/>
                <a:ext cx="865511" cy="553828"/>
              </a:xfrm>
              <a:custGeom>
                <a:avLst/>
                <a:gdLst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418712 w 1040633"/>
                  <a:gd name="connsiteY4" fmla="*/ 1189324 h 1219697"/>
                  <a:gd name="connsiteX5" fmla="*/ 139870 w 1040633"/>
                  <a:gd name="connsiteY5" fmla="*/ 1191723 h 1219697"/>
                  <a:gd name="connsiteX0" fmla="*/ 139870 w 1040633"/>
                  <a:gd name="connsiteY0" fmla="*/ 1191723 h 1355926"/>
                  <a:gd name="connsiteX1" fmla="*/ 0 w 1040633"/>
                  <a:gd name="connsiteY1" fmla="*/ 0 h 1355926"/>
                  <a:gd name="connsiteX2" fmla="*/ 1040633 w 1040633"/>
                  <a:gd name="connsiteY2" fmla="*/ 16785 h 1355926"/>
                  <a:gd name="connsiteX3" fmla="*/ 833625 w 1040633"/>
                  <a:gd name="connsiteY3" fmla="*/ 1219697 h 1355926"/>
                  <a:gd name="connsiteX4" fmla="*/ 139870 w 1040633"/>
                  <a:gd name="connsiteY4" fmla="*/ 1191723 h 1355926"/>
                  <a:gd name="connsiteX0" fmla="*/ 139870 w 1040633"/>
                  <a:gd name="connsiteY0" fmla="*/ 1191723 h 1289901"/>
                  <a:gd name="connsiteX1" fmla="*/ 0 w 1040633"/>
                  <a:gd name="connsiteY1" fmla="*/ 0 h 1289901"/>
                  <a:gd name="connsiteX2" fmla="*/ 1040633 w 1040633"/>
                  <a:gd name="connsiteY2" fmla="*/ 16785 h 1289901"/>
                  <a:gd name="connsiteX3" fmla="*/ 833625 w 1040633"/>
                  <a:gd name="connsiteY3" fmla="*/ 1219697 h 1289901"/>
                  <a:gd name="connsiteX4" fmla="*/ 139870 w 1040633"/>
                  <a:gd name="connsiteY4" fmla="*/ 1191723 h 1289901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191723"/>
                  <a:gd name="connsiteX1" fmla="*/ 0 w 1040633"/>
                  <a:gd name="connsiteY1" fmla="*/ 0 h 1191723"/>
                  <a:gd name="connsiteX2" fmla="*/ 1040633 w 1040633"/>
                  <a:gd name="connsiteY2" fmla="*/ 16785 h 1191723"/>
                  <a:gd name="connsiteX3" fmla="*/ 671988 w 1040633"/>
                  <a:gd name="connsiteY3" fmla="*/ 1158121 h 1191723"/>
                  <a:gd name="connsiteX4" fmla="*/ 139870 w 1040633"/>
                  <a:gd name="connsiteY4" fmla="*/ 1191723 h 1191723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71988 w 778664"/>
                  <a:gd name="connsiteY3" fmla="*/ 1158121 h 1160935"/>
                  <a:gd name="connsiteX4" fmla="*/ 363082 w 778664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94768 w 778664"/>
                  <a:gd name="connsiteY3" fmla="*/ 1112562 h 1160935"/>
                  <a:gd name="connsiteX4" fmla="*/ 363082 w 778664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94768 w 778664"/>
                  <a:gd name="connsiteY3" fmla="*/ 1112562 h 1160935"/>
                  <a:gd name="connsiteX4" fmla="*/ 363082 w 778664"/>
                  <a:gd name="connsiteY4" fmla="*/ 1160935 h 1160935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18198 w 499610"/>
                  <a:gd name="connsiteY4" fmla="*/ 973305 h 976186"/>
                  <a:gd name="connsiteX0" fmla="*/ 11819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1819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23004 w 954755"/>
                  <a:gd name="connsiteY0" fmla="*/ 943771 h 976186"/>
                  <a:gd name="connsiteX1" fmla="*/ 455145 w 954755"/>
                  <a:gd name="connsiteY1" fmla="*/ 11688 h 976186"/>
                  <a:gd name="connsiteX2" fmla="*/ 954755 w 954755"/>
                  <a:gd name="connsiteY2" fmla="*/ 0 h 976186"/>
                  <a:gd name="connsiteX3" fmla="*/ 728484 w 954755"/>
                  <a:gd name="connsiteY3" fmla="*/ 976186 h 976186"/>
                  <a:gd name="connsiteX4" fmla="*/ 23004 w 954755"/>
                  <a:gd name="connsiteY4" fmla="*/ 943771 h 976186"/>
                  <a:gd name="connsiteX0" fmla="*/ 0 w 931751"/>
                  <a:gd name="connsiteY0" fmla="*/ 943771 h 976186"/>
                  <a:gd name="connsiteX1" fmla="*/ 432141 w 931751"/>
                  <a:gd name="connsiteY1" fmla="*/ 11688 h 976186"/>
                  <a:gd name="connsiteX2" fmla="*/ 931751 w 931751"/>
                  <a:gd name="connsiteY2" fmla="*/ 0 h 976186"/>
                  <a:gd name="connsiteX3" fmla="*/ 705480 w 931751"/>
                  <a:gd name="connsiteY3" fmla="*/ 976186 h 976186"/>
                  <a:gd name="connsiteX4" fmla="*/ 0 w 931751"/>
                  <a:gd name="connsiteY4" fmla="*/ 943771 h 976186"/>
                  <a:gd name="connsiteX0" fmla="*/ 0 w 931751"/>
                  <a:gd name="connsiteY0" fmla="*/ 943771 h 976186"/>
                  <a:gd name="connsiteX1" fmla="*/ 432141 w 931751"/>
                  <a:gd name="connsiteY1" fmla="*/ 11688 h 976186"/>
                  <a:gd name="connsiteX2" fmla="*/ 931751 w 931751"/>
                  <a:gd name="connsiteY2" fmla="*/ 0 h 976186"/>
                  <a:gd name="connsiteX3" fmla="*/ 705480 w 931751"/>
                  <a:gd name="connsiteY3" fmla="*/ 976186 h 976186"/>
                  <a:gd name="connsiteX4" fmla="*/ 0 w 931751"/>
                  <a:gd name="connsiteY4" fmla="*/ 943771 h 976186"/>
                  <a:gd name="connsiteX0" fmla="*/ 0 w 931751"/>
                  <a:gd name="connsiteY0" fmla="*/ 943771 h 976186"/>
                  <a:gd name="connsiteX1" fmla="*/ 432141 w 931751"/>
                  <a:gd name="connsiteY1" fmla="*/ 11688 h 976186"/>
                  <a:gd name="connsiteX2" fmla="*/ 931751 w 931751"/>
                  <a:gd name="connsiteY2" fmla="*/ 0 h 976186"/>
                  <a:gd name="connsiteX3" fmla="*/ 705480 w 931751"/>
                  <a:gd name="connsiteY3" fmla="*/ 976186 h 976186"/>
                  <a:gd name="connsiteX4" fmla="*/ 0 w 931751"/>
                  <a:gd name="connsiteY4" fmla="*/ 943771 h 976186"/>
                  <a:gd name="connsiteX0" fmla="*/ 0 w 931751"/>
                  <a:gd name="connsiteY0" fmla="*/ 943771 h 966342"/>
                  <a:gd name="connsiteX1" fmla="*/ 432141 w 931751"/>
                  <a:gd name="connsiteY1" fmla="*/ 11688 h 966342"/>
                  <a:gd name="connsiteX2" fmla="*/ 931751 w 931751"/>
                  <a:gd name="connsiteY2" fmla="*/ 0 h 966342"/>
                  <a:gd name="connsiteX3" fmla="*/ 183705 w 931751"/>
                  <a:gd name="connsiteY3" fmla="*/ 966342 h 966342"/>
                  <a:gd name="connsiteX4" fmla="*/ 0 w 931751"/>
                  <a:gd name="connsiteY4" fmla="*/ 943771 h 966342"/>
                  <a:gd name="connsiteX0" fmla="*/ 0 w 931751"/>
                  <a:gd name="connsiteY0" fmla="*/ 943771 h 966342"/>
                  <a:gd name="connsiteX1" fmla="*/ 432141 w 931751"/>
                  <a:gd name="connsiteY1" fmla="*/ 11688 h 966342"/>
                  <a:gd name="connsiteX2" fmla="*/ 931751 w 931751"/>
                  <a:gd name="connsiteY2" fmla="*/ 0 h 966342"/>
                  <a:gd name="connsiteX3" fmla="*/ 183705 w 931751"/>
                  <a:gd name="connsiteY3" fmla="*/ 966342 h 966342"/>
                  <a:gd name="connsiteX4" fmla="*/ 0 w 931751"/>
                  <a:gd name="connsiteY4" fmla="*/ 943771 h 966342"/>
                  <a:gd name="connsiteX0" fmla="*/ 0 w 931751"/>
                  <a:gd name="connsiteY0" fmla="*/ 943771 h 966342"/>
                  <a:gd name="connsiteX1" fmla="*/ 432141 w 931751"/>
                  <a:gd name="connsiteY1" fmla="*/ 11688 h 966342"/>
                  <a:gd name="connsiteX2" fmla="*/ 931751 w 931751"/>
                  <a:gd name="connsiteY2" fmla="*/ 0 h 966342"/>
                  <a:gd name="connsiteX3" fmla="*/ 183705 w 931751"/>
                  <a:gd name="connsiteY3" fmla="*/ 966342 h 966342"/>
                  <a:gd name="connsiteX4" fmla="*/ 0 w 931751"/>
                  <a:gd name="connsiteY4" fmla="*/ 943771 h 966342"/>
                  <a:gd name="connsiteX0" fmla="*/ 0 w 956363"/>
                  <a:gd name="connsiteY0" fmla="*/ 932083 h 954654"/>
                  <a:gd name="connsiteX1" fmla="*/ 432141 w 956363"/>
                  <a:gd name="connsiteY1" fmla="*/ 0 h 954654"/>
                  <a:gd name="connsiteX2" fmla="*/ 956363 w 956363"/>
                  <a:gd name="connsiteY2" fmla="*/ 12924 h 954654"/>
                  <a:gd name="connsiteX3" fmla="*/ 183705 w 956363"/>
                  <a:gd name="connsiteY3" fmla="*/ 954654 h 954654"/>
                  <a:gd name="connsiteX4" fmla="*/ 0 w 956363"/>
                  <a:gd name="connsiteY4" fmla="*/ 932083 h 954654"/>
                  <a:gd name="connsiteX0" fmla="*/ 0 w 956363"/>
                  <a:gd name="connsiteY0" fmla="*/ 919226 h 941797"/>
                  <a:gd name="connsiteX1" fmla="*/ 405840 w 956363"/>
                  <a:gd name="connsiteY1" fmla="*/ 197551 h 941797"/>
                  <a:gd name="connsiteX2" fmla="*/ 956363 w 956363"/>
                  <a:gd name="connsiteY2" fmla="*/ 67 h 941797"/>
                  <a:gd name="connsiteX3" fmla="*/ 183705 w 956363"/>
                  <a:gd name="connsiteY3" fmla="*/ 941797 h 941797"/>
                  <a:gd name="connsiteX4" fmla="*/ 0 w 956363"/>
                  <a:gd name="connsiteY4" fmla="*/ 919226 h 941797"/>
                  <a:gd name="connsiteX0" fmla="*/ 0 w 956363"/>
                  <a:gd name="connsiteY0" fmla="*/ 919226 h 941797"/>
                  <a:gd name="connsiteX1" fmla="*/ 405840 w 956363"/>
                  <a:gd name="connsiteY1" fmla="*/ 197551 h 941797"/>
                  <a:gd name="connsiteX2" fmla="*/ 956363 w 956363"/>
                  <a:gd name="connsiteY2" fmla="*/ 67 h 941797"/>
                  <a:gd name="connsiteX3" fmla="*/ 183705 w 956363"/>
                  <a:gd name="connsiteY3" fmla="*/ 941797 h 941797"/>
                  <a:gd name="connsiteX4" fmla="*/ 0 w 956363"/>
                  <a:gd name="connsiteY4" fmla="*/ 919226 h 941797"/>
                  <a:gd name="connsiteX0" fmla="*/ 0 w 956363"/>
                  <a:gd name="connsiteY0" fmla="*/ 919226 h 941797"/>
                  <a:gd name="connsiteX1" fmla="*/ 405840 w 956363"/>
                  <a:gd name="connsiteY1" fmla="*/ 197551 h 941797"/>
                  <a:gd name="connsiteX2" fmla="*/ 956363 w 956363"/>
                  <a:gd name="connsiteY2" fmla="*/ 67 h 941797"/>
                  <a:gd name="connsiteX3" fmla="*/ 183705 w 956363"/>
                  <a:gd name="connsiteY3" fmla="*/ 941797 h 941797"/>
                  <a:gd name="connsiteX4" fmla="*/ 0 w 956363"/>
                  <a:gd name="connsiteY4" fmla="*/ 919226 h 941797"/>
                  <a:gd name="connsiteX0" fmla="*/ 0 w 926304"/>
                  <a:gd name="connsiteY0" fmla="*/ 735614 h 758185"/>
                  <a:gd name="connsiteX1" fmla="*/ 405840 w 926304"/>
                  <a:gd name="connsiteY1" fmla="*/ 13939 h 758185"/>
                  <a:gd name="connsiteX2" fmla="*/ 926304 w 926304"/>
                  <a:gd name="connsiteY2" fmla="*/ 563 h 758185"/>
                  <a:gd name="connsiteX3" fmla="*/ 183705 w 926304"/>
                  <a:gd name="connsiteY3" fmla="*/ 758185 h 758185"/>
                  <a:gd name="connsiteX4" fmla="*/ 0 w 926304"/>
                  <a:gd name="connsiteY4" fmla="*/ 735614 h 758185"/>
                  <a:gd name="connsiteX0" fmla="*/ 0 w 926304"/>
                  <a:gd name="connsiteY0" fmla="*/ 735614 h 758185"/>
                  <a:gd name="connsiteX1" fmla="*/ 405840 w 926304"/>
                  <a:gd name="connsiteY1" fmla="*/ 13939 h 758185"/>
                  <a:gd name="connsiteX2" fmla="*/ 926304 w 926304"/>
                  <a:gd name="connsiteY2" fmla="*/ 563 h 758185"/>
                  <a:gd name="connsiteX3" fmla="*/ 183705 w 926304"/>
                  <a:gd name="connsiteY3" fmla="*/ 758185 h 758185"/>
                  <a:gd name="connsiteX4" fmla="*/ 0 w 926304"/>
                  <a:gd name="connsiteY4" fmla="*/ 735614 h 758185"/>
                  <a:gd name="connsiteX0" fmla="*/ 0 w 926304"/>
                  <a:gd name="connsiteY0" fmla="*/ 735614 h 758185"/>
                  <a:gd name="connsiteX1" fmla="*/ 405840 w 926304"/>
                  <a:gd name="connsiteY1" fmla="*/ 13939 h 758185"/>
                  <a:gd name="connsiteX2" fmla="*/ 926304 w 926304"/>
                  <a:gd name="connsiteY2" fmla="*/ 563 h 758185"/>
                  <a:gd name="connsiteX3" fmla="*/ 183705 w 926304"/>
                  <a:gd name="connsiteY3" fmla="*/ 758185 h 758185"/>
                  <a:gd name="connsiteX4" fmla="*/ 0 w 926304"/>
                  <a:gd name="connsiteY4" fmla="*/ 735614 h 758185"/>
                  <a:gd name="connsiteX0" fmla="*/ 0 w 926304"/>
                  <a:gd name="connsiteY0" fmla="*/ 735614 h 758185"/>
                  <a:gd name="connsiteX1" fmla="*/ 405840 w 926304"/>
                  <a:gd name="connsiteY1" fmla="*/ 13939 h 758185"/>
                  <a:gd name="connsiteX2" fmla="*/ 926304 w 926304"/>
                  <a:gd name="connsiteY2" fmla="*/ 563 h 758185"/>
                  <a:gd name="connsiteX3" fmla="*/ 183705 w 926304"/>
                  <a:gd name="connsiteY3" fmla="*/ 758185 h 758185"/>
                  <a:gd name="connsiteX4" fmla="*/ 0 w 926304"/>
                  <a:gd name="connsiteY4" fmla="*/ 735614 h 758185"/>
                  <a:gd name="connsiteX0" fmla="*/ 0 w 1011379"/>
                  <a:gd name="connsiteY0" fmla="*/ 605727 h 758185"/>
                  <a:gd name="connsiteX1" fmla="*/ 490915 w 1011379"/>
                  <a:gd name="connsiteY1" fmla="*/ 13939 h 758185"/>
                  <a:gd name="connsiteX2" fmla="*/ 1011379 w 1011379"/>
                  <a:gd name="connsiteY2" fmla="*/ 563 h 758185"/>
                  <a:gd name="connsiteX3" fmla="*/ 268780 w 1011379"/>
                  <a:gd name="connsiteY3" fmla="*/ 758185 h 758185"/>
                  <a:gd name="connsiteX4" fmla="*/ 0 w 1011379"/>
                  <a:gd name="connsiteY4" fmla="*/ 605727 h 758185"/>
                  <a:gd name="connsiteX0" fmla="*/ 0 w 1011379"/>
                  <a:gd name="connsiteY0" fmla="*/ 605727 h 648280"/>
                  <a:gd name="connsiteX1" fmla="*/ 490915 w 1011379"/>
                  <a:gd name="connsiteY1" fmla="*/ 13939 h 648280"/>
                  <a:gd name="connsiteX2" fmla="*/ 1011379 w 1011379"/>
                  <a:gd name="connsiteY2" fmla="*/ 563 h 648280"/>
                  <a:gd name="connsiteX3" fmla="*/ 198718 w 1011379"/>
                  <a:gd name="connsiteY3" fmla="*/ 648280 h 648280"/>
                  <a:gd name="connsiteX4" fmla="*/ 0 w 1011379"/>
                  <a:gd name="connsiteY4" fmla="*/ 605727 h 648280"/>
                  <a:gd name="connsiteX0" fmla="*/ 0 w 1011379"/>
                  <a:gd name="connsiteY0" fmla="*/ 605727 h 648280"/>
                  <a:gd name="connsiteX1" fmla="*/ 490915 w 1011379"/>
                  <a:gd name="connsiteY1" fmla="*/ 13939 h 648280"/>
                  <a:gd name="connsiteX2" fmla="*/ 1011379 w 1011379"/>
                  <a:gd name="connsiteY2" fmla="*/ 563 h 648280"/>
                  <a:gd name="connsiteX3" fmla="*/ 198718 w 1011379"/>
                  <a:gd name="connsiteY3" fmla="*/ 648280 h 648280"/>
                  <a:gd name="connsiteX4" fmla="*/ 0 w 1011379"/>
                  <a:gd name="connsiteY4" fmla="*/ 605727 h 648280"/>
                  <a:gd name="connsiteX0" fmla="*/ 0 w 1011379"/>
                  <a:gd name="connsiteY0" fmla="*/ 605727 h 648280"/>
                  <a:gd name="connsiteX1" fmla="*/ 490915 w 1011379"/>
                  <a:gd name="connsiteY1" fmla="*/ 13939 h 648280"/>
                  <a:gd name="connsiteX2" fmla="*/ 1011379 w 1011379"/>
                  <a:gd name="connsiteY2" fmla="*/ 563 h 648280"/>
                  <a:gd name="connsiteX3" fmla="*/ 198718 w 1011379"/>
                  <a:gd name="connsiteY3" fmla="*/ 648280 h 648280"/>
                  <a:gd name="connsiteX4" fmla="*/ 0 w 1011379"/>
                  <a:gd name="connsiteY4" fmla="*/ 605727 h 648280"/>
                  <a:gd name="connsiteX0" fmla="*/ 0 w 1011379"/>
                  <a:gd name="connsiteY0" fmla="*/ 605727 h 605727"/>
                  <a:gd name="connsiteX1" fmla="*/ 490915 w 1011379"/>
                  <a:gd name="connsiteY1" fmla="*/ 13939 h 605727"/>
                  <a:gd name="connsiteX2" fmla="*/ 1011379 w 1011379"/>
                  <a:gd name="connsiteY2" fmla="*/ 563 h 605727"/>
                  <a:gd name="connsiteX3" fmla="*/ 318823 w 1011379"/>
                  <a:gd name="connsiteY3" fmla="*/ 553361 h 605727"/>
                  <a:gd name="connsiteX4" fmla="*/ 0 w 1011379"/>
                  <a:gd name="connsiteY4" fmla="*/ 605727 h 605727"/>
                  <a:gd name="connsiteX0" fmla="*/ 0 w 866251"/>
                  <a:gd name="connsiteY0" fmla="*/ 540783 h 553361"/>
                  <a:gd name="connsiteX1" fmla="*/ 345787 w 866251"/>
                  <a:gd name="connsiteY1" fmla="*/ 13939 h 553361"/>
                  <a:gd name="connsiteX2" fmla="*/ 866251 w 866251"/>
                  <a:gd name="connsiteY2" fmla="*/ 563 h 553361"/>
                  <a:gd name="connsiteX3" fmla="*/ 173695 w 866251"/>
                  <a:gd name="connsiteY3" fmla="*/ 553361 h 553361"/>
                  <a:gd name="connsiteX4" fmla="*/ 0 w 866251"/>
                  <a:gd name="connsiteY4" fmla="*/ 540783 h 553361"/>
                  <a:gd name="connsiteX0" fmla="*/ 0 w 866251"/>
                  <a:gd name="connsiteY0" fmla="*/ 540783 h 553361"/>
                  <a:gd name="connsiteX1" fmla="*/ 345787 w 866251"/>
                  <a:gd name="connsiteY1" fmla="*/ 13939 h 553361"/>
                  <a:gd name="connsiteX2" fmla="*/ 866251 w 866251"/>
                  <a:gd name="connsiteY2" fmla="*/ 563 h 553361"/>
                  <a:gd name="connsiteX3" fmla="*/ 173695 w 866251"/>
                  <a:gd name="connsiteY3" fmla="*/ 553361 h 553361"/>
                  <a:gd name="connsiteX4" fmla="*/ 0 w 866251"/>
                  <a:gd name="connsiteY4" fmla="*/ 540783 h 553361"/>
                  <a:gd name="connsiteX0" fmla="*/ 0 w 866251"/>
                  <a:gd name="connsiteY0" fmla="*/ 540783 h 553361"/>
                  <a:gd name="connsiteX1" fmla="*/ 345787 w 866251"/>
                  <a:gd name="connsiteY1" fmla="*/ 13939 h 553361"/>
                  <a:gd name="connsiteX2" fmla="*/ 866251 w 866251"/>
                  <a:gd name="connsiteY2" fmla="*/ 563 h 553361"/>
                  <a:gd name="connsiteX3" fmla="*/ 173695 w 866251"/>
                  <a:gd name="connsiteY3" fmla="*/ 553361 h 553361"/>
                  <a:gd name="connsiteX4" fmla="*/ 0 w 866251"/>
                  <a:gd name="connsiteY4" fmla="*/ 540783 h 5533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6251" h="553361">
                    <a:moveTo>
                      <a:pt x="0" y="540783"/>
                    </a:moveTo>
                    <a:cubicBezTo>
                      <a:pt x="274887" y="134762"/>
                      <a:pt x="159176" y="337938"/>
                      <a:pt x="345787" y="13939"/>
                    </a:cubicBezTo>
                    <a:cubicBezTo>
                      <a:pt x="520528" y="18247"/>
                      <a:pt x="691510" y="-3745"/>
                      <a:pt x="866251" y="563"/>
                    </a:cubicBezTo>
                    <a:cubicBezTo>
                      <a:pt x="252709" y="502795"/>
                      <a:pt x="640047" y="209256"/>
                      <a:pt x="173695" y="553361"/>
                    </a:cubicBezTo>
                    <a:cubicBezTo>
                      <a:pt x="39410" y="524725"/>
                      <a:pt x="196198" y="539317"/>
                      <a:pt x="0" y="54078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95000"/>
                      <a:alpha val="5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</a:gra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3" name="Freeform 272"/>
              <p:cNvSpPr/>
              <p:nvPr/>
            </p:nvSpPr>
            <p:spPr>
              <a:xfrm>
                <a:off x="5378281" y="5449835"/>
                <a:ext cx="675485" cy="896777"/>
              </a:xfrm>
              <a:custGeom>
                <a:avLst/>
                <a:gdLst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418712 w 1040633"/>
                  <a:gd name="connsiteY4" fmla="*/ 1189324 h 1219697"/>
                  <a:gd name="connsiteX5" fmla="*/ 139870 w 1040633"/>
                  <a:gd name="connsiteY5" fmla="*/ 1191723 h 1219697"/>
                  <a:gd name="connsiteX0" fmla="*/ 139870 w 1040633"/>
                  <a:gd name="connsiteY0" fmla="*/ 1191723 h 1355926"/>
                  <a:gd name="connsiteX1" fmla="*/ 0 w 1040633"/>
                  <a:gd name="connsiteY1" fmla="*/ 0 h 1355926"/>
                  <a:gd name="connsiteX2" fmla="*/ 1040633 w 1040633"/>
                  <a:gd name="connsiteY2" fmla="*/ 16785 h 1355926"/>
                  <a:gd name="connsiteX3" fmla="*/ 833625 w 1040633"/>
                  <a:gd name="connsiteY3" fmla="*/ 1219697 h 1355926"/>
                  <a:gd name="connsiteX4" fmla="*/ 139870 w 1040633"/>
                  <a:gd name="connsiteY4" fmla="*/ 1191723 h 1355926"/>
                  <a:gd name="connsiteX0" fmla="*/ 139870 w 1040633"/>
                  <a:gd name="connsiteY0" fmla="*/ 1191723 h 1289901"/>
                  <a:gd name="connsiteX1" fmla="*/ 0 w 1040633"/>
                  <a:gd name="connsiteY1" fmla="*/ 0 h 1289901"/>
                  <a:gd name="connsiteX2" fmla="*/ 1040633 w 1040633"/>
                  <a:gd name="connsiteY2" fmla="*/ 16785 h 1289901"/>
                  <a:gd name="connsiteX3" fmla="*/ 833625 w 1040633"/>
                  <a:gd name="connsiteY3" fmla="*/ 1219697 h 1289901"/>
                  <a:gd name="connsiteX4" fmla="*/ 139870 w 1040633"/>
                  <a:gd name="connsiteY4" fmla="*/ 1191723 h 1289901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191723"/>
                  <a:gd name="connsiteX1" fmla="*/ 0 w 1040633"/>
                  <a:gd name="connsiteY1" fmla="*/ 0 h 1191723"/>
                  <a:gd name="connsiteX2" fmla="*/ 1040633 w 1040633"/>
                  <a:gd name="connsiteY2" fmla="*/ 16785 h 1191723"/>
                  <a:gd name="connsiteX3" fmla="*/ 671988 w 1040633"/>
                  <a:gd name="connsiteY3" fmla="*/ 1158121 h 1191723"/>
                  <a:gd name="connsiteX4" fmla="*/ 139870 w 1040633"/>
                  <a:gd name="connsiteY4" fmla="*/ 1191723 h 1191723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71988 w 778664"/>
                  <a:gd name="connsiteY3" fmla="*/ 1158121 h 1160935"/>
                  <a:gd name="connsiteX4" fmla="*/ 363082 w 778664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94768 w 778664"/>
                  <a:gd name="connsiteY3" fmla="*/ 1112562 h 1160935"/>
                  <a:gd name="connsiteX4" fmla="*/ 363082 w 778664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94768 w 778664"/>
                  <a:gd name="connsiteY3" fmla="*/ 1112562 h 1160935"/>
                  <a:gd name="connsiteX4" fmla="*/ 363082 w 778664"/>
                  <a:gd name="connsiteY4" fmla="*/ 1160935 h 1160935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18198 w 499610"/>
                  <a:gd name="connsiteY4" fmla="*/ 973305 h 976186"/>
                  <a:gd name="connsiteX0" fmla="*/ 11819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1819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27977 w 802211"/>
                  <a:gd name="connsiteY0" fmla="*/ 815791 h 976186"/>
                  <a:gd name="connsiteX1" fmla="*/ 302601 w 802211"/>
                  <a:gd name="connsiteY1" fmla="*/ 11688 h 976186"/>
                  <a:gd name="connsiteX2" fmla="*/ 802211 w 802211"/>
                  <a:gd name="connsiteY2" fmla="*/ 0 h 976186"/>
                  <a:gd name="connsiteX3" fmla="*/ 575940 w 802211"/>
                  <a:gd name="connsiteY3" fmla="*/ 976186 h 976186"/>
                  <a:gd name="connsiteX4" fmla="*/ 27977 w 802211"/>
                  <a:gd name="connsiteY4" fmla="*/ 815791 h 976186"/>
                  <a:gd name="connsiteX0" fmla="*/ 27977 w 802211"/>
                  <a:gd name="connsiteY0" fmla="*/ 815791 h 815791"/>
                  <a:gd name="connsiteX1" fmla="*/ 302601 w 802211"/>
                  <a:gd name="connsiteY1" fmla="*/ 11688 h 815791"/>
                  <a:gd name="connsiteX2" fmla="*/ 802211 w 802211"/>
                  <a:gd name="connsiteY2" fmla="*/ 0 h 815791"/>
                  <a:gd name="connsiteX3" fmla="*/ 236294 w 802211"/>
                  <a:gd name="connsiteY3" fmla="*/ 808828 h 815791"/>
                  <a:gd name="connsiteX4" fmla="*/ 27977 w 802211"/>
                  <a:gd name="connsiteY4" fmla="*/ 815791 h 815791"/>
                  <a:gd name="connsiteX0" fmla="*/ 27977 w 802211"/>
                  <a:gd name="connsiteY0" fmla="*/ 815791 h 815791"/>
                  <a:gd name="connsiteX1" fmla="*/ 302601 w 802211"/>
                  <a:gd name="connsiteY1" fmla="*/ 11688 h 815791"/>
                  <a:gd name="connsiteX2" fmla="*/ 802211 w 802211"/>
                  <a:gd name="connsiteY2" fmla="*/ 0 h 815791"/>
                  <a:gd name="connsiteX3" fmla="*/ 236294 w 802211"/>
                  <a:gd name="connsiteY3" fmla="*/ 808828 h 815791"/>
                  <a:gd name="connsiteX4" fmla="*/ 27977 w 802211"/>
                  <a:gd name="connsiteY4" fmla="*/ 815791 h 815791"/>
                  <a:gd name="connsiteX0" fmla="*/ 27977 w 802211"/>
                  <a:gd name="connsiteY0" fmla="*/ 815791 h 815791"/>
                  <a:gd name="connsiteX1" fmla="*/ 302601 w 802211"/>
                  <a:gd name="connsiteY1" fmla="*/ 11688 h 815791"/>
                  <a:gd name="connsiteX2" fmla="*/ 802211 w 802211"/>
                  <a:gd name="connsiteY2" fmla="*/ 0 h 815791"/>
                  <a:gd name="connsiteX3" fmla="*/ 236294 w 802211"/>
                  <a:gd name="connsiteY3" fmla="*/ 808828 h 815791"/>
                  <a:gd name="connsiteX4" fmla="*/ 27977 w 802211"/>
                  <a:gd name="connsiteY4" fmla="*/ 815791 h 815791"/>
                  <a:gd name="connsiteX0" fmla="*/ 27977 w 802211"/>
                  <a:gd name="connsiteY0" fmla="*/ 828714 h 828714"/>
                  <a:gd name="connsiteX1" fmla="*/ 302601 w 802211"/>
                  <a:gd name="connsiteY1" fmla="*/ 0 h 828714"/>
                  <a:gd name="connsiteX2" fmla="*/ 802211 w 802211"/>
                  <a:gd name="connsiteY2" fmla="*/ 12923 h 828714"/>
                  <a:gd name="connsiteX3" fmla="*/ 236294 w 802211"/>
                  <a:gd name="connsiteY3" fmla="*/ 821751 h 828714"/>
                  <a:gd name="connsiteX4" fmla="*/ 27977 w 802211"/>
                  <a:gd name="connsiteY4" fmla="*/ 828714 h 828714"/>
                  <a:gd name="connsiteX0" fmla="*/ 56213 w 830447"/>
                  <a:gd name="connsiteY0" fmla="*/ 828714 h 828714"/>
                  <a:gd name="connsiteX1" fmla="*/ 330837 w 830447"/>
                  <a:gd name="connsiteY1" fmla="*/ 0 h 828714"/>
                  <a:gd name="connsiteX2" fmla="*/ 830447 w 830447"/>
                  <a:gd name="connsiteY2" fmla="*/ 12923 h 828714"/>
                  <a:gd name="connsiteX3" fmla="*/ 264530 w 830447"/>
                  <a:gd name="connsiteY3" fmla="*/ 821751 h 828714"/>
                  <a:gd name="connsiteX4" fmla="*/ 56213 w 830447"/>
                  <a:gd name="connsiteY4" fmla="*/ 828714 h 828714"/>
                  <a:gd name="connsiteX0" fmla="*/ 64130 w 789139"/>
                  <a:gd name="connsiteY0" fmla="*/ 794258 h 821751"/>
                  <a:gd name="connsiteX1" fmla="*/ 289529 w 789139"/>
                  <a:gd name="connsiteY1" fmla="*/ 0 h 821751"/>
                  <a:gd name="connsiteX2" fmla="*/ 789139 w 789139"/>
                  <a:gd name="connsiteY2" fmla="*/ 12923 h 821751"/>
                  <a:gd name="connsiteX3" fmla="*/ 223222 w 789139"/>
                  <a:gd name="connsiteY3" fmla="*/ 821751 h 821751"/>
                  <a:gd name="connsiteX4" fmla="*/ 64130 w 789139"/>
                  <a:gd name="connsiteY4" fmla="*/ 794258 h 821751"/>
                  <a:gd name="connsiteX0" fmla="*/ 0 w 725009"/>
                  <a:gd name="connsiteY0" fmla="*/ 794258 h 821751"/>
                  <a:gd name="connsiteX1" fmla="*/ 225399 w 725009"/>
                  <a:gd name="connsiteY1" fmla="*/ 0 h 821751"/>
                  <a:gd name="connsiteX2" fmla="*/ 725009 w 725009"/>
                  <a:gd name="connsiteY2" fmla="*/ 12923 h 821751"/>
                  <a:gd name="connsiteX3" fmla="*/ 159092 w 725009"/>
                  <a:gd name="connsiteY3" fmla="*/ 821751 h 821751"/>
                  <a:gd name="connsiteX4" fmla="*/ 0 w 725009"/>
                  <a:gd name="connsiteY4" fmla="*/ 794258 h 821751"/>
                  <a:gd name="connsiteX0" fmla="*/ 0 w 725009"/>
                  <a:gd name="connsiteY0" fmla="*/ 1203768 h 1231261"/>
                  <a:gd name="connsiteX1" fmla="*/ 225399 w 725009"/>
                  <a:gd name="connsiteY1" fmla="*/ 0 h 1231261"/>
                  <a:gd name="connsiteX2" fmla="*/ 725009 w 725009"/>
                  <a:gd name="connsiteY2" fmla="*/ 422433 h 1231261"/>
                  <a:gd name="connsiteX3" fmla="*/ 159092 w 725009"/>
                  <a:gd name="connsiteY3" fmla="*/ 1231261 h 1231261"/>
                  <a:gd name="connsiteX4" fmla="*/ 0 w 725009"/>
                  <a:gd name="connsiteY4" fmla="*/ 1203768 h 1231261"/>
                  <a:gd name="connsiteX0" fmla="*/ 0 w 725009"/>
                  <a:gd name="connsiteY0" fmla="*/ 1217334 h 1244827"/>
                  <a:gd name="connsiteX1" fmla="*/ 225399 w 725009"/>
                  <a:gd name="connsiteY1" fmla="*/ 13566 h 1244827"/>
                  <a:gd name="connsiteX2" fmla="*/ 725009 w 725009"/>
                  <a:gd name="connsiteY2" fmla="*/ 571 h 1244827"/>
                  <a:gd name="connsiteX3" fmla="*/ 159092 w 725009"/>
                  <a:gd name="connsiteY3" fmla="*/ 1244827 h 1244827"/>
                  <a:gd name="connsiteX4" fmla="*/ 0 w 725009"/>
                  <a:gd name="connsiteY4" fmla="*/ 1217334 h 1244827"/>
                  <a:gd name="connsiteX0" fmla="*/ 0 w 725009"/>
                  <a:gd name="connsiteY0" fmla="*/ 1217334 h 1244827"/>
                  <a:gd name="connsiteX1" fmla="*/ 225399 w 725009"/>
                  <a:gd name="connsiteY1" fmla="*/ 13566 h 1244827"/>
                  <a:gd name="connsiteX2" fmla="*/ 725009 w 725009"/>
                  <a:gd name="connsiteY2" fmla="*/ 571 h 1244827"/>
                  <a:gd name="connsiteX3" fmla="*/ 159092 w 725009"/>
                  <a:gd name="connsiteY3" fmla="*/ 1244827 h 1244827"/>
                  <a:gd name="connsiteX4" fmla="*/ 0 w 725009"/>
                  <a:gd name="connsiteY4" fmla="*/ 1217334 h 1244827"/>
                  <a:gd name="connsiteX0" fmla="*/ 0 w 725009"/>
                  <a:gd name="connsiteY0" fmla="*/ 1217334 h 1244827"/>
                  <a:gd name="connsiteX1" fmla="*/ 225399 w 725009"/>
                  <a:gd name="connsiteY1" fmla="*/ 13566 h 1244827"/>
                  <a:gd name="connsiteX2" fmla="*/ 725009 w 725009"/>
                  <a:gd name="connsiteY2" fmla="*/ 571 h 1244827"/>
                  <a:gd name="connsiteX3" fmla="*/ 159092 w 725009"/>
                  <a:gd name="connsiteY3" fmla="*/ 1244827 h 1244827"/>
                  <a:gd name="connsiteX4" fmla="*/ 0 w 725009"/>
                  <a:gd name="connsiteY4" fmla="*/ 1217334 h 1244827"/>
                  <a:gd name="connsiteX0" fmla="*/ 0 w 725009"/>
                  <a:gd name="connsiteY0" fmla="*/ 1217334 h 1244827"/>
                  <a:gd name="connsiteX1" fmla="*/ 225399 w 725009"/>
                  <a:gd name="connsiteY1" fmla="*/ 13566 h 1244827"/>
                  <a:gd name="connsiteX2" fmla="*/ 725009 w 725009"/>
                  <a:gd name="connsiteY2" fmla="*/ 571 h 1244827"/>
                  <a:gd name="connsiteX3" fmla="*/ 159092 w 725009"/>
                  <a:gd name="connsiteY3" fmla="*/ 1244827 h 1244827"/>
                  <a:gd name="connsiteX4" fmla="*/ 0 w 725009"/>
                  <a:gd name="connsiteY4" fmla="*/ 1217334 h 1244827"/>
                  <a:gd name="connsiteX0" fmla="*/ 0 w 725009"/>
                  <a:gd name="connsiteY0" fmla="*/ 1217334 h 1244827"/>
                  <a:gd name="connsiteX1" fmla="*/ 225399 w 725009"/>
                  <a:gd name="connsiteY1" fmla="*/ 13566 h 1244827"/>
                  <a:gd name="connsiteX2" fmla="*/ 725009 w 725009"/>
                  <a:gd name="connsiteY2" fmla="*/ 571 h 1244827"/>
                  <a:gd name="connsiteX3" fmla="*/ 159092 w 725009"/>
                  <a:gd name="connsiteY3" fmla="*/ 1244827 h 1244827"/>
                  <a:gd name="connsiteX4" fmla="*/ 0 w 725009"/>
                  <a:gd name="connsiteY4" fmla="*/ 1217334 h 1244827"/>
                  <a:gd name="connsiteX0" fmla="*/ 0 w 725009"/>
                  <a:gd name="connsiteY0" fmla="*/ 1217334 h 1244827"/>
                  <a:gd name="connsiteX1" fmla="*/ 225399 w 725009"/>
                  <a:gd name="connsiteY1" fmla="*/ 13566 h 1244827"/>
                  <a:gd name="connsiteX2" fmla="*/ 725009 w 725009"/>
                  <a:gd name="connsiteY2" fmla="*/ 571 h 1244827"/>
                  <a:gd name="connsiteX3" fmla="*/ 159092 w 725009"/>
                  <a:gd name="connsiteY3" fmla="*/ 1244827 h 1244827"/>
                  <a:gd name="connsiteX4" fmla="*/ 0 w 725009"/>
                  <a:gd name="connsiteY4" fmla="*/ 1217334 h 1244827"/>
                  <a:gd name="connsiteX0" fmla="*/ 0 w 725009"/>
                  <a:gd name="connsiteY0" fmla="*/ 1203768 h 1231261"/>
                  <a:gd name="connsiteX1" fmla="*/ 225399 w 725009"/>
                  <a:gd name="connsiteY1" fmla="*/ 0 h 1231261"/>
                  <a:gd name="connsiteX2" fmla="*/ 725009 w 725009"/>
                  <a:gd name="connsiteY2" fmla="*/ 129782 h 1231261"/>
                  <a:gd name="connsiteX3" fmla="*/ 159092 w 725009"/>
                  <a:gd name="connsiteY3" fmla="*/ 1231261 h 1231261"/>
                  <a:gd name="connsiteX4" fmla="*/ 0 w 725009"/>
                  <a:gd name="connsiteY4" fmla="*/ 1203768 h 1231261"/>
                  <a:gd name="connsiteX0" fmla="*/ 0 w 725009"/>
                  <a:gd name="connsiteY0" fmla="*/ 1203768 h 1231261"/>
                  <a:gd name="connsiteX1" fmla="*/ 225399 w 725009"/>
                  <a:gd name="connsiteY1" fmla="*/ 0 h 1231261"/>
                  <a:gd name="connsiteX2" fmla="*/ 725009 w 725009"/>
                  <a:gd name="connsiteY2" fmla="*/ 129782 h 1231261"/>
                  <a:gd name="connsiteX3" fmla="*/ 159092 w 725009"/>
                  <a:gd name="connsiteY3" fmla="*/ 1231261 h 1231261"/>
                  <a:gd name="connsiteX4" fmla="*/ 0 w 725009"/>
                  <a:gd name="connsiteY4" fmla="*/ 1203768 h 1231261"/>
                  <a:gd name="connsiteX0" fmla="*/ 0 w 725009"/>
                  <a:gd name="connsiteY0" fmla="*/ 1203768 h 1231261"/>
                  <a:gd name="connsiteX1" fmla="*/ 225399 w 725009"/>
                  <a:gd name="connsiteY1" fmla="*/ 0 h 1231261"/>
                  <a:gd name="connsiteX2" fmla="*/ 725009 w 725009"/>
                  <a:gd name="connsiteY2" fmla="*/ 129782 h 1231261"/>
                  <a:gd name="connsiteX3" fmla="*/ 159092 w 725009"/>
                  <a:gd name="connsiteY3" fmla="*/ 1231261 h 1231261"/>
                  <a:gd name="connsiteX4" fmla="*/ 0 w 725009"/>
                  <a:gd name="connsiteY4" fmla="*/ 1203768 h 1231261"/>
                  <a:gd name="connsiteX0" fmla="*/ 0 w 725497"/>
                  <a:gd name="connsiteY0" fmla="*/ 1279028 h 1306521"/>
                  <a:gd name="connsiteX1" fmla="*/ 225399 w 725497"/>
                  <a:gd name="connsiteY1" fmla="*/ 75260 h 1306521"/>
                  <a:gd name="connsiteX2" fmla="*/ 396193 w 725497"/>
                  <a:gd name="connsiteY2" fmla="*/ 156799 h 1306521"/>
                  <a:gd name="connsiteX3" fmla="*/ 725009 w 725497"/>
                  <a:gd name="connsiteY3" fmla="*/ 205042 h 1306521"/>
                  <a:gd name="connsiteX4" fmla="*/ 159092 w 725497"/>
                  <a:gd name="connsiteY4" fmla="*/ 1306521 h 1306521"/>
                  <a:gd name="connsiteX5" fmla="*/ 0 w 725497"/>
                  <a:gd name="connsiteY5" fmla="*/ 1279028 h 1306521"/>
                  <a:gd name="connsiteX0" fmla="*/ 0 w 725239"/>
                  <a:gd name="connsiteY0" fmla="*/ 1295668 h 1323161"/>
                  <a:gd name="connsiteX1" fmla="*/ 225399 w 725239"/>
                  <a:gd name="connsiteY1" fmla="*/ 91900 h 1323161"/>
                  <a:gd name="connsiteX2" fmla="*/ 725009 w 725239"/>
                  <a:gd name="connsiteY2" fmla="*/ 221682 h 1323161"/>
                  <a:gd name="connsiteX3" fmla="*/ 159092 w 725239"/>
                  <a:gd name="connsiteY3" fmla="*/ 1323161 h 1323161"/>
                  <a:gd name="connsiteX4" fmla="*/ 0 w 725239"/>
                  <a:gd name="connsiteY4" fmla="*/ 1295668 h 1323161"/>
                  <a:gd name="connsiteX0" fmla="*/ 0 w 725221"/>
                  <a:gd name="connsiteY0" fmla="*/ 1210552 h 1238045"/>
                  <a:gd name="connsiteX1" fmla="*/ 191583 w 725221"/>
                  <a:gd name="connsiteY1" fmla="*/ 153319 h 1238045"/>
                  <a:gd name="connsiteX2" fmla="*/ 725009 w 725221"/>
                  <a:gd name="connsiteY2" fmla="*/ 136566 h 1238045"/>
                  <a:gd name="connsiteX3" fmla="*/ 159092 w 725221"/>
                  <a:gd name="connsiteY3" fmla="*/ 1238045 h 1238045"/>
                  <a:gd name="connsiteX4" fmla="*/ 0 w 725221"/>
                  <a:gd name="connsiteY4" fmla="*/ 1210552 h 1238045"/>
                  <a:gd name="connsiteX0" fmla="*/ 0 w 725305"/>
                  <a:gd name="connsiteY0" fmla="*/ 1158512 h 1186005"/>
                  <a:gd name="connsiteX1" fmla="*/ 191583 w 725305"/>
                  <a:gd name="connsiteY1" fmla="*/ 101279 h 1186005"/>
                  <a:gd name="connsiteX2" fmla="*/ 725009 w 725305"/>
                  <a:gd name="connsiteY2" fmla="*/ 84526 h 1186005"/>
                  <a:gd name="connsiteX3" fmla="*/ 159092 w 725305"/>
                  <a:gd name="connsiteY3" fmla="*/ 1186005 h 1186005"/>
                  <a:gd name="connsiteX4" fmla="*/ 0 w 725305"/>
                  <a:gd name="connsiteY4" fmla="*/ 1158512 h 1186005"/>
                  <a:gd name="connsiteX0" fmla="*/ 0 w 725009"/>
                  <a:gd name="connsiteY0" fmla="*/ 1073986 h 1101479"/>
                  <a:gd name="connsiteX1" fmla="*/ 191583 w 725009"/>
                  <a:gd name="connsiteY1" fmla="*/ 16753 h 1101479"/>
                  <a:gd name="connsiteX2" fmla="*/ 725009 w 725009"/>
                  <a:gd name="connsiteY2" fmla="*/ 0 h 1101479"/>
                  <a:gd name="connsiteX3" fmla="*/ 159092 w 725009"/>
                  <a:gd name="connsiteY3" fmla="*/ 1101479 h 1101479"/>
                  <a:gd name="connsiteX4" fmla="*/ 0 w 725009"/>
                  <a:gd name="connsiteY4" fmla="*/ 1073986 h 1101479"/>
                  <a:gd name="connsiteX0" fmla="*/ 0 w 725009"/>
                  <a:gd name="connsiteY0" fmla="*/ 1073986 h 1101479"/>
                  <a:gd name="connsiteX1" fmla="*/ 206612 w 725009"/>
                  <a:gd name="connsiteY1" fmla="*/ 1724 h 1101479"/>
                  <a:gd name="connsiteX2" fmla="*/ 725009 w 725009"/>
                  <a:gd name="connsiteY2" fmla="*/ 0 h 1101479"/>
                  <a:gd name="connsiteX3" fmla="*/ 159092 w 725009"/>
                  <a:gd name="connsiteY3" fmla="*/ 1101479 h 1101479"/>
                  <a:gd name="connsiteX4" fmla="*/ 0 w 725009"/>
                  <a:gd name="connsiteY4" fmla="*/ 1073986 h 1101479"/>
                  <a:gd name="connsiteX0" fmla="*/ 0 w 725009"/>
                  <a:gd name="connsiteY0" fmla="*/ 1073986 h 1101479"/>
                  <a:gd name="connsiteX1" fmla="*/ 206612 w 725009"/>
                  <a:gd name="connsiteY1" fmla="*/ 1724 h 1101479"/>
                  <a:gd name="connsiteX2" fmla="*/ 725009 w 725009"/>
                  <a:gd name="connsiteY2" fmla="*/ 0 h 1101479"/>
                  <a:gd name="connsiteX3" fmla="*/ 159092 w 725009"/>
                  <a:gd name="connsiteY3" fmla="*/ 1101479 h 1101479"/>
                  <a:gd name="connsiteX4" fmla="*/ 0 w 725009"/>
                  <a:gd name="connsiteY4" fmla="*/ 1073986 h 1101479"/>
                  <a:gd name="connsiteX0" fmla="*/ 0 w 725009"/>
                  <a:gd name="connsiteY0" fmla="*/ 1073986 h 1101479"/>
                  <a:gd name="connsiteX1" fmla="*/ 206612 w 725009"/>
                  <a:gd name="connsiteY1" fmla="*/ 1724 h 1101479"/>
                  <a:gd name="connsiteX2" fmla="*/ 725009 w 725009"/>
                  <a:gd name="connsiteY2" fmla="*/ 0 h 1101479"/>
                  <a:gd name="connsiteX3" fmla="*/ 159092 w 725009"/>
                  <a:gd name="connsiteY3" fmla="*/ 1101479 h 1101479"/>
                  <a:gd name="connsiteX4" fmla="*/ 0 w 725009"/>
                  <a:gd name="connsiteY4" fmla="*/ 1073986 h 1101479"/>
                  <a:gd name="connsiteX0" fmla="*/ 0 w 725009"/>
                  <a:gd name="connsiteY0" fmla="*/ 1073986 h 1074607"/>
                  <a:gd name="connsiteX1" fmla="*/ 206612 w 725009"/>
                  <a:gd name="connsiteY1" fmla="*/ 1724 h 1074607"/>
                  <a:gd name="connsiteX2" fmla="*/ 725009 w 725009"/>
                  <a:gd name="connsiteY2" fmla="*/ 0 h 1074607"/>
                  <a:gd name="connsiteX3" fmla="*/ 229048 w 725009"/>
                  <a:gd name="connsiteY3" fmla="*/ 886531 h 1074607"/>
                  <a:gd name="connsiteX4" fmla="*/ 0 w 725009"/>
                  <a:gd name="connsiteY4" fmla="*/ 1073986 h 1074607"/>
                  <a:gd name="connsiteX0" fmla="*/ 0 w 725009"/>
                  <a:gd name="connsiteY0" fmla="*/ 1073986 h 1074607"/>
                  <a:gd name="connsiteX1" fmla="*/ 206612 w 725009"/>
                  <a:gd name="connsiteY1" fmla="*/ 1724 h 1074607"/>
                  <a:gd name="connsiteX2" fmla="*/ 725009 w 725009"/>
                  <a:gd name="connsiteY2" fmla="*/ 0 h 1074607"/>
                  <a:gd name="connsiteX3" fmla="*/ 229048 w 725009"/>
                  <a:gd name="connsiteY3" fmla="*/ 886531 h 1074607"/>
                  <a:gd name="connsiteX4" fmla="*/ 0 w 725009"/>
                  <a:gd name="connsiteY4" fmla="*/ 1073986 h 1074607"/>
                  <a:gd name="connsiteX0" fmla="*/ 0 w 675040"/>
                  <a:gd name="connsiteY0" fmla="*/ 894029 h 896577"/>
                  <a:gd name="connsiteX1" fmla="*/ 156643 w 675040"/>
                  <a:gd name="connsiteY1" fmla="*/ 1724 h 896577"/>
                  <a:gd name="connsiteX2" fmla="*/ 675040 w 675040"/>
                  <a:gd name="connsiteY2" fmla="*/ 0 h 896577"/>
                  <a:gd name="connsiteX3" fmla="*/ 179079 w 675040"/>
                  <a:gd name="connsiteY3" fmla="*/ 886531 h 896577"/>
                  <a:gd name="connsiteX4" fmla="*/ 0 w 675040"/>
                  <a:gd name="connsiteY4" fmla="*/ 894029 h 896577"/>
                  <a:gd name="connsiteX0" fmla="*/ 0 w 675040"/>
                  <a:gd name="connsiteY0" fmla="*/ 894029 h 896577"/>
                  <a:gd name="connsiteX1" fmla="*/ 186623 w 675040"/>
                  <a:gd name="connsiteY1" fmla="*/ 1724 h 896577"/>
                  <a:gd name="connsiteX2" fmla="*/ 675040 w 675040"/>
                  <a:gd name="connsiteY2" fmla="*/ 0 h 896577"/>
                  <a:gd name="connsiteX3" fmla="*/ 179079 w 675040"/>
                  <a:gd name="connsiteY3" fmla="*/ 886531 h 896577"/>
                  <a:gd name="connsiteX4" fmla="*/ 0 w 675040"/>
                  <a:gd name="connsiteY4" fmla="*/ 894029 h 896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75040" h="896577">
                    <a:moveTo>
                      <a:pt x="0" y="894029"/>
                    </a:moveTo>
                    <a:cubicBezTo>
                      <a:pt x="95638" y="409857"/>
                      <a:pt x="76811" y="618448"/>
                      <a:pt x="186623" y="1724"/>
                    </a:cubicBezTo>
                    <a:cubicBezTo>
                      <a:pt x="431451" y="14348"/>
                      <a:pt x="449377" y="35256"/>
                      <a:pt x="675040" y="0"/>
                    </a:cubicBezTo>
                    <a:cubicBezTo>
                      <a:pt x="276172" y="749497"/>
                      <a:pt x="462801" y="344746"/>
                      <a:pt x="179079" y="886531"/>
                    </a:cubicBezTo>
                    <a:cubicBezTo>
                      <a:pt x="44794" y="857895"/>
                      <a:pt x="92525" y="908114"/>
                      <a:pt x="0" y="89402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95000"/>
                      <a:alpha val="5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</a:gra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4" name="Freeform 273"/>
              <p:cNvSpPr/>
              <p:nvPr/>
            </p:nvSpPr>
            <p:spPr>
              <a:xfrm>
                <a:off x="4340854" y="5470471"/>
                <a:ext cx="514350" cy="401843"/>
              </a:xfrm>
              <a:custGeom>
                <a:avLst/>
                <a:gdLst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418712 w 1040633"/>
                  <a:gd name="connsiteY4" fmla="*/ 1189324 h 1219697"/>
                  <a:gd name="connsiteX5" fmla="*/ 139870 w 1040633"/>
                  <a:gd name="connsiteY5" fmla="*/ 1191723 h 1219697"/>
                  <a:gd name="connsiteX0" fmla="*/ 139870 w 1040633"/>
                  <a:gd name="connsiteY0" fmla="*/ 1191723 h 1355926"/>
                  <a:gd name="connsiteX1" fmla="*/ 0 w 1040633"/>
                  <a:gd name="connsiteY1" fmla="*/ 0 h 1355926"/>
                  <a:gd name="connsiteX2" fmla="*/ 1040633 w 1040633"/>
                  <a:gd name="connsiteY2" fmla="*/ 16785 h 1355926"/>
                  <a:gd name="connsiteX3" fmla="*/ 833625 w 1040633"/>
                  <a:gd name="connsiteY3" fmla="*/ 1219697 h 1355926"/>
                  <a:gd name="connsiteX4" fmla="*/ 139870 w 1040633"/>
                  <a:gd name="connsiteY4" fmla="*/ 1191723 h 1355926"/>
                  <a:gd name="connsiteX0" fmla="*/ 139870 w 1040633"/>
                  <a:gd name="connsiteY0" fmla="*/ 1191723 h 1289901"/>
                  <a:gd name="connsiteX1" fmla="*/ 0 w 1040633"/>
                  <a:gd name="connsiteY1" fmla="*/ 0 h 1289901"/>
                  <a:gd name="connsiteX2" fmla="*/ 1040633 w 1040633"/>
                  <a:gd name="connsiteY2" fmla="*/ 16785 h 1289901"/>
                  <a:gd name="connsiteX3" fmla="*/ 833625 w 1040633"/>
                  <a:gd name="connsiteY3" fmla="*/ 1219697 h 1289901"/>
                  <a:gd name="connsiteX4" fmla="*/ 139870 w 1040633"/>
                  <a:gd name="connsiteY4" fmla="*/ 1191723 h 1289901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191723"/>
                  <a:gd name="connsiteX1" fmla="*/ 0 w 1040633"/>
                  <a:gd name="connsiteY1" fmla="*/ 0 h 1191723"/>
                  <a:gd name="connsiteX2" fmla="*/ 1040633 w 1040633"/>
                  <a:gd name="connsiteY2" fmla="*/ 16785 h 1191723"/>
                  <a:gd name="connsiteX3" fmla="*/ 671988 w 1040633"/>
                  <a:gd name="connsiteY3" fmla="*/ 1158121 h 1191723"/>
                  <a:gd name="connsiteX4" fmla="*/ 139870 w 1040633"/>
                  <a:gd name="connsiteY4" fmla="*/ 1191723 h 1191723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71988 w 778664"/>
                  <a:gd name="connsiteY3" fmla="*/ 1158121 h 1160935"/>
                  <a:gd name="connsiteX4" fmla="*/ 363082 w 778664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94768 w 778664"/>
                  <a:gd name="connsiteY3" fmla="*/ 1112562 h 1160935"/>
                  <a:gd name="connsiteX4" fmla="*/ 363082 w 778664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94768 w 778664"/>
                  <a:gd name="connsiteY3" fmla="*/ 1112562 h 1160935"/>
                  <a:gd name="connsiteX4" fmla="*/ 363082 w 778664"/>
                  <a:gd name="connsiteY4" fmla="*/ 1160935 h 1160935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18198 w 499610"/>
                  <a:gd name="connsiteY4" fmla="*/ 973305 h 976186"/>
                  <a:gd name="connsiteX0" fmla="*/ 11819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1819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503138"/>
                  <a:gd name="connsiteY0" fmla="*/ 961687 h 964568"/>
                  <a:gd name="connsiteX1" fmla="*/ 0 w 503138"/>
                  <a:gd name="connsiteY1" fmla="*/ 70 h 964568"/>
                  <a:gd name="connsiteX2" fmla="*/ 503138 w 503138"/>
                  <a:gd name="connsiteY2" fmla="*/ 154187 h 964568"/>
                  <a:gd name="connsiteX3" fmla="*/ 273339 w 503138"/>
                  <a:gd name="connsiteY3" fmla="*/ 964568 h 964568"/>
                  <a:gd name="connsiteX4" fmla="*/ 197928 w 503138"/>
                  <a:gd name="connsiteY4" fmla="*/ 961687 h 964568"/>
                  <a:gd name="connsiteX0" fmla="*/ 201456 w 506666"/>
                  <a:gd name="connsiteY0" fmla="*/ 807500 h 810381"/>
                  <a:gd name="connsiteX1" fmla="*/ 0 w 506666"/>
                  <a:gd name="connsiteY1" fmla="*/ 15216 h 810381"/>
                  <a:gd name="connsiteX2" fmla="*/ 506666 w 506666"/>
                  <a:gd name="connsiteY2" fmla="*/ 0 h 810381"/>
                  <a:gd name="connsiteX3" fmla="*/ 276867 w 506666"/>
                  <a:gd name="connsiteY3" fmla="*/ 810381 h 810381"/>
                  <a:gd name="connsiteX4" fmla="*/ 201456 w 506666"/>
                  <a:gd name="connsiteY4" fmla="*/ 807500 h 810381"/>
                  <a:gd name="connsiteX0" fmla="*/ 201456 w 506666"/>
                  <a:gd name="connsiteY0" fmla="*/ 807500 h 811593"/>
                  <a:gd name="connsiteX1" fmla="*/ 0 w 506666"/>
                  <a:gd name="connsiteY1" fmla="*/ 15216 h 811593"/>
                  <a:gd name="connsiteX2" fmla="*/ 506666 w 506666"/>
                  <a:gd name="connsiteY2" fmla="*/ 0 h 811593"/>
                  <a:gd name="connsiteX3" fmla="*/ 276867 w 506666"/>
                  <a:gd name="connsiteY3" fmla="*/ 810381 h 811593"/>
                  <a:gd name="connsiteX4" fmla="*/ 201456 w 506666"/>
                  <a:gd name="connsiteY4" fmla="*/ 807500 h 811593"/>
                  <a:gd name="connsiteX0" fmla="*/ 135576 w 506666"/>
                  <a:gd name="connsiteY0" fmla="*/ 818480 h 818480"/>
                  <a:gd name="connsiteX1" fmla="*/ 0 w 506666"/>
                  <a:gd name="connsiteY1" fmla="*/ 15216 h 818480"/>
                  <a:gd name="connsiteX2" fmla="*/ 506666 w 506666"/>
                  <a:gd name="connsiteY2" fmla="*/ 0 h 818480"/>
                  <a:gd name="connsiteX3" fmla="*/ 276867 w 506666"/>
                  <a:gd name="connsiteY3" fmla="*/ 810381 h 818480"/>
                  <a:gd name="connsiteX4" fmla="*/ 135576 w 506666"/>
                  <a:gd name="connsiteY4" fmla="*/ 818480 h 818480"/>
                  <a:gd name="connsiteX0" fmla="*/ 135576 w 506666"/>
                  <a:gd name="connsiteY0" fmla="*/ 818480 h 818480"/>
                  <a:gd name="connsiteX1" fmla="*/ 0 w 506666"/>
                  <a:gd name="connsiteY1" fmla="*/ 15216 h 818480"/>
                  <a:gd name="connsiteX2" fmla="*/ 506666 w 506666"/>
                  <a:gd name="connsiteY2" fmla="*/ 0 h 818480"/>
                  <a:gd name="connsiteX3" fmla="*/ 331766 w 506666"/>
                  <a:gd name="connsiteY3" fmla="*/ 803061 h 818480"/>
                  <a:gd name="connsiteX4" fmla="*/ 135576 w 506666"/>
                  <a:gd name="connsiteY4" fmla="*/ 818480 h 818480"/>
                  <a:gd name="connsiteX0" fmla="*/ 135576 w 506666"/>
                  <a:gd name="connsiteY0" fmla="*/ 818480 h 818480"/>
                  <a:gd name="connsiteX1" fmla="*/ 0 w 506666"/>
                  <a:gd name="connsiteY1" fmla="*/ 15216 h 818480"/>
                  <a:gd name="connsiteX2" fmla="*/ 506666 w 506666"/>
                  <a:gd name="connsiteY2" fmla="*/ 0 h 818480"/>
                  <a:gd name="connsiteX3" fmla="*/ 331766 w 506666"/>
                  <a:gd name="connsiteY3" fmla="*/ 803061 h 818480"/>
                  <a:gd name="connsiteX4" fmla="*/ 135576 w 506666"/>
                  <a:gd name="connsiteY4" fmla="*/ 818480 h 818480"/>
                  <a:gd name="connsiteX0" fmla="*/ 135576 w 506666"/>
                  <a:gd name="connsiteY0" fmla="*/ 818480 h 818480"/>
                  <a:gd name="connsiteX1" fmla="*/ 0 w 506666"/>
                  <a:gd name="connsiteY1" fmla="*/ 15216 h 818480"/>
                  <a:gd name="connsiteX2" fmla="*/ 506666 w 506666"/>
                  <a:gd name="connsiteY2" fmla="*/ 0 h 818480"/>
                  <a:gd name="connsiteX3" fmla="*/ 331766 w 506666"/>
                  <a:gd name="connsiteY3" fmla="*/ 803061 h 818480"/>
                  <a:gd name="connsiteX4" fmla="*/ 135576 w 506666"/>
                  <a:gd name="connsiteY4" fmla="*/ 818480 h 818480"/>
                  <a:gd name="connsiteX0" fmla="*/ 135576 w 506666"/>
                  <a:gd name="connsiteY0" fmla="*/ 818480 h 818480"/>
                  <a:gd name="connsiteX1" fmla="*/ 0 w 506666"/>
                  <a:gd name="connsiteY1" fmla="*/ 7896 h 818480"/>
                  <a:gd name="connsiteX2" fmla="*/ 506666 w 506666"/>
                  <a:gd name="connsiteY2" fmla="*/ 0 h 818480"/>
                  <a:gd name="connsiteX3" fmla="*/ 331766 w 506666"/>
                  <a:gd name="connsiteY3" fmla="*/ 803061 h 818480"/>
                  <a:gd name="connsiteX4" fmla="*/ 135576 w 506666"/>
                  <a:gd name="connsiteY4" fmla="*/ 818480 h 818480"/>
                  <a:gd name="connsiteX0" fmla="*/ 135576 w 506666"/>
                  <a:gd name="connsiteY0" fmla="*/ 818480 h 818480"/>
                  <a:gd name="connsiteX1" fmla="*/ 0 w 506666"/>
                  <a:gd name="connsiteY1" fmla="*/ 7896 h 818480"/>
                  <a:gd name="connsiteX2" fmla="*/ 506666 w 506666"/>
                  <a:gd name="connsiteY2" fmla="*/ 0 h 818480"/>
                  <a:gd name="connsiteX3" fmla="*/ 331766 w 506666"/>
                  <a:gd name="connsiteY3" fmla="*/ 803061 h 818480"/>
                  <a:gd name="connsiteX4" fmla="*/ 135576 w 506666"/>
                  <a:gd name="connsiteY4" fmla="*/ 818480 h 818480"/>
                  <a:gd name="connsiteX0" fmla="*/ 45472 w 559302"/>
                  <a:gd name="connsiteY0" fmla="*/ 807500 h 807500"/>
                  <a:gd name="connsiteX1" fmla="*/ 52636 w 559302"/>
                  <a:gd name="connsiteY1" fmla="*/ 7896 h 807500"/>
                  <a:gd name="connsiteX2" fmla="*/ 559302 w 559302"/>
                  <a:gd name="connsiteY2" fmla="*/ 0 h 807500"/>
                  <a:gd name="connsiteX3" fmla="*/ 384402 w 559302"/>
                  <a:gd name="connsiteY3" fmla="*/ 803061 h 807500"/>
                  <a:gd name="connsiteX4" fmla="*/ 45472 w 559302"/>
                  <a:gd name="connsiteY4" fmla="*/ 807500 h 807500"/>
                  <a:gd name="connsiteX0" fmla="*/ 21974 w 535804"/>
                  <a:gd name="connsiteY0" fmla="*/ 807500 h 807500"/>
                  <a:gd name="connsiteX1" fmla="*/ 29138 w 535804"/>
                  <a:gd name="connsiteY1" fmla="*/ 7896 h 807500"/>
                  <a:gd name="connsiteX2" fmla="*/ 535804 w 535804"/>
                  <a:gd name="connsiteY2" fmla="*/ 0 h 807500"/>
                  <a:gd name="connsiteX3" fmla="*/ 360904 w 535804"/>
                  <a:gd name="connsiteY3" fmla="*/ 803061 h 807500"/>
                  <a:gd name="connsiteX4" fmla="*/ 21974 w 535804"/>
                  <a:gd name="connsiteY4" fmla="*/ 807500 h 807500"/>
                  <a:gd name="connsiteX0" fmla="*/ 128256 w 506666"/>
                  <a:gd name="connsiteY0" fmla="*/ 829461 h 829461"/>
                  <a:gd name="connsiteX1" fmla="*/ 0 w 506666"/>
                  <a:gd name="connsiteY1" fmla="*/ 7896 h 829461"/>
                  <a:gd name="connsiteX2" fmla="*/ 506666 w 506666"/>
                  <a:gd name="connsiteY2" fmla="*/ 0 h 829461"/>
                  <a:gd name="connsiteX3" fmla="*/ 331766 w 506666"/>
                  <a:gd name="connsiteY3" fmla="*/ 803061 h 829461"/>
                  <a:gd name="connsiteX4" fmla="*/ 128256 w 506666"/>
                  <a:gd name="connsiteY4" fmla="*/ 829461 h 829461"/>
                  <a:gd name="connsiteX0" fmla="*/ 128256 w 506666"/>
                  <a:gd name="connsiteY0" fmla="*/ 829461 h 829461"/>
                  <a:gd name="connsiteX1" fmla="*/ 0 w 506666"/>
                  <a:gd name="connsiteY1" fmla="*/ 7896 h 829461"/>
                  <a:gd name="connsiteX2" fmla="*/ 506666 w 506666"/>
                  <a:gd name="connsiteY2" fmla="*/ 0 h 829461"/>
                  <a:gd name="connsiteX3" fmla="*/ 331766 w 506666"/>
                  <a:gd name="connsiteY3" fmla="*/ 803061 h 829461"/>
                  <a:gd name="connsiteX4" fmla="*/ 128256 w 506666"/>
                  <a:gd name="connsiteY4" fmla="*/ 829461 h 829461"/>
                  <a:gd name="connsiteX0" fmla="*/ 128256 w 506666"/>
                  <a:gd name="connsiteY0" fmla="*/ 829461 h 829461"/>
                  <a:gd name="connsiteX1" fmla="*/ 0 w 506666"/>
                  <a:gd name="connsiteY1" fmla="*/ 7896 h 829461"/>
                  <a:gd name="connsiteX2" fmla="*/ 506666 w 506666"/>
                  <a:gd name="connsiteY2" fmla="*/ 0 h 829461"/>
                  <a:gd name="connsiteX3" fmla="*/ 331766 w 506666"/>
                  <a:gd name="connsiteY3" fmla="*/ 803061 h 829461"/>
                  <a:gd name="connsiteX4" fmla="*/ 128256 w 506666"/>
                  <a:gd name="connsiteY4" fmla="*/ 829461 h 829461"/>
                  <a:gd name="connsiteX0" fmla="*/ 128256 w 506666"/>
                  <a:gd name="connsiteY0" fmla="*/ 829461 h 830473"/>
                  <a:gd name="connsiteX1" fmla="*/ 0 w 506666"/>
                  <a:gd name="connsiteY1" fmla="*/ 7896 h 830473"/>
                  <a:gd name="connsiteX2" fmla="*/ 506666 w 506666"/>
                  <a:gd name="connsiteY2" fmla="*/ 0 h 830473"/>
                  <a:gd name="connsiteX3" fmla="*/ 331766 w 506666"/>
                  <a:gd name="connsiteY3" fmla="*/ 828681 h 830473"/>
                  <a:gd name="connsiteX4" fmla="*/ 128256 w 506666"/>
                  <a:gd name="connsiteY4" fmla="*/ 829461 h 830473"/>
                  <a:gd name="connsiteX0" fmla="*/ 128256 w 506666"/>
                  <a:gd name="connsiteY0" fmla="*/ 829461 h 830473"/>
                  <a:gd name="connsiteX1" fmla="*/ 0 w 506666"/>
                  <a:gd name="connsiteY1" fmla="*/ 7896 h 830473"/>
                  <a:gd name="connsiteX2" fmla="*/ 506666 w 506666"/>
                  <a:gd name="connsiteY2" fmla="*/ 0 h 830473"/>
                  <a:gd name="connsiteX3" fmla="*/ 331766 w 506666"/>
                  <a:gd name="connsiteY3" fmla="*/ 828681 h 830473"/>
                  <a:gd name="connsiteX4" fmla="*/ 128256 w 506666"/>
                  <a:gd name="connsiteY4" fmla="*/ 829461 h 830473"/>
                  <a:gd name="connsiteX0" fmla="*/ 128256 w 506666"/>
                  <a:gd name="connsiteY0" fmla="*/ 821565 h 822577"/>
                  <a:gd name="connsiteX1" fmla="*/ 0 w 506666"/>
                  <a:gd name="connsiteY1" fmla="*/ 0 h 822577"/>
                  <a:gd name="connsiteX2" fmla="*/ 506666 w 506666"/>
                  <a:gd name="connsiteY2" fmla="*/ 255115 h 822577"/>
                  <a:gd name="connsiteX3" fmla="*/ 331766 w 506666"/>
                  <a:gd name="connsiteY3" fmla="*/ 820785 h 822577"/>
                  <a:gd name="connsiteX4" fmla="*/ 128256 w 506666"/>
                  <a:gd name="connsiteY4" fmla="*/ 821565 h 822577"/>
                  <a:gd name="connsiteX0" fmla="*/ 128256 w 506666"/>
                  <a:gd name="connsiteY0" fmla="*/ 821565 h 822577"/>
                  <a:gd name="connsiteX1" fmla="*/ 0 w 506666"/>
                  <a:gd name="connsiteY1" fmla="*/ 0 h 822577"/>
                  <a:gd name="connsiteX2" fmla="*/ 506666 w 506666"/>
                  <a:gd name="connsiteY2" fmla="*/ 255115 h 822577"/>
                  <a:gd name="connsiteX3" fmla="*/ 331766 w 506666"/>
                  <a:gd name="connsiteY3" fmla="*/ 820785 h 822577"/>
                  <a:gd name="connsiteX4" fmla="*/ 128256 w 506666"/>
                  <a:gd name="connsiteY4" fmla="*/ 821565 h 822577"/>
                  <a:gd name="connsiteX0" fmla="*/ 128256 w 506666"/>
                  <a:gd name="connsiteY0" fmla="*/ 821565 h 822577"/>
                  <a:gd name="connsiteX1" fmla="*/ 0 w 506666"/>
                  <a:gd name="connsiteY1" fmla="*/ 0 h 822577"/>
                  <a:gd name="connsiteX2" fmla="*/ 506666 w 506666"/>
                  <a:gd name="connsiteY2" fmla="*/ 255115 h 822577"/>
                  <a:gd name="connsiteX3" fmla="*/ 331766 w 506666"/>
                  <a:gd name="connsiteY3" fmla="*/ 820785 h 822577"/>
                  <a:gd name="connsiteX4" fmla="*/ 128256 w 506666"/>
                  <a:gd name="connsiteY4" fmla="*/ 821565 h 822577"/>
                  <a:gd name="connsiteX0" fmla="*/ 135770 w 514180"/>
                  <a:gd name="connsiteY0" fmla="*/ 577341 h 578353"/>
                  <a:gd name="connsiteX1" fmla="*/ 0 w 514180"/>
                  <a:gd name="connsiteY1" fmla="*/ 0 h 578353"/>
                  <a:gd name="connsiteX2" fmla="*/ 514180 w 514180"/>
                  <a:gd name="connsiteY2" fmla="*/ 10891 h 578353"/>
                  <a:gd name="connsiteX3" fmla="*/ 339280 w 514180"/>
                  <a:gd name="connsiteY3" fmla="*/ 576561 h 578353"/>
                  <a:gd name="connsiteX4" fmla="*/ 135770 w 514180"/>
                  <a:gd name="connsiteY4" fmla="*/ 577341 h 578353"/>
                  <a:gd name="connsiteX0" fmla="*/ 135770 w 514180"/>
                  <a:gd name="connsiteY0" fmla="*/ 577341 h 578353"/>
                  <a:gd name="connsiteX1" fmla="*/ 0 w 514180"/>
                  <a:gd name="connsiteY1" fmla="*/ 0 h 578353"/>
                  <a:gd name="connsiteX2" fmla="*/ 514180 w 514180"/>
                  <a:gd name="connsiteY2" fmla="*/ 10891 h 578353"/>
                  <a:gd name="connsiteX3" fmla="*/ 339280 w 514180"/>
                  <a:gd name="connsiteY3" fmla="*/ 576561 h 578353"/>
                  <a:gd name="connsiteX4" fmla="*/ 135770 w 514180"/>
                  <a:gd name="connsiteY4" fmla="*/ 577341 h 578353"/>
                  <a:gd name="connsiteX0" fmla="*/ 135770 w 514180"/>
                  <a:gd name="connsiteY0" fmla="*/ 577341 h 578353"/>
                  <a:gd name="connsiteX1" fmla="*/ 0 w 514180"/>
                  <a:gd name="connsiteY1" fmla="*/ 0 h 578353"/>
                  <a:gd name="connsiteX2" fmla="*/ 514180 w 514180"/>
                  <a:gd name="connsiteY2" fmla="*/ 10891 h 578353"/>
                  <a:gd name="connsiteX3" fmla="*/ 339280 w 514180"/>
                  <a:gd name="connsiteY3" fmla="*/ 576561 h 578353"/>
                  <a:gd name="connsiteX4" fmla="*/ 135770 w 514180"/>
                  <a:gd name="connsiteY4" fmla="*/ 577341 h 578353"/>
                  <a:gd name="connsiteX0" fmla="*/ 135770 w 514180"/>
                  <a:gd name="connsiteY0" fmla="*/ 577341 h 577341"/>
                  <a:gd name="connsiteX1" fmla="*/ 0 w 514180"/>
                  <a:gd name="connsiteY1" fmla="*/ 0 h 577341"/>
                  <a:gd name="connsiteX2" fmla="*/ 514180 w 514180"/>
                  <a:gd name="connsiteY2" fmla="*/ 10891 h 577341"/>
                  <a:gd name="connsiteX3" fmla="*/ 404259 w 514180"/>
                  <a:gd name="connsiteY3" fmla="*/ 386400 h 577341"/>
                  <a:gd name="connsiteX4" fmla="*/ 135770 w 514180"/>
                  <a:gd name="connsiteY4" fmla="*/ 577341 h 577341"/>
                  <a:gd name="connsiteX0" fmla="*/ 100781 w 514180"/>
                  <a:gd name="connsiteY0" fmla="*/ 432218 h 432218"/>
                  <a:gd name="connsiteX1" fmla="*/ 0 w 514180"/>
                  <a:gd name="connsiteY1" fmla="*/ 0 h 432218"/>
                  <a:gd name="connsiteX2" fmla="*/ 514180 w 514180"/>
                  <a:gd name="connsiteY2" fmla="*/ 10891 h 432218"/>
                  <a:gd name="connsiteX3" fmla="*/ 404259 w 514180"/>
                  <a:gd name="connsiteY3" fmla="*/ 386400 h 432218"/>
                  <a:gd name="connsiteX4" fmla="*/ 100781 w 514180"/>
                  <a:gd name="connsiteY4" fmla="*/ 432218 h 432218"/>
                  <a:gd name="connsiteX0" fmla="*/ 100781 w 514180"/>
                  <a:gd name="connsiteY0" fmla="*/ 432218 h 432218"/>
                  <a:gd name="connsiteX1" fmla="*/ 0 w 514180"/>
                  <a:gd name="connsiteY1" fmla="*/ 0 h 432218"/>
                  <a:gd name="connsiteX2" fmla="*/ 514180 w 514180"/>
                  <a:gd name="connsiteY2" fmla="*/ 10891 h 432218"/>
                  <a:gd name="connsiteX3" fmla="*/ 404259 w 514180"/>
                  <a:gd name="connsiteY3" fmla="*/ 386400 h 432218"/>
                  <a:gd name="connsiteX4" fmla="*/ 100781 w 514180"/>
                  <a:gd name="connsiteY4" fmla="*/ 432218 h 432218"/>
                  <a:gd name="connsiteX0" fmla="*/ 100781 w 514180"/>
                  <a:gd name="connsiteY0" fmla="*/ 402193 h 402193"/>
                  <a:gd name="connsiteX1" fmla="*/ 0 w 514180"/>
                  <a:gd name="connsiteY1" fmla="*/ 0 h 402193"/>
                  <a:gd name="connsiteX2" fmla="*/ 514180 w 514180"/>
                  <a:gd name="connsiteY2" fmla="*/ 10891 h 402193"/>
                  <a:gd name="connsiteX3" fmla="*/ 404259 w 514180"/>
                  <a:gd name="connsiteY3" fmla="*/ 386400 h 402193"/>
                  <a:gd name="connsiteX4" fmla="*/ 100781 w 514180"/>
                  <a:gd name="connsiteY4" fmla="*/ 402193 h 402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4180" h="402193">
                    <a:moveTo>
                      <a:pt x="100781" y="402193"/>
                    </a:moveTo>
                    <a:cubicBezTo>
                      <a:pt x="60584" y="194221"/>
                      <a:pt x="96631" y="442038"/>
                      <a:pt x="0" y="0"/>
                    </a:cubicBezTo>
                    <a:lnTo>
                      <a:pt x="514180" y="10891"/>
                    </a:lnTo>
                    <a:cubicBezTo>
                      <a:pt x="417353" y="348331"/>
                      <a:pt x="491637" y="89943"/>
                      <a:pt x="404259" y="386400"/>
                    </a:cubicBezTo>
                    <a:cubicBezTo>
                      <a:pt x="357814" y="390704"/>
                      <a:pt x="168880" y="400727"/>
                      <a:pt x="100781" y="40219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95000"/>
                      <a:alpha val="5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</a:gra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5" name="Freeform 274"/>
              <p:cNvSpPr/>
              <p:nvPr/>
            </p:nvSpPr>
            <p:spPr>
              <a:xfrm>
                <a:off x="3561391" y="5433960"/>
                <a:ext cx="573725" cy="1015589"/>
              </a:xfrm>
              <a:custGeom>
                <a:avLst/>
                <a:gdLst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418712 w 1040633"/>
                  <a:gd name="connsiteY4" fmla="*/ 1189324 h 1219697"/>
                  <a:gd name="connsiteX5" fmla="*/ 139870 w 1040633"/>
                  <a:gd name="connsiteY5" fmla="*/ 1191723 h 1219697"/>
                  <a:gd name="connsiteX0" fmla="*/ 139870 w 1040633"/>
                  <a:gd name="connsiteY0" fmla="*/ 1191723 h 1355926"/>
                  <a:gd name="connsiteX1" fmla="*/ 0 w 1040633"/>
                  <a:gd name="connsiteY1" fmla="*/ 0 h 1355926"/>
                  <a:gd name="connsiteX2" fmla="*/ 1040633 w 1040633"/>
                  <a:gd name="connsiteY2" fmla="*/ 16785 h 1355926"/>
                  <a:gd name="connsiteX3" fmla="*/ 833625 w 1040633"/>
                  <a:gd name="connsiteY3" fmla="*/ 1219697 h 1355926"/>
                  <a:gd name="connsiteX4" fmla="*/ 139870 w 1040633"/>
                  <a:gd name="connsiteY4" fmla="*/ 1191723 h 1355926"/>
                  <a:gd name="connsiteX0" fmla="*/ 139870 w 1040633"/>
                  <a:gd name="connsiteY0" fmla="*/ 1191723 h 1289901"/>
                  <a:gd name="connsiteX1" fmla="*/ 0 w 1040633"/>
                  <a:gd name="connsiteY1" fmla="*/ 0 h 1289901"/>
                  <a:gd name="connsiteX2" fmla="*/ 1040633 w 1040633"/>
                  <a:gd name="connsiteY2" fmla="*/ 16785 h 1289901"/>
                  <a:gd name="connsiteX3" fmla="*/ 833625 w 1040633"/>
                  <a:gd name="connsiteY3" fmla="*/ 1219697 h 1289901"/>
                  <a:gd name="connsiteX4" fmla="*/ 139870 w 1040633"/>
                  <a:gd name="connsiteY4" fmla="*/ 1191723 h 1289901"/>
                  <a:gd name="connsiteX0" fmla="*/ 139870 w 1040633"/>
                  <a:gd name="connsiteY0" fmla="*/ 1191723 h 1219697"/>
                  <a:gd name="connsiteX1" fmla="*/ 0 w 1040633"/>
                  <a:gd name="connsiteY1" fmla="*/ 0 h 1219697"/>
                  <a:gd name="connsiteX2" fmla="*/ 1040633 w 1040633"/>
                  <a:gd name="connsiteY2" fmla="*/ 16785 h 1219697"/>
                  <a:gd name="connsiteX3" fmla="*/ 833625 w 1040633"/>
                  <a:gd name="connsiteY3" fmla="*/ 1219697 h 1219697"/>
                  <a:gd name="connsiteX4" fmla="*/ 139870 w 1040633"/>
                  <a:gd name="connsiteY4" fmla="*/ 1191723 h 1219697"/>
                  <a:gd name="connsiteX0" fmla="*/ 139870 w 1040633"/>
                  <a:gd name="connsiteY0" fmla="*/ 1191723 h 1191723"/>
                  <a:gd name="connsiteX1" fmla="*/ 0 w 1040633"/>
                  <a:gd name="connsiteY1" fmla="*/ 0 h 1191723"/>
                  <a:gd name="connsiteX2" fmla="*/ 1040633 w 1040633"/>
                  <a:gd name="connsiteY2" fmla="*/ 16785 h 1191723"/>
                  <a:gd name="connsiteX3" fmla="*/ 671988 w 1040633"/>
                  <a:gd name="connsiteY3" fmla="*/ 1158121 h 1191723"/>
                  <a:gd name="connsiteX4" fmla="*/ 139870 w 1040633"/>
                  <a:gd name="connsiteY4" fmla="*/ 1191723 h 1191723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1040633"/>
                  <a:gd name="connsiteY0" fmla="*/ 1160935 h 1160935"/>
                  <a:gd name="connsiteX1" fmla="*/ 0 w 1040633"/>
                  <a:gd name="connsiteY1" fmla="*/ 0 h 1160935"/>
                  <a:gd name="connsiteX2" fmla="*/ 1040633 w 1040633"/>
                  <a:gd name="connsiteY2" fmla="*/ 16785 h 1160935"/>
                  <a:gd name="connsiteX3" fmla="*/ 671988 w 1040633"/>
                  <a:gd name="connsiteY3" fmla="*/ 1158121 h 1160935"/>
                  <a:gd name="connsiteX4" fmla="*/ 363082 w 1040633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71988 w 778664"/>
                  <a:gd name="connsiteY3" fmla="*/ 1158121 h 1160935"/>
                  <a:gd name="connsiteX4" fmla="*/ 363082 w 778664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94768 w 778664"/>
                  <a:gd name="connsiteY3" fmla="*/ 1112562 h 1160935"/>
                  <a:gd name="connsiteX4" fmla="*/ 363082 w 778664"/>
                  <a:gd name="connsiteY4" fmla="*/ 1160935 h 1160935"/>
                  <a:gd name="connsiteX0" fmla="*/ 363082 w 778664"/>
                  <a:gd name="connsiteY0" fmla="*/ 1160935 h 1160935"/>
                  <a:gd name="connsiteX1" fmla="*/ 0 w 778664"/>
                  <a:gd name="connsiteY1" fmla="*/ 0 h 1160935"/>
                  <a:gd name="connsiteX2" fmla="*/ 778664 w 778664"/>
                  <a:gd name="connsiteY2" fmla="*/ 130682 h 1160935"/>
                  <a:gd name="connsiteX3" fmla="*/ 694768 w 778664"/>
                  <a:gd name="connsiteY3" fmla="*/ 1112562 h 1160935"/>
                  <a:gd name="connsiteX4" fmla="*/ 363082 w 778664"/>
                  <a:gd name="connsiteY4" fmla="*/ 1160935 h 1160935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397252 w 778664"/>
                  <a:gd name="connsiteY0" fmla="*/ 1103987 h 1112562"/>
                  <a:gd name="connsiteX1" fmla="*/ 0 w 778664"/>
                  <a:gd name="connsiteY1" fmla="*/ 0 h 1112562"/>
                  <a:gd name="connsiteX2" fmla="*/ 778664 w 778664"/>
                  <a:gd name="connsiteY2" fmla="*/ 130682 h 1112562"/>
                  <a:gd name="connsiteX3" fmla="*/ 694768 w 778664"/>
                  <a:gd name="connsiteY3" fmla="*/ 1112562 h 1112562"/>
                  <a:gd name="connsiteX4" fmla="*/ 397252 w 778664"/>
                  <a:gd name="connsiteY4" fmla="*/ 1103987 h 1112562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23893 w 505305"/>
                  <a:gd name="connsiteY0" fmla="*/ 973305 h 981880"/>
                  <a:gd name="connsiteX1" fmla="*/ 0 w 505305"/>
                  <a:gd name="connsiteY1" fmla="*/ 28773 h 981880"/>
                  <a:gd name="connsiteX2" fmla="*/ 505305 w 505305"/>
                  <a:gd name="connsiteY2" fmla="*/ 0 h 981880"/>
                  <a:gd name="connsiteX3" fmla="*/ 421409 w 505305"/>
                  <a:gd name="connsiteY3" fmla="*/ 981880 h 981880"/>
                  <a:gd name="connsiteX4" fmla="*/ 123893 w 505305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81880"/>
                  <a:gd name="connsiteX1" fmla="*/ 0 w 499610"/>
                  <a:gd name="connsiteY1" fmla="*/ 11688 h 981880"/>
                  <a:gd name="connsiteX2" fmla="*/ 499610 w 499610"/>
                  <a:gd name="connsiteY2" fmla="*/ 0 h 981880"/>
                  <a:gd name="connsiteX3" fmla="*/ 415714 w 499610"/>
                  <a:gd name="connsiteY3" fmla="*/ 981880 h 981880"/>
                  <a:gd name="connsiteX4" fmla="*/ 118198 w 499610"/>
                  <a:gd name="connsiteY4" fmla="*/ 973305 h 981880"/>
                  <a:gd name="connsiteX0" fmla="*/ 11819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18198 w 499610"/>
                  <a:gd name="connsiteY4" fmla="*/ 973305 h 976186"/>
                  <a:gd name="connsiteX0" fmla="*/ 11819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1819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499610"/>
                  <a:gd name="connsiteY0" fmla="*/ 973305 h 976186"/>
                  <a:gd name="connsiteX1" fmla="*/ 0 w 499610"/>
                  <a:gd name="connsiteY1" fmla="*/ 11688 h 976186"/>
                  <a:gd name="connsiteX2" fmla="*/ 499610 w 499610"/>
                  <a:gd name="connsiteY2" fmla="*/ 0 h 976186"/>
                  <a:gd name="connsiteX3" fmla="*/ 273339 w 499610"/>
                  <a:gd name="connsiteY3" fmla="*/ 976186 h 976186"/>
                  <a:gd name="connsiteX4" fmla="*/ 197928 w 499610"/>
                  <a:gd name="connsiteY4" fmla="*/ 973305 h 976186"/>
                  <a:gd name="connsiteX0" fmla="*/ 197928 w 621064"/>
                  <a:gd name="connsiteY0" fmla="*/ 973305 h 973305"/>
                  <a:gd name="connsiteX1" fmla="*/ 0 w 621064"/>
                  <a:gd name="connsiteY1" fmla="*/ 11688 h 973305"/>
                  <a:gd name="connsiteX2" fmla="*/ 499610 w 621064"/>
                  <a:gd name="connsiteY2" fmla="*/ 0 h 973305"/>
                  <a:gd name="connsiteX3" fmla="*/ 558839 w 621064"/>
                  <a:gd name="connsiteY3" fmla="*/ 754682 h 973305"/>
                  <a:gd name="connsiteX4" fmla="*/ 197928 w 621064"/>
                  <a:gd name="connsiteY4" fmla="*/ 973305 h 973305"/>
                  <a:gd name="connsiteX0" fmla="*/ 197928 w 558839"/>
                  <a:gd name="connsiteY0" fmla="*/ 973305 h 973305"/>
                  <a:gd name="connsiteX1" fmla="*/ 0 w 558839"/>
                  <a:gd name="connsiteY1" fmla="*/ 11688 h 973305"/>
                  <a:gd name="connsiteX2" fmla="*/ 499610 w 558839"/>
                  <a:gd name="connsiteY2" fmla="*/ 0 h 973305"/>
                  <a:gd name="connsiteX3" fmla="*/ 558839 w 558839"/>
                  <a:gd name="connsiteY3" fmla="*/ 754682 h 973305"/>
                  <a:gd name="connsiteX4" fmla="*/ 197928 w 558839"/>
                  <a:gd name="connsiteY4" fmla="*/ 973305 h 973305"/>
                  <a:gd name="connsiteX0" fmla="*/ 197928 w 558839"/>
                  <a:gd name="connsiteY0" fmla="*/ 973305 h 973305"/>
                  <a:gd name="connsiteX1" fmla="*/ 0 w 558839"/>
                  <a:gd name="connsiteY1" fmla="*/ 11688 h 973305"/>
                  <a:gd name="connsiteX2" fmla="*/ 499610 w 558839"/>
                  <a:gd name="connsiteY2" fmla="*/ 0 h 973305"/>
                  <a:gd name="connsiteX3" fmla="*/ 558839 w 558839"/>
                  <a:gd name="connsiteY3" fmla="*/ 754682 h 973305"/>
                  <a:gd name="connsiteX4" fmla="*/ 197928 w 558839"/>
                  <a:gd name="connsiteY4" fmla="*/ 973305 h 973305"/>
                  <a:gd name="connsiteX0" fmla="*/ 370213 w 558839"/>
                  <a:gd name="connsiteY0" fmla="*/ 796102 h 796102"/>
                  <a:gd name="connsiteX1" fmla="*/ 0 w 558839"/>
                  <a:gd name="connsiteY1" fmla="*/ 11688 h 796102"/>
                  <a:gd name="connsiteX2" fmla="*/ 499610 w 558839"/>
                  <a:gd name="connsiteY2" fmla="*/ 0 h 796102"/>
                  <a:gd name="connsiteX3" fmla="*/ 558839 w 558839"/>
                  <a:gd name="connsiteY3" fmla="*/ 754682 h 796102"/>
                  <a:gd name="connsiteX4" fmla="*/ 370213 w 558839"/>
                  <a:gd name="connsiteY4" fmla="*/ 796102 h 796102"/>
                  <a:gd name="connsiteX0" fmla="*/ 370213 w 558839"/>
                  <a:gd name="connsiteY0" fmla="*/ 796102 h 796102"/>
                  <a:gd name="connsiteX1" fmla="*/ 0 w 558839"/>
                  <a:gd name="connsiteY1" fmla="*/ 11688 h 796102"/>
                  <a:gd name="connsiteX2" fmla="*/ 499610 w 558839"/>
                  <a:gd name="connsiteY2" fmla="*/ 0 h 796102"/>
                  <a:gd name="connsiteX3" fmla="*/ 558839 w 558839"/>
                  <a:gd name="connsiteY3" fmla="*/ 754682 h 796102"/>
                  <a:gd name="connsiteX4" fmla="*/ 370213 w 558839"/>
                  <a:gd name="connsiteY4" fmla="*/ 796102 h 796102"/>
                  <a:gd name="connsiteX0" fmla="*/ 370213 w 558839"/>
                  <a:gd name="connsiteY0" fmla="*/ 796102 h 796102"/>
                  <a:gd name="connsiteX1" fmla="*/ 0 w 558839"/>
                  <a:gd name="connsiteY1" fmla="*/ 11688 h 796102"/>
                  <a:gd name="connsiteX2" fmla="*/ 499610 w 558839"/>
                  <a:gd name="connsiteY2" fmla="*/ 0 h 796102"/>
                  <a:gd name="connsiteX3" fmla="*/ 558839 w 558839"/>
                  <a:gd name="connsiteY3" fmla="*/ 754682 h 796102"/>
                  <a:gd name="connsiteX4" fmla="*/ 370213 w 558839"/>
                  <a:gd name="connsiteY4" fmla="*/ 796102 h 796102"/>
                  <a:gd name="connsiteX0" fmla="*/ 370213 w 558839"/>
                  <a:gd name="connsiteY0" fmla="*/ 1315828 h 1315828"/>
                  <a:gd name="connsiteX1" fmla="*/ 0 w 558839"/>
                  <a:gd name="connsiteY1" fmla="*/ 531414 h 1315828"/>
                  <a:gd name="connsiteX2" fmla="*/ 506930 w 558839"/>
                  <a:gd name="connsiteY2" fmla="*/ 0 h 1315828"/>
                  <a:gd name="connsiteX3" fmla="*/ 558839 w 558839"/>
                  <a:gd name="connsiteY3" fmla="*/ 1274408 h 1315828"/>
                  <a:gd name="connsiteX4" fmla="*/ 370213 w 558839"/>
                  <a:gd name="connsiteY4" fmla="*/ 1315828 h 1315828"/>
                  <a:gd name="connsiteX0" fmla="*/ 384853 w 573479"/>
                  <a:gd name="connsiteY0" fmla="*/ 1326654 h 1326654"/>
                  <a:gd name="connsiteX1" fmla="*/ 0 w 573479"/>
                  <a:gd name="connsiteY1" fmla="*/ 554 h 1326654"/>
                  <a:gd name="connsiteX2" fmla="*/ 521570 w 573479"/>
                  <a:gd name="connsiteY2" fmla="*/ 10826 h 1326654"/>
                  <a:gd name="connsiteX3" fmla="*/ 573479 w 573479"/>
                  <a:gd name="connsiteY3" fmla="*/ 1285234 h 1326654"/>
                  <a:gd name="connsiteX4" fmla="*/ 384853 w 573479"/>
                  <a:gd name="connsiteY4" fmla="*/ 1326654 h 1326654"/>
                  <a:gd name="connsiteX0" fmla="*/ 384853 w 573479"/>
                  <a:gd name="connsiteY0" fmla="*/ 1326654 h 1326654"/>
                  <a:gd name="connsiteX1" fmla="*/ 0 w 573479"/>
                  <a:gd name="connsiteY1" fmla="*/ 554 h 1326654"/>
                  <a:gd name="connsiteX2" fmla="*/ 521570 w 573479"/>
                  <a:gd name="connsiteY2" fmla="*/ 10826 h 1326654"/>
                  <a:gd name="connsiteX3" fmla="*/ 573479 w 573479"/>
                  <a:gd name="connsiteY3" fmla="*/ 1285234 h 1326654"/>
                  <a:gd name="connsiteX4" fmla="*/ 384853 w 573479"/>
                  <a:gd name="connsiteY4" fmla="*/ 1326654 h 1326654"/>
                  <a:gd name="connsiteX0" fmla="*/ 384853 w 573479"/>
                  <a:gd name="connsiteY0" fmla="*/ 1326654 h 1326654"/>
                  <a:gd name="connsiteX1" fmla="*/ 0 w 573479"/>
                  <a:gd name="connsiteY1" fmla="*/ 554 h 1326654"/>
                  <a:gd name="connsiteX2" fmla="*/ 521570 w 573479"/>
                  <a:gd name="connsiteY2" fmla="*/ 10826 h 1326654"/>
                  <a:gd name="connsiteX3" fmla="*/ 573479 w 573479"/>
                  <a:gd name="connsiteY3" fmla="*/ 1285234 h 1326654"/>
                  <a:gd name="connsiteX4" fmla="*/ 384853 w 573479"/>
                  <a:gd name="connsiteY4" fmla="*/ 1326654 h 1326654"/>
                  <a:gd name="connsiteX0" fmla="*/ 384853 w 573479"/>
                  <a:gd name="connsiteY0" fmla="*/ 1326654 h 1326654"/>
                  <a:gd name="connsiteX1" fmla="*/ 0 w 573479"/>
                  <a:gd name="connsiteY1" fmla="*/ 554 h 1326654"/>
                  <a:gd name="connsiteX2" fmla="*/ 521570 w 573479"/>
                  <a:gd name="connsiteY2" fmla="*/ 10826 h 1326654"/>
                  <a:gd name="connsiteX3" fmla="*/ 573479 w 573479"/>
                  <a:gd name="connsiteY3" fmla="*/ 1285234 h 1326654"/>
                  <a:gd name="connsiteX4" fmla="*/ 384853 w 573479"/>
                  <a:gd name="connsiteY4" fmla="*/ 1326654 h 1326654"/>
                  <a:gd name="connsiteX0" fmla="*/ 384853 w 573479"/>
                  <a:gd name="connsiteY0" fmla="*/ 1326654 h 1326654"/>
                  <a:gd name="connsiteX1" fmla="*/ 0 w 573479"/>
                  <a:gd name="connsiteY1" fmla="*/ 554 h 1326654"/>
                  <a:gd name="connsiteX2" fmla="*/ 521570 w 573479"/>
                  <a:gd name="connsiteY2" fmla="*/ 10826 h 1326654"/>
                  <a:gd name="connsiteX3" fmla="*/ 573479 w 573479"/>
                  <a:gd name="connsiteY3" fmla="*/ 1285234 h 1326654"/>
                  <a:gd name="connsiteX4" fmla="*/ 384853 w 573479"/>
                  <a:gd name="connsiteY4" fmla="*/ 1326654 h 1326654"/>
                  <a:gd name="connsiteX0" fmla="*/ 384853 w 573479"/>
                  <a:gd name="connsiteY0" fmla="*/ 1326654 h 1326654"/>
                  <a:gd name="connsiteX1" fmla="*/ 0 w 573479"/>
                  <a:gd name="connsiteY1" fmla="*/ 554 h 1326654"/>
                  <a:gd name="connsiteX2" fmla="*/ 521570 w 573479"/>
                  <a:gd name="connsiteY2" fmla="*/ 10826 h 1326654"/>
                  <a:gd name="connsiteX3" fmla="*/ 573479 w 573479"/>
                  <a:gd name="connsiteY3" fmla="*/ 1285234 h 1326654"/>
                  <a:gd name="connsiteX4" fmla="*/ 384853 w 573479"/>
                  <a:gd name="connsiteY4" fmla="*/ 1326654 h 1326654"/>
                  <a:gd name="connsiteX0" fmla="*/ 384853 w 588119"/>
                  <a:gd name="connsiteY0" fmla="*/ 1326654 h 1326654"/>
                  <a:gd name="connsiteX1" fmla="*/ 0 w 588119"/>
                  <a:gd name="connsiteY1" fmla="*/ 554 h 1326654"/>
                  <a:gd name="connsiteX2" fmla="*/ 521570 w 588119"/>
                  <a:gd name="connsiteY2" fmla="*/ 10826 h 1326654"/>
                  <a:gd name="connsiteX3" fmla="*/ 588119 w 588119"/>
                  <a:gd name="connsiteY3" fmla="*/ 1321835 h 1326654"/>
                  <a:gd name="connsiteX4" fmla="*/ 384853 w 588119"/>
                  <a:gd name="connsiteY4" fmla="*/ 1326654 h 1326654"/>
                  <a:gd name="connsiteX0" fmla="*/ 384853 w 588119"/>
                  <a:gd name="connsiteY0" fmla="*/ 1326654 h 1326654"/>
                  <a:gd name="connsiteX1" fmla="*/ 0 w 588119"/>
                  <a:gd name="connsiteY1" fmla="*/ 554 h 1326654"/>
                  <a:gd name="connsiteX2" fmla="*/ 521570 w 588119"/>
                  <a:gd name="connsiteY2" fmla="*/ 10826 h 1326654"/>
                  <a:gd name="connsiteX3" fmla="*/ 588119 w 588119"/>
                  <a:gd name="connsiteY3" fmla="*/ 1321835 h 1326654"/>
                  <a:gd name="connsiteX4" fmla="*/ 384853 w 588119"/>
                  <a:gd name="connsiteY4" fmla="*/ 1326654 h 1326654"/>
                  <a:gd name="connsiteX0" fmla="*/ 384853 w 588119"/>
                  <a:gd name="connsiteY0" fmla="*/ 1326148 h 1326148"/>
                  <a:gd name="connsiteX1" fmla="*/ 0 w 588119"/>
                  <a:gd name="connsiteY1" fmla="*/ 48 h 1326148"/>
                  <a:gd name="connsiteX2" fmla="*/ 521570 w 588119"/>
                  <a:gd name="connsiteY2" fmla="*/ 228243 h 1326148"/>
                  <a:gd name="connsiteX3" fmla="*/ 588119 w 588119"/>
                  <a:gd name="connsiteY3" fmla="*/ 1321329 h 1326148"/>
                  <a:gd name="connsiteX4" fmla="*/ 384853 w 588119"/>
                  <a:gd name="connsiteY4" fmla="*/ 1326148 h 1326148"/>
                  <a:gd name="connsiteX0" fmla="*/ 384853 w 588119"/>
                  <a:gd name="connsiteY0" fmla="*/ 1326148 h 1326148"/>
                  <a:gd name="connsiteX1" fmla="*/ 0 w 588119"/>
                  <a:gd name="connsiteY1" fmla="*/ 48 h 1326148"/>
                  <a:gd name="connsiteX2" fmla="*/ 521570 w 588119"/>
                  <a:gd name="connsiteY2" fmla="*/ 228243 h 1326148"/>
                  <a:gd name="connsiteX3" fmla="*/ 588119 w 588119"/>
                  <a:gd name="connsiteY3" fmla="*/ 1321329 h 1326148"/>
                  <a:gd name="connsiteX4" fmla="*/ 384853 w 588119"/>
                  <a:gd name="connsiteY4" fmla="*/ 1326148 h 1326148"/>
                  <a:gd name="connsiteX0" fmla="*/ 384853 w 588119"/>
                  <a:gd name="connsiteY0" fmla="*/ 1326148 h 1326148"/>
                  <a:gd name="connsiteX1" fmla="*/ 0 w 588119"/>
                  <a:gd name="connsiteY1" fmla="*/ 48 h 1326148"/>
                  <a:gd name="connsiteX2" fmla="*/ 521570 w 588119"/>
                  <a:gd name="connsiteY2" fmla="*/ 228243 h 1326148"/>
                  <a:gd name="connsiteX3" fmla="*/ 588119 w 588119"/>
                  <a:gd name="connsiteY3" fmla="*/ 1321329 h 1326148"/>
                  <a:gd name="connsiteX4" fmla="*/ 384853 w 588119"/>
                  <a:gd name="connsiteY4" fmla="*/ 1326148 h 1326148"/>
                  <a:gd name="connsiteX0" fmla="*/ 366066 w 569332"/>
                  <a:gd name="connsiteY0" fmla="*/ 1097905 h 1097905"/>
                  <a:gd name="connsiteX1" fmla="*/ 0 w 569332"/>
                  <a:gd name="connsiteY1" fmla="*/ 4757 h 1097905"/>
                  <a:gd name="connsiteX2" fmla="*/ 502783 w 569332"/>
                  <a:gd name="connsiteY2" fmla="*/ 0 h 1097905"/>
                  <a:gd name="connsiteX3" fmla="*/ 569332 w 569332"/>
                  <a:gd name="connsiteY3" fmla="*/ 1093086 h 1097905"/>
                  <a:gd name="connsiteX4" fmla="*/ 366066 w 569332"/>
                  <a:gd name="connsiteY4" fmla="*/ 1097905 h 1097905"/>
                  <a:gd name="connsiteX0" fmla="*/ 366066 w 569332"/>
                  <a:gd name="connsiteY0" fmla="*/ 1097905 h 1097905"/>
                  <a:gd name="connsiteX1" fmla="*/ 0 w 569332"/>
                  <a:gd name="connsiteY1" fmla="*/ 4757 h 1097905"/>
                  <a:gd name="connsiteX2" fmla="*/ 502783 w 569332"/>
                  <a:gd name="connsiteY2" fmla="*/ 0 h 1097905"/>
                  <a:gd name="connsiteX3" fmla="*/ 569332 w 569332"/>
                  <a:gd name="connsiteY3" fmla="*/ 1093086 h 1097905"/>
                  <a:gd name="connsiteX4" fmla="*/ 366066 w 569332"/>
                  <a:gd name="connsiteY4" fmla="*/ 1097905 h 1097905"/>
                  <a:gd name="connsiteX0" fmla="*/ 366066 w 569332"/>
                  <a:gd name="connsiteY0" fmla="*/ 1097905 h 1097905"/>
                  <a:gd name="connsiteX1" fmla="*/ 0 w 569332"/>
                  <a:gd name="connsiteY1" fmla="*/ 4757 h 1097905"/>
                  <a:gd name="connsiteX2" fmla="*/ 502783 w 569332"/>
                  <a:gd name="connsiteY2" fmla="*/ 0 h 1097905"/>
                  <a:gd name="connsiteX3" fmla="*/ 569332 w 569332"/>
                  <a:gd name="connsiteY3" fmla="*/ 1093086 h 1097905"/>
                  <a:gd name="connsiteX4" fmla="*/ 366066 w 569332"/>
                  <a:gd name="connsiteY4" fmla="*/ 1097905 h 1097905"/>
                  <a:gd name="connsiteX0" fmla="*/ 366066 w 594113"/>
                  <a:gd name="connsiteY0" fmla="*/ 1097905 h 1179971"/>
                  <a:gd name="connsiteX1" fmla="*/ 0 w 594113"/>
                  <a:gd name="connsiteY1" fmla="*/ 4757 h 1179971"/>
                  <a:gd name="connsiteX2" fmla="*/ 502783 w 594113"/>
                  <a:gd name="connsiteY2" fmla="*/ 0 h 1179971"/>
                  <a:gd name="connsiteX3" fmla="*/ 594113 w 594113"/>
                  <a:gd name="connsiteY3" fmla="*/ 1179818 h 1179971"/>
                  <a:gd name="connsiteX4" fmla="*/ 366066 w 594113"/>
                  <a:gd name="connsiteY4" fmla="*/ 1097905 h 1179971"/>
                  <a:gd name="connsiteX0" fmla="*/ 403236 w 594113"/>
                  <a:gd name="connsiteY0" fmla="*/ 1215612 h 1215612"/>
                  <a:gd name="connsiteX1" fmla="*/ 0 w 594113"/>
                  <a:gd name="connsiteY1" fmla="*/ 4757 h 1215612"/>
                  <a:gd name="connsiteX2" fmla="*/ 502783 w 594113"/>
                  <a:gd name="connsiteY2" fmla="*/ 0 h 1215612"/>
                  <a:gd name="connsiteX3" fmla="*/ 594113 w 594113"/>
                  <a:gd name="connsiteY3" fmla="*/ 1179818 h 1215612"/>
                  <a:gd name="connsiteX4" fmla="*/ 403236 w 594113"/>
                  <a:gd name="connsiteY4" fmla="*/ 1215612 h 1215612"/>
                  <a:gd name="connsiteX0" fmla="*/ 403236 w 574100"/>
                  <a:gd name="connsiteY0" fmla="*/ 1215612 h 1215612"/>
                  <a:gd name="connsiteX1" fmla="*/ 0 w 574100"/>
                  <a:gd name="connsiteY1" fmla="*/ 4757 h 1215612"/>
                  <a:gd name="connsiteX2" fmla="*/ 502783 w 574100"/>
                  <a:gd name="connsiteY2" fmla="*/ 0 h 1215612"/>
                  <a:gd name="connsiteX3" fmla="*/ 574100 w 574100"/>
                  <a:gd name="connsiteY3" fmla="*/ 1014877 h 1215612"/>
                  <a:gd name="connsiteX4" fmla="*/ 403236 w 574100"/>
                  <a:gd name="connsiteY4" fmla="*/ 1215612 h 1215612"/>
                  <a:gd name="connsiteX0" fmla="*/ 333190 w 574100"/>
                  <a:gd name="connsiteY0" fmla="*/ 985695 h 1015244"/>
                  <a:gd name="connsiteX1" fmla="*/ 0 w 574100"/>
                  <a:gd name="connsiteY1" fmla="*/ 4757 h 1015244"/>
                  <a:gd name="connsiteX2" fmla="*/ 502783 w 574100"/>
                  <a:gd name="connsiteY2" fmla="*/ 0 h 1015244"/>
                  <a:gd name="connsiteX3" fmla="*/ 574100 w 574100"/>
                  <a:gd name="connsiteY3" fmla="*/ 1014877 h 1015244"/>
                  <a:gd name="connsiteX4" fmla="*/ 333190 w 574100"/>
                  <a:gd name="connsiteY4" fmla="*/ 985695 h 1015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4100" h="1015244">
                    <a:moveTo>
                      <a:pt x="333190" y="985695"/>
                    </a:moveTo>
                    <a:cubicBezTo>
                      <a:pt x="153901" y="433090"/>
                      <a:pt x="295574" y="908506"/>
                      <a:pt x="0" y="4757"/>
                    </a:cubicBezTo>
                    <a:cubicBezTo>
                      <a:pt x="166537" y="861"/>
                      <a:pt x="336246" y="3896"/>
                      <a:pt x="502783" y="0"/>
                    </a:cubicBezTo>
                    <a:cubicBezTo>
                      <a:pt x="555943" y="995541"/>
                      <a:pt x="537473" y="350120"/>
                      <a:pt x="574100" y="1014877"/>
                    </a:cubicBezTo>
                    <a:cubicBezTo>
                      <a:pt x="476415" y="1019182"/>
                      <a:pt x="529388" y="984229"/>
                      <a:pt x="333190" y="985695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95000"/>
                      <a:alpha val="5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</a:gradFill>
              <a:ln>
                <a:solidFill>
                  <a:schemeClr val="bg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29" name="Group 28"/>
              <p:cNvGrpSpPr/>
              <p:nvPr/>
            </p:nvGrpSpPr>
            <p:grpSpPr>
              <a:xfrm>
                <a:off x="1856416" y="3709935"/>
                <a:ext cx="1049338" cy="1739900"/>
                <a:chOff x="1856416" y="3709935"/>
                <a:chExt cx="1049338" cy="1739900"/>
              </a:xfrm>
            </p:grpSpPr>
            <p:sp>
              <p:nvSpPr>
                <p:cNvPr id="496" name="Rectangle 495"/>
                <p:cNvSpPr/>
                <p:nvPr/>
              </p:nvSpPr>
              <p:spPr bwMode="auto">
                <a:xfrm rot="10800000">
                  <a:off x="1867529" y="3957585"/>
                  <a:ext cx="1027112" cy="611090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  <a:alpha val="62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</a:gra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grpSp>
              <p:nvGrpSpPr>
                <p:cNvPr id="48285" name="Group 498"/>
                <p:cNvGrpSpPr>
                  <a:grpSpLocks/>
                </p:cNvGrpSpPr>
                <p:nvPr/>
              </p:nvGrpSpPr>
              <p:grpSpPr bwMode="auto">
                <a:xfrm>
                  <a:off x="1858805" y="5088863"/>
                  <a:ext cx="1035373" cy="360972"/>
                  <a:chOff x="4128636" y="3606589"/>
                  <a:chExt cx="568145" cy="338667"/>
                </a:xfrm>
              </p:grpSpPr>
              <p:sp>
                <p:nvSpPr>
                  <p:cNvPr id="515" name="Oval 514"/>
                  <p:cNvSpPr/>
                  <p:nvPr/>
                </p:nvSpPr>
                <p:spPr>
                  <a:xfrm>
                    <a:off x="4129067" y="3720356"/>
                    <a:ext cx="567968" cy="224900"/>
                  </a:xfrm>
                  <a:prstGeom prst="ellipse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16" name="Rectangle 515"/>
                  <p:cNvSpPr/>
                  <p:nvPr/>
                </p:nvSpPr>
                <p:spPr>
                  <a:xfrm>
                    <a:off x="4129067" y="3720356"/>
                    <a:ext cx="567968" cy="111705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17" name="Oval 516"/>
                  <p:cNvSpPr/>
                  <p:nvPr/>
                </p:nvSpPr>
                <p:spPr>
                  <a:xfrm>
                    <a:off x="4129067" y="3607161"/>
                    <a:ext cx="567968" cy="224900"/>
                  </a:xfrm>
                  <a:prstGeom prst="ellipse">
                    <a:avLst/>
                  </a:prstGeom>
                  <a:solidFill>
                    <a:schemeClr val="accent2">
                      <a:lumMod val="60000"/>
                      <a:lumOff val="40000"/>
                      <a:alpha val="7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518" name="Straight Connector 517"/>
                  <p:cNvCxnSpPr/>
                  <p:nvPr/>
                </p:nvCxnSpPr>
                <p:spPr>
                  <a:xfrm>
                    <a:off x="4697035" y="3720356"/>
                    <a:ext cx="0" cy="111705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9" name="Straight Connector 518"/>
                  <p:cNvCxnSpPr/>
                  <p:nvPr/>
                </p:nvCxnSpPr>
                <p:spPr>
                  <a:xfrm>
                    <a:off x="4129067" y="3720356"/>
                    <a:ext cx="0" cy="111705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0" name="Rectangle 499"/>
                <p:cNvSpPr/>
                <p:nvPr/>
              </p:nvSpPr>
              <p:spPr bwMode="auto">
                <a:xfrm>
                  <a:off x="1877054" y="4704509"/>
                  <a:ext cx="1028700" cy="52307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60000"/>
                        <a:lumOff val="40000"/>
                        <a:alpha val="62000"/>
                      </a:schemeClr>
                    </a:gs>
                    <a:gs pos="54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1"/>
                    </a:gs>
                  </a:gsLst>
                </a:gra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02" name="Straight Connector 501"/>
                <p:cNvCxnSpPr/>
                <p:nvPr/>
              </p:nvCxnSpPr>
              <p:spPr bwMode="auto">
                <a:xfrm>
                  <a:off x="1861179" y="3981398"/>
                  <a:ext cx="17462" cy="130175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3" name="Straight Connector 502"/>
                <p:cNvCxnSpPr/>
                <p:nvPr/>
              </p:nvCxnSpPr>
              <p:spPr bwMode="auto">
                <a:xfrm flipH="1">
                  <a:off x="2894641" y="3971873"/>
                  <a:ext cx="6350" cy="127000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8290" name="Group 504"/>
                <p:cNvGrpSpPr>
                  <a:grpSpLocks/>
                </p:cNvGrpSpPr>
                <p:nvPr/>
              </p:nvGrpSpPr>
              <p:grpSpPr bwMode="auto">
                <a:xfrm>
                  <a:off x="1856416" y="3709935"/>
                  <a:ext cx="1044712" cy="399063"/>
                  <a:chOff x="2183302" y="1574638"/>
                  <a:chExt cx="1200154" cy="430218"/>
                </a:xfrm>
              </p:grpSpPr>
              <p:sp>
                <p:nvSpPr>
                  <p:cNvPr id="506" name="Oval 505"/>
                  <p:cNvSpPr/>
                  <p:nvPr/>
                </p:nvSpPr>
                <p:spPr bwMode="auto">
                  <a:xfrm flipV="1">
                    <a:off x="2185126" y="1689305"/>
                    <a:ext cx="1196349" cy="314904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31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20000"/>
                          <a:lumOff val="80000"/>
                        </a:schemeClr>
                      </a:gs>
                    </a:gsLst>
                    <a:lin ang="16200000" scaled="0"/>
                    <a:tileRect/>
                  </a:gradFill>
                  <a:ln w="6350" cmpd="sng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507" name="Rectangle 506"/>
                  <p:cNvSpPr/>
                  <p:nvPr/>
                </p:nvSpPr>
                <p:spPr bwMode="auto">
                  <a:xfrm>
                    <a:off x="2183302" y="1735513"/>
                    <a:ext cx="1198173" cy="11295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40000"/>
                          <a:lumOff val="60000"/>
                        </a:schemeClr>
                      </a:gs>
                      <a:gs pos="54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62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08" name="Oval 507"/>
                  <p:cNvSpPr/>
                  <p:nvPr/>
                </p:nvSpPr>
                <p:spPr bwMode="auto">
                  <a:xfrm flipV="1">
                    <a:off x="2183302" y="1574638"/>
                    <a:ext cx="1196349" cy="314904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509" name="Freeform 508"/>
                  <p:cNvSpPr/>
                  <p:nvPr/>
                </p:nvSpPr>
                <p:spPr bwMode="auto">
                  <a:xfrm>
                    <a:off x="2489684" y="1670478"/>
                    <a:ext cx="581762" cy="157452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10" name="Freeform 509"/>
                  <p:cNvSpPr/>
                  <p:nvPr/>
                </p:nvSpPr>
                <p:spPr bwMode="auto">
                  <a:xfrm>
                    <a:off x="2429502" y="1629404"/>
                    <a:ext cx="703949" cy="111244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11" name="Freeform 510"/>
                  <p:cNvSpPr/>
                  <p:nvPr/>
                </p:nvSpPr>
                <p:spPr bwMode="auto">
                  <a:xfrm>
                    <a:off x="2892723" y="1723534"/>
                    <a:ext cx="257142" cy="95840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12" name="Freeform 511"/>
                  <p:cNvSpPr/>
                  <p:nvPr/>
                </p:nvSpPr>
                <p:spPr bwMode="auto">
                  <a:xfrm>
                    <a:off x="2416736" y="1725244"/>
                    <a:ext cx="255318" cy="94130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513" name="Straight Connector 512"/>
                  <p:cNvCxnSpPr>
                    <a:endCxn id="508" idx="2"/>
                  </p:cNvCxnSpPr>
                  <p:nvPr/>
                </p:nvCxnSpPr>
                <p:spPr bwMode="auto">
                  <a:xfrm flipH="1" flipV="1">
                    <a:off x="2183302" y="1732090"/>
                    <a:ext cx="1824" cy="12151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4" name="Straight Connector 513"/>
                  <p:cNvCxnSpPr/>
                  <p:nvPr/>
                </p:nvCxnSpPr>
                <p:spPr bwMode="auto">
                  <a:xfrm flipH="1" flipV="1">
                    <a:off x="3381475" y="1728667"/>
                    <a:ext cx="1823" cy="12151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0" name="Group 29"/>
              <p:cNvGrpSpPr/>
              <p:nvPr/>
            </p:nvGrpSpPr>
            <p:grpSpPr>
              <a:xfrm>
                <a:off x="3566154" y="3862335"/>
                <a:ext cx="514350" cy="1670050"/>
                <a:chOff x="3566154" y="3862335"/>
                <a:chExt cx="514350" cy="1670050"/>
              </a:xfrm>
            </p:grpSpPr>
            <p:sp>
              <p:nvSpPr>
                <p:cNvPr id="549" name="Rectangle 548"/>
                <p:cNvSpPr/>
                <p:nvPr/>
              </p:nvSpPr>
              <p:spPr bwMode="auto">
                <a:xfrm rot="10800000">
                  <a:off x="3569201" y="3946092"/>
                  <a:ext cx="498084" cy="628647"/>
                </a:xfrm>
                <a:prstGeom prst="rect">
                  <a:avLst/>
                </a:prstGeom>
                <a:gradFill>
                  <a:gsLst>
                    <a:gs pos="1000">
                      <a:schemeClr val="accent2">
                        <a:lumMod val="75000"/>
                        <a:alpha val="62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</a:gra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50" name="Straight Connector 549"/>
                <p:cNvCxnSpPr/>
                <p:nvPr/>
              </p:nvCxnSpPr>
              <p:spPr bwMode="auto">
                <a:xfrm flipH="1">
                  <a:off x="4078916" y="4019498"/>
                  <a:ext cx="1588" cy="136525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8271" name="Group 552"/>
                <p:cNvGrpSpPr>
                  <a:grpSpLocks/>
                </p:cNvGrpSpPr>
                <p:nvPr/>
              </p:nvGrpSpPr>
              <p:grpSpPr bwMode="auto">
                <a:xfrm>
                  <a:off x="3571302" y="5310688"/>
                  <a:ext cx="507588" cy="221697"/>
                  <a:chOff x="4128636" y="3606589"/>
                  <a:chExt cx="568145" cy="338667"/>
                </a:xfrm>
              </p:grpSpPr>
              <p:sp>
                <p:nvSpPr>
                  <p:cNvPr id="562" name="Oval 561"/>
                  <p:cNvSpPr/>
                  <p:nvPr/>
                </p:nvSpPr>
                <p:spPr>
                  <a:xfrm>
                    <a:off x="4128204" y="3719724"/>
                    <a:ext cx="568606" cy="225532"/>
                  </a:xfrm>
                  <a:prstGeom prst="ellipse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63" name="Rectangle 562"/>
                  <p:cNvSpPr/>
                  <p:nvPr/>
                </p:nvSpPr>
                <p:spPr>
                  <a:xfrm>
                    <a:off x="4128204" y="3719724"/>
                    <a:ext cx="568606" cy="111554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64" name="Oval 563"/>
                  <p:cNvSpPr/>
                  <p:nvPr/>
                </p:nvSpPr>
                <p:spPr>
                  <a:xfrm>
                    <a:off x="4128204" y="3605744"/>
                    <a:ext cx="568606" cy="225534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  <a:alpha val="55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565" name="Straight Connector 564"/>
                  <p:cNvCxnSpPr/>
                  <p:nvPr/>
                </p:nvCxnSpPr>
                <p:spPr>
                  <a:xfrm>
                    <a:off x="4696810" y="3719724"/>
                    <a:ext cx="0" cy="111554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6" name="Straight Connector 565"/>
                  <p:cNvCxnSpPr/>
                  <p:nvPr/>
                </p:nvCxnSpPr>
                <p:spPr>
                  <a:xfrm>
                    <a:off x="4128204" y="3719724"/>
                    <a:ext cx="0" cy="111554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54" name="Rectangle 553"/>
                <p:cNvSpPr/>
                <p:nvPr/>
              </p:nvSpPr>
              <p:spPr bwMode="auto">
                <a:xfrm>
                  <a:off x="3572504" y="4575123"/>
                  <a:ext cx="496887" cy="812800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  <a:alpha val="62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</a:gra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57" name="Straight Connector 556"/>
                <p:cNvCxnSpPr/>
                <p:nvPr/>
              </p:nvCxnSpPr>
              <p:spPr bwMode="auto">
                <a:xfrm flipH="1">
                  <a:off x="3566154" y="4027435"/>
                  <a:ext cx="3175" cy="145097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8257" name="Group 538"/>
                <p:cNvGrpSpPr>
                  <a:grpSpLocks/>
                </p:cNvGrpSpPr>
                <p:nvPr/>
              </p:nvGrpSpPr>
              <p:grpSpPr bwMode="auto">
                <a:xfrm>
                  <a:off x="3568667" y="3862335"/>
                  <a:ext cx="503828" cy="248249"/>
                  <a:chOff x="2183302" y="1564542"/>
                  <a:chExt cx="1200154" cy="440314"/>
                </a:xfrm>
              </p:grpSpPr>
              <p:sp>
                <p:nvSpPr>
                  <p:cNvPr id="540" name="Oval 539"/>
                  <p:cNvSpPr/>
                  <p:nvPr/>
                </p:nvSpPr>
                <p:spPr bwMode="auto">
                  <a:xfrm flipV="1">
                    <a:off x="2188659" y="1691250"/>
                    <a:ext cx="1194966" cy="312543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31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bg1"/>
                      </a:gs>
                    </a:gsLst>
                    <a:lin ang="16200000" scaled="0"/>
                    <a:tileRect/>
                  </a:gradFill>
                  <a:ln w="6350" cmpd="sng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541" name="Rectangle 540"/>
                  <p:cNvSpPr/>
                  <p:nvPr/>
                </p:nvSpPr>
                <p:spPr bwMode="auto">
                  <a:xfrm>
                    <a:off x="2184879" y="1736302"/>
                    <a:ext cx="1198746" cy="112629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40000"/>
                          <a:lumOff val="60000"/>
                        </a:schemeClr>
                      </a:gs>
                      <a:gs pos="54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62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42" name="Oval 541"/>
                  <p:cNvSpPr/>
                  <p:nvPr/>
                </p:nvSpPr>
                <p:spPr bwMode="auto">
                  <a:xfrm flipV="1">
                    <a:off x="2184879" y="1564542"/>
                    <a:ext cx="1194966" cy="312545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543" name="Freeform 542"/>
                  <p:cNvSpPr/>
                  <p:nvPr/>
                </p:nvSpPr>
                <p:spPr bwMode="auto">
                  <a:xfrm>
                    <a:off x="2491182" y="1671539"/>
                    <a:ext cx="582357" cy="154865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44" name="Freeform 543"/>
                  <p:cNvSpPr/>
                  <p:nvPr/>
                </p:nvSpPr>
                <p:spPr bwMode="auto">
                  <a:xfrm>
                    <a:off x="2430678" y="1629304"/>
                    <a:ext cx="703366" cy="109812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45" name="Freeform 544"/>
                  <p:cNvSpPr/>
                  <p:nvPr/>
                </p:nvSpPr>
                <p:spPr bwMode="auto">
                  <a:xfrm>
                    <a:off x="2892025" y="1722222"/>
                    <a:ext cx="260927" cy="95734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46" name="Freeform 545"/>
                  <p:cNvSpPr/>
                  <p:nvPr/>
                </p:nvSpPr>
                <p:spPr bwMode="auto">
                  <a:xfrm>
                    <a:off x="2419334" y="1725039"/>
                    <a:ext cx="253362" cy="95734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547" name="Straight Connector 546"/>
                  <p:cNvCxnSpPr>
                    <a:endCxn id="542" idx="2"/>
                  </p:cNvCxnSpPr>
                  <p:nvPr/>
                </p:nvCxnSpPr>
                <p:spPr bwMode="auto">
                  <a:xfrm flipH="1" flipV="1">
                    <a:off x="2184879" y="1722222"/>
                    <a:ext cx="3780" cy="121077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8" name="Straight Connector 547"/>
                  <p:cNvCxnSpPr/>
                  <p:nvPr/>
                </p:nvCxnSpPr>
                <p:spPr bwMode="auto">
                  <a:xfrm flipH="1" flipV="1">
                    <a:off x="3379845" y="1727853"/>
                    <a:ext cx="3780" cy="121077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1" name="Group 30"/>
              <p:cNvGrpSpPr/>
              <p:nvPr/>
            </p:nvGrpSpPr>
            <p:grpSpPr>
              <a:xfrm>
                <a:off x="4348791" y="3867098"/>
                <a:ext cx="514350" cy="1670050"/>
                <a:chOff x="4348791" y="3867098"/>
                <a:chExt cx="514350" cy="1670050"/>
              </a:xfrm>
            </p:grpSpPr>
            <p:sp>
              <p:nvSpPr>
                <p:cNvPr id="579" name="Rectangle 578"/>
                <p:cNvSpPr/>
                <p:nvPr/>
              </p:nvSpPr>
              <p:spPr bwMode="auto">
                <a:xfrm rot="10800000">
                  <a:off x="4351838" y="3950855"/>
                  <a:ext cx="498084" cy="628647"/>
                </a:xfrm>
                <a:prstGeom prst="rect">
                  <a:avLst/>
                </a:prstGeom>
                <a:gradFill>
                  <a:gsLst>
                    <a:gs pos="1000">
                      <a:schemeClr val="accent2">
                        <a:lumMod val="75000"/>
                        <a:alpha val="62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</a:gra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80" name="Straight Connector 579"/>
                <p:cNvCxnSpPr/>
                <p:nvPr/>
              </p:nvCxnSpPr>
              <p:spPr bwMode="auto">
                <a:xfrm flipH="1">
                  <a:off x="4861554" y="4024260"/>
                  <a:ext cx="1587" cy="136525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8243" name="Group 580"/>
                <p:cNvGrpSpPr>
                  <a:grpSpLocks/>
                </p:cNvGrpSpPr>
                <p:nvPr/>
              </p:nvGrpSpPr>
              <p:grpSpPr bwMode="auto">
                <a:xfrm>
                  <a:off x="4353939" y="5315451"/>
                  <a:ext cx="507588" cy="221697"/>
                  <a:chOff x="4128636" y="3606589"/>
                  <a:chExt cx="568145" cy="338667"/>
                </a:xfrm>
              </p:grpSpPr>
              <p:sp>
                <p:nvSpPr>
                  <p:cNvPr id="589" name="Oval 588"/>
                  <p:cNvSpPr/>
                  <p:nvPr/>
                </p:nvSpPr>
                <p:spPr>
                  <a:xfrm>
                    <a:off x="4128205" y="3719722"/>
                    <a:ext cx="568606" cy="225534"/>
                  </a:xfrm>
                  <a:prstGeom prst="ellipse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90" name="Rectangle 589"/>
                  <p:cNvSpPr/>
                  <p:nvPr/>
                </p:nvSpPr>
                <p:spPr>
                  <a:xfrm>
                    <a:off x="4128205" y="3719722"/>
                    <a:ext cx="568606" cy="111554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91" name="Oval 590"/>
                  <p:cNvSpPr/>
                  <p:nvPr/>
                </p:nvSpPr>
                <p:spPr>
                  <a:xfrm>
                    <a:off x="4128205" y="3605744"/>
                    <a:ext cx="568606" cy="225532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  <a:alpha val="55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592" name="Straight Connector 591"/>
                  <p:cNvCxnSpPr/>
                  <p:nvPr/>
                </p:nvCxnSpPr>
                <p:spPr>
                  <a:xfrm>
                    <a:off x="4696811" y="3719722"/>
                    <a:ext cx="0" cy="111554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3" name="Straight Connector 592"/>
                  <p:cNvCxnSpPr/>
                  <p:nvPr/>
                </p:nvCxnSpPr>
                <p:spPr>
                  <a:xfrm>
                    <a:off x="4128205" y="3719722"/>
                    <a:ext cx="0" cy="111554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82" name="Rectangle 581"/>
                <p:cNvSpPr/>
                <p:nvPr/>
              </p:nvSpPr>
              <p:spPr bwMode="auto">
                <a:xfrm>
                  <a:off x="4355141" y="4579885"/>
                  <a:ext cx="496888" cy="812800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  <a:alpha val="62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</a:gra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84" name="Straight Connector 583"/>
                <p:cNvCxnSpPr/>
                <p:nvPr/>
              </p:nvCxnSpPr>
              <p:spPr bwMode="auto">
                <a:xfrm flipH="1">
                  <a:off x="4348791" y="4032198"/>
                  <a:ext cx="3175" cy="145097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8229" name="Group 568"/>
                <p:cNvGrpSpPr>
                  <a:grpSpLocks/>
                </p:cNvGrpSpPr>
                <p:nvPr/>
              </p:nvGrpSpPr>
              <p:grpSpPr bwMode="auto">
                <a:xfrm>
                  <a:off x="4351304" y="3867098"/>
                  <a:ext cx="503828" cy="248249"/>
                  <a:chOff x="2183302" y="1564542"/>
                  <a:chExt cx="1200154" cy="440314"/>
                </a:xfrm>
              </p:grpSpPr>
              <p:sp>
                <p:nvSpPr>
                  <p:cNvPr id="570" name="Oval 569"/>
                  <p:cNvSpPr/>
                  <p:nvPr/>
                </p:nvSpPr>
                <p:spPr bwMode="auto">
                  <a:xfrm flipV="1">
                    <a:off x="2188662" y="1691248"/>
                    <a:ext cx="1194966" cy="312545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31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bg1"/>
                      </a:gs>
                    </a:gsLst>
                    <a:lin ang="16200000" scaled="0"/>
                    <a:tileRect/>
                  </a:gradFill>
                  <a:ln w="6350" cmpd="sng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571" name="Rectangle 570"/>
                  <p:cNvSpPr/>
                  <p:nvPr/>
                </p:nvSpPr>
                <p:spPr bwMode="auto">
                  <a:xfrm>
                    <a:off x="2184879" y="1736300"/>
                    <a:ext cx="1198749" cy="112629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40000"/>
                          <a:lumOff val="60000"/>
                        </a:schemeClr>
                      </a:gs>
                      <a:gs pos="54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62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72" name="Oval 571"/>
                  <p:cNvSpPr/>
                  <p:nvPr/>
                </p:nvSpPr>
                <p:spPr bwMode="auto">
                  <a:xfrm flipV="1">
                    <a:off x="2184879" y="1564542"/>
                    <a:ext cx="1194966" cy="312543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573" name="Freeform 572"/>
                  <p:cNvSpPr/>
                  <p:nvPr/>
                </p:nvSpPr>
                <p:spPr bwMode="auto">
                  <a:xfrm>
                    <a:off x="2491185" y="1671539"/>
                    <a:ext cx="582357" cy="154863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74" name="Freeform 573"/>
                  <p:cNvSpPr/>
                  <p:nvPr/>
                </p:nvSpPr>
                <p:spPr bwMode="auto">
                  <a:xfrm>
                    <a:off x="2430680" y="1629303"/>
                    <a:ext cx="703366" cy="109814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75" name="Freeform 574"/>
                  <p:cNvSpPr/>
                  <p:nvPr/>
                </p:nvSpPr>
                <p:spPr bwMode="auto">
                  <a:xfrm>
                    <a:off x="2892028" y="1722222"/>
                    <a:ext cx="260925" cy="95734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76" name="Freeform 575"/>
                  <p:cNvSpPr/>
                  <p:nvPr/>
                </p:nvSpPr>
                <p:spPr bwMode="auto">
                  <a:xfrm>
                    <a:off x="2419334" y="1725037"/>
                    <a:ext cx="253364" cy="95734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577" name="Straight Connector 576"/>
                  <p:cNvCxnSpPr>
                    <a:endCxn id="572" idx="2"/>
                  </p:cNvCxnSpPr>
                  <p:nvPr/>
                </p:nvCxnSpPr>
                <p:spPr bwMode="auto">
                  <a:xfrm flipH="1" flipV="1">
                    <a:off x="2184879" y="1722222"/>
                    <a:ext cx="3783" cy="121075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8" name="Straight Connector 577"/>
                  <p:cNvCxnSpPr/>
                  <p:nvPr/>
                </p:nvCxnSpPr>
                <p:spPr bwMode="auto">
                  <a:xfrm flipH="1" flipV="1">
                    <a:off x="3379845" y="1727853"/>
                    <a:ext cx="3783" cy="121075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8258" name="Group 48257"/>
              <p:cNvGrpSpPr/>
              <p:nvPr/>
            </p:nvGrpSpPr>
            <p:grpSpPr>
              <a:xfrm>
                <a:off x="5552116" y="3849635"/>
                <a:ext cx="514350" cy="1670050"/>
                <a:chOff x="5552116" y="3849635"/>
                <a:chExt cx="514350" cy="1670050"/>
              </a:xfrm>
            </p:grpSpPr>
            <p:sp>
              <p:nvSpPr>
                <p:cNvPr id="606" name="Rectangle 605"/>
                <p:cNvSpPr/>
                <p:nvPr/>
              </p:nvSpPr>
              <p:spPr bwMode="auto">
                <a:xfrm rot="10800000">
                  <a:off x="5555163" y="3933392"/>
                  <a:ext cx="498084" cy="628647"/>
                </a:xfrm>
                <a:prstGeom prst="rect">
                  <a:avLst/>
                </a:prstGeom>
                <a:gradFill>
                  <a:gsLst>
                    <a:gs pos="1000">
                      <a:schemeClr val="accent2">
                        <a:lumMod val="75000"/>
                        <a:alpha val="62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</a:gra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607" name="Straight Connector 606"/>
                <p:cNvCxnSpPr/>
                <p:nvPr/>
              </p:nvCxnSpPr>
              <p:spPr bwMode="auto">
                <a:xfrm flipH="1">
                  <a:off x="6064879" y="4006798"/>
                  <a:ext cx="1587" cy="136525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8215" name="Group 607"/>
                <p:cNvGrpSpPr>
                  <a:grpSpLocks/>
                </p:cNvGrpSpPr>
                <p:nvPr/>
              </p:nvGrpSpPr>
              <p:grpSpPr bwMode="auto">
                <a:xfrm>
                  <a:off x="5557264" y="5297988"/>
                  <a:ext cx="507588" cy="221697"/>
                  <a:chOff x="4128636" y="3606589"/>
                  <a:chExt cx="568145" cy="338667"/>
                </a:xfrm>
              </p:grpSpPr>
              <p:sp>
                <p:nvSpPr>
                  <p:cNvPr id="616" name="Oval 615"/>
                  <p:cNvSpPr/>
                  <p:nvPr/>
                </p:nvSpPr>
                <p:spPr>
                  <a:xfrm>
                    <a:off x="4128205" y="3719724"/>
                    <a:ext cx="568606" cy="225532"/>
                  </a:xfrm>
                  <a:prstGeom prst="ellipse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617" name="Rectangle 616"/>
                  <p:cNvSpPr/>
                  <p:nvPr/>
                </p:nvSpPr>
                <p:spPr>
                  <a:xfrm>
                    <a:off x="4128205" y="3719724"/>
                    <a:ext cx="568606" cy="111554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618" name="Oval 617"/>
                  <p:cNvSpPr/>
                  <p:nvPr/>
                </p:nvSpPr>
                <p:spPr>
                  <a:xfrm>
                    <a:off x="4128205" y="3605744"/>
                    <a:ext cx="568606" cy="225534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  <a:alpha val="55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619" name="Straight Connector 618"/>
                  <p:cNvCxnSpPr/>
                  <p:nvPr/>
                </p:nvCxnSpPr>
                <p:spPr>
                  <a:xfrm>
                    <a:off x="4696811" y="3719724"/>
                    <a:ext cx="0" cy="111554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0" name="Straight Connector 619"/>
                  <p:cNvCxnSpPr/>
                  <p:nvPr/>
                </p:nvCxnSpPr>
                <p:spPr>
                  <a:xfrm>
                    <a:off x="4128205" y="3719724"/>
                    <a:ext cx="0" cy="111554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09" name="Rectangle 608"/>
                <p:cNvSpPr/>
                <p:nvPr/>
              </p:nvSpPr>
              <p:spPr bwMode="auto">
                <a:xfrm>
                  <a:off x="5558466" y="4562423"/>
                  <a:ext cx="496888" cy="812800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  <a:alpha val="62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</a:gra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611" name="Straight Connector 610"/>
                <p:cNvCxnSpPr/>
                <p:nvPr/>
              </p:nvCxnSpPr>
              <p:spPr bwMode="auto">
                <a:xfrm flipH="1">
                  <a:off x="5552116" y="4014735"/>
                  <a:ext cx="3175" cy="1450975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8201" name="Group 595"/>
                <p:cNvGrpSpPr>
                  <a:grpSpLocks/>
                </p:cNvGrpSpPr>
                <p:nvPr/>
              </p:nvGrpSpPr>
              <p:grpSpPr bwMode="auto">
                <a:xfrm>
                  <a:off x="5554629" y="3849635"/>
                  <a:ext cx="503828" cy="248249"/>
                  <a:chOff x="2183302" y="1564542"/>
                  <a:chExt cx="1200154" cy="440314"/>
                </a:xfrm>
              </p:grpSpPr>
              <p:sp>
                <p:nvSpPr>
                  <p:cNvPr id="597" name="Oval 596"/>
                  <p:cNvSpPr/>
                  <p:nvPr/>
                </p:nvSpPr>
                <p:spPr bwMode="auto">
                  <a:xfrm flipV="1">
                    <a:off x="2188662" y="1691250"/>
                    <a:ext cx="1194966" cy="312543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31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bg1"/>
                      </a:gs>
                    </a:gsLst>
                    <a:lin ang="16200000" scaled="0"/>
                    <a:tileRect/>
                  </a:gradFill>
                  <a:ln w="6350" cmpd="sng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598" name="Rectangle 597"/>
                  <p:cNvSpPr/>
                  <p:nvPr/>
                </p:nvSpPr>
                <p:spPr bwMode="auto">
                  <a:xfrm>
                    <a:off x="2184879" y="1736302"/>
                    <a:ext cx="1198749" cy="112629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40000"/>
                          <a:lumOff val="60000"/>
                        </a:schemeClr>
                      </a:gs>
                      <a:gs pos="54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62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599" name="Oval 598"/>
                  <p:cNvSpPr/>
                  <p:nvPr/>
                </p:nvSpPr>
                <p:spPr bwMode="auto">
                  <a:xfrm flipV="1">
                    <a:off x="2184879" y="1564542"/>
                    <a:ext cx="1194966" cy="312545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600" name="Freeform 599"/>
                  <p:cNvSpPr/>
                  <p:nvPr/>
                </p:nvSpPr>
                <p:spPr bwMode="auto">
                  <a:xfrm>
                    <a:off x="2491185" y="1671539"/>
                    <a:ext cx="582357" cy="154865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601" name="Freeform 600"/>
                  <p:cNvSpPr/>
                  <p:nvPr/>
                </p:nvSpPr>
                <p:spPr bwMode="auto">
                  <a:xfrm>
                    <a:off x="2430680" y="1629304"/>
                    <a:ext cx="703366" cy="109812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602" name="Freeform 601"/>
                  <p:cNvSpPr/>
                  <p:nvPr/>
                </p:nvSpPr>
                <p:spPr bwMode="auto">
                  <a:xfrm>
                    <a:off x="2892028" y="1722222"/>
                    <a:ext cx="260925" cy="95734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603" name="Freeform 602"/>
                  <p:cNvSpPr/>
                  <p:nvPr/>
                </p:nvSpPr>
                <p:spPr bwMode="auto">
                  <a:xfrm>
                    <a:off x="2419334" y="1725039"/>
                    <a:ext cx="253364" cy="95734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604" name="Straight Connector 603"/>
                  <p:cNvCxnSpPr>
                    <a:endCxn id="599" idx="2"/>
                  </p:cNvCxnSpPr>
                  <p:nvPr/>
                </p:nvCxnSpPr>
                <p:spPr bwMode="auto">
                  <a:xfrm flipH="1" flipV="1">
                    <a:off x="2184879" y="1722222"/>
                    <a:ext cx="3783" cy="121077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5" name="Straight Connector 604"/>
                  <p:cNvCxnSpPr/>
                  <p:nvPr/>
                </p:nvCxnSpPr>
                <p:spPr bwMode="auto">
                  <a:xfrm flipH="1" flipV="1">
                    <a:off x="3379845" y="1727853"/>
                    <a:ext cx="3783" cy="121077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8259" name="Group 48258"/>
              <p:cNvGrpSpPr/>
              <p:nvPr/>
            </p:nvGrpSpPr>
            <p:grpSpPr>
              <a:xfrm>
                <a:off x="6547479" y="3836935"/>
                <a:ext cx="514350" cy="1671638"/>
                <a:chOff x="6547479" y="3836935"/>
                <a:chExt cx="514350" cy="1671638"/>
              </a:xfrm>
            </p:grpSpPr>
            <p:sp>
              <p:nvSpPr>
                <p:cNvPr id="633" name="Rectangle 632"/>
                <p:cNvSpPr/>
                <p:nvPr/>
              </p:nvSpPr>
              <p:spPr bwMode="auto">
                <a:xfrm rot="10800000">
                  <a:off x="6550526" y="3920772"/>
                  <a:ext cx="498084" cy="629245"/>
                </a:xfrm>
                <a:prstGeom prst="rect">
                  <a:avLst/>
                </a:prstGeom>
                <a:gradFill>
                  <a:gsLst>
                    <a:gs pos="1000">
                      <a:schemeClr val="accent2">
                        <a:lumMod val="75000"/>
                        <a:alpha val="62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</a:gra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634" name="Straight Connector 633"/>
                <p:cNvCxnSpPr/>
                <p:nvPr/>
              </p:nvCxnSpPr>
              <p:spPr bwMode="auto">
                <a:xfrm flipH="1">
                  <a:off x="7060241" y="3994098"/>
                  <a:ext cx="1588" cy="1366837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8187" name="Group 634"/>
                <p:cNvGrpSpPr>
                  <a:grpSpLocks/>
                </p:cNvGrpSpPr>
                <p:nvPr/>
              </p:nvGrpSpPr>
              <p:grpSpPr bwMode="auto">
                <a:xfrm>
                  <a:off x="6552627" y="5286665"/>
                  <a:ext cx="507588" cy="221908"/>
                  <a:chOff x="4128636" y="3606589"/>
                  <a:chExt cx="568145" cy="338667"/>
                </a:xfrm>
              </p:grpSpPr>
              <p:sp>
                <p:nvSpPr>
                  <p:cNvPr id="643" name="Oval 642"/>
                  <p:cNvSpPr/>
                  <p:nvPr/>
                </p:nvSpPr>
                <p:spPr>
                  <a:xfrm>
                    <a:off x="4128204" y="3719937"/>
                    <a:ext cx="568606" cy="225319"/>
                  </a:xfrm>
                  <a:prstGeom prst="ellipse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644" name="Rectangle 643"/>
                  <p:cNvSpPr/>
                  <p:nvPr/>
                </p:nvSpPr>
                <p:spPr>
                  <a:xfrm>
                    <a:off x="4128204" y="3719937"/>
                    <a:ext cx="568606" cy="111448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645" name="Oval 644"/>
                  <p:cNvSpPr/>
                  <p:nvPr/>
                </p:nvSpPr>
                <p:spPr>
                  <a:xfrm>
                    <a:off x="4128204" y="3606067"/>
                    <a:ext cx="568606" cy="225318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  <a:alpha val="55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646" name="Straight Connector 645"/>
                  <p:cNvCxnSpPr/>
                  <p:nvPr/>
                </p:nvCxnSpPr>
                <p:spPr>
                  <a:xfrm>
                    <a:off x="4696810" y="3719937"/>
                    <a:ext cx="0" cy="111448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7" name="Straight Connector 646"/>
                  <p:cNvCxnSpPr/>
                  <p:nvPr/>
                </p:nvCxnSpPr>
                <p:spPr>
                  <a:xfrm>
                    <a:off x="4128204" y="3719937"/>
                    <a:ext cx="0" cy="111448"/>
                  </a:xfrm>
                  <a:prstGeom prst="line">
                    <a:avLst/>
                  </a:prstGeom>
                  <a:ln w="6350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36" name="Rectangle 635"/>
                <p:cNvSpPr/>
                <p:nvPr/>
              </p:nvSpPr>
              <p:spPr bwMode="auto">
                <a:xfrm>
                  <a:off x="6553829" y="4551310"/>
                  <a:ext cx="496887" cy="812800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  <a:alpha val="62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</a:gra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638" name="Straight Connector 637"/>
                <p:cNvCxnSpPr/>
                <p:nvPr/>
              </p:nvCxnSpPr>
              <p:spPr bwMode="auto">
                <a:xfrm flipH="1">
                  <a:off x="6547479" y="4002035"/>
                  <a:ext cx="3175" cy="1452563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  <a:prstDash val="sysDash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8173" name="Group 622"/>
                <p:cNvGrpSpPr>
                  <a:grpSpLocks/>
                </p:cNvGrpSpPr>
                <p:nvPr/>
              </p:nvGrpSpPr>
              <p:grpSpPr bwMode="auto">
                <a:xfrm>
                  <a:off x="6549992" y="3836935"/>
                  <a:ext cx="503828" cy="248485"/>
                  <a:chOff x="2183302" y="1564542"/>
                  <a:chExt cx="1200154" cy="440314"/>
                </a:xfrm>
              </p:grpSpPr>
              <p:sp>
                <p:nvSpPr>
                  <p:cNvPr id="624" name="Oval 623"/>
                  <p:cNvSpPr/>
                  <p:nvPr/>
                </p:nvSpPr>
                <p:spPr bwMode="auto">
                  <a:xfrm flipV="1">
                    <a:off x="2188659" y="1691130"/>
                    <a:ext cx="1194966" cy="315061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31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bg1"/>
                      </a:gs>
                    </a:gsLst>
                    <a:lin ang="16200000" scaled="0"/>
                    <a:tileRect/>
                  </a:gradFill>
                  <a:ln w="6350" cmpd="sng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625" name="Rectangle 624"/>
                  <p:cNvSpPr/>
                  <p:nvPr/>
                </p:nvSpPr>
                <p:spPr bwMode="auto">
                  <a:xfrm>
                    <a:off x="2184879" y="1736138"/>
                    <a:ext cx="1198746" cy="112522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40000"/>
                          <a:lumOff val="60000"/>
                        </a:schemeClr>
                      </a:gs>
                      <a:gs pos="54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62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626" name="Oval 625"/>
                  <p:cNvSpPr/>
                  <p:nvPr/>
                </p:nvSpPr>
                <p:spPr bwMode="auto">
                  <a:xfrm flipV="1">
                    <a:off x="2184879" y="1564542"/>
                    <a:ext cx="1194966" cy="315061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627" name="Freeform 626"/>
                  <p:cNvSpPr/>
                  <p:nvPr/>
                </p:nvSpPr>
                <p:spPr bwMode="auto">
                  <a:xfrm>
                    <a:off x="2491182" y="1671438"/>
                    <a:ext cx="582357" cy="157530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628" name="Freeform 627"/>
                  <p:cNvSpPr/>
                  <p:nvPr/>
                </p:nvSpPr>
                <p:spPr bwMode="auto">
                  <a:xfrm>
                    <a:off x="2430678" y="1629243"/>
                    <a:ext cx="703366" cy="112522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629" name="Freeform 628"/>
                  <p:cNvSpPr/>
                  <p:nvPr/>
                </p:nvSpPr>
                <p:spPr bwMode="auto">
                  <a:xfrm>
                    <a:off x="2892025" y="1724886"/>
                    <a:ext cx="260927" cy="95643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630" name="Freeform 629"/>
                  <p:cNvSpPr/>
                  <p:nvPr/>
                </p:nvSpPr>
                <p:spPr bwMode="auto">
                  <a:xfrm>
                    <a:off x="2419334" y="1727698"/>
                    <a:ext cx="253362" cy="92831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631" name="Straight Connector 630"/>
                  <p:cNvCxnSpPr>
                    <a:endCxn id="626" idx="2"/>
                  </p:cNvCxnSpPr>
                  <p:nvPr/>
                </p:nvCxnSpPr>
                <p:spPr bwMode="auto">
                  <a:xfrm flipH="1" flipV="1">
                    <a:off x="2184879" y="1722072"/>
                    <a:ext cx="3780" cy="120962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2" name="Straight Connector 631"/>
                  <p:cNvCxnSpPr/>
                  <p:nvPr/>
                </p:nvCxnSpPr>
                <p:spPr bwMode="auto">
                  <a:xfrm flipH="1" flipV="1">
                    <a:off x="3379845" y="1730512"/>
                    <a:ext cx="3780" cy="120960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28" name="Group 27"/>
            <p:cNvGrpSpPr/>
            <p:nvPr/>
          </p:nvGrpSpPr>
          <p:grpSpPr>
            <a:xfrm>
              <a:off x="2381956" y="2010251"/>
              <a:ext cx="4415330" cy="2315048"/>
              <a:chOff x="2381956" y="2435173"/>
              <a:chExt cx="4415330" cy="2315048"/>
            </a:xfrm>
          </p:grpSpPr>
          <p:sp>
            <p:nvSpPr>
              <p:cNvPr id="391" name="Freeform 390"/>
              <p:cNvSpPr/>
              <p:nvPr/>
            </p:nvSpPr>
            <p:spPr>
              <a:xfrm>
                <a:off x="2381956" y="2439629"/>
                <a:ext cx="297540" cy="1743187"/>
              </a:xfrm>
              <a:custGeom>
                <a:avLst/>
                <a:gdLst>
                  <a:gd name="connsiteX0" fmla="*/ 307275 w 307275"/>
                  <a:gd name="connsiteY0" fmla="*/ 0 h 1659441"/>
                  <a:gd name="connsiteX1" fmla="*/ 0 w 307275"/>
                  <a:gd name="connsiteY1" fmla="*/ 0 h 1659441"/>
                  <a:gd name="connsiteX2" fmla="*/ 0 w 307275"/>
                  <a:gd name="connsiteY2" fmla="*/ 1659441 h 1659441"/>
                  <a:gd name="connsiteX0" fmla="*/ 307275 w 307275"/>
                  <a:gd name="connsiteY0" fmla="*/ 0 h 2015941"/>
                  <a:gd name="connsiteX1" fmla="*/ 0 w 307275"/>
                  <a:gd name="connsiteY1" fmla="*/ 0 h 2015941"/>
                  <a:gd name="connsiteX2" fmla="*/ 0 w 307275"/>
                  <a:gd name="connsiteY2" fmla="*/ 2015941 h 2015941"/>
                  <a:gd name="connsiteX0" fmla="*/ 228538 w 228538"/>
                  <a:gd name="connsiteY0" fmla="*/ 0 h 2022548"/>
                  <a:gd name="connsiteX1" fmla="*/ 0 w 228538"/>
                  <a:gd name="connsiteY1" fmla="*/ 6607 h 2022548"/>
                  <a:gd name="connsiteX2" fmla="*/ 0 w 228538"/>
                  <a:gd name="connsiteY2" fmla="*/ 2022548 h 2022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8538" h="2022548">
                    <a:moveTo>
                      <a:pt x="228538" y="0"/>
                    </a:moveTo>
                    <a:lnTo>
                      <a:pt x="0" y="6607"/>
                    </a:lnTo>
                    <a:lnTo>
                      <a:pt x="0" y="2022548"/>
                    </a:lnTo>
                  </a:path>
                </a:pathLst>
              </a:custGeom>
              <a:ln w="31750">
                <a:solidFill>
                  <a:srgbClr val="CC0000"/>
                </a:solidFill>
                <a:headEnd type="triangle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rgbClr val="CC0000"/>
                  </a:solidFill>
                </a:endParaRPr>
              </a:p>
            </p:txBody>
          </p:sp>
          <p:sp>
            <p:nvSpPr>
              <p:cNvPr id="392" name="Freeform 391"/>
              <p:cNvSpPr/>
              <p:nvPr/>
            </p:nvSpPr>
            <p:spPr>
              <a:xfrm flipH="1">
                <a:off x="6411524" y="2435173"/>
                <a:ext cx="385762" cy="2300562"/>
              </a:xfrm>
              <a:custGeom>
                <a:avLst/>
                <a:gdLst>
                  <a:gd name="connsiteX0" fmla="*/ 307275 w 307275"/>
                  <a:gd name="connsiteY0" fmla="*/ 0 h 1659441"/>
                  <a:gd name="connsiteX1" fmla="*/ 0 w 307275"/>
                  <a:gd name="connsiteY1" fmla="*/ 0 h 1659441"/>
                  <a:gd name="connsiteX2" fmla="*/ 0 w 307275"/>
                  <a:gd name="connsiteY2" fmla="*/ 1659441 h 1659441"/>
                  <a:gd name="connsiteX0" fmla="*/ 307275 w 307275"/>
                  <a:gd name="connsiteY0" fmla="*/ 0 h 2117725"/>
                  <a:gd name="connsiteX1" fmla="*/ 0 w 307275"/>
                  <a:gd name="connsiteY1" fmla="*/ 0 h 2117725"/>
                  <a:gd name="connsiteX2" fmla="*/ 0 w 307275"/>
                  <a:gd name="connsiteY2" fmla="*/ 2117725 h 2117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07275" h="2117725">
                    <a:moveTo>
                      <a:pt x="307275" y="0"/>
                    </a:moveTo>
                    <a:lnTo>
                      <a:pt x="0" y="0"/>
                    </a:lnTo>
                    <a:lnTo>
                      <a:pt x="0" y="2117725"/>
                    </a:lnTo>
                  </a:path>
                </a:pathLst>
              </a:custGeom>
              <a:ln w="31750">
                <a:solidFill>
                  <a:srgbClr val="CC0000"/>
                </a:solidFill>
                <a:headEnd type="triangle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cxnSp>
            <p:nvCxnSpPr>
              <p:cNvPr id="393" name="Straight Arrow Connector 392"/>
              <p:cNvCxnSpPr/>
              <p:nvPr/>
            </p:nvCxnSpPr>
            <p:spPr>
              <a:xfrm flipV="1">
                <a:off x="5791457" y="2687586"/>
                <a:ext cx="8309" cy="2062635"/>
              </a:xfrm>
              <a:prstGeom prst="straightConnector1">
                <a:avLst/>
              </a:prstGeom>
              <a:ln w="31750">
                <a:solidFill>
                  <a:srgbClr val="CC0000"/>
                </a:solidFill>
                <a:headEnd type="triangle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Arrow Connector 393"/>
              <p:cNvCxnSpPr/>
              <p:nvPr/>
            </p:nvCxnSpPr>
            <p:spPr>
              <a:xfrm flipV="1">
                <a:off x="4598735" y="2708225"/>
                <a:ext cx="18344" cy="2037167"/>
              </a:xfrm>
              <a:prstGeom prst="straightConnector1">
                <a:avLst/>
              </a:prstGeom>
              <a:ln w="31750">
                <a:solidFill>
                  <a:srgbClr val="CC0000"/>
                </a:solidFill>
                <a:headEnd type="triangle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Straight Arrow Connector 394"/>
              <p:cNvCxnSpPr/>
              <p:nvPr/>
            </p:nvCxnSpPr>
            <p:spPr>
              <a:xfrm flipH="1" flipV="1">
                <a:off x="3807455" y="2762199"/>
                <a:ext cx="9009" cy="1983193"/>
              </a:xfrm>
              <a:prstGeom prst="straightConnector1">
                <a:avLst/>
              </a:prstGeom>
              <a:ln w="31750">
                <a:solidFill>
                  <a:srgbClr val="CC0000"/>
                </a:solidFill>
                <a:headEnd type="triangle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2" name="Group 347"/>
            <p:cNvGrpSpPr>
              <a:grpSpLocks/>
            </p:cNvGrpSpPr>
            <p:nvPr/>
          </p:nvGrpSpPr>
          <p:grpSpPr bwMode="auto">
            <a:xfrm>
              <a:off x="5856401" y="5478592"/>
              <a:ext cx="588970" cy="242608"/>
              <a:chOff x="1871277" y="1576300"/>
              <a:chExt cx="1128371" cy="437861"/>
            </a:xfrm>
          </p:grpSpPr>
          <p:sp>
            <p:nvSpPr>
              <p:cNvPr id="363" name="Oval 362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64" name="Rectangle 363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5" name="Oval 364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66" name="Freeform 365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7" name="Freeform 366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8" name="Freeform 367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9" name="Freeform 368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70" name="Straight Connector 369"/>
              <p:cNvCxnSpPr>
                <a:endCxn id="365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70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2" name="Group 347"/>
            <p:cNvGrpSpPr>
              <a:grpSpLocks/>
            </p:cNvGrpSpPr>
            <p:nvPr/>
          </p:nvGrpSpPr>
          <p:grpSpPr bwMode="auto">
            <a:xfrm>
              <a:off x="4375328" y="5336495"/>
              <a:ext cx="588970" cy="242608"/>
              <a:chOff x="1871277" y="1576300"/>
              <a:chExt cx="1128371" cy="437861"/>
            </a:xfrm>
          </p:grpSpPr>
          <p:sp>
            <p:nvSpPr>
              <p:cNvPr id="373" name="Oval 372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74" name="Rectangle 373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5" name="Oval 374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76" name="Freeform 375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7" name="Freeform 376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8" name="Freeform 377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9" name="Freeform 378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80" name="Straight Connector 379"/>
              <p:cNvCxnSpPr>
                <a:endCxn id="375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2" name="Group 347"/>
            <p:cNvGrpSpPr>
              <a:grpSpLocks/>
            </p:cNvGrpSpPr>
            <p:nvPr/>
          </p:nvGrpSpPr>
          <p:grpSpPr bwMode="auto">
            <a:xfrm>
              <a:off x="2848241" y="5530308"/>
              <a:ext cx="588970" cy="242608"/>
              <a:chOff x="1871277" y="1576300"/>
              <a:chExt cx="1128371" cy="437861"/>
            </a:xfrm>
          </p:grpSpPr>
          <p:sp>
            <p:nvSpPr>
              <p:cNvPr id="383" name="Oval 382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84" name="Rectangle 383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5" name="Oval 384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86" name="Freeform 385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7" name="Freeform 386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0" name="Freeform 389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7" name="Freeform 396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99" name="Straight Connector 398"/>
              <p:cNvCxnSpPr>
                <a:endCxn id="385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1" name="Group 347"/>
            <p:cNvGrpSpPr>
              <a:grpSpLocks/>
            </p:cNvGrpSpPr>
            <p:nvPr/>
          </p:nvGrpSpPr>
          <p:grpSpPr bwMode="auto">
            <a:xfrm>
              <a:off x="5166757" y="5796647"/>
              <a:ext cx="588970" cy="242608"/>
              <a:chOff x="1871277" y="1576300"/>
              <a:chExt cx="1128371" cy="437861"/>
            </a:xfrm>
          </p:grpSpPr>
          <p:sp>
            <p:nvSpPr>
              <p:cNvPr id="402" name="Oval 401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407" name="Rectangle 406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2" name="Oval 411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417" name="Freeform 416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22" name="Freeform 421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27" name="Freeform 426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28" name="Freeform 427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29" name="Straight Connector 428"/>
              <p:cNvCxnSpPr>
                <a:endCxn id="412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0" name="Straight Connector 429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1" name="Group 347"/>
            <p:cNvGrpSpPr>
              <a:grpSpLocks/>
            </p:cNvGrpSpPr>
            <p:nvPr/>
          </p:nvGrpSpPr>
          <p:grpSpPr bwMode="auto">
            <a:xfrm>
              <a:off x="3704088" y="5889227"/>
              <a:ext cx="588970" cy="242608"/>
              <a:chOff x="1871277" y="1576300"/>
              <a:chExt cx="1128371" cy="437861"/>
            </a:xfrm>
          </p:grpSpPr>
          <p:sp>
            <p:nvSpPr>
              <p:cNvPr id="432" name="Oval 431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433" name="Rectangle 432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34" name="Oval 433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435" name="Freeform 434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36" name="Freeform 435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37" name="Freeform 436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38" name="Freeform 437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39" name="Straight Connector 438"/>
              <p:cNvCxnSpPr>
                <a:endCxn id="434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1925875" y="1754513"/>
              <a:ext cx="5095391" cy="2833288"/>
              <a:chOff x="1925876" y="2212958"/>
              <a:chExt cx="5095391" cy="2833288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2745416" y="2212958"/>
                <a:ext cx="3597533" cy="493677"/>
                <a:chOff x="2705100" y="2011398"/>
                <a:chExt cx="3597533" cy="493677"/>
              </a:xfrm>
            </p:grpSpPr>
            <p:sp>
              <p:nvSpPr>
                <p:cNvPr id="342" name="Oval 341"/>
                <p:cNvSpPr/>
                <p:nvPr/>
              </p:nvSpPr>
              <p:spPr bwMode="auto">
                <a:xfrm>
                  <a:off x="2722820" y="2011398"/>
                  <a:ext cx="3579813" cy="492125"/>
                </a:xfrm>
                <a:prstGeom prst="ellipse">
                  <a:avLst/>
                </a:prstGeom>
                <a:solidFill>
                  <a:schemeClr val="bg1">
                    <a:alpha val="42000"/>
                  </a:schemeClr>
                </a:solidFill>
                <a:ln w="317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9" name="Oval 388"/>
                <p:cNvSpPr/>
                <p:nvPr/>
              </p:nvSpPr>
              <p:spPr bwMode="auto">
                <a:xfrm>
                  <a:off x="2705100" y="2012950"/>
                  <a:ext cx="3579813" cy="492125"/>
                </a:xfrm>
                <a:prstGeom prst="ellipse">
                  <a:avLst/>
                </a:prstGeom>
                <a:solidFill>
                  <a:srgbClr val="CC0000">
                    <a:alpha val="42000"/>
                  </a:srgbClr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308" name="TextBox 389"/>
                <p:cNvSpPr txBox="1">
                  <a:spLocks noChangeArrowheads="1"/>
                </p:cNvSpPr>
                <p:nvPr/>
              </p:nvSpPr>
              <p:spPr bwMode="auto">
                <a:xfrm>
                  <a:off x="3452664" y="2127167"/>
                  <a:ext cx="2057700" cy="2961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>
                    <a:lnSpc>
                      <a:spcPts val="1475"/>
                    </a:lnSpc>
                  </a:pPr>
                  <a:r>
                    <a:rPr lang="en-US" sz="1800" dirty="0">
                      <a:solidFill>
                        <a:schemeClr val="bg1"/>
                      </a:solidFill>
                    </a:rPr>
                    <a:t>Remote Controller</a:t>
                  </a:r>
                </a:p>
              </p:txBody>
            </p:sp>
          </p:grpSp>
          <p:grpSp>
            <p:nvGrpSpPr>
              <p:cNvPr id="442" name="Group 441"/>
              <p:cNvGrpSpPr/>
              <p:nvPr/>
            </p:nvGrpSpPr>
            <p:grpSpPr>
              <a:xfrm>
                <a:off x="1925876" y="4223509"/>
                <a:ext cx="923540" cy="405953"/>
                <a:chOff x="2705100" y="2011398"/>
                <a:chExt cx="3597533" cy="493677"/>
              </a:xfrm>
            </p:grpSpPr>
            <p:sp>
              <p:nvSpPr>
                <p:cNvPr id="443" name="Oval 442"/>
                <p:cNvSpPr/>
                <p:nvPr/>
              </p:nvSpPr>
              <p:spPr bwMode="auto">
                <a:xfrm>
                  <a:off x="2722820" y="2011398"/>
                  <a:ext cx="3579813" cy="492125"/>
                </a:xfrm>
                <a:prstGeom prst="ellipse">
                  <a:avLst/>
                </a:prstGeom>
                <a:solidFill>
                  <a:schemeClr val="bg1">
                    <a:alpha val="42000"/>
                  </a:schemeClr>
                </a:solidFill>
                <a:ln w="3175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44" name="Oval 443"/>
                <p:cNvSpPr/>
                <p:nvPr/>
              </p:nvSpPr>
              <p:spPr bwMode="auto">
                <a:xfrm>
                  <a:off x="2705100" y="2012950"/>
                  <a:ext cx="3579813" cy="492125"/>
                </a:xfrm>
                <a:prstGeom prst="ellipse">
                  <a:avLst/>
                </a:prstGeom>
                <a:solidFill>
                  <a:srgbClr val="CC0000">
                    <a:alpha val="42000"/>
                  </a:srgbClr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45" name="TextBox 389"/>
                <p:cNvSpPr txBox="1">
                  <a:spLocks noChangeArrowheads="1"/>
                </p:cNvSpPr>
                <p:nvPr/>
              </p:nvSpPr>
              <p:spPr bwMode="auto">
                <a:xfrm>
                  <a:off x="3901810" y="2127167"/>
                  <a:ext cx="1159411" cy="29612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>
                    <a:lnSpc>
                      <a:spcPts val="1475"/>
                    </a:lnSpc>
                  </a:pPr>
                  <a:r>
                    <a:rPr lang="en-US" sz="1800" dirty="0" smtClean="0">
                      <a:solidFill>
                        <a:schemeClr val="bg1"/>
                      </a:solidFill>
                    </a:rPr>
                    <a:t>CA</a:t>
                  </a:r>
                  <a:endParaRPr lang="en-US" sz="18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3589508" y="4760377"/>
                <a:ext cx="463568" cy="285869"/>
                <a:chOff x="3558850" y="4573304"/>
                <a:chExt cx="463568" cy="285869"/>
              </a:xfrm>
            </p:grpSpPr>
            <p:grpSp>
              <p:nvGrpSpPr>
                <p:cNvPr id="13" name="Group 12"/>
                <p:cNvGrpSpPr/>
                <p:nvPr/>
              </p:nvGrpSpPr>
              <p:grpSpPr>
                <a:xfrm>
                  <a:off x="3558850" y="4577634"/>
                  <a:ext cx="463568" cy="262710"/>
                  <a:chOff x="3558850" y="4577634"/>
                  <a:chExt cx="463568" cy="262710"/>
                </a:xfrm>
              </p:grpSpPr>
              <p:sp>
                <p:nvSpPr>
                  <p:cNvPr id="447" name="Oval 446"/>
                  <p:cNvSpPr/>
                  <p:nvPr/>
                </p:nvSpPr>
                <p:spPr bwMode="auto">
                  <a:xfrm>
                    <a:off x="3573337" y="4577634"/>
                    <a:ext cx="439424" cy="261732"/>
                  </a:xfrm>
                  <a:prstGeom prst="ellipse">
                    <a:avLst/>
                  </a:prstGeom>
                  <a:solidFill>
                    <a:schemeClr val="bg1">
                      <a:alpha val="42000"/>
                    </a:schemeClr>
                  </a:solidFill>
                  <a:ln w="3175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448" name="Oval 447"/>
                  <p:cNvSpPr/>
                  <p:nvPr/>
                </p:nvSpPr>
                <p:spPr bwMode="auto">
                  <a:xfrm>
                    <a:off x="3558850" y="4587291"/>
                    <a:ext cx="463568" cy="253053"/>
                  </a:xfrm>
                  <a:prstGeom prst="ellipse">
                    <a:avLst/>
                  </a:prstGeom>
                  <a:solidFill>
                    <a:srgbClr val="CC0000">
                      <a:alpha val="42000"/>
                    </a:srgbClr>
                  </a:solidFill>
                  <a:ln w="3175">
                    <a:solidFill>
                      <a:srgbClr val="CC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449" name="TextBox 389"/>
                <p:cNvSpPr txBox="1">
                  <a:spLocks noChangeArrowheads="1"/>
                </p:cNvSpPr>
                <p:nvPr/>
              </p:nvSpPr>
              <p:spPr bwMode="auto">
                <a:xfrm>
                  <a:off x="3565935" y="4573304"/>
                  <a:ext cx="434071" cy="2858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>
                    <a:lnSpc>
                      <a:spcPts val="1475"/>
                    </a:lnSpc>
                  </a:pPr>
                  <a:r>
                    <a:rPr lang="en-US" sz="1400" dirty="0" smtClean="0">
                      <a:solidFill>
                        <a:schemeClr val="bg1"/>
                      </a:solidFill>
                    </a:rPr>
                    <a:t>CA</a:t>
                  </a:r>
                  <a:endParaRPr lang="en-US" sz="18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451" name="Group 450"/>
              <p:cNvGrpSpPr/>
              <p:nvPr/>
            </p:nvGrpSpPr>
            <p:grpSpPr>
              <a:xfrm>
                <a:off x="4369656" y="4758258"/>
                <a:ext cx="463568" cy="285869"/>
                <a:chOff x="3558850" y="4573304"/>
                <a:chExt cx="463568" cy="285869"/>
              </a:xfrm>
            </p:grpSpPr>
            <p:grpSp>
              <p:nvGrpSpPr>
                <p:cNvPr id="452" name="Group 451"/>
                <p:cNvGrpSpPr/>
                <p:nvPr/>
              </p:nvGrpSpPr>
              <p:grpSpPr>
                <a:xfrm>
                  <a:off x="3558850" y="4577634"/>
                  <a:ext cx="463568" cy="262710"/>
                  <a:chOff x="3558850" y="4577634"/>
                  <a:chExt cx="463568" cy="262710"/>
                </a:xfrm>
              </p:grpSpPr>
              <p:sp>
                <p:nvSpPr>
                  <p:cNvPr id="454" name="Oval 453"/>
                  <p:cNvSpPr/>
                  <p:nvPr/>
                </p:nvSpPr>
                <p:spPr bwMode="auto">
                  <a:xfrm>
                    <a:off x="3573337" y="4577634"/>
                    <a:ext cx="439424" cy="261732"/>
                  </a:xfrm>
                  <a:prstGeom prst="ellipse">
                    <a:avLst/>
                  </a:prstGeom>
                  <a:solidFill>
                    <a:schemeClr val="bg1">
                      <a:alpha val="42000"/>
                    </a:schemeClr>
                  </a:solidFill>
                  <a:ln w="3175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455" name="Oval 454"/>
                  <p:cNvSpPr/>
                  <p:nvPr/>
                </p:nvSpPr>
                <p:spPr bwMode="auto">
                  <a:xfrm>
                    <a:off x="3558850" y="4587291"/>
                    <a:ext cx="463568" cy="253053"/>
                  </a:xfrm>
                  <a:prstGeom prst="ellipse">
                    <a:avLst/>
                  </a:prstGeom>
                  <a:solidFill>
                    <a:srgbClr val="CC0000">
                      <a:alpha val="42000"/>
                    </a:srgbClr>
                  </a:solidFill>
                  <a:ln w="3175">
                    <a:solidFill>
                      <a:srgbClr val="CC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453" name="TextBox 389"/>
                <p:cNvSpPr txBox="1">
                  <a:spLocks noChangeArrowheads="1"/>
                </p:cNvSpPr>
                <p:nvPr/>
              </p:nvSpPr>
              <p:spPr bwMode="auto">
                <a:xfrm>
                  <a:off x="3565935" y="4573304"/>
                  <a:ext cx="434071" cy="2858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>
                    <a:lnSpc>
                      <a:spcPts val="1475"/>
                    </a:lnSpc>
                  </a:pPr>
                  <a:r>
                    <a:rPr lang="en-US" sz="1400" dirty="0" smtClean="0">
                      <a:solidFill>
                        <a:schemeClr val="bg1"/>
                      </a:solidFill>
                    </a:rPr>
                    <a:t>CA</a:t>
                  </a:r>
                  <a:endParaRPr lang="en-US" sz="18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456" name="Group 455"/>
              <p:cNvGrpSpPr/>
              <p:nvPr/>
            </p:nvGrpSpPr>
            <p:grpSpPr>
              <a:xfrm>
                <a:off x="5569912" y="4756140"/>
                <a:ext cx="463568" cy="285869"/>
                <a:chOff x="3558850" y="4573304"/>
                <a:chExt cx="463568" cy="285869"/>
              </a:xfrm>
            </p:grpSpPr>
            <p:grpSp>
              <p:nvGrpSpPr>
                <p:cNvPr id="457" name="Group 456"/>
                <p:cNvGrpSpPr/>
                <p:nvPr/>
              </p:nvGrpSpPr>
              <p:grpSpPr>
                <a:xfrm>
                  <a:off x="3558850" y="4577634"/>
                  <a:ext cx="463568" cy="262710"/>
                  <a:chOff x="3558850" y="4577634"/>
                  <a:chExt cx="463568" cy="262710"/>
                </a:xfrm>
              </p:grpSpPr>
              <p:sp>
                <p:nvSpPr>
                  <p:cNvPr id="459" name="Oval 458"/>
                  <p:cNvSpPr/>
                  <p:nvPr/>
                </p:nvSpPr>
                <p:spPr bwMode="auto">
                  <a:xfrm>
                    <a:off x="3573337" y="4577634"/>
                    <a:ext cx="439424" cy="261732"/>
                  </a:xfrm>
                  <a:prstGeom prst="ellipse">
                    <a:avLst/>
                  </a:prstGeom>
                  <a:solidFill>
                    <a:schemeClr val="bg1">
                      <a:alpha val="42000"/>
                    </a:schemeClr>
                  </a:solidFill>
                  <a:ln w="3175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460" name="Oval 459"/>
                  <p:cNvSpPr/>
                  <p:nvPr/>
                </p:nvSpPr>
                <p:spPr bwMode="auto">
                  <a:xfrm>
                    <a:off x="3558850" y="4587291"/>
                    <a:ext cx="463568" cy="253053"/>
                  </a:xfrm>
                  <a:prstGeom prst="ellipse">
                    <a:avLst/>
                  </a:prstGeom>
                  <a:solidFill>
                    <a:srgbClr val="CC0000">
                      <a:alpha val="42000"/>
                    </a:srgbClr>
                  </a:solidFill>
                  <a:ln w="3175">
                    <a:solidFill>
                      <a:srgbClr val="CC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458" name="TextBox 389"/>
                <p:cNvSpPr txBox="1">
                  <a:spLocks noChangeArrowheads="1"/>
                </p:cNvSpPr>
                <p:nvPr/>
              </p:nvSpPr>
              <p:spPr bwMode="auto">
                <a:xfrm>
                  <a:off x="3565935" y="4573304"/>
                  <a:ext cx="434071" cy="2858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>
                    <a:lnSpc>
                      <a:spcPts val="1475"/>
                    </a:lnSpc>
                  </a:pPr>
                  <a:r>
                    <a:rPr lang="en-US" sz="1400" dirty="0" smtClean="0">
                      <a:solidFill>
                        <a:schemeClr val="bg1"/>
                      </a:solidFill>
                    </a:rPr>
                    <a:t>CA</a:t>
                  </a:r>
                  <a:endParaRPr lang="en-US" sz="1800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461" name="Group 460"/>
              <p:cNvGrpSpPr/>
              <p:nvPr/>
            </p:nvGrpSpPr>
            <p:grpSpPr>
              <a:xfrm>
                <a:off x="6557699" y="4754022"/>
                <a:ext cx="463568" cy="285869"/>
                <a:chOff x="3558850" y="4573304"/>
                <a:chExt cx="463568" cy="285869"/>
              </a:xfrm>
            </p:grpSpPr>
            <p:grpSp>
              <p:nvGrpSpPr>
                <p:cNvPr id="462" name="Group 461"/>
                <p:cNvGrpSpPr/>
                <p:nvPr/>
              </p:nvGrpSpPr>
              <p:grpSpPr>
                <a:xfrm>
                  <a:off x="3558850" y="4577634"/>
                  <a:ext cx="463568" cy="262710"/>
                  <a:chOff x="3558850" y="4577634"/>
                  <a:chExt cx="463568" cy="262710"/>
                </a:xfrm>
              </p:grpSpPr>
              <p:sp>
                <p:nvSpPr>
                  <p:cNvPr id="464" name="Oval 463"/>
                  <p:cNvSpPr/>
                  <p:nvPr/>
                </p:nvSpPr>
                <p:spPr bwMode="auto">
                  <a:xfrm>
                    <a:off x="3573337" y="4577634"/>
                    <a:ext cx="439424" cy="261732"/>
                  </a:xfrm>
                  <a:prstGeom prst="ellipse">
                    <a:avLst/>
                  </a:prstGeom>
                  <a:solidFill>
                    <a:schemeClr val="bg1">
                      <a:alpha val="42000"/>
                    </a:schemeClr>
                  </a:solidFill>
                  <a:ln w="3175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465" name="Oval 464"/>
                  <p:cNvSpPr/>
                  <p:nvPr/>
                </p:nvSpPr>
                <p:spPr bwMode="auto">
                  <a:xfrm>
                    <a:off x="3558850" y="4587291"/>
                    <a:ext cx="463568" cy="253053"/>
                  </a:xfrm>
                  <a:prstGeom prst="ellipse">
                    <a:avLst/>
                  </a:prstGeom>
                  <a:solidFill>
                    <a:srgbClr val="CC0000">
                      <a:alpha val="42000"/>
                    </a:srgbClr>
                  </a:solidFill>
                  <a:ln w="3175">
                    <a:solidFill>
                      <a:srgbClr val="CC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463" name="TextBox 389"/>
                <p:cNvSpPr txBox="1">
                  <a:spLocks noChangeArrowheads="1"/>
                </p:cNvSpPr>
                <p:nvPr/>
              </p:nvSpPr>
              <p:spPr bwMode="auto">
                <a:xfrm>
                  <a:off x="3565935" y="4573304"/>
                  <a:ext cx="434071" cy="2858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>
                    <a:lnSpc>
                      <a:spcPts val="1475"/>
                    </a:lnSpc>
                  </a:pPr>
                  <a:r>
                    <a:rPr lang="en-US" sz="1400" dirty="0" smtClean="0">
                      <a:solidFill>
                        <a:schemeClr val="bg1"/>
                      </a:solidFill>
                    </a:rPr>
                    <a:t>CA</a:t>
                  </a:r>
                  <a:endParaRPr lang="en-US" sz="1800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2" name="Group 1"/>
            <p:cNvGrpSpPr/>
            <p:nvPr/>
          </p:nvGrpSpPr>
          <p:grpSpPr>
            <a:xfrm>
              <a:off x="2050694" y="4240394"/>
              <a:ext cx="4962309" cy="697609"/>
              <a:chOff x="-3809141" y="1128902"/>
              <a:chExt cx="4962309" cy="697609"/>
            </a:xfrm>
          </p:grpSpPr>
          <p:grpSp>
            <p:nvGrpSpPr>
              <p:cNvPr id="48273" name="Group 554"/>
              <p:cNvGrpSpPr>
                <a:grpSpLocks/>
              </p:cNvGrpSpPr>
              <p:nvPr/>
            </p:nvGrpSpPr>
            <p:grpSpPr bwMode="auto">
              <a:xfrm>
                <a:off x="-2259184" y="1493681"/>
                <a:ext cx="426647" cy="330722"/>
                <a:chOff x="2932185" y="3913304"/>
                <a:chExt cx="426963" cy="330885"/>
              </a:xfrm>
            </p:grpSpPr>
            <p:sp>
              <p:nvSpPr>
                <p:cNvPr id="558" name="Rectangle 557"/>
                <p:cNvSpPr/>
                <p:nvPr/>
              </p:nvSpPr>
              <p:spPr>
                <a:xfrm>
                  <a:off x="2933382" y="3913304"/>
                  <a:ext cx="425766" cy="328775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59" name="Straight Connector 558"/>
                <p:cNvCxnSpPr/>
                <p:nvPr/>
              </p:nvCxnSpPr>
              <p:spPr>
                <a:xfrm>
                  <a:off x="2932185" y="4005425"/>
                  <a:ext cx="42576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0" name="Straight Connector 559"/>
                <p:cNvCxnSpPr/>
                <p:nvPr/>
              </p:nvCxnSpPr>
              <p:spPr>
                <a:xfrm>
                  <a:off x="2932185" y="4068956"/>
                  <a:ext cx="42576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1" name="Straight Connector 560"/>
                <p:cNvCxnSpPr/>
                <p:nvPr/>
              </p:nvCxnSpPr>
              <p:spPr>
                <a:xfrm flipH="1" flipV="1">
                  <a:off x="3134122" y="4005425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" name="Straight Connector 339"/>
                <p:cNvCxnSpPr/>
                <p:nvPr/>
              </p:nvCxnSpPr>
              <p:spPr>
                <a:xfrm flipH="1" flipV="1">
                  <a:off x="3215190" y="4007535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Straight Connector 340"/>
                <p:cNvCxnSpPr/>
                <p:nvPr/>
              </p:nvCxnSpPr>
              <p:spPr>
                <a:xfrm flipH="1" flipV="1">
                  <a:off x="3290394" y="4007533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7" name="Group 554"/>
              <p:cNvGrpSpPr>
                <a:grpSpLocks/>
              </p:cNvGrpSpPr>
              <p:nvPr/>
            </p:nvGrpSpPr>
            <p:grpSpPr bwMode="auto">
              <a:xfrm>
                <a:off x="-3809141" y="1128902"/>
                <a:ext cx="675450" cy="526527"/>
                <a:chOff x="2932185" y="3913304"/>
                <a:chExt cx="430533" cy="332666"/>
              </a:xfrm>
            </p:grpSpPr>
            <p:sp>
              <p:nvSpPr>
                <p:cNvPr id="358" name="Rectangle 357"/>
                <p:cNvSpPr/>
                <p:nvPr/>
              </p:nvSpPr>
              <p:spPr>
                <a:xfrm>
                  <a:off x="2936952" y="3913304"/>
                  <a:ext cx="425766" cy="328775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59" name="Straight Connector 358"/>
                <p:cNvCxnSpPr/>
                <p:nvPr/>
              </p:nvCxnSpPr>
              <p:spPr>
                <a:xfrm>
                  <a:off x="2932185" y="4005425"/>
                  <a:ext cx="42576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0" name="Straight Connector 359"/>
                <p:cNvCxnSpPr/>
                <p:nvPr/>
              </p:nvCxnSpPr>
              <p:spPr>
                <a:xfrm>
                  <a:off x="2932185" y="4068956"/>
                  <a:ext cx="42576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1" name="Straight Connector 360"/>
                <p:cNvCxnSpPr/>
                <p:nvPr/>
              </p:nvCxnSpPr>
              <p:spPr>
                <a:xfrm flipH="1" flipV="1">
                  <a:off x="3182588" y="4005425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Straight Connector 337"/>
                <p:cNvCxnSpPr/>
                <p:nvPr/>
              </p:nvCxnSpPr>
              <p:spPr>
                <a:xfrm flipH="1" flipV="1">
                  <a:off x="3093297" y="4009316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Straight Connector 338"/>
                <p:cNvCxnSpPr/>
                <p:nvPr/>
              </p:nvCxnSpPr>
              <p:spPr>
                <a:xfrm flipH="1" flipV="1">
                  <a:off x="3278747" y="4008109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3" name="Group 554"/>
              <p:cNvGrpSpPr>
                <a:grpSpLocks/>
              </p:cNvGrpSpPr>
              <p:nvPr/>
            </p:nvGrpSpPr>
            <p:grpSpPr bwMode="auto">
              <a:xfrm>
                <a:off x="-1475553" y="1495789"/>
                <a:ext cx="430214" cy="330722"/>
                <a:chOff x="2932185" y="3913304"/>
                <a:chExt cx="430533" cy="330885"/>
              </a:xfrm>
            </p:grpSpPr>
            <p:sp>
              <p:nvSpPr>
                <p:cNvPr id="344" name="Rectangle 343"/>
                <p:cNvSpPr/>
                <p:nvPr/>
              </p:nvSpPr>
              <p:spPr>
                <a:xfrm>
                  <a:off x="2936952" y="3913304"/>
                  <a:ext cx="425766" cy="328775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45" name="Straight Connector 344"/>
                <p:cNvCxnSpPr/>
                <p:nvPr/>
              </p:nvCxnSpPr>
              <p:spPr>
                <a:xfrm>
                  <a:off x="2932185" y="4005425"/>
                  <a:ext cx="42576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6" name="Straight Connector 345"/>
                <p:cNvCxnSpPr/>
                <p:nvPr/>
              </p:nvCxnSpPr>
              <p:spPr>
                <a:xfrm>
                  <a:off x="2932185" y="4068956"/>
                  <a:ext cx="42576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7" name="Straight Connector 346"/>
                <p:cNvCxnSpPr/>
                <p:nvPr/>
              </p:nvCxnSpPr>
              <p:spPr>
                <a:xfrm flipH="1" flipV="1">
                  <a:off x="3134122" y="4005425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8" name="Straight Connector 347"/>
                <p:cNvCxnSpPr/>
                <p:nvPr/>
              </p:nvCxnSpPr>
              <p:spPr>
                <a:xfrm flipH="1" flipV="1">
                  <a:off x="3215190" y="4007535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9" name="Straight Connector 348"/>
                <p:cNvCxnSpPr/>
                <p:nvPr/>
              </p:nvCxnSpPr>
              <p:spPr>
                <a:xfrm flipH="1" flipV="1">
                  <a:off x="3290394" y="4007533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0" name="Group 554"/>
              <p:cNvGrpSpPr>
                <a:grpSpLocks/>
              </p:cNvGrpSpPr>
              <p:nvPr/>
            </p:nvGrpSpPr>
            <p:grpSpPr bwMode="auto">
              <a:xfrm>
                <a:off x="-271097" y="1490382"/>
                <a:ext cx="430214" cy="330722"/>
                <a:chOff x="2932185" y="3913304"/>
                <a:chExt cx="430533" cy="330885"/>
              </a:xfrm>
            </p:grpSpPr>
            <p:sp>
              <p:nvSpPr>
                <p:cNvPr id="351" name="Rectangle 350"/>
                <p:cNvSpPr/>
                <p:nvPr/>
              </p:nvSpPr>
              <p:spPr>
                <a:xfrm>
                  <a:off x="2936952" y="3913304"/>
                  <a:ext cx="425766" cy="328775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52" name="Straight Connector 351"/>
                <p:cNvCxnSpPr/>
                <p:nvPr/>
              </p:nvCxnSpPr>
              <p:spPr>
                <a:xfrm>
                  <a:off x="2932185" y="4005425"/>
                  <a:ext cx="42576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3" name="Straight Connector 352"/>
                <p:cNvCxnSpPr/>
                <p:nvPr/>
              </p:nvCxnSpPr>
              <p:spPr>
                <a:xfrm>
                  <a:off x="2932185" y="4068956"/>
                  <a:ext cx="42576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4" name="Straight Connector 353"/>
                <p:cNvCxnSpPr/>
                <p:nvPr/>
              </p:nvCxnSpPr>
              <p:spPr>
                <a:xfrm flipH="1" flipV="1">
                  <a:off x="3134122" y="4005425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5" name="Straight Connector 354"/>
                <p:cNvCxnSpPr/>
                <p:nvPr/>
              </p:nvCxnSpPr>
              <p:spPr>
                <a:xfrm flipH="1" flipV="1">
                  <a:off x="3215190" y="4007535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6" name="Straight Connector 355"/>
                <p:cNvCxnSpPr/>
                <p:nvPr/>
              </p:nvCxnSpPr>
              <p:spPr>
                <a:xfrm flipH="1" flipV="1">
                  <a:off x="3290394" y="4007533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1" name="Group 554"/>
              <p:cNvGrpSpPr>
                <a:grpSpLocks/>
              </p:cNvGrpSpPr>
              <p:nvPr/>
            </p:nvGrpSpPr>
            <p:grpSpPr bwMode="auto">
              <a:xfrm>
                <a:off x="722954" y="1484975"/>
                <a:ext cx="430214" cy="330722"/>
                <a:chOff x="2932185" y="3913304"/>
                <a:chExt cx="430533" cy="330885"/>
              </a:xfrm>
            </p:grpSpPr>
            <p:sp>
              <p:nvSpPr>
                <p:cNvPr id="446" name="Rectangle 445"/>
                <p:cNvSpPr/>
                <p:nvPr/>
              </p:nvSpPr>
              <p:spPr>
                <a:xfrm>
                  <a:off x="2936952" y="3913304"/>
                  <a:ext cx="425766" cy="328775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50" name="Straight Connector 449"/>
                <p:cNvCxnSpPr/>
                <p:nvPr/>
              </p:nvCxnSpPr>
              <p:spPr>
                <a:xfrm>
                  <a:off x="2932185" y="4005425"/>
                  <a:ext cx="42576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8" name="Straight Connector 467"/>
                <p:cNvCxnSpPr/>
                <p:nvPr/>
              </p:nvCxnSpPr>
              <p:spPr>
                <a:xfrm>
                  <a:off x="2932185" y="4068956"/>
                  <a:ext cx="425766" cy="0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9" name="Straight Connector 468"/>
                <p:cNvCxnSpPr/>
                <p:nvPr/>
              </p:nvCxnSpPr>
              <p:spPr>
                <a:xfrm flipH="1" flipV="1">
                  <a:off x="3134122" y="4005425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0" name="Straight Connector 469"/>
                <p:cNvCxnSpPr/>
                <p:nvPr/>
              </p:nvCxnSpPr>
              <p:spPr>
                <a:xfrm flipH="1" flipV="1">
                  <a:off x="3215190" y="4007535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1" name="Straight Connector 470"/>
                <p:cNvCxnSpPr/>
                <p:nvPr/>
              </p:nvCxnSpPr>
              <p:spPr>
                <a:xfrm flipH="1" flipV="1">
                  <a:off x="3290394" y="4007533"/>
                  <a:ext cx="1589" cy="236654"/>
                </a:xfrm>
                <a:prstGeom prst="line">
                  <a:avLst/>
                </a:prstGeom>
                <a:ln w="3175">
                  <a:solidFill>
                    <a:srgbClr val="CC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8" name="Group 7"/>
          <p:cNvGrpSpPr/>
          <p:nvPr/>
        </p:nvGrpSpPr>
        <p:grpSpPr>
          <a:xfrm>
            <a:off x="148169" y="4974167"/>
            <a:ext cx="2561167" cy="1458683"/>
            <a:chOff x="148169" y="4974167"/>
            <a:chExt cx="2561167" cy="1458683"/>
          </a:xfrm>
        </p:grpSpPr>
        <p:sp>
          <p:nvSpPr>
            <p:cNvPr id="4" name="TextBox 3"/>
            <p:cNvSpPr txBox="1"/>
            <p:nvPr/>
          </p:nvSpPr>
          <p:spPr>
            <a:xfrm>
              <a:off x="148169" y="5588003"/>
              <a:ext cx="2561167" cy="844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33363" indent="-233363">
                <a:lnSpc>
                  <a:spcPct val="90000"/>
                </a:lnSpc>
              </a:pPr>
              <a:r>
                <a:rPr lang="en-US" b="1" i="1" dirty="0" smtClean="0">
                  <a:solidFill>
                    <a:srgbClr val="000090"/>
                  </a:solidFill>
                </a:rPr>
                <a:t>1: </a:t>
              </a:r>
              <a:r>
                <a:rPr lang="en-US" i="1" dirty="0" smtClean="0"/>
                <a:t>generalized“ flow-based” forwarding (e.g., OpenFlow)</a:t>
              </a:r>
              <a:endParaRPr lang="en-US" i="1" dirty="0"/>
            </a:p>
          </p:txBody>
        </p:sp>
        <p:cxnSp>
          <p:nvCxnSpPr>
            <p:cNvPr id="6" name="Straight Connector 5"/>
            <p:cNvCxnSpPr>
              <a:stCxn id="4" idx="0"/>
            </p:cNvCxnSpPr>
            <p:nvPr/>
          </p:nvCxnSpPr>
          <p:spPr bwMode="auto">
            <a:xfrm flipV="1">
              <a:off x="1428753" y="4974167"/>
              <a:ext cx="730247" cy="61383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72" name="Group 471"/>
          <p:cNvGrpSpPr/>
          <p:nvPr/>
        </p:nvGrpSpPr>
        <p:grpSpPr>
          <a:xfrm>
            <a:off x="7590196" y="3506318"/>
            <a:ext cx="1667931" cy="1399445"/>
            <a:chOff x="69488" y="5026085"/>
            <a:chExt cx="2561167" cy="1399445"/>
          </a:xfrm>
        </p:grpSpPr>
        <p:sp>
          <p:nvSpPr>
            <p:cNvPr id="473" name="TextBox 472"/>
            <p:cNvSpPr txBox="1"/>
            <p:nvPr/>
          </p:nvSpPr>
          <p:spPr>
            <a:xfrm>
              <a:off x="69488" y="5580683"/>
              <a:ext cx="2561167" cy="844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33363" indent="-233363">
                <a:lnSpc>
                  <a:spcPct val="90000"/>
                </a:lnSpc>
              </a:pPr>
              <a:r>
                <a:rPr lang="en-US" b="1" i="1" dirty="0" smtClean="0">
                  <a:solidFill>
                    <a:srgbClr val="000090"/>
                  </a:solidFill>
                </a:rPr>
                <a:t>2. </a:t>
              </a:r>
              <a:r>
                <a:rPr lang="en-US" i="1" dirty="0" smtClean="0"/>
                <a:t>control, data plane separation</a:t>
              </a:r>
              <a:endParaRPr lang="en-US" i="1" dirty="0"/>
            </a:p>
          </p:txBody>
        </p:sp>
        <p:cxnSp>
          <p:nvCxnSpPr>
            <p:cNvPr id="474" name="Straight Connector 473"/>
            <p:cNvCxnSpPr>
              <a:stCxn id="473" idx="0"/>
            </p:cNvCxnSpPr>
            <p:nvPr/>
          </p:nvCxnSpPr>
          <p:spPr bwMode="auto">
            <a:xfrm flipV="1">
              <a:off x="1350072" y="5026085"/>
              <a:ext cx="1703" cy="55459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76" name="TextBox 475"/>
          <p:cNvSpPr txBox="1"/>
          <p:nvPr/>
        </p:nvSpPr>
        <p:spPr>
          <a:xfrm>
            <a:off x="7057798" y="1089172"/>
            <a:ext cx="2086202" cy="1094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lnSpc>
                <a:spcPct val="90000"/>
              </a:lnSpc>
            </a:pPr>
            <a:r>
              <a:rPr lang="en-US" b="1" i="1" dirty="0">
                <a:solidFill>
                  <a:srgbClr val="000090"/>
                </a:solidFill>
              </a:rPr>
              <a:t>3</a:t>
            </a:r>
            <a:r>
              <a:rPr lang="en-US" b="1" i="1" dirty="0" smtClean="0">
                <a:solidFill>
                  <a:srgbClr val="000090"/>
                </a:solidFill>
              </a:rPr>
              <a:t>. </a:t>
            </a:r>
            <a:r>
              <a:rPr lang="en-US" i="1" dirty="0" smtClean="0"/>
              <a:t>control plane functions external to data-plane switches</a:t>
            </a:r>
            <a:endParaRPr lang="en-US" i="1" dirty="0"/>
          </a:p>
        </p:txBody>
      </p:sp>
      <p:cxnSp>
        <p:nvCxnSpPr>
          <p:cNvPr id="477" name="Straight Connector 476"/>
          <p:cNvCxnSpPr/>
          <p:nvPr/>
        </p:nvCxnSpPr>
        <p:spPr bwMode="auto">
          <a:xfrm flipV="1">
            <a:off x="6672036" y="1468338"/>
            <a:ext cx="618473" cy="6453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Oval 14"/>
          <p:cNvSpPr/>
          <p:nvPr/>
        </p:nvSpPr>
        <p:spPr bwMode="auto">
          <a:xfrm>
            <a:off x="2015762" y="1310125"/>
            <a:ext cx="725674" cy="342648"/>
          </a:xfrm>
          <a:prstGeom prst="ellipse">
            <a:avLst/>
          </a:prstGeom>
          <a:solidFill>
            <a:srgbClr val="008000">
              <a:alpha val="70000"/>
            </a:srgbClr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8" name="Oval 477"/>
          <p:cNvSpPr/>
          <p:nvPr/>
        </p:nvSpPr>
        <p:spPr bwMode="auto">
          <a:xfrm>
            <a:off x="3014783" y="1301278"/>
            <a:ext cx="725674" cy="342648"/>
          </a:xfrm>
          <a:prstGeom prst="ellipse">
            <a:avLst/>
          </a:prstGeom>
          <a:solidFill>
            <a:srgbClr val="008000">
              <a:alpha val="70000"/>
            </a:srgbClr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9" name="Oval 478"/>
          <p:cNvSpPr/>
          <p:nvPr/>
        </p:nvSpPr>
        <p:spPr bwMode="auto">
          <a:xfrm>
            <a:off x="5827987" y="1292433"/>
            <a:ext cx="725674" cy="342648"/>
          </a:xfrm>
          <a:prstGeom prst="ellipse">
            <a:avLst/>
          </a:prstGeom>
          <a:solidFill>
            <a:srgbClr val="008000">
              <a:alpha val="70000"/>
            </a:srgbClr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633211" y="106553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8000"/>
                </a:solidFill>
              </a:rPr>
              <a:t>…</a:t>
            </a:r>
            <a:endParaRPr lang="en-US" sz="3200" dirty="0">
              <a:solidFill>
                <a:srgbClr val="0080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11998" y="1037741"/>
            <a:ext cx="2273067" cy="844847"/>
            <a:chOff x="111998" y="1037741"/>
            <a:chExt cx="2273067" cy="844847"/>
          </a:xfrm>
        </p:grpSpPr>
        <p:sp>
          <p:nvSpPr>
            <p:cNvPr id="481" name="TextBox 480"/>
            <p:cNvSpPr txBox="1"/>
            <p:nvPr/>
          </p:nvSpPr>
          <p:spPr>
            <a:xfrm>
              <a:off x="111998" y="1037741"/>
              <a:ext cx="2273067" cy="8448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33363" indent="-233363">
                <a:lnSpc>
                  <a:spcPct val="90000"/>
                </a:lnSpc>
              </a:pPr>
              <a:r>
                <a:rPr lang="en-US" b="1" i="1" dirty="0" smtClean="0">
                  <a:solidFill>
                    <a:srgbClr val="000090"/>
                  </a:solidFill>
                </a:rPr>
                <a:t>4. </a:t>
              </a:r>
              <a:r>
                <a:rPr lang="en-US" i="1" dirty="0" smtClean="0"/>
                <a:t>programmable control applications</a:t>
              </a:r>
              <a:endParaRPr lang="en-US" i="1" dirty="0"/>
            </a:p>
          </p:txBody>
        </p:sp>
        <p:cxnSp>
          <p:nvCxnSpPr>
            <p:cNvPr id="482" name="Straight Connector 481"/>
            <p:cNvCxnSpPr/>
            <p:nvPr/>
          </p:nvCxnSpPr>
          <p:spPr bwMode="auto">
            <a:xfrm flipV="1">
              <a:off x="1182107" y="1458376"/>
              <a:ext cx="652881" cy="1103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483" name="Straight Connector 482"/>
          <p:cNvCxnSpPr/>
          <p:nvPr/>
        </p:nvCxnSpPr>
        <p:spPr bwMode="auto">
          <a:xfrm flipV="1">
            <a:off x="6625009" y="1469572"/>
            <a:ext cx="663883" cy="10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2013724" y="1306405"/>
            <a:ext cx="7336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routing</a:t>
            </a:r>
            <a:endParaRPr lang="en-US" sz="1400" dirty="0"/>
          </a:p>
        </p:txBody>
      </p:sp>
      <p:sp>
        <p:nvSpPr>
          <p:cNvPr id="466" name="TextBox 465"/>
          <p:cNvSpPr txBox="1"/>
          <p:nvPr/>
        </p:nvSpPr>
        <p:spPr>
          <a:xfrm>
            <a:off x="3041161" y="1268141"/>
            <a:ext cx="809667" cy="410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200" dirty="0" smtClean="0"/>
              <a:t>access control</a:t>
            </a:r>
            <a:endParaRPr lang="en-US" sz="1200" dirty="0"/>
          </a:p>
        </p:txBody>
      </p:sp>
      <p:sp>
        <p:nvSpPr>
          <p:cNvPr id="467" name="TextBox 466"/>
          <p:cNvSpPr txBox="1"/>
          <p:nvPr/>
        </p:nvSpPr>
        <p:spPr>
          <a:xfrm>
            <a:off x="5784611" y="1253711"/>
            <a:ext cx="809667" cy="410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dirty="0" smtClean="0"/>
              <a:t>load</a:t>
            </a:r>
          </a:p>
          <a:p>
            <a:pPr algn="ctr">
              <a:lnSpc>
                <a:spcPct val="85000"/>
              </a:lnSpc>
            </a:pPr>
            <a:r>
              <a:rPr lang="en-US" sz="1200" dirty="0" smtClean="0"/>
              <a:t>balance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369327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69" name="Text Box 167"/>
          <p:cNvSpPr txBox="1">
            <a:spLocks noChangeArrowheads="1"/>
          </p:cNvSpPr>
          <p:nvPr/>
        </p:nvSpPr>
        <p:spPr bwMode="auto">
          <a:xfrm>
            <a:off x="542925" y="236538"/>
            <a:ext cx="71626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dirty="0" smtClean="0">
                <a:solidFill>
                  <a:srgbClr val="000099"/>
                </a:solidFill>
                <a:latin typeface="Gill Sans MT" charset="0"/>
              </a:rPr>
              <a:t>SDN perspective: data plane switches</a:t>
            </a:r>
            <a:endParaRPr lang="en-US" sz="3600" dirty="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94684" y="1256540"/>
            <a:ext cx="4571424" cy="50108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 smtClean="0">
                <a:solidFill>
                  <a:srgbClr val="CC0000"/>
                </a:solidFill>
              </a:rPr>
              <a:t>Data plane switches</a:t>
            </a:r>
          </a:p>
          <a:p>
            <a:r>
              <a:rPr lang="en-US" sz="2400" dirty="0" smtClean="0"/>
              <a:t>fast, simple, commodity switches implementing generalized data-plane forwarding in hardware</a:t>
            </a:r>
          </a:p>
          <a:p>
            <a:r>
              <a:rPr lang="en-US" sz="2400" dirty="0" smtClean="0"/>
              <a:t>switch flow table computed, installed by controller</a:t>
            </a:r>
          </a:p>
          <a:p>
            <a:r>
              <a:rPr lang="en-US" sz="2400" dirty="0" smtClean="0"/>
              <a:t>API for table-based switch control (e.g., OpenFlow)</a:t>
            </a:r>
          </a:p>
          <a:p>
            <a:pPr lvl="1"/>
            <a:r>
              <a:rPr lang="en-US" sz="2000" dirty="0" smtClean="0"/>
              <a:t>defines what is controllable and what is not</a:t>
            </a:r>
          </a:p>
          <a:p>
            <a:r>
              <a:rPr lang="en-US" sz="2400" dirty="0" smtClean="0"/>
              <a:t>protocol for communicating with controller (e.g., OpenFlow)</a:t>
            </a:r>
          </a:p>
          <a:p>
            <a:endParaRPr lang="en-US" dirty="0"/>
          </a:p>
        </p:txBody>
      </p:sp>
      <p:grpSp>
        <p:nvGrpSpPr>
          <p:cNvPr id="1053" name="Group 1052"/>
          <p:cNvGrpSpPr/>
          <p:nvPr/>
        </p:nvGrpSpPr>
        <p:grpSpPr>
          <a:xfrm>
            <a:off x="4990227" y="1414364"/>
            <a:ext cx="3846765" cy="5169840"/>
            <a:chOff x="4990227" y="910464"/>
            <a:chExt cx="3846765" cy="5169840"/>
          </a:xfrm>
        </p:grpSpPr>
        <p:sp>
          <p:nvSpPr>
            <p:cNvPr id="1054" name="TextBox 399"/>
            <p:cNvSpPr txBox="1">
              <a:spLocks noChangeArrowheads="1"/>
            </p:cNvSpPr>
            <p:nvPr/>
          </p:nvSpPr>
          <p:spPr bwMode="auto">
            <a:xfrm>
              <a:off x="8518490" y="4936685"/>
              <a:ext cx="286930" cy="471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 dirty="0"/>
                <a:t>data</a:t>
              </a:r>
            </a:p>
            <a:p>
              <a:pPr algn="ctr">
                <a:lnSpc>
                  <a:spcPts val="1463"/>
                </a:lnSpc>
              </a:pPr>
              <a:r>
                <a:rPr lang="en-US" sz="1400" dirty="0"/>
                <a:t>plane</a:t>
              </a:r>
            </a:p>
          </p:txBody>
        </p:sp>
        <p:sp>
          <p:nvSpPr>
            <p:cNvPr id="1055" name="TextBox 400"/>
            <p:cNvSpPr txBox="1">
              <a:spLocks noChangeArrowheads="1"/>
            </p:cNvSpPr>
            <p:nvPr/>
          </p:nvSpPr>
          <p:spPr bwMode="auto">
            <a:xfrm>
              <a:off x="8494972" y="2474327"/>
              <a:ext cx="342020" cy="471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 dirty="0"/>
                <a:t>control</a:t>
              </a:r>
            </a:p>
            <a:p>
              <a:pPr algn="ctr">
                <a:lnSpc>
                  <a:spcPts val="1463"/>
                </a:lnSpc>
              </a:pPr>
              <a:r>
                <a:rPr lang="en-US" sz="1400" dirty="0"/>
                <a:t>plane</a:t>
              </a:r>
            </a:p>
          </p:txBody>
        </p:sp>
        <p:cxnSp>
          <p:nvCxnSpPr>
            <p:cNvPr id="1056" name="Straight Connector 1055"/>
            <p:cNvCxnSpPr/>
            <p:nvPr/>
          </p:nvCxnSpPr>
          <p:spPr bwMode="auto">
            <a:xfrm flipV="1">
              <a:off x="5272718" y="4529666"/>
              <a:ext cx="2791783" cy="14329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7" name="Straight Connector 1056"/>
            <p:cNvCxnSpPr/>
            <p:nvPr/>
          </p:nvCxnSpPr>
          <p:spPr bwMode="auto">
            <a:xfrm flipV="1">
              <a:off x="5192283" y="2709335"/>
              <a:ext cx="3041550" cy="18563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58" name="Group 1057"/>
            <p:cNvGrpSpPr/>
            <p:nvPr/>
          </p:nvGrpSpPr>
          <p:grpSpPr>
            <a:xfrm>
              <a:off x="5164667" y="4826000"/>
              <a:ext cx="2979208" cy="973667"/>
              <a:chOff x="2592388" y="5601756"/>
              <a:chExt cx="4027487" cy="939800"/>
            </a:xfrm>
          </p:grpSpPr>
          <p:sp>
            <p:nvSpPr>
              <p:cNvPr id="1114" name="Freeform 2"/>
              <p:cNvSpPr>
                <a:spLocks/>
              </p:cNvSpPr>
              <p:nvPr/>
            </p:nvSpPr>
            <p:spPr bwMode="auto">
              <a:xfrm>
                <a:off x="2592388" y="5601756"/>
                <a:ext cx="4027487" cy="939800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0001" h="10125">
                    <a:moveTo>
                      <a:pt x="4" y="4039"/>
                    </a:moveTo>
                    <a:cubicBezTo>
                      <a:pt x="-29" y="2271"/>
                      <a:pt x="194" y="2100"/>
                      <a:pt x="715" y="1595"/>
                    </a:cubicBezTo>
                    <a:cubicBezTo>
                      <a:pt x="1236" y="1089"/>
                      <a:pt x="2417" y="1272"/>
                      <a:pt x="3130" y="1006"/>
                    </a:cubicBezTo>
                    <a:cubicBezTo>
                      <a:pt x="3843" y="740"/>
                      <a:pt x="4397" y="0"/>
                      <a:pt x="4995" y="0"/>
                    </a:cubicBezTo>
                    <a:cubicBezTo>
                      <a:pt x="5593" y="1"/>
                      <a:pt x="6206" y="926"/>
                      <a:pt x="6720" y="1009"/>
                    </a:cubicBezTo>
                    <a:cubicBezTo>
                      <a:pt x="7234" y="1092"/>
                      <a:pt x="7536" y="241"/>
                      <a:pt x="8082" y="497"/>
                    </a:cubicBezTo>
                    <a:cubicBezTo>
                      <a:pt x="8628" y="756"/>
                      <a:pt x="9854" y="442"/>
                      <a:pt x="9989" y="2989"/>
                    </a:cubicBezTo>
                    <a:cubicBezTo>
                      <a:pt x="10124" y="5536"/>
                      <a:pt x="9098" y="5742"/>
                      <a:pt x="8599" y="6797"/>
                    </a:cubicBezTo>
                    <a:cubicBezTo>
                      <a:pt x="8100" y="7852"/>
                      <a:pt x="7544" y="8981"/>
                      <a:pt x="6995" y="9322"/>
                    </a:cubicBezTo>
                    <a:cubicBezTo>
                      <a:pt x="6446" y="9663"/>
                      <a:pt x="5793" y="8957"/>
                      <a:pt x="5307" y="8843"/>
                    </a:cubicBezTo>
                    <a:cubicBezTo>
                      <a:pt x="4819" y="8726"/>
                      <a:pt x="4628" y="10048"/>
                      <a:pt x="4371" y="9912"/>
                    </a:cubicBezTo>
                    <a:cubicBezTo>
                      <a:pt x="4114" y="9775"/>
                      <a:pt x="3505" y="10355"/>
                      <a:pt x="3140" y="10019"/>
                    </a:cubicBezTo>
                    <a:cubicBezTo>
                      <a:pt x="2774" y="9683"/>
                      <a:pt x="2820" y="8138"/>
                      <a:pt x="2179" y="7895"/>
                    </a:cubicBezTo>
                    <a:cubicBezTo>
                      <a:pt x="1586" y="6800"/>
                      <a:pt x="1549" y="8137"/>
                      <a:pt x="1187" y="7495"/>
                    </a:cubicBezTo>
                    <a:cubicBezTo>
                      <a:pt x="825" y="6852"/>
                      <a:pt x="-7" y="6157"/>
                      <a:pt x="4" y="4039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1115" name="Straight Connector 1114"/>
              <p:cNvCxnSpPr/>
              <p:nvPr/>
            </p:nvCxnSpPr>
            <p:spPr>
              <a:xfrm flipV="1">
                <a:off x="3262941" y="5752569"/>
                <a:ext cx="1316038" cy="13176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6" name="Straight Connector 1115"/>
              <p:cNvCxnSpPr/>
              <p:nvPr/>
            </p:nvCxnSpPr>
            <p:spPr>
              <a:xfrm>
                <a:off x="3151816" y="5939894"/>
                <a:ext cx="2259013" cy="29845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7" name="Straight Connector 1116"/>
              <p:cNvCxnSpPr/>
              <p:nvPr/>
            </p:nvCxnSpPr>
            <p:spPr>
              <a:xfrm>
                <a:off x="3164516" y="6044669"/>
                <a:ext cx="714375" cy="2762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8" name="Straight Connector 1117"/>
              <p:cNvCxnSpPr/>
              <p:nvPr/>
            </p:nvCxnSpPr>
            <p:spPr>
              <a:xfrm flipV="1">
                <a:off x="4182104" y="6238344"/>
                <a:ext cx="1247775" cy="8255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9" name="Straight Connector 1118"/>
              <p:cNvCxnSpPr/>
              <p:nvPr/>
            </p:nvCxnSpPr>
            <p:spPr>
              <a:xfrm>
                <a:off x="4842504" y="5785906"/>
                <a:ext cx="1057275" cy="12382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0" name="Straight Connector 1119"/>
              <p:cNvCxnSpPr/>
              <p:nvPr/>
            </p:nvCxnSpPr>
            <p:spPr>
              <a:xfrm flipV="1">
                <a:off x="4126541" y="5939894"/>
                <a:ext cx="1790700" cy="29845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1" name="Straight Connector 1120"/>
              <p:cNvCxnSpPr/>
              <p:nvPr/>
            </p:nvCxnSpPr>
            <p:spPr>
              <a:xfrm flipV="1">
                <a:off x="5453691" y="5968469"/>
                <a:ext cx="588963" cy="26987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2" name="Straight Connector 1121"/>
              <p:cNvCxnSpPr/>
              <p:nvPr/>
            </p:nvCxnSpPr>
            <p:spPr>
              <a:xfrm>
                <a:off x="4596441" y="5752569"/>
                <a:ext cx="814388" cy="40163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23" name="Group 347"/>
              <p:cNvGrpSpPr>
                <a:grpSpLocks/>
              </p:cNvGrpSpPr>
              <p:nvPr/>
            </p:nvGrpSpPr>
            <p:grpSpPr bwMode="auto">
              <a:xfrm>
                <a:off x="5856401" y="5796097"/>
                <a:ext cx="588970" cy="242608"/>
                <a:chOff x="1871277" y="1576300"/>
                <a:chExt cx="1128371" cy="437861"/>
              </a:xfrm>
            </p:grpSpPr>
            <p:sp>
              <p:nvSpPr>
                <p:cNvPr id="1164" name="Oval 1163"/>
                <p:cNvSpPr/>
                <p:nvPr/>
              </p:nvSpPr>
              <p:spPr bwMode="auto">
                <a:xfrm flipV="1">
                  <a:off x="1874446" y="1694641"/>
                  <a:ext cx="1125202" cy="3195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165" name="Rectangle 1164"/>
                <p:cNvSpPr/>
                <p:nvPr/>
              </p:nvSpPr>
              <p:spPr bwMode="auto">
                <a:xfrm>
                  <a:off x="1871277" y="1739611"/>
                  <a:ext cx="1128371" cy="115973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66" name="Oval 1165"/>
                <p:cNvSpPr/>
                <p:nvPr/>
              </p:nvSpPr>
              <p:spPr bwMode="auto">
                <a:xfrm flipV="1">
                  <a:off x="1871277" y="1576300"/>
                  <a:ext cx="1125200" cy="31952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167" name="Freeform 1166"/>
                <p:cNvSpPr/>
                <p:nvPr/>
              </p:nvSpPr>
              <p:spPr bwMode="auto">
                <a:xfrm>
                  <a:off x="2159708" y="1673340"/>
                  <a:ext cx="548339" cy="160943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68" name="Freeform 1167"/>
                <p:cNvSpPr/>
                <p:nvPr/>
              </p:nvSpPr>
              <p:spPr bwMode="auto">
                <a:xfrm>
                  <a:off x="2102655" y="1633103"/>
                  <a:ext cx="662444" cy="111241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69" name="Freeform 1168"/>
                <p:cNvSpPr/>
                <p:nvPr/>
              </p:nvSpPr>
              <p:spPr bwMode="auto">
                <a:xfrm>
                  <a:off x="2536889" y="1727776"/>
                  <a:ext cx="244057" cy="97040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70" name="Freeform 1169"/>
                <p:cNvSpPr/>
                <p:nvPr/>
              </p:nvSpPr>
              <p:spPr bwMode="auto">
                <a:xfrm>
                  <a:off x="2089977" y="1730144"/>
                  <a:ext cx="240888" cy="97039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171" name="Straight Connector 1170"/>
                <p:cNvCxnSpPr>
                  <a:endCxn id="1166" idx="2"/>
                </p:cNvCxnSpPr>
                <p:nvPr/>
              </p:nvCxnSpPr>
              <p:spPr bwMode="auto">
                <a:xfrm flipH="1" flipV="1">
                  <a:off x="1871277" y="1737243"/>
                  <a:ext cx="3169" cy="12307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2" name="Straight Connector 1171"/>
                <p:cNvCxnSpPr/>
                <p:nvPr/>
              </p:nvCxnSpPr>
              <p:spPr bwMode="auto">
                <a:xfrm flipH="1" flipV="1">
                  <a:off x="2996477" y="1734877"/>
                  <a:ext cx="3171" cy="12307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24" name="Group 347"/>
              <p:cNvGrpSpPr>
                <a:grpSpLocks/>
              </p:cNvGrpSpPr>
              <p:nvPr/>
            </p:nvGrpSpPr>
            <p:grpSpPr bwMode="auto">
              <a:xfrm>
                <a:off x="4375328" y="5654000"/>
                <a:ext cx="588970" cy="242608"/>
                <a:chOff x="1871277" y="1576300"/>
                <a:chExt cx="1128371" cy="437861"/>
              </a:xfrm>
            </p:grpSpPr>
            <p:sp>
              <p:nvSpPr>
                <p:cNvPr id="1155" name="Oval 1154"/>
                <p:cNvSpPr/>
                <p:nvPr/>
              </p:nvSpPr>
              <p:spPr bwMode="auto">
                <a:xfrm flipV="1">
                  <a:off x="1874446" y="1694641"/>
                  <a:ext cx="1125202" cy="3195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156" name="Rectangle 1155"/>
                <p:cNvSpPr/>
                <p:nvPr/>
              </p:nvSpPr>
              <p:spPr bwMode="auto">
                <a:xfrm>
                  <a:off x="1871277" y="1739611"/>
                  <a:ext cx="1128371" cy="115973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7" name="Oval 1156"/>
                <p:cNvSpPr/>
                <p:nvPr/>
              </p:nvSpPr>
              <p:spPr bwMode="auto">
                <a:xfrm flipV="1">
                  <a:off x="1871277" y="1576300"/>
                  <a:ext cx="1125200" cy="31952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158" name="Freeform 1157"/>
                <p:cNvSpPr/>
                <p:nvPr/>
              </p:nvSpPr>
              <p:spPr bwMode="auto">
                <a:xfrm>
                  <a:off x="2159708" y="1673340"/>
                  <a:ext cx="548339" cy="160943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9" name="Freeform 1158"/>
                <p:cNvSpPr/>
                <p:nvPr/>
              </p:nvSpPr>
              <p:spPr bwMode="auto">
                <a:xfrm>
                  <a:off x="2102655" y="1633103"/>
                  <a:ext cx="662444" cy="111241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60" name="Freeform 1159"/>
                <p:cNvSpPr/>
                <p:nvPr/>
              </p:nvSpPr>
              <p:spPr bwMode="auto">
                <a:xfrm>
                  <a:off x="2536889" y="1727776"/>
                  <a:ext cx="244057" cy="97040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61" name="Freeform 1160"/>
                <p:cNvSpPr/>
                <p:nvPr/>
              </p:nvSpPr>
              <p:spPr bwMode="auto">
                <a:xfrm>
                  <a:off x="2089977" y="1730144"/>
                  <a:ext cx="240888" cy="97039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162" name="Straight Connector 1161"/>
                <p:cNvCxnSpPr>
                  <a:endCxn id="1157" idx="2"/>
                </p:cNvCxnSpPr>
                <p:nvPr/>
              </p:nvCxnSpPr>
              <p:spPr bwMode="auto">
                <a:xfrm flipH="1" flipV="1">
                  <a:off x="1871277" y="1737243"/>
                  <a:ext cx="3169" cy="12307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3" name="Straight Connector 1162"/>
                <p:cNvCxnSpPr/>
                <p:nvPr/>
              </p:nvCxnSpPr>
              <p:spPr bwMode="auto">
                <a:xfrm flipH="1" flipV="1">
                  <a:off x="2996477" y="1734877"/>
                  <a:ext cx="3171" cy="12307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25" name="Group 347"/>
              <p:cNvGrpSpPr>
                <a:grpSpLocks/>
              </p:cNvGrpSpPr>
              <p:nvPr/>
            </p:nvGrpSpPr>
            <p:grpSpPr bwMode="auto">
              <a:xfrm>
                <a:off x="2848241" y="5847813"/>
                <a:ext cx="588970" cy="242608"/>
                <a:chOff x="1871277" y="1576300"/>
                <a:chExt cx="1128371" cy="437861"/>
              </a:xfrm>
            </p:grpSpPr>
            <p:sp>
              <p:nvSpPr>
                <p:cNvPr id="1146" name="Oval 1145"/>
                <p:cNvSpPr/>
                <p:nvPr/>
              </p:nvSpPr>
              <p:spPr bwMode="auto">
                <a:xfrm flipV="1">
                  <a:off x="1874446" y="1694641"/>
                  <a:ext cx="1125202" cy="3195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147" name="Rectangle 1146"/>
                <p:cNvSpPr/>
                <p:nvPr/>
              </p:nvSpPr>
              <p:spPr bwMode="auto">
                <a:xfrm>
                  <a:off x="1871277" y="1739611"/>
                  <a:ext cx="1128371" cy="115973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8" name="Oval 1147"/>
                <p:cNvSpPr/>
                <p:nvPr/>
              </p:nvSpPr>
              <p:spPr bwMode="auto">
                <a:xfrm flipV="1">
                  <a:off x="1871277" y="1576300"/>
                  <a:ext cx="1125200" cy="31952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149" name="Freeform 1148"/>
                <p:cNvSpPr/>
                <p:nvPr/>
              </p:nvSpPr>
              <p:spPr bwMode="auto">
                <a:xfrm>
                  <a:off x="2159708" y="1673340"/>
                  <a:ext cx="548339" cy="160943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0" name="Freeform 1149"/>
                <p:cNvSpPr/>
                <p:nvPr/>
              </p:nvSpPr>
              <p:spPr bwMode="auto">
                <a:xfrm>
                  <a:off x="2102655" y="1633103"/>
                  <a:ext cx="662444" cy="111241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1" name="Freeform 1150"/>
                <p:cNvSpPr/>
                <p:nvPr/>
              </p:nvSpPr>
              <p:spPr bwMode="auto">
                <a:xfrm>
                  <a:off x="2536889" y="1727776"/>
                  <a:ext cx="244057" cy="97040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2" name="Freeform 1151"/>
                <p:cNvSpPr/>
                <p:nvPr/>
              </p:nvSpPr>
              <p:spPr bwMode="auto">
                <a:xfrm>
                  <a:off x="2089977" y="1730144"/>
                  <a:ext cx="240888" cy="97039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153" name="Straight Connector 1152"/>
                <p:cNvCxnSpPr>
                  <a:endCxn id="1148" idx="2"/>
                </p:cNvCxnSpPr>
                <p:nvPr/>
              </p:nvCxnSpPr>
              <p:spPr bwMode="auto">
                <a:xfrm flipH="1" flipV="1">
                  <a:off x="1871277" y="1737243"/>
                  <a:ext cx="3169" cy="12307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4" name="Straight Connector 1153"/>
                <p:cNvCxnSpPr/>
                <p:nvPr/>
              </p:nvCxnSpPr>
              <p:spPr bwMode="auto">
                <a:xfrm flipH="1" flipV="1">
                  <a:off x="2996477" y="1734877"/>
                  <a:ext cx="3171" cy="12307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26" name="Group 347"/>
              <p:cNvGrpSpPr>
                <a:grpSpLocks/>
              </p:cNvGrpSpPr>
              <p:nvPr/>
            </p:nvGrpSpPr>
            <p:grpSpPr bwMode="auto">
              <a:xfrm>
                <a:off x="5166757" y="6114152"/>
                <a:ext cx="588970" cy="242608"/>
                <a:chOff x="1871277" y="1576300"/>
                <a:chExt cx="1128371" cy="437861"/>
              </a:xfrm>
            </p:grpSpPr>
            <p:sp>
              <p:nvSpPr>
                <p:cNvPr id="1137" name="Oval 1136"/>
                <p:cNvSpPr/>
                <p:nvPr/>
              </p:nvSpPr>
              <p:spPr bwMode="auto">
                <a:xfrm flipV="1">
                  <a:off x="1874446" y="1694641"/>
                  <a:ext cx="1125202" cy="3195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138" name="Rectangle 1137"/>
                <p:cNvSpPr/>
                <p:nvPr/>
              </p:nvSpPr>
              <p:spPr bwMode="auto">
                <a:xfrm>
                  <a:off x="1871277" y="1739611"/>
                  <a:ext cx="1128371" cy="115973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39" name="Oval 1138"/>
                <p:cNvSpPr/>
                <p:nvPr/>
              </p:nvSpPr>
              <p:spPr bwMode="auto">
                <a:xfrm flipV="1">
                  <a:off x="1871277" y="1576300"/>
                  <a:ext cx="1125200" cy="31952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140" name="Freeform 1139"/>
                <p:cNvSpPr/>
                <p:nvPr/>
              </p:nvSpPr>
              <p:spPr bwMode="auto">
                <a:xfrm>
                  <a:off x="2159708" y="1673340"/>
                  <a:ext cx="548339" cy="160943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1" name="Freeform 1140"/>
                <p:cNvSpPr/>
                <p:nvPr/>
              </p:nvSpPr>
              <p:spPr bwMode="auto">
                <a:xfrm>
                  <a:off x="2102655" y="1633103"/>
                  <a:ext cx="662444" cy="111241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2" name="Freeform 1141"/>
                <p:cNvSpPr/>
                <p:nvPr/>
              </p:nvSpPr>
              <p:spPr bwMode="auto">
                <a:xfrm>
                  <a:off x="2536889" y="1727776"/>
                  <a:ext cx="244057" cy="97040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3" name="Freeform 1142"/>
                <p:cNvSpPr/>
                <p:nvPr/>
              </p:nvSpPr>
              <p:spPr bwMode="auto">
                <a:xfrm>
                  <a:off x="2089977" y="1730144"/>
                  <a:ext cx="240888" cy="97039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144" name="Straight Connector 1143"/>
                <p:cNvCxnSpPr>
                  <a:endCxn id="1139" idx="2"/>
                </p:cNvCxnSpPr>
                <p:nvPr/>
              </p:nvCxnSpPr>
              <p:spPr bwMode="auto">
                <a:xfrm flipH="1" flipV="1">
                  <a:off x="1871277" y="1737243"/>
                  <a:ext cx="3169" cy="12307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5" name="Straight Connector 1144"/>
                <p:cNvCxnSpPr/>
                <p:nvPr/>
              </p:nvCxnSpPr>
              <p:spPr bwMode="auto">
                <a:xfrm flipH="1" flipV="1">
                  <a:off x="2996477" y="1734877"/>
                  <a:ext cx="3171" cy="12307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27" name="Group 347"/>
              <p:cNvGrpSpPr>
                <a:grpSpLocks/>
              </p:cNvGrpSpPr>
              <p:nvPr/>
            </p:nvGrpSpPr>
            <p:grpSpPr bwMode="auto">
              <a:xfrm>
                <a:off x="3704088" y="6206732"/>
                <a:ext cx="588970" cy="242608"/>
                <a:chOff x="1871277" y="1576300"/>
                <a:chExt cx="1128371" cy="437861"/>
              </a:xfrm>
            </p:grpSpPr>
            <p:sp>
              <p:nvSpPr>
                <p:cNvPr id="1128" name="Oval 1127"/>
                <p:cNvSpPr/>
                <p:nvPr/>
              </p:nvSpPr>
              <p:spPr bwMode="auto">
                <a:xfrm flipV="1">
                  <a:off x="1874446" y="1694641"/>
                  <a:ext cx="1125202" cy="31952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129" name="Rectangle 1128"/>
                <p:cNvSpPr/>
                <p:nvPr/>
              </p:nvSpPr>
              <p:spPr bwMode="auto">
                <a:xfrm>
                  <a:off x="1871277" y="1739611"/>
                  <a:ext cx="1128371" cy="115973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30" name="Oval 1129"/>
                <p:cNvSpPr/>
                <p:nvPr/>
              </p:nvSpPr>
              <p:spPr bwMode="auto">
                <a:xfrm flipV="1">
                  <a:off x="1871277" y="1576300"/>
                  <a:ext cx="1125200" cy="31952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131" name="Freeform 1130"/>
                <p:cNvSpPr/>
                <p:nvPr/>
              </p:nvSpPr>
              <p:spPr bwMode="auto">
                <a:xfrm>
                  <a:off x="2159708" y="1673340"/>
                  <a:ext cx="548339" cy="160943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32" name="Freeform 1131"/>
                <p:cNvSpPr/>
                <p:nvPr/>
              </p:nvSpPr>
              <p:spPr bwMode="auto">
                <a:xfrm>
                  <a:off x="2102655" y="1633103"/>
                  <a:ext cx="662444" cy="111241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33" name="Freeform 1132"/>
                <p:cNvSpPr/>
                <p:nvPr/>
              </p:nvSpPr>
              <p:spPr bwMode="auto">
                <a:xfrm>
                  <a:off x="2536889" y="1727776"/>
                  <a:ext cx="244057" cy="97040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34" name="Freeform 1133"/>
                <p:cNvSpPr/>
                <p:nvPr/>
              </p:nvSpPr>
              <p:spPr bwMode="auto">
                <a:xfrm>
                  <a:off x="2089977" y="1730144"/>
                  <a:ext cx="240888" cy="97039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135" name="Straight Connector 1134"/>
                <p:cNvCxnSpPr>
                  <a:endCxn id="1130" idx="2"/>
                </p:cNvCxnSpPr>
                <p:nvPr/>
              </p:nvCxnSpPr>
              <p:spPr bwMode="auto">
                <a:xfrm flipH="1" flipV="1">
                  <a:off x="1871277" y="1737243"/>
                  <a:ext cx="3169" cy="12307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6" name="Straight Connector 1135"/>
                <p:cNvCxnSpPr/>
                <p:nvPr/>
              </p:nvCxnSpPr>
              <p:spPr bwMode="auto">
                <a:xfrm flipH="1" flipV="1">
                  <a:off x="2996477" y="1734877"/>
                  <a:ext cx="3171" cy="12307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59" name="Group 1058"/>
            <p:cNvGrpSpPr/>
            <p:nvPr/>
          </p:nvGrpSpPr>
          <p:grpSpPr>
            <a:xfrm>
              <a:off x="4990227" y="3046752"/>
              <a:ext cx="3116606" cy="1053561"/>
              <a:chOff x="4990227" y="2877416"/>
              <a:chExt cx="3116606" cy="1053561"/>
            </a:xfrm>
          </p:grpSpPr>
          <p:sp>
            <p:nvSpPr>
              <p:cNvPr id="1078" name="Rectangle 1077"/>
              <p:cNvSpPr/>
              <p:nvPr/>
            </p:nvSpPr>
            <p:spPr bwMode="auto">
              <a:xfrm>
                <a:off x="5418665" y="2913389"/>
                <a:ext cx="2688168" cy="1017588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 w="3175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1079" name="Freeform 1078"/>
              <p:cNvSpPr/>
              <p:nvPr/>
            </p:nvSpPr>
            <p:spPr bwMode="auto">
              <a:xfrm>
                <a:off x="5218221" y="2877416"/>
                <a:ext cx="213773" cy="1028160"/>
              </a:xfrm>
              <a:custGeom>
                <a:avLst/>
                <a:gdLst>
                  <a:gd name="connsiteX0" fmla="*/ 0 w 312616"/>
                  <a:gd name="connsiteY0" fmla="*/ 644770 h 1367693"/>
                  <a:gd name="connsiteX1" fmla="*/ 312616 w 312616"/>
                  <a:gd name="connsiteY1" fmla="*/ 0 h 1367693"/>
                  <a:gd name="connsiteX2" fmla="*/ 312616 w 312616"/>
                  <a:gd name="connsiteY2" fmla="*/ 1016000 h 1367693"/>
                  <a:gd name="connsiteX3" fmla="*/ 117231 w 312616"/>
                  <a:gd name="connsiteY3" fmla="*/ 1367693 h 1367693"/>
                  <a:gd name="connsiteX4" fmla="*/ 0 w 312616"/>
                  <a:gd name="connsiteY4" fmla="*/ 644770 h 1367693"/>
                  <a:gd name="connsiteX0" fmla="*/ 0 w 199855"/>
                  <a:gd name="connsiteY0" fmla="*/ 733787 h 1367693"/>
                  <a:gd name="connsiteX1" fmla="*/ 199855 w 199855"/>
                  <a:gd name="connsiteY1" fmla="*/ 0 h 1367693"/>
                  <a:gd name="connsiteX2" fmla="*/ 199855 w 199855"/>
                  <a:gd name="connsiteY2" fmla="*/ 1016000 h 1367693"/>
                  <a:gd name="connsiteX3" fmla="*/ 4470 w 199855"/>
                  <a:gd name="connsiteY3" fmla="*/ 1367693 h 1367693"/>
                  <a:gd name="connsiteX4" fmla="*/ 0 w 199855"/>
                  <a:gd name="connsiteY4" fmla="*/ 733787 h 1367693"/>
                  <a:gd name="connsiteX0" fmla="*/ 25203 w 225058"/>
                  <a:gd name="connsiteY0" fmla="*/ 733787 h 1361758"/>
                  <a:gd name="connsiteX1" fmla="*/ 225058 w 225058"/>
                  <a:gd name="connsiteY1" fmla="*/ 0 h 1361758"/>
                  <a:gd name="connsiteX2" fmla="*/ 225058 w 225058"/>
                  <a:gd name="connsiteY2" fmla="*/ 1016000 h 1361758"/>
                  <a:gd name="connsiteX3" fmla="*/ 0 w 225058"/>
                  <a:gd name="connsiteY3" fmla="*/ 1361758 h 1361758"/>
                  <a:gd name="connsiteX4" fmla="*/ 25203 w 225058"/>
                  <a:gd name="connsiteY4" fmla="*/ 733787 h 1361758"/>
                  <a:gd name="connsiteX0" fmla="*/ 25203 w 230992"/>
                  <a:gd name="connsiteY0" fmla="*/ 787197 h 1415168"/>
                  <a:gd name="connsiteX1" fmla="*/ 230992 w 230992"/>
                  <a:gd name="connsiteY1" fmla="*/ 0 h 1415168"/>
                  <a:gd name="connsiteX2" fmla="*/ 225058 w 230992"/>
                  <a:gd name="connsiteY2" fmla="*/ 1069410 h 1415168"/>
                  <a:gd name="connsiteX3" fmla="*/ 0 w 230992"/>
                  <a:gd name="connsiteY3" fmla="*/ 1415168 h 1415168"/>
                  <a:gd name="connsiteX4" fmla="*/ 25203 w 230992"/>
                  <a:gd name="connsiteY4" fmla="*/ 787197 h 1415168"/>
                  <a:gd name="connsiteX0" fmla="*/ 0 w 205789"/>
                  <a:gd name="connsiteY0" fmla="*/ 787197 h 1427037"/>
                  <a:gd name="connsiteX1" fmla="*/ 205789 w 205789"/>
                  <a:gd name="connsiteY1" fmla="*/ 0 h 1427037"/>
                  <a:gd name="connsiteX2" fmla="*/ 199855 w 205789"/>
                  <a:gd name="connsiteY2" fmla="*/ 1069410 h 1427037"/>
                  <a:gd name="connsiteX3" fmla="*/ 4471 w 205789"/>
                  <a:gd name="connsiteY3" fmla="*/ 1427037 h 1427037"/>
                  <a:gd name="connsiteX4" fmla="*/ 0 w 205789"/>
                  <a:gd name="connsiteY4" fmla="*/ 787197 h 1427037"/>
                  <a:gd name="connsiteX0" fmla="*/ 0 w 199855"/>
                  <a:gd name="connsiteY0" fmla="*/ 745656 h 1385496"/>
                  <a:gd name="connsiteX1" fmla="*/ 193920 w 199855"/>
                  <a:gd name="connsiteY1" fmla="*/ 0 h 1385496"/>
                  <a:gd name="connsiteX2" fmla="*/ 199855 w 199855"/>
                  <a:gd name="connsiteY2" fmla="*/ 1027869 h 1385496"/>
                  <a:gd name="connsiteX3" fmla="*/ 4471 w 199855"/>
                  <a:gd name="connsiteY3" fmla="*/ 1385496 h 1385496"/>
                  <a:gd name="connsiteX4" fmla="*/ 0 w 199855"/>
                  <a:gd name="connsiteY4" fmla="*/ 745656 h 1385496"/>
                  <a:gd name="connsiteX0" fmla="*/ 20385 w 220240"/>
                  <a:gd name="connsiteY0" fmla="*/ 745656 h 1058154"/>
                  <a:gd name="connsiteX1" fmla="*/ 214305 w 220240"/>
                  <a:gd name="connsiteY1" fmla="*/ 0 h 1058154"/>
                  <a:gd name="connsiteX2" fmla="*/ 220240 w 220240"/>
                  <a:gd name="connsiteY2" fmla="*/ 1027869 h 1058154"/>
                  <a:gd name="connsiteX3" fmla="*/ 68 w 220240"/>
                  <a:gd name="connsiteY3" fmla="*/ 986902 h 1058154"/>
                  <a:gd name="connsiteX4" fmla="*/ 20385 w 220240"/>
                  <a:gd name="connsiteY4" fmla="*/ 745656 h 1058154"/>
                  <a:gd name="connsiteX0" fmla="*/ 20385 w 220240"/>
                  <a:gd name="connsiteY0" fmla="*/ 745656 h 1068836"/>
                  <a:gd name="connsiteX1" fmla="*/ 214305 w 220240"/>
                  <a:gd name="connsiteY1" fmla="*/ 0 h 1068836"/>
                  <a:gd name="connsiteX2" fmla="*/ 220240 w 220240"/>
                  <a:gd name="connsiteY2" fmla="*/ 1027869 h 1068836"/>
                  <a:gd name="connsiteX3" fmla="*/ 68 w 220240"/>
                  <a:gd name="connsiteY3" fmla="*/ 986902 h 1068836"/>
                  <a:gd name="connsiteX4" fmla="*/ 20385 w 220240"/>
                  <a:gd name="connsiteY4" fmla="*/ 745656 h 1068836"/>
                  <a:gd name="connsiteX0" fmla="*/ 15446 w 215301"/>
                  <a:gd name="connsiteY0" fmla="*/ 745656 h 1057581"/>
                  <a:gd name="connsiteX1" fmla="*/ 209366 w 215301"/>
                  <a:gd name="connsiteY1" fmla="*/ 0 h 1057581"/>
                  <a:gd name="connsiteX2" fmla="*/ 215301 w 215301"/>
                  <a:gd name="connsiteY2" fmla="*/ 1027869 h 1057581"/>
                  <a:gd name="connsiteX3" fmla="*/ 87 w 215301"/>
                  <a:gd name="connsiteY3" fmla="*/ 888484 h 1057581"/>
                  <a:gd name="connsiteX4" fmla="*/ 15446 w 215301"/>
                  <a:gd name="connsiteY4" fmla="*/ 745656 h 1057581"/>
                  <a:gd name="connsiteX0" fmla="*/ 15446 w 215301"/>
                  <a:gd name="connsiteY0" fmla="*/ 745656 h 1063397"/>
                  <a:gd name="connsiteX1" fmla="*/ 209366 w 215301"/>
                  <a:gd name="connsiteY1" fmla="*/ 0 h 1063397"/>
                  <a:gd name="connsiteX2" fmla="*/ 215301 w 215301"/>
                  <a:gd name="connsiteY2" fmla="*/ 1027869 h 1063397"/>
                  <a:gd name="connsiteX3" fmla="*/ 87 w 215301"/>
                  <a:gd name="connsiteY3" fmla="*/ 888484 h 1063397"/>
                  <a:gd name="connsiteX4" fmla="*/ 15446 w 215301"/>
                  <a:gd name="connsiteY4" fmla="*/ 745656 h 1063397"/>
                  <a:gd name="connsiteX0" fmla="*/ 15446 w 215301"/>
                  <a:gd name="connsiteY0" fmla="*/ 745656 h 1027869"/>
                  <a:gd name="connsiteX1" fmla="*/ 209366 w 215301"/>
                  <a:gd name="connsiteY1" fmla="*/ 0 h 1027869"/>
                  <a:gd name="connsiteX2" fmla="*/ 215301 w 215301"/>
                  <a:gd name="connsiteY2" fmla="*/ 1027869 h 1027869"/>
                  <a:gd name="connsiteX3" fmla="*/ 87 w 215301"/>
                  <a:gd name="connsiteY3" fmla="*/ 888484 h 1027869"/>
                  <a:gd name="connsiteX4" fmla="*/ 15446 w 215301"/>
                  <a:gd name="connsiteY4" fmla="*/ 745656 h 1027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5301" h="1027869">
                    <a:moveTo>
                      <a:pt x="15446" y="745656"/>
                    </a:moveTo>
                    <a:lnTo>
                      <a:pt x="209366" y="0"/>
                    </a:lnTo>
                    <a:cubicBezTo>
                      <a:pt x="211344" y="342623"/>
                      <a:pt x="213323" y="685246"/>
                      <a:pt x="215301" y="1027869"/>
                    </a:cubicBezTo>
                    <a:cubicBezTo>
                      <a:pt x="115469" y="960083"/>
                      <a:pt x="99918" y="931665"/>
                      <a:pt x="87" y="888484"/>
                    </a:cubicBezTo>
                    <a:cubicBezTo>
                      <a:pt x="-1403" y="675204"/>
                      <a:pt x="16936" y="958936"/>
                      <a:pt x="15446" y="74565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0" scaled="0"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grpSp>
            <p:nvGrpSpPr>
              <p:cNvPr id="1080" name="Group 950"/>
              <p:cNvGrpSpPr>
                <a:grpSpLocks/>
              </p:cNvGrpSpPr>
              <p:nvPr/>
            </p:nvGrpSpPr>
            <p:grpSpPr bwMode="auto">
              <a:xfrm>
                <a:off x="4990227" y="3351862"/>
                <a:ext cx="251561" cy="564103"/>
                <a:chOff x="4140" y="429"/>
                <a:chExt cx="1425" cy="2396"/>
              </a:xfrm>
            </p:grpSpPr>
            <p:sp>
              <p:nvSpPr>
                <p:cNvPr id="1082" name="Freeform 951"/>
                <p:cNvSpPr>
                  <a:spLocks/>
                </p:cNvSpPr>
                <p:nvPr/>
              </p:nvSpPr>
              <p:spPr bwMode="auto">
                <a:xfrm>
                  <a:off x="5268" y="433"/>
                  <a:ext cx="283" cy="2286"/>
                </a:xfrm>
                <a:custGeom>
                  <a:avLst/>
                  <a:gdLst>
                    <a:gd name="T0" fmla="*/ 3 w 354"/>
                    <a:gd name="T1" fmla="*/ 0 h 2742"/>
                    <a:gd name="T2" fmla="*/ 15 w 354"/>
                    <a:gd name="T3" fmla="*/ 27 h 2742"/>
                    <a:gd name="T4" fmla="*/ 15 w 354"/>
                    <a:gd name="T5" fmla="*/ 205 h 2742"/>
                    <a:gd name="T6" fmla="*/ 0 w 354"/>
                    <a:gd name="T7" fmla="*/ 215 h 2742"/>
                    <a:gd name="T8" fmla="*/ 3 w 354"/>
                    <a:gd name="T9" fmla="*/ 0 h 27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4"/>
                    <a:gd name="T16" fmla="*/ 0 h 2742"/>
                    <a:gd name="T17" fmla="*/ 354 w 354"/>
                    <a:gd name="T18" fmla="*/ 2742 h 27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4" h="2742">
                      <a:moveTo>
                        <a:pt x="63" y="0"/>
                      </a:moveTo>
                      <a:lnTo>
                        <a:pt x="354" y="339"/>
                      </a:lnTo>
                      <a:lnTo>
                        <a:pt x="346" y="2624"/>
                      </a:lnTo>
                      <a:lnTo>
                        <a:pt x="0" y="2742"/>
                      </a:lnTo>
                      <a:lnTo>
                        <a:pt x="63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3" name="Rectangle 952"/>
                <p:cNvSpPr>
                  <a:spLocks noChangeArrowheads="1"/>
                </p:cNvSpPr>
                <p:nvPr/>
              </p:nvSpPr>
              <p:spPr bwMode="auto">
                <a:xfrm>
                  <a:off x="4210" y="429"/>
                  <a:ext cx="1046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Freeform 953"/>
                <p:cNvSpPr>
                  <a:spLocks/>
                </p:cNvSpPr>
                <p:nvPr/>
              </p:nvSpPr>
              <p:spPr bwMode="auto">
                <a:xfrm>
                  <a:off x="5321" y="570"/>
                  <a:ext cx="169" cy="2115"/>
                </a:xfrm>
                <a:custGeom>
                  <a:avLst/>
                  <a:gdLst>
                    <a:gd name="T0" fmla="*/ 2 w 211"/>
                    <a:gd name="T1" fmla="*/ 0 h 2537"/>
                    <a:gd name="T2" fmla="*/ 9 w 211"/>
                    <a:gd name="T3" fmla="*/ 18 h 2537"/>
                    <a:gd name="T4" fmla="*/ 2 w 211"/>
                    <a:gd name="T5" fmla="*/ 196 h 2537"/>
                    <a:gd name="T6" fmla="*/ 2 w 211"/>
                    <a:gd name="T7" fmla="*/ 0 h 2537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11"/>
                    <a:gd name="T13" fmla="*/ 0 h 2537"/>
                    <a:gd name="T14" fmla="*/ 211 w 211"/>
                    <a:gd name="T15" fmla="*/ 2537 h 2537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1" h="2537">
                      <a:moveTo>
                        <a:pt x="7" y="0"/>
                      </a:moveTo>
                      <a:cubicBezTo>
                        <a:pt x="7" y="0"/>
                        <a:pt x="57" y="28"/>
                        <a:pt x="211" y="218"/>
                      </a:cubicBezTo>
                      <a:cubicBezTo>
                        <a:pt x="0" y="1229"/>
                        <a:pt x="41" y="2537"/>
                        <a:pt x="7" y="2501"/>
                      </a:cubicBezTo>
                      <a:lnTo>
                        <a:pt x="7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F8F8F8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5" name="Freeform 954"/>
                <p:cNvSpPr>
                  <a:spLocks/>
                </p:cNvSpPr>
                <p:nvPr/>
              </p:nvSpPr>
              <p:spPr bwMode="auto">
                <a:xfrm>
                  <a:off x="5284" y="1640"/>
                  <a:ext cx="263" cy="189"/>
                </a:xfrm>
                <a:custGeom>
                  <a:avLst/>
                  <a:gdLst>
                    <a:gd name="T0" fmla="*/ 2 w 328"/>
                    <a:gd name="T1" fmla="*/ 0 h 226"/>
                    <a:gd name="T2" fmla="*/ 14 w 328"/>
                    <a:gd name="T3" fmla="*/ 11 h 226"/>
                    <a:gd name="T4" fmla="*/ 14 w 328"/>
                    <a:gd name="T5" fmla="*/ 19 h 226"/>
                    <a:gd name="T6" fmla="*/ 0 w 328"/>
                    <a:gd name="T7" fmla="*/ 8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6" name="Rectangle 955"/>
                <p:cNvSpPr>
                  <a:spLocks noChangeArrowheads="1"/>
                </p:cNvSpPr>
                <p:nvPr/>
              </p:nvSpPr>
              <p:spPr bwMode="auto">
                <a:xfrm>
                  <a:off x="4210" y="690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087" name="Group 956"/>
                <p:cNvGrpSpPr>
                  <a:grpSpLocks/>
                </p:cNvGrpSpPr>
                <p:nvPr/>
              </p:nvGrpSpPr>
              <p:grpSpPr bwMode="auto">
                <a:xfrm>
                  <a:off x="4749" y="668"/>
                  <a:ext cx="581" cy="145"/>
                  <a:chOff x="614" y="2568"/>
                  <a:chExt cx="725" cy="139"/>
                </a:xfrm>
              </p:grpSpPr>
              <p:sp>
                <p:nvSpPr>
                  <p:cNvPr id="1112" name="AutoShape 957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66"/>
                    <a:ext cx="721" cy="14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3" name="AutoShape 958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1"/>
                    <a:ext cx="696" cy="114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88" name="Rectangle 959"/>
                <p:cNvSpPr>
                  <a:spLocks noChangeArrowheads="1"/>
                </p:cNvSpPr>
                <p:nvPr/>
              </p:nvSpPr>
              <p:spPr bwMode="auto">
                <a:xfrm>
                  <a:off x="4220" y="1022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089" name="Group 960"/>
                <p:cNvGrpSpPr>
                  <a:grpSpLocks/>
                </p:cNvGrpSpPr>
                <p:nvPr/>
              </p:nvGrpSpPr>
              <p:grpSpPr bwMode="auto">
                <a:xfrm>
                  <a:off x="4747" y="994"/>
                  <a:ext cx="581" cy="134"/>
                  <a:chOff x="614" y="2568"/>
                  <a:chExt cx="725" cy="139"/>
                </a:xfrm>
              </p:grpSpPr>
              <p:sp>
                <p:nvSpPr>
                  <p:cNvPr id="1110" name="AutoShape 961"/>
                  <p:cNvSpPr>
                    <a:spLocks noChangeArrowheads="1"/>
                  </p:cNvSpPr>
                  <p:nvPr/>
                </p:nvSpPr>
                <p:spPr bwMode="auto">
                  <a:xfrm>
                    <a:off x="615" y="2564"/>
                    <a:ext cx="721" cy="139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1" name="AutoShape 962"/>
                  <p:cNvSpPr>
                    <a:spLocks noChangeArrowheads="1"/>
                  </p:cNvSpPr>
                  <p:nvPr/>
                </p:nvSpPr>
                <p:spPr bwMode="auto">
                  <a:xfrm>
                    <a:off x="628" y="2581"/>
                    <a:ext cx="696" cy="107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90" name="Rectangle 963"/>
                <p:cNvSpPr>
                  <a:spLocks noChangeArrowheads="1"/>
                </p:cNvSpPr>
                <p:nvPr/>
              </p:nvSpPr>
              <p:spPr bwMode="auto">
                <a:xfrm>
                  <a:off x="4220" y="1354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Rectangle 964"/>
                <p:cNvSpPr>
                  <a:spLocks noChangeArrowheads="1"/>
                </p:cNvSpPr>
                <p:nvPr/>
              </p:nvSpPr>
              <p:spPr bwMode="auto">
                <a:xfrm>
                  <a:off x="4230" y="1655"/>
                  <a:ext cx="598" cy="47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092" name="Group 965"/>
                <p:cNvGrpSpPr>
                  <a:grpSpLocks/>
                </p:cNvGrpSpPr>
                <p:nvPr/>
              </p:nvGrpSpPr>
              <p:grpSpPr bwMode="auto">
                <a:xfrm>
                  <a:off x="4735" y="1627"/>
                  <a:ext cx="582" cy="151"/>
                  <a:chOff x="614" y="2568"/>
                  <a:chExt cx="725" cy="139"/>
                </a:xfrm>
              </p:grpSpPr>
              <p:sp>
                <p:nvSpPr>
                  <p:cNvPr id="1108" name="AutoShape 966"/>
                  <p:cNvSpPr>
                    <a:spLocks noChangeArrowheads="1"/>
                  </p:cNvSpPr>
                  <p:nvPr/>
                </p:nvSpPr>
                <p:spPr bwMode="auto">
                  <a:xfrm>
                    <a:off x="618" y="2586"/>
                    <a:ext cx="720" cy="12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9" name="AutoShape 967"/>
                  <p:cNvSpPr>
                    <a:spLocks noChangeArrowheads="1"/>
                  </p:cNvSpPr>
                  <p:nvPr/>
                </p:nvSpPr>
                <p:spPr bwMode="auto">
                  <a:xfrm>
                    <a:off x="630" y="2586"/>
                    <a:ext cx="695" cy="109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93" name="Freeform 968"/>
                <p:cNvSpPr>
                  <a:spLocks/>
                </p:cNvSpPr>
                <p:nvPr/>
              </p:nvSpPr>
              <p:spPr bwMode="auto">
                <a:xfrm>
                  <a:off x="5288" y="1354"/>
                  <a:ext cx="263" cy="188"/>
                </a:xfrm>
                <a:custGeom>
                  <a:avLst/>
                  <a:gdLst>
                    <a:gd name="T0" fmla="*/ 2 w 328"/>
                    <a:gd name="T1" fmla="*/ 0 h 226"/>
                    <a:gd name="T2" fmla="*/ 14 w 328"/>
                    <a:gd name="T3" fmla="*/ 10 h 226"/>
                    <a:gd name="T4" fmla="*/ 14 w 328"/>
                    <a:gd name="T5" fmla="*/ 17 h 226"/>
                    <a:gd name="T6" fmla="*/ 0 w 328"/>
                    <a:gd name="T7" fmla="*/ 7 h 226"/>
                    <a:gd name="T8" fmla="*/ 2 w 328"/>
                    <a:gd name="T9" fmla="*/ 0 h 2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8"/>
                    <a:gd name="T16" fmla="*/ 0 h 226"/>
                    <a:gd name="T17" fmla="*/ 328 w 328"/>
                    <a:gd name="T18" fmla="*/ 226 h 2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8" h="226">
                      <a:moveTo>
                        <a:pt x="4" y="0"/>
                      </a:moveTo>
                      <a:cubicBezTo>
                        <a:pt x="60" y="10"/>
                        <a:pt x="182" y="74"/>
                        <a:pt x="328" y="128"/>
                      </a:cubicBezTo>
                      <a:cubicBezTo>
                        <a:pt x="326" y="162"/>
                        <a:pt x="326" y="158"/>
                        <a:pt x="326" y="226"/>
                      </a:cubicBezTo>
                      <a:cubicBezTo>
                        <a:pt x="326" y="226"/>
                        <a:pt x="169" y="155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094" name="Group 969"/>
                <p:cNvGrpSpPr>
                  <a:grpSpLocks/>
                </p:cNvGrpSpPr>
                <p:nvPr/>
              </p:nvGrpSpPr>
              <p:grpSpPr bwMode="auto">
                <a:xfrm>
                  <a:off x="4739" y="1327"/>
                  <a:ext cx="582" cy="139"/>
                  <a:chOff x="614" y="2568"/>
                  <a:chExt cx="725" cy="139"/>
                </a:xfrm>
              </p:grpSpPr>
              <p:sp>
                <p:nvSpPr>
                  <p:cNvPr id="1106" name="AutoShape 970"/>
                  <p:cNvSpPr>
                    <a:spLocks noChangeArrowheads="1"/>
                  </p:cNvSpPr>
                  <p:nvPr/>
                </p:nvSpPr>
                <p:spPr bwMode="auto">
                  <a:xfrm>
                    <a:off x="613" y="2571"/>
                    <a:ext cx="732" cy="13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tx1"/>
                  </a:soli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7" name="AutoShape 971"/>
                  <p:cNvSpPr>
                    <a:spLocks noChangeArrowheads="1"/>
                  </p:cNvSpPr>
                  <p:nvPr/>
                </p:nvSpPr>
                <p:spPr bwMode="auto">
                  <a:xfrm>
                    <a:off x="625" y="2587"/>
                    <a:ext cx="720" cy="103"/>
                  </a:xfrm>
                  <a:prstGeom prst="roundRect">
                    <a:avLst>
                      <a:gd name="adj" fmla="val 50000"/>
                    </a:avLst>
                  </a:prstGeom>
                  <a:gradFill rotWithShape="1">
                    <a:gsLst>
                      <a:gs pos="0">
                        <a:srgbClr val="0000FF"/>
                      </a:gs>
                      <a:gs pos="50000">
                        <a:srgbClr val="99CCFF"/>
                      </a:gs>
                      <a:gs pos="100000">
                        <a:srgbClr val="0000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95" name="Rectangle 972"/>
                <p:cNvSpPr>
                  <a:spLocks noChangeArrowheads="1"/>
                </p:cNvSpPr>
                <p:nvPr/>
              </p:nvSpPr>
              <p:spPr bwMode="auto">
                <a:xfrm>
                  <a:off x="5246" y="429"/>
                  <a:ext cx="70" cy="2285"/>
                </a:xfrm>
                <a:prstGeom prst="rect">
                  <a:avLst/>
                </a:prstGeom>
                <a:gradFill rotWithShape="1">
                  <a:gsLst>
                    <a:gs pos="0">
                      <a:srgbClr val="333333"/>
                    </a:gs>
                    <a:gs pos="50000">
                      <a:srgbClr val="DDDDDD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6" name="Freeform 973"/>
                <p:cNvSpPr>
                  <a:spLocks/>
                </p:cNvSpPr>
                <p:nvPr/>
              </p:nvSpPr>
              <p:spPr bwMode="auto">
                <a:xfrm>
                  <a:off x="5312" y="1007"/>
                  <a:ext cx="237" cy="213"/>
                </a:xfrm>
                <a:custGeom>
                  <a:avLst/>
                  <a:gdLst>
                    <a:gd name="T0" fmla="*/ 2 w 296"/>
                    <a:gd name="T1" fmla="*/ 0 h 256"/>
                    <a:gd name="T2" fmla="*/ 14 w 296"/>
                    <a:gd name="T3" fmla="*/ 10 h 256"/>
                    <a:gd name="T4" fmla="*/ 14 w 296"/>
                    <a:gd name="T5" fmla="*/ 19 h 256"/>
                    <a:gd name="T6" fmla="*/ 0 w 296"/>
                    <a:gd name="T7" fmla="*/ 7 h 256"/>
                    <a:gd name="T8" fmla="*/ 2 w 296"/>
                    <a:gd name="T9" fmla="*/ 0 h 25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96"/>
                    <a:gd name="T16" fmla="*/ 0 h 256"/>
                    <a:gd name="T17" fmla="*/ 296 w 296"/>
                    <a:gd name="T18" fmla="*/ 256 h 25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96" h="256">
                      <a:moveTo>
                        <a:pt x="4" y="0"/>
                      </a:moveTo>
                      <a:cubicBezTo>
                        <a:pt x="55" y="10"/>
                        <a:pt x="144" y="68"/>
                        <a:pt x="292" y="144"/>
                      </a:cubicBezTo>
                      <a:cubicBezTo>
                        <a:pt x="290" y="178"/>
                        <a:pt x="296" y="188"/>
                        <a:pt x="296" y="256"/>
                      </a:cubicBezTo>
                      <a:cubicBezTo>
                        <a:pt x="296" y="256"/>
                        <a:pt x="160" y="176"/>
                        <a:pt x="0" y="100"/>
                      </a:cubicBezTo>
                      <a:cubicBezTo>
                        <a:pt x="0" y="48"/>
                        <a:pt x="4" y="17"/>
                        <a:pt x="4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7" name="Freeform 974"/>
                <p:cNvSpPr>
                  <a:spLocks/>
                </p:cNvSpPr>
                <p:nvPr/>
              </p:nvSpPr>
              <p:spPr bwMode="auto">
                <a:xfrm>
                  <a:off x="5315" y="680"/>
                  <a:ext cx="244" cy="240"/>
                </a:xfrm>
                <a:custGeom>
                  <a:avLst/>
                  <a:gdLst>
                    <a:gd name="T0" fmla="*/ 0 w 304"/>
                    <a:gd name="T1" fmla="*/ 0 h 288"/>
                    <a:gd name="T2" fmla="*/ 14 w 304"/>
                    <a:gd name="T3" fmla="*/ 13 h 288"/>
                    <a:gd name="T4" fmla="*/ 13 w 304"/>
                    <a:gd name="T5" fmla="*/ 23 h 288"/>
                    <a:gd name="T6" fmla="*/ 2 w 304"/>
                    <a:gd name="T7" fmla="*/ 10 h 288"/>
                    <a:gd name="T8" fmla="*/ 0 w 304"/>
                    <a:gd name="T9" fmla="*/ 0 h 28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288"/>
                    <a:gd name="T17" fmla="*/ 304 w 304"/>
                    <a:gd name="T18" fmla="*/ 288 h 28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288">
                      <a:moveTo>
                        <a:pt x="0" y="0"/>
                      </a:moveTo>
                      <a:cubicBezTo>
                        <a:pt x="51" y="10"/>
                        <a:pt x="148" y="76"/>
                        <a:pt x="304" y="164"/>
                      </a:cubicBezTo>
                      <a:cubicBezTo>
                        <a:pt x="302" y="198"/>
                        <a:pt x="284" y="220"/>
                        <a:pt x="284" y="288"/>
                      </a:cubicBezTo>
                      <a:cubicBezTo>
                        <a:pt x="284" y="288"/>
                        <a:pt x="163" y="179"/>
                        <a:pt x="8" y="124"/>
                      </a:cubicBezTo>
                      <a:cubicBezTo>
                        <a:pt x="8" y="72"/>
                        <a:pt x="0" y="17"/>
                        <a:pt x="0" y="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292929"/>
                    </a:gs>
                    <a:gs pos="100000">
                      <a:srgbClr val="80808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8" name="Oval 975"/>
                <p:cNvSpPr>
                  <a:spLocks noChangeArrowheads="1"/>
                </p:cNvSpPr>
                <p:nvPr/>
              </p:nvSpPr>
              <p:spPr bwMode="auto">
                <a:xfrm>
                  <a:off x="5515" y="2611"/>
                  <a:ext cx="50" cy="95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9" name="Freeform 976"/>
                <p:cNvSpPr>
                  <a:spLocks/>
                </p:cNvSpPr>
                <p:nvPr/>
              </p:nvSpPr>
              <p:spPr bwMode="auto">
                <a:xfrm>
                  <a:off x="5302" y="2614"/>
                  <a:ext cx="245" cy="200"/>
                </a:xfrm>
                <a:custGeom>
                  <a:avLst/>
                  <a:gdLst>
                    <a:gd name="T0" fmla="*/ 0 w 306"/>
                    <a:gd name="T1" fmla="*/ 9 h 240"/>
                    <a:gd name="T2" fmla="*/ 2 w 306"/>
                    <a:gd name="T3" fmla="*/ 19 h 240"/>
                    <a:gd name="T4" fmla="*/ 14 w 306"/>
                    <a:gd name="T5" fmla="*/ 9 h 240"/>
                    <a:gd name="T6" fmla="*/ 14 w 306"/>
                    <a:gd name="T7" fmla="*/ 0 h 240"/>
                    <a:gd name="T8" fmla="*/ 0 w 306"/>
                    <a:gd name="T9" fmla="*/ 9 h 2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240"/>
                    <a:gd name="T17" fmla="*/ 306 w 306"/>
                    <a:gd name="T18" fmla="*/ 240 h 24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240">
                      <a:moveTo>
                        <a:pt x="0" y="106"/>
                      </a:moveTo>
                      <a:lnTo>
                        <a:pt x="2" y="240"/>
                      </a:lnTo>
                      <a:lnTo>
                        <a:pt x="306" y="110"/>
                      </a:lnTo>
                      <a:lnTo>
                        <a:pt x="300" y="0"/>
                      </a:lnTo>
                      <a:lnTo>
                        <a:pt x="0" y="106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0" name="AutoShape 977"/>
                <p:cNvSpPr>
                  <a:spLocks noChangeArrowheads="1"/>
                </p:cNvSpPr>
                <p:nvPr/>
              </p:nvSpPr>
              <p:spPr bwMode="auto">
                <a:xfrm>
                  <a:off x="4140" y="2675"/>
                  <a:ext cx="1196" cy="15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1" name="AutoShape 978"/>
                <p:cNvSpPr>
                  <a:spLocks noChangeArrowheads="1"/>
                </p:cNvSpPr>
                <p:nvPr/>
              </p:nvSpPr>
              <p:spPr bwMode="auto">
                <a:xfrm>
                  <a:off x="4210" y="2714"/>
                  <a:ext cx="1066" cy="7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bg2"/>
                    </a:gs>
                  </a:gsLst>
                  <a:lin ang="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2" name="Oval 979"/>
                <p:cNvSpPr>
                  <a:spLocks noChangeArrowheads="1"/>
                </p:cNvSpPr>
                <p:nvPr/>
              </p:nvSpPr>
              <p:spPr bwMode="auto">
                <a:xfrm>
                  <a:off x="4309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3" name="Oval 980"/>
                <p:cNvSpPr>
                  <a:spLocks noChangeArrowheads="1"/>
                </p:cNvSpPr>
                <p:nvPr/>
              </p:nvSpPr>
              <p:spPr bwMode="auto">
                <a:xfrm>
                  <a:off x="4489" y="2382"/>
                  <a:ext cx="159" cy="14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1" hangingPunct="1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104" name="Oval 981"/>
                <p:cNvSpPr>
                  <a:spLocks noChangeArrowheads="1"/>
                </p:cNvSpPr>
                <p:nvPr/>
              </p:nvSpPr>
              <p:spPr bwMode="auto">
                <a:xfrm>
                  <a:off x="4658" y="2382"/>
                  <a:ext cx="159" cy="142"/>
                </a:xfrm>
                <a:prstGeom prst="ellipse">
                  <a:avLst/>
                </a:prstGeom>
                <a:solidFill>
                  <a:srgbClr val="33CC33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5" name="Rectangle 982"/>
                <p:cNvSpPr>
                  <a:spLocks noChangeArrowheads="1"/>
                </p:cNvSpPr>
                <p:nvPr/>
              </p:nvSpPr>
              <p:spPr bwMode="auto">
                <a:xfrm>
                  <a:off x="5067" y="1837"/>
                  <a:ext cx="80" cy="759"/>
                </a:xfrm>
                <a:prstGeom prst="rect">
                  <a:avLst/>
                </a:prstGeom>
                <a:solidFill>
                  <a:srgbClr val="292929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081" name="TextBox 1080"/>
              <p:cNvSpPr txBox="1"/>
              <p:nvPr/>
            </p:nvSpPr>
            <p:spPr>
              <a:xfrm>
                <a:off x="5377031" y="3090332"/>
                <a:ext cx="2659202" cy="615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SDN Controller</a:t>
                </a:r>
              </a:p>
              <a:p>
                <a:pPr algn="ctr"/>
                <a:r>
                  <a:rPr lang="en-US" sz="1600" dirty="0" smtClean="0"/>
                  <a:t>(network operating system)</a:t>
                </a:r>
                <a:endParaRPr lang="en-US" sz="1600" dirty="0"/>
              </a:p>
            </p:txBody>
          </p:sp>
        </p:grpSp>
        <p:sp>
          <p:nvSpPr>
            <p:cNvPr id="1060" name="TextBox 1059"/>
            <p:cNvSpPr txBox="1"/>
            <p:nvPr/>
          </p:nvSpPr>
          <p:spPr>
            <a:xfrm>
              <a:off x="6837708" y="1058305"/>
              <a:ext cx="59503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008000"/>
                  </a:solidFill>
                </a:rPr>
                <a:t>…</a:t>
              </a:r>
              <a:endParaRPr lang="en-US" sz="3200" dirty="0">
                <a:solidFill>
                  <a:srgbClr val="008000"/>
                </a:solidFill>
              </a:endParaRPr>
            </a:p>
          </p:txBody>
        </p:sp>
        <p:grpSp>
          <p:nvGrpSpPr>
            <p:cNvPr id="1061" name="Group 1060"/>
            <p:cNvGrpSpPr/>
            <p:nvPr/>
          </p:nvGrpSpPr>
          <p:grpSpPr>
            <a:xfrm>
              <a:off x="5165914" y="1277466"/>
              <a:ext cx="1023471" cy="590176"/>
              <a:chOff x="4721412" y="1277470"/>
              <a:chExt cx="1023471" cy="590176"/>
            </a:xfrm>
          </p:grpSpPr>
          <p:sp>
            <p:nvSpPr>
              <p:cNvPr id="1076" name="Oval 1075"/>
              <p:cNvSpPr/>
              <p:nvPr/>
            </p:nvSpPr>
            <p:spPr bwMode="auto">
              <a:xfrm>
                <a:off x="4721412" y="1277470"/>
                <a:ext cx="1023471" cy="590176"/>
              </a:xfrm>
              <a:prstGeom prst="ellipse">
                <a:avLst/>
              </a:prstGeom>
              <a:solidFill>
                <a:srgbClr val="008000">
                  <a:alpha val="70000"/>
                </a:srgbClr>
              </a:solidFill>
              <a:ln>
                <a:solidFill>
                  <a:srgbClr val="008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77" name="TextBox 1076"/>
              <p:cNvSpPr txBox="1"/>
              <p:nvPr/>
            </p:nvSpPr>
            <p:spPr>
              <a:xfrm>
                <a:off x="4792385" y="1374585"/>
                <a:ext cx="8904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routing</a:t>
                </a:r>
                <a:endParaRPr lang="en-US" dirty="0"/>
              </a:p>
            </p:txBody>
          </p:sp>
        </p:grpSp>
        <p:grpSp>
          <p:nvGrpSpPr>
            <p:cNvPr id="1062" name="Group 1061"/>
            <p:cNvGrpSpPr/>
            <p:nvPr/>
          </p:nvGrpSpPr>
          <p:grpSpPr>
            <a:xfrm>
              <a:off x="6000628" y="1798416"/>
              <a:ext cx="1023471" cy="590176"/>
              <a:chOff x="6106459" y="1967753"/>
              <a:chExt cx="1023471" cy="590176"/>
            </a:xfrm>
          </p:grpSpPr>
          <p:sp>
            <p:nvSpPr>
              <p:cNvPr id="1074" name="Oval 1073"/>
              <p:cNvSpPr/>
              <p:nvPr/>
            </p:nvSpPr>
            <p:spPr bwMode="auto">
              <a:xfrm>
                <a:off x="6106459" y="1967753"/>
                <a:ext cx="1023471" cy="590176"/>
              </a:xfrm>
              <a:prstGeom prst="ellipse">
                <a:avLst/>
              </a:prstGeom>
              <a:solidFill>
                <a:srgbClr val="008000">
                  <a:alpha val="70000"/>
                </a:srgbClr>
              </a:solidFill>
              <a:ln>
                <a:solidFill>
                  <a:srgbClr val="008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75" name="TextBox 1074"/>
              <p:cNvSpPr txBox="1"/>
              <p:nvPr/>
            </p:nvSpPr>
            <p:spPr>
              <a:xfrm>
                <a:off x="6177429" y="1997637"/>
                <a:ext cx="903087" cy="544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dirty="0" smtClean="0"/>
                  <a:t>access </a:t>
                </a:r>
              </a:p>
              <a:p>
                <a:pPr algn="ctr">
                  <a:lnSpc>
                    <a:spcPct val="80000"/>
                  </a:lnSpc>
                </a:pPr>
                <a:r>
                  <a:rPr lang="en-US" dirty="0" smtClean="0"/>
                  <a:t>control</a:t>
                </a:r>
                <a:endParaRPr lang="en-US" dirty="0"/>
              </a:p>
            </p:txBody>
          </p:sp>
        </p:grpSp>
        <p:grpSp>
          <p:nvGrpSpPr>
            <p:cNvPr id="1063" name="Group 1062"/>
            <p:cNvGrpSpPr/>
            <p:nvPr/>
          </p:nvGrpSpPr>
          <p:grpSpPr>
            <a:xfrm>
              <a:off x="7230837" y="1756871"/>
              <a:ext cx="1023471" cy="590176"/>
              <a:chOff x="6938682" y="977153"/>
              <a:chExt cx="1023471" cy="590176"/>
            </a:xfrm>
          </p:grpSpPr>
          <p:sp>
            <p:nvSpPr>
              <p:cNvPr id="1072" name="Oval 1071"/>
              <p:cNvSpPr/>
              <p:nvPr/>
            </p:nvSpPr>
            <p:spPr bwMode="auto">
              <a:xfrm>
                <a:off x="6938682" y="977153"/>
                <a:ext cx="1023471" cy="590176"/>
              </a:xfrm>
              <a:prstGeom prst="ellipse">
                <a:avLst/>
              </a:prstGeom>
              <a:solidFill>
                <a:srgbClr val="008000">
                  <a:alpha val="70000"/>
                </a:srgbClr>
              </a:solidFill>
              <a:ln>
                <a:solidFill>
                  <a:srgbClr val="008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73" name="TextBox 1072"/>
              <p:cNvSpPr txBox="1"/>
              <p:nvPr/>
            </p:nvSpPr>
            <p:spPr>
              <a:xfrm>
                <a:off x="6964568" y="1007037"/>
                <a:ext cx="993256" cy="544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dirty="0" smtClean="0"/>
                  <a:t>load</a:t>
                </a:r>
              </a:p>
              <a:p>
                <a:pPr algn="ctr">
                  <a:lnSpc>
                    <a:spcPct val="80000"/>
                  </a:lnSpc>
                </a:pPr>
                <a:r>
                  <a:rPr lang="en-US" dirty="0" smtClean="0"/>
                  <a:t>balance</a:t>
                </a:r>
                <a:endParaRPr lang="en-US" dirty="0"/>
              </a:p>
            </p:txBody>
          </p:sp>
        </p:grpSp>
        <p:cxnSp>
          <p:nvCxnSpPr>
            <p:cNvPr id="1064" name="Straight Arrow Connector 1063"/>
            <p:cNvCxnSpPr/>
            <p:nvPr/>
          </p:nvCxnSpPr>
          <p:spPr bwMode="auto">
            <a:xfrm flipV="1">
              <a:off x="8627245" y="1217948"/>
              <a:ext cx="0" cy="124883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5" name="Straight Arrow Connector 1064"/>
            <p:cNvCxnSpPr/>
            <p:nvPr/>
          </p:nvCxnSpPr>
          <p:spPr bwMode="auto">
            <a:xfrm>
              <a:off x="8652645" y="2966181"/>
              <a:ext cx="0" cy="152442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6" name="Straight Arrow Connector 1065"/>
            <p:cNvCxnSpPr/>
            <p:nvPr/>
          </p:nvCxnSpPr>
          <p:spPr bwMode="auto">
            <a:xfrm>
              <a:off x="8661016" y="5381629"/>
              <a:ext cx="0" cy="41486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7" name="Straight Arrow Connector 1066"/>
            <p:cNvCxnSpPr/>
            <p:nvPr/>
          </p:nvCxnSpPr>
          <p:spPr bwMode="auto">
            <a:xfrm flipV="1">
              <a:off x="8653320" y="4546025"/>
              <a:ext cx="0" cy="41486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68" name="TextBox 399"/>
            <p:cNvSpPr txBox="1">
              <a:spLocks noChangeArrowheads="1"/>
            </p:cNvSpPr>
            <p:nvPr/>
          </p:nvSpPr>
          <p:spPr bwMode="auto">
            <a:xfrm>
              <a:off x="6650715" y="4235599"/>
              <a:ext cx="1635889" cy="284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 i="1" dirty="0" smtClean="0"/>
                <a:t>southbound API</a:t>
              </a:r>
              <a:endParaRPr lang="en-US" sz="1400" i="1" dirty="0"/>
            </a:p>
          </p:txBody>
        </p:sp>
        <p:sp>
          <p:nvSpPr>
            <p:cNvPr id="1069" name="TextBox 399"/>
            <p:cNvSpPr txBox="1">
              <a:spLocks noChangeArrowheads="1"/>
            </p:cNvSpPr>
            <p:nvPr/>
          </p:nvSpPr>
          <p:spPr bwMode="auto">
            <a:xfrm>
              <a:off x="6646778" y="2717781"/>
              <a:ext cx="1635889" cy="284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 i="1" dirty="0" smtClean="0"/>
                <a:t>northbound API</a:t>
              </a:r>
              <a:endParaRPr lang="en-US" sz="1400" i="1" dirty="0"/>
            </a:p>
          </p:txBody>
        </p:sp>
        <p:sp>
          <p:nvSpPr>
            <p:cNvPr id="1070" name="TextBox 399"/>
            <p:cNvSpPr txBox="1">
              <a:spLocks noChangeArrowheads="1"/>
            </p:cNvSpPr>
            <p:nvPr/>
          </p:nvSpPr>
          <p:spPr bwMode="auto">
            <a:xfrm>
              <a:off x="5507651" y="5795718"/>
              <a:ext cx="2302688" cy="284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 i="1" dirty="0" smtClean="0"/>
                <a:t>SDN-controlled switches</a:t>
              </a:r>
              <a:endParaRPr lang="en-US" sz="1400" i="1" dirty="0"/>
            </a:p>
          </p:txBody>
        </p:sp>
        <p:sp>
          <p:nvSpPr>
            <p:cNvPr id="1071" name="TextBox 399"/>
            <p:cNvSpPr txBox="1">
              <a:spLocks noChangeArrowheads="1"/>
            </p:cNvSpPr>
            <p:nvPr/>
          </p:nvSpPr>
          <p:spPr bwMode="auto">
            <a:xfrm>
              <a:off x="5707907" y="910464"/>
              <a:ext cx="2381659" cy="284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 i="1" dirty="0" smtClean="0"/>
                <a:t>network-control applications</a:t>
              </a:r>
              <a:endParaRPr lang="en-US" sz="1400" i="1" dirty="0"/>
            </a:p>
          </p:txBody>
        </p:sp>
      </p:grpSp>
      <p:sp>
        <p:nvSpPr>
          <p:cNvPr id="2" name="Rectangle 1"/>
          <p:cNvSpPr/>
          <p:nvPr/>
        </p:nvSpPr>
        <p:spPr bwMode="auto">
          <a:xfrm>
            <a:off x="4785895" y="1147462"/>
            <a:ext cx="4134334" cy="3947271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820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69" name="Text Box 167"/>
          <p:cNvSpPr txBox="1">
            <a:spLocks noChangeArrowheads="1"/>
          </p:cNvSpPr>
          <p:nvPr/>
        </p:nvSpPr>
        <p:spPr bwMode="auto">
          <a:xfrm>
            <a:off x="542925" y="236538"/>
            <a:ext cx="647034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dirty="0" smtClean="0">
                <a:solidFill>
                  <a:srgbClr val="000099"/>
                </a:solidFill>
                <a:latin typeface="Gill Sans MT" charset="0"/>
              </a:rPr>
              <a:t>SDN perspective: SDN controller</a:t>
            </a:r>
            <a:endParaRPr lang="en-US" sz="3600" dirty="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466" name="Content Placeholder 6"/>
          <p:cNvSpPr txBox="1">
            <a:spLocks/>
          </p:cNvSpPr>
          <p:nvPr/>
        </p:nvSpPr>
        <p:spPr bwMode="auto">
          <a:xfrm>
            <a:off x="378481" y="1258122"/>
            <a:ext cx="4333436" cy="5010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buNone/>
            </a:pPr>
            <a:r>
              <a:rPr lang="en-US" i="1" dirty="0" smtClean="0">
                <a:solidFill>
                  <a:srgbClr val="CC0000"/>
                </a:solidFill>
              </a:rPr>
              <a:t>SDN controller (network OS): </a:t>
            </a:r>
          </a:p>
          <a:p>
            <a:r>
              <a:rPr lang="en-US" sz="2400" dirty="0" smtClean="0"/>
              <a:t>maintain network state information</a:t>
            </a:r>
          </a:p>
          <a:p>
            <a:r>
              <a:rPr lang="en-US" sz="2400" dirty="0" smtClean="0"/>
              <a:t>interacts with network control applications “above” via northbound API</a:t>
            </a:r>
          </a:p>
          <a:p>
            <a:r>
              <a:rPr lang="en-US" sz="2400" dirty="0" smtClean="0"/>
              <a:t>interacts with network switches “below” via southbound API</a:t>
            </a:r>
          </a:p>
          <a:p>
            <a:r>
              <a:rPr lang="en-US" sz="2400" dirty="0" smtClean="0"/>
              <a:t>implemented as distributed system for performance, scalability, fault-tolerance, robustness</a:t>
            </a:r>
          </a:p>
          <a:p>
            <a:endParaRPr lang="en-US" dirty="0" smtClean="0"/>
          </a:p>
        </p:txBody>
      </p:sp>
      <p:sp>
        <p:nvSpPr>
          <p:cNvPr id="9" name="TextBox 399"/>
          <p:cNvSpPr txBox="1">
            <a:spLocks noChangeArrowheads="1"/>
          </p:cNvSpPr>
          <p:nvPr/>
        </p:nvSpPr>
        <p:spPr bwMode="auto">
          <a:xfrm>
            <a:off x="8518490" y="5440585"/>
            <a:ext cx="28693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dirty="0"/>
              <a:t>data</a:t>
            </a:r>
          </a:p>
          <a:p>
            <a:pPr algn="ctr">
              <a:lnSpc>
                <a:spcPts val="1463"/>
              </a:lnSpc>
            </a:pPr>
            <a:r>
              <a:rPr lang="en-US" sz="1400" dirty="0"/>
              <a:t>plane</a:t>
            </a:r>
          </a:p>
        </p:txBody>
      </p:sp>
      <p:sp>
        <p:nvSpPr>
          <p:cNvPr id="10" name="TextBox 400"/>
          <p:cNvSpPr txBox="1">
            <a:spLocks noChangeArrowheads="1"/>
          </p:cNvSpPr>
          <p:nvPr/>
        </p:nvSpPr>
        <p:spPr bwMode="auto">
          <a:xfrm>
            <a:off x="8494972" y="2978227"/>
            <a:ext cx="34202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dirty="0"/>
              <a:t>control</a:t>
            </a:r>
          </a:p>
          <a:p>
            <a:pPr algn="ctr">
              <a:lnSpc>
                <a:spcPts val="1463"/>
              </a:lnSpc>
            </a:pPr>
            <a:r>
              <a:rPr lang="en-US" sz="1400" dirty="0"/>
              <a:t>plane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5272718" y="5033566"/>
            <a:ext cx="2791783" cy="1432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 flipV="1">
            <a:off x="5192283" y="3213235"/>
            <a:ext cx="3041550" cy="18563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5164667" y="5329900"/>
            <a:ext cx="2979208" cy="973667"/>
            <a:chOff x="2592388" y="5601756"/>
            <a:chExt cx="4027487" cy="939800"/>
          </a:xfrm>
        </p:grpSpPr>
        <p:sp>
          <p:nvSpPr>
            <p:cNvPr id="69" name="Freeform 2"/>
            <p:cNvSpPr>
              <a:spLocks/>
            </p:cNvSpPr>
            <p:nvPr/>
          </p:nvSpPr>
          <p:spPr bwMode="auto">
            <a:xfrm>
              <a:off x="2592388" y="5601756"/>
              <a:ext cx="4027487" cy="939800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001" h="10125">
                  <a:moveTo>
                    <a:pt x="4" y="4039"/>
                  </a:moveTo>
                  <a:cubicBezTo>
                    <a:pt x="-29" y="2271"/>
                    <a:pt x="194" y="2100"/>
                    <a:pt x="715" y="1595"/>
                  </a:cubicBezTo>
                  <a:cubicBezTo>
                    <a:pt x="1236" y="1089"/>
                    <a:pt x="2417" y="1272"/>
                    <a:pt x="3130" y="1006"/>
                  </a:cubicBezTo>
                  <a:cubicBezTo>
                    <a:pt x="3843" y="740"/>
                    <a:pt x="4397" y="0"/>
                    <a:pt x="4995" y="0"/>
                  </a:cubicBezTo>
                  <a:cubicBezTo>
                    <a:pt x="5593" y="1"/>
                    <a:pt x="6206" y="926"/>
                    <a:pt x="6720" y="1009"/>
                  </a:cubicBezTo>
                  <a:cubicBezTo>
                    <a:pt x="7234" y="1092"/>
                    <a:pt x="7536" y="241"/>
                    <a:pt x="8082" y="497"/>
                  </a:cubicBezTo>
                  <a:cubicBezTo>
                    <a:pt x="8628" y="756"/>
                    <a:pt x="9854" y="442"/>
                    <a:pt x="9989" y="2989"/>
                  </a:cubicBezTo>
                  <a:cubicBezTo>
                    <a:pt x="10124" y="5536"/>
                    <a:pt x="9098" y="5742"/>
                    <a:pt x="8599" y="6797"/>
                  </a:cubicBezTo>
                  <a:cubicBezTo>
                    <a:pt x="8100" y="7852"/>
                    <a:pt x="7544" y="8981"/>
                    <a:pt x="6995" y="9322"/>
                  </a:cubicBezTo>
                  <a:cubicBezTo>
                    <a:pt x="6446" y="9663"/>
                    <a:pt x="5793" y="8957"/>
                    <a:pt x="5307" y="8843"/>
                  </a:cubicBezTo>
                  <a:cubicBezTo>
                    <a:pt x="4819" y="8726"/>
                    <a:pt x="4628" y="10048"/>
                    <a:pt x="4371" y="9912"/>
                  </a:cubicBezTo>
                  <a:cubicBezTo>
                    <a:pt x="4114" y="9775"/>
                    <a:pt x="3505" y="10355"/>
                    <a:pt x="3140" y="10019"/>
                  </a:cubicBezTo>
                  <a:cubicBezTo>
                    <a:pt x="2774" y="9683"/>
                    <a:pt x="2820" y="8138"/>
                    <a:pt x="2179" y="7895"/>
                  </a:cubicBezTo>
                  <a:cubicBezTo>
                    <a:pt x="1586" y="6800"/>
                    <a:pt x="1549" y="8137"/>
                    <a:pt x="1187" y="7495"/>
                  </a:cubicBezTo>
                  <a:cubicBezTo>
                    <a:pt x="825" y="6852"/>
                    <a:pt x="-7" y="6157"/>
                    <a:pt x="4" y="4039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262941" y="5752569"/>
              <a:ext cx="1316038" cy="131762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151816" y="5939894"/>
              <a:ext cx="2259013" cy="29845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164516" y="6044669"/>
              <a:ext cx="714375" cy="2762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4182104" y="6238344"/>
              <a:ext cx="1247775" cy="8255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4842504" y="5785906"/>
              <a:ext cx="1057275" cy="1238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4126541" y="5939894"/>
              <a:ext cx="1790700" cy="29845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V="1">
              <a:off x="5453691" y="5968469"/>
              <a:ext cx="588963" cy="26987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4596441" y="5752569"/>
              <a:ext cx="814388" cy="401637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" name="Group 347"/>
            <p:cNvGrpSpPr>
              <a:grpSpLocks/>
            </p:cNvGrpSpPr>
            <p:nvPr/>
          </p:nvGrpSpPr>
          <p:grpSpPr bwMode="auto">
            <a:xfrm>
              <a:off x="5856401" y="5796097"/>
              <a:ext cx="588970" cy="242608"/>
              <a:chOff x="1871277" y="1576300"/>
              <a:chExt cx="1128371" cy="437861"/>
            </a:xfrm>
          </p:grpSpPr>
          <p:sp>
            <p:nvSpPr>
              <p:cNvPr id="119" name="Oval 118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0" name="Rectangle 119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1" name="Oval 120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2" name="Freeform 121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3" name="Freeform 122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4" name="Freeform 123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5" name="Freeform 124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26" name="Straight Connector 125"/>
              <p:cNvCxnSpPr>
                <a:endCxn id="121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347"/>
            <p:cNvGrpSpPr>
              <a:grpSpLocks/>
            </p:cNvGrpSpPr>
            <p:nvPr/>
          </p:nvGrpSpPr>
          <p:grpSpPr bwMode="auto">
            <a:xfrm>
              <a:off x="4375328" y="5654000"/>
              <a:ext cx="588970" cy="242608"/>
              <a:chOff x="1871277" y="1576300"/>
              <a:chExt cx="1128371" cy="437861"/>
            </a:xfrm>
          </p:grpSpPr>
          <p:sp>
            <p:nvSpPr>
              <p:cNvPr id="110" name="Oval 109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11" name="Rectangle 110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2" name="Oval 111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13" name="Freeform 112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4" name="Freeform 113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5" name="Freeform 114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6" name="Freeform 115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17" name="Straight Connector 116"/>
              <p:cNvCxnSpPr>
                <a:endCxn id="112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347"/>
            <p:cNvGrpSpPr>
              <a:grpSpLocks/>
            </p:cNvGrpSpPr>
            <p:nvPr/>
          </p:nvGrpSpPr>
          <p:grpSpPr bwMode="auto">
            <a:xfrm>
              <a:off x="2848241" y="5847813"/>
              <a:ext cx="588970" cy="242608"/>
              <a:chOff x="1871277" y="1576300"/>
              <a:chExt cx="1128371" cy="437861"/>
            </a:xfrm>
          </p:grpSpPr>
          <p:sp>
            <p:nvSpPr>
              <p:cNvPr id="101" name="Oval 100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02" name="Rectangle 101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3" name="Oval 102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04" name="Freeform 103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Freeform 104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Freeform 105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7" name="Freeform 106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08" name="Straight Connector 107"/>
              <p:cNvCxnSpPr>
                <a:endCxn id="103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347"/>
            <p:cNvGrpSpPr>
              <a:grpSpLocks/>
            </p:cNvGrpSpPr>
            <p:nvPr/>
          </p:nvGrpSpPr>
          <p:grpSpPr bwMode="auto">
            <a:xfrm>
              <a:off x="5166757" y="6114152"/>
              <a:ext cx="588970" cy="242608"/>
              <a:chOff x="1871277" y="1576300"/>
              <a:chExt cx="1128371" cy="437861"/>
            </a:xfrm>
          </p:grpSpPr>
          <p:sp>
            <p:nvSpPr>
              <p:cNvPr id="92" name="Oval 91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4" name="Oval 93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95" name="Freeform 94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6" name="Freeform 95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7" name="Freeform 96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99" name="Straight Connector 98"/>
              <p:cNvCxnSpPr>
                <a:endCxn id="94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Group 347"/>
            <p:cNvGrpSpPr>
              <a:grpSpLocks/>
            </p:cNvGrpSpPr>
            <p:nvPr/>
          </p:nvGrpSpPr>
          <p:grpSpPr bwMode="auto">
            <a:xfrm>
              <a:off x="3704088" y="6206732"/>
              <a:ext cx="588970" cy="242608"/>
              <a:chOff x="1871277" y="1576300"/>
              <a:chExt cx="1128371" cy="437861"/>
            </a:xfrm>
          </p:grpSpPr>
          <p:sp>
            <p:nvSpPr>
              <p:cNvPr id="83" name="Oval 82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" name="Oval 84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86" name="Freeform 85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7" name="Freeform 86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8" name="Freeform 87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9" name="Freeform 88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90" name="Straight Connector 89"/>
              <p:cNvCxnSpPr>
                <a:endCxn id="85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Group 13"/>
          <p:cNvGrpSpPr/>
          <p:nvPr/>
        </p:nvGrpSpPr>
        <p:grpSpPr>
          <a:xfrm>
            <a:off x="4990227" y="3550652"/>
            <a:ext cx="3116606" cy="1053561"/>
            <a:chOff x="4990227" y="2877416"/>
            <a:chExt cx="3116606" cy="1053561"/>
          </a:xfrm>
        </p:grpSpPr>
        <p:sp>
          <p:nvSpPr>
            <p:cNvPr id="33" name="Rectangle 32"/>
            <p:cNvSpPr/>
            <p:nvPr/>
          </p:nvSpPr>
          <p:spPr bwMode="auto">
            <a:xfrm>
              <a:off x="5418665" y="2913389"/>
              <a:ext cx="2688168" cy="10175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4" name="Freeform 33"/>
            <p:cNvSpPr/>
            <p:nvPr/>
          </p:nvSpPr>
          <p:spPr bwMode="auto">
            <a:xfrm>
              <a:off x="5218221" y="2877416"/>
              <a:ext cx="213773" cy="1028160"/>
            </a:xfrm>
            <a:custGeom>
              <a:avLst/>
              <a:gdLst>
                <a:gd name="connsiteX0" fmla="*/ 0 w 312616"/>
                <a:gd name="connsiteY0" fmla="*/ 644770 h 1367693"/>
                <a:gd name="connsiteX1" fmla="*/ 312616 w 312616"/>
                <a:gd name="connsiteY1" fmla="*/ 0 h 1367693"/>
                <a:gd name="connsiteX2" fmla="*/ 312616 w 312616"/>
                <a:gd name="connsiteY2" fmla="*/ 1016000 h 1367693"/>
                <a:gd name="connsiteX3" fmla="*/ 117231 w 312616"/>
                <a:gd name="connsiteY3" fmla="*/ 1367693 h 1367693"/>
                <a:gd name="connsiteX4" fmla="*/ 0 w 312616"/>
                <a:gd name="connsiteY4" fmla="*/ 644770 h 1367693"/>
                <a:gd name="connsiteX0" fmla="*/ 0 w 199855"/>
                <a:gd name="connsiteY0" fmla="*/ 733787 h 1367693"/>
                <a:gd name="connsiteX1" fmla="*/ 199855 w 199855"/>
                <a:gd name="connsiteY1" fmla="*/ 0 h 1367693"/>
                <a:gd name="connsiteX2" fmla="*/ 199855 w 199855"/>
                <a:gd name="connsiteY2" fmla="*/ 1016000 h 1367693"/>
                <a:gd name="connsiteX3" fmla="*/ 4470 w 199855"/>
                <a:gd name="connsiteY3" fmla="*/ 1367693 h 1367693"/>
                <a:gd name="connsiteX4" fmla="*/ 0 w 199855"/>
                <a:gd name="connsiteY4" fmla="*/ 733787 h 1367693"/>
                <a:gd name="connsiteX0" fmla="*/ 25203 w 225058"/>
                <a:gd name="connsiteY0" fmla="*/ 733787 h 1361758"/>
                <a:gd name="connsiteX1" fmla="*/ 225058 w 225058"/>
                <a:gd name="connsiteY1" fmla="*/ 0 h 1361758"/>
                <a:gd name="connsiteX2" fmla="*/ 225058 w 225058"/>
                <a:gd name="connsiteY2" fmla="*/ 1016000 h 1361758"/>
                <a:gd name="connsiteX3" fmla="*/ 0 w 225058"/>
                <a:gd name="connsiteY3" fmla="*/ 1361758 h 1361758"/>
                <a:gd name="connsiteX4" fmla="*/ 25203 w 225058"/>
                <a:gd name="connsiteY4" fmla="*/ 733787 h 1361758"/>
                <a:gd name="connsiteX0" fmla="*/ 25203 w 230992"/>
                <a:gd name="connsiteY0" fmla="*/ 787197 h 1415168"/>
                <a:gd name="connsiteX1" fmla="*/ 230992 w 230992"/>
                <a:gd name="connsiteY1" fmla="*/ 0 h 1415168"/>
                <a:gd name="connsiteX2" fmla="*/ 225058 w 230992"/>
                <a:gd name="connsiteY2" fmla="*/ 1069410 h 1415168"/>
                <a:gd name="connsiteX3" fmla="*/ 0 w 230992"/>
                <a:gd name="connsiteY3" fmla="*/ 1415168 h 1415168"/>
                <a:gd name="connsiteX4" fmla="*/ 25203 w 230992"/>
                <a:gd name="connsiteY4" fmla="*/ 787197 h 1415168"/>
                <a:gd name="connsiteX0" fmla="*/ 0 w 205789"/>
                <a:gd name="connsiteY0" fmla="*/ 787197 h 1427037"/>
                <a:gd name="connsiteX1" fmla="*/ 205789 w 205789"/>
                <a:gd name="connsiteY1" fmla="*/ 0 h 1427037"/>
                <a:gd name="connsiteX2" fmla="*/ 199855 w 205789"/>
                <a:gd name="connsiteY2" fmla="*/ 1069410 h 1427037"/>
                <a:gd name="connsiteX3" fmla="*/ 4471 w 205789"/>
                <a:gd name="connsiteY3" fmla="*/ 1427037 h 1427037"/>
                <a:gd name="connsiteX4" fmla="*/ 0 w 205789"/>
                <a:gd name="connsiteY4" fmla="*/ 787197 h 1427037"/>
                <a:gd name="connsiteX0" fmla="*/ 0 w 199855"/>
                <a:gd name="connsiteY0" fmla="*/ 745656 h 1385496"/>
                <a:gd name="connsiteX1" fmla="*/ 193920 w 199855"/>
                <a:gd name="connsiteY1" fmla="*/ 0 h 1385496"/>
                <a:gd name="connsiteX2" fmla="*/ 199855 w 199855"/>
                <a:gd name="connsiteY2" fmla="*/ 1027869 h 1385496"/>
                <a:gd name="connsiteX3" fmla="*/ 4471 w 199855"/>
                <a:gd name="connsiteY3" fmla="*/ 1385496 h 1385496"/>
                <a:gd name="connsiteX4" fmla="*/ 0 w 199855"/>
                <a:gd name="connsiteY4" fmla="*/ 745656 h 1385496"/>
                <a:gd name="connsiteX0" fmla="*/ 20385 w 220240"/>
                <a:gd name="connsiteY0" fmla="*/ 745656 h 1058154"/>
                <a:gd name="connsiteX1" fmla="*/ 214305 w 220240"/>
                <a:gd name="connsiteY1" fmla="*/ 0 h 1058154"/>
                <a:gd name="connsiteX2" fmla="*/ 220240 w 220240"/>
                <a:gd name="connsiteY2" fmla="*/ 1027869 h 1058154"/>
                <a:gd name="connsiteX3" fmla="*/ 68 w 220240"/>
                <a:gd name="connsiteY3" fmla="*/ 986902 h 1058154"/>
                <a:gd name="connsiteX4" fmla="*/ 20385 w 220240"/>
                <a:gd name="connsiteY4" fmla="*/ 745656 h 1058154"/>
                <a:gd name="connsiteX0" fmla="*/ 20385 w 220240"/>
                <a:gd name="connsiteY0" fmla="*/ 745656 h 1068836"/>
                <a:gd name="connsiteX1" fmla="*/ 214305 w 220240"/>
                <a:gd name="connsiteY1" fmla="*/ 0 h 1068836"/>
                <a:gd name="connsiteX2" fmla="*/ 220240 w 220240"/>
                <a:gd name="connsiteY2" fmla="*/ 1027869 h 1068836"/>
                <a:gd name="connsiteX3" fmla="*/ 68 w 220240"/>
                <a:gd name="connsiteY3" fmla="*/ 986902 h 1068836"/>
                <a:gd name="connsiteX4" fmla="*/ 20385 w 220240"/>
                <a:gd name="connsiteY4" fmla="*/ 745656 h 1068836"/>
                <a:gd name="connsiteX0" fmla="*/ 15446 w 215301"/>
                <a:gd name="connsiteY0" fmla="*/ 745656 h 1057581"/>
                <a:gd name="connsiteX1" fmla="*/ 209366 w 215301"/>
                <a:gd name="connsiteY1" fmla="*/ 0 h 1057581"/>
                <a:gd name="connsiteX2" fmla="*/ 215301 w 215301"/>
                <a:gd name="connsiteY2" fmla="*/ 1027869 h 1057581"/>
                <a:gd name="connsiteX3" fmla="*/ 87 w 215301"/>
                <a:gd name="connsiteY3" fmla="*/ 888484 h 1057581"/>
                <a:gd name="connsiteX4" fmla="*/ 15446 w 215301"/>
                <a:gd name="connsiteY4" fmla="*/ 745656 h 1057581"/>
                <a:gd name="connsiteX0" fmla="*/ 15446 w 215301"/>
                <a:gd name="connsiteY0" fmla="*/ 745656 h 1063397"/>
                <a:gd name="connsiteX1" fmla="*/ 209366 w 215301"/>
                <a:gd name="connsiteY1" fmla="*/ 0 h 1063397"/>
                <a:gd name="connsiteX2" fmla="*/ 215301 w 215301"/>
                <a:gd name="connsiteY2" fmla="*/ 1027869 h 1063397"/>
                <a:gd name="connsiteX3" fmla="*/ 87 w 215301"/>
                <a:gd name="connsiteY3" fmla="*/ 888484 h 1063397"/>
                <a:gd name="connsiteX4" fmla="*/ 15446 w 215301"/>
                <a:gd name="connsiteY4" fmla="*/ 745656 h 1063397"/>
                <a:gd name="connsiteX0" fmla="*/ 15446 w 215301"/>
                <a:gd name="connsiteY0" fmla="*/ 745656 h 1027869"/>
                <a:gd name="connsiteX1" fmla="*/ 209366 w 215301"/>
                <a:gd name="connsiteY1" fmla="*/ 0 h 1027869"/>
                <a:gd name="connsiteX2" fmla="*/ 215301 w 215301"/>
                <a:gd name="connsiteY2" fmla="*/ 1027869 h 1027869"/>
                <a:gd name="connsiteX3" fmla="*/ 87 w 215301"/>
                <a:gd name="connsiteY3" fmla="*/ 888484 h 1027869"/>
                <a:gd name="connsiteX4" fmla="*/ 15446 w 215301"/>
                <a:gd name="connsiteY4" fmla="*/ 745656 h 1027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301" h="1027869">
                  <a:moveTo>
                    <a:pt x="15446" y="745656"/>
                  </a:moveTo>
                  <a:lnTo>
                    <a:pt x="209366" y="0"/>
                  </a:lnTo>
                  <a:cubicBezTo>
                    <a:pt x="211344" y="342623"/>
                    <a:pt x="213323" y="685246"/>
                    <a:pt x="215301" y="1027869"/>
                  </a:cubicBezTo>
                  <a:cubicBezTo>
                    <a:pt x="115469" y="960083"/>
                    <a:pt x="99918" y="931665"/>
                    <a:pt x="87" y="888484"/>
                  </a:cubicBezTo>
                  <a:cubicBezTo>
                    <a:pt x="-1403" y="675204"/>
                    <a:pt x="16936" y="958936"/>
                    <a:pt x="15446" y="745656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grpSp>
          <p:nvGrpSpPr>
            <p:cNvPr id="35" name="Group 950"/>
            <p:cNvGrpSpPr>
              <a:grpSpLocks/>
            </p:cNvGrpSpPr>
            <p:nvPr/>
          </p:nvGrpSpPr>
          <p:grpSpPr bwMode="auto">
            <a:xfrm>
              <a:off x="4990227" y="3351862"/>
              <a:ext cx="251561" cy="564103"/>
              <a:chOff x="4140" y="429"/>
              <a:chExt cx="1425" cy="2396"/>
            </a:xfrm>
          </p:grpSpPr>
          <p:sp>
            <p:nvSpPr>
              <p:cNvPr id="37" name="Freeform 95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3 w 354"/>
                  <a:gd name="T1" fmla="*/ 0 h 2742"/>
                  <a:gd name="T2" fmla="*/ 15 w 354"/>
                  <a:gd name="T3" fmla="*/ 27 h 2742"/>
                  <a:gd name="T4" fmla="*/ 15 w 354"/>
                  <a:gd name="T5" fmla="*/ 205 h 2742"/>
                  <a:gd name="T6" fmla="*/ 0 w 354"/>
                  <a:gd name="T7" fmla="*/ 215 h 2742"/>
                  <a:gd name="T8" fmla="*/ 3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Rectangle 95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Freeform 95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9 w 211"/>
                  <a:gd name="T3" fmla="*/ 18 h 2537"/>
                  <a:gd name="T4" fmla="*/ 2 w 211"/>
                  <a:gd name="T5" fmla="*/ 196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95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4 w 328"/>
                  <a:gd name="T3" fmla="*/ 11 h 226"/>
                  <a:gd name="T4" fmla="*/ 14 w 328"/>
                  <a:gd name="T5" fmla="*/ 19 h 226"/>
                  <a:gd name="T6" fmla="*/ 0 w 328"/>
                  <a:gd name="T7" fmla="*/ 8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Rectangle 95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" name="Group 95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67" name="AutoShape 95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AutoShape 95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3" name="Rectangle 95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" name="Group 96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65" name="AutoShape 96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AutoShape 96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5" name="Rectangle 96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96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7" name="Group 96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63" name="AutoShape 96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AutoShape 96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8" name="Freeform 96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4 w 328"/>
                  <a:gd name="T3" fmla="*/ 10 h 226"/>
                  <a:gd name="T4" fmla="*/ 14 w 328"/>
                  <a:gd name="T5" fmla="*/ 17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9" name="Group 96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61" name="AutoShape 97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AutoShape 97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0" name="Rectangle 97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Freeform 97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4 w 296"/>
                  <a:gd name="T3" fmla="*/ 10 h 256"/>
                  <a:gd name="T4" fmla="*/ 14 w 296"/>
                  <a:gd name="T5" fmla="*/ 19 h 256"/>
                  <a:gd name="T6" fmla="*/ 0 w 296"/>
                  <a:gd name="T7" fmla="*/ 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97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4 w 304"/>
                  <a:gd name="T3" fmla="*/ 13 h 288"/>
                  <a:gd name="T4" fmla="*/ 13 w 304"/>
                  <a:gd name="T5" fmla="*/ 23 h 288"/>
                  <a:gd name="T6" fmla="*/ 2 w 304"/>
                  <a:gd name="T7" fmla="*/ 1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Oval 97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Freeform 97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9 h 240"/>
                  <a:gd name="T2" fmla="*/ 2 w 306"/>
                  <a:gd name="T3" fmla="*/ 19 h 240"/>
                  <a:gd name="T4" fmla="*/ 14 w 306"/>
                  <a:gd name="T5" fmla="*/ 9 h 240"/>
                  <a:gd name="T6" fmla="*/ 14 w 306"/>
                  <a:gd name="T7" fmla="*/ 0 h 240"/>
                  <a:gd name="T8" fmla="*/ 0 w 306"/>
                  <a:gd name="T9" fmla="*/ 9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AutoShape 97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AutoShape 97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Oval 97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Oval 98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Oval 98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98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5377031" y="3090332"/>
              <a:ext cx="2659202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SDN Controller</a:t>
              </a:r>
            </a:p>
            <a:p>
              <a:pPr algn="ctr"/>
              <a:r>
                <a:rPr lang="en-US" sz="1600" dirty="0" smtClean="0"/>
                <a:t>(network operating system)</a:t>
              </a:r>
              <a:endParaRPr lang="en-US" sz="16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837708" y="1562205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8000"/>
                </a:solidFill>
              </a:rPr>
              <a:t>…</a:t>
            </a:r>
            <a:endParaRPr lang="en-US" sz="3200" dirty="0">
              <a:solidFill>
                <a:srgbClr val="008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165914" y="1781366"/>
            <a:ext cx="1023471" cy="590176"/>
            <a:chOff x="4721412" y="1277470"/>
            <a:chExt cx="1023471" cy="590176"/>
          </a:xfrm>
        </p:grpSpPr>
        <p:sp>
          <p:nvSpPr>
            <p:cNvPr id="31" name="Oval 30"/>
            <p:cNvSpPr/>
            <p:nvPr/>
          </p:nvSpPr>
          <p:spPr bwMode="auto">
            <a:xfrm>
              <a:off x="4721412" y="1277470"/>
              <a:ext cx="1023471" cy="590176"/>
            </a:xfrm>
            <a:prstGeom prst="ellipse">
              <a:avLst/>
            </a:prstGeom>
            <a:solidFill>
              <a:srgbClr val="008000">
                <a:alpha val="70000"/>
              </a:srgbClr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792385" y="1374585"/>
              <a:ext cx="8904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routing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000628" y="2302316"/>
            <a:ext cx="1023471" cy="590176"/>
            <a:chOff x="6106459" y="1967753"/>
            <a:chExt cx="1023471" cy="590176"/>
          </a:xfrm>
        </p:grpSpPr>
        <p:sp>
          <p:nvSpPr>
            <p:cNvPr id="29" name="Oval 28"/>
            <p:cNvSpPr/>
            <p:nvPr/>
          </p:nvSpPr>
          <p:spPr bwMode="auto">
            <a:xfrm>
              <a:off x="6106459" y="1967753"/>
              <a:ext cx="1023471" cy="590176"/>
            </a:xfrm>
            <a:prstGeom prst="ellipse">
              <a:avLst/>
            </a:prstGeom>
            <a:solidFill>
              <a:srgbClr val="008000">
                <a:alpha val="70000"/>
              </a:srgbClr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177429" y="1997637"/>
              <a:ext cx="903087" cy="5447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dirty="0" smtClean="0"/>
                <a:t>access </a:t>
              </a:r>
            </a:p>
            <a:p>
              <a:pPr algn="ctr">
                <a:lnSpc>
                  <a:spcPct val="80000"/>
                </a:lnSpc>
              </a:pPr>
              <a:r>
                <a:rPr lang="en-US" dirty="0" smtClean="0"/>
                <a:t>control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230837" y="2260771"/>
            <a:ext cx="1023471" cy="590176"/>
            <a:chOff x="6938682" y="977153"/>
            <a:chExt cx="1023471" cy="590176"/>
          </a:xfrm>
        </p:grpSpPr>
        <p:sp>
          <p:nvSpPr>
            <p:cNvPr id="27" name="Oval 26"/>
            <p:cNvSpPr/>
            <p:nvPr/>
          </p:nvSpPr>
          <p:spPr bwMode="auto">
            <a:xfrm>
              <a:off x="6938682" y="977153"/>
              <a:ext cx="1023471" cy="590176"/>
            </a:xfrm>
            <a:prstGeom prst="ellipse">
              <a:avLst/>
            </a:prstGeom>
            <a:solidFill>
              <a:srgbClr val="008000">
                <a:alpha val="70000"/>
              </a:srgbClr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964568" y="1007037"/>
              <a:ext cx="993256" cy="5447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dirty="0" smtClean="0"/>
                <a:t>load</a:t>
              </a:r>
            </a:p>
            <a:p>
              <a:pPr algn="ctr">
                <a:lnSpc>
                  <a:spcPct val="80000"/>
                </a:lnSpc>
              </a:pPr>
              <a:r>
                <a:rPr lang="en-US" dirty="0" smtClean="0"/>
                <a:t>balance</a:t>
              </a:r>
              <a:endParaRPr lang="en-US" dirty="0"/>
            </a:p>
          </p:txBody>
        </p:sp>
      </p:grpSp>
      <p:cxnSp>
        <p:nvCxnSpPr>
          <p:cNvPr id="19" name="Straight Arrow Connector 18"/>
          <p:cNvCxnSpPr/>
          <p:nvPr/>
        </p:nvCxnSpPr>
        <p:spPr bwMode="auto">
          <a:xfrm flipV="1">
            <a:off x="8627245" y="1721848"/>
            <a:ext cx="0" cy="12488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8652645" y="3470081"/>
            <a:ext cx="0" cy="15244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8661016" y="5885529"/>
            <a:ext cx="0" cy="4148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8653320" y="5049925"/>
            <a:ext cx="0" cy="4148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Box 399"/>
          <p:cNvSpPr txBox="1">
            <a:spLocks noChangeArrowheads="1"/>
          </p:cNvSpPr>
          <p:nvPr/>
        </p:nvSpPr>
        <p:spPr bwMode="auto">
          <a:xfrm>
            <a:off x="6650715" y="4739499"/>
            <a:ext cx="1635889" cy="284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i="1" dirty="0" smtClean="0"/>
              <a:t>southbound API</a:t>
            </a:r>
            <a:endParaRPr lang="en-US" sz="1400" i="1" dirty="0"/>
          </a:p>
        </p:txBody>
      </p:sp>
      <p:sp>
        <p:nvSpPr>
          <p:cNvPr id="24" name="TextBox 399"/>
          <p:cNvSpPr txBox="1">
            <a:spLocks noChangeArrowheads="1"/>
          </p:cNvSpPr>
          <p:nvPr/>
        </p:nvSpPr>
        <p:spPr bwMode="auto">
          <a:xfrm>
            <a:off x="6646778" y="3221681"/>
            <a:ext cx="1635889" cy="284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i="1" dirty="0" smtClean="0"/>
              <a:t>northbound API</a:t>
            </a:r>
            <a:endParaRPr lang="en-US" sz="1400" i="1" dirty="0"/>
          </a:p>
        </p:txBody>
      </p:sp>
      <p:sp>
        <p:nvSpPr>
          <p:cNvPr id="25" name="TextBox 399"/>
          <p:cNvSpPr txBox="1">
            <a:spLocks noChangeArrowheads="1"/>
          </p:cNvSpPr>
          <p:nvPr/>
        </p:nvSpPr>
        <p:spPr bwMode="auto">
          <a:xfrm>
            <a:off x="5507651" y="6299618"/>
            <a:ext cx="2302688" cy="284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i="1" dirty="0" smtClean="0"/>
              <a:t>SDN-controlled switches</a:t>
            </a:r>
            <a:endParaRPr lang="en-US" sz="1400" i="1" dirty="0"/>
          </a:p>
        </p:txBody>
      </p:sp>
      <p:sp>
        <p:nvSpPr>
          <p:cNvPr id="26" name="TextBox 399"/>
          <p:cNvSpPr txBox="1">
            <a:spLocks noChangeArrowheads="1"/>
          </p:cNvSpPr>
          <p:nvPr/>
        </p:nvSpPr>
        <p:spPr bwMode="auto">
          <a:xfrm>
            <a:off x="5707907" y="1414364"/>
            <a:ext cx="2381659" cy="284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i="1" dirty="0" smtClean="0"/>
              <a:t>network-control applications</a:t>
            </a:r>
            <a:endParaRPr lang="en-US" sz="1400" i="1" dirty="0"/>
          </a:p>
        </p:txBody>
      </p:sp>
      <p:sp>
        <p:nvSpPr>
          <p:cNvPr id="128" name="Rectangle 127"/>
          <p:cNvSpPr/>
          <p:nvPr/>
        </p:nvSpPr>
        <p:spPr bwMode="auto">
          <a:xfrm>
            <a:off x="4574869" y="1147463"/>
            <a:ext cx="3794540" cy="185124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/>
          <p:cNvSpPr/>
          <p:nvPr/>
        </p:nvSpPr>
        <p:spPr bwMode="auto">
          <a:xfrm>
            <a:off x="4558963" y="1315163"/>
            <a:ext cx="3794540" cy="185124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/>
          <p:cNvSpPr/>
          <p:nvPr/>
        </p:nvSpPr>
        <p:spPr bwMode="auto">
          <a:xfrm>
            <a:off x="4587026" y="5099336"/>
            <a:ext cx="3794540" cy="1592337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822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“software defined?”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“Software defined” becomes </a:t>
            </a:r>
            <a:r>
              <a:rPr lang="en-US" dirty="0" smtClean="0"/>
              <a:t>a very </a:t>
            </a:r>
            <a:r>
              <a:rPr lang="en-US" dirty="0" smtClean="0"/>
              <a:t>popular </a:t>
            </a:r>
            <a:r>
              <a:rPr lang="en-US" dirty="0" smtClean="0"/>
              <a:t>word </a:t>
            </a:r>
            <a:r>
              <a:rPr lang="en-US" dirty="0" smtClean="0"/>
              <a:t>lately</a:t>
            </a:r>
          </a:p>
          <a:p>
            <a:pPr lvl="1"/>
            <a:r>
              <a:rPr lang="en-US" dirty="0" smtClean="0"/>
              <a:t>Software defined networking, software defined storage, software defined radio, etc.</a:t>
            </a:r>
          </a:p>
          <a:p>
            <a:r>
              <a:rPr lang="en-US" dirty="0" smtClean="0"/>
              <a:t>What is it?</a:t>
            </a:r>
          </a:p>
          <a:p>
            <a:pPr lvl="1"/>
            <a:r>
              <a:rPr lang="en-US" dirty="0" smtClean="0"/>
              <a:t>The control of the underlying system is exposed to the upper layer developer through an API.</a:t>
            </a:r>
          </a:p>
          <a:p>
            <a:pPr lvl="1"/>
            <a:r>
              <a:rPr lang="en-US" dirty="0" smtClean="0"/>
              <a:t>System functionality is implemented over the API as an app (software).</a:t>
            </a:r>
          </a:p>
          <a:p>
            <a:pPr lvl="1"/>
            <a:r>
              <a:rPr lang="en-US" dirty="0" smtClean="0"/>
              <a:t>This allows for customization for what users want. </a:t>
            </a:r>
          </a:p>
          <a:p>
            <a:r>
              <a:rPr lang="en-US" dirty="0" smtClean="0"/>
              <a:t>Another word for “Software defined” is “Programmable”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69" name="Text Box 167"/>
          <p:cNvSpPr txBox="1">
            <a:spLocks noChangeArrowheads="1"/>
          </p:cNvSpPr>
          <p:nvPr/>
        </p:nvSpPr>
        <p:spPr bwMode="auto">
          <a:xfrm>
            <a:off x="542925" y="236538"/>
            <a:ext cx="722099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dirty="0" smtClean="0">
                <a:solidFill>
                  <a:srgbClr val="000099"/>
                </a:solidFill>
                <a:latin typeface="Gill Sans MT" charset="0"/>
              </a:rPr>
              <a:t>SDN perspective: control applications</a:t>
            </a:r>
            <a:endParaRPr lang="en-US" sz="3600" dirty="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466" name="Content Placeholder 6"/>
          <p:cNvSpPr txBox="1">
            <a:spLocks/>
          </p:cNvSpPr>
          <p:nvPr/>
        </p:nvSpPr>
        <p:spPr bwMode="auto">
          <a:xfrm>
            <a:off x="524550" y="1248707"/>
            <a:ext cx="4333436" cy="5010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buNone/>
            </a:pPr>
            <a:r>
              <a:rPr lang="en-US" i="1" dirty="0" smtClean="0">
                <a:solidFill>
                  <a:srgbClr val="CC0000"/>
                </a:solidFill>
              </a:rPr>
              <a:t>network-control apps:</a:t>
            </a:r>
          </a:p>
          <a:p>
            <a:r>
              <a:rPr lang="en-US" sz="2400" dirty="0" smtClean="0"/>
              <a:t>“brains” of control:  implement control functions using lower-level services, API provided by SND controller</a:t>
            </a:r>
          </a:p>
          <a:p>
            <a:r>
              <a:rPr lang="en-US" sz="2400" i="1" dirty="0" smtClean="0">
                <a:solidFill>
                  <a:srgbClr val="000000"/>
                </a:solidFill>
              </a:rPr>
              <a:t>unbundled: </a:t>
            </a:r>
            <a:r>
              <a:rPr lang="en-US" sz="2400" dirty="0" smtClean="0"/>
              <a:t>can be provided by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party: distinct from routing vendor, or SDN controller</a:t>
            </a:r>
          </a:p>
          <a:p>
            <a:endParaRPr lang="en-US" dirty="0" smtClean="0"/>
          </a:p>
        </p:txBody>
      </p:sp>
      <p:sp>
        <p:nvSpPr>
          <p:cNvPr id="9" name="TextBox 399"/>
          <p:cNvSpPr txBox="1">
            <a:spLocks noChangeArrowheads="1"/>
          </p:cNvSpPr>
          <p:nvPr/>
        </p:nvSpPr>
        <p:spPr bwMode="auto">
          <a:xfrm>
            <a:off x="8518490" y="5440585"/>
            <a:ext cx="28693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dirty="0"/>
              <a:t>data</a:t>
            </a:r>
          </a:p>
          <a:p>
            <a:pPr algn="ctr">
              <a:lnSpc>
                <a:spcPts val="1463"/>
              </a:lnSpc>
            </a:pPr>
            <a:r>
              <a:rPr lang="en-US" sz="1400" dirty="0"/>
              <a:t>plane</a:t>
            </a:r>
          </a:p>
        </p:txBody>
      </p:sp>
      <p:sp>
        <p:nvSpPr>
          <p:cNvPr id="10" name="TextBox 400"/>
          <p:cNvSpPr txBox="1">
            <a:spLocks noChangeArrowheads="1"/>
          </p:cNvSpPr>
          <p:nvPr/>
        </p:nvSpPr>
        <p:spPr bwMode="auto">
          <a:xfrm>
            <a:off x="8494972" y="2978227"/>
            <a:ext cx="34202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dirty="0"/>
              <a:t>control</a:t>
            </a:r>
          </a:p>
          <a:p>
            <a:pPr algn="ctr">
              <a:lnSpc>
                <a:spcPts val="1463"/>
              </a:lnSpc>
            </a:pPr>
            <a:r>
              <a:rPr lang="en-US" sz="1400" dirty="0"/>
              <a:t>plane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5272718" y="5033566"/>
            <a:ext cx="2791783" cy="1432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auto">
          <a:xfrm flipV="1">
            <a:off x="5192283" y="3213235"/>
            <a:ext cx="3041550" cy="18563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5164667" y="5329900"/>
            <a:ext cx="2979208" cy="973667"/>
            <a:chOff x="2592388" y="5601756"/>
            <a:chExt cx="4027487" cy="939800"/>
          </a:xfrm>
        </p:grpSpPr>
        <p:sp>
          <p:nvSpPr>
            <p:cNvPr id="69" name="Freeform 2"/>
            <p:cNvSpPr>
              <a:spLocks/>
            </p:cNvSpPr>
            <p:nvPr/>
          </p:nvSpPr>
          <p:spPr bwMode="auto">
            <a:xfrm>
              <a:off x="2592388" y="5601756"/>
              <a:ext cx="4027487" cy="939800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001" h="10125">
                  <a:moveTo>
                    <a:pt x="4" y="4039"/>
                  </a:moveTo>
                  <a:cubicBezTo>
                    <a:pt x="-29" y="2271"/>
                    <a:pt x="194" y="2100"/>
                    <a:pt x="715" y="1595"/>
                  </a:cubicBezTo>
                  <a:cubicBezTo>
                    <a:pt x="1236" y="1089"/>
                    <a:pt x="2417" y="1272"/>
                    <a:pt x="3130" y="1006"/>
                  </a:cubicBezTo>
                  <a:cubicBezTo>
                    <a:pt x="3843" y="740"/>
                    <a:pt x="4397" y="0"/>
                    <a:pt x="4995" y="0"/>
                  </a:cubicBezTo>
                  <a:cubicBezTo>
                    <a:pt x="5593" y="1"/>
                    <a:pt x="6206" y="926"/>
                    <a:pt x="6720" y="1009"/>
                  </a:cubicBezTo>
                  <a:cubicBezTo>
                    <a:pt x="7234" y="1092"/>
                    <a:pt x="7536" y="241"/>
                    <a:pt x="8082" y="497"/>
                  </a:cubicBezTo>
                  <a:cubicBezTo>
                    <a:pt x="8628" y="756"/>
                    <a:pt x="9854" y="442"/>
                    <a:pt x="9989" y="2989"/>
                  </a:cubicBezTo>
                  <a:cubicBezTo>
                    <a:pt x="10124" y="5536"/>
                    <a:pt x="9098" y="5742"/>
                    <a:pt x="8599" y="6797"/>
                  </a:cubicBezTo>
                  <a:cubicBezTo>
                    <a:pt x="8100" y="7852"/>
                    <a:pt x="7544" y="8981"/>
                    <a:pt x="6995" y="9322"/>
                  </a:cubicBezTo>
                  <a:cubicBezTo>
                    <a:pt x="6446" y="9663"/>
                    <a:pt x="5793" y="8957"/>
                    <a:pt x="5307" y="8843"/>
                  </a:cubicBezTo>
                  <a:cubicBezTo>
                    <a:pt x="4819" y="8726"/>
                    <a:pt x="4628" y="10048"/>
                    <a:pt x="4371" y="9912"/>
                  </a:cubicBezTo>
                  <a:cubicBezTo>
                    <a:pt x="4114" y="9775"/>
                    <a:pt x="3505" y="10355"/>
                    <a:pt x="3140" y="10019"/>
                  </a:cubicBezTo>
                  <a:cubicBezTo>
                    <a:pt x="2774" y="9683"/>
                    <a:pt x="2820" y="8138"/>
                    <a:pt x="2179" y="7895"/>
                  </a:cubicBezTo>
                  <a:cubicBezTo>
                    <a:pt x="1586" y="6800"/>
                    <a:pt x="1549" y="8137"/>
                    <a:pt x="1187" y="7495"/>
                  </a:cubicBezTo>
                  <a:cubicBezTo>
                    <a:pt x="825" y="6852"/>
                    <a:pt x="-7" y="6157"/>
                    <a:pt x="4" y="4039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262941" y="5752569"/>
              <a:ext cx="1316038" cy="131762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151816" y="5939894"/>
              <a:ext cx="2259013" cy="29845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164516" y="6044669"/>
              <a:ext cx="714375" cy="2762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4182104" y="6238344"/>
              <a:ext cx="1247775" cy="8255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4842504" y="5785906"/>
              <a:ext cx="1057275" cy="12382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4126541" y="5939894"/>
              <a:ext cx="1790700" cy="29845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V="1">
              <a:off x="5453691" y="5968469"/>
              <a:ext cx="588963" cy="269875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4596441" y="5752569"/>
              <a:ext cx="814388" cy="401637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" name="Group 347"/>
            <p:cNvGrpSpPr>
              <a:grpSpLocks/>
            </p:cNvGrpSpPr>
            <p:nvPr/>
          </p:nvGrpSpPr>
          <p:grpSpPr bwMode="auto">
            <a:xfrm>
              <a:off x="5856401" y="5796097"/>
              <a:ext cx="588970" cy="242608"/>
              <a:chOff x="1871277" y="1576300"/>
              <a:chExt cx="1128371" cy="437861"/>
            </a:xfrm>
          </p:grpSpPr>
          <p:sp>
            <p:nvSpPr>
              <p:cNvPr id="119" name="Oval 118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0" name="Rectangle 119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1" name="Oval 120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22" name="Freeform 121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3" name="Freeform 122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4" name="Freeform 123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5" name="Freeform 124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26" name="Straight Connector 125"/>
              <p:cNvCxnSpPr>
                <a:endCxn id="121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347"/>
            <p:cNvGrpSpPr>
              <a:grpSpLocks/>
            </p:cNvGrpSpPr>
            <p:nvPr/>
          </p:nvGrpSpPr>
          <p:grpSpPr bwMode="auto">
            <a:xfrm>
              <a:off x="4375328" y="5654000"/>
              <a:ext cx="588970" cy="242608"/>
              <a:chOff x="1871277" y="1576300"/>
              <a:chExt cx="1128371" cy="437861"/>
            </a:xfrm>
          </p:grpSpPr>
          <p:sp>
            <p:nvSpPr>
              <p:cNvPr id="110" name="Oval 109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11" name="Rectangle 110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2" name="Oval 111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13" name="Freeform 112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4" name="Freeform 113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5" name="Freeform 114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6" name="Freeform 115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17" name="Straight Connector 116"/>
              <p:cNvCxnSpPr>
                <a:endCxn id="112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347"/>
            <p:cNvGrpSpPr>
              <a:grpSpLocks/>
            </p:cNvGrpSpPr>
            <p:nvPr/>
          </p:nvGrpSpPr>
          <p:grpSpPr bwMode="auto">
            <a:xfrm>
              <a:off x="2848241" y="5847813"/>
              <a:ext cx="588970" cy="242608"/>
              <a:chOff x="1871277" y="1576300"/>
              <a:chExt cx="1128371" cy="437861"/>
            </a:xfrm>
          </p:grpSpPr>
          <p:sp>
            <p:nvSpPr>
              <p:cNvPr id="101" name="Oval 100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02" name="Rectangle 101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3" name="Oval 102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04" name="Freeform 103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Freeform 104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Freeform 105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7" name="Freeform 106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08" name="Straight Connector 107"/>
              <p:cNvCxnSpPr>
                <a:endCxn id="103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347"/>
            <p:cNvGrpSpPr>
              <a:grpSpLocks/>
            </p:cNvGrpSpPr>
            <p:nvPr/>
          </p:nvGrpSpPr>
          <p:grpSpPr bwMode="auto">
            <a:xfrm>
              <a:off x="5166757" y="6114152"/>
              <a:ext cx="588970" cy="242608"/>
              <a:chOff x="1871277" y="1576300"/>
              <a:chExt cx="1128371" cy="437861"/>
            </a:xfrm>
          </p:grpSpPr>
          <p:sp>
            <p:nvSpPr>
              <p:cNvPr id="92" name="Oval 91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4" name="Oval 93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95" name="Freeform 94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6" name="Freeform 95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7" name="Freeform 96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99" name="Straight Connector 98"/>
              <p:cNvCxnSpPr>
                <a:endCxn id="94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Group 347"/>
            <p:cNvGrpSpPr>
              <a:grpSpLocks/>
            </p:cNvGrpSpPr>
            <p:nvPr/>
          </p:nvGrpSpPr>
          <p:grpSpPr bwMode="auto">
            <a:xfrm>
              <a:off x="3704088" y="6206732"/>
              <a:ext cx="588970" cy="242608"/>
              <a:chOff x="1871277" y="1576300"/>
              <a:chExt cx="1128371" cy="437861"/>
            </a:xfrm>
          </p:grpSpPr>
          <p:sp>
            <p:nvSpPr>
              <p:cNvPr id="83" name="Oval 82"/>
              <p:cNvSpPr/>
              <p:nvPr/>
            </p:nvSpPr>
            <p:spPr bwMode="auto">
              <a:xfrm flipV="1">
                <a:off x="1874446" y="1694641"/>
                <a:ext cx="1125202" cy="31952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 bwMode="auto">
              <a:xfrm>
                <a:off x="1871277" y="1739611"/>
                <a:ext cx="1128371" cy="115973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" name="Oval 84"/>
              <p:cNvSpPr/>
              <p:nvPr/>
            </p:nvSpPr>
            <p:spPr bwMode="auto">
              <a:xfrm flipV="1">
                <a:off x="1871277" y="1576300"/>
                <a:ext cx="1125200" cy="319520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86" name="Freeform 85"/>
              <p:cNvSpPr/>
              <p:nvPr/>
            </p:nvSpPr>
            <p:spPr bwMode="auto">
              <a:xfrm>
                <a:off x="2159708" y="1673340"/>
                <a:ext cx="548339" cy="160943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7" name="Freeform 86"/>
              <p:cNvSpPr/>
              <p:nvPr/>
            </p:nvSpPr>
            <p:spPr bwMode="auto">
              <a:xfrm>
                <a:off x="2102655" y="1633103"/>
                <a:ext cx="662444" cy="111241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8" name="Freeform 87"/>
              <p:cNvSpPr/>
              <p:nvPr/>
            </p:nvSpPr>
            <p:spPr bwMode="auto">
              <a:xfrm>
                <a:off x="2536889" y="1727776"/>
                <a:ext cx="244057" cy="97040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9" name="Freeform 88"/>
              <p:cNvSpPr/>
              <p:nvPr/>
            </p:nvSpPr>
            <p:spPr bwMode="auto">
              <a:xfrm>
                <a:off x="2089977" y="1730144"/>
                <a:ext cx="240888" cy="97039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90" name="Straight Connector 89"/>
              <p:cNvCxnSpPr>
                <a:endCxn id="85" idx="2"/>
              </p:cNvCxnSpPr>
              <p:nvPr/>
            </p:nvCxnSpPr>
            <p:spPr bwMode="auto">
              <a:xfrm flipH="1" flipV="1">
                <a:off x="1871277" y="1737243"/>
                <a:ext cx="3169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 bwMode="auto">
              <a:xfrm flipH="1" flipV="1">
                <a:off x="2996477" y="1734877"/>
                <a:ext cx="3171" cy="123074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Group 13"/>
          <p:cNvGrpSpPr/>
          <p:nvPr/>
        </p:nvGrpSpPr>
        <p:grpSpPr>
          <a:xfrm>
            <a:off x="4990227" y="3550652"/>
            <a:ext cx="3116606" cy="1053561"/>
            <a:chOff x="4990227" y="2877416"/>
            <a:chExt cx="3116606" cy="1053561"/>
          </a:xfrm>
        </p:grpSpPr>
        <p:sp>
          <p:nvSpPr>
            <p:cNvPr id="33" name="Rectangle 32"/>
            <p:cNvSpPr/>
            <p:nvPr/>
          </p:nvSpPr>
          <p:spPr bwMode="auto">
            <a:xfrm>
              <a:off x="5418665" y="2913389"/>
              <a:ext cx="2688168" cy="10175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4" name="Freeform 33"/>
            <p:cNvSpPr/>
            <p:nvPr/>
          </p:nvSpPr>
          <p:spPr bwMode="auto">
            <a:xfrm>
              <a:off x="5218221" y="2877416"/>
              <a:ext cx="213773" cy="1028160"/>
            </a:xfrm>
            <a:custGeom>
              <a:avLst/>
              <a:gdLst>
                <a:gd name="connsiteX0" fmla="*/ 0 w 312616"/>
                <a:gd name="connsiteY0" fmla="*/ 644770 h 1367693"/>
                <a:gd name="connsiteX1" fmla="*/ 312616 w 312616"/>
                <a:gd name="connsiteY1" fmla="*/ 0 h 1367693"/>
                <a:gd name="connsiteX2" fmla="*/ 312616 w 312616"/>
                <a:gd name="connsiteY2" fmla="*/ 1016000 h 1367693"/>
                <a:gd name="connsiteX3" fmla="*/ 117231 w 312616"/>
                <a:gd name="connsiteY3" fmla="*/ 1367693 h 1367693"/>
                <a:gd name="connsiteX4" fmla="*/ 0 w 312616"/>
                <a:gd name="connsiteY4" fmla="*/ 644770 h 1367693"/>
                <a:gd name="connsiteX0" fmla="*/ 0 w 199855"/>
                <a:gd name="connsiteY0" fmla="*/ 733787 h 1367693"/>
                <a:gd name="connsiteX1" fmla="*/ 199855 w 199855"/>
                <a:gd name="connsiteY1" fmla="*/ 0 h 1367693"/>
                <a:gd name="connsiteX2" fmla="*/ 199855 w 199855"/>
                <a:gd name="connsiteY2" fmla="*/ 1016000 h 1367693"/>
                <a:gd name="connsiteX3" fmla="*/ 4470 w 199855"/>
                <a:gd name="connsiteY3" fmla="*/ 1367693 h 1367693"/>
                <a:gd name="connsiteX4" fmla="*/ 0 w 199855"/>
                <a:gd name="connsiteY4" fmla="*/ 733787 h 1367693"/>
                <a:gd name="connsiteX0" fmla="*/ 25203 w 225058"/>
                <a:gd name="connsiteY0" fmla="*/ 733787 h 1361758"/>
                <a:gd name="connsiteX1" fmla="*/ 225058 w 225058"/>
                <a:gd name="connsiteY1" fmla="*/ 0 h 1361758"/>
                <a:gd name="connsiteX2" fmla="*/ 225058 w 225058"/>
                <a:gd name="connsiteY2" fmla="*/ 1016000 h 1361758"/>
                <a:gd name="connsiteX3" fmla="*/ 0 w 225058"/>
                <a:gd name="connsiteY3" fmla="*/ 1361758 h 1361758"/>
                <a:gd name="connsiteX4" fmla="*/ 25203 w 225058"/>
                <a:gd name="connsiteY4" fmla="*/ 733787 h 1361758"/>
                <a:gd name="connsiteX0" fmla="*/ 25203 w 230992"/>
                <a:gd name="connsiteY0" fmla="*/ 787197 h 1415168"/>
                <a:gd name="connsiteX1" fmla="*/ 230992 w 230992"/>
                <a:gd name="connsiteY1" fmla="*/ 0 h 1415168"/>
                <a:gd name="connsiteX2" fmla="*/ 225058 w 230992"/>
                <a:gd name="connsiteY2" fmla="*/ 1069410 h 1415168"/>
                <a:gd name="connsiteX3" fmla="*/ 0 w 230992"/>
                <a:gd name="connsiteY3" fmla="*/ 1415168 h 1415168"/>
                <a:gd name="connsiteX4" fmla="*/ 25203 w 230992"/>
                <a:gd name="connsiteY4" fmla="*/ 787197 h 1415168"/>
                <a:gd name="connsiteX0" fmla="*/ 0 w 205789"/>
                <a:gd name="connsiteY0" fmla="*/ 787197 h 1427037"/>
                <a:gd name="connsiteX1" fmla="*/ 205789 w 205789"/>
                <a:gd name="connsiteY1" fmla="*/ 0 h 1427037"/>
                <a:gd name="connsiteX2" fmla="*/ 199855 w 205789"/>
                <a:gd name="connsiteY2" fmla="*/ 1069410 h 1427037"/>
                <a:gd name="connsiteX3" fmla="*/ 4471 w 205789"/>
                <a:gd name="connsiteY3" fmla="*/ 1427037 h 1427037"/>
                <a:gd name="connsiteX4" fmla="*/ 0 w 205789"/>
                <a:gd name="connsiteY4" fmla="*/ 787197 h 1427037"/>
                <a:gd name="connsiteX0" fmla="*/ 0 w 199855"/>
                <a:gd name="connsiteY0" fmla="*/ 745656 h 1385496"/>
                <a:gd name="connsiteX1" fmla="*/ 193920 w 199855"/>
                <a:gd name="connsiteY1" fmla="*/ 0 h 1385496"/>
                <a:gd name="connsiteX2" fmla="*/ 199855 w 199855"/>
                <a:gd name="connsiteY2" fmla="*/ 1027869 h 1385496"/>
                <a:gd name="connsiteX3" fmla="*/ 4471 w 199855"/>
                <a:gd name="connsiteY3" fmla="*/ 1385496 h 1385496"/>
                <a:gd name="connsiteX4" fmla="*/ 0 w 199855"/>
                <a:gd name="connsiteY4" fmla="*/ 745656 h 1385496"/>
                <a:gd name="connsiteX0" fmla="*/ 20385 w 220240"/>
                <a:gd name="connsiteY0" fmla="*/ 745656 h 1058154"/>
                <a:gd name="connsiteX1" fmla="*/ 214305 w 220240"/>
                <a:gd name="connsiteY1" fmla="*/ 0 h 1058154"/>
                <a:gd name="connsiteX2" fmla="*/ 220240 w 220240"/>
                <a:gd name="connsiteY2" fmla="*/ 1027869 h 1058154"/>
                <a:gd name="connsiteX3" fmla="*/ 68 w 220240"/>
                <a:gd name="connsiteY3" fmla="*/ 986902 h 1058154"/>
                <a:gd name="connsiteX4" fmla="*/ 20385 w 220240"/>
                <a:gd name="connsiteY4" fmla="*/ 745656 h 1058154"/>
                <a:gd name="connsiteX0" fmla="*/ 20385 w 220240"/>
                <a:gd name="connsiteY0" fmla="*/ 745656 h 1068836"/>
                <a:gd name="connsiteX1" fmla="*/ 214305 w 220240"/>
                <a:gd name="connsiteY1" fmla="*/ 0 h 1068836"/>
                <a:gd name="connsiteX2" fmla="*/ 220240 w 220240"/>
                <a:gd name="connsiteY2" fmla="*/ 1027869 h 1068836"/>
                <a:gd name="connsiteX3" fmla="*/ 68 w 220240"/>
                <a:gd name="connsiteY3" fmla="*/ 986902 h 1068836"/>
                <a:gd name="connsiteX4" fmla="*/ 20385 w 220240"/>
                <a:gd name="connsiteY4" fmla="*/ 745656 h 1068836"/>
                <a:gd name="connsiteX0" fmla="*/ 15446 w 215301"/>
                <a:gd name="connsiteY0" fmla="*/ 745656 h 1057581"/>
                <a:gd name="connsiteX1" fmla="*/ 209366 w 215301"/>
                <a:gd name="connsiteY1" fmla="*/ 0 h 1057581"/>
                <a:gd name="connsiteX2" fmla="*/ 215301 w 215301"/>
                <a:gd name="connsiteY2" fmla="*/ 1027869 h 1057581"/>
                <a:gd name="connsiteX3" fmla="*/ 87 w 215301"/>
                <a:gd name="connsiteY3" fmla="*/ 888484 h 1057581"/>
                <a:gd name="connsiteX4" fmla="*/ 15446 w 215301"/>
                <a:gd name="connsiteY4" fmla="*/ 745656 h 1057581"/>
                <a:gd name="connsiteX0" fmla="*/ 15446 w 215301"/>
                <a:gd name="connsiteY0" fmla="*/ 745656 h 1063397"/>
                <a:gd name="connsiteX1" fmla="*/ 209366 w 215301"/>
                <a:gd name="connsiteY1" fmla="*/ 0 h 1063397"/>
                <a:gd name="connsiteX2" fmla="*/ 215301 w 215301"/>
                <a:gd name="connsiteY2" fmla="*/ 1027869 h 1063397"/>
                <a:gd name="connsiteX3" fmla="*/ 87 w 215301"/>
                <a:gd name="connsiteY3" fmla="*/ 888484 h 1063397"/>
                <a:gd name="connsiteX4" fmla="*/ 15446 w 215301"/>
                <a:gd name="connsiteY4" fmla="*/ 745656 h 1063397"/>
                <a:gd name="connsiteX0" fmla="*/ 15446 w 215301"/>
                <a:gd name="connsiteY0" fmla="*/ 745656 h 1027869"/>
                <a:gd name="connsiteX1" fmla="*/ 209366 w 215301"/>
                <a:gd name="connsiteY1" fmla="*/ 0 h 1027869"/>
                <a:gd name="connsiteX2" fmla="*/ 215301 w 215301"/>
                <a:gd name="connsiteY2" fmla="*/ 1027869 h 1027869"/>
                <a:gd name="connsiteX3" fmla="*/ 87 w 215301"/>
                <a:gd name="connsiteY3" fmla="*/ 888484 h 1027869"/>
                <a:gd name="connsiteX4" fmla="*/ 15446 w 215301"/>
                <a:gd name="connsiteY4" fmla="*/ 745656 h 1027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301" h="1027869">
                  <a:moveTo>
                    <a:pt x="15446" y="745656"/>
                  </a:moveTo>
                  <a:lnTo>
                    <a:pt x="209366" y="0"/>
                  </a:lnTo>
                  <a:cubicBezTo>
                    <a:pt x="211344" y="342623"/>
                    <a:pt x="213323" y="685246"/>
                    <a:pt x="215301" y="1027869"/>
                  </a:cubicBezTo>
                  <a:cubicBezTo>
                    <a:pt x="115469" y="960083"/>
                    <a:pt x="99918" y="931665"/>
                    <a:pt x="87" y="888484"/>
                  </a:cubicBezTo>
                  <a:cubicBezTo>
                    <a:pt x="-1403" y="675204"/>
                    <a:pt x="16936" y="958936"/>
                    <a:pt x="15446" y="745656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0" scaled="0"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grpSp>
          <p:nvGrpSpPr>
            <p:cNvPr id="35" name="Group 950"/>
            <p:cNvGrpSpPr>
              <a:grpSpLocks/>
            </p:cNvGrpSpPr>
            <p:nvPr/>
          </p:nvGrpSpPr>
          <p:grpSpPr bwMode="auto">
            <a:xfrm>
              <a:off x="4990227" y="3351862"/>
              <a:ext cx="251561" cy="564103"/>
              <a:chOff x="4140" y="429"/>
              <a:chExt cx="1425" cy="2396"/>
            </a:xfrm>
          </p:grpSpPr>
          <p:sp>
            <p:nvSpPr>
              <p:cNvPr id="37" name="Freeform 95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3 w 354"/>
                  <a:gd name="T1" fmla="*/ 0 h 2742"/>
                  <a:gd name="T2" fmla="*/ 15 w 354"/>
                  <a:gd name="T3" fmla="*/ 27 h 2742"/>
                  <a:gd name="T4" fmla="*/ 15 w 354"/>
                  <a:gd name="T5" fmla="*/ 205 h 2742"/>
                  <a:gd name="T6" fmla="*/ 0 w 354"/>
                  <a:gd name="T7" fmla="*/ 215 h 2742"/>
                  <a:gd name="T8" fmla="*/ 3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4"/>
                  <a:gd name="T16" fmla="*/ 0 h 2742"/>
                  <a:gd name="T17" fmla="*/ 354 w 354"/>
                  <a:gd name="T18" fmla="*/ 2742 h 27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Rectangle 95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Freeform 95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9 w 211"/>
                  <a:gd name="T3" fmla="*/ 18 h 2537"/>
                  <a:gd name="T4" fmla="*/ 2 w 211"/>
                  <a:gd name="T5" fmla="*/ 196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1"/>
                  <a:gd name="T13" fmla="*/ 0 h 2537"/>
                  <a:gd name="T14" fmla="*/ 211 w 211"/>
                  <a:gd name="T15" fmla="*/ 2537 h 25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95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4 w 328"/>
                  <a:gd name="T3" fmla="*/ 11 h 226"/>
                  <a:gd name="T4" fmla="*/ 14 w 328"/>
                  <a:gd name="T5" fmla="*/ 19 h 226"/>
                  <a:gd name="T6" fmla="*/ 0 w 328"/>
                  <a:gd name="T7" fmla="*/ 8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Rectangle 95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2" name="Group 95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67" name="AutoShape 95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AutoShape 95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3" name="Rectangle 95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4" name="Group 96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65" name="AutoShape 96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AutoShape 96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5" name="Rectangle 96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96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7" name="Group 96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63" name="AutoShape 966"/>
                <p:cNvSpPr>
                  <a:spLocks noChangeArrowheads="1"/>
                </p:cNvSpPr>
                <p:nvPr/>
              </p:nvSpPr>
              <p:spPr bwMode="auto">
                <a:xfrm>
                  <a:off x="618" y="2586"/>
                  <a:ext cx="720" cy="12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AutoShape 96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8" name="Freeform 96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4 w 328"/>
                  <a:gd name="T3" fmla="*/ 10 h 226"/>
                  <a:gd name="T4" fmla="*/ 14 w 328"/>
                  <a:gd name="T5" fmla="*/ 17 h 226"/>
                  <a:gd name="T6" fmla="*/ 0 w 328"/>
                  <a:gd name="T7" fmla="*/ 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8"/>
                  <a:gd name="T16" fmla="*/ 0 h 226"/>
                  <a:gd name="T17" fmla="*/ 328 w 328"/>
                  <a:gd name="T18" fmla="*/ 226 h 2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9" name="Group 96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61" name="AutoShape 97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AutoShape 97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0" name="Rectangle 97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Freeform 97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4 w 296"/>
                  <a:gd name="T3" fmla="*/ 10 h 256"/>
                  <a:gd name="T4" fmla="*/ 14 w 296"/>
                  <a:gd name="T5" fmla="*/ 19 h 256"/>
                  <a:gd name="T6" fmla="*/ 0 w 296"/>
                  <a:gd name="T7" fmla="*/ 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6"/>
                  <a:gd name="T16" fmla="*/ 0 h 256"/>
                  <a:gd name="T17" fmla="*/ 296 w 296"/>
                  <a:gd name="T18" fmla="*/ 256 h 2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97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4 w 304"/>
                  <a:gd name="T3" fmla="*/ 13 h 288"/>
                  <a:gd name="T4" fmla="*/ 13 w 304"/>
                  <a:gd name="T5" fmla="*/ 23 h 288"/>
                  <a:gd name="T6" fmla="*/ 2 w 304"/>
                  <a:gd name="T7" fmla="*/ 1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4"/>
                  <a:gd name="T16" fmla="*/ 0 h 288"/>
                  <a:gd name="T17" fmla="*/ 304 w 304"/>
                  <a:gd name="T18" fmla="*/ 288 h 28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Oval 97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Freeform 97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9 h 240"/>
                  <a:gd name="T2" fmla="*/ 2 w 306"/>
                  <a:gd name="T3" fmla="*/ 19 h 240"/>
                  <a:gd name="T4" fmla="*/ 14 w 306"/>
                  <a:gd name="T5" fmla="*/ 9 h 240"/>
                  <a:gd name="T6" fmla="*/ 14 w 306"/>
                  <a:gd name="T7" fmla="*/ 0 h 240"/>
                  <a:gd name="T8" fmla="*/ 0 w 306"/>
                  <a:gd name="T9" fmla="*/ 9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"/>
                  <a:gd name="T16" fmla="*/ 0 h 240"/>
                  <a:gd name="T17" fmla="*/ 306 w 306"/>
                  <a:gd name="T18" fmla="*/ 240 h 2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AutoShape 97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AutoShape 97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Oval 97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Oval 98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1" hangingPunct="1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Oval 98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98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5377031" y="3090332"/>
              <a:ext cx="2659202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SDN Controller</a:t>
              </a:r>
            </a:p>
            <a:p>
              <a:pPr algn="ctr"/>
              <a:r>
                <a:rPr lang="en-US" sz="1600" dirty="0" smtClean="0"/>
                <a:t>(network operating system)</a:t>
              </a:r>
              <a:endParaRPr lang="en-US" sz="16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837708" y="1562205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8000"/>
                </a:solidFill>
              </a:rPr>
              <a:t>…</a:t>
            </a:r>
            <a:endParaRPr lang="en-US" sz="3200" dirty="0">
              <a:solidFill>
                <a:srgbClr val="008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165914" y="1781366"/>
            <a:ext cx="1023471" cy="590176"/>
            <a:chOff x="4721412" y="1277470"/>
            <a:chExt cx="1023471" cy="590176"/>
          </a:xfrm>
        </p:grpSpPr>
        <p:sp>
          <p:nvSpPr>
            <p:cNvPr id="31" name="Oval 30"/>
            <p:cNvSpPr/>
            <p:nvPr/>
          </p:nvSpPr>
          <p:spPr bwMode="auto">
            <a:xfrm>
              <a:off x="4721412" y="1277470"/>
              <a:ext cx="1023471" cy="590176"/>
            </a:xfrm>
            <a:prstGeom prst="ellipse">
              <a:avLst/>
            </a:prstGeom>
            <a:solidFill>
              <a:srgbClr val="008000">
                <a:alpha val="70000"/>
              </a:srgbClr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792385" y="1374585"/>
              <a:ext cx="8904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routing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000628" y="2302316"/>
            <a:ext cx="1023471" cy="590176"/>
            <a:chOff x="6106459" y="1967753"/>
            <a:chExt cx="1023471" cy="590176"/>
          </a:xfrm>
        </p:grpSpPr>
        <p:sp>
          <p:nvSpPr>
            <p:cNvPr id="29" name="Oval 28"/>
            <p:cNvSpPr/>
            <p:nvPr/>
          </p:nvSpPr>
          <p:spPr bwMode="auto">
            <a:xfrm>
              <a:off x="6106459" y="1967753"/>
              <a:ext cx="1023471" cy="590176"/>
            </a:xfrm>
            <a:prstGeom prst="ellipse">
              <a:avLst/>
            </a:prstGeom>
            <a:solidFill>
              <a:srgbClr val="008000">
                <a:alpha val="70000"/>
              </a:srgbClr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177429" y="1997637"/>
              <a:ext cx="903087" cy="5447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dirty="0" smtClean="0"/>
                <a:t>access </a:t>
              </a:r>
            </a:p>
            <a:p>
              <a:pPr algn="ctr">
                <a:lnSpc>
                  <a:spcPct val="80000"/>
                </a:lnSpc>
              </a:pPr>
              <a:r>
                <a:rPr lang="en-US" dirty="0" smtClean="0"/>
                <a:t>control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230837" y="2260771"/>
            <a:ext cx="1023471" cy="590176"/>
            <a:chOff x="6938682" y="977153"/>
            <a:chExt cx="1023471" cy="590176"/>
          </a:xfrm>
        </p:grpSpPr>
        <p:sp>
          <p:nvSpPr>
            <p:cNvPr id="27" name="Oval 26"/>
            <p:cNvSpPr/>
            <p:nvPr/>
          </p:nvSpPr>
          <p:spPr bwMode="auto">
            <a:xfrm>
              <a:off x="6938682" y="977153"/>
              <a:ext cx="1023471" cy="590176"/>
            </a:xfrm>
            <a:prstGeom prst="ellipse">
              <a:avLst/>
            </a:prstGeom>
            <a:solidFill>
              <a:srgbClr val="008000">
                <a:alpha val="70000"/>
              </a:srgbClr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964568" y="1007037"/>
              <a:ext cx="993256" cy="5447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dirty="0" smtClean="0"/>
                <a:t>load</a:t>
              </a:r>
            </a:p>
            <a:p>
              <a:pPr algn="ctr">
                <a:lnSpc>
                  <a:spcPct val="80000"/>
                </a:lnSpc>
              </a:pPr>
              <a:r>
                <a:rPr lang="en-US" dirty="0" smtClean="0"/>
                <a:t>balance</a:t>
              </a:r>
              <a:endParaRPr lang="en-US" dirty="0"/>
            </a:p>
          </p:txBody>
        </p:sp>
      </p:grpSp>
      <p:cxnSp>
        <p:nvCxnSpPr>
          <p:cNvPr id="19" name="Straight Arrow Connector 18"/>
          <p:cNvCxnSpPr/>
          <p:nvPr/>
        </p:nvCxnSpPr>
        <p:spPr bwMode="auto">
          <a:xfrm flipV="1">
            <a:off x="8627245" y="1721848"/>
            <a:ext cx="0" cy="12488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8652645" y="3470081"/>
            <a:ext cx="0" cy="15244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8661016" y="5885529"/>
            <a:ext cx="0" cy="4148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8653320" y="5049925"/>
            <a:ext cx="0" cy="4148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Box 399"/>
          <p:cNvSpPr txBox="1">
            <a:spLocks noChangeArrowheads="1"/>
          </p:cNvSpPr>
          <p:nvPr/>
        </p:nvSpPr>
        <p:spPr bwMode="auto">
          <a:xfrm>
            <a:off x="6650715" y="4739499"/>
            <a:ext cx="1635889" cy="284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i="1" dirty="0" smtClean="0"/>
              <a:t>southbound API</a:t>
            </a:r>
            <a:endParaRPr lang="en-US" sz="1400" i="1" dirty="0"/>
          </a:p>
        </p:txBody>
      </p:sp>
      <p:sp>
        <p:nvSpPr>
          <p:cNvPr id="24" name="TextBox 399"/>
          <p:cNvSpPr txBox="1">
            <a:spLocks noChangeArrowheads="1"/>
          </p:cNvSpPr>
          <p:nvPr/>
        </p:nvSpPr>
        <p:spPr bwMode="auto">
          <a:xfrm>
            <a:off x="6646778" y="3221681"/>
            <a:ext cx="1635889" cy="284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i="1" dirty="0" smtClean="0"/>
              <a:t>northbound API</a:t>
            </a:r>
            <a:endParaRPr lang="en-US" sz="1400" i="1" dirty="0"/>
          </a:p>
        </p:txBody>
      </p:sp>
      <p:sp>
        <p:nvSpPr>
          <p:cNvPr id="25" name="TextBox 399"/>
          <p:cNvSpPr txBox="1">
            <a:spLocks noChangeArrowheads="1"/>
          </p:cNvSpPr>
          <p:nvPr/>
        </p:nvSpPr>
        <p:spPr bwMode="auto">
          <a:xfrm>
            <a:off x="5507651" y="6299618"/>
            <a:ext cx="2302688" cy="284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i="1" dirty="0" smtClean="0"/>
              <a:t>SDN-controlled switches</a:t>
            </a:r>
            <a:endParaRPr lang="en-US" sz="1400" i="1" dirty="0"/>
          </a:p>
        </p:txBody>
      </p:sp>
      <p:sp>
        <p:nvSpPr>
          <p:cNvPr id="26" name="TextBox 399"/>
          <p:cNvSpPr txBox="1">
            <a:spLocks noChangeArrowheads="1"/>
          </p:cNvSpPr>
          <p:nvPr/>
        </p:nvSpPr>
        <p:spPr bwMode="auto">
          <a:xfrm>
            <a:off x="5707907" y="1414364"/>
            <a:ext cx="2381659" cy="284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ts val="1463"/>
              </a:lnSpc>
            </a:pPr>
            <a:r>
              <a:rPr lang="en-US" sz="1400" i="1" dirty="0" smtClean="0"/>
              <a:t>network-control applications</a:t>
            </a:r>
            <a:endParaRPr lang="en-US" sz="1400" i="1" dirty="0"/>
          </a:p>
        </p:txBody>
      </p:sp>
      <p:sp>
        <p:nvSpPr>
          <p:cNvPr id="128" name="Rectangle 127"/>
          <p:cNvSpPr/>
          <p:nvPr/>
        </p:nvSpPr>
        <p:spPr bwMode="auto">
          <a:xfrm>
            <a:off x="4697273" y="3090498"/>
            <a:ext cx="3549731" cy="3442387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288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4000" dirty="0" smtClean="0"/>
              <a:t>How an SDN operates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Network applications specify the network functions (not the detailed implementation on the physical devices):</a:t>
            </a:r>
          </a:p>
          <a:p>
            <a:pPr lvl="1"/>
            <a:r>
              <a:rPr lang="en-US" dirty="0" smtClean="0"/>
              <a:t>Access control: who can talk to who</a:t>
            </a:r>
          </a:p>
          <a:p>
            <a:pPr lvl="1"/>
            <a:r>
              <a:rPr lang="en-US" dirty="0" smtClean="0"/>
              <a:t>Isolation: who can hear my broadcasts</a:t>
            </a:r>
          </a:p>
          <a:p>
            <a:pPr lvl="1"/>
            <a:r>
              <a:rPr lang="en-US" dirty="0" smtClean="0"/>
              <a:t>Routing: only specify routing to the degree you care</a:t>
            </a:r>
          </a:p>
          <a:p>
            <a:pPr lvl="2"/>
            <a:r>
              <a:rPr lang="en-US" dirty="0" smtClean="0"/>
              <a:t>Some flows over satellite, others over landline</a:t>
            </a:r>
          </a:p>
          <a:p>
            <a:pPr lvl="1"/>
            <a:r>
              <a:rPr lang="en-US" dirty="0" smtClean="0"/>
              <a:t>TE: specify in terms of quality of service, not routes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Network OS (or something like a compiler) compiles the network application and computes the configurations on physical devices based on the global view</a:t>
            </a:r>
          </a:p>
          <a:p>
            <a:endParaRPr lang="en-US" dirty="0" smtClean="0"/>
          </a:p>
          <a:p>
            <a:r>
              <a:rPr lang="en-US" dirty="0" smtClean="0"/>
              <a:t>Network OS distributes the configuration to physical devices through the southbound interface (</a:t>
            </a:r>
            <a:r>
              <a:rPr lang="en-US" dirty="0" err="1" smtClean="0"/>
              <a:t>OpenFlow</a:t>
            </a:r>
            <a:r>
              <a:rPr lang="en-US" dirty="0" smtClean="0"/>
              <a:t>).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33273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Contrast between SDN and conventional network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2209800"/>
          <a:ext cx="76200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2028">
                <a:tc>
                  <a:txBody>
                    <a:bodyPr/>
                    <a:lstStyle/>
                    <a:p>
                      <a:r>
                        <a:rPr lang="en-US" dirty="0" smtClean="0"/>
                        <a:t>SDN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Conventional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1993">
                <a:tc>
                  <a:txBody>
                    <a:bodyPr/>
                    <a:lstStyle/>
                    <a:p>
                      <a:r>
                        <a:rPr lang="en-US" dirty="0" smtClean="0"/>
                        <a:t>Controller</a:t>
                      </a:r>
                      <a:r>
                        <a:rPr lang="en-US" baseline="0" dirty="0" smtClean="0"/>
                        <a:t> may not be in the same box as the forwarding hardware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Forwarding</a:t>
                      </a:r>
                      <a:r>
                        <a:rPr lang="en-US" baseline="0" dirty="0" smtClean="0"/>
                        <a:t> hardware and its control are in the same box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31993">
                <a:tc>
                  <a:txBody>
                    <a:bodyPr/>
                    <a:lstStyle/>
                    <a:p>
                      <a:r>
                        <a:rPr lang="en-US" dirty="0" smtClean="0"/>
                        <a:t>Centralized routing algorithm with logically global 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Distributed routing algorithm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31993">
                <a:tc>
                  <a:txBody>
                    <a:bodyPr/>
                    <a:lstStyle/>
                    <a:p>
                      <a:r>
                        <a:rPr lang="en-US" dirty="0" smtClean="0"/>
                        <a:t>Network function</a:t>
                      </a:r>
                      <a:r>
                        <a:rPr lang="en-US" baseline="0" dirty="0" smtClean="0"/>
                        <a:t>s are realized with a global 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Network functions must be realized in a distributed manner, error-prone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31993">
                <a:tc>
                  <a:txBody>
                    <a:bodyPr/>
                    <a:lstStyle/>
                    <a:p>
                      <a:r>
                        <a:rPr lang="en-US" dirty="0" smtClean="0"/>
                        <a:t>New abstraction must be developed for the centralized 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Network abstraction is embedded</a:t>
                      </a:r>
                      <a:r>
                        <a:rPr lang="en-US" baseline="0" dirty="0" smtClean="0"/>
                        <a:t> in the distributed algorithms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8100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4000" dirty="0" smtClean="0"/>
              <a:t>Major paradigm shift with SDN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No longer use distributed control protocols</a:t>
            </a:r>
          </a:p>
          <a:p>
            <a:pPr lvl="1"/>
            <a:r>
              <a:rPr lang="en-US" dirty="0" smtClean="0"/>
              <a:t>Design one distributed system (NOS) with the global view of the network</a:t>
            </a:r>
          </a:p>
          <a:p>
            <a:pPr lvl="1"/>
            <a:r>
              <a:rPr lang="en-US" dirty="0" smtClean="0"/>
              <a:t>Use for all control functions</a:t>
            </a:r>
          </a:p>
          <a:p>
            <a:r>
              <a:rPr lang="en-US" dirty="0" smtClean="0"/>
              <a:t>Now just defining a centralized control </a:t>
            </a:r>
            <a:r>
              <a:rPr lang="en-US" b="1" i="1" dirty="0" smtClean="0"/>
              <a:t>function</a:t>
            </a:r>
            <a:r>
              <a:rPr lang="en-US" b="1" dirty="0" smtClean="0"/>
              <a:t>        </a:t>
            </a:r>
          </a:p>
          <a:p>
            <a:pPr marL="457200" lvl="1" indent="0" algn="ctr">
              <a:buNone/>
            </a:pPr>
            <a:r>
              <a:rPr lang="pl-PL" sz="3600" b="1" dirty="0" smtClean="0"/>
              <a:t>Configuration = Function(</a:t>
            </a:r>
            <a:r>
              <a:rPr lang="en-US" sz="3600" b="1" dirty="0" smtClean="0"/>
              <a:t>global </a:t>
            </a:r>
            <a:r>
              <a:rPr lang="pl-PL" sz="3600" b="1" dirty="0" smtClean="0"/>
              <a:t>view)</a:t>
            </a:r>
            <a:endParaRPr lang="en-US" sz="3600" b="1" dirty="0" smtClean="0"/>
          </a:p>
          <a:p>
            <a:pPr marL="457200" lvl="1" indent="0" algn="ctr">
              <a:buNone/>
            </a:pPr>
            <a:endParaRPr lang="en-US" sz="3600" b="1" dirty="0" smtClean="0"/>
          </a:p>
          <a:p>
            <a:pPr marL="57150" indent="0"/>
            <a:r>
              <a:rPr lang="en-US" sz="4000" b="1" dirty="0" smtClean="0"/>
              <a:t> </a:t>
            </a:r>
            <a:r>
              <a:rPr lang="en-US" sz="4000" b="1" dirty="0" smtClean="0">
                <a:solidFill>
                  <a:srgbClr val="C00000"/>
                </a:solidFill>
              </a:rPr>
              <a:t>This may look easy. </a:t>
            </a:r>
            <a:r>
              <a:rPr lang="en-US" sz="4000" b="1" dirty="0">
                <a:solidFill>
                  <a:srgbClr val="C00000"/>
                </a:solidFill>
              </a:rPr>
              <a:t>B</a:t>
            </a:r>
            <a:r>
              <a:rPr lang="en-US" sz="4000" b="1" dirty="0" smtClean="0">
                <a:solidFill>
                  <a:srgbClr val="C00000"/>
                </a:solidFill>
              </a:rPr>
              <a:t>ut this is not how it is done before, everything is new – innovation at all levels for this to happen.</a:t>
            </a:r>
          </a:p>
          <a:p>
            <a:pPr marL="57150" indent="0"/>
            <a:endParaRPr lang="en-US" sz="40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186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4000" dirty="0" smtClean="0"/>
              <a:t>Major paradigm shift with SDN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 fontScale="70000" lnSpcReduction="20000"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This may look easy. </a:t>
            </a:r>
            <a:r>
              <a:rPr lang="en-US" sz="4000" b="1" dirty="0">
                <a:solidFill>
                  <a:srgbClr val="C00000"/>
                </a:solidFill>
              </a:rPr>
              <a:t>B</a:t>
            </a:r>
            <a:r>
              <a:rPr lang="en-US" sz="4000" b="1" dirty="0" smtClean="0">
                <a:solidFill>
                  <a:srgbClr val="C00000"/>
                </a:solidFill>
              </a:rPr>
              <a:t>ut this is not how it is done before, everything is new – innovation at all levels for this to happen.</a:t>
            </a:r>
          </a:p>
          <a:p>
            <a:pPr marL="457200" lvl="1" indent="0">
              <a:buNone/>
            </a:pPr>
            <a:r>
              <a:rPr lang="en-US" sz="3600" b="1" dirty="0" smtClean="0">
                <a:solidFill>
                  <a:srgbClr val="C00000"/>
                </a:solidFill>
              </a:rPr>
              <a:t> </a:t>
            </a:r>
          </a:p>
          <a:p>
            <a:pPr marL="457200" lvl="1" indent="0"/>
            <a:r>
              <a:rPr lang="en-US" sz="3600" dirty="0" smtClean="0"/>
              <a:t> High </a:t>
            </a:r>
            <a:r>
              <a:rPr lang="en-US" sz="3600" dirty="0" smtClean="0"/>
              <a:t>level programming languages to describe network application.</a:t>
            </a:r>
          </a:p>
          <a:p>
            <a:pPr marL="457200" lvl="1" indent="0"/>
            <a:r>
              <a:rPr lang="en-US" sz="3600" dirty="0" smtClean="0"/>
              <a:t> Runtime system to realize the program efficiently, correctly, and safely.</a:t>
            </a:r>
          </a:p>
          <a:p>
            <a:pPr marL="457200" lvl="1" indent="0"/>
            <a:r>
              <a:rPr lang="en-US" sz="3600" dirty="0" smtClean="0"/>
              <a:t> Abstraction design</a:t>
            </a:r>
          </a:p>
          <a:p>
            <a:pPr marL="457200" lvl="1" indent="0"/>
            <a:r>
              <a:rPr lang="en-US" sz="3600" dirty="0" smtClean="0"/>
              <a:t> Debugging </a:t>
            </a:r>
            <a:r>
              <a:rPr lang="en-US" sz="3600" dirty="0" smtClean="0"/>
              <a:t>infrastructure</a:t>
            </a:r>
          </a:p>
          <a:p>
            <a:pPr marL="457200" lvl="1" indent="0"/>
            <a:r>
              <a:rPr lang="en-US" sz="3600" dirty="0" smtClean="0"/>
              <a:t> network OS design</a:t>
            </a:r>
          </a:p>
          <a:p>
            <a:pPr marL="457200" lvl="1" indent="0"/>
            <a:r>
              <a:rPr lang="en-US" sz="3600" dirty="0" smtClean="0"/>
              <a:t> Scalability issues</a:t>
            </a:r>
          </a:p>
          <a:p>
            <a:pPr marL="457200" lvl="1" indent="0">
              <a:buNone/>
            </a:pPr>
            <a:endParaRPr lang="pl-PL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54036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4000" dirty="0" smtClean="0"/>
              <a:t>SDN promises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lower-entry point for innovation in the network control.</a:t>
            </a:r>
          </a:p>
          <a:p>
            <a:r>
              <a:rPr lang="en-US" dirty="0" smtClean="0"/>
              <a:t>Solve the issues in the current network configuration challenges.</a:t>
            </a:r>
          </a:p>
          <a:p>
            <a:pPr lvl="1"/>
            <a:r>
              <a:rPr lang="en-US" dirty="0" smtClean="0"/>
              <a:t>D</a:t>
            </a:r>
            <a:r>
              <a:rPr lang="en-US" dirty="0" smtClean="0"/>
              <a:t>ata </a:t>
            </a:r>
            <a:r>
              <a:rPr lang="en-US" dirty="0" smtClean="0"/>
              <a:t>plane interacts with many control entities</a:t>
            </a:r>
          </a:p>
          <a:p>
            <a:pPr lvl="1"/>
            <a:r>
              <a:rPr lang="en-US" dirty="0" smtClean="0"/>
              <a:t>Configure locally to achieve a global network function.</a:t>
            </a:r>
          </a:p>
        </p:txBody>
      </p:sp>
    </p:spTree>
    <p:extLst>
      <p:ext uri="{BB962C8B-B14F-4D97-AF65-F5344CB8AC3E}">
        <p14:creationId xmlns:p14="http://schemas.microsoft.com/office/powerpoint/2010/main" xmlns="" val="25446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4000" dirty="0" smtClean="0"/>
              <a:t>Some SDN issues that are currently under extensive research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Abstraction</a:t>
            </a:r>
          </a:p>
          <a:p>
            <a:pPr lvl="1"/>
            <a:r>
              <a:rPr lang="en-US" dirty="0" smtClean="0"/>
              <a:t>A new programming system to specify network functions (programming SDN)</a:t>
            </a:r>
          </a:p>
          <a:p>
            <a:pPr lvl="1"/>
            <a:r>
              <a:rPr lang="en-US" dirty="0" smtClean="0"/>
              <a:t>An API that provides network abstraction to network application (SDN controller design)</a:t>
            </a:r>
          </a:p>
          <a:p>
            <a:r>
              <a:rPr lang="en-US" dirty="0" smtClean="0"/>
              <a:t>Performance (scalability)</a:t>
            </a:r>
          </a:p>
          <a:p>
            <a:pPr lvl="1"/>
            <a:r>
              <a:rPr lang="en-US" dirty="0" smtClean="0"/>
              <a:t>Controller</a:t>
            </a:r>
          </a:p>
          <a:p>
            <a:pPr lvl="1"/>
            <a:r>
              <a:rPr lang="en-US" dirty="0" smtClean="0"/>
              <a:t>Communication between controller and devices</a:t>
            </a:r>
          </a:p>
          <a:p>
            <a:pPr lvl="1"/>
            <a:r>
              <a:rPr lang="en-US" dirty="0" smtClean="0"/>
              <a:t>Forwarding</a:t>
            </a:r>
          </a:p>
          <a:p>
            <a:r>
              <a:rPr lang="en-US" dirty="0" smtClean="0"/>
              <a:t>Correctness and debugging – A SDN program has a higher bar than a typical program, multiple levels</a:t>
            </a:r>
          </a:p>
          <a:p>
            <a:r>
              <a:rPr lang="en-US" dirty="0" smtClean="0"/>
              <a:t>Security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Today’s router: control plane and data plane</a:t>
            </a:r>
            <a:endParaRPr lang="en-US" dirty="0"/>
          </a:p>
        </p:txBody>
      </p:sp>
      <p:pic>
        <p:nvPicPr>
          <p:cNvPr id="4" name="Picture 3" descr="Y:\class\5211\fig\fig-router-arc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0329" y="1905000"/>
            <a:ext cx="8229600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293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69" name="Text Box 167"/>
          <p:cNvSpPr txBox="1">
            <a:spLocks noChangeArrowheads="1"/>
          </p:cNvSpPr>
          <p:nvPr/>
        </p:nvSpPr>
        <p:spPr bwMode="auto">
          <a:xfrm>
            <a:off x="542925" y="236538"/>
            <a:ext cx="79132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3600" dirty="0" smtClean="0">
                <a:latin typeface="Gill Sans MT" charset="0"/>
              </a:rPr>
              <a:t>Today’s router</a:t>
            </a:r>
            <a:endParaRPr lang="en-US" sz="3600" dirty="0">
              <a:latin typeface="Gill Sans MT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01427" y="1282678"/>
            <a:ext cx="7772400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i="1" dirty="0" smtClean="0"/>
              <a:t>Tightly coupled data and control plane</a:t>
            </a:r>
          </a:p>
          <a:p>
            <a:pPr>
              <a:lnSpc>
                <a:spcPct val="90000"/>
              </a:lnSpc>
            </a:pPr>
            <a:r>
              <a:rPr lang="en-US" dirty="0"/>
              <a:t>Hardware vendors also provide proprietary </a:t>
            </a:r>
            <a:r>
              <a:rPr lang="en-US" dirty="0" smtClean="0"/>
              <a:t>control software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i="1" dirty="0" smtClean="0"/>
          </a:p>
          <a:p>
            <a:pPr>
              <a:lnSpc>
                <a:spcPct val="90000"/>
              </a:lnSpc>
            </a:pPr>
            <a:r>
              <a:rPr lang="en-US" i="1" dirty="0" smtClean="0">
                <a:solidFill>
                  <a:srgbClr val="000090"/>
                </a:solidFill>
              </a:rPr>
              <a:t>monolithic</a:t>
            </a:r>
            <a:r>
              <a:rPr lang="en-US" dirty="0" smtClean="0"/>
              <a:t> router contains switching hardware, runs proprietary implementation of Internet standard protocols (IP, RIP, IS-IS, OSPF, BGP) in proprietary router OS (e.g., Cisco IOS)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687845" cy="38210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138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Freeform 2"/>
          <p:cNvSpPr>
            <a:spLocks/>
          </p:cNvSpPr>
          <p:nvPr/>
        </p:nvSpPr>
        <p:spPr bwMode="auto">
          <a:xfrm>
            <a:off x="2592388" y="5766426"/>
            <a:ext cx="4027487" cy="939800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0001" h="10125">
                <a:moveTo>
                  <a:pt x="4" y="4039"/>
                </a:moveTo>
                <a:cubicBezTo>
                  <a:pt x="-29" y="2271"/>
                  <a:pt x="194" y="2100"/>
                  <a:pt x="715" y="1595"/>
                </a:cubicBezTo>
                <a:cubicBezTo>
                  <a:pt x="1236" y="1089"/>
                  <a:pt x="2417" y="1272"/>
                  <a:pt x="3130" y="1006"/>
                </a:cubicBezTo>
                <a:cubicBezTo>
                  <a:pt x="3843" y="740"/>
                  <a:pt x="4397" y="0"/>
                  <a:pt x="4995" y="0"/>
                </a:cubicBezTo>
                <a:cubicBezTo>
                  <a:pt x="5593" y="1"/>
                  <a:pt x="6206" y="926"/>
                  <a:pt x="6720" y="1009"/>
                </a:cubicBezTo>
                <a:cubicBezTo>
                  <a:pt x="7234" y="1092"/>
                  <a:pt x="7536" y="241"/>
                  <a:pt x="8082" y="497"/>
                </a:cubicBezTo>
                <a:cubicBezTo>
                  <a:pt x="8628" y="756"/>
                  <a:pt x="9854" y="442"/>
                  <a:pt x="9989" y="2989"/>
                </a:cubicBezTo>
                <a:cubicBezTo>
                  <a:pt x="10124" y="5536"/>
                  <a:pt x="9098" y="5742"/>
                  <a:pt x="8599" y="6797"/>
                </a:cubicBezTo>
                <a:cubicBezTo>
                  <a:pt x="8100" y="7852"/>
                  <a:pt x="7544" y="8981"/>
                  <a:pt x="6995" y="9322"/>
                </a:cubicBezTo>
                <a:cubicBezTo>
                  <a:pt x="6446" y="9663"/>
                  <a:pt x="5793" y="8957"/>
                  <a:pt x="5307" y="8843"/>
                </a:cubicBezTo>
                <a:cubicBezTo>
                  <a:pt x="4819" y="8726"/>
                  <a:pt x="4628" y="10048"/>
                  <a:pt x="4371" y="9912"/>
                </a:cubicBezTo>
                <a:cubicBezTo>
                  <a:pt x="4114" y="9775"/>
                  <a:pt x="3505" y="10355"/>
                  <a:pt x="3140" y="10019"/>
                </a:cubicBezTo>
                <a:cubicBezTo>
                  <a:pt x="2774" y="9683"/>
                  <a:pt x="2820" y="8138"/>
                  <a:pt x="2179" y="7895"/>
                </a:cubicBezTo>
                <a:cubicBezTo>
                  <a:pt x="1586" y="6800"/>
                  <a:pt x="1549" y="8137"/>
                  <a:pt x="1187" y="7495"/>
                </a:cubicBezTo>
                <a:cubicBezTo>
                  <a:pt x="825" y="6852"/>
                  <a:pt x="-7" y="6157"/>
                  <a:pt x="4" y="403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8" name="Straight Connector 147"/>
          <p:cNvCxnSpPr/>
          <p:nvPr/>
        </p:nvCxnSpPr>
        <p:spPr>
          <a:xfrm flipV="1">
            <a:off x="3222625" y="5918826"/>
            <a:ext cx="1316038" cy="131762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3111500" y="6104563"/>
            <a:ext cx="2259013" cy="30003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3124200" y="6210926"/>
            <a:ext cx="714375" cy="27463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V="1">
            <a:off x="4141788" y="6404601"/>
            <a:ext cx="1247775" cy="80962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4802188" y="5950576"/>
            <a:ext cx="1057275" cy="1238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flipV="1">
            <a:off x="4086225" y="6104563"/>
            <a:ext cx="1790700" cy="30003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 flipV="1">
            <a:off x="5413375" y="6133138"/>
            <a:ext cx="588963" cy="271463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4556125" y="5918826"/>
            <a:ext cx="814388" cy="4000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128" name="Group 7"/>
          <p:cNvGrpSpPr>
            <a:grpSpLocks/>
          </p:cNvGrpSpPr>
          <p:nvPr/>
        </p:nvGrpSpPr>
        <p:grpSpPr bwMode="auto">
          <a:xfrm>
            <a:off x="3681413" y="6344276"/>
            <a:ext cx="563562" cy="293687"/>
            <a:chOff x="1871277" y="1576300"/>
            <a:chExt cx="1128371" cy="437861"/>
          </a:xfrm>
        </p:grpSpPr>
        <p:sp>
          <p:nvSpPr>
            <p:cNvPr id="318" name="Oval 317"/>
            <p:cNvSpPr/>
            <p:nvPr/>
          </p:nvSpPr>
          <p:spPr bwMode="auto">
            <a:xfrm flipV="1">
              <a:off x="1874455" y="1694641"/>
              <a:ext cx="1125193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19" name="Rectangle 318"/>
            <p:cNvSpPr/>
            <p:nvPr/>
          </p:nvSpPr>
          <p:spPr bwMode="auto">
            <a:xfrm>
              <a:off x="1871277" y="1739610"/>
              <a:ext cx="1128371" cy="115975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0" name="Oval 319"/>
            <p:cNvSpPr/>
            <p:nvPr/>
          </p:nvSpPr>
          <p:spPr bwMode="auto">
            <a:xfrm flipV="1">
              <a:off x="1871277" y="1576300"/>
              <a:ext cx="1125193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24" name="Freeform 323"/>
            <p:cNvSpPr/>
            <p:nvPr/>
          </p:nvSpPr>
          <p:spPr bwMode="auto">
            <a:xfrm>
              <a:off x="2160521" y="1673339"/>
              <a:ext cx="546704" cy="160944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5" name="Freeform 324"/>
            <p:cNvSpPr/>
            <p:nvPr/>
          </p:nvSpPr>
          <p:spPr bwMode="auto">
            <a:xfrm>
              <a:off x="2103307" y="1633104"/>
              <a:ext cx="661131" cy="111240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6" name="Freeform 325"/>
            <p:cNvSpPr/>
            <p:nvPr/>
          </p:nvSpPr>
          <p:spPr bwMode="auto">
            <a:xfrm>
              <a:off x="2538765" y="1727776"/>
              <a:ext cx="241567" cy="97039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" name="Freeform 326"/>
            <p:cNvSpPr/>
            <p:nvPr/>
          </p:nvSpPr>
          <p:spPr bwMode="auto">
            <a:xfrm>
              <a:off x="2090593" y="1730143"/>
              <a:ext cx="238389" cy="97040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22" name="Straight Connector 321"/>
            <p:cNvCxnSpPr>
              <a:endCxn id="320" idx="2"/>
            </p:cNvCxnSpPr>
            <p:nvPr/>
          </p:nvCxnSpPr>
          <p:spPr bwMode="auto">
            <a:xfrm flipH="1" flipV="1">
              <a:off x="1871277" y="1737244"/>
              <a:ext cx="3178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/>
            <p:cNvCxnSpPr/>
            <p:nvPr/>
          </p:nvCxnSpPr>
          <p:spPr bwMode="auto">
            <a:xfrm flipH="1" flipV="1">
              <a:off x="2996470" y="1734876"/>
              <a:ext cx="3178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29" name="Group 327"/>
          <p:cNvGrpSpPr>
            <a:grpSpLocks/>
          </p:cNvGrpSpPr>
          <p:nvPr/>
        </p:nvGrpSpPr>
        <p:grpSpPr bwMode="auto">
          <a:xfrm>
            <a:off x="4376738" y="5802938"/>
            <a:ext cx="565150" cy="292100"/>
            <a:chOff x="1871277" y="1576300"/>
            <a:chExt cx="1128371" cy="437861"/>
          </a:xfrm>
        </p:grpSpPr>
        <p:sp>
          <p:nvSpPr>
            <p:cNvPr id="329" name="Oval 328"/>
            <p:cNvSpPr/>
            <p:nvPr/>
          </p:nvSpPr>
          <p:spPr bwMode="auto">
            <a:xfrm flipV="1">
              <a:off x="1874446" y="1692905"/>
              <a:ext cx="1125202" cy="32125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30" name="Rectangle 329"/>
            <p:cNvSpPr/>
            <p:nvPr/>
          </p:nvSpPr>
          <p:spPr bwMode="auto">
            <a:xfrm>
              <a:off x="1871277" y="1740499"/>
              <a:ext cx="1128371" cy="114225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1" name="Oval 330"/>
            <p:cNvSpPr/>
            <p:nvPr/>
          </p:nvSpPr>
          <p:spPr bwMode="auto">
            <a:xfrm flipV="1">
              <a:off x="1871277" y="1576300"/>
              <a:ext cx="1125200" cy="321257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32" name="Freeform 331"/>
            <p:cNvSpPr/>
            <p:nvPr/>
          </p:nvSpPr>
          <p:spPr bwMode="auto">
            <a:xfrm>
              <a:off x="2159708" y="1673868"/>
              <a:ext cx="548339" cy="159438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3" name="Freeform 332"/>
            <p:cNvSpPr/>
            <p:nvPr/>
          </p:nvSpPr>
          <p:spPr bwMode="auto">
            <a:xfrm>
              <a:off x="2102655" y="1633412"/>
              <a:ext cx="662444" cy="111846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4" name="Freeform 333"/>
            <p:cNvSpPr/>
            <p:nvPr/>
          </p:nvSpPr>
          <p:spPr bwMode="auto">
            <a:xfrm>
              <a:off x="2536889" y="1728599"/>
              <a:ext cx="244057" cy="97568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5" name="Freeform 334"/>
            <p:cNvSpPr/>
            <p:nvPr/>
          </p:nvSpPr>
          <p:spPr bwMode="auto">
            <a:xfrm>
              <a:off x="2089977" y="1730980"/>
              <a:ext cx="240888" cy="95187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36" name="Straight Connector 335"/>
            <p:cNvCxnSpPr>
              <a:endCxn id="331" idx="2"/>
            </p:cNvCxnSpPr>
            <p:nvPr/>
          </p:nvCxnSpPr>
          <p:spPr bwMode="auto">
            <a:xfrm flipH="1" flipV="1">
              <a:off x="1871277" y="1735739"/>
              <a:ext cx="3169" cy="123743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Straight Connector 336"/>
            <p:cNvCxnSpPr/>
            <p:nvPr/>
          </p:nvCxnSpPr>
          <p:spPr bwMode="auto">
            <a:xfrm flipH="1" flipV="1">
              <a:off x="2996477" y="1733359"/>
              <a:ext cx="3171" cy="123743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30" name="Group 337"/>
          <p:cNvGrpSpPr>
            <a:grpSpLocks/>
          </p:cNvGrpSpPr>
          <p:nvPr/>
        </p:nvGrpSpPr>
        <p:grpSpPr bwMode="auto">
          <a:xfrm>
            <a:off x="5019675" y="6256963"/>
            <a:ext cx="563563" cy="293688"/>
            <a:chOff x="1871277" y="1576300"/>
            <a:chExt cx="1128371" cy="437861"/>
          </a:xfrm>
        </p:grpSpPr>
        <p:sp>
          <p:nvSpPr>
            <p:cNvPr id="339" name="Oval 338"/>
            <p:cNvSpPr/>
            <p:nvPr/>
          </p:nvSpPr>
          <p:spPr bwMode="auto">
            <a:xfrm flipV="1">
              <a:off x="1874457" y="1694641"/>
              <a:ext cx="1125191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40" name="Rectangle 339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1" name="Oval 340"/>
            <p:cNvSpPr/>
            <p:nvPr/>
          </p:nvSpPr>
          <p:spPr bwMode="auto">
            <a:xfrm flipV="1">
              <a:off x="1871277" y="1576300"/>
              <a:ext cx="1125191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42" name="Freeform 341"/>
            <p:cNvSpPr/>
            <p:nvPr/>
          </p:nvSpPr>
          <p:spPr bwMode="auto">
            <a:xfrm>
              <a:off x="2160522" y="1673340"/>
              <a:ext cx="546703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3" name="Freeform 342"/>
            <p:cNvSpPr/>
            <p:nvPr/>
          </p:nvSpPr>
          <p:spPr bwMode="auto">
            <a:xfrm>
              <a:off x="2103309" y="1633103"/>
              <a:ext cx="661129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4" name="Freeform 343"/>
            <p:cNvSpPr/>
            <p:nvPr/>
          </p:nvSpPr>
          <p:spPr bwMode="auto">
            <a:xfrm>
              <a:off x="2538763" y="1727776"/>
              <a:ext cx="24156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5" name="Freeform 344"/>
            <p:cNvSpPr/>
            <p:nvPr/>
          </p:nvSpPr>
          <p:spPr bwMode="auto">
            <a:xfrm>
              <a:off x="2090595" y="1730144"/>
              <a:ext cx="238387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46" name="Straight Connector 345"/>
            <p:cNvCxnSpPr>
              <a:endCxn id="341" idx="2"/>
            </p:cNvCxnSpPr>
            <p:nvPr/>
          </p:nvCxnSpPr>
          <p:spPr bwMode="auto">
            <a:xfrm flipH="1" flipV="1">
              <a:off x="1871277" y="1737243"/>
              <a:ext cx="3180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Straight Connector 346"/>
            <p:cNvCxnSpPr/>
            <p:nvPr/>
          </p:nvCxnSpPr>
          <p:spPr bwMode="auto">
            <a:xfrm flipH="1" flipV="1">
              <a:off x="2996468" y="1734877"/>
              <a:ext cx="3180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31" name="Group 347"/>
          <p:cNvGrpSpPr>
            <a:grpSpLocks/>
          </p:cNvGrpSpPr>
          <p:nvPr/>
        </p:nvGrpSpPr>
        <p:grpSpPr bwMode="auto">
          <a:xfrm>
            <a:off x="5741988" y="5942638"/>
            <a:ext cx="565150" cy="293688"/>
            <a:chOff x="1871277" y="1576300"/>
            <a:chExt cx="1128371" cy="437861"/>
          </a:xfrm>
        </p:grpSpPr>
        <p:sp>
          <p:nvSpPr>
            <p:cNvPr id="349" name="Oval 348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50" name="Rectangle 349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1" name="Oval 350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52" name="Freeform 351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3" name="Freeform 352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4" name="Freeform 353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5" name="Freeform 354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56" name="Straight Connector 355"/>
            <p:cNvCxnSpPr>
              <a:endCxn id="351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32" name="Group 357"/>
          <p:cNvGrpSpPr>
            <a:grpSpLocks/>
          </p:cNvGrpSpPr>
          <p:nvPr/>
        </p:nvGrpSpPr>
        <p:grpSpPr bwMode="auto">
          <a:xfrm>
            <a:off x="2714625" y="5988676"/>
            <a:ext cx="565150" cy="293687"/>
            <a:chOff x="1871277" y="1576300"/>
            <a:chExt cx="1128371" cy="437861"/>
          </a:xfrm>
        </p:grpSpPr>
        <p:sp>
          <p:nvSpPr>
            <p:cNvPr id="359" name="Oval 358"/>
            <p:cNvSpPr/>
            <p:nvPr/>
          </p:nvSpPr>
          <p:spPr bwMode="auto">
            <a:xfrm flipV="1">
              <a:off x="1874448" y="1694641"/>
              <a:ext cx="1125200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60" name="Rectangle 359"/>
            <p:cNvSpPr/>
            <p:nvPr/>
          </p:nvSpPr>
          <p:spPr bwMode="auto">
            <a:xfrm>
              <a:off x="1871277" y="1739610"/>
              <a:ext cx="1128371" cy="115975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1" name="Oval 360"/>
            <p:cNvSpPr/>
            <p:nvPr/>
          </p:nvSpPr>
          <p:spPr bwMode="auto">
            <a:xfrm flipV="1">
              <a:off x="1871277" y="1576300"/>
              <a:ext cx="1125202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62" name="Freeform 361"/>
            <p:cNvSpPr/>
            <p:nvPr/>
          </p:nvSpPr>
          <p:spPr bwMode="auto">
            <a:xfrm>
              <a:off x="2159710" y="1673339"/>
              <a:ext cx="548337" cy="160944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3" name="Freeform 362"/>
            <p:cNvSpPr/>
            <p:nvPr/>
          </p:nvSpPr>
          <p:spPr bwMode="auto">
            <a:xfrm>
              <a:off x="2102657" y="1633104"/>
              <a:ext cx="662442" cy="111240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4" name="Freeform 363"/>
            <p:cNvSpPr/>
            <p:nvPr/>
          </p:nvSpPr>
          <p:spPr bwMode="auto">
            <a:xfrm>
              <a:off x="2536889" y="1727776"/>
              <a:ext cx="244059" cy="97039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5" name="Freeform 364"/>
            <p:cNvSpPr/>
            <p:nvPr/>
          </p:nvSpPr>
          <p:spPr bwMode="auto">
            <a:xfrm>
              <a:off x="2089979" y="1730143"/>
              <a:ext cx="240888" cy="97040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66" name="Straight Connector 365"/>
            <p:cNvCxnSpPr>
              <a:endCxn id="361" idx="2"/>
            </p:cNvCxnSpPr>
            <p:nvPr/>
          </p:nvCxnSpPr>
          <p:spPr bwMode="auto">
            <a:xfrm flipH="1" flipV="1">
              <a:off x="1871277" y="1737244"/>
              <a:ext cx="3171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/>
            <p:cNvCxnSpPr/>
            <p:nvPr/>
          </p:nvCxnSpPr>
          <p:spPr bwMode="auto">
            <a:xfrm flipH="1" flipV="1">
              <a:off x="2996479" y="1734876"/>
              <a:ext cx="3169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757805" y="2660292"/>
            <a:ext cx="5270058" cy="3804634"/>
            <a:chOff x="1757805" y="2331054"/>
            <a:chExt cx="5270058" cy="3804634"/>
          </a:xfrm>
        </p:grpSpPr>
        <p:sp>
          <p:nvSpPr>
            <p:cNvPr id="268" name="Freeform 267"/>
            <p:cNvSpPr/>
            <p:nvPr/>
          </p:nvSpPr>
          <p:spPr>
            <a:xfrm>
              <a:off x="1776413" y="4829175"/>
              <a:ext cx="1220787" cy="920750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325315"/>
                <a:gd name="connsiteY0" fmla="*/ 1160935 h 1160935"/>
                <a:gd name="connsiteX1" fmla="*/ 0 w 1325315"/>
                <a:gd name="connsiteY1" fmla="*/ 0 h 1160935"/>
                <a:gd name="connsiteX2" fmla="*/ 1040633 w 1325315"/>
                <a:gd name="connsiteY2" fmla="*/ 16785 h 1160935"/>
                <a:gd name="connsiteX3" fmla="*/ 1214315 w 1325315"/>
                <a:gd name="connsiteY3" fmla="*/ 1064597 h 1160935"/>
                <a:gd name="connsiteX4" fmla="*/ 448507 w 1325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0510" h="921649">
                  <a:moveTo>
                    <a:pt x="1060159" y="921649"/>
                  </a:moveTo>
                  <a:cubicBezTo>
                    <a:pt x="166591" y="183345"/>
                    <a:pt x="908943" y="790884"/>
                    <a:pt x="0" y="51716"/>
                  </a:cubicBezTo>
                  <a:cubicBezTo>
                    <a:pt x="346878" y="57311"/>
                    <a:pt x="712340" y="-5240"/>
                    <a:pt x="1059218" y="355"/>
                  </a:cubicBezTo>
                  <a:cubicBezTo>
                    <a:pt x="1192967" y="751903"/>
                    <a:pt x="1090859" y="157699"/>
                    <a:pt x="1220510" y="849923"/>
                  </a:cubicBezTo>
                  <a:cubicBezTo>
                    <a:pt x="1126090" y="855456"/>
                    <a:pt x="1222187" y="863235"/>
                    <a:pt x="1060159" y="92164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2" name="Freeform 271"/>
            <p:cNvSpPr/>
            <p:nvPr/>
          </p:nvSpPr>
          <p:spPr>
            <a:xfrm>
              <a:off x="6102350" y="4916488"/>
              <a:ext cx="925513" cy="757237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23004 w 954755"/>
                <a:gd name="connsiteY0" fmla="*/ 943771 h 976186"/>
                <a:gd name="connsiteX1" fmla="*/ 455145 w 954755"/>
                <a:gd name="connsiteY1" fmla="*/ 11688 h 976186"/>
                <a:gd name="connsiteX2" fmla="*/ 954755 w 954755"/>
                <a:gd name="connsiteY2" fmla="*/ 0 h 976186"/>
                <a:gd name="connsiteX3" fmla="*/ 728484 w 954755"/>
                <a:gd name="connsiteY3" fmla="*/ 976186 h 976186"/>
                <a:gd name="connsiteX4" fmla="*/ 23004 w 954755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56363"/>
                <a:gd name="connsiteY0" fmla="*/ 932083 h 954654"/>
                <a:gd name="connsiteX1" fmla="*/ 432141 w 956363"/>
                <a:gd name="connsiteY1" fmla="*/ 0 h 954654"/>
                <a:gd name="connsiteX2" fmla="*/ 956363 w 956363"/>
                <a:gd name="connsiteY2" fmla="*/ 12924 h 954654"/>
                <a:gd name="connsiteX3" fmla="*/ 183705 w 956363"/>
                <a:gd name="connsiteY3" fmla="*/ 954654 h 954654"/>
                <a:gd name="connsiteX4" fmla="*/ 0 w 956363"/>
                <a:gd name="connsiteY4" fmla="*/ 932083 h 954654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6304" h="758185">
                  <a:moveTo>
                    <a:pt x="0" y="735614"/>
                  </a:moveTo>
                  <a:cubicBezTo>
                    <a:pt x="309918" y="169731"/>
                    <a:pt x="59088" y="622691"/>
                    <a:pt x="405840" y="13939"/>
                  </a:cubicBezTo>
                  <a:cubicBezTo>
                    <a:pt x="580581" y="18247"/>
                    <a:pt x="751563" y="-3745"/>
                    <a:pt x="926304" y="563"/>
                  </a:cubicBezTo>
                  <a:cubicBezTo>
                    <a:pt x="312762" y="607705"/>
                    <a:pt x="474902" y="459041"/>
                    <a:pt x="183705" y="758185"/>
                  </a:cubicBezTo>
                  <a:cubicBezTo>
                    <a:pt x="49420" y="729549"/>
                    <a:pt x="196198" y="734148"/>
                    <a:pt x="0" y="735614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3" name="Freeform 272"/>
            <p:cNvSpPr/>
            <p:nvPr/>
          </p:nvSpPr>
          <p:spPr>
            <a:xfrm>
              <a:off x="5287963" y="4937125"/>
              <a:ext cx="725487" cy="1100138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27977 w 802211"/>
                <a:gd name="connsiteY0" fmla="*/ 815791 h 976186"/>
                <a:gd name="connsiteX1" fmla="*/ 302601 w 802211"/>
                <a:gd name="connsiteY1" fmla="*/ 11688 h 976186"/>
                <a:gd name="connsiteX2" fmla="*/ 802211 w 802211"/>
                <a:gd name="connsiteY2" fmla="*/ 0 h 976186"/>
                <a:gd name="connsiteX3" fmla="*/ 575940 w 802211"/>
                <a:gd name="connsiteY3" fmla="*/ 976186 h 976186"/>
                <a:gd name="connsiteX4" fmla="*/ 27977 w 802211"/>
                <a:gd name="connsiteY4" fmla="*/ 815791 h 976186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28714 h 828714"/>
                <a:gd name="connsiteX1" fmla="*/ 302601 w 802211"/>
                <a:gd name="connsiteY1" fmla="*/ 0 h 828714"/>
                <a:gd name="connsiteX2" fmla="*/ 802211 w 802211"/>
                <a:gd name="connsiteY2" fmla="*/ 12923 h 828714"/>
                <a:gd name="connsiteX3" fmla="*/ 236294 w 802211"/>
                <a:gd name="connsiteY3" fmla="*/ 821751 h 828714"/>
                <a:gd name="connsiteX4" fmla="*/ 27977 w 802211"/>
                <a:gd name="connsiteY4" fmla="*/ 828714 h 828714"/>
                <a:gd name="connsiteX0" fmla="*/ 56213 w 830447"/>
                <a:gd name="connsiteY0" fmla="*/ 828714 h 828714"/>
                <a:gd name="connsiteX1" fmla="*/ 330837 w 830447"/>
                <a:gd name="connsiteY1" fmla="*/ 0 h 828714"/>
                <a:gd name="connsiteX2" fmla="*/ 830447 w 830447"/>
                <a:gd name="connsiteY2" fmla="*/ 12923 h 828714"/>
                <a:gd name="connsiteX3" fmla="*/ 264530 w 830447"/>
                <a:gd name="connsiteY3" fmla="*/ 821751 h 828714"/>
                <a:gd name="connsiteX4" fmla="*/ 56213 w 830447"/>
                <a:gd name="connsiteY4" fmla="*/ 828714 h 828714"/>
                <a:gd name="connsiteX0" fmla="*/ 64130 w 789139"/>
                <a:gd name="connsiteY0" fmla="*/ 794258 h 821751"/>
                <a:gd name="connsiteX1" fmla="*/ 289529 w 789139"/>
                <a:gd name="connsiteY1" fmla="*/ 0 h 821751"/>
                <a:gd name="connsiteX2" fmla="*/ 789139 w 789139"/>
                <a:gd name="connsiteY2" fmla="*/ 12923 h 821751"/>
                <a:gd name="connsiteX3" fmla="*/ 223222 w 789139"/>
                <a:gd name="connsiteY3" fmla="*/ 821751 h 821751"/>
                <a:gd name="connsiteX4" fmla="*/ 64130 w 789139"/>
                <a:gd name="connsiteY4" fmla="*/ 794258 h 821751"/>
                <a:gd name="connsiteX0" fmla="*/ 0 w 725009"/>
                <a:gd name="connsiteY0" fmla="*/ 794258 h 821751"/>
                <a:gd name="connsiteX1" fmla="*/ 225399 w 725009"/>
                <a:gd name="connsiteY1" fmla="*/ 0 h 821751"/>
                <a:gd name="connsiteX2" fmla="*/ 725009 w 725009"/>
                <a:gd name="connsiteY2" fmla="*/ 12923 h 821751"/>
                <a:gd name="connsiteX3" fmla="*/ 159092 w 725009"/>
                <a:gd name="connsiteY3" fmla="*/ 821751 h 821751"/>
                <a:gd name="connsiteX4" fmla="*/ 0 w 725009"/>
                <a:gd name="connsiteY4" fmla="*/ 794258 h 82175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422433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497"/>
                <a:gd name="connsiteY0" fmla="*/ 1279028 h 1306521"/>
                <a:gd name="connsiteX1" fmla="*/ 225399 w 725497"/>
                <a:gd name="connsiteY1" fmla="*/ 75260 h 1306521"/>
                <a:gd name="connsiteX2" fmla="*/ 396193 w 725497"/>
                <a:gd name="connsiteY2" fmla="*/ 156799 h 1306521"/>
                <a:gd name="connsiteX3" fmla="*/ 725009 w 725497"/>
                <a:gd name="connsiteY3" fmla="*/ 205042 h 1306521"/>
                <a:gd name="connsiteX4" fmla="*/ 159092 w 725497"/>
                <a:gd name="connsiteY4" fmla="*/ 1306521 h 1306521"/>
                <a:gd name="connsiteX5" fmla="*/ 0 w 725497"/>
                <a:gd name="connsiteY5" fmla="*/ 1279028 h 1306521"/>
                <a:gd name="connsiteX0" fmla="*/ 0 w 725239"/>
                <a:gd name="connsiteY0" fmla="*/ 1295668 h 1323161"/>
                <a:gd name="connsiteX1" fmla="*/ 225399 w 725239"/>
                <a:gd name="connsiteY1" fmla="*/ 91900 h 1323161"/>
                <a:gd name="connsiteX2" fmla="*/ 725009 w 725239"/>
                <a:gd name="connsiteY2" fmla="*/ 221682 h 1323161"/>
                <a:gd name="connsiteX3" fmla="*/ 159092 w 725239"/>
                <a:gd name="connsiteY3" fmla="*/ 1323161 h 1323161"/>
                <a:gd name="connsiteX4" fmla="*/ 0 w 725239"/>
                <a:gd name="connsiteY4" fmla="*/ 1295668 h 1323161"/>
                <a:gd name="connsiteX0" fmla="*/ 0 w 725221"/>
                <a:gd name="connsiteY0" fmla="*/ 1210552 h 1238045"/>
                <a:gd name="connsiteX1" fmla="*/ 191583 w 725221"/>
                <a:gd name="connsiteY1" fmla="*/ 153319 h 1238045"/>
                <a:gd name="connsiteX2" fmla="*/ 725009 w 725221"/>
                <a:gd name="connsiteY2" fmla="*/ 136566 h 1238045"/>
                <a:gd name="connsiteX3" fmla="*/ 159092 w 725221"/>
                <a:gd name="connsiteY3" fmla="*/ 1238045 h 1238045"/>
                <a:gd name="connsiteX4" fmla="*/ 0 w 725221"/>
                <a:gd name="connsiteY4" fmla="*/ 1210552 h 1238045"/>
                <a:gd name="connsiteX0" fmla="*/ 0 w 725305"/>
                <a:gd name="connsiteY0" fmla="*/ 1158512 h 1186005"/>
                <a:gd name="connsiteX1" fmla="*/ 191583 w 725305"/>
                <a:gd name="connsiteY1" fmla="*/ 101279 h 1186005"/>
                <a:gd name="connsiteX2" fmla="*/ 725009 w 725305"/>
                <a:gd name="connsiteY2" fmla="*/ 84526 h 1186005"/>
                <a:gd name="connsiteX3" fmla="*/ 159092 w 725305"/>
                <a:gd name="connsiteY3" fmla="*/ 1186005 h 1186005"/>
                <a:gd name="connsiteX4" fmla="*/ 0 w 725305"/>
                <a:gd name="connsiteY4" fmla="*/ 1158512 h 1186005"/>
                <a:gd name="connsiteX0" fmla="*/ 0 w 725009"/>
                <a:gd name="connsiteY0" fmla="*/ 1073986 h 1101479"/>
                <a:gd name="connsiteX1" fmla="*/ 191583 w 725009"/>
                <a:gd name="connsiteY1" fmla="*/ 16753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5009" h="1101479">
                  <a:moveTo>
                    <a:pt x="0" y="1073986"/>
                  </a:moveTo>
                  <a:cubicBezTo>
                    <a:pt x="95638" y="589814"/>
                    <a:pt x="96800" y="618448"/>
                    <a:pt x="206612" y="1724"/>
                  </a:cubicBezTo>
                  <a:cubicBezTo>
                    <a:pt x="451440" y="14348"/>
                    <a:pt x="499346" y="35256"/>
                    <a:pt x="725009" y="0"/>
                  </a:cubicBezTo>
                  <a:cubicBezTo>
                    <a:pt x="326141" y="749497"/>
                    <a:pt x="642687" y="159790"/>
                    <a:pt x="159092" y="1101479"/>
                  </a:cubicBezTo>
                  <a:cubicBezTo>
                    <a:pt x="24807" y="1072843"/>
                    <a:pt x="92525" y="1088071"/>
                    <a:pt x="0" y="1073986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4" name="Freeform 273"/>
            <p:cNvSpPr/>
            <p:nvPr/>
          </p:nvSpPr>
          <p:spPr>
            <a:xfrm>
              <a:off x="4300538" y="4956175"/>
              <a:ext cx="514350" cy="577850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503138"/>
                <a:gd name="connsiteY0" fmla="*/ 961687 h 964568"/>
                <a:gd name="connsiteX1" fmla="*/ 0 w 503138"/>
                <a:gd name="connsiteY1" fmla="*/ 70 h 964568"/>
                <a:gd name="connsiteX2" fmla="*/ 503138 w 503138"/>
                <a:gd name="connsiteY2" fmla="*/ 154187 h 964568"/>
                <a:gd name="connsiteX3" fmla="*/ 273339 w 503138"/>
                <a:gd name="connsiteY3" fmla="*/ 964568 h 964568"/>
                <a:gd name="connsiteX4" fmla="*/ 197928 w 503138"/>
                <a:gd name="connsiteY4" fmla="*/ 961687 h 964568"/>
                <a:gd name="connsiteX0" fmla="*/ 201456 w 506666"/>
                <a:gd name="connsiteY0" fmla="*/ 807500 h 810381"/>
                <a:gd name="connsiteX1" fmla="*/ 0 w 506666"/>
                <a:gd name="connsiteY1" fmla="*/ 15216 h 810381"/>
                <a:gd name="connsiteX2" fmla="*/ 506666 w 506666"/>
                <a:gd name="connsiteY2" fmla="*/ 0 h 810381"/>
                <a:gd name="connsiteX3" fmla="*/ 276867 w 506666"/>
                <a:gd name="connsiteY3" fmla="*/ 810381 h 810381"/>
                <a:gd name="connsiteX4" fmla="*/ 201456 w 506666"/>
                <a:gd name="connsiteY4" fmla="*/ 807500 h 810381"/>
                <a:gd name="connsiteX0" fmla="*/ 201456 w 506666"/>
                <a:gd name="connsiteY0" fmla="*/ 807500 h 811593"/>
                <a:gd name="connsiteX1" fmla="*/ 0 w 506666"/>
                <a:gd name="connsiteY1" fmla="*/ 15216 h 811593"/>
                <a:gd name="connsiteX2" fmla="*/ 506666 w 506666"/>
                <a:gd name="connsiteY2" fmla="*/ 0 h 811593"/>
                <a:gd name="connsiteX3" fmla="*/ 276867 w 506666"/>
                <a:gd name="connsiteY3" fmla="*/ 810381 h 811593"/>
                <a:gd name="connsiteX4" fmla="*/ 201456 w 506666"/>
                <a:gd name="connsiteY4" fmla="*/ 807500 h 811593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276867 w 506666"/>
                <a:gd name="connsiteY3" fmla="*/ 81038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789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789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45472 w 559302"/>
                <a:gd name="connsiteY0" fmla="*/ 807500 h 807500"/>
                <a:gd name="connsiteX1" fmla="*/ 52636 w 559302"/>
                <a:gd name="connsiteY1" fmla="*/ 7896 h 807500"/>
                <a:gd name="connsiteX2" fmla="*/ 559302 w 559302"/>
                <a:gd name="connsiteY2" fmla="*/ 0 h 807500"/>
                <a:gd name="connsiteX3" fmla="*/ 384402 w 559302"/>
                <a:gd name="connsiteY3" fmla="*/ 803061 h 807500"/>
                <a:gd name="connsiteX4" fmla="*/ 45472 w 559302"/>
                <a:gd name="connsiteY4" fmla="*/ 807500 h 807500"/>
                <a:gd name="connsiteX0" fmla="*/ 21974 w 535804"/>
                <a:gd name="connsiteY0" fmla="*/ 807500 h 807500"/>
                <a:gd name="connsiteX1" fmla="*/ 29138 w 535804"/>
                <a:gd name="connsiteY1" fmla="*/ 7896 h 807500"/>
                <a:gd name="connsiteX2" fmla="*/ 535804 w 535804"/>
                <a:gd name="connsiteY2" fmla="*/ 0 h 807500"/>
                <a:gd name="connsiteX3" fmla="*/ 360904 w 535804"/>
                <a:gd name="connsiteY3" fmla="*/ 803061 h 807500"/>
                <a:gd name="connsiteX4" fmla="*/ 21974 w 535804"/>
                <a:gd name="connsiteY4" fmla="*/ 807500 h 807500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30473"/>
                <a:gd name="connsiteX1" fmla="*/ 0 w 506666"/>
                <a:gd name="connsiteY1" fmla="*/ 7896 h 830473"/>
                <a:gd name="connsiteX2" fmla="*/ 506666 w 506666"/>
                <a:gd name="connsiteY2" fmla="*/ 0 h 830473"/>
                <a:gd name="connsiteX3" fmla="*/ 331766 w 506666"/>
                <a:gd name="connsiteY3" fmla="*/ 828681 h 830473"/>
                <a:gd name="connsiteX4" fmla="*/ 128256 w 506666"/>
                <a:gd name="connsiteY4" fmla="*/ 829461 h 830473"/>
                <a:gd name="connsiteX0" fmla="*/ 128256 w 506666"/>
                <a:gd name="connsiteY0" fmla="*/ 829461 h 830473"/>
                <a:gd name="connsiteX1" fmla="*/ 0 w 506666"/>
                <a:gd name="connsiteY1" fmla="*/ 7896 h 830473"/>
                <a:gd name="connsiteX2" fmla="*/ 506666 w 506666"/>
                <a:gd name="connsiteY2" fmla="*/ 0 h 830473"/>
                <a:gd name="connsiteX3" fmla="*/ 331766 w 506666"/>
                <a:gd name="connsiteY3" fmla="*/ 828681 h 830473"/>
                <a:gd name="connsiteX4" fmla="*/ 128256 w 506666"/>
                <a:gd name="connsiteY4" fmla="*/ 829461 h 830473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180" h="578353">
                  <a:moveTo>
                    <a:pt x="135770" y="577341"/>
                  </a:moveTo>
                  <a:cubicBezTo>
                    <a:pt x="50587" y="214237"/>
                    <a:pt x="96631" y="442038"/>
                    <a:pt x="0" y="0"/>
                  </a:cubicBezTo>
                  <a:lnTo>
                    <a:pt x="514180" y="10891"/>
                  </a:lnTo>
                  <a:cubicBezTo>
                    <a:pt x="417353" y="348331"/>
                    <a:pt x="426658" y="280104"/>
                    <a:pt x="339280" y="576561"/>
                  </a:cubicBezTo>
                  <a:cubicBezTo>
                    <a:pt x="292835" y="580865"/>
                    <a:pt x="203869" y="575875"/>
                    <a:pt x="135770" y="577341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5" name="Freeform 274"/>
            <p:cNvSpPr/>
            <p:nvPr/>
          </p:nvSpPr>
          <p:spPr>
            <a:xfrm>
              <a:off x="3521075" y="4919663"/>
              <a:ext cx="593725" cy="1216025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621064"/>
                <a:gd name="connsiteY0" fmla="*/ 973305 h 973305"/>
                <a:gd name="connsiteX1" fmla="*/ 0 w 621064"/>
                <a:gd name="connsiteY1" fmla="*/ 11688 h 973305"/>
                <a:gd name="connsiteX2" fmla="*/ 499610 w 621064"/>
                <a:gd name="connsiteY2" fmla="*/ 0 h 973305"/>
                <a:gd name="connsiteX3" fmla="*/ 558839 w 621064"/>
                <a:gd name="connsiteY3" fmla="*/ 754682 h 973305"/>
                <a:gd name="connsiteX4" fmla="*/ 197928 w 621064"/>
                <a:gd name="connsiteY4" fmla="*/ 973305 h 973305"/>
                <a:gd name="connsiteX0" fmla="*/ 197928 w 558839"/>
                <a:gd name="connsiteY0" fmla="*/ 973305 h 973305"/>
                <a:gd name="connsiteX1" fmla="*/ 0 w 558839"/>
                <a:gd name="connsiteY1" fmla="*/ 11688 h 973305"/>
                <a:gd name="connsiteX2" fmla="*/ 499610 w 558839"/>
                <a:gd name="connsiteY2" fmla="*/ 0 h 973305"/>
                <a:gd name="connsiteX3" fmla="*/ 558839 w 558839"/>
                <a:gd name="connsiteY3" fmla="*/ 754682 h 973305"/>
                <a:gd name="connsiteX4" fmla="*/ 197928 w 558839"/>
                <a:gd name="connsiteY4" fmla="*/ 973305 h 973305"/>
                <a:gd name="connsiteX0" fmla="*/ 197928 w 558839"/>
                <a:gd name="connsiteY0" fmla="*/ 973305 h 973305"/>
                <a:gd name="connsiteX1" fmla="*/ 0 w 558839"/>
                <a:gd name="connsiteY1" fmla="*/ 11688 h 973305"/>
                <a:gd name="connsiteX2" fmla="*/ 499610 w 558839"/>
                <a:gd name="connsiteY2" fmla="*/ 0 h 973305"/>
                <a:gd name="connsiteX3" fmla="*/ 558839 w 558839"/>
                <a:gd name="connsiteY3" fmla="*/ 754682 h 973305"/>
                <a:gd name="connsiteX4" fmla="*/ 197928 w 558839"/>
                <a:gd name="connsiteY4" fmla="*/ 973305 h 973305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1315828 h 1315828"/>
                <a:gd name="connsiteX1" fmla="*/ 0 w 558839"/>
                <a:gd name="connsiteY1" fmla="*/ 531414 h 1315828"/>
                <a:gd name="connsiteX2" fmla="*/ 506930 w 558839"/>
                <a:gd name="connsiteY2" fmla="*/ 0 h 1315828"/>
                <a:gd name="connsiteX3" fmla="*/ 558839 w 558839"/>
                <a:gd name="connsiteY3" fmla="*/ 1274408 h 1315828"/>
                <a:gd name="connsiteX4" fmla="*/ 370213 w 558839"/>
                <a:gd name="connsiteY4" fmla="*/ 1315828 h 1315828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88119"/>
                <a:gd name="connsiteY0" fmla="*/ 1326654 h 1326654"/>
                <a:gd name="connsiteX1" fmla="*/ 0 w 588119"/>
                <a:gd name="connsiteY1" fmla="*/ 554 h 1326654"/>
                <a:gd name="connsiteX2" fmla="*/ 521570 w 588119"/>
                <a:gd name="connsiteY2" fmla="*/ 10826 h 1326654"/>
                <a:gd name="connsiteX3" fmla="*/ 588119 w 588119"/>
                <a:gd name="connsiteY3" fmla="*/ 1321835 h 1326654"/>
                <a:gd name="connsiteX4" fmla="*/ 384853 w 588119"/>
                <a:gd name="connsiteY4" fmla="*/ 1326654 h 1326654"/>
                <a:gd name="connsiteX0" fmla="*/ 384853 w 588119"/>
                <a:gd name="connsiteY0" fmla="*/ 1326654 h 1326654"/>
                <a:gd name="connsiteX1" fmla="*/ 0 w 588119"/>
                <a:gd name="connsiteY1" fmla="*/ 554 h 1326654"/>
                <a:gd name="connsiteX2" fmla="*/ 521570 w 588119"/>
                <a:gd name="connsiteY2" fmla="*/ 10826 h 1326654"/>
                <a:gd name="connsiteX3" fmla="*/ 588119 w 588119"/>
                <a:gd name="connsiteY3" fmla="*/ 1321835 h 1326654"/>
                <a:gd name="connsiteX4" fmla="*/ 384853 w 588119"/>
                <a:gd name="connsiteY4" fmla="*/ 1326654 h 1326654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94113"/>
                <a:gd name="connsiteY0" fmla="*/ 1097905 h 1179971"/>
                <a:gd name="connsiteX1" fmla="*/ 0 w 594113"/>
                <a:gd name="connsiteY1" fmla="*/ 4757 h 1179971"/>
                <a:gd name="connsiteX2" fmla="*/ 502783 w 594113"/>
                <a:gd name="connsiteY2" fmla="*/ 0 h 1179971"/>
                <a:gd name="connsiteX3" fmla="*/ 594113 w 594113"/>
                <a:gd name="connsiteY3" fmla="*/ 1179818 h 1179971"/>
                <a:gd name="connsiteX4" fmla="*/ 366066 w 594113"/>
                <a:gd name="connsiteY4" fmla="*/ 1097905 h 1179971"/>
                <a:gd name="connsiteX0" fmla="*/ 403236 w 594113"/>
                <a:gd name="connsiteY0" fmla="*/ 1215612 h 1215612"/>
                <a:gd name="connsiteX1" fmla="*/ 0 w 594113"/>
                <a:gd name="connsiteY1" fmla="*/ 4757 h 1215612"/>
                <a:gd name="connsiteX2" fmla="*/ 502783 w 594113"/>
                <a:gd name="connsiteY2" fmla="*/ 0 h 1215612"/>
                <a:gd name="connsiteX3" fmla="*/ 594113 w 594113"/>
                <a:gd name="connsiteY3" fmla="*/ 1179818 h 1215612"/>
                <a:gd name="connsiteX4" fmla="*/ 403236 w 594113"/>
                <a:gd name="connsiteY4" fmla="*/ 1215612 h 1215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4113" h="1215612">
                  <a:moveTo>
                    <a:pt x="403236" y="1215612"/>
                  </a:moveTo>
                  <a:cubicBezTo>
                    <a:pt x="223947" y="663007"/>
                    <a:pt x="295574" y="908506"/>
                    <a:pt x="0" y="4757"/>
                  </a:cubicBezTo>
                  <a:cubicBezTo>
                    <a:pt x="166537" y="861"/>
                    <a:pt x="336246" y="3896"/>
                    <a:pt x="502783" y="0"/>
                  </a:cubicBezTo>
                  <a:cubicBezTo>
                    <a:pt x="555943" y="995541"/>
                    <a:pt x="557486" y="515061"/>
                    <a:pt x="594113" y="1179818"/>
                  </a:cubicBezTo>
                  <a:cubicBezTo>
                    <a:pt x="496428" y="1184123"/>
                    <a:pt x="599434" y="1214146"/>
                    <a:pt x="403236" y="1215612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757805" y="2331054"/>
              <a:ext cx="1079500" cy="2674334"/>
              <a:chOff x="1757805" y="2331054"/>
              <a:chExt cx="1079500" cy="2674334"/>
            </a:xfrm>
          </p:grpSpPr>
          <p:sp>
            <p:nvSpPr>
              <p:cNvPr id="108" name="Rectangle 107"/>
              <p:cNvSpPr/>
              <p:nvPr/>
            </p:nvSpPr>
            <p:spPr bwMode="auto">
              <a:xfrm rot="10800000">
                <a:off x="1789113" y="2580876"/>
                <a:ext cx="1027112" cy="1083074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7266" name="Group 104"/>
              <p:cNvGrpSpPr>
                <a:grpSpLocks/>
              </p:cNvGrpSpPr>
              <p:nvPr/>
            </p:nvGrpSpPr>
            <p:grpSpPr bwMode="auto">
              <a:xfrm>
                <a:off x="1782739" y="4616206"/>
                <a:ext cx="1034710" cy="389182"/>
                <a:chOff x="4128636" y="3606589"/>
                <a:chExt cx="568145" cy="338667"/>
              </a:xfrm>
            </p:grpSpPr>
            <p:sp>
              <p:nvSpPr>
                <p:cNvPr id="119" name="Oval 118"/>
                <p:cNvSpPr/>
                <p:nvPr/>
              </p:nvSpPr>
              <p:spPr>
                <a:xfrm>
                  <a:off x="4128649" y="3720080"/>
                  <a:ext cx="568332" cy="2251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20" name="Rectangle 119"/>
                <p:cNvSpPr/>
                <p:nvPr/>
              </p:nvSpPr>
              <p:spPr>
                <a:xfrm>
                  <a:off x="4128649" y="3720080"/>
                  <a:ext cx="568332" cy="111898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21" name="Oval 120"/>
                <p:cNvSpPr/>
                <p:nvPr/>
              </p:nvSpPr>
              <p:spPr>
                <a:xfrm>
                  <a:off x="4128649" y="3606801"/>
                  <a:ext cx="568332" cy="225176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4696981" y="3720080"/>
                  <a:ext cx="0" cy="11189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4128649" y="3720080"/>
                  <a:ext cx="0" cy="11189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" name="Rectangle 146"/>
              <p:cNvSpPr/>
              <p:nvPr/>
            </p:nvSpPr>
            <p:spPr bwMode="auto">
              <a:xfrm>
                <a:off x="1801813" y="3602038"/>
                <a:ext cx="1027112" cy="1163637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60000"/>
                      <a:lumOff val="40000"/>
                      <a:alpha val="62000"/>
                    </a:schemeClr>
                  </a:gs>
                  <a:gs pos="54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13" name="Straight Connector 112"/>
              <p:cNvCxnSpPr/>
              <p:nvPr/>
            </p:nvCxnSpPr>
            <p:spPr bwMode="auto">
              <a:xfrm>
                <a:off x="1781175" y="2805113"/>
                <a:ext cx="20638" cy="2020887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 bwMode="auto">
              <a:xfrm flipH="1">
                <a:off x="2817813" y="2805113"/>
                <a:ext cx="4762" cy="1976437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272" name="Group 9"/>
              <p:cNvGrpSpPr>
                <a:grpSpLocks/>
              </p:cNvGrpSpPr>
              <p:nvPr/>
            </p:nvGrpSpPr>
            <p:grpSpPr bwMode="auto">
              <a:xfrm>
                <a:off x="1757805" y="2331054"/>
                <a:ext cx="1079500" cy="430213"/>
                <a:chOff x="2183302" y="1574638"/>
                <a:chExt cx="1200154" cy="430181"/>
              </a:xfrm>
            </p:grpSpPr>
            <p:sp>
              <p:nvSpPr>
                <p:cNvPr id="369" name="Oval 368"/>
                <p:cNvSpPr/>
                <p:nvPr/>
              </p:nvSpPr>
              <p:spPr bwMode="auto">
                <a:xfrm flipV="1">
                  <a:off x="2186832" y="1690517"/>
                  <a:ext cx="1194859" cy="31430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20000"/>
                        <a:lumOff val="80000"/>
                      </a:schemeClr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0" name="Rectangle 369"/>
                <p:cNvSpPr/>
                <p:nvPr/>
              </p:nvSpPr>
              <p:spPr bwMode="auto">
                <a:xfrm>
                  <a:off x="2183302" y="1734964"/>
                  <a:ext cx="1198389" cy="112704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1" name="Oval 370"/>
                <p:cNvSpPr/>
                <p:nvPr/>
              </p:nvSpPr>
              <p:spPr bwMode="auto">
                <a:xfrm flipV="1">
                  <a:off x="2183302" y="1574638"/>
                  <a:ext cx="1196624" cy="314302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2" name="Freeform 371"/>
                <p:cNvSpPr/>
                <p:nvPr/>
              </p:nvSpPr>
              <p:spPr bwMode="auto">
                <a:xfrm>
                  <a:off x="2490400" y="1671469"/>
                  <a:ext cx="582428" cy="157150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3" name="Freeform 372"/>
                <p:cNvSpPr/>
                <p:nvPr/>
              </p:nvSpPr>
              <p:spPr bwMode="auto">
                <a:xfrm>
                  <a:off x="2430393" y="1630197"/>
                  <a:ext cx="702443" cy="109529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4" name="Freeform 373"/>
                <p:cNvSpPr/>
                <p:nvPr/>
              </p:nvSpPr>
              <p:spPr bwMode="auto">
                <a:xfrm>
                  <a:off x="2892805" y="1723852"/>
                  <a:ext cx="257680" cy="95243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5" name="Freeform 374"/>
                <p:cNvSpPr/>
                <p:nvPr/>
              </p:nvSpPr>
              <p:spPr bwMode="auto">
                <a:xfrm>
                  <a:off x="2418037" y="1725440"/>
                  <a:ext cx="254150" cy="9524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76" name="Straight Connector 375"/>
                <p:cNvCxnSpPr>
                  <a:endCxn id="371" idx="2"/>
                </p:cNvCxnSpPr>
                <p:nvPr/>
              </p:nvCxnSpPr>
              <p:spPr bwMode="auto">
                <a:xfrm flipH="1" flipV="1">
                  <a:off x="2183302" y="1731787"/>
                  <a:ext cx="3530" cy="122228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7" name="Straight Connector 376"/>
                <p:cNvCxnSpPr/>
                <p:nvPr/>
              </p:nvCxnSpPr>
              <p:spPr bwMode="auto">
                <a:xfrm flipH="1" flipV="1">
                  <a:off x="3379926" y="1728615"/>
                  <a:ext cx="3530" cy="122228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" name="Group 18"/>
            <p:cNvGrpSpPr/>
            <p:nvPr/>
          </p:nvGrpSpPr>
          <p:grpSpPr>
            <a:xfrm>
              <a:off x="3500438" y="3174091"/>
              <a:ext cx="522287" cy="1831297"/>
              <a:chOff x="3500438" y="3174091"/>
              <a:chExt cx="522287" cy="1831297"/>
            </a:xfrm>
          </p:grpSpPr>
          <p:sp>
            <p:nvSpPr>
              <p:cNvPr id="171" name="Rectangle 170"/>
              <p:cNvSpPr/>
              <p:nvPr/>
            </p:nvSpPr>
            <p:spPr bwMode="auto">
              <a:xfrm rot="10800000">
                <a:off x="3507320" y="3287221"/>
                <a:ext cx="498349" cy="306623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90" name="Straight Connector 89"/>
              <p:cNvCxnSpPr/>
              <p:nvPr/>
            </p:nvCxnSpPr>
            <p:spPr bwMode="auto">
              <a:xfrm flipH="1">
                <a:off x="4019550" y="3321180"/>
                <a:ext cx="1059" cy="153657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47247" name="Picture 86" descr="router_top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00438" y="3194292"/>
                <a:ext cx="522287" cy="220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7249" name="Group 82"/>
              <p:cNvGrpSpPr>
                <a:grpSpLocks/>
              </p:cNvGrpSpPr>
              <p:nvPr/>
            </p:nvGrpSpPr>
            <p:grpSpPr bwMode="auto">
              <a:xfrm>
                <a:off x="3511442" y="4783543"/>
                <a:ext cx="507858" cy="221845"/>
                <a:chOff x="4128636" y="3606589"/>
                <a:chExt cx="568145" cy="338667"/>
              </a:xfrm>
            </p:grpSpPr>
            <p:sp>
              <p:nvSpPr>
                <p:cNvPr id="97" name="Oval 96"/>
                <p:cNvSpPr/>
                <p:nvPr/>
              </p:nvSpPr>
              <p:spPr>
                <a:xfrm>
                  <a:off x="4128757" y="3719873"/>
                  <a:ext cx="568304" cy="225383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98" name="Rectangle 97"/>
                <p:cNvSpPr/>
                <p:nvPr/>
              </p:nvSpPr>
              <p:spPr>
                <a:xfrm>
                  <a:off x="4128757" y="3719873"/>
                  <a:ext cx="568304" cy="111479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99" name="Oval 98"/>
                <p:cNvSpPr/>
                <p:nvPr/>
              </p:nvSpPr>
              <p:spPr>
                <a:xfrm>
                  <a:off x="4128757" y="3605971"/>
                  <a:ext cx="568304" cy="225382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4697061" y="3719873"/>
                  <a:ext cx="0" cy="111479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4128757" y="3719873"/>
                  <a:ext cx="0" cy="111479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5" name="Rectangle 154"/>
              <p:cNvSpPr/>
              <p:nvPr/>
            </p:nvSpPr>
            <p:spPr bwMode="auto">
              <a:xfrm>
                <a:off x="3516313" y="3697288"/>
                <a:ext cx="498475" cy="1163637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74" name="Straight Connector 173"/>
              <p:cNvCxnSpPr>
                <a:stCxn id="381" idx="2"/>
              </p:cNvCxnSpPr>
              <p:nvPr/>
            </p:nvCxnSpPr>
            <p:spPr bwMode="auto">
              <a:xfrm flipH="1">
                <a:off x="3506788" y="3262991"/>
                <a:ext cx="4762" cy="1688422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233" name="Group 377"/>
              <p:cNvGrpSpPr>
                <a:grpSpLocks/>
              </p:cNvGrpSpPr>
              <p:nvPr/>
            </p:nvGrpSpPr>
            <p:grpSpPr bwMode="auto">
              <a:xfrm>
                <a:off x="3511057" y="3174091"/>
                <a:ext cx="504096" cy="242719"/>
                <a:chOff x="2183302" y="1574638"/>
                <a:chExt cx="1200154" cy="430218"/>
              </a:xfrm>
            </p:grpSpPr>
            <p:sp>
              <p:nvSpPr>
                <p:cNvPr id="379" name="Oval 378"/>
                <p:cNvSpPr/>
                <p:nvPr/>
              </p:nvSpPr>
              <p:spPr bwMode="auto">
                <a:xfrm flipV="1">
                  <a:off x="2188256" y="1690004"/>
                  <a:ext cx="1194331" cy="31514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80" name="Rectangle 379"/>
                <p:cNvSpPr/>
                <p:nvPr/>
              </p:nvSpPr>
              <p:spPr bwMode="auto">
                <a:xfrm>
                  <a:off x="2184476" y="1735026"/>
                  <a:ext cx="1198111" cy="112553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1" name="Oval 380"/>
                <p:cNvSpPr/>
                <p:nvPr/>
              </p:nvSpPr>
              <p:spPr bwMode="auto">
                <a:xfrm flipV="1">
                  <a:off x="2184476" y="1574638"/>
                  <a:ext cx="1194331" cy="31514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82" name="Freeform 381"/>
                <p:cNvSpPr/>
                <p:nvPr/>
              </p:nvSpPr>
              <p:spPr bwMode="auto">
                <a:xfrm>
                  <a:off x="2490619" y="1670308"/>
                  <a:ext cx="582047" cy="157575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3" name="Freeform 382"/>
                <p:cNvSpPr/>
                <p:nvPr/>
              </p:nvSpPr>
              <p:spPr bwMode="auto">
                <a:xfrm>
                  <a:off x="2430146" y="1630915"/>
                  <a:ext cx="702992" cy="109739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4" name="Freeform 383"/>
                <p:cNvSpPr/>
                <p:nvPr/>
              </p:nvSpPr>
              <p:spPr bwMode="auto">
                <a:xfrm>
                  <a:off x="2891248" y="1723770"/>
                  <a:ext cx="260786" cy="95670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5" name="Freeform 384"/>
                <p:cNvSpPr/>
                <p:nvPr/>
              </p:nvSpPr>
              <p:spPr bwMode="auto">
                <a:xfrm>
                  <a:off x="2418806" y="1726585"/>
                  <a:ext cx="253230" cy="92856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6" name="Straight Connector 385"/>
                <p:cNvCxnSpPr>
                  <a:endCxn id="381" idx="2"/>
                </p:cNvCxnSpPr>
                <p:nvPr/>
              </p:nvCxnSpPr>
              <p:spPr bwMode="auto">
                <a:xfrm flipH="1" flipV="1">
                  <a:off x="2184476" y="1732213"/>
                  <a:ext cx="3781" cy="12099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7" name="Straight Connector 386"/>
                <p:cNvCxnSpPr/>
                <p:nvPr/>
              </p:nvCxnSpPr>
              <p:spPr bwMode="auto">
                <a:xfrm flipH="1" flipV="1">
                  <a:off x="3378806" y="1729398"/>
                  <a:ext cx="3781" cy="120996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" name="Group 19"/>
            <p:cNvGrpSpPr/>
            <p:nvPr/>
          </p:nvGrpSpPr>
          <p:grpSpPr>
            <a:xfrm>
              <a:off x="4299212" y="2486508"/>
              <a:ext cx="528376" cy="2517292"/>
              <a:chOff x="4299212" y="2486508"/>
              <a:chExt cx="528376" cy="2517292"/>
            </a:xfrm>
          </p:grpSpPr>
          <p:sp>
            <p:nvSpPr>
              <p:cNvPr id="439" name="Rectangle 438"/>
              <p:cNvSpPr/>
              <p:nvPr/>
            </p:nvSpPr>
            <p:spPr bwMode="auto">
              <a:xfrm rot="10800000">
                <a:off x="4315358" y="2675960"/>
                <a:ext cx="498350" cy="916575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40" name="Straight Connector 439"/>
              <p:cNvCxnSpPr/>
              <p:nvPr/>
            </p:nvCxnSpPr>
            <p:spPr bwMode="auto">
              <a:xfrm>
                <a:off x="4822015" y="2642002"/>
                <a:ext cx="5573" cy="2214161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218" name="Group 442"/>
              <p:cNvGrpSpPr>
                <a:grpSpLocks/>
              </p:cNvGrpSpPr>
              <p:nvPr/>
            </p:nvGrpSpPr>
            <p:grpSpPr bwMode="auto">
              <a:xfrm>
                <a:off x="4319479" y="4781999"/>
                <a:ext cx="507859" cy="221801"/>
                <a:chOff x="4128636" y="3606589"/>
                <a:chExt cx="568145" cy="338667"/>
              </a:xfrm>
            </p:grpSpPr>
            <p:sp>
              <p:nvSpPr>
                <p:cNvPr id="452" name="Oval 451"/>
                <p:cNvSpPr/>
                <p:nvPr/>
              </p:nvSpPr>
              <p:spPr>
                <a:xfrm>
                  <a:off x="4128758" y="3719830"/>
                  <a:ext cx="568303" cy="22542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3" name="Rectangle 452"/>
                <p:cNvSpPr/>
                <p:nvPr/>
              </p:nvSpPr>
              <p:spPr>
                <a:xfrm>
                  <a:off x="4128758" y="3719830"/>
                  <a:ext cx="568303" cy="1115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4" name="Oval 453"/>
                <p:cNvSpPr/>
                <p:nvPr/>
              </p:nvSpPr>
              <p:spPr>
                <a:xfrm>
                  <a:off x="4128758" y="3605903"/>
                  <a:ext cx="568303" cy="225428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55" name="Straight Connector 454"/>
                <p:cNvCxnSpPr/>
                <p:nvPr/>
              </p:nvCxnSpPr>
              <p:spPr>
                <a:xfrm>
                  <a:off x="4697061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6" name="Straight Connector 455"/>
                <p:cNvCxnSpPr/>
                <p:nvPr/>
              </p:nvCxnSpPr>
              <p:spPr>
                <a:xfrm>
                  <a:off x="4128758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44" name="Rectangle 443"/>
              <p:cNvSpPr/>
              <p:nvPr/>
            </p:nvSpPr>
            <p:spPr bwMode="auto">
              <a:xfrm>
                <a:off x="4324350" y="3695700"/>
                <a:ext cx="498475" cy="1163638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47" name="Straight Connector 446"/>
              <p:cNvCxnSpPr>
                <a:stCxn id="458" idx="2"/>
              </p:cNvCxnSpPr>
              <p:nvPr/>
            </p:nvCxnSpPr>
            <p:spPr bwMode="auto">
              <a:xfrm>
                <a:off x="4300799" y="2640496"/>
                <a:ext cx="14026" cy="2309329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37" name="Group 456"/>
              <p:cNvGrpSpPr>
                <a:grpSpLocks/>
              </p:cNvGrpSpPr>
              <p:nvPr/>
            </p:nvGrpSpPr>
            <p:grpSpPr bwMode="auto">
              <a:xfrm>
                <a:off x="4299212" y="2486508"/>
                <a:ext cx="504825" cy="242888"/>
                <a:chOff x="2183302" y="1574638"/>
                <a:chExt cx="1200154" cy="430218"/>
              </a:xfrm>
            </p:grpSpPr>
            <p:sp>
              <p:nvSpPr>
                <p:cNvPr id="458" name="Oval 457"/>
                <p:cNvSpPr/>
                <p:nvPr/>
              </p:nvSpPr>
              <p:spPr bwMode="auto">
                <a:xfrm flipV="1">
                  <a:off x="2187075" y="1689926"/>
                  <a:ext cx="1196381" cy="31493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59" name="Rectangle 458"/>
                <p:cNvSpPr/>
                <p:nvPr/>
              </p:nvSpPr>
              <p:spPr bwMode="auto">
                <a:xfrm>
                  <a:off x="2183302" y="1734916"/>
                  <a:ext cx="1200154" cy="11247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0" name="Oval 459"/>
                <p:cNvSpPr/>
                <p:nvPr/>
              </p:nvSpPr>
              <p:spPr bwMode="auto">
                <a:xfrm flipV="1">
                  <a:off x="2183302" y="1574638"/>
                  <a:ext cx="1196379" cy="31493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61" name="Freeform 460"/>
                <p:cNvSpPr/>
                <p:nvPr/>
              </p:nvSpPr>
              <p:spPr bwMode="auto">
                <a:xfrm>
                  <a:off x="2489000" y="1670242"/>
                  <a:ext cx="584982" cy="157465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2" name="Freeform 461"/>
                <p:cNvSpPr/>
                <p:nvPr/>
              </p:nvSpPr>
              <p:spPr bwMode="auto">
                <a:xfrm>
                  <a:off x="2428615" y="1630876"/>
                  <a:ext cx="705752" cy="109664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3" name="Freeform 462"/>
                <p:cNvSpPr/>
                <p:nvPr/>
              </p:nvSpPr>
              <p:spPr bwMode="auto">
                <a:xfrm>
                  <a:off x="2892827" y="1723668"/>
                  <a:ext cx="256637" cy="9560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4" name="Freeform 463"/>
                <p:cNvSpPr/>
                <p:nvPr/>
              </p:nvSpPr>
              <p:spPr bwMode="auto">
                <a:xfrm>
                  <a:off x="2417294" y="1726479"/>
                  <a:ext cx="252861" cy="9279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65" name="Straight Connector 464"/>
                <p:cNvCxnSpPr>
                  <a:endCxn id="460" idx="2"/>
                </p:cNvCxnSpPr>
                <p:nvPr/>
              </p:nvCxnSpPr>
              <p:spPr bwMode="auto">
                <a:xfrm flipH="1" flipV="1">
                  <a:off x="2183302" y="1732103"/>
                  <a:ext cx="3773" cy="120912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Straight Connector 465"/>
                <p:cNvCxnSpPr/>
                <p:nvPr/>
              </p:nvCxnSpPr>
              <p:spPr bwMode="auto">
                <a:xfrm flipH="1" flipV="1">
                  <a:off x="3379681" y="1729292"/>
                  <a:ext cx="3775" cy="120910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" name="Group 20"/>
            <p:cNvGrpSpPr/>
            <p:nvPr/>
          </p:nvGrpSpPr>
          <p:grpSpPr>
            <a:xfrm>
              <a:off x="5491163" y="3179295"/>
              <a:ext cx="522287" cy="1824505"/>
              <a:chOff x="5491163" y="3179295"/>
              <a:chExt cx="522287" cy="1824505"/>
            </a:xfrm>
          </p:grpSpPr>
          <p:sp>
            <p:nvSpPr>
              <p:cNvPr id="468" name="Rectangle 467"/>
              <p:cNvSpPr/>
              <p:nvPr/>
            </p:nvSpPr>
            <p:spPr bwMode="auto">
              <a:xfrm rot="10800000">
                <a:off x="5498044" y="3266845"/>
                <a:ext cx="498349" cy="325689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69" name="Straight Connector 468"/>
              <p:cNvCxnSpPr>
                <a:stCxn id="489" idx="6"/>
              </p:cNvCxnSpPr>
              <p:nvPr/>
            </p:nvCxnSpPr>
            <p:spPr bwMode="auto">
              <a:xfrm>
                <a:off x="6003925" y="3268195"/>
                <a:ext cx="6350" cy="1581176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47187" name="Picture 469" descr="router_top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91163" y="3206725"/>
                <a:ext cx="522287" cy="2204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7189" name="Group 471"/>
              <p:cNvGrpSpPr>
                <a:grpSpLocks/>
              </p:cNvGrpSpPr>
              <p:nvPr/>
            </p:nvGrpSpPr>
            <p:grpSpPr bwMode="auto">
              <a:xfrm>
                <a:off x="5502167" y="4781999"/>
                <a:ext cx="507858" cy="221801"/>
                <a:chOff x="4128636" y="3606589"/>
                <a:chExt cx="568145" cy="338667"/>
              </a:xfrm>
            </p:grpSpPr>
            <p:sp>
              <p:nvSpPr>
                <p:cNvPr id="481" name="Oval 480"/>
                <p:cNvSpPr/>
                <p:nvPr/>
              </p:nvSpPr>
              <p:spPr>
                <a:xfrm>
                  <a:off x="4128757" y="3719830"/>
                  <a:ext cx="568304" cy="22542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2" name="Rectangle 481"/>
                <p:cNvSpPr/>
                <p:nvPr/>
              </p:nvSpPr>
              <p:spPr>
                <a:xfrm>
                  <a:off x="4128757" y="3719830"/>
                  <a:ext cx="568304" cy="1115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3" name="Oval 482"/>
                <p:cNvSpPr/>
                <p:nvPr/>
              </p:nvSpPr>
              <p:spPr>
                <a:xfrm>
                  <a:off x="4128757" y="3605903"/>
                  <a:ext cx="568304" cy="225428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84" name="Straight Connector 483"/>
                <p:cNvCxnSpPr/>
                <p:nvPr/>
              </p:nvCxnSpPr>
              <p:spPr>
                <a:xfrm>
                  <a:off x="4697061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5" name="Straight Connector 484"/>
                <p:cNvCxnSpPr/>
                <p:nvPr/>
              </p:nvCxnSpPr>
              <p:spPr>
                <a:xfrm>
                  <a:off x="4128757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73" name="Rectangle 472"/>
              <p:cNvSpPr/>
              <p:nvPr/>
            </p:nvSpPr>
            <p:spPr bwMode="auto">
              <a:xfrm>
                <a:off x="5507038" y="3695700"/>
                <a:ext cx="498475" cy="1163638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76" name="Straight Connector 475"/>
              <p:cNvCxnSpPr>
                <a:stCxn id="47187" idx="1"/>
              </p:cNvCxnSpPr>
              <p:nvPr/>
            </p:nvCxnSpPr>
            <p:spPr bwMode="auto">
              <a:xfrm>
                <a:off x="5491163" y="3316941"/>
                <a:ext cx="6350" cy="1632884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39" name="Group 485"/>
              <p:cNvGrpSpPr>
                <a:grpSpLocks/>
              </p:cNvGrpSpPr>
              <p:nvPr/>
            </p:nvGrpSpPr>
            <p:grpSpPr bwMode="auto">
              <a:xfrm>
                <a:off x="5500688" y="3179295"/>
                <a:ext cx="504825" cy="242888"/>
                <a:chOff x="2183302" y="1574638"/>
                <a:chExt cx="1200154" cy="430218"/>
              </a:xfrm>
            </p:grpSpPr>
            <p:sp>
              <p:nvSpPr>
                <p:cNvPr id="487" name="Oval 486"/>
                <p:cNvSpPr/>
                <p:nvPr/>
              </p:nvSpPr>
              <p:spPr bwMode="auto">
                <a:xfrm flipV="1">
                  <a:off x="2187075" y="1689926"/>
                  <a:ext cx="1196381" cy="31493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88" name="Rectangle 487"/>
                <p:cNvSpPr/>
                <p:nvPr/>
              </p:nvSpPr>
              <p:spPr bwMode="auto">
                <a:xfrm>
                  <a:off x="2183302" y="1734916"/>
                  <a:ext cx="1200154" cy="11247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9" name="Oval 488"/>
                <p:cNvSpPr/>
                <p:nvPr/>
              </p:nvSpPr>
              <p:spPr bwMode="auto">
                <a:xfrm flipV="1">
                  <a:off x="2183302" y="1574638"/>
                  <a:ext cx="1196379" cy="31493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90" name="Freeform 489"/>
                <p:cNvSpPr/>
                <p:nvPr/>
              </p:nvSpPr>
              <p:spPr bwMode="auto">
                <a:xfrm>
                  <a:off x="2489000" y="1670242"/>
                  <a:ext cx="584982" cy="157465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1" name="Freeform 490"/>
                <p:cNvSpPr/>
                <p:nvPr/>
              </p:nvSpPr>
              <p:spPr bwMode="auto">
                <a:xfrm>
                  <a:off x="2428615" y="1630876"/>
                  <a:ext cx="705752" cy="109664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2" name="Freeform 491"/>
                <p:cNvSpPr/>
                <p:nvPr/>
              </p:nvSpPr>
              <p:spPr bwMode="auto">
                <a:xfrm>
                  <a:off x="2892827" y="1723668"/>
                  <a:ext cx="256637" cy="9560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3" name="Freeform 492"/>
                <p:cNvSpPr/>
                <p:nvPr/>
              </p:nvSpPr>
              <p:spPr bwMode="auto">
                <a:xfrm>
                  <a:off x="2417294" y="1726479"/>
                  <a:ext cx="252861" cy="9279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94" name="Straight Connector 493"/>
                <p:cNvCxnSpPr>
                  <a:endCxn id="489" idx="2"/>
                </p:cNvCxnSpPr>
                <p:nvPr/>
              </p:nvCxnSpPr>
              <p:spPr bwMode="auto">
                <a:xfrm flipH="1" flipV="1">
                  <a:off x="2183302" y="1732103"/>
                  <a:ext cx="3773" cy="120912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5" name="Straight Connector 494"/>
                <p:cNvCxnSpPr/>
                <p:nvPr/>
              </p:nvCxnSpPr>
              <p:spPr bwMode="auto">
                <a:xfrm flipH="1" flipV="1">
                  <a:off x="3379681" y="1729292"/>
                  <a:ext cx="3775" cy="120910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2" name="Group 21"/>
            <p:cNvGrpSpPr/>
            <p:nvPr/>
          </p:nvGrpSpPr>
          <p:grpSpPr>
            <a:xfrm>
              <a:off x="6472366" y="2647932"/>
              <a:ext cx="522159" cy="2354282"/>
              <a:chOff x="6472366" y="2647932"/>
              <a:chExt cx="522159" cy="2354282"/>
            </a:xfrm>
          </p:grpSpPr>
          <p:sp>
            <p:nvSpPr>
              <p:cNvPr id="497" name="Rectangle 496"/>
              <p:cNvSpPr/>
              <p:nvPr/>
            </p:nvSpPr>
            <p:spPr bwMode="auto">
              <a:xfrm rot="10800000">
                <a:off x="6482296" y="2777838"/>
                <a:ext cx="498349" cy="722037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98" name="Straight Connector 497"/>
              <p:cNvCxnSpPr/>
              <p:nvPr/>
            </p:nvCxnSpPr>
            <p:spPr bwMode="auto">
              <a:xfrm>
                <a:off x="6994525" y="2845840"/>
                <a:ext cx="0" cy="1999208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60" name="Group 500"/>
              <p:cNvGrpSpPr>
                <a:grpSpLocks/>
              </p:cNvGrpSpPr>
              <p:nvPr/>
            </p:nvGrpSpPr>
            <p:grpSpPr bwMode="auto">
              <a:xfrm>
                <a:off x="6486417" y="4766099"/>
                <a:ext cx="507858" cy="236115"/>
                <a:chOff x="4128636" y="3606589"/>
                <a:chExt cx="568145" cy="338667"/>
              </a:xfrm>
            </p:grpSpPr>
            <p:sp>
              <p:nvSpPr>
                <p:cNvPr id="510" name="Oval 509"/>
                <p:cNvSpPr/>
                <p:nvPr/>
              </p:nvSpPr>
              <p:spPr>
                <a:xfrm>
                  <a:off x="4128757" y="3719828"/>
                  <a:ext cx="568304" cy="225428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1" name="Rectangle 510"/>
                <p:cNvSpPr/>
                <p:nvPr/>
              </p:nvSpPr>
              <p:spPr>
                <a:xfrm>
                  <a:off x="4128757" y="3719828"/>
                  <a:ext cx="568304" cy="1115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2" name="Oval 511"/>
                <p:cNvSpPr/>
                <p:nvPr/>
              </p:nvSpPr>
              <p:spPr>
                <a:xfrm>
                  <a:off x="4128757" y="3605903"/>
                  <a:ext cx="568304" cy="225426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13" name="Straight Connector 512"/>
                <p:cNvCxnSpPr/>
                <p:nvPr/>
              </p:nvCxnSpPr>
              <p:spPr>
                <a:xfrm>
                  <a:off x="4697061" y="3719828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4" name="Straight Connector 513"/>
                <p:cNvCxnSpPr/>
                <p:nvPr/>
              </p:nvCxnSpPr>
              <p:spPr>
                <a:xfrm>
                  <a:off x="4128757" y="3719828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02" name="Rectangle 501"/>
              <p:cNvSpPr/>
              <p:nvPr/>
            </p:nvSpPr>
            <p:spPr bwMode="auto">
              <a:xfrm>
                <a:off x="6491288" y="3609696"/>
                <a:ext cx="498475" cy="1238732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05" name="Straight Connector 504"/>
              <p:cNvCxnSpPr/>
              <p:nvPr/>
            </p:nvCxnSpPr>
            <p:spPr bwMode="auto">
              <a:xfrm>
                <a:off x="6472366" y="2818589"/>
                <a:ext cx="9397" cy="2126166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41" name="Group 514"/>
              <p:cNvGrpSpPr>
                <a:grpSpLocks/>
              </p:cNvGrpSpPr>
              <p:nvPr/>
            </p:nvGrpSpPr>
            <p:grpSpPr bwMode="auto">
              <a:xfrm>
                <a:off x="6478146" y="2647932"/>
                <a:ext cx="504825" cy="242887"/>
                <a:chOff x="2183302" y="1574638"/>
                <a:chExt cx="1200154" cy="430218"/>
              </a:xfrm>
            </p:grpSpPr>
            <p:sp>
              <p:nvSpPr>
                <p:cNvPr id="516" name="Oval 515"/>
                <p:cNvSpPr/>
                <p:nvPr/>
              </p:nvSpPr>
              <p:spPr bwMode="auto">
                <a:xfrm flipV="1">
                  <a:off x="2187075" y="1689925"/>
                  <a:ext cx="1196381" cy="31493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17" name="Rectangle 516"/>
                <p:cNvSpPr/>
                <p:nvPr/>
              </p:nvSpPr>
              <p:spPr bwMode="auto">
                <a:xfrm>
                  <a:off x="2183302" y="1734915"/>
                  <a:ext cx="1200154" cy="112476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8" name="Oval 517"/>
                <p:cNvSpPr/>
                <p:nvPr/>
              </p:nvSpPr>
              <p:spPr bwMode="auto">
                <a:xfrm flipV="1">
                  <a:off x="2183302" y="1574638"/>
                  <a:ext cx="1196379" cy="314931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19" name="Freeform 518"/>
                <p:cNvSpPr/>
                <p:nvPr/>
              </p:nvSpPr>
              <p:spPr bwMode="auto">
                <a:xfrm>
                  <a:off x="2489000" y="1670242"/>
                  <a:ext cx="584982" cy="157466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20" name="Freeform 519"/>
                <p:cNvSpPr/>
                <p:nvPr/>
              </p:nvSpPr>
              <p:spPr bwMode="auto">
                <a:xfrm>
                  <a:off x="2428615" y="1630876"/>
                  <a:ext cx="705752" cy="109663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21" name="Freeform 520"/>
                <p:cNvSpPr/>
                <p:nvPr/>
              </p:nvSpPr>
              <p:spPr bwMode="auto">
                <a:xfrm>
                  <a:off x="2892827" y="1723667"/>
                  <a:ext cx="256637" cy="9560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22" name="Freeform 521"/>
                <p:cNvSpPr/>
                <p:nvPr/>
              </p:nvSpPr>
              <p:spPr bwMode="auto">
                <a:xfrm>
                  <a:off x="2417294" y="1726480"/>
                  <a:ext cx="252861" cy="92791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23" name="Straight Connector 522"/>
                <p:cNvCxnSpPr>
                  <a:endCxn id="518" idx="2"/>
                </p:cNvCxnSpPr>
                <p:nvPr/>
              </p:nvCxnSpPr>
              <p:spPr bwMode="auto">
                <a:xfrm flipH="1" flipV="1">
                  <a:off x="2183302" y="1732104"/>
                  <a:ext cx="3773" cy="120910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4" name="Straight Connector 523"/>
                <p:cNvCxnSpPr/>
                <p:nvPr/>
              </p:nvCxnSpPr>
              <p:spPr bwMode="auto">
                <a:xfrm flipH="1" flipV="1">
                  <a:off x="3379681" y="1729291"/>
                  <a:ext cx="3775" cy="120912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7142" name="Text Box 167"/>
          <p:cNvSpPr txBox="1">
            <a:spLocks noChangeArrowheads="1"/>
          </p:cNvSpPr>
          <p:nvPr/>
        </p:nvSpPr>
        <p:spPr bwMode="auto">
          <a:xfrm>
            <a:off x="504522" y="267788"/>
            <a:ext cx="78925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3600" dirty="0" smtClean="0">
                <a:latin typeface="Gill Sans MT" charset="0"/>
              </a:rPr>
              <a:t>Today’s network</a:t>
            </a:r>
            <a:endParaRPr lang="en-US" sz="3600" dirty="0">
              <a:latin typeface="Gill Sans MT" charset="0"/>
            </a:endParaRPr>
          </a:p>
        </p:txBody>
      </p:sp>
      <p:grpSp>
        <p:nvGrpSpPr>
          <p:cNvPr id="229" name="Group 228"/>
          <p:cNvGrpSpPr/>
          <p:nvPr/>
        </p:nvGrpSpPr>
        <p:grpSpPr>
          <a:xfrm>
            <a:off x="1828233" y="3016011"/>
            <a:ext cx="5112820" cy="879389"/>
            <a:chOff x="1866825" y="707349"/>
            <a:chExt cx="5112820" cy="879389"/>
          </a:xfrm>
        </p:grpSpPr>
        <p:sp>
          <p:nvSpPr>
            <p:cNvPr id="233" name="Oval 232"/>
            <p:cNvSpPr/>
            <p:nvPr/>
          </p:nvSpPr>
          <p:spPr>
            <a:xfrm>
              <a:off x="1866825" y="785347"/>
              <a:ext cx="954705" cy="491476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1891781" y="783191"/>
              <a:ext cx="910613" cy="4761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480"/>
                </a:lnSpc>
              </a:pPr>
              <a:r>
                <a:rPr lang="en-US" sz="1400" dirty="0" smtClean="0"/>
                <a:t>Routing</a:t>
              </a:r>
            </a:p>
            <a:p>
              <a:pPr algn="ctr">
                <a:lnSpc>
                  <a:spcPts val="1480"/>
                </a:lnSpc>
              </a:pPr>
              <a:r>
                <a:rPr lang="en-US" sz="1400" dirty="0" smtClean="0"/>
                <a:t>Algorithm</a:t>
              </a:r>
              <a:endParaRPr lang="en-US" sz="1400" dirty="0"/>
            </a:p>
          </p:txBody>
        </p:sp>
        <p:cxnSp>
          <p:nvCxnSpPr>
            <p:cNvPr id="235" name="Straight Arrow Connector 234"/>
            <p:cNvCxnSpPr/>
            <p:nvPr/>
          </p:nvCxnSpPr>
          <p:spPr>
            <a:xfrm flipV="1">
              <a:off x="2833714" y="807908"/>
              <a:ext cx="1517851" cy="213379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Arrow Connector 235"/>
            <p:cNvCxnSpPr/>
            <p:nvPr/>
          </p:nvCxnSpPr>
          <p:spPr>
            <a:xfrm>
              <a:off x="2750618" y="1201670"/>
              <a:ext cx="797027" cy="279264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Arrow Connector 236"/>
            <p:cNvCxnSpPr/>
            <p:nvPr/>
          </p:nvCxnSpPr>
          <p:spPr>
            <a:xfrm>
              <a:off x="4684666" y="894080"/>
              <a:ext cx="893541" cy="510629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/>
            <p:cNvCxnSpPr/>
            <p:nvPr/>
          </p:nvCxnSpPr>
          <p:spPr>
            <a:xfrm>
              <a:off x="4800837" y="800746"/>
              <a:ext cx="1695897" cy="130795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9" name="Oval 238"/>
            <p:cNvSpPr/>
            <p:nvPr/>
          </p:nvSpPr>
          <p:spPr>
            <a:xfrm>
              <a:off x="6558622" y="894080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/>
            <p:nvPr/>
          </p:nvSpPr>
          <p:spPr>
            <a:xfrm>
              <a:off x="5572329" y="1404709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/>
            <p:nvPr/>
          </p:nvSpPr>
          <p:spPr>
            <a:xfrm>
              <a:off x="4367082" y="707349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/>
            <p:nvPr/>
          </p:nvSpPr>
          <p:spPr>
            <a:xfrm>
              <a:off x="3571953" y="1402071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3" name="Straight Arrow Connector 242"/>
            <p:cNvCxnSpPr/>
            <p:nvPr/>
          </p:nvCxnSpPr>
          <p:spPr>
            <a:xfrm>
              <a:off x="2821560" y="1106261"/>
              <a:ext cx="2738615" cy="338776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/>
            <p:cNvCxnSpPr>
              <a:endCxn id="239" idx="2"/>
            </p:cNvCxnSpPr>
            <p:nvPr/>
          </p:nvCxnSpPr>
          <p:spPr>
            <a:xfrm flipV="1">
              <a:off x="3997124" y="985095"/>
              <a:ext cx="2561498" cy="469120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Arrow Connector 244"/>
            <p:cNvCxnSpPr/>
            <p:nvPr/>
          </p:nvCxnSpPr>
          <p:spPr>
            <a:xfrm flipV="1">
              <a:off x="3992124" y="1509221"/>
              <a:ext cx="1580205" cy="2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Arrow Connector 245"/>
            <p:cNvCxnSpPr/>
            <p:nvPr/>
          </p:nvCxnSpPr>
          <p:spPr>
            <a:xfrm flipV="1">
              <a:off x="5997500" y="1083737"/>
              <a:ext cx="751103" cy="397197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8" name="TextBox 257"/>
          <p:cNvSpPr txBox="1"/>
          <p:nvPr/>
        </p:nvSpPr>
        <p:spPr>
          <a:xfrm>
            <a:off x="517479" y="1154626"/>
            <a:ext cx="820901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Individual </a:t>
            </a:r>
            <a:r>
              <a:rPr lang="en-US" sz="2400" dirty="0"/>
              <a:t>routing algorithm </a:t>
            </a:r>
            <a:r>
              <a:rPr lang="en-US" sz="2400" dirty="0" smtClean="0"/>
              <a:t>components </a:t>
            </a:r>
            <a:r>
              <a:rPr lang="en-US" sz="2400" i="1" dirty="0" smtClean="0">
                <a:solidFill>
                  <a:srgbClr val="000090"/>
                </a:solidFill>
              </a:rPr>
              <a:t>in each and every router </a:t>
            </a:r>
            <a:r>
              <a:rPr lang="en-US" sz="2400" dirty="0" smtClean="0"/>
              <a:t>interact with each other in control plane to compute forwarding tables</a:t>
            </a:r>
            <a:endParaRPr lang="en-US" sz="24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1557338" y="3404226"/>
            <a:ext cx="6375400" cy="1047750"/>
            <a:chOff x="1557338" y="3074988"/>
            <a:chExt cx="6375400" cy="1047750"/>
          </a:xfrm>
        </p:grpSpPr>
        <p:sp>
          <p:nvSpPr>
            <p:cNvPr id="47115" name="TextBox 232"/>
            <p:cNvSpPr txBox="1">
              <a:spLocks noChangeArrowheads="1"/>
            </p:cNvSpPr>
            <p:nvPr/>
          </p:nvSpPr>
          <p:spPr bwMode="auto">
            <a:xfrm>
              <a:off x="7292975" y="3651250"/>
              <a:ext cx="595313" cy="47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/>
                <a:t>data</a:t>
              </a:r>
            </a:p>
            <a:p>
              <a:pPr algn="ctr">
                <a:lnSpc>
                  <a:spcPts val="1463"/>
                </a:lnSpc>
              </a:pPr>
              <a:r>
                <a:rPr lang="en-US" sz="1400"/>
                <a:t>plane</a:t>
              </a:r>
            </a:p>
          </p:txBody>
        </p:sp>
        <p:sp>
          <p:nvSpPr>
            <p:cNvPr id="47116" name="TextBox 233"/>
            <p:cNvSpPr txBox="1">
              <a:spLocks noChangeArrowheads="1"/>
            </p:cNvSpPr>
            <p:nvPr/>
          </p:nvSpPr>
          <p:spPr bwMode="auto">
            <a:xfrm>
              <a:off x="7224713" y="3074988"/>
              <a:ext cx="708025" cy="471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/>
                <a:t>control</a:t>
              </a:r>
            </a:p>
            <a:p>
              <a:pPr algn="ctr">
                <a:lnSpc>
                  <a:spcPts val="1463"/>
                </a:lnSpc>
              </a:pPr>
              <a:r>
                <a:rPr lang="en-US" sz="1400"/>
                <a:t>plane</a:t>
              </a:r>
            </a:p>
          </p:txBody>
        </p:sp>
        <p:cxnSp>
          <p:nvCxnSpPr>
            <p:cNvPr id="232" name="Straight Connector 231"/>
            <p:cNvCxnSpPr/>
            <p:nvPr/>
          </p:nvCxnSpPr>
          <p:spPr>
            <a:xfrm>
              <a:off x="1557338" y="3613150"/>
              <a:ext cx="6207125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1829356" y="4031984"/>
            <a:ext cx="5126173" cy="1120753"/>
            <a:chOff x="-4746102" y="4471477"/>
            <a:chExt cx="5126173" cy="1120753"/>
          </a:xfrm>
        </p:grpSpPr>
        <p:pic>
          <p:nvPicPr>
            <p:cNvPr id="47268" name="Picture 10" descr="fig42_table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746102" y="4471477"/>
              <a:ext cx="966463" cy="966962"/>
            </a:xfrm>
            <a:prstGeom prst="rect">
              <a:avLst/>
            </a:prstGeom>
            <a:noFill/>
            <a:ln w="9525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6" name="Group 25"/>
            <p:cNvGrpSpPr/>
            <p:nvPr/>
          </p:nvGrpSpPr>
          <p:grpSpPr>
            <a:xfrm>
              <a:off x="-3025264" y="5228984"/>
              <a:ext cx="3405335" cy="363246"/>
              <a:chOff x="-3025264" y="5228984"/>
              <a:chExt cx="3405335" cy="363246"/>
            </a:xfrm>
          </p:grpSpPr>
          <p:grpSp>
            <p:nvGrpSpPr>
              <p:cNvPr id="47251" name="Group 241"/>
              <p:cNvGrpSpPr>
                <a:grpSpLocks/>
              </p:cNvGrpSpPr>
              <p:nvPr/>
            </p:nvGrpSpPr>
            <p:grpSpPr bwMode="auto">
              <a:xfrm>
                <a:off x="-3025264" y="5262858"/>
                <a:ext cx="430360" cy="329372"/>
                <a:chOff x="2931664" y="3912603"/>
                <a:chExt cx="430450" cy="329314"/>
              </a:xfrm>
            </p:grpSpPr>
            <p:sp>
              <p:nvSpPr>
                <p:cNvPr id="92" name="Rectangle 91"/>
                <p:cNvSpPr/>
                <p:nvPr/>
              </p:nvSpPr>
              <p:spPr>
                <a:xfrm>
                  <a:off x="2935837" y="3912034"/>
                  <a:ext cx="425539" cy="330142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2931074" y="4004093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2931074" y="4067582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>
                  <a:stCxn id="92" idx="2"/>
                </p:cNvCxnSpPr>
                <p:nvPr/>
              </p:nvCxnSpPr>
              <p:spPr>
                <a:xfrm flipH="1" flipV="1">
                  <a:off x="3147019" y="4004093"/>
                  <a:ext cx="1587" cy="238083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220" name="Group 444"/>
              <p:cNvGrpSpPr>
                <a:grpSpLocks/>
              </p:cNvGrpSpPr>
              <p:nvPr/>
            </p:nvGrpSpPr>
            <p:grpSpPr bwMode="auto">
              <a:xfrm>
                <a:off x="-2217227" y="5261364"/>
                <a:ext cx="430361" cy="329307"/>
                <a:chOff x="2931664" y="3912603"/>
                <a:chExt cx="430450" cy="329314"/>
              </a:xfrm>
            </p:grpSpPr>
            <p:sp>
              <p:nvSpPr>
                <p:cNvPr id="448" name="Rectangle 447"/>
                <p:cNvSpPr/>
                <p:nvPr/>
              </p:nvSpPr>
              <p:spPr>
                <a:xfrm>
                  <a:off x="2935838" y="3911941"/>
                  <a:ext cx="425538" cy="33020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49" name="Straight Connector 448"/>
                <p:cNvCxnSpPr/>
                <p:nvPr/>
              </p:nvCxnSpPr>
              <p:spPr>
                <a:xfrm>
                  <a:off x="2931074" y="4004018"/>
                  <a:ext cx="425538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0" name="Straight Connector 449"/>
                <p:cNvCxnSpPr/>
                <p:nvPr/>
              </p:nvCxnSpPr>
              <p:spPr>
                <a:xfrm>
                  <a:off x="2931074" y="4067519"/>
                  <a:ext cx="425538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1" name="Straight Connector 450"/>
                <p:cNvCxnSpPr>
                  <a:stCxn id="448" idx="2"/>
                </p:cNvCxnSpPr>
                <p:nvPr/>
              </p:nvCxnSpPr>
              <p:spPr>
                <a:xfrm flipH="1" flipV="1">
                  <a:off x="3147019" y="4004018"/>
                  <a:ext cx="1588" cy="23813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191" name="Group 473"/>
              <p:cNvGrpSpPr>
                <a:grpSpLocks/>
              </p:cNvGrpSpPr>
              <p:nvPr/>
            </p:nvGrpSpPr>
            <p:grpSpPr bwMode="auto">
              <a:xfrm>
                <a:off x="-1034539" y="5261364"/>
                <a:ext cx="430360" cy="329307"/>
                <a:chOff x="2931664" y="3912603"/>
                <a:chExt cx="430450" cy="329314"/>
              </a:xfrm>
            </p:grpSpPr>
            <p:sp>
              <p:nvSpPr>
                <p:cNvPr id="477" name="Rectangle 476"/>
                <p:cNvSpPr/>
                <p:nvPr/>
              </p:nvSpPr>
              <p:spPr>
                <a:xfrm>
                  <a:off x="2935837" y="3911941"/>
                  <a:ext cx="425539" cy="33020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78" name="Straight Connector 477"/>
                <p:cNvCxnSpPr/>
                <p:nvPr/>
              </p:nvCxnSpPr>
              <p:spPr>
                <a:xfrm>
                  <a:off x="2931074" y="4004018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9" name="Straight Connector 478"/>
                <p:cNvCxnSpPr/>
                <p:nvPr/>
              </p:nvCxnSpPr>
              <p:spPr>
                <a:xfrm>
                  <a:off x="2931074" y="4067519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0" name="Straight Connector 479"/>
                <p:cNvCxnSpPr>
                  <a:stCxn id="477" idx="2"/>
                </p:cNvCxnSpPr>
                <p:nvPr/>
              </p:nvCxnSpPr>
              <p:spPr>
                <a:xfrm flipH="1" flipV="1">
                  <a:off x="3147019" y="4004018"/>
                  <a:ext cx="1587" cy="23813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162" name="Group 502"/>
              <p:cNvGrpSpPr>
                <a:grpSpLocks/>
              </p:cNvGrpSpPr>
              <p:nvPr/>
            </p:nvGrpSpPr>
            <p:grpSpPr bwMode="auto">
              <a:xfrm>
                <a:off x="-50289" y="5228984"/>
                <a:ext cx="430360" cy="350559"/>
                <a:chOff x="2931664" y="3912603"/>
                <a:chExt cx="430450" cy="329314"/>
              </a:xfrm>
            </p:grpSpPr>
            <p:sp>
              <p:nvSpPr>
                <p:cNvPr id="506" name="Rectangle 505"/>
                <p:cNvSpPr/>
                <p:nvPr/>
              </p:nvSpPr>
              <p:spPr>
                <a:xfrm>
                  <a:off x="2935837" y="3911940"/>
                  <a:ext cx="425539" cy="33020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07" name="Straight Connector 506"/>
                <p:cNvCxnSpPr/>
                <p:nvPr/>
              </p:nvCxnSpPr>
              <p:spPr>
                <a:xfrm>
                  <a:off x="2931074" y="4004017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8" name="Straight Connector 507"/>
                <p:cNvCxnSpPr/>
                <p:nvPr/>
              </p:nvCxnSpPr>
              <p:spPr>
                <a:xfrm>
                  <a:off x="2931074" y="4067518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9" name="Straight Connector 508"/>
                <p:cNvCxnSpPr>
                  <a:stCxn id="506" idx="2"/>
                </p:cNvCxnSpPr>
                <p:nvPr/>
              </p:nvCxnSpPr>
              <p:spPr>
                <a:xfrm flipH="1" flipV="1">
                  <a:off x="3147019" y="4004017"/>
                  <a:ext cx="1587" cy="23813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5" name="Group 24"/>
          <p:cNvGrpSpPr/>
          <p:nvPr/>
        </p:nvGrpSpPr>
        <p:grpSpPr>
          <a:xfrm>
            <a:off x="2282487" y="3212142"/>
            <a:ext cx="4437063" cy="1906161"/>
            <a:chOff x="-4267279" y="3655204"/>
            <a:chExt cx="4437063" cy="1906161"/>
          </a:xfrm>
        </p:grpSpPr>
        <p:cxnSp>
          <p:nvCxnSpPr>
            <p:cNvPr id="111" name="Straight Arrow Connector 110"/>
            <p:cNvCxnSpPr/>
            <p:nvPr/>
          </p:nvCxnSpPr>
          <p:spPr bwMode="auto">
            <a:xfrm>
              <a:off x="-4267279" y="4046968"/>
              <a:ext cx="0" cy="422275"/>
            </a:xfrm>
            <a:prstGeom prst="straightConnector1">
              <a:avLst/>
            </a:prstGeom>
            <a:ln w="12700">
              <a:solidFill>
                <a:srgbClr val="CC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 bwMode="auto">
            <a:xfrm flipH="1">
              <a:off x="-2808366" y="4361550"/>
              <a:ext cx="154" cy="872164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Straight Arrow Connector 445"/>
            <p:cNvCxnSpPr/>
            <p:nvPr/>
          </p:nvCxnSpPr>
          <p:spPr bwMode="auto">
            <a:xfrm>
              <a:off x="-2006807" y="3655204"/>
              <a:ext cx="6479" cy="1576923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Straight Arrow Connector 474"/>
            <p:cNvCxnSpPr>
              <a:stCxn id="468" idx="0"/>
            </p:cNvCxnSpPr>
            <p:nvPr/>
          </p:nvCxnSpPr>
          <p:spPr bwMode="auto">
            <a:xfrm>
              <a:off x="-823524" y="4656511"/>
              <a:ext cx="5883" cy="904854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Arrow Connector 503"/>
            <p:cNvCxnSpPr/>
            <p:nvPr/>
          </p:nvCxnSpPr>
          <p:spPr bwMode="auto">
            <a:xfrm flipH="1">
              <a:off x="166609" y="3798581"/>
              <a:ext cx="3175" cy="1399277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130112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2999" cy="510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Equipment </a:t>
            </a:r>
            <a:r>
              <a:rPr lang="en-US" dirty="0"/>
              <a:t>vendors provide a set of routing (network control) choices: OSPF, </a:t>
            </a:r>
            <a:r>
              <a:rPr lang="en-US" dirty="0" smtClean="0"/>
              <a:t>RIP, ISIS</a:t>
            </a:r>
            <a:r>
              <a:rPr lang="en-US" dirty="0"/>
              <a:t>, </a:t>
            </a:r>
            <a:r>
              <a:rPr lang="en-US" dirty="0" smtClean="0"/>
              <a:t>BGP, etc.</a:t>
            </a:r>
          </a:p>
          <a:p>
            <a:r>
              <a:rPr lang="en-US" dirty="0" smtClean="0"/>
              <a:t>Network control using a distributed, per router approach.</a:t>
            </a:r>
          </a:p>
          <a:p>
            <a:r>
              <a:rPr lang="en-US" dirty="0" smtClean="0"/>
              <a:t>Network administrator can change network parameters to achieve certain objectives: e.g. changing routes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Limited programmability</a:t>
            </a:r>
          </a:p>
          <a:p>
            <a:pPr lvl="1"/>
            <a:r>
              <a:rPr lang="en-US" dirty="0" smtClean="0"/>
              <a:t>If one </a:t>
            </a:r>
            <a:r>
              <a:rPr lang="en-US" dirty="0" smtClean="0"/>
              <a:t>wants </a:t>
            </a:r>
            <a:r>
              <a:rPr lang="en-US" dirty="0" smtClean="0"/>
              <a:t>a new control mechanism (e.g. new routing services for data centers), (s)he is out of luck.</a:t>
            </a:r>
          </a:p>
          <a:p>
            <a:pPr lvl="1"/>
            <a:r>
              <a:rPr lang="en-US" dirty="0" smtClean="0"/>
              <a:t>This is what SDN tries to overcome: making the network control like an APP that user can develop by themselves.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SDN is to make network control more programmable, easier to deploy new services.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2999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New types of applications continue to be added using ad hoc approaches</a:t>
            </a:r>
          </a:p>
          <a:p>
            <a:pPr lvl="1"/>
            <a:r>
              <a:rPr lang="en-US" dirty="0" smtClean="0"/>
              <a:t>Core networking schemes remain unchanged.</a:t>
            </a:r>
          </a:p>
          <a:p>
            <a:pPr lvl="1"/>
            <a:r>
              <a:rPr lang="en-US" dirty="0"/>
              <a:t>A lot of different </a:t>
            </a:r>
            <a:r>
              <a:rPr lang="en-US" dirty="0" smtClean="0"/>
              <a:t>“</a:t>
            </a:r>
            <a:r>
              <a:rPr lang="en-US" dirty="0" err="1" smtClean="0"/>
              <a:t>middleboxes</a:t>
            </a:r>
            <a:r>
              <a:rPr lang="en-US" dirty="0" smtClean="0"/>
              <a:t>”, </a:t>
            </a:r>
            <a:r>
              <a:rPr lang="en-US" dirty="0"/>
              <a:t>each </a:t>
            </a:r>
            <a:r>
              <a:rPr lang="en-US" dirty="0" smtClean="0"/>
              <a:t>speaks </a:t>
            </a:r>
            <a:r>
              <a:rPr lang="en-US" dirty="0"/>
              <a:t>its own language, and interferences with one another</a:t>
            </a:r>
          </a:p>
          <a:p>
            <a:pPr lvl="2"/>
            <a:r>
              <a:rPr lang="en-US" dirty="0"/>
              <a:t>NAT, firewall, IDS, WAN optimizer, load balancer, traffic shapers, transparent web proxy, application </a:t>
            </a:r>
            <a:r>
              <a:rPr lang="en-US" dirty="0" smtClean="0"/>
              <a:t>accelerators, etc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Data plane elements are now interacting with many different types of control elements. </a:t>
            </a:r>
            <a:endParaRPr lang="en-US" dirty="0" smtClean="0"/>
          </a:p>
          <a:p>
            <a:pPr lvl="1"/>
            <a:r>
              <a:rPr lang="en-US" dirty="0" smtClean="0"/>
              <a:t>How to make all these work (well) poses significant challenges.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79097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Why do we want to make network control more programmable?</a:t>
            </a:r>
          </a:p>
          <a:p>
            <a:pPr lvl="1"/>
            <a:r>
              <a:rPr lang="en-US" dirty="0" smtClean="0"/>
              <a:t>Short term:</a:t>
            </a:r>
          </a:p>
          <a:p>
            <a:pPr lvl="2"/>
            <a:r>
              <a:rPr lang="en-US" dirty="0" smtClean="0"/>
              <a:t>Existing network control is no longer sufficient in several important areas, need innovation here!</a:t>
            </a:r>
          </a:p>
          <a:p>
            <a:pPr lvl="3"/>
            <a:r>
              <a:rPr lang="en-US" dirty="0" smtClean="0"/>
              <a:t>Data centers, Wireless, network security</a:t>
            </a:r>
          </a:p>
          <a:p>
            <a:pPr lvl="2"/>
            <a:r>
              <a:rPr lang="en-US" dirty="0" smtClean="0"/>
              <a:t>Existing network control is getting too complicated.</a:t>
            </a:r>
          </a:p>
          <a:p>
            <a:pPr lvl="3"/>
            <a:r>
              <a:rPr lang="en-US" dirty="0" smtClean="0"/>
              <a:t>Too many </a:t>
            </a:r>
            <a:r>
              <a:rPr lang="en-US" dirty="0" err="1" smtClean="0"/>
              <a:t>middleboxes</a:t>
            </a:r>
            <a:r>
              <a:rPr lang="en-US" dirty="0" smtClean="0"/>
              <a:t> with their own control</a:t>
            </a:r>
          </a:p>
          <a:p>
            <a:pPr lvl="3"/>
            <a:r>
              <a:rPr lang="en-US" dirty="0" smtClean="0"/>
              <a:t>Would be nice to provide a unified mechanism to deploy and manage these </a:t>
            </a:r>
            <a:r>
              <a:rPr lang="en-US" dirty="0" err="1" smtClean="0"/>
              <a:t>middleboxes</a:t>
            </a:r>
            <a:endParaRPr lang="en-US" dirty="0" smtClean="0"/>
          </a:p>
          <a:p>
            <a:pPr lvl="1"/>
            <a:r>
              <a:rPr lang="en-US" dirty="0" smtClean="0"/>
              <a:t>Long term: programmability promotes innovation; and innovation is good for the networking industry.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148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Computing systems once upon a time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0" y="1524000"/>
            <a:ext cx="43434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Vertically integrated systems</a:t>
            </a:r>
          </a:p>
          <a:p>
            <a:pPr lvl="1"/>
            <a:r>
              <a:rPr lang="en-US" dirty="0" smtClean="0"/>
              <a:t>Proprietary hardware</a:t>
            </a:r>
          </a:p>
          <a:p>
            <a:pPr lvl="1"/>
            <a:r>
              <a:rPr lang="en-US" dirty="0" smtClean="0"/>
              <a:t>Proprietary OS</a:t>
            </a:r>
          </a:p>
          <a:p>
            <a:pPr lvl="1"/>
            <a:r>
              <a:rPr lang="en-US" dirty="0" smtClean="0"/>
              <a:t>Proprietary applications</a:t>
            </a:r>
          </a:p>
          <a:p>
            <a:pPr lvl="1"/>
            <a:r>
              <a:rPr lang="en-US" dirty="0" smtClean="0"/>
              <a:t>Highly reliable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Dominated by a small number of large companies (IBM, HP,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Slow software innovation</a:t>
            </a:r>
          </a:p>
          <a:p>
            <a:pPr lvl="3"/>
            <a:r>
              <a:rPr lang="en-US" dirty="0" smtClean="0"/>
              <a:t>Proprietary development</a:t>
            </a:r>
          </a:p>
          <a:p>
            <a:pPr lvl="2"/>
            <a:r>
              <a:rPr lang="en-US" dirty="0" smtClean="0"/>
              <a:t>Small industry</a:t>
            </a:r>
          </a:p>
        </p:txBody>
      </p:sp>
      <p:pic>
        <p:nvPicPr>
          <p:cNvPr id="10242" name="Picture 2" descr="http://images.techhive.com/images/idge/imported/imageapi/2014/05/slide_image_033114-mainframe-12-100282826-or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981200"/>
            <a:ext cx="3400425" cy="3762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7319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1669</Words>
  <Application>Microsoft Office PowerPoint</Application>
  <PresentationFormat>On-screen Show (4:3)</PresentationFormat>
  <Paragraphs>344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Software Defined Networking (SDN)</vt:lpstr>
      <vt:lpstr>What is “software defined?”</vt:lpstr>
      <vt:lpstr>Today’s router: control plane and data plane</vt:lpstr>
      <vt:lpstr>Slide 4</vt:lpstr>
      <vt:lpstr>Slide 5</vt:lpstr>
      <vt:lpstr>Today’s network</vt:lpstr>
      <vt:lpstr>Today’s network</vt:lpstr>
      <vt:lpstr>SDN motivation</vt:lpstr>
      <vt:lpstr>Computing systems once upon a time</vt:lpstr>
      <vt:lpstr>Computing systems today</vt:lpstr>
      <vt:lpstr>Conventional networking system today </vt:lpstr>
      <vt:lpstr>Ideal networking system for innovation</vt:lpstr>
      <vt:lpstr>Ideal networking system for innovation</vt:lpstr>
      <vt:lpstr>SDN: separate forwarding hardware from controlling software</vt:lpstr>
      <vt:lpstr>Slide 15</vt:lpstr>
      <vt:lpstr>Slide 16</vt:lpstr>
      <vt:lpstr>Slide 17</vt:lpstr>
      <vt:lpstr>Slide 18</vt:lpstr>
      <vt:lpstr>Slide 19</vt:lpstr>
      <vt:lpstr>Slide 20</vt:lpstr>
      <vt:lpstr>How an SDN operates</vt:lpstr>
      <vt:lpstr>Contrast between SDN and conventional network</vt:lpstr>
      <vt:lpstr>Major paradigm shift with SDN</vt:lpstr>
      <vt:lpstr>Major paradigm shift with SDN</vt:lpstr>
      <vt:lpstr>SDN promises</vt:lpstr>
      <vt:lpstr>Some SDN issues that are currently under extensive research</vt:lpstr>
    </vt:vector>
  </TitlesOfParts>
  <Company>FSU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Xin Yuan</dc:creator>
  <cp:lastModifiedBy>Surfing</cp:lastModifiedBy>
  <cp:revision>63</cp:revision>
  <dcterms:created xsi:type="dcterms:W3CDTF">2013-11-25T21:03:49Z</dcterms:created>
  <dcterms:modified xsi:type="dcterms:W3CDTF">2017-11-05T15:03:36Z</dcterms:modified>
</cp:coreProperties>
</file>