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25"/>
  </p:notesMasterIdLst>
  <p:handoutMasterIdLst>
    <p:handoutMasterId r:id="rId26"/>
  </p:handoutMasterIdLst>
  <p:sldIdLst>
    <p:sldId id="270" r:id="rId2"/>
    <p:sldId id="351" r:id="rId3"/>
    <p:sldId id="353" r:id="rId4"/>
    <p:sldId id="318" r:id="rId5"/>
    <p:sldId id="319" r:id="rId6"/>
    <p:sldId id="35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57" r:id="rId15"/>
    <p:sldId id="327" r:id="rId16"/>
    <p:sldId id="328" r:id="rId17"/>
    <p:sldId id="329" r:id="rId18"/>
    <p:sldId id="330" r:id="rId19"/>
    <p:sldId id="360" r:id="rId20"/>
    <p:sldId id="331" r:id="rId21"/>
    <p:sldId id="333" r:id="rId22"/>
    <p:sldId id="358" r:id="rId23"/>
    <p:sldId id="356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64" autoAdjust="0"/>
    <p:restoredTop sz="80666" autoAdjust="0"/>
  </p:normalViewPr>
  <p:slideViewPr>
    <p:cSldViewPr>
      <p:cViewPr varScale="1">
        <p:scale>
          <a:sx n="124" d="100"/>
          <a:sy n="124" d="100"/>
        </p:scale>
        <p:origin x="-23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1698" y="-5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F983584-8A76-469D-93C2-34AF89D41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9375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643C985-A0E4-4B7D-B72F-98E96144C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8648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6BE553B-3D1E-419A-A14A-55DDCFBA1EAA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3C985-A0E4-4B7D-B72F-98E96144CE0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2046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2110AB1-E4BD-49AA-B63B-B528A4B00AE1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53701F-7B76-4AEE-9CE3-DAA0A5A4ACA9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E33A8E7-E9AB-48A7-AF46-9C34CBC83B1F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30E6D1B-726F-4191-9629-12FECF468B33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D271ECE-C202-4805-9DA5-BD553EFFBBE9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D5EFE0A-A3BE-415B-BBF7-CEA2F7C60A3B}" type="slidenum">
              <a:rPr lang="en-US" altLang="en-US" sz="1200" smtClean="0"/>
              <a:pPr eaLnBrk="1" hangingPunct="1"/>
              <a:t>23</a:t>
            </a:fld>
            <a:endParaRPr lang="en-US" alt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3C985-A0E4-4B7D-B72F-98E96144CE0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802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3C985-A0E4-4B7D-B72F-98E96144CE0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2391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31854B-959D-4551-9A43-513BC075C318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BA1D722-9C82-4EEE-8A90-4EFAD06C6053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3C985-A0E4-4B7D-B72F-98E96144CE0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1452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01A3752-26A0-429B-BBD2-E45574731770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1AFF70C-F657-4DDE-9928-E56347A94583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620506A-C106-4BA1-A37F-17AC1D5D8DF7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4F285-532A-455D-B877-2423AE4A7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715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B5F02-D952-467E-8B49-3720B340F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508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37E57-C52A-4D11-A997-C4CCE5DB6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853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08E03-8B19-462D-B781-DEEE86C86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388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F17C0-EB4F-489F-B35D-88B5BC0A7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407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635D3-20E6-4A29-9C5D-B8DE69CF3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000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66A93-6F28-4E50-833B-C5ACC7B6D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783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DB27C-648C-4812-B3D6-5D3E5CC85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481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AE56C-65CA-4AFA-91BE-10D6A4911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92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127E6-F0DE-4C84-AB20-A2C2B7D56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387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EF0C-B0E8-429B-97E7-138C8D109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198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6A577B2-1681-4D67-A243-2C0870D0B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154A09-56D3-4F6C-B6AB-075C4F30772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Transport layer API: Socket Programming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Network Application Programming Interface</a:t>
            </a:r>
          </a:p>
          <a:p>
            <a:pPr eaLnBrk="1" hangingPunct="1"/>
            <a:endParaRPr lang="en-US" altLang="en-US" sz="14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</a:rPr>
              <a:t>Readings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Sections 6.1.3 and 6.1.4</a:t>
            </a:r>
          </a:p>
          <a:p>
            <a:pPr lvl="1" eaLnBrk="1" hangingPunct="1"/>
            <a:r>
              <a:rPr lang="en-US" altLang="en-US" dirty="0" smtClean="0"/>
              <a:t>A classical reference book is “Unix network programming” by Richard Stevens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0C1EC-6E57-4E77-B654-A54981D7DD5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Creating a socket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int  socket(int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family</a:t>
            </a:r>
            <a:r>
              <a:rPr lang="en-US" altLang="en-US" sz="2000" b="1" smtClean="0">
                <a:latin typeface="Courier New" pitchFamily="49" charset="0"/>
              </a:rPr>
              <a:t>, int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type</a:t>
            </a:r>
            <a:r>
              <a:rPr lang="en-US" altLang="en-US" sz="2000" b="1" smtClean="0">
                <a:latin typeface="Courier New" pitchFamily="49" charset="0"/>
              </a:rPr>
              <a:t>, int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protocol</a:t>
            </a:r>
            <a:r>
              <a:rPr lang="en-US" altLang="en-US" sz="2000" b="1" smtClean="0">
                <a:latin typeface="Courier New" pitchFamily="49" charset="0"/>
              </a:rPr>
              <a:t>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family</a:t>
            </a:r>
            <a:r>
              <a:rPr lang="en-US" altLang="en-US" smtClean="0"/>
              <a:t>: symbolic name for protocol family</a:t>
            </a:r>
          </a:p>
          <a:p>
            <a:pPr lvl="1" eaLnBrk="1" hangingPunct="1"/>
            <a:r>
              <a:rPr lang="en-US" altLang="en-US" smtClean="0"/>
              <a:t>AF_INET, AF_UNIX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type</a:t>
            </a:r>
            <a:r>
              <a:rPr lang="en-US" altLang="en-US" smtClean="0"/>
              <a:t>: symbolic name for type of service</a:t>
            </a:r>
          </a:p>
          <a:p>
            <a:pPr lvl="1" eaLnBrk="1" hangingPunct="1"/>
            <a:r>
              <a:rPr lang="en-US" altLang="en-US" smtClean="0"/>
              <a:t>SOCK_STREAM, SOCK_DGRAM, SOCK_RAW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protocol</a:t>
            </a:r>
            <a:r>
              <a:rPr lang="en-US" altLang="en-US" smtClean="0"/>
              <a:t>: further info in case of raw sockets</a:t>
            </a:r>
          </a:p>
          <a:p>
            <a:pPr lvl="1" eaLnBrk="1" hangingPunct="1"/>
            <a:r>
              <a:rPr lang="en-US" altLang="en-US" smtClean="0"/>
              <a:t>typically set to 0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Returns </a:t>
            </a:r>
            <a:r>
              <a:rPr lang="en-US" altLang="en-US" smtClean="0">
                <a:solidFill>
                  <a:schemeClr val="accent1"/>
                </a:solidFill>
              </a:rPr>
              <a:t>socket descriptor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7058C-A1A5-4B53-A4B1-55E604A2733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Binding Socket with an Address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int  bind(int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sd</a:t>
            </a:r>
            <a:r>
              <a:rPr lang="en-US" altLang="en-US" sz="2000" b="1" smtClean="0">
                <a:latin typeface="Courier New" pitchFamily="49" charset="0"/>
              </a:rPr>
              <a:t>, struct sockaddr *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addr</a:t>
            </a:r>
            <a:r>
              <a:rPr lang="en-US" altLang="en-US" sz="2000" b="1" smtClean="0">
                <a:latin typeface="Courier New" pitchFamily="49" charset="0"/>
              </a:rPr>
              <a:t>, socklen_t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len</a:t>
            </a:r>
            <a:r>
              <a:rPr lang="en-US" altLang="en-US" sz="2000" b="1" smtClean="0">
                <a:latin typeface="Courier New" pitchFamily="49" charset="0"/>
              </a:rPr>
              <a:t>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sd</a:t>
            </a:r>
            <a:r>
              <a:rPr lang="en-US" altLang="en-US" smtClean="0"/>
              <a:t>: socket descriptor returned by socket()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addr</a:t>
            </a:r>
            <a:r>
              <a:rPr lang="en-US" altLang="en-US" smtClean="0"/>
              <a:t>: pointer to sockaddr structure containing </a:t>
            </a:r>
            <a:r>
              <a:rPr lang="en-US" altLang="en-US" smtClean="0">
                <a:solidFill>
                  <a:schemeClr val="accent2"/>
                </a:solidFill>
              </a:rPr>
              <a:t>local</a:t>
            </a:r>
            <a:r>
              <a:rPr lang="en-US" altLang="en-US" smtClean="0"/>
              <a:t> address to be bound to socket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len</a:t>
            </a:r>
            <a:r>
              <a:rPr lang="en-US" altLang="en-US" smtClean="0"/>
              <a:t>: length of address structure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Returns 0 if success, -1 otherwise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DBC12-5EF8-4B61-860B-D7346EE0B8EB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06400"/>
          </a:xfrm>
        </p:spPr>
        <p:txBody>
          <a:bodyPr/>
          <a:lstStyle/>
          <a:p>
            <a:pPr eaLnBrk="1" hangingPunct="1"/>
            <a:r>
              <a:rPr lang="en-US" altLang="en-US" smtClean="0"/>
              <a:t>Specifying Socket Address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struct sockaddr_in 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short 		</a:t>
            </a:r>
            <a:r>
              <a:rPr lang="en-US" altLang="en-US" sz="180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sin_family</a:t>
            </a: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;	/* set to AF_INET */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u_short		</a:t>
            </a:r>
            <a:r>
              <a:rPr lang="en-US" altLang="en-US" sz="180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sin_port</a:t>
            </a: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;	/* 16 bit port number */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struct in_addr 	</a:t>
            </a:r>
            <a:r>
              <a:rPr lang="en-US" altLang="en-US" sz="180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sin_addr</a:t>
            </a: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;	/* 32 bit host address */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char			</a:t>
            </a:r>
            <a:r>
              <a:rPr lang="en-US" altLang="en-US" sz="180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sin_zero[8];</a:t>
            </a: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/* not used */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 eaLnBrk="1" hangingPunct="1">
              <a:buFontTx/>
              <a:buNone/>
            </a:pPr>
            <a:endParaRPr lang="en-US" altLang="en-US" sz="1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struct in_addr 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	u_long		</a:t>
            </a:r>
            <a:r>
              <a:rPr lang="en-US" altLang="en-US" sz="180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;	/* 32 bit host address */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9689E-BA01-44B3-8877-A03DD0E811E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Bind Example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732155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types.h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socket.h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6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sockaddr_in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6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6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socket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(AF_INET, SOCK_STREAM, 0);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endParaRPr lang="en-US" altLang="en-US" sz="16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ma.</a:t>
            </a: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sin_family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= AF_INET;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ma.</a:t>
            </a: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sin_port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600" dirty="0" err="1">
                <a:solidFill>
                  <a:srgbClr val="6600CC"/>
                </a:solidFill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(5100);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ma.</a:t>
            </a: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sin_addr.s_addr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600" dirty="0" err="1">
                <a:solidFill>
                  <a:srgbClr val="6600CC"/>
                </a:solidFill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(INADDR_ANY);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if  (</a:t>
            </a:r>
            <a:r>
              <a:rPr lang="en-US" altLang="en-US" sz="16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bind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, (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sockaddr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 *) &amp;</a:t>
            </a:r>
            <a:r>
              <a:rPr lang="en-US" altLang="en-US" sz="16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)) != -1)</a:t>
            </a:r>
            <a:br>
              <a:rPr lang="en-US" alt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	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4953000"/>
            <a:ext cx="81307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Notice that </a:t>
            </a:r>
            <a:r>
              <a:rPr lang="en-US" dirty="0" err="1" smtClean="0"/>
              <a:t>htons</a:t>
            </a:r>
            <a:r>
              <a:rPr lang="en-US" dirty="0" smtClean="0"/>
              <a:t> and </a:t>
            </a:r>
            <a:r>
              <a:rPr lang="en-US" dirty="0" err="1" smtClean="0"/>
              <a:t>htonl</a:t>
            </a:r>
            <a:r>
              <a:rPr lang="en-US" dirty="0" smtClean="0"/>
              <a:t> function? Why – integer numbers </a:t>
            </a:r>
          </a:p>
          <a:p>
            <a:r>
              <a:rPr lang="en-US" dirty="0" smtClean="0"/>
              <a:t>may be represented differently in different machines? How can </a:t>
            </a:r>
          </a:p>
          <a:p>
            <a:r>
              <a:rPr lang="en-US" dirty="0" smtClean="0"/>
              <a:t>the sender and the receiver agree on a format? Define a common</a:t>
            </a:r>
          </a:p>
          <a:p>
            <a:r>
              <a:rPr lang="en-US" dirty="0" smtClean="0"/>
              <a:t>network format!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Listen</a:t>
            </a:r>
          </a:p>
          <a:p>
            <a:pPr lvl="1" eaLnBrk="1" hangingPunct="1"/>
            <a:r>
              <a:rPr lang="en-US" altLang="en-US" dirty="0" smtClean="0"/>
              <a:t>Convert a socket into a passive socket</a:t>
            </a:r>
          </a:p>
          <a:p>
            <a:pPr lvl="2" eaLnBrk="1" hangingPunct="1">
              <a:buFontTx/>
              <a:buNone/>
            </a:pPr>
            <a:r>
              <a:rPr lang="en-US" altLang="en-US" sz="2000" dirty="0" smtClean="0"/>
              <a:t>#include &lt;sys/</a:t>
            </a:r>
            <a:r>
              <a:rPr lang="en-US" altLang="en-US" sz="2000" dirty="0" err="1" smtClean="0"/>
              <a:t>socket.h</a:t>
            </a:r>
            <a:r>
              <a:rPr lang="en-US" altLang="en-US" sz="2000" dirty="0" smtClean="0"/>
              <a:t>&gt;</a:t>
            </a:r>
          </a:p>
          <a:p>
            <a:pPr lvl="2" eaLnBrk="1" hangingPunct="1">
              <a:buFontTx/>
              <a:buNone/>
            </a:pP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listen(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sockfd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backlog)</a:t>
            </a:r>
          </a:p>
          <a:p>
            <a:pPr lvl="2" eaLnBrk="1" hangingPunct="1">
              <a:buFontTx/>
              <a:buNone/>
            </a:pPr>
            <a:endParaRPr lang="en-US" altLang="en-US" sz="2000" dirty="0" smtClean="0"/>
          </a:p>
          <a:p>
            <a:pPr lvl="2" eaLnBrk="1" hangingPunct="1"/>
            <a:r>
              <a:rPr lang="en-US" altLang="en-US" sz="2000" dirty="0" smtClean="0"/>
              <a:t>Backlog: number of pending connections that the kernel should queue for the socket.</a:t>
            </a:r>
          </a:p>
          <a:p>
            <a:pPr lvl="3" eaLnBrk="1" hangingPunct="1"/>
            <a:r>
              <a:rPr lang="en-US" altLang="en-US" sz="1400" dirty="0" smtClean="0"/>
              <a:t>The socket will refuse connections if the queue is full.</a:t>
            </a:r>
          </a:p>
          <a:p>
            <a:pPr lvl="2" eaLnBrk="1" hangingPunct="1"/>
            <a:r>
              <a:rPr lang="en-US" altLang="en-US" sz="2000" dirty="0" smtClean="0"/>
              <a:t>Not well defined.</a:t>
            </a:r>
          </a:p>
          <a:p>
            <a:pPr lvl="2" eaLnBrk="1" hangingPunct="1"/>
            <a:endParaRPr lang="en-US" altLang="en-US" sz="2000" dirty="0" smtClean="0"/>
          </a:p>
          <a:p>
            <a:pPr lvl="2" eaLnBrk="1" hangingPunct="1"/>
            <a:r>
              <a:rPr lang="en-US" altLang="en-US" sz="2000" dirty="0" err="1" smtClean="0"/>
              <a:t>E.g</a:t>
            </a:r>
            <a:r>
              <a:rPr lang="en-US" altLang="en-US" sz="2000" dirty="0" smtClean="0"/>
              <a:t>: backlog= 5:  AIX 4.2(8), Linux2.0.27(5), SunOS4.1.4(8), Solaris2.5.1(6). 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C13B85-3B3E-40A9-AA23-02B653E0D5D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Client: Connecting to Server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int connect(int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sd</a:t>
            </a:r>
            <a:r>
              <a:rPr lang="en-US" altLang="en-US" sz="2000" b="1" smtClean="0">
                <a:latin typeface="Courier New" pitchFamily="49" charset="0"/>
              </a:rPr>
              <a:t>,struct sockaddr *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addr</a:t>
            </a:r>
            <a:r>
              <a:rPr lang="en-US" altLang="en-US" sz="2000" b="1" smtClean="0">
                <a:latin typeface="Courier New" pitchFamily="49" charset="0"/>
              </a:rPr>
              <a:t>,socklen_t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len</a:t>
            </a:r>
            <a:r>
              <a:rPr lang="en-US" altLang="en-US" sz="2000" b="1" smtClean="0">
                <a:latin typeface="Courier New" pitchFamily="49" charset="0"/>
              </a:rPr>
              <a:t>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sd</a:t>
            </a:r>
            <a:r>
              <a:rPr lang="en-US" altLang="en-US" smtClean="0"/>
              <a:t>: socket descriptor returned by socket()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addr</a:t>
            </a:r>
            <a:r>
              <a:rPr lang="en-US" altLang="en-US" smtClean="0"/>
              <a:t>: pointer to sockaddr structure containing 	</a:t>
            </a:r>
            <a:r>
              <a:rPr lang="en-US" altLang="en-US" smtClean="0">
                <a:solidFill>
                  <a:schemeClr val="accent2"/>
                </a:solidFill>
              </a:rPr>
              <a:t>server</a:t>
            </a:r>
            <a:r>
              <a:rPr lang="en-US" altLang="en-US" smtClean="0"/>
              <a:t>’s address (IP address and port)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len</a:t>
            </a:r>
            <a:r>
              <a:rPr lang="en-US" altLang="en-US" smtClean="0"/>
              <a:t>: length of address structure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Returns 0 if success, -1 otherwise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7BA2F6-9B26-4562-8392-D0AFF82D91F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Client: Connect Example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841375" y="1752600"/>
            <a:ext cx="7616825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r>
              <a:rPr lang="en-US" altLang="en-US" sz="1600">
                <a:latin typeface="Courier New" pitchFamily="49" charset="0"/>
                <a:cs typeface="Courier New" pitchFamily="49" charset="0"/>
              </a:rPr>
              <a:t>struct sockaddr_in 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sa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60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socket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(AF_INET, SOCK_STREAM, 0);</a:t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endParaRPr lang="en-US" altLang="en-US" sz="160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sa.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sin_family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= AF_INET;</a:t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r>
              <a:rPr lang="en-US" altLang="en-US" sz="1600">
                <a:latin typeface="Courier New" pitchFamily="49" charset="0"/>
                <a:cs typeface="Courier New" pitchFamily="49" charset="0"/>
              </a:rPr>
              <a:t>sa.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sin_port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600">
                <a:solidFill>
                  <a:srgbClr val="6600CC"/>
                </a:solidFill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(5100);</a:t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r>
              <a:rPr lang="en-US" altLang="en-US" sz="1600">
                <a:latin typeface="Courier New" pitchFamily="49" charset="0"/>
                <a:cs typeface="Courier New" pitchFamily="49" charset="0"/>
              </a:rPr>
              <a:t>inet_aton(“128.186.120.34”, (struct in_addr *) 		&amp;sa.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sin_addr.s_addr);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r>
              <a:rPr lang="en-US" altLang="en-US" sz="1600">
                <a:latin typeface="Courier New" pitchFamily="49" charset="0"/>
                <a:cs typeface="Courier New" pitchFamily="49" charset="0"/>
              </a:rPr>
              <a:t>if  (</a:t>
            </a:r>
            <a:r>
              <a:rPr lang="en-US" altLang="en-US" sz="160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connect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, (struct sockaddr *) &amp;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sa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, sizeof(</a:t>
            </a:r>
            <a:r>
              <a:rPr lang="en-US" altLang="en-US" sz="16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sa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)) != -1)</a:t>
            </a:r>
            <a:br>
              <a:rPr lang="en-US" altLang="en-US" sz="1600">
                <a:latin typeface="Courier New" pitchFamily="49" charset="0"/>
                <a:cs typeface="Courier New" pitchFamily="49" charset="0"/>
              </a:rPr>
            </a:br>
            <a:r>
              <a:rPr lang="en-US" altLang="en-US" sz="1600">
                <a:latin typeface="Courier New" pitchFamily="49" charset="0"/>
                <a:cs typeface="Courier New" pitchFamily="49" charset="0"/>
              </a:rPr>
              <a:t>	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537A2B-DAE7-4486-AD2B-05C1CBD8168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556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Server: Connection Acceptance by Server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int  accept(int </a:t>
            </a:r>
            <a:r>
              <a:rPr lang="en-US" altLang="en-US" smtClean="0">
                <a:solidFill>
                  <a:schemeClr val="accent2"/>
                </a:solidFill>
              </a:rPr>
              <a:t>sd</a:t>
            </a:r>
            <a:r>
              <a:rPr lang="en-US" altLang="en-US" smtClean="0"/>
              <a:t>, struct sockaddr *</a:t>
            </a:r>
            <a:r>
              <a:rPr lang="en-US" altLang="en-US" smtClean="0">
                <a:solidFill>
                  <a:schemeClr val="accent2"/>
                </a:solidFill>
              </a:rPr>
              <a:t>from</a:t>
            </a:r>
            <a:r>
              <a:rPr lang="en-US" altLang="en-US" smtClean="0"/>
              <a:t>, socklen_t *</a:t>
            </a:r>
            <a:r>
              <a:rPr lang="en-US" altLang="en-US" smtClean="0">
                <a:solidFill>
                  <a:schemeClr val="accent2"/>
                </a:solidFill>
              </a:rPr>
              <a:t>len</a:t>
            </a:r>
            <a:r>
              <a:rPr lang="en-US" altLang="en-US" smtClean="0"/>
              <a:t>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sd</a:t>
            </a:r>
            <a:r>
              <a:rPr lang="en-US" altLang="en-US" smtClean="0"/>
              <a:t>: socket descriptor returned by socket()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from</a:t>
            </a:r>
            <a:r>
              <a:rPr lang="en-US" altLang="en-US" smtClean="0"/>
              <a:t>: pointer to sockaddr structure which </a:t>
            </a:r>
            <a:r>
              <a:rPr lang="en-US" altLang="en-US" smtClean="0">
                <a:solidFill>
                  <a:schemeClr val="accent1"/>
                </a:solidFill>
              </a:rPr>
              <a:t>gets filled with client’s address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len</a:t>
            </a:r>
            <a:r>
              <a:rPr lang="en-US" altLang="en-US" smtClean="0"/>
              <a:t>: length of address structure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rgbClr val="6600CC"/>
                </a:solidFill>
              </a:rPr>
              <a:t>Blocks</a:t>
            </a:r>
            <a:r>
              <a:rPr lang="en-US" altLang="en-US" smtClean="0"/>
              <a:t> until connection requested or error</a:t>
            </a:r>
          </a:p>
          <a:p>
            <a:pPr eaLnBrk="1" hangingPunct="1"/>
            <a:r>
              <a:rPr lang="en-US" altLang="en-US" smtClean="0"/>
              <a:t>returns a </a:t>
            </a:r>
            <a:r>
              <a:rPr lang="en-US" altLang="en-US" smtClean="0">
                <a:solidFill>
                  <a:schemeClr val="accent1"/>
                </a:solidFill>
              </a:rPr>
              <a:t>new socket descriptor</a:t>
            </a:r>
            <a:r>
              <a:rPr lang="en-US" altLang="en-US" smtClean="0"/>
              <a:t> on success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041A7-D0BA-4F5E-AC90-C034C079AFD5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620000" cy="6858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Connection-oriented Server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714057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18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sockaddr_in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   ma, </a:t>
            </a:r>
            <a:r>
              <a:rPr lang="en-US" altLang="en-US" sz="18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socklen_t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calen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8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8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socket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(AF_INET, SOCK_STREAM, 0);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ma.sin_family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AF_INET;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ma.sin_port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(5100);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ma.sin_addr.s_addr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(INADDR_ANY);</a:t>
            </a:r>
            <a:br>
              <a:rPr lang="en-US" alt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altLang="en-US" sz="18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bind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, (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sockaddr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*) &amp;ma,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(ma));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800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8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listen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, 5);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8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calen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8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8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18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accept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, (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sockaddr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*) &amp;</a:t>
            </a:r>
            <a:r>
              <a:rPr lang="en-US" altLang="en-US" sz="18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altLang="en-US" sz="18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calen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dirty="0"/>
              <a:t>…read and write to client treating </a:t>
            </a:r>
            <a:r>
              <a:rPr lang="en-US" altLang="en-US" dirty="0" err="1">
                <a:solidFill>
                  <a:srgbClr val="6600CC"/>
                </a:solidFill>
              </a:rPr>
              <a:t>cd</a:t>
            </a:r>
            <a:r>
              <a:rPr lang="en-US" altLang="en-US" dirty="0">
                <a:solidFill>
                  <a:srgbClr val="6600CC"/>
                </a:solidFill>
              </a:rPr>
              <a:t> as file descriptor</a:t>
            </a:r>
            <a:r>
              <a:rPr lang="en-US" altLang="en-US" dirty="0"/>
              <a:t>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example1.c and example2.c for a TCP echo server and client.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08E03-8B19-462D-B781-DEEE86C86BB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with TCP/IP</a:t>
            </a: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152400" y="1524000"/>
            <a:ext cx="3505200" cy="35052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kern="0" dirty="0" smtClean="0">
                <a:latin typeface="+mn-lt"/>
              </a:rPr>
              <a:t>Layered architecture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kern="0" dirty="0" smtClean="0"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Application  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Transport(TCP/UDP)                                     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Network(IP)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 smtClean="0">
                <a:latin typeface="+mn-lt"/>
              </a:rPr>
              <a:t>L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ink (e.g. Ethernet)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4800" y="2895600"/>
            <a:ext cx="2514600" cy="1447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04800" y="3276600"/>
            <a:ext cx="2514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304800" y="3581400"/>
            <a:ext cx="2514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304800" y="3962400"/>
            <a:ext cx="2514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10800000" flipV="1">
            <a:off x="1600200" y="2362200"/>
            <a:ext cx="18288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505200" y="2057400"/>
            <a:ext cx="3849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Programs that you and </a:t>
            </a:r>
            <a:r>
              <a:rPr lang="en-US" dirty="0" smtClean="0"/>
              <a:t>I </a:t>
            </a:r>
            <a:r>
              <a:rPr lang="en-US" dirty="0" smtClean="0"/>
              <a:t>write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 rot="10800000">
            <a:off x="2667000" y="3429000"/>
            <a:ext cx="762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657600" y="3276600"/>
            <a:ext cx="42042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 realizing TCP/UDP</a:t>
            </a:r>
          </a:p>
          <a:p>
            <a:r>
              <a:rPr lang="en-US" dirty="0" smtClean="0"/>
              <a:t>functionality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rot="10800000">
            <a:off x="2286000" y="3810000"/>
            <a:ext cx="1371600" cy="838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657600" y="4495800"/>
            <a:ext cx="4852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 realizing IP functionality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rot="16200000" flipV="1">
            <a:off x="1905000" y="4648200"/>
            <a:ext cx="16764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200400" y="5410200"/>
            <a:ext cx="51956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software, NIC firmware, </a:t>
            </a:r>
          </a:p>
          <a:p>
            <a:r>
              <a:rPr lang="en-US" dirty="0" smtClean="0"/>
              <a:t>NIC hardware realizing the link function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 bwMode="auto">
          <a:xfrm rot="5400000">
            <a:off x="3582194" y="29710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 flipH="1" flipV="1">
            <a:off x="3582194" y="29710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038600" y="2667000"/>
            <a:ext cx="3156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TCP/UDP API (</a:t>
            </a:r>
            <a:r>
              <a:rPr lang="en-US" sz="1600" dirty="0" err="1" smtClean="0">
                <a:solidFill>
                  <a:srgbClr val="FF0000"/>
                </a:solidFill>
              </a:rPr>
              <a:t>TCP_send</a:t>
            </a:r>
            <a:r>
              <a:rPr lang="en-US" sz="1600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recv,etc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rot="5400000">
            <a:off x="3582194" y="42664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3582194" y="42664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114800" y="4038600"/>
            <a:ext cx="2305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CC"/>
                </a:solidFill>
              </a:rPr>
              <a:t>IP API (</a:t>
            </a:r>
            <a:r>
              <a:rPr lang="en-US" sz="1600" dirty="0" err="1" smtClean="0">
                <a:solidFill>
                  <a:srgbClr val="9900CC"/>
                </a:solidFill>
              </a:rPr>
              <a:t>IP_send</a:t>
            </a:r>
            <a:r>
              <a:rPr lang="en-US" sz="1600" dirty="0" smtClean="0">
                <a:solidFill>
                  <a:srgbClr val="9900CC"/>
                </a:solidFill>
              </a:rPr>
              <a:t>/</a:t>
            </a:r>
            <a:r>
              <a:rPr lang="en-US" sz="1600" dirty="0" err="1" smtClean="0">
                <a:solidFill>
                  <a:srgbClr val="9900CC"/>
                </a:solidFill>
              </a:rPr>
              <a:t>recv,etc</a:t>
            </a:r>
            <a:r>
              <a:rPr lang="en-US" dirty="0" smtClean="0">
                <a:solidFill>
                  <a:srgbClr val="9900CC"/>
                </a:solidFill>
              </a:rPr>
              <a:t>)</a:t>
            </a:r>
            <a:endParaRPr lang="en-US" dirty="0">
              <a:solidFill>
                <a:srgbClr val="9900CC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5400000" flipH="1" flipV="1">
            <a:off x="3582194" y="51808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191000" y="4953000"/>
            <a:ext cx="3032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CC"/>
                </a:solidFill>
              </a:rPr>
              <a:t>Link API (</a:t>
            </a:r>
            <a:r>
              <a:rPr lang="en-US" sz="1600" dirty="0" err="1" smtClean="0">
                <a:solidFill>
                  <a:srgbClr val="9900CC"/>
                </a:solidFill>
              </a:rPr>
              <a:t>Ethernet_send</a:t>
            </a:r>
            <a:r>
              <a:rPr lang="en-US" sz="1600" dirty="0" smtClean="0">
                <a:solidFill>
                  <a:srgbClr val="9900CC"/>
                </a:solidFill>
              </a:rPr>
              <a:t>/</a:t>
            </a:r>
            <a:r>
              <a:rPr lang="en-US" sz="1600" dirty="0" err="1" smtClean="0">
                <a:solidFill>
                  <a:srgbClr val="9900CC"/>
                </a:solidFill>
              </a:rPr>
              <a:t>recv,etc</a:t>
            </a:r>
            <a:r>
              <a:rPr lang="en-US" dirty="0" smtClean="0">
                <a:solidFill>
                  <a:srgbClr val="9900CC"/>
                </a:solidFill>
              </a:rPr>
              <a:t>)</a:t>
            </a:r>
            <a:endParaRPr lang="en-US" dirty="0">
              <a:solidFill>
                <a:srgbClr val="9900CC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71FE2-83B0-4A0A-813C-8606E27910A4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mtClean="0"/>
              <a:t>More on Socket Descriptor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5-tuple associated with a socket</a:t>
            </a:r>
          </a:p>
          <a:p>
            <a:pPr lvl="1" eaLnBrk="1" hangingPunct="1"/>
            <a:r>
              <a:rPr lang="en-US" altLang="en-US" dirty="0" smtClean="0"/>
              <a:t>{</a:t>
            </a:r>
            <a:r>
              <a:rPr lang="en-US" altLang="en-US" dirty="0" smtClean="0">
                <a:solidFill>
                  <a:schemeClr val="accent2"/>
                </a:solidFill>
              </a:rPr>
              <a:t>protocol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accent2"/>
                </a:solidFill>
              </a:rPr>
              <a:t>local IP address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accent2"/>
                </a:solidFill>
              </a:rPr>
              <a:t>local port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accent2"/>
                </a:solidFill>
              </a:rPr>
              <a:t>remote IP address, remote port</a:t>
            </a:r>
            <a:r>
              <a:rPr lang="en-US" altLang="en-US" dirty="0" smtClean="0"/>
              <a:t>}</a:t>
            </a:r>
          </a:p>
          <a:p>
            <a:pPr lvl="2" eaLnBrk="1" hangingPunct="1"/>
            <a:r>
              <a:rPr lang="en-US" altLang="en-US" sz="1800" dirty="0" smtClean="0"/>
              <a:t>socket() fills the protocol component</a:t>
            </a:r>
          </a:p>
          <a:p>
            <a:pPr lvl="2" eaLnBrk="1" hangingPunct="1"/>
            <a:r>
              <a:rPr lang="en-US" altLang="en-US" sz="1800" dirty="0" smtClean="0"/>
              <a:t>local IP address/port filled by bind()</a:t>
            </a:r>
          </a:p>
          <a:p>
            <a:pPr lvl="2" eaLnBrk="1" hangingPunct="1"/>
            <a:r>
              <a:rPr lang="en-US" altLang="en-US" sz="1800" dirty="0" smtClean="0"/>
              <a:t>remote IP address/port by accept() in case of server</a:t>
            </a:r>
          </a:p>
          <a:p>
            <a:pPr lvl="2" eaLnBrk="1" hangingPunct="1"/>
            <a:r>
              <a:rPr lang="en-US" altLang="en-US" sz="1800" dirty="0" smtClean="0"/>
              <a:t>in case of client both local and remote by connect()</a:t>
            </a:r>
          </a:p>
          <a:p>
            <a:pPr eaLnBrk="1" hangingPunct="1"/>
            <a:r>
              <a:rPr lang="en-US" altLang="en-US" dirty="0" smtClean="0"/>
              <a:t>Complete socket is like a file descriptor</a:t>
            </a:r>
          </a:p>
          <a:p>
            <a:pPr lvl="1" eaLnBrk="1" hangingPunct="1"/>
            <a:r>
              <a:rPr lang="en-US" altLang="en-US" dirty="0" smtClean="0"/>
              <a:t>Both send() and </a:t>
            </a:r>
            <a:r>
              <a:rPr lang="en-US" altLang="en-US" dirty="0" err="1" smtClean="0"/>
              <a:t>recv</a:t>
            </a:r>
            <a:r>
              <a:rPr lang="en-US" altLang="en-US" dirty="0" smtClean="0"/>
              <a:t>() through same </a:t>
            </a:r>
            <a:r>
              <a:rPr lang="en-US" altLang="en-US" dirty="0" smtClean="0"/>
              <a:t>socket</a:t>
            </a:r>
          </a:p>
          <a:p>
            <a:pPr lvl="1" eaLnBrk="1" hangingPunct="1"/>
            <a:r>
              <a:rPr lang="en-US" altLang="en-US" dirty="0" smtClean="0"/>
              <a:t>wr</a:t>
            </a:r>
            <a:r>
              <a:rPr lang="en-US" altLang="en-US" dirty="0" smtClean="0"/>
              <a:t>ite – send, read – </a:t>
            </a:r>
            <a:r>
              <a:rPr lang="en-US" altLang="en-US" dirty="0" err="1" smtClean="0"/>
              <a:t>recv</a:t>
            </a:r>
            <a:r>
              <a:rPr lang="en-US" altLang="en-US" dirty="0" smtClean="0"/>
              <a:t>, like writing and reading a file.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accept() returns a new complete socket </a:t>
            </a:r>
          </a:p>
          <a:p>
            <a:pPr lvl="1" eaLnBrk="1" hangingPunct="1"/>
            <a:r>
              <a:rPr lang="en-US" altLang="en-US" dirty="0" smtClean="0"/>
              <a:t>Original one can be used to accept more connections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D3CC8-793B-4027-9998-8FBCD307FEE6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Streams and Datagrams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Connection-oriented reliable byte stream</a:t>
            </a:r>
          </a:p>
          <a:p>
            <a:pPr lvl="1" eaLnBrk="1" hangingPunct="1"/>
            <a:r>
              <a:rPr lang="en-US" altLang="en-US" smtClean="0"/>
              <a:t>SOCK_STREAM based on TCP</a:t>
            </a:r>
          </a:p>
          <a:p>
            <a:pPr lvl="1" eaLnBrk="1" hangingPunct="1"/>
            <a:r>
              <a:rPr lang="en-US" altLang="en-US" smtClean="0"/>
              <a:t>No message boundaries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Multiple write()</a:t>
            </a:r>
            <a:r>
              <a:rPr lang="en-US" altLang="en-US" smtClean="0"/>
              <a:t> may be consumed by </a:t>
            </a:r>
            <a:r>
              <a:rPr lang="en-US" altLang="en-US" smtClean="0">
                <a:solidFill>
                  <a:schemeClr val="accent2"/>
                </a:solidFill>
              </a:rPr>
              <a:t>one read()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/>
              <a:t>Connectionless unreliable datagram</a:t>
            </a:r>
          </a:p>
          <a:p>
            <a:pPr lvl="1" eaLnBrk="1" hangingPunct="1"/>
            <a:r>
              <a:rPr lang="en-US" altLang="en-US" smtClean="0"/>
              <a:t>SOCK_DGRAM based on UDP</a:t>
            </a:r>
          </a:p>
          <a:p>
            <a:pPr lvl="1" eaLnBrk="1" hangingPunct="1"/>
            <a:r>
              <a:rPr lang="en-US" altLang="en-US" smtClean="0"/>
              <a:t>Message boundaries are preserved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Each sendto()</a:t>
            </a:r>
            <a:r>
              <a:rPr lang="en-US" altLang="en-US" smtClean="0"/>
              <a:t> corresponds to </a:t>
            </a:r>
            <a:r>
              <a:rPr lang="en-US" altLang="en-US" smtClean="0">
                <a:solidFill>
                  <a:schemeClr val="accent2"/>
                </a:solidFill>
              </a:rPr>
              <a:t>one recvfrom()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114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Basic UDP service interface:</a:t>
            </a:r>
          </a:p>
          <a:p>
            <a:pPr lvl="1"/>
            <a:r>
              <a:rPr lang="en-US" dirty="0"/>
              <a:t>Socket, bind, </a:t>
            </a:r>
            <a:r>
              <a:rPr lang="en-US" dirty="0" err="1"/>
              <a:t>sendto</a:t>
            </a:r>
            <a:r>
              <a:rPr lang="en-US" dirty="0"/>
              <a:t>, </a:t>
            </a:r>
            <a:r>
              <a:rPr lang="en-US" dirty="0" err="1"/>
              <a:t>recvfrom</a:t>
            </a:r>
            <a:r>
              <a:rPr lang="en-US" dirty="0"/>
              <a:t>, </a:t>
            </a:r>
            <a:r>
              <a:rPr lang="en-US" dirty="0" smtClean="0"/>
              <a:t>close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 smtClean="0"/>
              <a:t>example3.c/example4.c for a UDP </a:t>
            </a:r>
            <a:r>
              <a:rPr lang="en-US" dirty="0" smtClean="0"/>
              <a:t>echo client </a:t>
            </a:r>
            <a:r>
              <a:rPr lang="en-US" dirty="0" smtClean="0"/>
              <a:t>and server</a:t>
            </a:r>
            <a:endParaRPr lang="en-US" dirty="0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81000" y="2514600"/>
            <a:ext cx="3825875" cy="3387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UDP server           UDP client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socket                    socket</a:t>
            </a:r>
          </a:p>
          <a:p>
            <a:pPr eaLnBrk="1" hangingPunct="1"/>
            <a:r>
              <a:rPr lang="en-US"/>
              <a:t>bind</a:t>
            </a:r>
          </a:p>
          <a:p>
            <a:pPr eaLnBrk="1" hangingPunct="1"/>
            <a:r>
              <a:rPr lang="en-US"/>
              <a:t>                               sendto</a:t>
            </a:r>
          </a:p>
          <a:p>
            <a:pPr eaLnBrk="1" hangingPunct="1"/>
            <a:r>
              <a:rPr lang="en-US"/>
              <a:t>recvfrom                recvfrom</a:t>
            </a:r>
          </a:p>
          <a:p>
            <a:pPr eaLnBrk="1" hangingPunct="1"/>
            <a:r>
              <a:rPr lang="en-US"/>
              <a:t>sendto</a:t>
            </a:r>
          </a:p>
          <a:p>
            <a:pPr eaLnBrk="1" hangingPunct="1"/>
            <a:r>
              <a:rPr lang="en-US"/>
              <a:t>                                close</a:t>
            </a:r>
          </a:p>
          <a:p>
            <a:pPr eaLnBrk="1" hangingPunct="1"/>
            <a:endParaRPr lang="en-US"/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876800" y="2514600"/>
            <a:ext cx="3736975" cy="3752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TCP server           TCP client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socket                    socket</a:t>
            </a:r>
          </a:p>
          <a:p>
            <a:pPr eaLnBrk="1" hangingPunct="1"/>
            <a:r>
              <a:rPr lang="en-US"/>
              <a:t>Bind                      connect</a:t>
            </a:r>
          </a:p>
          <a:p>
            <a:pPr eaLnBrk="1" hangingPunct="1"/>
            <a:r>
              <a:rPr lang="en-US"/>
              <a:t>Listen</a:t>
            </a:r>
          </a:p>
          <a:p>
            <a:pPr eaLnBrk="1" hangingPunct="1"/>
            <a:r>
              <a:rPr lang="en-US"/>
              <a:t>Accept                   read/write</a:t>
            </a:r>
          </a:p>
          <a:p>
            <a:pPr eaLnBrk="1" hangingPunct="1"/>
            <a:r>
              <a:rPr lang="en-US"/>
              <a:t>                              close</a:t>
            </a:r>
          </a:p>
          <a:p>
            <a:pPr eaLnBrk="1" hangingPunct="1"/>
            <a:r>
              <a:rPr lang="en-US"/>
              <a:t>Read/write              </a:t>
            </a:r>
          </a:p>
          <a:p>
            <a:pPr eaLnBrk="1" hangingPunct="1"/>
            <a:r>
              <a:rPr lang="en-US"/>
              <a:t>close</a:t>
            </a:r>
          </a:p>
          <a:p>
            <a:pPr eaLnBrk="1" hangingPunct="1"/>
            <a:r>
              <a:rPr lang="en-US"/>
              <a:t>                    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77442-0E53-4291-9C61-93058A04FB71}" type="slidenum">
              <a:rPr lang="en-US"/>
              <a:pPr>
                <a:defRPr/>
              </a:pPr>
              <a:t>23</a:t>
            </a:fld>
            <a:endParaRPr lang="en-US"/>
          </a:p>
        </p:txBody>
      </p:sp>
      <p:pic>
        <p:nvPicPr>
          <p:cNvPr id="19459" name="Picture 2" descr="Z:\class\5211\fig\week2-2-server-struc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5461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572000" y="1565275"/>
            <a:ext cx="3176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Typical Server Structure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with TCP/IP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86200" y="2057400"/>
            <a:ext cx="4352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Programs that you and I can write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00" y="3276600"/>
            <a:ext cx="42042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 realizing TCP/UDP</a:t>
            </a:r>
          </a:p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038600" y="4495800"/>
            <a:ext cx="4852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 realizing IP functionality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81400" y="5410200"/>
            <a:ext cx="51956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 software, NIC firmware, </a:t>
            </a:r>
          </a:p>
          <a:p>
            <a:r>
              <a:rPr lang="en-US" dirty="0" smtClean="0"/>
              <a:t>NIC hardware realizing the link function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 bwMode="auto">
          <a:xfrm rot="5400000">
            <a:off x="3963194" y="29710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 flipH="1" flipV="1">
            <a:off x="3963194" y="29710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419600" y="2667000"/>
            <a:ext cx="3156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TCP/UDP API (</a:t>
            </a:r>
            <a:r>
              <a:rPr lang="en-US" sz="1600" dirty="0" err="1" smtClean="0">
                <a:solidFill>
                  <a:srgbClr val="FF0000"/>
                </a:solidFill>
              </a:rPr>
              <a:t>TCP_send</a:t>
            </a:r>
            <a:r>
              <a:rPr lang="en-US" sz="1600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recv,etc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rot="5400000">
            <a:off x="3963194" y="42664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3963194" y="42664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495800" y="4038600"/>
            <a:ext cx="2305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CC"/>
                </a:solidFill>
              </a:rPr>
              <a:t>IP API (</a:t>
            </a:r>
            <a:r>
              <a:rPr lang="en-US" sz="1600" dirty="0" err="1" smtClean="0">
                <a:solidFill>
                  <a:srgbClr val="9900CC"/>
                </a:solidFill>
              </a:rPr>
              <a:t>IP_send</a:t>
            </a:r>
            <a:r>
              <a:rPr lang="en-US" sz="1600" dirty="0" smtClean="0">
                <a:solidFill>
                  <a:srgbClr val="9900CC"/>
                </a:solidFill>
              </a:rPr>
              <a:t>/</a:t>
            </a:r>
            <a:r>
              <a:rPr lang="en-US" sz="1600" dirty="0" err="1" smtClean="0">
                <a:solidFill>
                  <a:srgbClr val="9900CC"/>
                </a:solidFill>
              </a:rPr>
              <a:t>recv,etc</a:t>
            </a:r>
            <a:r>
              <a:rPr lang="en-US" dirty="0" smtClean="0">
                <a:solidFill>
                  <a:srgbClr val="9900CC"/>
                </a:solidFill>
              </a:rPr>
              <a:t>)</a:t>
            </a:r>
            <a:endParaRPr lang="en-US" dirty="0">
              <a:solidFill>
                <a:srgbClr val="9900CC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5400000" flipH="1" flipV="1">
            <a:off x="3963194" y="5180806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572000" y="4953000"/>
            <a:ext cx="3032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CC"/>
                </a:solidFill>
              </a:rPr>
              <a:t>Link API (</a:t>
            </a:r>
            <a:r>
              <a:rPr lang="en-US" sz="1600" dirty="0" err="1" smtClean="0">
                <a:solidFill>
                  <a:srgbClr val="9900CC"/>
                </a:solidFill>
              </a:rPr>
              <a:t>Ethernet_send</a:t>
            </a:r>
            <a:r>
              <a:rPr lang="en-US" sz="1600" dirty="0" smtClean="0">
                <a:solidFill>
                  <a:srgbClr val="9900CC"/>
                </a:solidFill>
              </a:rPr>
              <a:t>/</a:t>
            </a:r>
            <a:r>
              <a:rPr lang="en-US" sz="1600" dirty="0" err="1" smtClean="0">
                <a:solidFill>
                  <a:srgbClr val="9900CC"/>
                </a:solidFill>
              </a:rPr>
              <a:t>recv,etc</a:t>
            </a:r>
            <a:r>
              <a:rPr lang="en-US" dirty="0" smtClean="0">
                <a:solidFill>
                  <a:srgbClr val="9900CC"/>
                </a:solidFill>
              </a:rPr>
              <a:t>)</a:t>
            </a:r>
            <a:endParaRPr lang="en-US" dirty="0">
              <a:solidFill>
                <a:srgbClr val="9900CC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0600" y="3733800"/>
            <a:ext cx="1647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Socket API</a:t>
            </a:r>
            <a:endParaRPr lang="en-US" b="1" dirty="0"/>
          </a:p>
        </p:txBody>
      </p:sp>
      <p:cxnSp>
        <p:nvCxnSpPr>
          <p:cNvPr id="33" name="Straight Arrow Connector 32"/>
          <p:cNvCxnSpPr>
            <a:stCxn id="26" idx="1"/>
          </p:cNvCxnSpPr>
          <p:nvPr/>
        </p:nvCxnSpPr>
        <p:spPr bwMode="auto">
          <a:xfrm rot="10800000" flipV="1">
            <a:off x="2743200" y="2897832"/>
            <a:ext cx="1676400" cy="8359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29" idx="1"/>
          </p:cNvCxnSpPr>
          <p:nvPr/>
        </p:nvCxnSpPr>
        <p:spPr bwMode="auto">
          <a:xfrm rot="10800000">
            <a:off x="2743200" y="3962401"/>
            <a:ext cx="1752600" cy="307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1" idx="1"/>
          </p:cNvCxnSpPr>
          <p:nvPr/>
        </p:nvCxnSpPr>
        <p:spPr bwMode="auto">
          <a:xfrm rot="10800000">
            <a:off x="2667000" y="4191001"/>
            <a:ext cx="1905000" cy="9928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0EBCDB-AABA-4D7D-B26C-5B0BC1644F4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BSD Socket API</a:t>
            </a:r>
            <a:endParaRPr lang="en-US" alt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Introduced in 1981 BSD 4.1 UNIX</a:t>
            </a:r>
          </a:p>
          <a:p>
            <a:pPr eaLnBrk="1" hangingPunct="1">
              <a:defRPr/>
            </a:pPr>
            <a:r>
              <a:rPr lang="en-US" dirty="0" smtClean="0"/>
              <a:t>Function call interface to network services</a:t>
            </a:r>
          </a:p>
          <a:p>
            <a:pPr lvl="2" eaLnBrk="1" hangingPunct="1">
              <a:defRPr/>
            </a:pPr>
            <a:r>
              <a:rPr lang="en-US" sz="1800" dirty="0" smtClean="0"/>
              <a:t>system and library calls</a:t>
            </a:r>
          </a:p>
          <a:p>
            <a:pPr lvl="2" eaLnBrk="1" hangingPunct="1">
              <a:defRPr/>
            </a:pPr>
            <a:r>
              <a:rPr lang="en-US" sz="1800" dirty="0" smtClean="0"/>
              <a:t>Through the API, one can </a:t>
            </a:r>
            <a:r>
              <a:rPr lang="en-US" sz="1800" dirty="0" smtClean="0"/>
              <a:t>setup TCP connection, send </a:t>
            </a:r>
            <a:r>
              <a:rPr lang="en-US" sz="1800" dirty="0" smtClean="0"/>
              <a:t>and receive TCP/UDP, IP, and Ethernet packets. Sending IP and Ethernet packets require root </a:t>
            </a:r>
            <a:r>
              <a:rPr lang="en-US" sz="1800" dirty="0" smtClean="0"/>
              <a:t>privilege</a:t>
            </a:r>
            <a:r>
              <a:rPr lang="en-US" sz="1800" dirty="0" smtClean="0"/>
              <a:t>.</a:t>
            </a:r>
          </a:p>
          <a:p>
            <a:pPr lvl="1" eaLnBrk="1" hangingPunct="1">
              <a:defRPr/>
            </a:pPr>
            <a:r>
              <a:rPr lang="en-US" dirty="0" smtClean="0"/>
              <a:t>Network application programming primitives</a:t>
            </a:r>
          </a:p>
          <a:p>
            <a:pPr lvl="1" eaLnBrk="1" hangingPunct="1">
              <a:defRPr/>
            </a:pPr>
            <a:r>
              <a:rPr lang="en-US" dirty="0" smtClean="0"/>
              <a:t>Reference</a:t>
            </a:r>
          </a:p>
          <a:p>
            <a:pPr lvl="2" eaLnBrk="1" hangingPunct="1">
              <a:defRPr/>
            </a:pPr>
            <a:r>
              <a:rPr lang="en-US" sz="1800" dirty="0" smtClean="0">
                <a:solidFill>
                  <a:schemeClr val="accent6"/>
                </a:solidFill>
              </a:rPr>
              <a:t>Unix Network Programming </a:t>
            </a:r>
            <a:r>
              <a:rPr lang="en-US" sz="1800" dirty="0" smtClean="0"/>
              <a:t>by Richard Stevens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2"/>
                </a:solidFill>
              </a:rPr>
              <a:t>Connects</a:t>
            </a:r>
            <a:r>
              <a:rPr lang="en-US" dirty="0" smtClean="0"/>
              <a:t> two sockets on separate hosts</a:t>
            </a:r>
          </a:p>
          <a:p>
            <a:pPr lvl="1" eaLnBrk="1" hangingPunct="1">
              <a:defRPr/>
            </a:pPr>
            <a:r>
              <a:rPr lang="en-US" dirty="0" smtClean="0"/>
              <a:t>Sockets are owned by processes</a:t>
            </a:r>
          </a:p>
          <a:p>
            <a:pPr lvl="1" eaLnBrk="1" hangingPunct="1">
              <a:defRPr/>
            </a:pPr>
            <a:r>
              <a:rPr lang="en-US" dirty="0" smtClean="0"/>
              <a:t>Processes communicate through sockets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9E2B5-4C81-4A09-AE87-1F3AEF5BE7F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BSD Sockets and Internet Protocols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API: BSD Sockets</a:t>
            </a:r>
          </a:p>
          <a:p>
            <a:pPr lvl="1" eaLnBrk="1" hangingPunct="1"/>
            <a:r>
              <a:rPr lang="en-US" altLang="en-US" dirty="0" smtClean="0"/>
              <a:t>Socket: source/destination IP addresses + port numbers + protocol</a:t>
            </a:r>
          </a:p>
          <a:p>
            <a:pPr eaLnBrk="1" hangingPunct="1"/>
            <a:r>
              <a:rPr lang="en-US" altLang="en-US" dirty="0" smtClean="0"/>
              <a:t>Transport: TCP/UDP</a:t>
            </a:r>
          </a:p>
          <a:p>
            <a:pPr lvl="1" eaLnBrk="1" hangingPunct="1"/>
            <a:r>
              <a:rPr lang="en-US" altLang="en-US" dirty="0" smtClean="0"/>
              <a:t>TCP: in-order, reliable, byte-stream data transfer</a:t>
            </a:r>
          </a:p>
          <a:p>
            <a:pPr lvl="2" eaLnBrk="1" hangingPunct="1"/>
            <a:r>
              <a:rPr lang="en-US" altLang="en-US" sz="1800" dirty="0" smtClean="0"/>
              <a:t>Connection-oriented</a:t>
            </a:r>
          </a:p>
          <a:p>
            <a:pPr lvl="1" eaLnBrk="1" hangingPunct="1"/>
            <a:r>
              <a:rPr lang="en-US" altLang="en-US" dirty="0" smtClean="0"/>
              <a:t>UDP: unreliable data transfer</a:t>
            </a:r>
          </a:p>
          <a:p>
            <a:pPr lvl="2" eaLnBrk="1" hangingPunct="1"/>
            <a:r>
              <a:rPr lang="en-US" altLang="en-US" sz="1800" dirty="0" smtClean="0"/>
              <a:t>No connection set-up</a:t>
            </a:r>
          </a:p>
          <a:p>
            <a:pPr eaLnBrk="1" hangingPunct="1"/>
            <a:r>
              <a:rPr lang="en-US" altLang="en-US" dirty="0" smtClean="0"/>
              <a:t>Network: IP</a:t>
            </a:r>
          </a:p>
          <a:p>
            <a:pPr lvl="1" eaLnBrk="1" hangingPunct="1"/>
            <a:r>
              <a:rPr lang="en-US" altLang="en-US" dirty="0" smtClean="0"/>
              <a:t>Connectionless, no guarantees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 smtClean="0"/>
              <a:t>Basic TCP API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socket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bind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listen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connect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accept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read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write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 smtClean="0"/>
              <a:t>close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/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5C4A0-EFC0-4D11-A7F3-EBC4FA390C5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Sockets, the network end-point Conceptual View</a:t>
            </a:r>
          </a:p>
        </p:txBody>
      </p:sp>
      <p:pic>
        <p:nvPicPr>
          <p:cNvPr id="7172" name="Picture 3" descr="Z:\class\5211\fig\socke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6400"/>
            <a:ext cx="6164263" cy="430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26E63-F5C3-4EE0-85B1-84005AA7D18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Connection-Oriented Application (TCP application)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Server gets ready to service clients</a:t>
            </a:r>
          </a:p>
          <a:p>
            <a:pPr marL="914400" lvl="1" indent="-457200" eaLnBrk="1" hangingPunct="1"/>
            <a:r>
              <a:rPr lang="en-US" altLang="en-US" dirty="0" smtClean="0">
                <a:solidFill>
                  <a:schemeClr val="accent2"/>
                </a:solidFill>
              </a:rPr>
              <a:t>Creates</a:t>
            </a:r>
            <a:r>
              <a:rPr lang="en-US" altLang="en-US" dirty="0" smtClean="0"/>
              <a:t> a socket</a:t>
            </a:r>
          </a:p>
          <a:p>
            <a:pPr marL="914400" lvl="1" indent="-457200" eaLnBrk="1" hangingPunct="1"/>
            <a:r>
              <a:rPr lang="en-US" altLang="en-US" dirty="0" smtClean="0">
                <a:solidFill>
                  <a:schemeClr val="accent2"/>
                </a:solidFill>
              </a:rPr>
              <a:t>Binds</a:t>
            </a:r>
            <a:r>
              <a:rPr lang="en-US" altLang="en-US" dirty="0" smtClean="0"/>
              <a:t> a local address to the socket</a:t>
            </a:r>
          </a:p>
          <a:p>
            <a:pPr marL="1295400" lvl="2" indent="-381000" eaLnBrk="1" hangingPunct="1"/>
            <a:r>
              <a:rPr lang="en-US" altLang="en-US" sz="1800" dirty="0" smtClean="0"/>
              <a:t>Server’s address should be made known to clients</a:t>
            </a:r>
          </a:p>
          <a:p>
            <a:pPr marL="895350" lvl="1" indent="-381000" eaLnBrk="1" hangingPunct="1"/>
            <a:r>
              <a:rPr lang="en-US" altLang="en-US" dirty="0" smtClean="0">
                <a:solidFill>
                  <a:schemeClr val="accent6"/>
                </a:solidFill>
              </a:rPr>
              <a:t>Listen</a:t>
            </a:r>
            <a:r>
              <a:rPr lang="en-US" altLang="en-US" dirty="0" smtClean="0"/>
              <a:t> (make the socket passive)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Client contacts the server</a:t>
            </a:r>
          </a:p>
          <a:p>
            <a:pPr marL="914400" lvl="1" indent="-457200" eaLnBrk="1" hangingPunct="1"/>
            <a:r>
              <a:rPr lang="en-US" altLang="en-US" dirty="0" smtClean="0">
                <a:solidFill>
                  <a:schemeClr val="accent2"/>
                </a:solidFill>
              </a:rPr>
              <a:t>Creates</a:t>
            </a:r>
            <a:r>
              <a:rPr lang="en-US" altLang="en-US" dirty="0" smtClean="0"/>
              <a:t> a socket</a:t>
            </a:r>
          </a:p>
          <a:p>
            <a:pPr marL="914400" lvl="1" indent="-457200" eaLnBrk="1" hangingPunct="1"/>
            <a:r>
              <a:rPr lang="en-US" altLang="en-US" dirty="0" smtClean="0">
                <a:solidFill>
                  <a:schemeClr val="accent2"/>
                </a:solidFill>
              </a:rPr>
              <a:t>Connects</a:t>
            </a:r>
            <a:r>
              <a:rPr lang="en-US" altLang="en-US" dirty="0" smtClean="0"/>
              <a:t> to the server</a:t>
            </a:r>
          </a:p>
          <a:p>
            <a:pPr marL="1295400" lvl="2" indent="-381000" eaLnBrk="1" hangingPunct="1"/>
            <a:r>
              <a:rPr lang="en-US" altLang="en-US" sz="1800" dirty="0" smtClean="0"/>
              <a:t>Client has to supply the address of the server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Server</a:t>
            </a:r>
            <a:r>
              <a:rPr lang="en-US" altLang="en-US" dirty="0" smtClean="0">
                <a:solidFill>
                  <a:schemeClr val="accent2"/>
                </a:solidFill>
              </a:rPr>
              <a:t> accepts</a:t>
            </a:r>
            <a:r>
              <a:rPr lang="en-US" altLang="en-US" dirty="0" smtClean="0"/>
              <a:t> connection requests from clients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Further communication is specific to application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28A1FA-9A14-45FE-A92F-57E3B3519FFA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9219" name="Picture 2" descr="Z:\class\5211\fig\week2-2-conec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600"/>
            <a:ext cx="6240463" cy="592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928</Words>
  <Application>Microsoft Office PowerPoint</Application>
  <PresentationFormat>On-screen Show (4:3)</PresentationFormat>
  <Paragraphs>237</Paragraphs>
  <Slides>23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class_simple</vt:lpstr>
      <vt:lpstr>Transport layer API: Socket Programming</vt:lpstr>
      <vt:lpstr>Networking with TCP/IP</vt:lpstr>
      <vt:lpstr>Networking with TCP/IP</vt:lpstr>
      <vt:lpstr>BSD Socket API</vt:lpstr>
      <vt:lpstr>BSD Sockets and Internet Protocols</vt:lpstr>
      <vt:lpstr>Slide 6</vt:lpstr>
      <vt:lpstr>Sockets, the network end-point Conceptual View</vt:lpstr>
      <vt:lpstr>Connection-Oriented Application (TCP application)</vt:lpstr>
      <vt:lpstr>Slide 9</vt:lpstr>
      <vt:lpstr>Creating a socket</vt:lpstr>
      <vt:lpstr>Binding Socket with an Address</vt:lpstr>
      <vt:lpstr>Specifying Socket Address</vt:lpstr>
      <vt:lpstr>Bind Example</vt:lpstr>
      <vt:lpstr>Slide 14</vt:lpstr>
      <vt:lpstr>Client: Connecting to Server</vt:lpstr>
      <vt:lpstr>Client: Connect Example</vt:lpstr>
      <vt:lpstr>Server: Connection Acceptance by Server</vt:lpstr>
      <vt:lpstr>Connection-oriented Server</vt:lpstr>
      <vt:lpstr>Examples</vt:lpstr>
      <vt:lpstr>More on Socket Descriptor</vt:lpstr>
      <vt:lpstr>Streams and Datagrams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2016-01-12T15:59:26Z</dcterms:created>
  <dcterms:modified xsi:type="dcterms:W3CDTF">2017-11-27T02:18:49Z</dcterms:modified>
</cp:coreProperties>
</file>