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39"/>
  </p:notesMasterIdLst>
  <p:handoutMasterIdLst>
    <p:handoutMasterId r:id="rId40"/>
  </p:handoutMasterIdLst>
  <p:sldIdLst>
    <p:sldId id="378" r:id="rId2"/>
    <p:sldId id="394" r:id="rId3"/>
    <p:sldId id="395" r:id="rId4"/>
    <p:sldId id="404" r:id="rId5"/>
    <p:sldId id="405" r:id="rId6"/>
    <p:sldId id="463" r:id="rId7"/>
    <p:sldId id="430" r:id="rId8"/>
    <p:sldId id="464" r:id="rId9"/>
    <p:sldId id="465" r:id="rId10"/>
    <p:sldId id="400" r:id="rId11"/>
    <p:sldId id="402" r:id="rId12"/>
    <p:sldId id="466" r:id="rId13"/>
    <p:sldId id="467" r:id="rId14"/>
    <p:sldId id="431" r:id="rId15"/>
    <p:sldId id="444" r:id="rId16"/>
    <p:sldId id="432" r:id="rId17"/>
    <p:sldId id="438" r:id="rId18"/>
    <p:sldId id="439" r:id="rId19"/>
    <p:sldId id="440" r:id="rId20"/>
    <p:sldId id="441" r:id="rId21"/>
    <p:sldId id="442" r:id="rId22"/>
    <p:sldId id="443" r:id="rId23"/>
    <p:sldId id="446" r:id="rId24"/>
    <p:sldId id="447" r:id="rId25"/>
    <p:sldId id="448" r:id="rId26"/>
    <p:sldId id="449" r:id="rId27"/>
    <p:sldId id="450" r:id="rId28"/>
    <p:sldId id="451" r:id="rId29"/>
    <p:sldId id="452" r:id="rId30"/>
    <p:sldId id="453" r:id="rId31"/>
    <p:sldId id="454" r:id="rId32"/>
    <p:sldId id="455" r:id="rId33"/>
    <p:sldId id="457" r:id="rId34"/>
    <p:sldId id="459" r:id="rId35"/>
    <p:sldId id="458" r:id="rId36"/>
    <p:sldId id="461" r:id="rId37"/>
    <p:sldId id="462" r:id="rId3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7" autoAdjust="0"/>
    <p:restoredTop sz="67837" autoAdjust="0"/>
  </p:normalViewPr>
  <p:slideViewPr>
    <p:cSldViewPr>
      <p:cViewPr varScale="1">
        <p:scale>
          <a:sx n="128" d="100"/>
          <a:sy n="128" d="100"/>
        </p:scale>
        <p:origin x="7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Relationship Id="rId2" Type="http://schemas.openxmlformats.org/officeDocument/2006/relationships/slide" Target="slides/slide7.xml"/><Relationship Id="rId3" Type="http://schemas.openxmlformats.org/officeDocument/2006/relationships/slide" Target="slides/slide3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EF9C9363-4BCD-42B4-AFE5-F5AD096DC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63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3EA62207-82CC-49EA-9E3A-888BBA71C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39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3EE2FDF-9EDC-451F-9A24-3E6E7C76B98F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6953021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F5309AB-5B73-4227-BEE0-40E971B8EB04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5080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5D0DE3B-FC88-4181-A653-28B25A8523AC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68535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EA6B4EC-5A7F-4140-BA67-84BDEB887F99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47838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CF048AE-3B4F-4577-96D4-32C09D45260E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5410820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5E46CCF-2CCD-43D1-9131-BEF5AFAAB837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98200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1B06DF5-41D3-4723-A221-E94CFAE7F8CB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7373863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86B5D047-92A5-4C32-BDC8-4F49DE0995BE}" type="slidenum">
              <a:rPr lang="en-US" altLang="en-US" sz="1200" smtClean="0"/>
              <a:pPr eaLnBrk="1" hangingPunct="1"/>
              <a:t>18</a:t>
            </a:fld>
            <a:endParaRPr lang="en-US" altLang="en-US" sz="12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228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AD5795D-7F9B-4460-AF88-79F42E2D7A5D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8868734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9B4ABE9-9FDA-4AF9-B584-2C1D0E80B177}" type="slidenum">
              <a:rPr lang="en-US" altLang="en-US" sz="1200" smtClean="0"/>
              <a:pPr eaLnBrk="1" hangingPunct="1"/>
              <a:t>24</a:t>
            </a:fld>
            <a:endParaRPr lang="en-US" altLang="en-US" sz="12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1894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89A4344D-84DD-4060-8E05-F7942C491917}" type="slidenum">
              <a:rPr lang="en-US" altLang="en-US" sz="1200" smtClean="0"/>
              <a:pPr eaLnBrk="1" hangingPunct="1"/>
              <a:t>25</a:t>
            </a:fld>
            <a:endParaRPr lang="en-US" altLang="en-US" sz="12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715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6239E97-54B2-47AF-8F35-6FB6E047BDBB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3566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1F28614-C7A9-4FCC-9F64-97712AB9371B}" type="slidenum">
              <a:rPr lang="en-US" altLang="en-US" sz="1200" smtClean="0"/>
              <a:pPr eaLnBrk="1" hangingPunct="1"/>
              <a:t>28</a:t>
            </a:fld>
            <a:endParaRPr lang="en-US" altLang="en-US" sz="12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808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DC71D52-A9B2-41F2-A41F-DFC2000A2FC1}" type="slidenum">
              <a:rPr lang="en-US" altLang="en-US" sz="1200" smtClean="0"/>
              <a:pPr eaLnBrk="1" hangingPunct="1"/>
              <a:t>29</a:t>
            </a:fld>
            <a:endParaRPr lang="en-US" altLang="en-US" sz="12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4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4450FB0-53DC-45CB-A86B-7B6BA63EE0B1}" type="slidenum">
              <a:rPr lang="en-US" altLang="en-US" sz="1200" smtClean="0"/>
              <a:pPr eaLnBrk="1" hangingPunct="1"/>
              <a:t>30</a:t>
            </a:fld>
            <a:endParaRPr lang="en-US" altLang="en-US" sz="120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2642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6106009-63AE-41EC-8F78-36E09957B391}" type="slidenum">
              <a:rPr lang="en-US" altLang="en-US" sz="1200" smtClean="0"/>
              <a:pPr eaLnBrk="1" hangingPunct="1"/>
              <a:t>31</a:t>
            </a:fld>
            <a:endParaRPr lang="en-US" altLang="en-US" sz="12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3542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2537CA7-DB4A-43CE-837C-FE9FA49DC078}" type="slidenum">
              <a:rPr lang="en-US" altLang="en-US" sz="1200" smtClean="0"/>
              <a:pPr eaLnBrk="1" hangingPunct="1"/>
              <a:t>32</a:t>
            </a:fld>
            <a:endParaRPr lang="en-US" altLang="en-US" sz="120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0507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63D8324-879A-4ECD-8EAA-0D6E93A0B031}" type="slidenum">
              <a:rPr lang="en-US" altLang="en-US" sz="1200" smtClean="0"/>
              <a:pPr eaLnBrk="1" hangingPunct="1"/>
              <a:t>33</a:t>
            </a:fld>
            <a:endParaRPr lang="en-US" altLang="en-US" sz="120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413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AE56473-CF0F-409A-8F3C-6C51A2D257AA}" type="slidenum">
              <a:rPr lang="en-US" altLang="en-US" sz="1200" smtClean="0"/>
              <a:pPr eaLnBrk="1" hangingPunct="1"/>
              <a:t>34</a:t>
            </a:fld>
            <a:endParaRPr lang="en-US" altLang="en-US" sz="1200" smtClean="0"/>
          </a:p>
        </p:txBody>
      </p:sp>
      <p:sp>
        <p:nvSpPr>
          <p:cNvPr id="675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41502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069FD57-2AED-4D9E-B73A-70B55161F0F6}" type="slidenum">
              <a:rPr lang="en-US" altLang="en-US" sz="1200" smtClean="0"/>
              <a:pPr eaLnBrk="1" hangingPunct="1"/>
              <a:t>35</a:t>
            </a:fld>
            <a:endParaRPr lang="en-US" altLang="en-US" sz="120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0746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419FA91-ABFD-4B40-89C3-65DD18F46348}" type="slidenum">
              <a:rPr lang="en-US" altLang="en-US" sz="1200" smtClean="0"/>
              <a:pPr eaLnBrk="1" hangingPunct="1"/>
              <a:t>36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201885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AB4ED44-284B-43AC-8490-69ACD16193DE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5866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2CB6EC6-F357-44AE-8CC8-66555F381F0A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00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E557F3E-5259-4344-94F2-4EFF651BC9D5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0913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A62207-82CC-49EA-9E3A-888BBA71C8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9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976EE6C-BCBB-4D00-9550-811C22445C75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147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A535849-1CDE-430F-99EF-BD7ABB9BD43E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78058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1694A2D-B007-4DE5-ADD3-66510283CCFF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43845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7049B-1FB4-4E46-A086-6ED86B363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2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92C08-3704-4BE2-8E50-C54DE1B2F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1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5E733-EB3B-49CA-87A0-1784293984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8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55647-8FD9-4EF2-95FA-0C09D8B89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9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DE18B-CB5D-4091-BBBD-1B3722402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86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E823D-8CAC-491F-BB32-7D8EBA988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0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4AF04-F182-4987-8C45-1FAF005A2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1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D382-8894-48C0-8E45-C5928F6C7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9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0B914-B1A2-4A93-880A-211107358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7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EE9B3-9873-4A57-8D66-1ACE8E86B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3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CF669-5D4C-4CAF-B94F-4C8967746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7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8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28AE8B5-EC72-4B24-90D5-7C64E5D99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7.bin"/><Relationship Id="rId7" Type="http://schemas.openxmlformats.org/officeDocument/2006/relationships/oleObject" Target="../embeddings/oleObject8.bin"/><Relationship Id="rId8" Type="http://schemas.openxmlformats.org/officeDocument/2006/relationships/oleObject" Target="../embeddings/oleObject9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13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5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8A6C1C-7AA0-425D-92B6-03303B4CC96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6: Transport Layer (Part II)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Transmission Control Protocol (TCP)</a:t>
            </a:r>
          </a:p>
          <a:p>
            <a:pPr lvl="1" eaLnBrk="1" hangingPunct="1"/>
            <a:r>
              <a:rPr lang="en-US" altLang="en-US" smtClean="0"/>
              <a:t>Connection Management</a:t>
            </a:r>
          </a:p>
          <a:p>
            <a:pPr lvl="1" eaLnBrk="1" hangingPunct="1"/>
            <a:r>
              <a:rPr lang="en-US" altLang="en-US" smtClean="0"/>
              <a:t>Error/Flow/Congestion Control</a:t>
            </a:r>
          </a:p>
          <a:p>
            <a:pPr eaLnBrk="1" hangingPunct="1"/>
            <a:r>
              <a:rPr lang="en-US" altLang="en-US" smtClean="0"/>
              <a:t>User Datagram Protocol (UDP)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Readings</a:t>
            </a:r>
          </a:p>
          <a:p>
            <a:pPr lvl="1" eaLnBrk="1" hangingPunct="1"/>
            <a:r>
              <a:rPr lang="en-US" altLang="en-US" smtClean="0"/>
              <a:t>Sections 6.4, 6.5, 5.3.1, 5.3.2, 5.3.4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0F9422-340E-4E2F-A86A-10DD17A7E25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103" name="Line 2"/>
          <p:cNvSpPr>
            <a:spLocks noChangeShapeType="1"/>
          </p:cNvSpPr>
          <p:nvPr/>
        </p:nvSpPr>
        <p:spPr bwMode="auto">
          <a:xfrm flipH="1">
            <a:off x="5810250" y="2868613"/>
            <a:ext cx="2476500" cy="1104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3"/>
          <p:cNvSpPr>
            <a:spLocks noChangeShapeType="1"/>
          </p:cNvSpPr>
          <p:nvPr/>
        </p:nvSpPr>
        <p:spPr bwMode="auto">
          <a:xfrm flipH="1">
            <a:off x="5349875" y="2100263"/>
            <a:ext cx="4222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4"/>
          <p:cNvSpPr>
            <a:spLocks noChangeArrowheads="1"/>
          </p:cNvSpPr>
          <p:nvPr/>
        </p:nvSpPr>
        <p:spPr bwMode="auto">
          <a:xfrm>
            <a:off x="5546725" y="1998663"/>
            <a:ext cx="203200" cy="132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6" name="Line 5"/>
          <p:cNvSpPr>
            <a:spLocks noChangeShapeType="1"/>
          </p:cNvSpPr>
          <p:nvPr/>
        </p:nvSpPr>
        <p:spPr bwMode="auto">
          <a:xfrm flipH="1">
            <a:off x="5781675" y="2459038"/>
            <a:ext cx="2543175" cy="1381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6"/>
          <p:cNvSpPr>
            <a:spLocks noChangeArrowheads="1"/>
          </p:cNvSpPr>
          <p:nvPr/>
        </p:nvSpPr>
        <p:spPr bwMode="auto">
          <a:xfrm rot="728579">
            <a:off x="6075363" y="3540125"/>
            <a:ext cx="1817687" cy="284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8" name="Rectangle 7"/>
          <p:cNvSpPr>
            <a:spLocks noGrp="1" noChangeArrowheads="1"/>
          </p:cNvSpPr>
          <p:nvPr>
            <p:ph type="title"/>
          </p:nvPr>
        </p:nvSpPr>
        <p:spPr>
          <a:xfrm>
            <a:off x="476250" y="238125"/>
            <a:ext cx="7772400" cy="600075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TCP: Timeout and retransmission scenarios</a:t>
            </a:r>
            <a:endParaRPr lang="en-US" altLang="en-US" smtClean="0"/>
          </a:p>
        </p:txBody>
      </p:sp>
      <p:grpSp>
        <p:nvGrpSpPr>
          <p:cNvPr id="4109" name="Group 8"/>
          <p:cNvGrpSpPr>
            <a:grpSpLocks/>
          </p:cNvGrpSpPr>
          <p:nvPr/>
        </p:nvGrpSpPr>
        <p:grpSpPr bwMode="auto">
          <a:xfrm>
            <a:off x="381000" y="1114425"/>
            <a:ext cx="3486150" cy="4821238"/>
            <a:chOff x="94" y="1007"/>
            <a:chExt cx="2196" cy="3037"/>
          </a:xfrm>
        </p:grpSpPr>
        <p:sp>
          <p:nvSpPr>
            <p:cNvPr id="4137" name="Line 9"/>
            <p:cNvSpPr>
              <a:spLocks noChangeShapeType="1"/>
            </p:cNvSpPr>
            <p:nvPr/>
          </p:nvSpPr>
          <p:spPr bwMode="auto">
            <a:xfrm flipH="1">
              <a:off x="1164" y="1884"/>
              <a:ext cx="996" cy="30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8" name="Line 10"/>
            <p:cNvSpPr>
              <a:spLocks noChangeShapeType="1"/>
            </p:cNvSpPr>
            <p:nvPr/>
          </p:nvSpPr>
          <p:spPr bwMode="auto">
            <a:xfrm>
              <a:off x="570" y="1428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100" name="Object 11"/>
            <p:cNvGraphicFramePr>
              <a:graphicFrameLocks noChangeAspect="1"/>
            </p:cNvGraphicFramePr>
            <p:nvPr/>
          </p:nvGraphicFramePr>
          <p:xfrm>
            <a:off x="310" y="1007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0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" y="1007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9" name="Text Box 12"/>
            <p:cNvSpPr txBox="1">
              <a:spLocks noChangeArrowheads="1"/>
            </p:cNvSpPr>
            <p:nvPr/>
          </p:nvSpPr>
          <p:spPr bwMode="auto">
            <a:xfrm>
              <a:off x="568" y="1007"/>
              <a:ext cx="5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Host A</a:t>
              </a:r>
              <a:endParaRPr lang="en-US" altLang="en-US" sz="1000"/>
            </a:p>
          </p:txBody>
        </p:sp>
        <p:sp>
          <p:nvSpPr>
            <p:cNvPr id="4140" name="Text Box 13"/>
            <p:cNvSpPr txBox="1">
              <a:spLocks noChangeArrowheads="1"/>
            </p:cNvSpPr>
            <p:nvPr/>
          </p:nvSpPr>
          <p:spPr bwMode="auto">
            <a:xfrm rot="706751">
              <a:off x="811" y="1435"/>
              <a:ext cx="117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Seq=92, 8 bytes data</a:t>
              </a:r>
              <a:endParaRPr lang="en-US" altLang="en-US" sz="1000"/>
            </a:p>
          </p:txBody>
        </p:sp>
        <p:sp>
          <p:nvSpPr>
            <p:cNvPr id="4141" name="Text Box 14"/>
            <p:cNvSpPr txBox="1">
              <a:spLocks noChangeArrowheads="1"/>
            </p:cNvSpPr>
            <p:nvPr/>
          </p:nvSpPr>
          <p:spPr bwMode="auto">
            <a:xfrm rot="-982672">
              <a:off x="1368" y="1867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ACK=100</a:t>
              </a:r>
              <a:endParaRPr lang="en-US" altLang="en-US" sz="1000"/>
            </a:p>
          </p:txBody>
        </p:sp>
        <p:sp>
          <p:nvSpPr>
            <p:cNvPr id="4142" name="Text Box 15"/>
            <p:cNvSpPr txBox="1">
              <a:spLocks noChangeArrowheads="1"/>
            </p:cNvSpPr>
            <p:nvPr/>
          </p:nvSpPr>
          <p:spPr bwMode="auto">
            <a:xfrm>
              <a:off x="939" y="2222"/>
              <a:ext cx="37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loss</a:t>
              </a:r>
              <a:endParaRPr lang="en-US" altLang="en-US" sz="1000"/>
            </a:p>
          </p:txBody>
        </p:sp>
        <p:sp>
          <p:nvSpPr>
            <p:cNvPr id="4143" name="Text Box 16"/>
            <p:cNvSpPr txBox="1">
              <a:spLocks noChangeArrowheads="1"/>
            </p:cNvSpPr>
            <p:nvPr/>
          </p:nvSpPr>
          <p:spPr bwMode="auto">
            <a:xfrm rot="-5400000">
              <a:off x="156" y="1937"/>
              <a:ext cx="5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timeout</a:t>
              </a:r>
              <a:endParaRPr lang="en-US" altLang="en-US" sz="1000"/>
            </a:p>
          </p:txBody>
        </p:sp>
        <p:sp>
          <p:nvSpPr>
            <p:cNvPr id="4144" name="Line 17"/>
            <p:cNvSpPr>
              <a:spLocks noChangeShapeType="1"/>
            </p:cNvSpPr>
            <p:nvPr/>
          </p:nvSpPr>
          <p:spPr bwMode="auto">
            <a:xfrm flipH="1">
              <a:off x="300" y="1200"/>
              <a:ext cx="0" cy="28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45" name="Group 18"/>
            <p:cNvGrpSpPr>
              <a:grpSpLocks/>
            </p:cNvGrpSpPr>
            <p:nvPr/>
          </p:nvGrpSpPr>
          <p:grpSpPr bwMode="auto">
            <a:xfrm>
              <a:off x="94" y="3602"/>
              <a:ext cx="415" cy="231"/>
              <a:chOff x="3304" y="3530"/>
              <a:chExt cx="415" cy="231"/>
            </a:xfrm>
          </p:grpSpPr>
          <p:sp>
            <p:nvSpPr>
              <p:cNvPr id="4157" name="Rectangle 19"/>
              <p:cNvSpPr>
                <a:spLocks noChangeArrowheads="1"/>
              </p:cNvSpPr>
              <p:nvPr/>
            </p:nvSpPr>
            <p:spPr bwMode="auto">
              <a:xfrm>
                <a:off x="3342" y="3576"/>
                <a:ext cx="324" cy="1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58" name="Text Box 20"/>
              <p:cNvSpPr txBox="1">
                <a:spLocks noChangeArrowheads="1"/>
              </p:cNvSpPr>
              <p:nvPr/>
            </p:nvSpPr>
            <p:spPr bwMode="auto">
              <a:xfrm>
                <a:off x="3304" y="3530"/>
                <a:ext cx="4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/>
                <a:r>
                  <a:rPr lang="en-US" altLang="en-US" sz="1800">
                    <a:solidFill>
                      <a:srgbClr val="FF0000"/>
                    </a:solidFill>
                    <a:latin typeface="Comic Sans MS" pitchFamily="66" charset="0"/>
                  </a:rPr>
                  <a:t>time</a:t>
                </a:r>
                <a:endParaRPr lang="en-US" altLang="en-US" sz="1000"/>
              </a:p>
            </p:txBody>
          </p:sp>
        </p:grpSp>
        <p:sp>
          <p:nvSpPr>
            <p:cNvPr id="4146" name="Text Box 21"/>
            <p:cNvSpPr txBox="1">
              <a:spLocks noChangeArrowheads="1"/>
            </p:cNvSpPr>
            <p:nvPr/>
          </p:nvSpPr>
          <p:spPr bwMode="auto">
            <a:xfrm>
              <a:off x="652" y="3659"/>
              <a:ext cx="14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lost ACK scenario</a:t>
              </a:r>
              <a:endParaRPr lang="en-US" altLang="en-US" sz="1200"/>
            </a:p>
          </p:txBody>
        </p:sp>
        <p:graphicFrame>
          <p:nvGraphicFramePr>
            <p:cNvPr id="4101" name="Object 22"/>
            <p:cNvGraphicFramePr>
              <a:graphicFrameLocks noChangeAspect="1"/>
            </p:cNvGraphicFramePr>
            <p:nvPr/>
          </p:nvGraphicFramePr>
          <p:xfrm>
            <a:off x="1984" y="1013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1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4" y="1013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47" name="Text Box 23"/>
            <p:cNvSpPr txBox="1">
              <a:spLocks noChangeArrowheads="1"/>
            </p:cNvSpPr>
            <p:nvPr/>
          </p:nvSpPr>
          <p:spPr bwMode="auto">
            <a:xfrm>
              <a:off x="1528" y="1019"/>
              <a:ext cx="5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Host B</a:t>
              </a:r>
              <a:endParaRPr lang="en-US" altLang="en-US" sz="1000"/>
            </a:p>
          </p:txBody>
        </p:sp>
        <p:sp>
          <p:nvSpPr>
            <p:cNvPr id="4148" name="Text Box 24"/>
            <p:cNvSpPr txBox="1">
              <a:spLocks noChangeArrowheads="1"/>
            </p:cNvSpPr>
            <p:nvPr/>
          </p:nvSpPr>
          <p:spPr bwMode="auto">
            <a:xfrm>
              <a:off x="1006" y="2047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FF0000"/>
                  </a:solidFill>
                  <a:latin typeface="Arial" charset="0"/>
                </a:rPr>
                <a:t>X</a:t>
              </a:r>
              <a:endParaRPr lang="en-US" altLang="en-US" sz="1000"/>
            </a:p>
          </p:txBody>
        </p:sp>
        <p:sp>
          <p:nvSpPr>
            <p:cNvPr id="4149" name="Line 25"/>
            <p:cNvSpPr>
              <a:spLocks noChangeShapeType="1"/>
            </p:cNvSpPr>
            <p:nvPr/>
          </p:nvSpPr>
          <p:spPr bwMode="auto">
            <a:xfrm>
              <a:off x="570" y="2604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Text Box 26"/>
            <p:cNvSpPr txBox="1">
              <a:spLocks noChangeArrowheads="1"/>
            </p:cNvSpPr>
            <p:nvPr/>
          </p:nvSpPr>
          <p:spPr bwMode="auto">
            <a:xfrm rot="706751">
              <a:off x="679" y="2553"/>
              <a:ext cx="13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Arial" charset="0"/>
                </a:rPr>
                <a:t>Seq=92, 8 bytes data</a:t>
              </a:r>
              <a:endParaRPr lang="en-US" altLang="en-US" sz="1200"/>
            </a:p>
          </p:txBody>
        </p:sp>
        <p:sp>
          <p:nvSpPr>
            <p:cNvPr id="4151" name="Line 27"/>
            <p:cNvSpPr>
              <a:spLocks noChangeShapeType="1"/>
            </p:cNvSpPr>
            <p:nvPr/>
          </p:nvSpPr>
          <p:spPr bwMode="auto">
            <a:xfrm>
              <a:off x="564" y="1290"/>
              <a:ext cx="0" cy="24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Line 28"/>
            <p:cNvSpPr>
              <a:spLocks noChangeShapeType="1"/>
            </p:cNvSpPr>
            <p:nvPr/>
          </p:nvSpPr>
          <p:spPr bwMode="auto">
            <a:xfrm>
              <a:off x="2148" y="1290"/>
              <a:ext cx="0" cy="24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3" name="Line 29"/>
            <p:cNvSpPr>
              <a:spLocks noChangeShapeType="1"/>
            </p:cNvSpPr>
            <p:nvPr/>
          </p:nvSpPr>
          <p:spPr bwMode="auto">
            <a:xfrm flipH="1">
              <a:off x="576" y="3096"/>
              <a:ext cx="1572" cy="47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4" name="Text Box 30"/>
            <p:cNvSpPr txBox="1">
              <a:spLocks noChangeArrowheads="1"/>
            </p:cNvSpPr>
            <p:nvPr/>
          </p:nvSpPr>
          <p:spPr bwMode="auto">
            <a:xfrm rot="-926867">
              <a:off x="1086" y="3149"/>
              <a:ext cx="6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ACK=100</a:t>
              </a:r>
              <a:endParaRPr lang="en-US" altLang="en-US" sz="1000"/>
            </a:p>
          </p:txBody>
        </p:sp>
        <p:sp>
          <p:nvSpPr>
            <p:cNvPr id="4155" name="Line 31"/>
            <p:cNvSpPr>
              <a:spLocks noChangeShapeType="1"/>
            </p:cNvSpPr>
            <p:nvPr/>
          </p:nvSpPr>
          <p:spPr bwMode="auto">
            <a:xfrm flipV="1">
              <a:off x="456" y="1416"/>
              <a:ext cx="0" cy="3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6" name="Line 32"/>
            <p:cNvSpPr>
              <a:spLocks noChangeShapeType="1"/>
            </p:cNvSpPr>
            <p:nvPr/>
          </p:nvSpPr>
          <p:spPr bwMode="auto">
            <a:xfrm flipH="1">
              <a:off x="462" y="2298"/>
              <a:ext cx="0" cy="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10" name="Line 33"/>
          <p:cNvSpPr>
            <a:spLocks noChangeShapeType="1"/>
          </p:cNvSpPr>
          <p:nvPr/>
        </p:nvSpPr>
        <p:spPr bwMode="auto">
          <a:xfrm>
            <a:off x="5800725" y="17351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" name="Object 34"/>
          <p:cNvGraphicFramePr>
            <a:graphicFrameLocks noChangeAspect="1"/>
          </p:cNvGraphicFramePr>
          <p:nvPr/>
        </p:nvGraphicFramePr>
        <p:xfrm>
          <a:off x="5387975" y="1066800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Clip" r:id="rId7" imgW="1305000" imgH="1085760" progId="MS_ClipArt_Gallery.2">
                  <p:embed/>
                </p:oleObj>
              </mc:Choice>
              <mc:Fallback>
                <p:oleObj name="Clip" r:id="rId7" imgW="1305000" imgH="1085760" progId="MS_ClipArt_Gallery.2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1066800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1" name="Text Box 35"/>
          <p:cNvSpPr txBox="1">
            <a:spLocks noChangeArrowheads="1"/>
          </p:cNvSpPr>
          <p:nvPr/>
        </p:nvSpPr>
        <p:spPr bwMode="auto">
          <a:xfrm>
            <a:off x="5797550" y="1066800"/>
            <a:ext cx="849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Comic Sans MS" pitchFamily="66" charset="0"/>
              </a:rPr>
              <a:t>Host A</a:t>
            </a:r>
            <a:endParaRPr lang="en-US" altLang="en-US" sz="1000"/>
          </a:p>
        </p:txBody>
      </p:sp>
      <p:sp>
        <p:nvSpPr>
          <p:cNvPr id="4112" name="Text Box 36"/>
          <p:cNvSpPr txBox="1">
            <a:spLocks noChangeArrowheads="1"/>
          </p:cNvSpPr>
          <p:nvPr/>
        </p:nvSpPr>
        <p:spPr bwMode="auto">
          <a:xfrm rot="808459">
            <a:off x="5848350" y="2120900"/>
            <a:ext cx="233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Arial" charset="0"/>
              </a:rPr>
              <a:t>Seq=100, 20 bytes data</a:t>
            </a:r>
            <a:endParaRPr lang="en-US" altLang="en-US" sz="1200"/>
          </a:p>
        </p:txBody>
      </p:sp>
      <p:sp>
        <p:nvSpPr>
          <p:cNvPr id="4113" name="Text Box 37"/>
          <p:cNvSpPr txBox="1">
            <a:spLocks noChangeArrowheads="1"/>
          </p:cNvSpPr>
          <p:nvPr/>
        </p:nvSpPr>
        <p:spPr bwMode="auto">
          <a:xfrm rot="-1770084">
            <a:off x="6743700" y="2794000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Arial" charset="0"/>
              </a:rPr>
              <a:t>ACK=100</a:t>
            </a:r>
            <a:endParaRPr lang="en-US" altLang="en-US" sz="1000"/>
          </a:p>
        </p:txBody>
      </p:sp>
      <p:sp>
        <p:nvSpPr>
          <p:cNvPr id="4114" name="Text Box 38"/>
          <p:cNvSpPr txBox="1">
            <a:spLocks noChangeArrowheads="1"/>
          </p:cNvSpPr>
          <p:nvPr/>
        </p:nvSpPr>
        <p:spPr bwMode="auto">
          <a:xfrm rot="-5400000">
            <a:off x="4768850" y="2492375"/>
            <a:ext cx="1682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Comic Sans MS" pitchFamily="66" charset="0"/>
              </a:rPr>
              <a:t>Seq=92 timeout</a:t>
            </a:r>
            <a:endParaRPr lang="en-US" altLang="en-US" sz="1200"/>
          </a:p>
        </p:txBody>
      </p:sp>
      <p:grpSp>
        <p:nvGrpSpPr>
          <p:cNvPr id="4115" name="Group 39"/>
          <p:cNvGrpSpPr>
            <a:grpSpLocks/>
          </p:cNvGrpSpPr>
          <p:nvPr/>
        </p:nvGrpSpPr>
        <p:grpSpPr bwMode="auto">
          <a:xfrm>
            <a:off x="5045075" y="5186363"/>
            <a:ext cx="658813" cy="366712"/>
            <a:chOff x="3304" y="3530"/>
            <a:chExt cx="415" cy="231"/>
          </a:xfrm>
        </p:grpSpPr>
        <p:sp>
          <p:nvSpPr>
            <p:cNvPr id="4135" name="Rectangle 40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6" name="Text Box 41"/>
            <p:cNvSpPr txBox="1">
              <a:spLocks noChangeArrowheads="1"/>
            </p:cNvSpPr>
            <p:nvPr/>
          </p:nvSpPr>
          <p:spPr bwMode="auto">
            <a:xfrm>
              <a:off x="3304" y="3530"/>
              <a:ext cx="4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time</a:t>
              </a:r>
              <a:endParaRPr lang="en-US" altLang="en-US" sz="1000"/>
            </a:p>
          </p:txBody>
        </p:sp>
      </p:grpSp>
      <p:sp>
        <p:nvSpPr>
          <p:cNvPr id="4116" name="Text Box 42"/>
          <p:cNvSpPr txBox="1">
            <a:spLocks noChangeArrowheads="1"/>
          </p:cNvSpPr>
          <p:nvPr/>
        </p:nvSpPr>
        <p:spPr bwMode="auto">
          <a:xfrm>
            <a:off x="5827713" y="5348288"/>
            <a:ext cx="24796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2000">
                <a:latin typeface="Comic Sans MS" pitchFamily="66" charset="0"/>
              </a:rPr>
              <a:t>premature timeout,</a:t>
            </a:r>
          </a:p>
          <a:p>
            <a:pPr algn="ctr"/>
            <a:r>
              <a:rPr lang="en-US" altLang="en-US" sz="2000">
                <a:latin typeface="Comic Sans MS" pitchFamily="66" charset="0"/>
              </a:rPr>
              <a:t>cumulative ACKs</a:t>
            </a:r>
            <a:endParaRPr lang="en-US" altLang="en-US" sz="1200"/>
          </a:p>
        </p:txBody>
      </p:sp>
      <p:graphicFrame>
        <p:nvGraphicFramePr>
          <p:cNvPr id="4099" name="Object 43"/>
          <p:cNvGraphicFramePr>
            <a:graphicFrameLocks noChangeAspect="1"/>
          </p:cNvGraphicFramePr>
          <p:nvPr/>
        </p:nvGraphicFramePr>
        <p:xfrm>
          <a:off x="8045450" y="1076325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Clip" r:id="rId8" imgW="1305000" imgH="1085760" progId="MS_ClipArt_Gallery.2">
                  <p:embed/>
                </p:oleObj>
              </mc:Choice>
              <mc:Fallback>
                <p:oleObj name="Clip" r:id="rId8" imgW="1305000" imgH="1085760" progId="MS_ClipArt_Gallery.2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450" y="1076325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Text Box 44"/>
          <p:cNvSpPr txBox="1">
            <a:spLocks noChangeArrowheads="1"/>
          </p:cNvSpPr>
          <p:nvPr/>
        </p:nvSpPr>
        <p:spPr bwMode="auto">
          <a:xfrm>
            <a:off x="7321550" y="1085850"/>
            <a:ext cx="828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Comic Sans MS" pitchFamily="66" charset="0"/>
              </a:rPr>
              <a:t>Host B</a:t>
            </a:r>
            <a:endParaRPr lang="en-US" altLang="en-US" sz="1000"/>
          </a:p>
        </p:txBody>
      </p:sp>
      <p:sp>
        <p:nvSpPr>
          <p:cNvPr id="4118" name="Line 45"/>
          <p:cNvSpPr>
            <a:spLocks noChangeShapeType="1"/>
          </p:cNvSpPr>
          <p:nvPr/>
        </p:nvSpPr>
        <p:spPr bwMode="auto">
          <a:xfrm>
            <a:off x="5800725" y="36020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Text Box 46"/>
          <p:cNvSpPr txBox="1">
            <a:spLocks noChangeArrowheads="1"/>
          </p:cNvSpPr>
          <p:nvPr/>
        </p:nvSpPr>
        <p:spPr bwMode="auto">
          <a:xfrm rot="706751">
            <a:off x="5945188" y="3492500"/>
            <a:ext cx="2111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Arial" charset="0"/>
              </a:rPr>
              <a:t>Seq=92, 8 bytes data</a:t>
            </a:r>
            <a:endParaRPr lang="en-US" altLang="en-US" sz="1200"/>
          </a:p>
        </p:txBody>
      </p:sp>
      <p:sp>
        <p:nvSpPr>
          <p:cNvPr id="4120" name="Line 47"/>
          <p:cNvSpPr>
            <a:spLocks noChangeShapeType="1"/>
          </p:cNvSpPr>
          <p:nvPr/>
        </p:nvSpPr>
        <p:spPr bwMode="auto">
          <a:xfrm>
            <a:off x="5791200" y="1516063"/>
            <a:ext cx="6350" cy="382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Line 48"/>
          <p:cNvSpPr>
            <a:spLocks noChangeShapeType="1"/>
          </p:cNvSpPr>
          <p:nvPr/>
        </p:nvSpPr>
        <p:spPr bwMode="auto">
          <a:xfrm>
            <a:off x="8305800" y="1516063"/>
            <a:ext cx="0" cy="384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Text Box 49"/>
          <p:cNvSpPr txBox="1">
            <a:spLocks noChangeArrowheads="1"/>
          </p:cNvSpPr>
          <p:nvPr/>
        </p:nvSpPr>
        <p:spPr bwMode="auto">
          <a:xfrm rot="-1338105">
            <a:off x="7105650" y="2905125"/>
            <a:ext cx="966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Arial" charset="0"/>
              </a:rPr>
              <a:t>ACK=120</a:t>
            </a:r>
            <a:endParaRPr lang="en-US" altLang="en-US" sz="1000"/>
          </a:p>
        </p:txBody>
      </p:sp>
      <p:sp>
        <p:nvSpPr>
          <p:cNvPr id="4123" name="Line 50"/>
          <p:cNvSpPr>
            <a:spLocks noChangeShapeType="1"/>
          </p:cNvSpPr>
          <p:nvPr/>
        </p:nvSpPr>
        <p:spPr bwMode="auto">
          <a:xfrm flipV="1">
            <a:off x="5638800" y="1741488"/>
            <a:ext cx="6350" cy="2444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51"/>
          <p:cNvSpPr>
            <a:spLocks noChangeShapeType="1"/>
          </p:cNvSpPr>
          <p:nvPr/>
        </p:nvSpPr>
        <p:spPr bwMode="auto">
          <a:xfrm flipH="1">
            <a:off x="5629275" y="3370263"/>
            <a:ext cx="0" cy="22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Line 52"/>
          <p:cNvSpPr>
            <a:spLocks noChangeShapeType="1"/>
          </p:cNvSpPr>
          <p:nvPr/>
        </p:nvSpPr>
        <p:spPr bwMode="auto">
          <a:xfrm>
            <a:off x="5788025" y="2087563"/>
            <a:ext cx="2508250" cy="6286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Text Box 53"/>
          <p:cNvSpPr txBox="1">
            <a:spLocks noChangeArrowheads="1"/>
          </p:cNvSpPr>
          <p:nvPr/>
        </p:nvSpPr>
        <p:spPr bwMode="auto">
          <a:xfrm rot="706751">
            <a:off x="5973763" y="1711325"/>
            <a:ext cx="2111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Arial" charset="0"/>
              </a:rPr>
              <a:t>Seq=92, 8 bytes data</a:t>
            </a:r>
            <a:endParaRPr lang="en-US" altLang="en-US" sz="1200"/>
          </a:p>
        </p:txBody>
      </p:sp>
      <p:sp>
        <p:nvSpPr>
          <p:cNvPr id="4127" name="Line 54"/>
          <p:cNvSpPr>
            <a:spLocks noChangeShapeType="1"/>
          </p:cNvSpPr>
          <p:nvPr/>
        </p:nvSpPr>
        <p:spPr bwMode="auto">
          <a:xfrm flipH="1">
            <a:off x="5613400" y="3602038"/>
            <a:ext cx="180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Line 55"/>
          <p:cNvSpPr>
            <a:spLocks noChangeShapeType="1"/>
          </p:cNvSpPr>
          <p:nvPr/>
        </p:nvSpPr>
        <p:spPr bwMode="auto">
          <a:xfrm flipH="1">
            <a:off x="5594350" y="1741488"/>
            <a:ext cx="180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56"/>
          <p:cNvSpPr>
            <a:spLocks noChangeShapeType="1"/>
          </p:cNvSpPr>
          <p:nvPr/>
        </p:nvSpPr>
        <p:spPr bwMode="auto">
          <a:xfrm flipH="1">
            <a:off x="5368925" y="4113213"/>
            <a:ext cx="4222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57"/>
          <p:cNvSpPr txBox="1">
            <a:spLocks noChangeArrowheads="1"/>
          </p:cNvSpPr>
          <p:nvPr/>
        </p:nvSpPr>
        <p:spPr bwMode="auto">
          <a:xfrm rot="-5400000">
            <a:off x="4486275" y="2916238"/>
            <a:ext cx="1774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Comic Sans MS" pitchFamily="66" charset="0"/>
              </a:rPr>
              <a:t>Seq=100 timeout</a:t>
            </a:r>
            <a:endParaRPr lang="en-US" altLang="en-US" sz="1200"/>
          </a:p>
        </p:txBody>
      </p:sp>
      <p:sp>
        <p:nvSpPr>
          <p:cNvPr id="4131" name="Line 58"/>
          <p:cNvSpPr>
            <a:spLocks noChangeShapeType="1"/>
          </p:cNvSpPr>
          <p:nvPr/>
        </p:nvSpPr>
        <p:spPr bwMode="auto">
          <a:xfrm flipV="1">
            <a:off x="5378450" y="2097088"/>
            <a:ext cx="635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Line 59"/>
          <p:cNvSpPr>
            <a:spLocks noChangeShapeType="1"/>
          </p:cNvSpPr>
          <p:nvPr/>
        </p:nvSpPr>
        <p:spPr bwMode="auto">
          <a:xfrm flipH="1">
            <a:off x="5387975" y="3814763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3" name="Line 60"/>
          <p:cNvSpPr>
            <a:spLocks noChangeShapeType="1"/>
          </p:cNvSpPr>
          <p:nvPr/>
        </p:nvSpPr>
        <p:spPr bwMode="auto">
          <a:xfrm flipH="1">
            <a:off x="5816600" y="4246563"/>
            <a:ext cx="2476500" cy="1104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Text Box 61"/>
          <p:cNvSpPr txBox="1">
            <a:spLocks noChangeArrowheads="1"/>
          </p:cNvSpPr>
          <p:nvPr/>
        </p:nvSpPr>
        <p:spPr bwMode="auto">
          <a:xfrm rot="-1338105">
            <a:off x="6921500" y="4333875"/>
            <a:ext cx="966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Arial" charset="0"/>
              </a:rPr>
              <a:t>ACK=120</a:t>
            </a:r>
            <a:endParaRPr lang="en-US" alt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11F96C-EEF5-4302-8DAB-C802C79DB280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13335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 Round Trip Time and Timeout</a:t>
            </a:r>
            <a:endParaRPr lang="en-US" alt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1381125"/>
            <a:ext cx="3914775" cy="456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u="sng" smtClean="0"/>
              <a:t>Q:</a:t>
            </a:r>
            <a:r>
              <a:rPr lang="en-US" altLang="en-US" sz="2000" smtClean="0"/>
              <a:t> how to set TCP timeout value?</a:t>
            </a:r>
          </a:p>
          <a:p>
            <a:pPr eaLnBrk="1" hangingPunct="1"/>
            <a:r>
              <a:rPr lang="en-US" altLang="en-US" sz="1800" smtClean="0"/>
              <a:t>longer than RTT</a:t>
            </a:r>
          </a:p>
          <a:p>
            <a:pPr lvl="1" eaLnBrk="1" hangingPunct="1"/>
            <a:r>
              <a:rPr lang="en-US" altLang="en-US" sz="1800" smtClean="0"/>
              <a:t>note: RTT will vary</a:t>
            </a:r>
            <a:endParaRPr lang="en-US" altLang="en-US" sz="1600" smtClean="0"/>
          </a:p>
          <a:p>
            <a:pPr eaLnBrk="1" hangingPunct="1"/>
            <a:r>
              <a:rPr lang="en-US" altLang="en-US" sz="1800" smtClean="0"/>
              <a:t>too short: premature timeout</a:t>
            </a:r>
          </a:p>
          <a:p>
            <a:pPr lvl="1" eaLnBrk="1" hangingPunct="1"/>
            <a:r>
              <a:rPr lang="en-US" altLang="en-US" sz="1800" smtClean="0"/>
              <a:t>unnecessary retransmissions</a:t>
            </a:r>
          </a:p>
          <a:p>
            <a:pPr eaLnBrk="1" hangingPunct="1"/>
            <a:r>
              <a:rPr lang="en-US" altLang="en-US" sz="1800" smtClean="0"/>
              <a:t>too long: slow reaction to segment loss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352550"/>
            <a:ext cx="436245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u="sng" smtClean="0"/>
              <a:t>Q:</a:t>
            </a:r>
            <a:r>
              <a:rPr lang="en-US" altLang="en-US" sz="2000" smtClean="0"/>
              <a:t> how to estimate RTT?</a:t>
            </a:r>
          </a:p>
          <a:p>
            <a:pPr eaLnBrk="1" hangingPunct="1"/>
            <a:r>
              <a:rPr lang="en-US" altLang="en-US" sz="1800" b="1" smtClean="0">
                <a:solidFill>
                  <a:schemeClr val="accent2"/>
                </a:solidFill>
                <a:latin typeface="Courier New" pitchFamily="49" charset="0"/>
              </a:rPr>
              <a:t>SampleRTT</a:t>
            </a:r>
            <a:r>
              <a:rPr lang="en-US" altLang="en-US" sz="1800" smtClean="0">
                <a:solidFill>
                  <a:schemeClr val="accent2"/>
                </a:solidFill>
              </a:rPr>
              <a:t>:</a:t>
            </a:r>
            <a:r>
              <a:rPr lang="en-US" altLang="en-US" sz="1800" smtClean="0"/>
              <a:t> measured time from segment transmission until ACK receipt</a:t>
            </a:r>
          </a:p>
          <a:p>
            <a:pPr lvl="1" eaLnBrk="1" hangingPunct="1"/>
            <a:r>
              <a:rPr lang="en-US" altLang="en-US" sz="1800" smtClean="0"/>
              <a:t>ignore retransmissions, cumulatively ACKed segments</a:t>
            </a:r>
          </a:p>
          <a:p>
            <a:pPr eaLnBrk="1" hangingPunct="1"/>
            <a:r>
              <a:rPr lang="en-US" altLang="en-US" sz="1800" b="1" smtClean="0">
                <a:latin typeface="Courier New" pitchFamily="49" charset="0"/>
              </a:rPr>
              <a:t>SampleRTT</a:t>
            </a:r>
            <a:r>
              <a:rPr lang="en-US" altLang="en-US" sz="1800" smtClean="0"/>
              <a:t> will vary, want estimated RTT “smoother”</a:t>
            </a:r>
            <a:endParaRPr lang="en-US" altLang="en-US" sz="2000" smtClean="0"/>
          </a:p>
          <a:p>
            <a:pPr lvl="1" eaLnBrk="1" hangingPunct="1"/>
            <a:r>
              <a:rPr lang="en-US" altLang="en-US" sz="1800" smtClean="0"/>
              <a:t>use several recent measurements, not just current </a:t>
            </a:r>
            <a:r>
              <a:rPr lang="en-US" altLang="en-US" sz="1800" b="1" smtClean="0">
                <a:latin typeface="Courier New" pitchFamily="49" charset="0"/>
              </a:rPr>
              <a:t>SampleRTT</a:t>
            </a:r>
            <a:endParaRPr lang="en-US" altLang="en-US" sz="180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D446F-C731-4B58-BECC-27F4F3E4E9EB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13335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 Round Trip Time and Timeout</a:t>
            </a:r>
            <a:endParaRPr lang="en-US" altLang="en-US" smtClean="0"/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663575" y="1463675"/>
            <a:ext cx="734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2000" b="1">
                <a:latin typeface="Courier New" pitchFamily="49" charset="0"/>
              </a:rPr>
              <a:t>EstimatedRTT = (1-x)*EstimatedRTT + x*SampleRTT</a:t>
            </a:r>
            <a:endParaRPr lang="en-US" altLang="en-US" sz="1000"/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1143000" y="1914525"/>
            <a:ext cx="75438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Exponential weighted moving average (EWMA)</a:t>
            </a:r>
          </a:p>
          <a:p>
            <a:pPr eaLnBrk="1" hangingPunct="1"/>
            <a:r>
              <a:rPr lang="en-US" altLang="en-US"/>
              <a:t>influence of given sample decreases exponentially fast</a:t>
            </a:r>
          </a:p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typical value of x: 0.1</a:t>
            </a:r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04850" y="3238500"/>
            <a:ext cx="8058150" cy="1562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u="sng" smtClean="0"/>
              <a:t>Setting the timeout</a:t>
            </a:r>
            <a:endParaRPr lang="en-US" altLang="en-US" sz="2400" smtClean="0"/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smtClean="0">
                <a:latin typeface="Courier New" pitchFamily="49" charset="0"/>
              </a:rPr>
              <a:t>EstimtedRTT</a:t>
            </a:r>
            <a:r>
              <a:rPr lang="en-US" altLang="en-US" sz="2000" smtClean="0"/>
              <a:t> plus “safety margin”</a:t>
            </a:r>
          </a:p>
          <a:p>
            <a:pPr eaLnBrk="1" hangingPunct="1"/>
            <a:r>
              <a:rPr lang="en-US" altLang="en-US" sz="2000" smtClean="0"/>
              <a:t>large variation in </a:t>
            </a:r>
            <a:r>
              <a:rPr lang="en-US" altLang="en-US" sz="2000" b="1" smtClean="0">
                <a:latin typeface="Courier New" pitchFamily="49" charset="0"/>
              </a:rPr>
              <a:t>EstimatedRTT </a:t>
            </a:r>
            <a:r>
              <a:rPr lang="en-US" altLang="en-US" sz="2000" b="1" smtClean="0">
                <a:latin typeface="Courier New" pitchFamily="49" charset="0"/>
                <a:sym typeface="Wingdings" pitchFamily="2" charset="2"/>
              </a:rPr>
              <a:t> </a:t>
            </a:r>
            <a:r>
              <a:rPr lang="en-US" altLang="en-US" sz="2000" smtClean="0"/>
              <a:t>larger safety margin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1339850" y="4724400"/>
            <a:ext cx="5670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2000" b="1">
                <a:latin typeface="Courier New" pitchFamily="49" charset="0"/>
              </a:rPr>
              <a:t>Timeout = EstimatedRTT + 4*Deviation</a:t>
            </a:r>
            <a:endParaRPr lang="en-US" altLang="en-US" sz="1000"/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1330325" y="5165725"/>
            <a:ext cx="6975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2000" b="1">
                <a:latin typeface="Courier New" pitchFamily="49" charset="0"/>
              </a:rPr>
              <a:t>Deviation = (1-x)*Deviation +</a:t>
            </a:r>
          </a:p>
          <a:p>
            <a:r>
              <a:rPr lang="en-US" altLang="en-US" sz="2000" b="1">
                <a:latin typeface="Courier New" pitchFamily="49" charset="0"/>
              </a:rPr>
              <a:t>             x*|SampleRTT-EstimatedRTT|</a:t>
            </a:r>
            <a:endParaRPr lang="en-US" alt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TCP RTT and Timeout (Cont’d)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What happens when a timer expires?</a:t>
            </a:r>
          </a:p>
          <a:p>
            <a:pPr lvl="1"/>
            <a:r>
              <a:rPr lang="en-US" altLang="en-US" smtClean="0"/>
              <a:t>Exponential backoff: double the Timeout value</a:t>
            </a:r>
          </a:p>
          <a:p>
            <a:pPr lvl="1"/>
            <a:r>
              <a:rPr lang="en-US" altLang="en-US" smtClean="0"/>
              <a:t>An upper limit is also suggested (60 seconds)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r>
              <a:rPr lang="en-US" altLang="en-US" smtClean="0"/>
              <a:t>How about the timeout value for the first packet?</a:t>
            </a:r>
          </a:p>
          <a:p>
            <a:pPr lvl="1"/>
            <a:r>
              <a:rPr lang="en-US" altLang="en-US" smtClean="0"/>
              <a:t>It should be sufficient large</a:t>
            </a:r>
          </a:p>
          <a:p>
            <a:pPr lvl="1"/>
            <a:r>
              <a:rPr lang="en-US" altLang="en-US" smtClean="0"/>
              <a:t>3 seconds recommended in RFC1122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305AC-6D5A-462A-BDCA-EF1BA9B964F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2895600"/>
            <a:ext cx="7666038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That is, when a timer expires, we do not use the</a:t>
            </a:r>
          </a:p>
          <a:p>
            <a:pPr>
              <a:defRPr/>
            </a:pPr>
            <a:r>
              <a:rPr lang="en-US" dirty="0">
                <a:latin typeface="+mn-lt"/>
              </a:rPr>
              <a:t>above formulas to compute the timeout value for TCP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3B0EDE-F754-44CA-8621-FAFDF8610E5E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Flow/Congestion Control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Sometimes sender shouldn’t send a pkt whenever its ready</a:t>
            </a:r>
          </a:p>
          <a:p>
            <a:pPr lvl="1" eaLnBrk="1" hangingPunct="1"/>
            <a:r>
              <a:rPr lang="en-US" altLang="en-US" smtClean="0"/>
              <a:t>Receiver not ready (e.g., buffers full)</a:t>
            </a:r>
          </a:p>
          <a:p>
            <a:pPr lvl="1" eaLnBrk="1" hangingPunct="1"/>
            <a:r>
              <a:rPr lang="en-US" altLang="en-US" smtClean="0"/>
              <a:t>Avoid congestion</a:t>
            </a:r>
          </a:p>
          <a:p>
            <a:pPr lvl="2" eaLnBrk="1" hangingPunct="1"/>
            <a:r>
              <a:rPr lang="en-US" altLang="en-US" sz="1800" smtClean="0"/>
              <a:t>Sender transmits smoothly to avoid temporary network overloads</a:t>
            </a:r>
          </a:p>
          <a:p>
            <a:pPr lvl="1" eaLnBrk="1" hangingPunct="1"/>
            <a:r>
              <a:rPr lang="en-US" altLang="en-US" smtClean="0"/>
              <a:t>React to congestion</a:t>
            </a:r>
          </a:p>
          <a:p>
            <a:pPr lvl="2" eaLnBrk="1" hangingPunct="1"/>
            <a:r>
              <a:rPr lang="en-US" altLang="en-US" sz="1800" smtClean="0"/>
              <a:t>Many unACK’ed pkts, may mean long end-end delays, congested networks</a:t>
            </a:r>
          </a:p>
          <a:p>
            <a:pPr lvl="2" eaLnBrk="1" hangingPunct="1"/>
            <a:r>
              <a:rPr lang="en-US" altLang="en-US" sz="1800" smtClean="0"/>
              <a:t>Network itself may provide sender with congestion indication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E42AC7-C7B8-40C9-B4D4-1E52E3E3F6D1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895350" y="1087438"/>
            <a:ext cx="3057525" cy="1428750"/>
          </a:xfrm>
          <a:prstGeom prst="rect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 Flow Control</a:t>
            </a:r>
            <a:endParaRPr lang="en-US" altLang="en-US" smtClean="0"/>
          </a:p>
        </p:txBody>
      </p:sp>
      <p:sp>
        <p:nvSpPr>
          <p:cNvPr id="1843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219700" y="954088"/>
            <a:ext cx="3333750" cy="45243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receiver: explicitly informs sender of (dynamically changing) amount of free buffer space </a:t>
            </a:r>
          </a:p>
          <a:p>
            <a:pPr lvl="1" eaLnBrk="1" hangingPunct="1"/>
            <a:r>
              <a:rPr lang="en-US" altLang="en-US" sz="2000" b="1" smtClean="0">
                <a:latin typeface="Courier New" pitchFamily="49" charset="0"/>
              </a:rPr>
              <a:t>RcvWindow </a:t>
            </a:r>
            <a:r>
              <a:rPr lang="en-US" altLang="en-US" sz="2000" b="1" smtClean="0"/>
              <a:t>field</a:t>
            </a:r>
            <a:r>
              <a:rPr lang="en-US" altLang="en-US" sz="2000" smtClean="0"/>
              <a:t> in TCP segment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sender: keeps the amount of transmitted, unACKed data less than most recently received </a:t>
            </a:r>
            <a:r>
              <a:rPr lang="en-US" altLang="en-US" sz="2000" b="1" smtClean="0">
                <a:latin typeface="Courier New" pitchFamily="49" charset="0"/>
              </a:rPr>
              <a:t>RcvWindow</a:t>
            </a:r>
            <a:endParaRPr lang="en-US" altLang="en-US" sz="2400" b="1" smtClean="0">
              <a:latin typeface="Courier New" pitchFamily="49" charset="0"/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981075" y="1295400"/>
            <a:ext cx="28717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2000">
                <a:latin typeface="Comic Sans MS" pitchFamily="66" charset="0"/>
              </a:rPr>
              <a:t>sender won’t overrun</a:t>
            </a:r>
          </a:p>
          <a:p>
            <a:pPr algn="ctr"/>
            <a:r>
              <a:rPr lang="en-US" altLang="en-US" sz="2000">
                <a:latin typeface="Comic Sans MS" pitchFamily="66" charset="0"/>
              </a:rPr>
              <a:t>receiver’s buffers by</a:t>
            </a:r>
          </a:p>
          <a:p>
            <a:pPr algn="ctr"/>
            <a:r>
              <a:rPr lang="en-US" altLang="en-US" sz="2000">
                <a:latin typeface="Comic Sans MS" pitchFamily="66" charset="0"/>
              </a:rPr>
              <a:t>transmitting too much,</a:t>
            </a:r>
          </a:p>
          <a:p>
            <a:pPr algn="ctr"/>
            <a:r>
              <a:rPr lang="en-US" altLang="en-US" sz="2000">
                <a:latin typeface="Comic Sans MS" pitchFamily="66" charset="0"/>
              </a:rPr>
              <a:t> too fast</a:t>
            </a:r>
            <a:endParaRPr lang="en-US" altLang="en-US" sz="1000"/>
          </a:p>
        </p:txBody>
      </p:sp>
      <p:grpSp>
        <p:nvGrpSpPr>
          <p:cNvPr id="18439" name="Group 6"/>
          <p:cNvGrpSpPr>
            <a:grpSpLocks/>
          </p:cNvGrpSpPr>
          <p:nvPr/>
        </p:nvGrpSpPr>
        <p:grpSpPr bwMode="auto">
          <a:xfrm>
            <a:off x="958850" y="914400"/>
            <a:ext cx="1893888" cy="457200"/>
            <a:chOff x="3448" y="305"/>
            <a:chExt cx="1193" cy="288"/>
          </a:xfrm>
        </p:grpSpPr>
        <p:sp>
          <p:nvSpPr>
            <p:cNvPr id="18443" name="Rectangle 7"/>
            <p:cNvSpPr>
              <a:spLocks noChangeArrowheads="1"/>
            </p:cNvSpPr>
            <p:nvPr/>
          </p:nvSpPr>
          <p:spPr bwMode="auto">
            <a:xfrm>
              <a:off x="3486" y="330"/>
              <a:ext cx="1134" cy="2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4" name="Text Box 8"/>
            <p:cNvSpPr txBox="1">
              <a:spLocks noChangeArrowheads="1"/>
            </p:cNvSpPr>
            <p:nvPr/>
          </p:nvSpPr>
          <p:spPr bwMode="auto">
            <a:xfrm>
              <a:off x="3448" y="305"/>
              <a:ext cx="119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FF0000"/>
                  </a:solidFill>
                  <a:latin typeface="Comic Sans MS" pitchFamily="66" charset="0"/>
                </a:rPr>
                <a:t>flow control</a:t>
              </a:r>
              <a:endParaRPr lang="en-US" altLang="en-US" sz="1000"/>
            </a:p>
          </p:txBody>
        </p:sp>
      </p:grpSp>
      <p:pic>
        <p:nvPicPr>
          <p:cNvPr id="18440" name="Picture 9" descr="C:\temp\rcvwi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3816350"/>
            <a:ext cx="4800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1373188" y="5703888"/>
            <a:ext cx="21637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800">
                <a:latin typeface="Comic Sans MS" pitchFamily="66" charset="0"/>
              </a:rPr>
              <a:t>receiver buffering</a:t>
            </a:r>
            <a:endParaRPr lang="en-US" altLang="en-US" sz="1000"/>
          </a:p>
        </p:txBody>
      </p:sp>
      <p:sp>
        <p:nvSpPr>
          <p:cNvPr id="18442" name="Text Box 11"/>
          <p:cNvSpPr txBox="1">
            <a:spLocks noChangeArrowheads="1"/>
          </p:cNvSpPr>
          <p:nvPr/>
        </p:nvSpPr>
        <p:spPr bwMode="auto">
          <a:xfrm>
            <a:off x="511175" y="2876550"/>
            <a:ext cx="453707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600" b="1">
                <a:latin typeface="Courier New" pitchFamily="49" charset="0"/>
              </a:rPr>
              <a:t>RcvBuffer</a:t>
            </a:r>
            <a:r>
              <a:rPr lang="en-US" altLang="en-US" sz="1600"/>
              <a:t> </a:t>
            </a:r>
            <a:r>
              <a:rPr lang="en-US" altLang="en-US" sz="1600">
                <a:latin typeface="Comic Sans MS" pitchFamily="66" charset="0"/>
              </a:rPr>
              <a:t>= size of TCP Receive Buffer</a:t>
            </a:r>
          </a:p>
          <a:p>
            <a:endParaRPr lang="en-US" altLang="en-US" sz="1200">
              <a:latin typeface="Comic Sans MS" pitchFamily="66" charset="0"/>
            </a:endParaRPr>
          </a:p>
          <a:p>
            <a:r>
              <a:rPr lang="en-US" altLang="en-US" sz="1600" b="1">
                <a:latin typeface="Courier New" pitchFamily="49" charset="0"/>
              </a:rPr>
              <a:t>RcvWindow</a:t>
            </a:r>
            <a:r>
              <a:rPr lang="en-US" altLang="en-US" sz="1600">
                <a:latin typeface="Comic Sans MS" pitchFamily="66" charset="0"/>
              </a:rPr>
              <a:t> = amount of spare room in Buffer</a:t>
            </a:r>
            <a:r>
              <a:rPr lang="en-US" altLang="en-US" sz="1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D536E3-AF2A-4EDE-BADC-03C346B2280C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What is Congestion?</a:t>
            </a:r>
            <a:endParaRPr lang="en-US" altLang="en-US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7762875" cy="47244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Informally: “too many sources sending too much data too fast for </a:t>
            </a:r>
            <a:r>
              <a:rPr lang="en-US" altLang="en-US" sz="2000" i="1" dirty="0" smtClean="0">
                <a:solidFill>
                  <a:schemeClr val="accent2"/>
                </a:solidFill>
              </a:rPr>
              <a:t>network</a:t>
            </a:r>
            <a:r>
              <a:rPr lang="en-US" altLang="en-US" sz="2000" dirty="0" smtClean="0"/>
              <a:t> to handle”</a:t>
            </a:r>
          </a:p>
          <a:p>
            <a:pPr eaLnBrk="1" hangingPunct="1"/>
            <a:r>
              <a:rPr lang="en-US" altLang="en-US" sz="2000" dirty="0" smtClean="0"/>
              <a:t>Different from flow control!</a:t>
            </a:r>
          </a:p>
          <a:p>
            <a:pPr eaLnBrk="1" hangingPunct="1"/>
            <a:r>
              <a:rPr lang="en-US" altLang="en-US" sz="2000" dirty="0" smtClean="0"/>
              <a:t>Manifestations at the end points: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000" dirty="0" smtClean="0"/>
              <a:t>First symptom: long delays (long queuing delay in router buffers)</a:t>
            </a:r>
          </a:p>
          <a:p>
            <a:pPr lvl="1" eaLnBrk="1" hangingPunct="1"/>
            <a:r>
              <a:rPr lang="en-US" altLang="en-US" sz="2000" dirty="0" smtClean="0"/>
              <a:t>Final symptom: Lost </a:t>
            </a:r>
            <a:r>
              <a:rPr lang="en-US" altLang="en-US" sz="2000" dirty="0" smtClean="0"/>
              <a:t>packets (buffer overflow at </a:t>
            </a:r>
            <a:r>
              <a:rPr lang="en-US" altLang="en-US" sz="2000" dirty="0" smtClean="0"/>
              <a:t>routers, packets dropped) </a:t>
            </a: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0D50BC-57F5-46D1-B186-BAAC8D5ECD70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Effects of Retransmission on Congestion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Ideal case</a:t>
            </a:r>
          </a:p>
          <a:p>
            <a:pPr lvl="1" eaLnBrk="1" hangingPunct="1"/>
            <a:r>
              <a:rPr lang="en-US" altLang="en-US" dirty="0" smtClean="0"/>
              <a:t>Every packet delivered successfully until capacity</a:t>
            </a:r>
          </a:p>
          <a:p>
            <a:pPr lvl="1" eaLnBrk="1" hangingPunct="1"/>
            <a:r>
              <a:rPr lang="en-US" altLang="en-US" dirty="0" smtClean="0"/>
              <a:t>Beyond capacity: deliver packets at capacity rate</a:t>
            </a:r>
          </a:p>
          <a:p>
            <a:pPr eaLnBrk="1" hangingPunct="1"/>
            <a:r>
              <a:rPr lang="en-US" altLang="en-US" dirty="0" smtClean="0"/>
              <a:t>Reality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As offered load increases, more packets lost</a:t>
            </a:r>
          </a:p>
          <a:p>
            <a:pPr lvl="2" eaLnBrk="1" hangingPunct="1"/>
            <a:r>
              <a:rPr lang="en-US" altLang="en-US" sz="1800" dirty="0" smtClean="0"/>
              <a:t>More retransmissions </a:t>
            </a:r>
            <a:r>
              <a:rPr lang="en-US" altLang="en-US" sz="1800" dirty="0" smtClean="0">
                <a:sym typeface="Wingdings" pitchFamily="2" charset="2"/>
              </a:rPr>
              <a:t> more traffic  more losses …</a:t>
            </a:r>
          </a:p>
          <a:p>
            <a:pPr lvl="1" eaLnBrk="1" hangingPunct="1"/>
            <a:r>
              <a:rPr lang="en-US" altLang="en-US" dirty="0" smtClean="0"/>
              <a:t>In face of loss, or long end-end delay</a:t>
            </a:r>
          </a:p>
          <a:p>
            <a:pPr lvl="2" eaLnBrk="1" hangingPunct="1"/>
            <a:r>
              <a:rPr lang="en-US" altLang="en-US" sz="1800" dirty="0" smtClean="0"/>
              <a:t>Retransmissions can make things worse</a:t>
            </a:r>
          </a:p>
          <a:p>
            <a:pPr lvl="1" eaLnBrk="1" hangingPunct="1"/>
            <a:r>
              <a:rPr lang="en-US" altLang="en-US" dirty="0" smtClean="0"/>
              <a:t>Decreasing rate of transmission</a:t>
            </a:r>
          </a:p>
          <a:p>
            <a:pPr lvl="2" eaLnBrk="1" hangingPunct="1"/>
            <a:r>
              <a:rPr lang="en-US" altLang="en-US" sz="1800" dirty="0" smtClean="0"/>
              <a:t>Increases overall throughput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E1BF9-628B-4268-9EA5-F90D119F67C0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Congestion: Moral of the Story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When losses occur</a:t>
            </a:r>
          </a:p>
          <a:p>
            <a:pPr lvl="1" eaLnBrk="1" hangingPunct="1"/>
            <a:r>
              <a:rPr lang="en-US" altLang="en-US" dirty="0" smtClean="0"/>
              <a:t>Back off, don’t aggressively retransmit</a:t>
            </a:r>
          </a:p>
          <a:p>
            <a:pPr eaLnBrk="1" hangingPunct="1"/>
            <a:r>
              <a:rPr lang="en-US" altLang="en-US" dirty="0" smtClean="0"/>
              <a:t>Issue of fairness</a:t>
            </a:r>
          </a:p>
          <a:p>
            <a:pPr lvl="1" eaLnBrk="1" hangingPunct="1"/>
            <a:r>
              <a:rPr lang="en-US" altLang="en-US" dirty="0" smtClean="0">
                <a:solidFill>
                  <a:schemeClr val="accent2"/>
                </a:solidFill>
              </a:rPr>
              <a:t>Social versus individual good</a:t>
            </a:r>
          </a:p>
          <a:p>
            <a:pPr lvl="1" eaLnBrk="1" hangingPunct="1"/>
            <a:r>
              <a:rPr lang="en-US" altLang="en-US" dirty="0" smtClean="0"/>
              <a:t>What about greedy senders who don’t back off?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DEF266-5BF2-4DD6-AD93-C3C2B562C260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Taxonomy of Congestion Control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Open-Loop (avoidance)</a:t>
            </a:r>
          </a:p>
          <a:p>
            <a:pPr lvl="1" eaLnBrk="1" hangingPunct="1"/>
            <a:r>
              <a:rPr lang="en-US" altLang="en-US" smtClean="0"/>
              <a:t>Make sure congestion doesn’t occur</a:t>
            </a:r>
          </a:p>
          <a:p>
            <a:pPr lvl="1" eaLnBrk="1" hangingPunct="1"/>
            <a:r>
              <a:rPr lang="en-US" altLang="en-US" smtClean="0"/>
              <a:t>Design and provision the network to avoid congestion</a:t>
            </a:r>
          </a:p>
          <a:p>
            <a:pPr eaLnBrk="1" hangingPunct="1"/>
            <a:r>
              <a:rPr lang="en-US" altLang="en-US" smtClean="0"/>
              <a:t>Closed-Loop (reactive)</a:t>
            </a:r>
          </a:p>
          <a:p>
            <a:pPr lvl="1" eaLnBrk="1" hangingPunct="1"/>
            <a:r>
              <a:rPr lang="en-US" altLang="en-US" smtClean="0"/>
              <a:t>Monitor, detect and react to congestion</a:t>
            </a:r>
          </a:p>
          <a:p>
            <a:pPr lvl="1" eaLnBrk="1" hangingPunct="1"/>
            <a:r>
              <a:rPr lang="en-US" altLang="en-US" smtClean="0"/>
              <a:t>Based on the concept of feedback loop</a:t>
            </a:r>
          </a:p>
          <a:p>
            <a:pPr eaLnBrk="1" hangingPunct="1"/>
            <a:r>
              <a:rPr lang="en-US" altLang="en-US" smtClean="0"/>
              <a:t>Hybrid</a:t>
            </a:r>
          </a:p>
          <a:p>
            <a:pPr lvl="1" eaLnBrk="1" hangingPunct="1"/>
            <a:r>
              <a:rPr lang="en-US" altLang="en-US" smtClean="0"/>
              <a:t>Avoidance at a slower time scale </a:t>
            </a:r>
          </a:p>
          <a:p>
            <a:pPr lvl="1" eaLnBrk="1" hangingPunct="1"/>
            <a:r>
              <a:rPr lang="en-US" altLang="en-US" smtClean="0"/>
              <a:t>Reaction at a faster time scale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BF37D-A4E5-4C83-871F-E5C4969CC8E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43875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TCP: Overview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10125" y="1552575"/>
            <a:ext cx="3895725" cy="46482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full duplex data:</a:t>
            </a:r>
          </a:p>
          <a:p>
            <a:pPr lvl="1" eaLnBrk="1" hangingPunct="1"/>
            <a:r>
              <a:rPr lang="en-US" altLang="en-US" sz="1800" smtClean="0"/>
              <a:t>bi-directional data flow in same connection</a:t>
            </a:r>
          </a:p>
          <a:p>
            <a:pPr lvl="1" eaLnBrk="1" hangingPunct="1"/>
            <a:r>
              <a:rPr lang="en-US" altLang="en-US" sz="1800" smtClean="0"/>
              <a:t>MSS: maximum segment size</a:t>
            </a:r>
          </a:p>
          <a:p>
            <a:pPr eaLnBrk="1" hangingPunct="1"/>
            <a:r>
              <a:rPr lang="en-US" altLang="en-US" sz="2000" smtClean="0"/>
              <a:t>connection-oriented: </a:t>
            </a:r>
          </a:p>
          <a:p>
            <a:pPr lvl="1" eaLnBrk="1" hangingPunct="1"/>
            <a:r>
              <a:rPr lang="en-US" altLang="en-US" sz="1800" smtClean="0"/>
              <a:t>handshaking (exchange of control msgs) init’s sender, receiver state before data exchange</a:t>
            </a:r>
          </a:p>
          <a:p>
            <a:pPr eaLnBrk="1" hangingPunct="1"/>
            <a:r>
              <a:rPr lang="en-US" altLang="en-US" sz="2000" smtClean="0"/>
              <a:t>flow controlled:</a:t>
            </a:r>
          </a:p>
          <a:p>
            <a:pPr lvl="1" eaLnBrk="1" hangingPunct="1"/>
            <a:r>
              <a:rPr lang="en-US" altLang="en-US" sz="1800" smtClean="0"/>
              <a:t>sender will not overwhelm receiver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" y="1543050"/>
            <a:ext cx="4381500" cy="363855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point-to-point:</a:t>
            </a:r>
          </a:p>
          <a:p>
            <a:pPr lvl="1" eaLnBrk="1" hangingPunct="1"/>
            <a:r>
              <a:rPr lang="en-US" altLang="en-US" sz="1800" smtClean="0"/>
              <a:t>one sender, one receiver</a:t>
            </a:r>
            <a:r>
              <a:rPr lang="en-US" altLang="en-US" sz="1800" smtClean="0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en-US" altLang="en-US" sz="2000" smtClean="0"/>
              <a:t>reliable, in-order </a:t>
            </a:r>
            <a:r>
              <a:rPr lang="en-US" altLang="en-US" sz="2000" i="1" smtClean="0"/>
              <a:t>byte steam:</a:t>
            </a:r>
          </a:p>
          <a:p>
            <a:pPr lvl="1" eaLnBrk="1" hangingPunct="1"/>
            <a:r>
              <a:rPr lang="en-US" altLang="en-US" sz="1800" smtClean="0"/>
              <a:t>no “message boundaries”</a:t>
            </a:r>
          </a:p>
          <a:p>
            <a:pPr eaLnBrk="1" hangingPunct="1"/>
            <a:r>
              <a:rPr lang="en-US" altLang="en-US" sz="2000" smtClean="0"/>
              <a:t>pipelined:</a:t>
            </a:r>
          </a:p>
          <a:p>
            <a:pPr lvl="1" eaLnBrk="1" hangingPunct="1"/>
            <a:r>
              <a:rPr lang="en-US" altLang="en-US" sz="1800" smtClean="0"/>
              <a:t>TCP congestion and flow control set window size</a:t>
            </a:r>
          </a:p>
          <a:p>
            <a:pPr eaLnBrk="1" hangingPunct="1"/>
            <a:r>
              <a:rPr lang="en-US" altLang="en-US" sz="2000" i="1" smtClean="0"/>
              <a:t>send &amp; receive buffers</a:t>
            </a:r>
            <a:endParaRPr lang="en-US" altLang="en-US" sz="2000" smtClean="0"/>
          </a:p>
        </p:txBody>
      </p:sp>
      <p:graphicFrame>
        <p:nvGraphicFramePr>
          <p:cNvPr id="1026" name="Object 1024"/>
          <p:cNvGraphicFramePr>
            <a:graphicFrameLocks noChangeAspect="1"/>
          </p:cNvGraphicFramePr>
          <p:nvPr/>
        </p:nvGraphicFramePr>
        <p:xfrm>
          <a:off x="228600" y="4995863"/>
          <a:ext cx="503555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VISIO" r:id="rId4" imgW="6602760" imgH="1123200" progId="Visio.Drawing.5">
                  <p:embed/>
                </p:oleObj>
              </mc:Choice>
              <mc:Fallback>
                <p:oleObj name="VISIO" r:id="rId4" imgW="6602760" imgH="1123200" progId="Visio.Drawing.5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995863"/>
                        <a:ext cx="5035550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4182C0-40C1-41A2-BBEF-95E8C6C9FDE5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Closed-Loop Congestion Control</a:t>
            </a:r>
            <a:endParaRPr lang="en-US" altLang="en-US" smtClean="0"/>
          </a:p>
        </p:txBody>
      </p:sp>
      <p:pic>
        <p:nvPicPr>
          <p:cNvPr id="23556" name="Picture 3" descr="Y:\class\5211\fig\fig-fc-mod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62188"/>
            <a:ext cx="8001000" cy="291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E8EB8-997C-4D61-80C9-FF622077A63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Closed-Loop Congestion Control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Explicit</a:t>
            </a:r>
            <a:endParaRPr lang="en-US" altLang="en-US" smtClean="0"/>
          </a:p>
          <a:p>
            <a:pPr lvl="1" eaLnBrk="1" hangingPunct="1"/>
            <a:r>
              <a:rPr lang="en-US" altLang="en-US" smtClean="0"/>
              <a:t>network tells source its current rate</a:t>
            </a:r>
          </a:p>
          <a:p>
            <a:pPr lvl="1" eaLnBrk="1" hangingPunct="1"/>
            <a:r>
              <a:rPr lang="en-US" altLang="en-US" smtClean="0"/>
              <a:t>Better control but more overhead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Implicit</a:t>
            </a:r>
            <a:endParaRPr lang="en-US" altLang="en-US" smtClean="0"/>
          </a:p>
          <a:p>
            <a:pPr lvl="1" eaLnBrk="1" hangingPunct="1"/>
            <a:r>
              <a:rPr lang="en-US" altLang="en-US" smtClean="0"/>
              <a:t>End point figures out rate by observing network</a:t>
            </a:r>
          </a:p>
          <a:p>
            <a:pPr lvl="1" eaLnBrk="1" hangingPunct="1"/>
            <a:r>
              <a:rPr lang="en-US" altLang="en-US" smtClean="0"/>
              <a:t>Less overhead but limited control</a:t>
            </a:r>
          </a:p>
          <a:p>
            <a:pPr eaLnBrk="1" hangingPunct="1"/>
            <a:r>
              <a:rPr lang="en-US" altLang="en-US" smtClean="0"/>
              <a:t>Ideally</a:t>
            </a:r>
          </a:p>
          <a:p>
            <a:pPr lvl="1" eaLnBrk="1" hangingPunct="1"/>
            <a:r>
              <a:rPr lang="en-US" altLang="en-US" smtClean="0"/>
              <a:t>overhead of implicit with effectiveness of explicit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18648-3545-4036-B669-4AC86FD38BA4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Closed-Loop Congestion Control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Window-based </a:t>
            </a:r>
            <a:r>
              <a:rPr lang="en-US" altLang="en-US" i="1" dirty="0" smtClean="0"/>
              <a:t>vs</a:t>
            </a:r>
            <a:r>
              <a:rPr lang="en-US" altLang="en-US" dirty="0" smtClean="0"/>
              <a:t> Rate-based</a:t>
            </a:r>
          </a:p>
          <a:p>
            <a:pPr lvl="1" eaLnBrk="1" hangingPunct="1"/>
            <a:r>
              <a:rPr lang="en-US" altLang="en-US" dirty="0" smtClean="0">
                <a:solidFill>
                  <a:schemeClr val="accent2"/>
                </a:solidFill>
              </a:rPr>
              <a:t>Window-based</a:t>
            </a:r>
            <a:r>
              <a:rPr lang="en-US" altLang="en-US" dirty="0" smtClean="0"/>
              <a:t>: No. of </a:t>
            </a:r>
            <a:r>
              <a:rPr lang="en-US" altLang="en-US" dirty="0" err="1" smtClean="0"/>
              <a:t>pkts</a:t>
            </a:r>
            <a:r>
              <a:rPr lang="en-US" altLang="en-US" dirty="0" smtClean="0"/>
              <a:t> sent limited by a </a:t>
            </a:r>
            <a:r>
              <a:rPr lang="en-US" altLang="en-US" dirty="0" smtClean="0"/>
              <a:t>window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>
                <a:solidFill>
                  <a:schemeClr val="accent2"/>
                </a:solidFill>
              </a:rPr>
              <a:t>Rate-based</a:t>
            </a:r>
            <a:r>
              <a:rPr lang="en-US" altLang="en-US" dirty="0" smtClean="0"/>
              <a:t>: Packets to be sent controlled by a rate</a:t>
            </a:r>
          </a:p>
          <a:p>
            <a:pPr lvl="2" eaLnBrk="1" hangingPunct="1"/>
            <a:r>
              <a:rPr lang="en-US" altLang="en-US" sz="1800" dirty="0" smtClean="0"/>
              <a:t>Fine-grained timer needed</a:t>
            </a:r>
          </a:p>
          <a:p>
            <a:pPr lvl="2" eaLnBrk="1" hangingPunct="1"/>
            <a:r>
              <a:rPr lang="en-US" altLang="en-US" sz="1800" dirty="0" smtClean="0"/>
              <a:t>No coupling of flow and error control</a:t>
            </a:r>
          </a:p>
          <a:p>
            <a:pPr eaLnBrk="1" hangingPunct="1"/>
            <a:r>
              <a:rPr lang="en-US" altLang="en-US" dirty="0" smtClean="0"/>
              <a:t>Hop-by-Hop </a:t>
            </a:r>
            <a:r>
              <a:rPr lang="en-US" altLang="en-US" i="1" dirty="0" smtClean="0"/>
              <a:t>vs</a:t>
            </a:r>
            <a:r>
              <a:rPr lang="en-US" altLang="en-US" dirty="0" smtClean="0"/>
              <a:t> End-to-End</a:t>
            </a:r>
          </a:p>
          <a:p>
            <a:pPr lvl="1" eaLnBrk="1" hangingPunct="1"/>
            <a:r>
              <a:rPr lang="en-US" altLang="en-US" dirty="0" smtClean="0">
                <a:solidFill>
                  <a:schemeClr val="accent2"/>
                </a:solidFill>
              </a:rPr>
              <a:t>Hop-by-Hop</a:t>
            </a:r>
            <a:r>
              <a:rPr lang="en-US" altLang="en-US" dirty="0" smtClean="0"/>
              <a:t>: done at every link</a:t>
            </a:r>
          </a:p>
          <a:p>
            <a:pPr lvl="2" eaLnBrk="1" hangingPunct="1"/>
            <a:r>
              <a:rPr lang="en-US" altLang="en-US" sz="1800" dirty="0" smtClean="0"/>
              <a:t>Simple, better control but more overhead</a:t>
            </a:r>
          </a:p>
          <a:p>
            <a:pPr lvl="1" eaLnBrk="1" hangingPunct="1"/>
            <a:r>
              <a:rPr lang="en-US" altLang="en-US" dirty="0" smtClean="0">
                <a:solidFill>
                  <a:schemeClr val="accent2"/>
                </a:solidFill>
              </a:rPr>
              <a:t>End-to-End</a:t>
            </a:r>
            <a:r>
              <a:rPr lang="en-US" altLang="en-US" dirty="0" smtClean="0"/>
              <a:t>: sender matches all the servers on its 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F5DB7-D306-4611-BE7D-C09408A82E8B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Approaches towards Congestion Control</a:t>
            </a:r>
            <a:endParaRPr lang="en-US" alt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6300" y="1720850"/>
            <a:ext cx="3781425" cy="3873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smtClean="0">
                <a:solidFill>
                  <a:schemeClr val="accent2"/>
                </a:solidFill>
              </a:rPr>
              <a:t>End-end congestion control:</a:t>
            </a:r>
          </a:p>
          <a:p>
            <a:pPr eaLnBrk="1" hangingPunct="1"/>
            <a:r>
              <a:rPr lang="en-US" altLang="en-US" sz="2000" smtClean="0"/>
              <a:t>no explicit feedback from network</a:t>
            </a:r>
          </a:p>
          <a:p>
            <a:pPr eaLnBrk="1" hangingPunct="1"/>
            <a:r>
              <a:rPr lang="en-US" altLang="en-US" sz="2000" smtClean="0"/>
              <a:t>congestion inferred from end-system observed loss, delay</a:t>
            </a:r>
          </a:p>
          <a:p>
            <a:pPr eaLnBrk="1" hangingPunct="1"/>
            <a:r>
              <a:rPr lang="en-US" altLang="en-US" sz="2000" smtClean="0"/>
              <a:t>approach taken by TCP</a:t>
            </a:r>
            <a:endParaRPr lang="en-US" altLang="en-US" sz="2400" smtClean="0"/>
          </a:p>
        </p:txBody>
      </p:sp>
      <p:sp>
        <p:nvSpPr>
          <p:cNvPr id="2662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20850"/>
            <a:ext cx="3810000" cy="3952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smtClean="0">
                <a:solidFill>
                  <a:schemeClr val="accent2"/>
                </a:solidFill>
              </a:rPr>
              <a:t>Network-assisted congestion control:</a:t>
            </a:r>
          </a:p>
          <a:p>
            <a:pPr eaLnBrk="1" hangingPunct="1"/>
            <a:r>
              <a:rPr lang="en-US" altLang="en-US" sz="1800" smtClean="0"/>
              <a:t>routers provide feedback to end systems</a:t>
            </a:r>
          </a:p>
          <a:p>
            <a:pPr lvl="1" eaLnBrk="1" hangingPunct="1"/>
            <a:r>
              <a:rPr lang="en-US" altLang="en-US" sz="1800" smtClean="0"/>
              <a:t>single bit indicating congestion (TCP/IP ECN, SNA DECbit, ATM)</a:t>
            </a:r>
          </a:p>
          <a:p>
            <a:pPr lvl="1" eaLnBrk="1" hangingPunct="1"/>
            <a:r>
              <a:rPr lang="en-US" altLang="en-US" sz="1800" smtClean="0"/>
              <a:t>explicit rate sender should send at</a:t>
            </a:r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533400" y="1219200"/>
            <a:ext cx="7477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Two broad approaches towards congestion control: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F6BEE-2E32-4048-8939-A77765A7A47A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TCP Congestion Control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Idea</a:t>
            </a:r>
          </a:p>
          <a:p>
            <a:pPr lvl="1" eaLnBrk="1" hangingPunct="1"/>
            <a:r>
              <a:rPr lang="en-US" altLang="en-US" dirty="0" smtClean="0"/>
              <a:t>Each source determines network capacity for itself</a:t>
            </a:r>
          </a:p>
          <a:p>
            <a:pPr lvl="1" eaLnBrk="1" hangingPunct="1"/>
            <a:r>
              <a:rPr lang="en-US" altLang="en-US" dirty="0" smtClean="0"/>
              <a:t>Uses implicit feedback, adaptive congestion window</a:t>
            </a:r>
          </a:p>
          <a:p>
            <a:pPr lvl="1" eaLnBrk="1" hangingPunct="1"/>
            <a:r>
              <a:rPr lang="en-US" altLang="en-US" dirty="0" smtClean="0"/>
              <a:t>ACKs pace transmission (self-clocking)</a:t>
            </a:r>
          </a:p>
          <a:p>
            <a:pPr eaLnBrk="1" hangingPunct="1"/>
            <a:r>
              <a:rPr lang="en-US" altLang="en-US" dirty="0" smtClean="0"/>
              <a:t>Challenge</a:t>
            </a:r>
          </a:p>
          <a:p>
            <a:pPr lvl="1" eaLnBrk="1" hangingPunct="1"/>
            <a:r>
              <a:rPr lang="en-US" altLang="en-US" dirty="0" smtClean="0"/>
              <a:t>Determining the available capacity in the first place</a:t>
            </a:r>
          </a:p>
          <a:p>
            <a:pPr lvl="1" eaLnBrk="1" hangingPunct="1"/>
            <a:r>
              <a:rPr lang="en-US" altLang="en-US" dirty="0" smtClean="0"/>
              <a:t>Adjusting to changes in the available capacity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B94D-08A9-45CB-A0E1-04E66E7D9C9B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867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Additive Increase/Multiplicative Decrease</a:t>
            </a:r>
          </a:p>
        </p:txBody>
      </p:sp>
      <p:sp>
        <p:nvSpPr>
          <p:cNvPr id="2867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010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Objective: Adjust to changes in available capacity</a:t>
            </a:r>
          </a:p>
          <a:p>
            <a:pPr lvl="1" eaLnBrk="1" hangingPunct="1"/>
            <a:r>
              <a:rPr lang="en-US" altLang="en-US" smtClean="0"/>
              <a:t>A state variable per connection: CongWin</a:t>
            </a:r>
          </a:p>
          <a:p>
            <a:pPr lvl="2" eaLnBrk="1" hangingPunct="1"/>
            <a:r>
              <a:rPr lang="en-US" altLang="en-US" sz="1800" smtClean="0"/>
              <a:t>Limit how much data source has is in transit</a:t>
            </a:r>
          </a:p>
          <a:p>
            <a:pPr lvl="1" eaLnBrk="1" hangingPunct="1"/>
            <a:r>
              <a:rPr lang="en-US" altLang="en-US" smtClean="0"/>
              <a:t>MaxWin = MIN(RcvWindow, CongWin)</a:t>
            </a:r>
          </a:p>
          <a:p>
            <a:pPr eaLnBrk="1" hangingPunct="1"/>
            <a:r>
              <a:rPr lang="en-US" altLang="en-US" smtClean="0"/>
              <a:t>Algorithm</a:t>
            </a:r>
          </a:p>
          <a:p>
            <a:pPr lvl="1" eaLnBrk="1" hangingPunct="1"/>
            <a:r>
              <a:rPr lang="en-US" altLang="en-US" smtClean="0"/>
              <a:t>Increase CongWin when congestion goes down (</a:t>
            </a:r>
            <a:r>
              <a:rPr lang="en-US" altLang="en-US" sz="1800" smtClean="0"/>
              <a:t>no losses</a:t>
            </a:r>
            <a:r>
              <a:rPr lang="en-US" altLang="en-US" smtClean="0"/>
              <a:t>)</a:t>
            </a:r>
          </a:p>
          <a:p>
            <a:pPr lvl="2" eaLnBrk="1" hangingPunct="1"/>
            <a:r>
              <a:rPr lang="en-US" altLang="en-US" sz="1800" smtClean="0"/>
              <a:t>Increment CongWin by 1 pkt per RTT (</a:t>
            </a:r>
            <a:r>
              <a:rPr lang="en-US" altLang="en-US" sz="1800" smtClean="0">
                <a:solidFill>
                  <a:schemeClr val="accent2"/>
                </a:solidFill>
              </a:rPr>
              <a:t>linear increase</a:t>
            </a:r>
            <a:r>
              <a:rPr lang="en-US" altLang="en-US" sz="1800" smtClean="0"/>
              <a:t>)</a:t>
            </a:r>
          </a:p>
          <a:p>
            <a:pPr lvl="1" eaLnBrk="1" hangingPunct="1"/>
            <a:r>
              <a:rPr lang="en-US" altLang="en-US" smtClean="0"/>
              <a:t>Decrease CongWin when congestion goes up (</a:t>
            </a:r>
            <a:r>
              <a:rPr lang="en-US" altLang="en-US" sz="1800" smtClean="0"/>
              <a:t>timeout</a:t>
            </a:r>
            <a:r>
              <a:rPr lang="en-US" altLang="en-US" smtClean="0"/>
              <a:t>)</a:t>
            </a:r>
          </a:p>
          <a:p>
            <a:pPr lvl="2" eaLnBrk="1" hangingPunct="1"/>
            <a:r>
              <a:rPr lang="en-US" altLang="en-US" sz="1800" smtClean="0"/>
              <a:t>Divide CongWin by 2 (</a:t>
            </a:r>
            <a:r>
              <a:rPr lang="en-US" altLang="en-US" sz="1800" smtClean="0">
                <a:solidFill>
                  <a:schemeClr val="accent2"/>
                </a:solidFill>
              </a:rPr>
              <a:t>multiplicative decrease</a:t>
            </a:r>
            <a:r>
              <a:rPr lang="en-US" altLang="en-US" sz="18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521B2-DE88-464F-98EE-B42F54FFF793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TCP Congestion Control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400175"/>
            <a:ext cx="7915275" cy="1114425"/>
          </a:xfrm>
        </p:spPr>
        <p:txBody>
          <a:bodyPr/>
          <a:lstStyle/>
          <a:p>
            <a:pPr eaLnBrk="1" hangingPunct="1"/>
            <a:r>
              <a:rPr lang="en-US" altLang="en-US" sz="2000" smtClean="0">
                <a:solidFill>
                  <a:schemeClr val="accent2"/>
                </a:solidFill>
              </a:rPr>
              <a:t>Window-based, implicit,  end-end control</a:t>
            </a:r>
          </a:p>
          <a:p>
            <a:pPr eaLnBrk="1" hangingPunct="1"/>
            <a:r>
              <a:rPr lang="en-US" altLang="en-US" sz="2000" smtClean="0"/>
              <a:t>Transmission rate limited by congestion window size, </a:t>
            </a:r>
            <a:r>
              <a:rPr lang="en-US" altLang="en-US" sz="1800" b="1" smtClean="0">
                <a:latin typeface="Courier New" pitchFamily="49" charset="0"/>
              </a:rPr>
              <a:t>Congwin</a:t>
            </a:r>
            <a:r>
              <a:rPr lang="en-US" altLang="en-US" sz="2000" smtClean="0"/>
              <a:t>, over segments:</a:t>
            </a:r>
          </a:p>
        </p:txBody>
      </p:sp>
      <p:pic>
        <p:nvPicPr>
          <p:cNvPr id="29701" name="Picture 4" descr="C:\temp\gbn_seqnu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2841625"/>
            <a:ext cx="73279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485775" y="4591050"/>
            <a:ext cx="79152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w segments, each with MSS bytes sent in one RTT:</a:t>
            </a:r>
          </a:p>
        </p:txBody>
      </p:sp>
      <p:grpSp>
        <p:nvGrpSpPr>
          <p:cNvPr id="29703" name="Group 6"/>
          <p:cNvGrpSpPr>
            <a:grpSpLocks/>
          </p:cNvGrpSpPr>
          <p:nvPr/>
        </p:nvGrpSpPr>
        <p:grpSpPr bwMode="auto">
          <a:xfrm>
            <a:off x="2124075" y="5143500"/>
            <a:ext cx="4410075" cy="809625"/>
            <a:chOff x="1104" y="3564"/>
            <a:chExt cx="2778" cy="510"/>
          </a:xfrm>
        </p:grpSpPr>
        <p:sp>
          <p:nvSpPr>
            <p:cNvPr id="29706" name="Text Box 7"/>
            <p:cNvSpPr txBox="1">
              <a:spLocks noChangeArrowheads="1"/>
            </p:cNvSpPr>
            <p:nvPr/>
          </p:nvSpPr>
          <p:spPr bwMode="auto">
            <a:xfrm>
              <a:off x="1109" y="3671"/>
              <a:ext cx="10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throughput =</a:t>
              </a:r>
              <a:r>
                <a:rPr lang="en-US" altLang="en-US" sz="1000"/>
                <a:t> </a:t>
              </a:r>
            </a:p>
          </p:txBody>
        </p:sp>
        <p:sp>
          <p:nvSpPr>
            <p:cNvPr id="29707" name="Text Box 8"/>
            <p:cNvSpPr txBox="1">
              <a:spLocks noChangeArrowheads="1"/>
            </p:cNvSpPr>
            <p:nvPr/>
          </p:nvSpPr>
          <p:spPr bwMode="auto">
            <a:xfrm>
              <a:off x="2213" y="3575"/>
              <a:ext cx="7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w * MSS</a:t>
              </a:r>
              <a:r>
                <a:rPr lang="en-US" altLang="en-US" sz="1000"/>
                <a:t> </a:t>
              </a:r>
            </a:p>
          </p:txBody>
        </p:sp>
        <p:sp>
          <p:nvSpPr>
            <p:cNvPr id="29708" name="Text Box 9"/>
            <p:cNvSpPr txBox="1">
              <a:spLocks noChangeArrowheads="1"/>
            </p:cNvSpPr>
            <p:nvPr/>
          </p:nvSpPr>
          <p:spPr bwMode="auto">
            <a:xfrm>
              <a:off x="2333" y="3797"/>
              <a:ext cx="4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RTT</a:t>
              </a:r>
              <a:r>
                <a:rPr lang="en-US" altLang="en-US" sz="1000"/>
                <a:t> </a:t>
              </a:r>
            </a:p>
          </p:txBody>
        </p:sp>
        <p:sp>
          <p:nvSpPr>
            <p:cNvPr id="29709" name="Text Box 10"/>
            <p:cNvSpPr txBox="1">
              <a:spLocks noChangeArrowheads="1"/>
            </p:cNvSpPr>
            <p:nvPr/>
          </p:nvSpPr>
          <p:spPr bwMode="auto">
            <a:xfrm>
              <a:off x="2953" y="3695"/>
              <a:ext cx="8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Bytes/sec</a:t>
              </a:r>
              <a:endParaRPr lang="en-US" altLang="en-US" sz="1000"/>
            </a:p>
          </p:txBody>
        </p:sp>
        <p:sp>
          <p:nvSpPr>
            <p:cNvPr id="29710" name="Line 11"/>
            <p:cNvSpPr>
              <a:spLocks noChangeShapeType="1"/>
            </p:cNvSpPr>
            <p:nvPr/>
          </p:nvSpPr>
          <p:spPr bwMode="auto">
            <a:xfrm flipV="1">
              <a:off x="2262" y="3804"/>
              <a:ext cx="6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Rectangle 12"/>
            <p:cNvSpPr>
              <a:spLocks noChangeArrowheads="1"/>
            </p:cNvSpPr>
            <p:nvPr/>
          </p:nvSpPr>
          <p:spPr bwMode="auto">
            <a:xfrm>
              <a:off x="1104" y="3564"/>
              <a:ext cx="2778" cy="51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9704" name="Rectangle 13"/>
          <p:cNvSpPr>
            <a:spLocks noChangeArrowheads="1"/>
          </p:cNvSpPr>
          <p:nvPr/>
        </p:nvSpPr>
        <p:spPr bwMode="auto">
          <a:xfrm>
            <a:off x="1914525" y="3924300"/>
            <a:ext cx="1190625" cy="43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5" name="Text Box 14"/>
          <p:cNvSpPr txBox="1">
            <a:spLocks noChangeArrowheads="1"/>
          </p:cNvSpPr>
          <p:nvPr/>
        </p:nvSpPr>
        <p:spPr bwMode="auto">
          <a:xfrm>
            <a:off x="1895475" y="3863975"/>
            <a:ext cx="1250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2000" b="1">
                <a:latin typeface="Courier New" pitchFamily="49" charset="0"/>
              </a:rPr>
              <a:t>Congwin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40D755-B1D0-4767-97D4-8F49CC29C0AD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3072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TCP Congestion Control</a:t>
            </a:r>
          </a:p>
        </p:txBody>
      </p:sp>
      <p:sp>
        <p:nvSpPr>
          <p:cNvPr id="30724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93875"/>
            <a:ext cx="3886200" cy="4073525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two “phases”</a:t>
            </a:r>
          </a:p>
          <a:p>
            <a:pPr lvl="1" eaLnBrk="1" hangingPunct="1"/>
            <a:r>
              <a:rPr lang="en-US" altLang="en-US" sz="1800" smtClean="0">
                <a:solidFill>
                  <a:srgbClr val="FF0000"/>
                </a:solidFill>
              </a:rPr>
              <a:t>slow start</a:t>
            </a:r>
          </a:p>
          <a:p>
            <a:pPr lvl="1" eaLnBrk="1" hangingPunct="1"/>
            <a:r>
              <a:rPr lang="en-US" altLang="en-US" sz="1800" smtClean="0">
                <a:solidFill>
                  <a:srgbClr val="FF0000"/>
                </a:solidFill>
              </a:rPr>
              <a:t>congestion avoidance</a:t>
            </a:r>
            <a:endParaRPr lang="en-US" altLang="en-US" sz="1800" smtClean="0"/>
          </a:p>
          <a:p>
            <a:pPr eaLnBrk="1" hangingPunct="1"/>
            <a:r>
              <a:rPr lang="en-US" altLang="en-US" sz="2000" smtClean="0"/>
              <a:t> important variables:</a:t>
            </a:r>
          </a:p>
          <a:p>
            <a:pPr lvl="1" eaLnBrk="1" hangingPunct="1"/>
            <a:r>
              <a:rPr lang="en-US" altLang="en-US" sz="1800" b="1" smtClean="0">
                <a:latin typeface="Courier New" pitchFamily="49" charset="0"/>
              </a:rPr>
              <a:t>Congwin</a:t>
            </a:r>
            <a:endParaRPr lang="en-US" altLang="en-US" sz="1800" smtClean="0"/>
          </a:p>
          <a:p>
            <a:pPr lvl="1" eaLnBrk="1" hangingPunct="1"/>
            <a:r>
              <a:rPr lang="en-US" altLang="en-US" sz="1800" b="1" smtClean="0">
                <a:latin typeface="Courier New" pitchFamily="49" charset="0"/>
              </a:rPr>
              <a:t>threshold:</a:t>
            </a:r>
            <a:r>
              <a:rPr lang="en-US" altLang="en-US" sz="1800" smtClean="0"/>
              <a:t> defines threshold between slow start phase and congestion avoidance phase</a:t>
            </a:r>
          </a:p>
        </p:txBody>
      </p:sp>
      <p:sp>
        <p:nvSpPr>
          <p:cNvPr id="30725" name="Rectangle 102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86200" cy="4343400"/>
          </a:xfrm>
          <a:noFill/>
        </p:spPr>
        <p:txBody>
          <a:bodyPr/>
          <a:lstStyle/>
          <a:p>
            <a:pPr eaLnBrk="1" hangingPunct="1"/>
            <a:r>
              <a:rPr lang="en-US" altLang="en-US" sz="2000" smtClean="0"/>
              <a:t>“probing” for usable bandwidth: </a:t>
            </a:r>
          </a:p>
          <a:p>
            <a:pPr lvl="1" eaLnBrk="1" hangingPunct="1"/>
            <a:r>
              <a:rPr lang="en-US" altLang="en-US" sz="1800" smtClean="0">
                <a:solidFill>
                  <a:schemeClr val="accent2"/>
                </a:solidFill>
              </a:rPr>
              <a:t>ideally:</a:t>
            </a:r>
            <a:r>
              <a:rPr lang="en-US" altLang="en-US" sz="1800" smtClean="0"/>
              <a:t> transmit as fast as possible (</a:t>
            </a:r>
            <a:r>
              <a:rPr lang="en-US" altLang="en-US" sz="1800" b="1" smtClean="0">
                <a:latin typeface="Courier New" pitchFamily="49" charset="0"/>
              </a:rPr>
              <a:t>Congwin</a:t>
            </a:r>
            <a:r>
              <a:rPr lang="en-US" altLang="en-US" sz="1800" smtClean="0"/>
              <a:t> as large as possible) without loss</a:t>
            </a:r>
          </a:p>
          <a:p>
            <a:pPr lvl="1" eaLnBrk="1" hangingPunct="1"/>
            <a:r>
              <a:rPr lang="en-US" altLang="en-US" sz="1800" i="1" smtClean="0"/>
              <a:t>increase</a:t>
            </a:r>
            <a:r>
              <a:rPr lang="en-US" altLang="en-US" sz="1800" smtClean="0"/>
              <a:t> </a:t>
            </a:r>
            <a:r>
              <a:rPr lang="en-US" altLang="en-US" sz="1800" b="1" smtClean="0">
                <a:latin typeface="Courier New" pitchFamily="49" charset="0"/>
              </a:rPr>
              <a:t>Congwin</a:t>
            </a:r>
            <a:r>
              <a:rPr lang="en-US" altLang="en-US" sz="1800" smtClean="0"/>
              <a:t> until loss (congestion)</a:t>
            </a:r>
          </a:p>
          <a:p>
            <a:pPr lvl="1" eaLnBrk="1" hangingPunct="1"/>
            <a:r>
              <a:rPr lang="en-US" altLang="en-US" sz="1800" smtClean="0"/>
              <a:t>loss: </a:t>
            </a:r>
            <a:r>
              <a:rPr lang="en-US" altLang="en-US" sz="1800" i="1" smtClean="0"/>
              <a:t>decrease</a:t>
            </a:r>
            <a:r>
              <a:rPr lang="en-US" altLang="en-US" sz="1800" smtClean="0"/>
              <a:t> </a:t>
            </a:r>
            <a:r>
              <a:rPr lang="en-US" altLang="en-US" sz="1800" b="1" smtClean="0">
                <a:latin typeface="Courier New" pitchFamily="49" charset="0"/>
              </a:rPr>
              <a:t>Congwin</a:t>
            </a:r>
            <a:r>
              <a:rPr lang="en-US" altLang="en-US" sz="1800" smtClean="0"/>
              <a:t>, then begin probing (increasing) again</a:t>
            </a:r>
            <a:endParaRPr lang="en-US" alt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B4432-DE06-481E-A5E4-F8D2A4E72F46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Slow Start?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Objective</a:t>
            </a:r>
          </a:p>
          <a:p>
            <a:pPr lvl="1" eaLnBrk="1" hangingPunct="1"/>
            <a:r>
              <a:rPr lang="en-US" altLang="en-US" smtClean="0"/>
              <a:t>Determine the available capacity in the first place</a:t>
            </a:r>
          </a:p>
          <a:p>
            <a:pPr eaLnBrk="1" hangingPunct="1"/>
            <a:r>
              <a:rPr lang="en-US" altLang="en-US" smtClean="0"/>
              <a:t>Idea</a:t>
            </a:r>
          </a:p>
          <a:p>
            <a:pPr lvl="1" eaLnBrk="1" hangingPunct="1"/>
            <a:r>
              <a:rPr lang="en-US" altLang="en-US" smtClean="0"/>
              <a:t>Begin with congestion window = 1 pkt</a:t>
            </a:r>
          </a:p>
          <a:p>
            <a:pPr lvl="1" eaLnBrk="1" hangingPunct="1"/>
            <a:r>
              <a:rPr lang="en-US" altLang="en-US" smtClean="0"/>
              <a:t>Double congestion window each RTT</a:t>
            </a:r>
          </a:p>
          <a:p>
            <a:pPr lvl="2" eaLnBrk="1" hangingPunct="1"/>
            <a:r>
              <a:rPr lang="en-US" altLang="en-US" sz="1800" smtClean="0"/>
              <a:t>Increment by 1 packet for each ack</a:t>
            </a:r>
          </a:p>
          <a:p>
            <a:pPr eaLnBrk="1" hangingPunct="1"/>
            <a:r>
              <a:rPr lang="en-US" altLang="en-US" smtClean="0"/>
              <a:t>Exponential growth but slower than one blast</a:t>
            </a:r>
          </a:p>
          <a:p>
            <a:pPr eaLnBrk="1" hangingPunct="1"/>
            <a:r>
              <a:rPr lang="en-US" altLang="en-US" smtClean="0"/>
              <a:t>Used when</a:t>
            </a:r>
          </a:p>
          <a:p>
            <a:pPr lvl="1" eaLnBrk="1" hangingPunct="1"/>
            <a:r>
              <a:rPr lang="en-US" altLang="en-US" smtClean="0"/>
              <a:t>First starting connection</a:t>
            </a:r>
          </a:p>
          <a:p>
            <a:pPr lvl="1" eaLnBrk="1" hangingPunct="1"/>
            <a:r>
              <a:rPr lang="en-US" altLang="en-US" smtClean="0"/>
              <a:t>Connection goes dead waiting for a timeout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A7292F-046B-498A-BD18-A11AB368C01F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TCP Slowstart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4267200"/>
            <a:ext cx="4791075" cy="1754188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exponential increase (per RTT) in window size (not so slow!)</a:t>
            </a:r>
          </a:p>
          <a:p>
            <a:pPr eaLnBrk="1" hangingPunct="1"/>
            <a:r>
              <a:rPr lang="en-US" altLang="en-US" sz="2000" smtClean="0"/>
              <a:t>loss event: timeout (Tahoe TCP) and/or or three duplicate ACKs (Reno TCP)</a:t>
            </a:r>
          </a:p>
        </p:txBody>
      </p:sp>
      <p:sp>
        <p:nvSpPr>
          <p:cNvPr id="5127" name="Text Box 4"/>
          <p:cNvSpPr txBox="1">
            <a:spLocks noChangeArrowheads="1"/>
          </p:cNvSpPr>
          <p:nvPr/>
        </p:nvSpPr>
        <p:spPr bwMode="auto">
          <a:xfrm>
            <a:off x="642938" y="2041525"/>
            <a:ext cx="3887787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>
                <a:latin typeface="Arial" charset="0"/>
              </a:rPr>
              <a:t>initialize: Congwin = 1</a:t>
            </a:r>
          </a:p>
          <a:p>
            <a:r>
              <a:rPr lang="en-US" altLang="en-US">
                <a:latin typeface="Arial" charset="0"/>
              </a:rPr>
              <a:t>for (each segment ACKed)</a:t>
            </a:r>
          </a:p>
          <a:p>
            <a:r>
              <a:rPr lang="en-US" altLang="en-US">
                <a:latin typeface="Arial" charset="0"/>
              </a:rPr>
              <a:t>      Congwin++</a:t>
            </a:r>
          </a:p>
          <a:p>
            <a:r>
              <a:rPr lang="en-US" altLang="en-US">
                <a:latin typeface="Arial" charset="0"/>
              </a:rPr>
              <a:t>until (loss event OR</a:t>
            </a:r>
          </a:p>
          <a:p>
            <a:r>
              <a:rPr lang="en-US" altLang="en-US">
                <a:latin typeface="Arial" charset="0"/>
              </a:rPr>
              <a:t>        CongWin &gt; threshold)</a:t>
            </a:r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552450" y="1628775"/>
            <a:ext cx="3924300" cy="24765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129" name="Group 6"/>
          <p:cNvGrpSpPr>
            <a:grpSpLocks/>
          </p:cNvGrpSpPr>
          <p:nvPr/>
        </p:nvGrpSpPr>
        <p:grpSpPr bwMode="auto">
          <a:xfrm>
            <a:off x="585788" y="1431925"/>
            <a:ext cx="3887787" cy="457200"/>
            <a:chOff x="501" y="2462"/>
            <a:chExt cx="2449" cy="288"/>
          </a:xfrm>
        </p:grpSpPr>
        <p:sp>
          <p:nvSpPr>
            <p:cNvPr id="5159" name="Rectangle 7"/>
            <p:cNvSpPr>
              <a:spLocks noChangeArrowheads="1"/>
            </p:cNvSpPr>
            <p:nvPr/>
          </p:nvSpPr>
          <p:spPr bwMode="auto">
            <a:xfrm>
              <a:off x="546" y="2502"/>
              <a:ext cx="180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60" name="Text Box 8"/>
            <p:cNvSpPr txBox="1">
              <a:spLocks noChangeArrowheads="1"/>
            </p:cNvSpPr>
            <p:nvPr/>
          </p:nvSpPr>
          <p:spPr bwMode="auto">
            <a:xfrm>
              <a:off x="501" y="2462"/>
              <a:ext cx="24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  <a:latin typeface="Comic Sans MS" pitchFamily="66" charset="0"/>
                </a:rPr>
                <a:t>Slowstart algorithm</a:t>
              </a:r>
              <a:endParaRPr lang="en-US" altLang="en-US">
                <a:latin typeface="Arial" charset="0"/>
              </a:endParaRPr>
            </a:p>
          </p:txBody>
        </p:sp>
      </p:grpSp>
      <p:sp>
        <p:nvSpPr>
          <p:cNvPr id="5130" name="Line 9"/>
          <p:cNvSpPr>
            <a:spLocks noChangeShapeType="1"/>
          </p:cNvSpPr>
          <p:nvPr/>
        </p:nvSpPr>
        <p:spPr bwMode="auto">
          <a:xfrm>
            <a:off x="5700713" y="1785938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22" name="Object 1024"/>
          <p:cNvGraphicFramePr>
            <a:graphicFrameLocks noChangeAspect="1"/>
          </p:cNvGraphicFramePr>
          <p:nvPr/>
        </p:nvGraphicFramePr>
        <p:xfrm>
          <a:off x="5292725" y="1150938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Clip" r:id="rId4" imgW="1305000" imgH="1085760" progId="MS_ClipArt_Gallery.2">
                  <p:embed/>
                </p:oleObj>
              </mc:Choice>
              <mc:Fallback>
                <p:oleObj name="Clip" r:id="rId4" imgW="1305000" imgH="1085760" progId="MS_ClipArt_Gallery.2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150938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702300" y="1150938"/>
            <a:ext cx="849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Comic Sans MS" pitchFamily="66" charset="0"/>
              </a:rPr>
              <a:t>Host A</a:t>
            </a:r>
            <a:endParaRPr lang="en-US" altLang="en-US" sz="1000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 rot="408567">
            <a:off x="6707188" y="1752600"/>
            <a:ext cx="1208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Arial" charset="0"/>
              </a:rPr>
              <a:t>one segment</a:t>
            </a:r>
            <a:endParaRPr lang="en-US" altLang="en-US" sz="1000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 rot="-5400000">
            <a:off x="5257800" y="1990726"/>
            <a:ext cx="536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Comic Sans MS" pitchFamily="66" charset="0"/>
              </a:rPr>
              <a:t>RTT</a:t>
            </a:r>
            <a:endParaRPr lang="en-US" altLang="en-US" sz="1000"/>
          </a:p>
        </p:txBody>
      </p:sp>
      <p:graphicFrame>
        <p:nvGraphicFramePr>
          <p:cNvPr id="5123" name="Object 1025"/>
          <p:cNvGraphicFramePr>
            <a:graphicFrameLocks noChangeAspect="1"/>
          </p:cNvGraphicFramePr>
          <p:nvPr/>
        </p:nvGraphicFramePr>
        <p:xfrm>
          <a:off x="7950200" y="1160463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200" y="1160463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7226300" y="1169988"/>
            <a:ext cx="828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600">
                <a:latin typeface="Comic Sans MS" pitchFamily="66" charset="0"/>
              </a:rPr>
              <a:t>Host B</a:t>
            </a:r>
            <a:endParaRPr lang="en-US" altLang="en-US" sz="1000"/>
          </a:p>
        </p:txBody>
      </p:sp>
      <p:sp>
        <p:nvSpPr>
          <p:cNvPr id="5135" name="Line 16"/>
          <p:cNvSpPr>
            <a:spLocks noChangeShapeType="1"/>
          </p:cNvSpPr>
          <p:nvPr/>
        </p:nvSpPr>
        <p:spPr bwMode="auto">
          <a:xfrm>
            <a:off x="5695950" y="1600200"/>
            <a:ext cx="0" cy="3848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7"/>
          <p:cNvSpPr>
            <a:spLocks noChangeShapeType="1"/>
          </p:cNvSpPr>
          <p:nvPr/>
        </p:nvSpPr>
        <p:spPr bwMode="auto">
          <a:xfrm>
            <a:off x="8210550" y="1638300"/>
            <a:ext cx="0" cy="3848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8"/>
          <p:cNvSpPr>
            <a:spLocks noChangeShapeType="1"/>
          </p:cNvSpPr>
          <p:nvPr/>
        </p:nvSpPr>
        <p:spPr bwMode="auto">
          <a:xfrm flipH="1" flipV="1">
            <a:off x="5514975" y="1771650"/>
            <a:ext cx="4763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9"/>
          <p:cNvSpPr>
            <a:spLocks noChangeShapeType="1"/>
          </p:cNvSpPr>
          <p:nvPr/>
        </p:nvSpPr>
        <p:spPr bwMode="auto">
          <a:xfrm>
            <a:off x="5524500" y="2333625"/>
            <a:ext cx="4763" cy="223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9" name="Line 20"/>
          <p:cNvSpPr>
            <a:spLocks noChangeShapeType="1"/>
          </p:cNvSpPr>
          <p:nvPr/>
        </p:nvSpPr>
        <p:spPr bwMode="auto">
          <a:xfrm flipV="1">
            <a:off x="5676900" y="2190750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40" name="Group 21"/>
          <p:cNvGrpSpPr>
            <a:grpSpLocks/>
          </p:cNvGrpSpPr>
          <p:nvPr/>
        </p:nvGrpSpPr>
        <p:grpSpPr bwMode="auto">
          <a:xfrm>
            <a:off x="7904163" y="4937125"/>
            <a:ext cx="658812" cy="366713"/>
            <a:chOff x="3304" y="3530"/>
            <a:chExt cx="415" cy="231"/>
          </a:xfrm>
        </p:grpSpPr>
        <p:sp>
          <p:nvSpPr>
            <p:cNvPr id="5157" name="Rectangle 22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58" name="Text Box 23"/>
            <p:cNvSpPr txBox="1">
              <a:spLocks noChangeArrowheads="1"/>
            </p:cNvSpPr>
            <p:nvPr/>
          </p:nvSpPr>
          <p:spPr bwMode="auto">
            <a:xfrm>
              <a:off x="3304" y="3530"/>
              <a:ext cx="4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time</a:t>
              </a:r>
              <a:endParaRPr lang="en-US" altLang="en-US" sz="1000"/>
            </a:p>
          </p:txBody>
        </p:sp>
      </p:grpSp>
      <p:sp>
        <p:nvSpPr>
          <p:cNvPr id="5141" name="Line 24"/>
          <p:cNvSpPr>
            <a:spLocks noChangeShapeType="1"/>
          </p:cNvSpPr>
          <p:nvPr/>
        </p:nvSpPr>
        <p:spPr bwMode="auto">
          <a:xfrm>
            <a:off x="5705475" y="2566988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2" name="Line 25"/>
          <p:cNvSpPr>
            <a:spLocks noChangeShapeType="1"/>
          </p:cNvSpPr>
          <p:nvPr/>
        </p:nvSpPr>
        <p:spPr bwMode="auto">
          <a:xfrm>
            <a:off x="5700713" y="265271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3" name="Line 26"/>
          <p:cNvSpPr>
            <a:spLocks noChangeShapeType="1"/>
          </p:cNvSpPr>
          <p:nvPr/>
        </p:nvSpPr>
        <p:spPr bwMode="auto">
          <a:xfrm flipV="1">
            <a:off x="5700713" y="3176588"/>
            <a:ext cx="2528887" cy="3619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4" name="Line 27"/>
          <p:cNvSpPr>
            <a:spLocks noChangeShapeType="1"/>
          </p:cNvSpPr>
          <p:nvPr/>
        </p:nvSpPr>
        <p:spPr bwMode="auto">
          <a:xfrm flipV="1">
            <a:off x="5715000" y="330041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5" name="Text Box 28"/>
          <p:cNvSpPr txBox="1">
            <a:spLocks noChangeArrowheads="1"/>
          </p:cNvSpPr>
          <p:nvPr/>
        </p:nvSpPr>
        <p:spPr bwMode="auto">
          <a:xfrm rot="408567">
            <a:off x="6705600" y="2538413"/>
            <a:ext cx="1277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Arial" charset="0"/>
              </a:rPr>
              <a:t>two segments</a:t>
            </a:r>
            <a:endParaRPr lang="en-US" altLang="en-US" sz="1000"/>
          </a:p>
        </p:txBody>
      </p:sp>
      <p:sp>
        <p:nvSpPr>
          <p:cNvPr id="5146" name="Text Box 29"/>
          <p:cNvSpPr txBox="1">
            <a:spLocks noChangeArrowheads="1"/>
          </p:cNvSpPr>
          <p:nvPr/>
        </p:nvSpPr>
        <p:spPr bwMode="auto">
          <a:xfrm rot="408567">
            <a:off x="6797675" y="3552825"/>
            <a:ext cx="1306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en-US" sz="1400">
                <a:latin typeface="Arial" charset="0"/>
              </a:rPr>
              <a:t>four segments</a:t>
            </a:r>
            <a:endParaRPr lang="en-US" altLang="en-US" sz="1000"/>
          </a:p>
        </p:txBody>
      </p:sp>
      <p:grpSp>
        <p:nvGrpSpPr>
          <p:cNvPr id="5147" name="Group 30"/>
          <p:cNvGrpSpPr>
            <a:grpSpLocks/>
          </p:cNvGrpSpPr>
          <p:nvPr/>
        </p:nvGrpSpPr>
        <p:grpSpPr bwMode="auto">
          <a:xfrm>
            <a:off x="5695950" y="3571875"/>
            <a:ext cx="2519363" cy="652463"/>
            <a:chOff x="3954" y="2214"/>
            <a:chExt cx="1587" cy="411"/>
          </a:xfrm>
        </p:grpSpPr>
        <p:sp>
          <p:nvSpPr>
            <p:cNvPr id="5153" name="Line 31"/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Line 32"/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5" name="Line 33"/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Line 34"/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48" name="Group 35"/>
          <p:cNvGrpSpPr>
            <a:grpSpLocks/>
          </p:cNvGrpSpPr>
          <p:nvPr/>
        </p:nvGrpSpPr>
        <p:grpSpPr bwMode="auto">
          <a:xfrm flipV="1">
            <a:off x="5981700" y="3952875"/>
            <a:ext cx="2228850" cy="604838"/>
            <a:chOff x="3954" y="2214"/>
            <a:chExt cx="1587" cy="411"/>
          </a:xfrm>
        </p:grpSpPr>
        <p:sp>
          <p:nvSpPr>
            <p:cNvPr id="5149" name="Line 36"/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Line 37"/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Line 38"/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2" name="Line 39"/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6EB7B-C65C-45B8-9684-4402E7F85CC1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2759075" y="688975"/>
            <a:ext cx="4089400" cy="5330825"/>
            <a:chOff x="2818" y="659"/>
            <a:chExt cx="2576" cy="3358"/>
          </a:xfrm>
        </p:grpSpPr>
        <p:sp>
          <p:nvSpPr>
            <p:cNvPr id="9231" name="Rectangle 4"/>
            <p:cNvSpPr>
              <a:spLocks noChangeArrowheads="1"/>
            </p:cNvSpPr>
            <p:nvPr/>
          </p:nvSpPr>
          <p:spPr bwMode="auto">
            <a:xfrm>
              <a:off x="2905" y="917"/>
              <a:ext cx="2489" cy="3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2" name="Rectangle 5"/>
            <p:cNvSpPr>
              <a:spLocks noChangeArrowheads="1"/>
            </p:cNvSpPr>
            <p:nvPr/>
          </p:nvSpPr>
          <p:spPr bwMode="auto">
            <a:xfrm>
              <a:off x="2851" y="990"/>
              <a:ext cx="2489" cy="30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9233" name="Text Box 6"/>
            <p:cNvSpPr txBox="1">
              <a:spLocks noChangeArrowheads="1"/>
            </p:cNvSpPr>
            <p:nvPr/>
          </p:nvSpPr>
          <p:spPr bwMode="auto">
            <a:xfrm>
              <a:off x="2886" y="968"/>
              <a:ext cx="116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source port #</a:t>
              </a:r>
              <a:endParaRPr lang="en-US" altLang="en-US"/>
            </a:p>
          </p:txBody>
        </p:sp>
        <p:sp>
          <p:nvSpPr>
            <p:cNvPr id="9234" name="Text Box 7"/>
            <p:cNvSpPr txBox="1">
              <a:spLocks noChangeArrowheads="1"/>
            </p:cNvSpPr>
            <p:nvPr/>
          </p:nvSpPr>
          <p:spPr bwMode="auto">
            <a:xfrm>
              <a:off x="4198" y="971"/>
              <a:ext cx="10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dest port #</a:t>
              </a:r>
              <a:endParaRPr lang="en-US" altLang="en-US" sz="1800"/>
            </a:p>
          </p:txBody>
        </p:sp>
        <p:sp>
          <p:nvSpPr>
            <p:cNvPr id="9235" name="Line 8"/>
            <p:cNvSpPr>
              <a:spLocks noChangeShapeType="1"/>
            </p:cNvSpPr>
            <p:nvPr/>
          </p:nvSpPr>
          <p:spPr bwMode="auto">
            <a:xfrm>
              <a:off x="2853" y="1226"/>
              <a:ext cx="248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Line 9"/>
            <p:cNvSpPr>
              <a:spLocks noChangeShapeType="1"/>
            </p:cNvSpPr>
            <p:nvPr/>
          </p:nvSpPr>
          <p:spPr bwMode="auto">
            <a:xfrm flipV="1">
              <a:off x="2849" y="146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Line 10"/>
            <p:cNvSpPr>
              <a:spLocks noChangeShapeType="1"/>
            </p:cNvSpPr>
            <p:nvPr/>
          </p:nvSpPr>
          <p:spPr bwMode="auto">
            <a:xfrm flipV="1">
              <a:off x="4075" y="990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Text Box 11"/>
            <p:cNvSpPr txBox="1">
              <a:spLocks noChangeArrowheads="1"/>
            </p:cNvSpPr>
            <p:nvPr/>
          </p:nvSpPr>
          <p:spPr bwMode="auto">
            <a:xfrm>
              <a:off x="3758" y="659"/>
              <a:ext cx="5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32 bits</a:t>
              </a:r>
              <a:endParaRPr lang="en-US" altLang="en-US"/>
            </a:p>
          </p:txBody>
        </p:sp>
        <p:sp>
          <p:nvSpPr>
            <p:cNvPr id="9239" name="Line 12"/>
            <p:cNvSpPr>
              <a:spLocks noChangeShapeType="1"/>
            </p:cNvSpPr>
            <p:nvPr/>
          </p:nvSpPr>
          <p:spPr bwMode="auto">
            <a:xfrm>
              <a:off x="4417" y="811"/>
              <a:ext cx="899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Line 13"/>
            <p:cNvSpPr>
              <a:spLocks noChangeShapeType="1"/>
            </p:cNvSpPr>
            <p:nvPr/>
          </p:nvSpPr>
          <p:spPr bwMode="auto">
            <a:xfrm rot="10800000">
              <a:off x="2837" y="818"/>
              <a:ext cx="8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Text Box 14"/>
            <p:cNvSpPr txBox="1">
              <a:spLocks noChangeArrowheads="1"/>
            </p:cNvSpPr>
            <p:nvPr/>
          </p:nvSpPr>
          <p:spPr bwMode="auto">
            <a:xfrm>
              <a:off x="3475" y="2845"/>
              <a:ext cx="1341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application</a:t>
              </a:r>
            </a:p>
            <a:p>
              <a:pPr algn="ctr"/>
              <a:r>
                <a:rPr lang="en-US" altLang="en-US" sz="2000">
                  <a:latin typeface="Comic Sans MS" pitchFamily="66" charset="0"/>
                </a:rPr>
                <a:t>data </a:t>
              </a:r>
            </a:p>
            <a:p>
              <a:pPr algn="ctr"/>
              <a:r>
                <a:rPr lang="en-US" altLang="en-US" sz="2000">
                  <a:latin typeface="Comic Sans MS" pitchFamily="66" charset="0"/>
                </a:rPr>
                <a:t>(variable length)</a:t>
              </a:r>
              <a:endParaRPr lang="en-US" altLang="en-US"/>
            </a:p>
          </p:txBody>
        </p:sp>
        <p:sp>
          <p:nvSpPr>
            <p:cNvPr id="9242" name="Text Box 15"/>
            <p:cNvSpPr txBox="1">
              <a:spLocks noChangeArrowheads="1"/>
            </p:cNvSpPr>
            <p:nvPr/>
          </p:nvSpPr>
          <p:spPr bwMode="auto">
            <a:xfrm>
              <a:off x="3250" y="1213"/>
              <a:ext cx="15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sequence number</a:t>
              </a:r>
              <a:endParaRPr lang="en-US" altLang="en-US"/>
            </a:p>
          </p:txBody>
        </p:sp>
        <p:sp>
          <p:nvSpPr>
            <p:cNvPr id="9243" name="Line 16"/>
            <p:cNvSpPr>
              <a:spLocks noChangeShapeType="1"/>
            </p:cNvSpPr>
            <p:nvPr/>
          </p:nvSpPr>
          <p:spPr bwMode="auto">
            <a:xfrm flipV="1">
              <a:off x="2855" y="17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" name="Text Box 17"/>
            <p:cNvSpPr txBox="1">
              <a:spLocks noChangeArrowheads="1"/>
            </p:cNvSpPr>
            <p:nvPr/>
          </p:nvSpPr>
          <p:spPr bwMode="auto">
            <a:xfrm>
              <a:off x="2998" y="1465"/>
              <a:ext cx="214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acknowledgement number</a:t>
              </a:r>
              <a:endParaRPr lang="en-US" altLang="en-US" sz="2000"/>
            </a:p>
          </p:txBody>
        </p:sp>
        <p:sp>
          <p:nvSpPr>
            <p:cNvPr id="9245" name="Line 18"/>
            <p:cNvSpPr>
              <a:spLocks noChangeShapeType="1"/>
            </p:cNvSpPr>
            <p:nvPr/>
          </p:nvSpPr>
          <p:spPr bwMode="auto">
            <a:xfrm flipV="1">
              <a:off x="2852" y="1954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Line 19"/>
            <p:cNvSpPr>
              <a:spLocks noChangeShapeType="1"/>
            </p:cNvSpPr>
            <p:nvPr/>
          </p:nvSpPr>
          <p:spPr bwMode="auto">
            <a:xfrm flipV="1">
              <a:off x="2849" y="220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Line 20"/>
            <p:cNvSpPr>
              <a:spLocks noChangeShapeType="1"/>
            </p:cNvSpPr>
            <p:nvPr/>
          </p:nvSpPr>
          <p:spPr bwMode="auto">
            <a:xfrm flipV="1">
              <a:off x="2849" y="2554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Line 21"/>
            <p:cNvSpPr>
              <a:spLocks noChangeShapeType="1"/>
            </p:cNvSpPr>
            <p:nvPr/>
          </p:nvSpPr>
          <p:spPr bwMode="auto">
            <a:xfrm flipH="1" flipV="1">
              <a:off x="4084" y="1707"/>
              <a:ext cx="3" cy="4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Text Box 22"/>
            <p:cNvSpPr txBox="1">
              <a:spLocks noChangeArrowheads="1"/>
            </p:cNvSpPr>
            <p:nvPr/>
          </p:nvSpPr>
          <p:spPr bwMode="auto">
            <a:xfrm>
              <a:off x="4087" y="1712"/>
              <a:ext cx="12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chemeClr val="accent2"/>
                  </a:solidFill>
                  <a:latin typeface="Comic Sans MS" pitchFamily="66" charset="0"/>
                </a:rPr>
                <a:t>rcvr window size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9250" name="Text Box 23"/>
            <p:cNvSpPr txBox="1">
              <a:spLocks noChangeArrowheads="1"/>
            </p:cNvSpPr>
            <p:nvPr/>
          </p:nvSpPr>
          <p:spPr bwMode="auto">
            <a:xfrm>
              <a:off x="4159" y="1961"/>
              <a:ext cx="11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chemeClr val="accent2"/>
                  </a:solidFill>
                  <a:latin typeface="Comic Sans MS" pitchFamily="66" charset="0"/>
                </a:rPr>
                <a:t>ptr urgent data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9251" name="Text Box 24"/>
            <p:cNvSpPr txBox="1">
              <a:spLocks noChangeArrowheads="1"/>
            </p:cNvSpPr>
            <p:nvPr/>
          </p:nvSpPr>
          <p:spPr bwMode="auto">
            <a:xfrm>
              <a:off x="3084" y="1949"/>
              <a:ext cx="76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chemeClr val="accent2"/>
                  </a:solidFill>
                  <a:latin typeface="Comic Sans MS" pitchFamily="66" charset="0"/>
                </a:rPr>
                <a:t>checksum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9252" name="Text Box 25"/>
            <p:cNvSpPr txBox="1">
              <a:spLocks noChangeArrowheads="1"/>
            </p:cNvSpPr>
            <p:nvPr/>
          </p:nvSpPr>
          <p:spPr bwMode="auto">
            <a:xfrm>
              <a:off x="3935" y="1730"/>
              <a:ext cx="1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accent2"/>
                  </a:solidFill>
                  <a:latin typeface="Comic Sans MS" pitchFamily="66" charset="0"/>
                </a:rPr>
                <a:t>F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9253" name="Line 26"/>
            <p:cNvSpPr>
              <a:spLocks noChangeShapeType="1"/>
            </p:cNvSpPr>
            <p:nvPr/>
          </p:nvSpPr>
          <p:spPr bwMode="auto">
            <a:xfrm flipV="1">
              <a:off x="3985" y="1701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Line 27"/>
            <p:cNvSpPr>
              <a:spLocks noChangeShapeType="1"/>
            </p:cNvSpPr>
            <p:nvPr/>
          </p:nvSpPr>
          <p:spPr bwMode="auto">
            <a:xfrm flipV="1">
              <a:off x="3883" y="1704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5" name="Line 28"/>
            <p:cNvSpPr>
              <a:spLocks noChangeShapeType="1"/>
            </p:cNvSpPr>
            <p:nvPr/>
          </p:nvSpPr>
          <p:spPr bwMode="auto">
            <a:xfrm flipV="1">
              <a:off x="3778" y="1704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Line 29"/>
            <p:cNvSpPr>
              <a:spLocks noChangeShapeType="1"/>
            </p:cNvSpPr>
            <p:nvPr/>
          </p:nvSpPr>
          <p:spPr bwMode="auto">
            <a:xfrm flipV="1">
              <a:off x="3676" y="1707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7" name="Line 30"/>
            <p:cNvSpPr>
              <a:spLocks noChangeShapeType="1"/>
            </p:cNvSpPr>
            <p:nvPr/>
          </p:nvSpPr>
          <p:spPr bwMode="auto">
            <a:xfrm flipV="1">
              <a:off x="3577" y="1704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8" name="Line 31"/>
            <p:cNvSpPr>
              <a:spLocks noChangeShapeType="1"/>
            </p:cNvSpPr>
            <p:nvPr/>
          </p:nvSpPr>
          <p:spPr bwMode="auto">
            <a:xfrm flipV="1">
              <a:off x="3469" y="1710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Text Box 32"/>
            <p:cNvSpPr txBox="1">
              <a:spLocks noChangeArrowheads="1"/>
            </p:cNvSpPr>
            <p:nvPr/>
          </p:nvSpPr>
          <p:spPr bwMode="auto">
            <a:xfrm>
              <a:off x="3828" y="1727"/>
              <a:ext cx="20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accent2"/>
                  </a:solidFill>
                  <a:latin typeface="Comic Sans MS" pitchFamily="66" charset="0"/>
                </a:rPr>
                <a:t>S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9260" name="Text Box 33"/>
            <p:cNvSpPr txBox="1">
              <a:spLocks noChangeArrowheads="1"/>
            </p:cNvSpPr>
            <p:nvPr/>
          </p:nvSpPr>
          <p:spPr bwMode="auto">
            <a:xfrm>
              <a:off x="3727" y="1727"/>
              <a:ext cx="19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accent2"/>
                  </a:solidFill>
                  <a:latin typeface="Comic Sans MS" pitchFamily="66" charset="0"/>
                </a:rPr>
                <a:t>R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9261" name="Text Box 34"/>
            <p:cNvSpPr txBox="1">
              <a:spLocks noChangeArrowheads="1"/>
            </p:cNvSpPr>
            <p:nvPr/>
          </p:nvSpPr>
          <p:spPr bwMode="auto">
            <a:xfrm>
              <a:off x="3628" y="1724"/>
              <a:ext cx="18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accent2"/>
                  </a:solidFill>
                  <a:latin typeface="Comic Sans MS" pitchFamily="66" charset="0"/>
                </a:rPr>
                <a:t>P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9262" name="Text Box 35"/>
            <p:cNvSpPr txBox="1">
              <a:spLocks noChangeArrowheads="1"/>
            </p:cNvSpPr>
            <p:nvPr/>
          </p:nvSpPr>
          <p:spPr bwMode="auto">
            <a:xfrm>
              <a:off x="3519" y="1724"/>
              <a:ext cx="2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accent2"/>
                  </a:solidFill>
                  <a:latin typeface="Comic Sans MS" pitchFamily="66" charset="0"/>
                </a:rPr>
                <a:t>A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9263" name="Text Box 36"/>
            <p:cNvSpPr txBox="1">
              <a:spLocks noChangeArrowheads="1"/>
            </p:cNvSpPr>
            <p:nvPr/>
          </p:nvSpPr>
          <p:spPr bwMode="auto">
            <a:xfrm>
              <a:off x="3417" y="1724"/>
              <a:ext cx="2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accent2"/>
                  </a:solidFill>
                  <a:latin typeface="Comic Sans MS" pitchFamily="66" charset="0"/>
                </a:rPr>
                <a:t>U</a:t>
              </a: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9264" name="Text Box 37"/>
            <p:cNvSpPr txBox="1">
              <a:spLocks noChangeArrowheads="1"/>
            </p:cNvSpPr>
            <p:nvPr/>
          </p:nvSpPr>
          <p:spPr bwMode="auto">
            <a:xfrm>
              <a:off x="2818" y="1665"/>
              <a:ext cx="365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solidFill>
                    <a:schemeClr val="accent2"/>
                  </a:solidFill>
                  <a:latin typeface="Comic Sans MS" pitchFamily="66" charset="0"/>
                </a:rPr>
                <a:t>head</a:t>
              </a:r>
            </a:p>
            <a:p>
              <a:pPr algn="ctr"/>
              <a:r>
                <a:rPr lang="en-US" altLang="en-US" sz="1400">
                  <a:solidFill>
                    <a:schemeClr val="accent2"/>
                  </a:solidFill>
                  <a:latin typeface="Comic Sans MS" pitchFamily="66" charset="0"/>
                </a:rPr>
                <a:t>len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9265" name="Text Box 38"/>
            <p:cNvSpPr txBox="1">
              <a:spLocks noChangeArrowheads="1"/>
            </p:cNvSpPr>
            <p:nvPr/>
          </p:nvSpPr>
          <p:spPr bwMode="auto">
            <a:xfrm>
              <a:off x="3121" y="1665"/>
              <a:ext cx="356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Comic Sans MS" pitchFamily="66" charset="0"/>
                </a:rPr>
                <a:t>not</a:t>
              </a:r>
            </a:p>
            <a:p>
              <a:pPr algn="ctr"/>
              <a:r>
                <a:rPr lang="en-US" altLang="en-US" sz="1400">
                  <a:latin typeface="Comic Sans MS" pitchFamily="66" charset="0"/>
                </a:rPr>
                <a:t>used</a:t>
              </a:r>
              <a:endParaRPr lang="en-US" altLang="en-US" sz="1800"/>
            </a:p>
          </p:txBody>
        </p:sp>
        <p:sp>
          <p:nvSpPr>
            <p:cNvPr id="9266" name="Line 39"/>
            <p:cNvSpPr>
              <a:spLocks noChangeShapeType="1"/>
            </p:cNvSpPr>
            <p:nvPr/>
          </p:nvSpPr>
          <p:spPr bwMode="auto">
            <a:xfrm flipV="1">
              <a:off x="3151" y="1704"/>
              <a:ext cx="0" cy="2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Text Box 40"/>
            <p:cNvSpPr txBox="1">
              <a:spLocks noChangeArrowheads="1"/>
            </p:cNvSpPr>
            <p:nvPr/>
          </p:nvSpPr>
          <p:spPr bwMode="auto">
            <a:xfrm>
              <a:off x="3098" y="2266"/>
              <a:ext cx="19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Options (variable length)</a:t>
              </a:r>
              <a:endParaRPr lang="en-US" altLang="en-US"/>
            </a:p>
          </p:txBody>
        </p:sp>
      </p:grp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 Segment Structure</a:t>
            </a:r>
            <a:endParaRPr lang="en-US" altLang="en-US" smtClean="0"/>
          </a:p>
        </p:txBody>
      </p:sp>
      <p:sp>
        <p:nvSpPr>
          <p:cNvPr id="9221" name="Text Box 41"/>
          <p:cNvSpPr txBox="1">
            <a:spLocks noChangeArrowheads="1"/>
          </p:cNvSpPr>
          <p:nvPr/>
        </p:nvSpPr>
        <p:spPr bwMode="auto">
          <a:xfrm>
            <a:off x="177800" y="1017588"/>
            <a:ext cx="22875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/>
            <a:r>
              <a:rPr lang="en-US" altLang="en-US" sz="1800">
                <a:solidFill>
                  <a:schemeClr val="accent2"/>
                </a:solidFill>
                <a:latin typeface="Comic Sans MS" pitchFamily="66" charset="0"/>
              </a:rPr>
              <a:t>URG</a:t>
            </a:r>
            <a:r>
              <a:rPr lang="en-US" altLang="en-US" sz="1800">
                <a:latin typeface="Comic Sans MS" pitchFamily="66" charset="0"/>
              </a:rPr>
              <a:t>: urgent data 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(generally not used)</a:t>
            </a:r>
            <a:endParaRPr lang="en-US" altLang="en-US" sz="1000"/>
          </a:p>
        </p:txBody>
      </p:sp>
      <p:sp>
        <p:nvSpPr>
          <p:cNvPr id="9222" name="Text Box 42"/>
          <p:cNvSpPr txBox="1">
            <a:spLocks noChangeArrowheads="1"/>
          </p:cNvSpPr>
          <p:nvPr/>
        </p:nvSpPr>
        <p:spPr bwMode="auto">
          <a:xfrm>
            <a:off x="947738" y="1741488"/>
            <a:ext cx="1470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/>
            <a:r>
              <a:rPr lang="en-US" altLang="en-US" sz="1800">
                <a:solidFill>
                  <a:schemeClr val="accent2"/>
                </a:solidFill>
                <a:latin typeface="Comic Sans MS" pitchFamily="66" charset="0"/>
              </a:rPr>
              <a:t>ACK</a:t>
            </a:r>
            <a:r>
              <a:rPr lang="en-US" altLang="en-US" sz="1800">
                <a:latin typeface="Comic Sans MS" pitchFamily="66" charset="0"/>
              </a:rPr>
              <a:t>: ACK #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valid</a:t>
            </a:r>
            <a:endParaRPr lang="en-US" altLang="en-US" sz="1000"/>
          </a:p>
        </p:txBody>
      </p:sp>
      <p:sp>
        <p:nvSpPr>
          <p:cNvPr id="9223" name="Text Box 44"/>
          <p:cNvSpPr txBox="1">
            <a:spLocks noChangeArrowheads="1"/>
          </p:cNvSpPr>
          <p:nvPr/>
        </p:nvSpPr>
        <p:spPr bwMode="auto">
          <a:xfrm>
            <a:off x="476250" y="3217863"/>
            <a:ext cx="197961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/>
            <a:r>
              <a:rPr lang="en-US" altLang="en-US" sz="1800">
                <a:solidFill>
                  <a:schemeClr val="accent2"/>
                </a:solidFill>
                <a:latin typeface="Comic Sans MS" pitchFamily="66" charset="0"/>
              </a:rPr>
              <a:t>RST</a:t>
            </a:r>
            <a:r>
              <a:rPr lang="en-US" altLang="en-US" sz="1800">
                <a:latin typeface="Comic Sans MS" pitchFamily="66" charset="0"/>
              </a:rPr>
              <a:t>, </a:t>
            </a:r>
            <a:r>
              <a:rPr lang="en-US" altLang="en-US" sz="1800">
                <a:solidFill>
                  <a:schemeClr val="accent2"/>
                </a:solidFill>
                <a:latin typeface="Comic Sans MS" pitchFamily="66" charset="0"/>
              </a:rPr>
              <a:t>SYN</a:t>
            </a:r>
            <a:r>
              <a:rPr lang="en-US" altLang="en-US" sz="1800">
                <a:latin typeface="Comic Sans MS" pitchFamily="66" charset="0"/>
              </a:rPr>
              <a:t>, </a:t>
            </a:r>
            <a:r>
              <a:rPr lang="en-US" altLang="en-US" sz="1800">
                <a:solidFill>
                  <a:schemeClr val="accent2"/>
                </a:solidFill>
                <a:latin typeface="Comic Sans MS" pitchFamily="66" charset="0"/>
              </a:rPr>
              <a:t>FIN</a:t>
            </a:r>
            <a:r>
              <a:rPr lang="en-US" altLang="en-US" sz="1800">
                <a:latin typeface="Comic Sans MS" pitchFamily="66" charset="0"/>
              </a:rPr>
              <a:t>: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connection estab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(setup, teardown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commands)</a:t>
            </a:r>
          </a:p>
        </p:txBody>
      </p:sp>
      <p:sp>
        <p:nvSpPr>
          <p:cNvPr id="9224" name="Text Box 49"/>
          <p:cNvSpPr txBox="1">
            <a:spLocks noChangeArrowheads="1"/>
          </p:cNvSpPr>
          <p:nvPr/>
        </p:nvSpPr>
        <p:spPr bwMode="auto">
          <a:xfrm>
            <a:off x="7439025" y="2598738"/>
            <a:ext cx="134778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# bytes </a:t>
            </a:r>
          </a:p>
          <a:p>
            <a:r>
              <a:rPr lang="en-US" altLang="en-US" sz="1800">
                <a:latin typeface="Comic Sans MS" pitchFamily="66" charset="0"/>
              </a:rPr>
              <a:t>rcvr willing</a:t>
            </a:r>
          </a:p>
          <a:p>
            <a:r>
              <a:rPr lang="en-US" altLang="en-US" sz="1800">
                <a:latin typeface="Comic Sans MS" pitchFamily="66" charset="0"/>
              </a:rPr>
              <a:t>to accept</a:t>
            </a:r>
          </a:p>
        </p:txBody>
      </p:sp>
      <p:sp>
        <p:nvSpPr>
          <p:cNvPr id="9225" name="Text Box 50"/>
          <p:cNvSpPr txBox="1">
            <a:spLocks noChangeArrowheads="1"/>
          </p:cNvSpPr>
          <p:nvPr/>
        </p:nvSpPr>
        <p:spPr bwMode="auto">
          <a:xfrm>
            <a:off x="7132638" y="1112838"/>
            <a:ext cx="182086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counting</a:t>
            </a:r>
          </a:p>
          <a:p>
            <a:r>
              <a:rPr lang="en-US" altLang="en-US" sz="1800">
                <a:latin typeface="Comic Sans MS" pitchFamily="66" charset="0"/>
              </a:rPr>
              <a:t>by bytes </a:t>
            </a:r>
          </a:p>
          <a:p>
            <a:r>
              <a:rPr lang="en-US" altLang="en-US" sz="1800">
                <a:latin typeface="Comic Sans MS" pitchFamily="66" charset="0"/>
              </a:rPr>
              <a:t>of data</a:t>
            </a:r>
          </a:p>
          <a:p>
            <a:r>
              <a:rPr lang="en-US" altLang="en-US" sz="1800">
                <a:latin typeface="Comic Sans MS" pitchFamily="66" charset="0"/>
              </a:rPr>
              <a:t>(not segments!)</a:t>
            </a:r>
          </a:p>
        </p:txBody>
      </p:sp>
      <p:sp>
        <p:nvSpPr>
          <p:cNvPr id="9226" name="Text Box 51"/>
          <p:cNvSpPr txBox="1">
            <a:spLocks noChangeArrowheads="1"/>
          </p:cNvSpPr>
          <p:nvPr/>
        </p:nvSpPr>
        <p:spPr bwMode="auto">
          <a:xfrm>
            <a:off x="995363" y="4551363"/>
            <a:ext cx="1352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/>
            <a:r>
              <a:rPr lang="en-US" altLang="en-US" sz="1800">
                <a:latin typeface="Comic Sans MS" pitchFamily="66" charset="0"/>
              </a:rPr>
              <a:t>Internet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checksum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(as in UDP)</a:t>
            </a:r>
          </a:p>
        </p:txBody>
      </p:sp>
      <p:sp>
        <p:nvSpPr>
          <p:cNvPr id="9227" name="Line 53"/>
          <p:cNvSpPr>
            <a:spLocks noChangeShapeType="1"/>
          </p:cNvSpPr>
          <p:nvPr/>
        </p:nvSpPr>
        <p:spPr bwMode="auto">
          <a:xfrm flipH="1" flipV="1">
            <a:off x="6686550" y="2605088"/>
            <a:ext cx="809625" cy="4667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54"/>
          <p:cNvSpPr>
            <a:spLocks noChangeShapeType="1"/>
          </p:cNvSpPr>
          <p:nvPr/>
        </p:nvSpPr>
        <p:spPr bwMode="auto">
          <a:xfrm flipH="1">
            <a:off x="6619875" y="1309688"/>
            <a:ext cx="552450" cy="885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55"/>
          <p:cNvSpPr>
            <a:spLocks noChangeShapeType="1"/>
          </p:cNvSpPr>
          <p:nvPr/>
        </p:nvSpPr>
        <p:spPr bwMode="auto">
          <a:xfrm flipH="1">
            <a:off x="6581775" y="1300163"/>
            <a:ext cx="571500" cy="5238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Text Box 43"/>
          <p:cNvSpPr txBox="1">
            <a:spLocks noChangeArrowheads="1"/>
          </p:cNvSpPr>
          <p:nvPr/>
        </p:nvSpPr>
        <p:spPr bwMode="auto">
          <a:xfrm>
            <a:off x="149225" y="2417763"/>
            <a:ext cx="22875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r"/>
            <a:r>
              <a:rPr lang="en-US" altLang="en-US" sz="1800">
                <a:solidFill>
                  <a:schemeClr val="accent2"/>
                </a:solidFill>
                <a:latin typeface="Comic Sans MS" pitchFamily="66" charset="0"/>
              </a:rPr>
              <a:t>PSH</a:t>
            </a:r>
            <a:r>
              <a:rPr lang="en-US" altLang="en-US" sz="1800">
                <a:latin typeface="Comic Sans MS" pitchFamily="66" charset="0"/>
              </a:rPr>
              <a:t>: push data now</a:t>
            </a:r>
          </a:p>
          <a:p>
            <a:pPr algn="r"/>
            <a:r>
              <a:rPr lang="en-US" altLang="en-US" sz="1800">
                <a:latin typeface="Comic Sans MS" pitchFamily="66" charset="0"/>
              </a:rPr>
              <a:t>(generally not used)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436F4-BC65-4DCA-BAE9-61A426C1CAE3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0075" y="47625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TCP Congestion Avoidance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652463" y="2127250"/>
            <a:ext cx="397351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>
                <a:latin typeface="Arial" charset="0"/>
              </a:rPr>
              <a:t>/* slowstart is over        */ </a:t>
            </a:r>
          </a:p>
          <a:p>
            <a:r>
              <a:rPr lang="en-US" altLang="en-US">
                <a:latin typeface="Arial" charset="0"/>
              </a:rPr>
              <a:t>/* Congwin &gt; threshold */</a:t>
            </a:r>
          </a:p>
          <a:p>
            <a:r>
              <a:rPr lang="en-US" altLang="en-US">
                <a:latin typeface="Arial" charset="0"/>
              </a:rPr>
              <a:t>Until (loss event) {</a:t>
            </a:r>
          </a:p>
          <a:p>
            <a:r>
              <a:rPr lang="en-US" altLang="en-US">
                <a:latin typeface="Arial" charset="0"/>
              </a:rPr>
              <a:t>  every w segments ACKed:</a:t>
            </a:r>
          </a:p>
          <a:p>
            <a:r>
              <a:rPr lang="en-US" altLang="en-US">
                <a:latin typeface="Arial" charset="0"/>
              </a:rPr>
              <a:t>      Congwin++</a:t>
            </a:r>
          </a:p>
          <a:p>
            <a:r>
              <a:rPr lang="en-US" altLang="en-US">
                <a:latin typeface="Arial" charset="0"/>
              </a:rPr>
              <a:t>  }</a:t>
            </a:r>
          </a:p>
          <a:p>
            <a:r>
              <a:rPr lang="en-US" altLang="en-US">
                <a:latin typeface="Arial" charset="0"/>
              </a:rPr>
              <a:t>threshold = Congwin/2</a:t>
            </a:r>
          </a:p>
          <a:p>
            <a:r>
              <a:rPr lang="en-US" altLang="en-US">
                <a:latin typeface="Arial" charset="0"/>
              </a:rPr>
              <a:t>Congwin = 1</a:t>
            </a:r>
          </a:p>
          <a:p>
            <a:r>
              <a:rPr lang="en-US" altLang="en-US">
                <a:latin typeface="Arial" charset="0"/>
              </a:rPr>
              <a:t>perform slowstart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561975" y="1847850"/>
            <a:ext cx="4067175" cy="37623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676275" y="1695450"/>
            <a:ext cx="3133725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633413" y="1612900"/>
            <a:ext cx="3986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Congestion avoidance</a:t>
            </a:r>
            <a:endParaRPr lang="en-US" altLang="en-US">
              <a:latin typeface="Arial" charset="0"/>
            </a:endParaRPr>
          </a:p>
        </p:txBody>
      </p:sp>
      <p:pic>
        <p:nvPicPr>
          <p:cNvPr id="32776" name="Picture 7" descr="C:\temp\congwi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2324100"/>
            <a:ext cx="3971925" cy="328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90522-3000-45CB-BC91-E5459F511046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Fast Retransmit/Fast Recovery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Coarse-grain TCP timeouts lead to idle periods</a:t>
            </a:r>
          </a:p>
          <a:p>
            <a:pPr eaLnBrk="1" hangingPunct="1"/>
            <a:r>
              <a:rPr lang="en-US" altLang="en-US" sz="2000" smtClean="0"/>
              <a:t>Fast Retransmit</a:t>
            </a:r>
          </a:p>
          <a:p>
            <a:pPr lvl="1" eaLnBrk="1" hangingPunct="1"/>
            <a:r>
              <a:rPr lang="en-US" altLang="en-US" sz="1800" smtClean="0"/>
              <a:t>Use duplicate acks to trigger retransmission</a:t>
            </a:r>
          </a:p>
          <a:p>
            <a:pPr lvl="1" eaLnBrk="1" hangingPunct="1"/>
            <a:r>
              <a:rPr lang="en-US" altLang="en-US" sz="1800" smtClean="0"/>
              <a:t>Retransmit after three duplicate acks instead of waiting for timer to expire</a:t>
            </a:r>
          </a:p>
          <a:p>
            <a:pPr eaLnBrk="1" hangingPunct="1"/>
            <a:r>
              <a:rPr lang="en-US" altLang="en-US" sz="2000" smtClean="0"/>
              <a:t>Fast Recovery</a:t>
            </a:r>
          </a:p>
          <a:p>
            <a:pPr lvl="1" eaLnBrk="1" hangingPunct="1"/>
            <a:r>
              <a:rPr lang="en-US" altLang="en-US" sz="1800" smtClean="0"/>
              <a:t>Remove the slow start phase</a:t>
            </a:r>
          </a:p>
          <a:p>
            <a:pPr lvl="1" eaLnBrk="1" hangingPunct="1"/>
            <a:r>
              <a:rPr lang="en-US" altLang="en-US" sz="1800" smtClean="0"/>
              <a:t>Go directly to half the last successful CongWin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29CA7-0D58-4759-9058-4ABC37024A4D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32766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 Fairness</a:t>
            </a:r>
            <a:endParaRPr lang="en-US" altLang="en-US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95400"/>
            <a:ext cx="71628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Fairness goal: </a:t>
            </a:r>
            <a:r>
              <a:rPr lang="en-US" altLang="en-US" sz="1800" smtClean="0"/>
              <a:t>if N TCP sessions share same bottleneck link, each should get 1/N of link capacity</a:t>
            </a:r>
          </a:p>
        </p:txBody>
      </p:sp>
      <p:grpSp>
        <p:nvGrpSpPr>
          <p:cNvPr id="6151" name="Group 4"/>
          <p:cNvGrpSpPr>
            <a:grpSpLocks/>
          </p:cNvGrpSpPr>
          <p:nvPr/>
        </p:nvGrpSpPr>
        <p:grpSpPr bwMode="auto">
          <a:xfrm>
            <a:off x="685800" y="2514600"/>
            <a:ext cx="7848600" cy="2901950"/>
            <a:chOff x="2510" y="2444"/>
            <a:chExt cx="3160" cy="1315"/>
          </a:xfrm>
        </p:grpSpPr>
        <p:sp>
          <p:nvSpPr>
            <p:cNvPr id="6152" name="Line 5"/>
            <p:cNvSpPr>
              <a:spLocks noChangeShapeType="1"/>
            </p:cNvSpPr>
            <p:nvPr/>
          </p:nvSpPr>
          <p:spPr bwMode="auto">
            <a:xfrm>
              <a:off x="4422" y="3180"/>
              <a:ext cx="1218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6146" name="Object 0"/>
            <p:cNvGraphicFramePr>
              <a:graphicFrameLocks noChangeAspect="1"/>
            </p:cNvGraphicFramePr>
            <p:nvPr/>
          </p:nvGraphicFramePr>
          <p:xfrm>
            <a:off x="2846" y="3284"/>
            <a:ext cx="40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8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Object 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6" y="3284"/>
                          <a:ext cx="40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3" name="Oval 7"/>
            <p:cNvSpPr>
              <a:spLocks noChangeArrowheads="1"/>
            </p:cNvSpPr>
            <p:nvPr/>
          </p:nvSpPr>
          <p:spPr bwMode="auto">
            <a:xfrm>
              <a:off x="3670" y="3144"/>
              <a:ext cx="755" cy="233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4" name="Rectangle 8"/>
            <p:cNvSpPr>
              <a:spLocks noChangeArrowheads="1"/>
            </p:cNvSpPr>
            <p:nvPr/>
          </p:nvSpPr>
          <p:spPr bwMode="auto">
            <a:xfrm>
              <a:off x="3670" y="3101"/>
              <a:ext cx="755" cy="16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6155" name="Oval 9"/>
            <p:cNvSpPr>
              <a:spLocks noChangeArrowheads="1"/>
            </p:cNvSpPr>
            <p:nvPr/>
          </p:nvSpPr>
          <p:spPr bwMode="auto">
            <a:xfrm>
              <a:off x="3676" y="2957"/>
              <a:ext cx="755" cy="271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156" name="Group 10"/>
            <p:cNvGrpSpPr>
              <a:grpSpLocks/>
            </p:cNvGrpSpPr>
            <p:nvPr/>
          </p:nvGrpSpPr>
          <p:grpSpPr bwMode="auto">
            <a:xfrm>
              <a:off x="3894" y="2976"/>
              <a:ext cx="314" cy="75"/>
              <a:chOff x="2208" y="2184"/>
              <a:chExt cx="176" cy="69"/>
            </a:xfrm>
          </p:grpSpPr>
          <p:grpSp>
            <p:nvGrpSpPr>
              <p:cNvPr id="6179" name="Group 11"/>
              <p:cNvGrpSpPr>
                <a:grpSpLocks/>
              </p:cNvGrpSpPr>
              <p:nvPr/>
            </p:nvGrpSpPr>
            <p:grpSpPr bwMode="auto">
              <a:xfrm>
                <a:off x="2208" y="2185"/>
                <a:ext cx="176" cy="68"/>
                <a:chOff x="2848" y="848"/>
                <a:chExt cx="140" cy="98"/>
              </a:xfrm>
            </p:grpSpPr>
            <p:sp>
              <p:nvSpPr>
                <p:cNvPr id="618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5" name="Line 1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6" name="Line 1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180" name="Group 15"/>
              <p:cNvGrpSpPr>
                <a:grpSpLocks/>
              </p:cNvGrpSpPr>
              <p:nvPr/>
            </p:nvGrpSpPr>
            <p:grpSpPr bwMode="auto">
              <a:xfrm flipV="1">
                <a:off x="2208" y="2184"/>
                <a:ext cx="176" cy="68"/>
                <a:chOff x="2848" y="848"/>
                <a:chExt cx="140" cy="98"/>
              </a:xfrm>
            </p:grpSpPr>
            <p:sp>
              <p:nvSpPr>
                <p:cNvPr id="6181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2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3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6157" name="Oval 19"/>
            <p:cNvSpPr>
              <a:spLocks noChangeArrowheads="1"/>
            </p:cNvSpPr>
            <p:nvPr/>
          </p:nvSpPr>
          <p:spPr bwMode="auto">
            <a:xfrm>
              <a:off x="4846" y="3150"/>
              <a:ext cx="755" cy="233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8" name="Line 20"/>
            <p:cNvSpPr>
              <a:spLocks noChangeShapeType="1"/>
            </p:cNvSpPr>
            <p:nvPr/>
          </p:nvSpPr>
          <p:spPr bwMode="auto">
            <a:xfrm>
              <a:off x="4852" y="3137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21"/>
            <p:cNvSpPr>
              <a:spLocks noChangeArrowheads="1"/>
            </p:cNvSpPr>
            <p:nvPr/>
          </p:nvSpPr>
          <p:spPr bwMode="auto">
            <a:xfrm>
              <a:off x="4852" y="3113"/>
              <a:ext cx="755" cy="16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6160" name="Oval 22"/>
            <p:cNvSpPr>
              <a:spLocks noChangeArrowheads="1"/>
            </p:cNvSpPr>
            <p:nvPr/>
          </p:nvSpPr>
          <p:spPr bwMode="auto">
            <a:xfrm>
              <a:off x="4858" y="2969"/>
              <a:ext cx="755" cy="271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6147" name="Object 1"/>
            <p:cNvGraphicFramePr>
              <a:graphicFrameLocks noChangeAspect="1"/>
            </p:cNvGraphicFramePr>
            <p:nvPr/>
          </p:nvGraphicFramePr>
          <p:xfrm>
            <a:off x="2816" y="2660"/>
            <a:ext cx="40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9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6" y="2660"/>
                          <a:ext cx="40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1" name="Rectangle 24"/>
            <p:cNvSpPr>
              <a:spLocks noChangeArrowheads="1"/>
            </p:cNvSpPr>
            <p:nvPr/>
          </p:nvSpPr>
          <p:spPr bwMode="auto">
            <a:xfrm>
              <a:off x="4647" y="3060"/>
              <a:ext cx="93" cy="12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2" name="Rectangle 25"/>
            <p:cNvSpPr>
              <a:spLocks noChangeArrowheads="1"/>
            </p:cNvSpPr>
            <p:nvPr/>
          </p:nvSpPr>
          <p:spPr bwMode="auto">
            <a:xfrm>
              <a:off x="4212" y="3099"/>
              <a:ext cx="93" cy="12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3" name="Rectangle 26"/>
            <p:cNvSpPr>
              <a:spLocks noChangeArrowheads="1"/>
            </p:cNvSpPr>
            <p:nvPr/>
          </p:nvSpPr>
          <p:spPr bwMode="auto">
            <a:xfrm>
              <a:off x="4395" y="3060"/>
              <a:ext cx="93" cy="12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4" name="Text Box 27"/>
            <p:cNvSpPr txBox="1">
              <a:spLocks noChangeArrowheads="1"/>
            </p:cNvSpPr>
            <p:nvPr/>
          </p:nvSpPr>
          <p:spPr bwMode="auto">
            <a:xfrm>
              <a:off x="2798" y="2444"/>
              <a:ext cx="792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TCP connection 1</a:t>
              </a:r>
              <a:endParaRPr lang="en-US" altLang="en-US" sz="1800"/>
            </a:p>
          </p:txBody>
        </p:sp>
        <p:sp>
          <p:nvSpPr>
            <p:cNvPr id="6165" name="Text Box 28"/>
            <p:cNvSpPr txBox="1">
              <a:spLocks noChangeArrowheads="1"/>
            </p:cNvSpPr>
            <p:nvPr/>
          </p:nvSpPr>
          <p:spPr bwMode="auto">
            <a:xfrm>
              <a:off x="3804" y="3344"/>
              <a:ext cx="535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 dirty="0">
                  <a:latin typeface="Comic Sans MS" pitchFamily="66" charset="0"/>
                </a:rPr>
                <a:t>bottleneck</a:t>
              </a:r>
            </a:p>
            <a:p>
              <a:pPr algn="ctr"/>
              <a:r>
                <a:rPr lang="en-US" altLang="en-US" sz="1800" dirty="0">
                  <a:latin typeface="Comic Sans MS" pitchFamily="66" charset="0"/>
                </a:rPr>
                <a:t>router</a:t>
              </a:r>
            </a:p>
            <a:p>
              <a:pPr algn="ctr"/>
              <a:r>
                <a:rPr lang="en-US" altLang="en-US" sz="1800" dirty="0">
                  <a:latin typeface="Comic Sans MS" pitchFamily="66" charset="0"/>
                </a:rPr>
                <a:t>capacity R</a:t>
              </a:r>
              <a:endParaRPr lang="en-US" altLang="en-US" sz="1800" dirty="0"/>
            </a:p>
          </p:txBody>
        </p:sp>
        <p:grpSp>
          <p:nvGrpSpPr>
            <p:cNvPr id="6166" name="Group 29"/>
            <p:cNvGrpSpPr>
              <a:grpSpLocks/>
            </p:cNvGrpSpPr>
            <p:nvPr/>
          </p:nvGrpSpPr>
          <p:grpSpPr bwMode="auto">
            <a:xfrm>
              <a:off x="5064" y="3006"/>
              <a:ext cx="314" cy="75"/>
              <a:chOff x="2208" y="2184"/>
              <a:chExt cx="176" cy="69"/>
            </a:xfrm>
          </p:grpSpPr>
          <p:grpSp>
            <p:nvGrpSpPr>
              <p:cNvPr id="6171" name="Group 30"/>
              <p:cNvGrpSpPr>
                <a:grpSpLocks/>
              </p:cNvGrpSpPr>
              <p:nvPr/>
            </p:nvGrpSpPr>
            <p:grpSpPr bwMode="auto">
              <a:xfrm>
                <a:off x="2208" y="2185"/>
                <a:ext cx="176" cy="68"/>
                <a:chOff x="2848" y="848"/>
                <a:chExt cx="140" cy="98"/>
              </a:xfrm>
            </p:grpSpPr>
            <p:sp>
              <p:nvSpPr>
                <p:cNvPr id="6176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7" name="Line 3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8" name="Line 3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172" name="Group 34"/>
              <p:cNvGrpSpPr>
                <a:grpSpLocks/>
              </p:cNvGrpSpPr>
              <p:nvPr/>
            </p:nvGrpSpPr>
            <p:grpSpPr bwMode="auto">
              <a:xfrm flipV="1">
                <a:off x="2208" y="2184"/>
                <a:ext cx="176" cy="68"/>
                <a:chOff x="2848" y="848"/>
                <a:chExt cx="140" cy="98"/>
              </a:xfrm>
            </p:grpSpPr>
            <p:sp>
              <p:nvSpPr>
                <p:cNvPr id="6173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4" name="Line 3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5" name="Line 3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6167" name="Text Box 38"/>
            <p:cNvSpPr txBox="1">
              <a:spLocks noChangeArrowheads="1"/>
            </p:cNvSpPr>
            <p:nvPr/>
          </p:nvSpPr>
          <p:spPr bwMode="auto">
            <a:xfrm>
              <a:off x="2510" y="3422"/>
              <a:ext cx="613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TCP </a:t>
              </a:r>
            </a:p>
            <a:p>
              <a:r>
                <a:rPr lang="en-US" altLang="en-US" sz="1800">
                  <a:latin typeface="Comic Sans MS" pitchFamily="66" charset="0"/>
                </a:rPr>
                <a:t>connection 2</a:t>
              </a:r>
              <a:endParaRPr lang="en-US" altLang="en-US" sz="1800"/>
            </a:p>
          </p:txBody>
        </p:sp>
        <p:sp>
          <p:nvSpPr>
            <p:cNvPr id="6168" name="Freeform 39"/>
            <p:cNvSpPr>
              <a:spLocks/>
            </p:cNvSpPr>
            <p:nvPr/>
          </p:nvSpPr>
          <p:spPr bwMode="auto">
            <a:xfrm>
              <a:off x="3258" y="2730"/>
              <a:ext cx="2412" cy="453"/>
            </a:xfrm>
            <a:custGeom>
              <a:avLst/>
              <a:gdLst>
                <a:gd name="T0" fmla="*/ 0 w 2412"/>
                <a:gd name="T1" fmla="*/ 0 h 453"/>
                <a:gd name="T2" fmla="*/ 558 w 2412"/>
                <a:gd name="T3" fmla="*/ 390 h 453"/>
                <a:gd name="T4" fmla="*/ 2412 w 2412"/>
                <a:gd name="T5" fmla="*/ 432 h 453"/>
                <a:gd name="T6" fmla="*/ 0 60000 65536"/>
                <a:gd name="T7" fmla="*/ 0 60000 65536"/>
                <a:gd name="T8" fmla="*/ 0 60000 65536"/>
                <a:gd name="T9" fmla="*/ 0 w 2412"/>
                <a:gd name="T10" fmla="*/ 0 h 453"/>
                <a:gd name="T11" fmla="*/ 2412 w 2412"/>
                <a:gd name="T12" fmla="*/ 453 h 4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2" h="453">
                  <a:moveTo>
                    <a:pt x="0" y="0"/>
                  </a:moveTo>
                  <a:cubicBezTo>
                    <a:pt x="93" y="65"/>
                    <a:pt x="156" y="318"/>
                    <a:pt x="558" y="390"/>
                  </a:cubicBezTo>
                  <a:cubicBezTo>
                    <a:pt x="959" y="453"/>
                    <a:pt x="2026" y="423"/>
                    <a:pt x="2412" y="432"/>
                  </a:cubicBezTo>
                </a:path>
              </a:pathLst>
            </a:custGeom>
            <a:noFill/>
            <a:ln w="38100">
              <a:solidFill>
                <a:srgbClr val="00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9" name="Rectangle 40"/>
            <p:cNvSpPr>
              <a:spLocks noChangeArrowheads="1"/>
            </p:cNvSpPr>
            <p:nvPr/>
          </p:nvSpPr>
          <p:spPr bwMode="auto">
            <a:xfrm>
              <a:off x="4314" y="3099"/>
              <a:ext cx="93" cy="12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Freeform 41"/>
            <p:cNvSpPr>
              <a:spLocks/>
            </p:cNvSpPr>
            <p:nvPr/>
          </p:nvSpPr>
          <p:spPr bwMode="auto">
            <a:xfrm>
              <a:off x="3222" y="3193"/>
              <a:ext cx="2412" cy="453"/>
            </a:xfrm>
            <a:custGeom>
              <a:avLst/>
              <a:gdLst>
                <a:gd name="T0" fmla="*/ 0 w 2412"/>
                <a:gd name="T1" fmla="*/ 453 h 453"/>
                <a:gd name="T2" fmla="*/ 558 w 2412"/>
                <a:gd name="T3" fmla="*/ 63 h 453"/>
                <a:gd name="T4" fmla="*/ 2412 w 2412"/>
                <a:gd name="T5" fmla="*/ 29 h 453"/>
                <a:gd name="T6" fmla="*/ 0 60000 65536"/>
                <a:gd name="T7" fmla="*/ 0 60000 65536"/>
                <a:gd name="T8" fmla="*/ 0 60000 65536"/>
                <a:gd name="T9" fmla="*/ 0 w 2412"/>
                <a:gd name="T10" fmla="*/ 0 h 453"/>
                <a:gd name="T11" fmla="*/ 2412 w 2412"/>
                <a:gd name="T12" fmla="*/ 453 h 4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2" h="453">
                  <a:moveTo>
                    <a:pt x="0" y="453"/>
                  </a:moveTo>
                  <a:cubicBezTo>
                    <a:pt x="93" y="388"/>
                    <a:pt x="156" y="134"/>
                    <a:pt x="558" y="63"/>
                  </a:cubicBezTo>
                  <a:cubicBezTo>
                    <a:pt x="959" y="0"/>
                    <a:pt x="2026" y="36"/>
                    <a:pt x="2412" y="29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798139" y="5679676"/>
            <a:ext cx="7162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kern="0" dirty="0" smtClean="0"/>
              <a:t>AIMD makes TCP flows roughly fair (bias towards flows with short RTT).</a:t>
            </a:r>
            <a:endParaRPr lang="en-US" altLang="en-US" sz="18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2E269-33B7-4166-A961-540ABFE51ECC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Dealing with Greedy Senders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Scheduling and dropping policies at routers</a:t>
            </a:r>
          </a:p>
          <a:p>
            <a:pPr eaLnBrk="1" hangingPunct="1"/>
            <a:r>
              <a:rPr lang="en-US" altLang="en-US" smtClean="0"/>
              <a:t>First-in-first-out (FIFO) with tail drop</a:t>
            </a:r>
          </a:p>
          <a:p>
            <a:pPr lvl="1" eaLnBrk="1" hangingPunct="1"/>
            <a:r>
              <a:rPr lang="en-US" altLang="en-US" smtClean="0"/>
              <a:t>Greedy sender can capture large share of capacity</a:t>
            </a:r>
          </a:p>
          <a:p>
            <a:pPr eaLnBrk="1" hangingPunct="1"/>
            <a:r>
              <a:rPr lang="en-US" altLang="en-US" smtClean="0"/>
              <a:t>Solutions?</a:t>
            </a:r>
          </a:p>
          <a:p>
            <a:pPr lvl="1" eaLnBrk="1" hangingPunct="1"/>
            <a:r>
              <a:rPr lang="en-US" altLang="en-US" smtClean="0"/>
              <a:t>Fair Queuing</a:t>
            </a:r>
          </a:p>
          <a:p>
            <a:pPr lvl="2" eaLnBrk="1" hangingPunct="1"/>
            <a:r>
              <a:rPr lang="en-US" altLang="en-US" sz="1800" smtClean="0"/>
              <a:t>Separate queue for each flow</a:t>
            </a:r>
          </a:p>
          <a:p>
            <a:pPr lvl="2" eaLnBrk="1" hangingPunct="1"/>
            <a:r>
              <a:rPr lang="en-US" altLang="en-US" sz="1800" smtClean="0"/>
              <a:t>Schedule them in a round-robin fashion</a:t>
            </a:r>
          </a:p>
          <a:p>
            <a:pPr lvl="2" eaLnBrk="1" hangingPunct="1"/>
            <a:r>
              <a:rPr lang="en-US" altLang="en-US" sz="1800" smtClean="0"/>
              <a:t>When a flow’s queue fills up, only its packets are dropped</a:t>
            </a:r>
          </a:p>
          <a:p>
            <a:pPr lvl="2" eaLnBrk="1" hangingPunct="1"/>
            <a:r>
              <a:rPr lang="en-US" altLang="en-US" sz="1800" smtClean="0"/>
              <a:t>Insulates well-behaved from ill-behaved flows</a:t>
            </a:r>
          </a:p>
          <a:p>
            <a:pPr lvl="1" eaLnBrk="1" hangingPunct="1"/>
            <a:r>
              <a:rPr lang="en-US" altLang="en-US" smtClean="0"/>
              <a:t>Random early detection (RED)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CFF3C-AF12-4CD9-8EA5-70B23E9B0F06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More on TCP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Deferred acknowledgements</a:t>
            </a:r>
          </a:p>
          <a:p>
            <a:pPr lvl="1" eaLnBrk="1" hangingPunct="1"/>
            <a:r>
              <a:rPr lang="en-US" altLang="en-US" dirty="0" smtClean="0"/>
              <a:t>Piggybacking for a free ride</a:t>
            </a:r>
          </a:p>
          <a:p>
            <a:pPr eaLnBrk="1" hangingPunct="1"/>
            <a:r>
              <a:rPr lang="en-US" altLang="en-US" dirty="0" smtClean="0"/>
              <a:t>Deferred transmissions</a:t>
            </a:r>
          </a:p>
          <a:p>
            <a:pPr lvl="1" eaLnBrk="1" hangingPunct="1"/>
            <a:r>
              <a:rPr lang="en-US" altLang="en-US" dirty="0" smtClean="0"/>
              <a:t>Nagle’s algorithm</a:t>
            </a:r>
          </a:p>
          <a:p>
            <a:pPr eaLnBrk="1" hangingPunct="1"/>
            <a:r>
              <a:rPr lang="en-US" altLang="en-US" dirty="0" smtClean="0"/>
              <a:t>TCP </a:t>
            </a:r>
            <a:r>
              <a:rPr lang="en-US" altLang="en-US" dirty="0" smtClean="0"/>
              <a:t>over wireless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99B710-B09F-4CAE-9683-C4CD7EB62950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Connectionless Service and UDP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User datagram protocol</a:t>
            </a:r>
          </a:p>
          <a:p>
            <a:pPr eaLnBrk="1" hangingPunct="1"/>
            <a:r>
              <a:rPr lang="en-US" altLang="en-US" sz="2000" smtClean="0"/>
              <a:t>Unreliable, connectionless</a:t>
            </a:r>
          </a:p>
          <a:p>
            <a:pPr eaLnBrk="1" hangingPunct="1"/>
            <a:r>
              <a:rPr lang="en-US" altLang="en-US" sz="2000" smtClean="0"/>
              <a:t>No connection management</a:t>
            </a:r>
          </a:p>
          <a:p>
            <a:pPr eaLnBrk="1" hangingPunct="1"/>
            <a:r>
              <a:rPr lang="en-US" altLang="en-US" sz="2000" smtClean="0"/>
              <a:t>Does little besides</a:t>
            </a:r>
          </a:p>
          <a:p>
            <a:pPr lvl="1" eaLnBrk="1" hangingPunct="1"/>
            <a:r>
              <a:rPr lang="en-US" altLang="en-US" sz="1800" smtClean="0"/>
              <a:t>Encapsulating application data with UDP header</a:t>
            </a:r>
          </a:p>
          <a:p>
            <a:pPr lvl="1" eaLnBrk="1" hangingPunct="1"/>
            <a:r>
              <a:rPr lang="en-US" altLang="en-US" smtClean="0"/>
              <a:t>Multiplexing application processes</a:t>
            </a:r>
          </a:p>
          <a:p>
            <a:pPr eaLnBrk="1" hangingPunct="1"/>
            <a:r>
              <a:rPr lang="en-US" altLang="en-US" sz="2000" smtClean="0"/>
              <a:t>Desirable for:</a:t>
            </a:r>
          </a:p>
          <a:p>
            <a:pPr lvl="1" eaLnBrk="1" hangingPunct="1"/>
            <a:r>
              <a:rPr lang="en-US" altLang="en-US" sz="1800" smtClean="0"/>
              <a:t>Short transactions, avoiding overhead of establishing/tearing down a connection</a:t>
            </a:r>
          </a:p>
          <a:p>
            <a:pPr lvl="2" eaLnBrk="1" hangingPunct="1"/>
            <a:r>
              <a:rPr lang="en-US" altLang="en-US" sz="1600" smtClean="0"/>
              <a:t>DNS, time, etc</a:t>
            </a:r>
          </a:p>
          <a:p>
            <a:pPr lvl="1" eaLnBrk="1" hangingPunct="1"/>
            <a:r>
              <a:rPr lang="en-US" altLang="en-US" sz="1800" smtClean="0"/>
              <a:t>Applications withstanding packet losses but normally not delay</a:t>
            </a:r>
          </a:p>
          <a:p>
            <a:pPr lvl="2" eaLnBrk="1" hangingPunct="1"/>
            <a:r>
              <a:rPr lang="en-US" altLang="en-US" sz="1600" smtClean="0"/>
              <a:t>Real-time audio/video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DE042-B42D-4600-A5D9-68A7514A0E87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UDP packet format</a:t>
            </a:r>
          </a:p>
        </p:txBody>
      </p:sp>
      <p:grpSp>
        <p:nvGrpSpPr>
          <p:cNvPr id="38916" name="Group 3"/>
          <p:cNvGrpSpPr>
            <a:grpSpLocks/>
          </p:cNvGrpSpPr>
          <p:nvPr/>
        </p:nvGrpSpPr>
        <p:grpSpPr bwMode="auto">
          <a:xfrm>
            <a:off x="1905000" y="1676400"/>
            <a:ext cx="5181600" cy="3276600"/>
            <a:chOff x="144" y="96"/>
            <a:chExt cx="1152" cy="384"/>
          </a:xfrm>
        </p:grpSpPr>
        <p:sp>
          <p:nvSpPr>
            <p:cNvPr id="299012" name="Rectangle 4"/>
            <p:cNvSpPr>
              <a:spLocks noChangeAspect="1" noChangeArrowheads="1"/>
            </p:cNvSpPr>
            <p:nvPr/>
          </p:nvSpPr>
          <p:spPr bwMode="auto">
            <a:xfrm>
              <a:off x="144" y="192"/>
              <a:ext cx="57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54000" tIns="18000" rIns="54000" bIns="18000" anchor="ctr"/>
            <a:lstStyle/>
            <a:p>
              <a:pPr algn="ctr" eaLnBrk="0" hangingPunct="0">
                <a:defRPr/>
              </a:pPr>
              <a:r>
                <a:rPr lang="de-DE" sz="700">
                  <a:latin typeface="Arial" charset="0"/>
                </a:rPr>
                <a:t>Source port</a:t>
              </a:r>
            </a:p>
          </p:txBody>
        </p:sp>
        <p:sp>
          <p:nvSpPr>
            <p:cNvPr id="299013" name="Rectangle 5"/>
            <p:cNvSpPr>
              <a:spLocks noChangeAspect="1" noChangeArrowheads="1"/>
            </p:cNvSpPr>
            <p:nvPr/>
          </p:nvSpPr>
          <p:spPr bwMode="auto">
            <a:xfrm>
              <a:off x="144" y="288"/>
              <a:ext cx="57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54000" tIns="18000" rIns="54000" bIns="18000" anchor="ctr"/>
            <a:lstStyle/>
            <a:p>
              <a:pPr algn="ctr" eaLnBrk="0" hangingPunct="0">
                <a:defRPr/>
              </a:pPr>
              <a:r>
                <a:rPr lang="de-DE" sz="700">
                  <a:latin typeface="Arial" charset="0"/>
                </a:rPr>
                <a:t>UDP length</a:t>
              </a:r>
            </a:p>
          </p:txBody>
        </p:sp>
        <p:sp>
          <p:nvSpPr>
            <p:cNvPr id="299014" name="Rectangle 6"/>
            <p:cNvSpPr>
              <a:spLocks noChangeAspect="1" noChangeArrowheads="1"/>
            </p:cNvSpPr>
            <p:nvPr/>
          </p:nvSpPr>
          <p:spPr bwMode="auto">
            <a:xfrm>
              <a:off x="720" y="192"/>
              <a:ext cx="57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54000" tIns="18000" rIns="54000" bIns="18000" anchor="ctr"/>
            <a:lstStyle/>
            <a:p>
              <a:pPr algn="ctr" eaLnBrk="0" hangingPunct="0">
                <a:defRPr/>
              </a:pPr>
              <a:r>
                <a:rPr lang="de-DE" sz="700">
                  <a:latin typeface="Arial" charset="0"/>
                </a:rPr>
                <a:t>Destination port</a:t>
              </a:r>
            </a:p>
          </p:txBody>
        </p:sp>
        <p:sp>
          <p:nvSpPr>
            <p:cNvPr id="299015" name="Rectangle 7"/>
            <p:cNvSpPr>
              <a:spLocks noChangeAspect="1" noChangeArrowheads="1"/>
            </p:cNvSpPr>
            <p:nvPr/>
          </p:nvSpPr>
          <p:spPr bwMode="auto">
            <a:xfrm>
              <a:off x="720" y="288"/>
              <a:ext cx="57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54000" tIns="18000" rIns="54000" bIns="18000" anchor="ctr"/>
            <a:lstStyle/>
            <a:p>
              <a:pPr algn="ctr" eaLnBrk="0" hangingPunct="0">
                <a:defRPr/>
              </a:pPr>
              <a:r>
                <a:rPr lang="de-DE" sz="700">
                  <a:latin typeface="Arial" charset="0"/>
                </a:rPr>
                <a:t>UDP checksum</a:t>
              </a:r>
            </a:p>
          </p:txBody>
        </p:sp>
        <p:sp>
          <p:nvSpPr>
            <p:cNvPr id="299016" name="Rectangle 8"/>
            <p:cNvSpPr>
              <a:spLocks noChangeAspect="1" noChangeArrowheads="1"/>
            </p:cNvSpPr>
            <p:nvPr/>
          </p:nvSpPr>
          <p:spPr bwMode="auto">
            <a:xfrm>
              <a:off x="144" y="384"/>
              <a:ext cx="1152" cy="96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54000" tIns="18000" rIns="54000" bIns="18000" anchor="ctr"/>
            <a:lstStyle/>
            <a:p>
              <a:pPr algn="ctr" eaLnBrk="0" hangingPunct="0">
                <a:defRPr/>
              </a:pPr>
              <a:r>
                <a:rPr lang="de-DE" sz="700">
                  <a:latin typeface="Arial" charset="0"/>
                </a:rPr>
                <a:t>Payload (if any)</a:t>
              </a:r>
            </a:p>
          </p:txBody>
        </p:sp>
        <p:sp>
          <p:nvSpPr>
            <p:cNvPr id="38923" name="Text Box 9"/>
            <p:cNvSpPr txBox="1">
              <a:spLocks noChangeArrowheads="1"/>
            </p:cNvSpPr>
            <p:nvPr/>
          </p:nvSpPr>
          <p:spPr bwMode="auto">
            <a:xfrm>
              <a:off x="144" y="96"/>
              <a:ext cx="9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7200" tIns="18000" rIns="7200" bIns="18000" anchor="b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500">
                  <a:latin typeface="Arial" charset="0"/>
                </a:rPr>
                <a:t>0</a:t>
              </a:r>
              <a:endParaRPr lang="en-US" altLang="en-US" sz="1200">
                <a:latin typeface="Arial" charset="0"/>
              </a:endParaRPr>
            </a:p>
          </p:txBody>
        </p:sp>
        <p:sp>
          <p:nvSpPr>
            <p:cNvPr id="38924" name="Text Box 10"/>
            <p:cNvSpPr txBox="1">
              <a:spLocks noChangeArrowheads="1"/>
            </p:cNvSpPr>
            <p:nvPr/>
          </p:nvSpPr>
          <p:spPr bwMode="auto">
            <a:xfrm>
              <a:off x="720" y="96"/>
              <a:ext cx="9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7200" tIns="18000" rIns="7200" bIns="18000" anchor="b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500">
                  <a:latin typeface="Arial" charset="0"/>
                </a:rPr>
                <a:t>16</a:t>
              </a:r>
              <a:endParaRPr lang="en-US" altLang="en-US" sz="1200">
                <a:latin typeface="Arial" charset="0"/>
              </a:endParaRPr>
            </a:p>
          </p:txBody>
        </p:sp>
        <p:sp>
          <p:nvSpPr>
            <p:cNvPr id="38925" name="Text Box 11"/>
            <p:cNvSpPr txBox="1">
              <a:spLocks noChangeArrowheads="1"/>
            </p:cNvSpPr>
            <p:nvPr/>
          </p:nvSpPr>
          <p:spPr bwMode="auto">
            <a:xfrm>
              <a:off x="1200" y="96"/>
              <a:ext cx="9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7200" tIns="18000" rIns="7200" bIns="18000" anchor="b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r"/>
              <a:r>
                <a:rPr lang="en-US" altLang="en-US" sz="500">
                  <a:latin typeface="Arial" charset="0"/>
                </a:rPr>
                <a:t>31</a:t>
              </a:r>
              <a:endParaRPr lang="en-US" altLang="en-US" sz="1200">
                <a:latin typeface="Arial" charset="0"/>
              </a:endParaRPr>
            </a:p>
          </p:txBody>
        </p:sp>
        <p:sp>
          <p:nvSpPr>
            <p:cNvPr id="38926" name="Text Box 12"/>
            <p:cNvSpPr txBox="1">
              <a:spLocks noChangeArrowheads="1"/>
            </p:cNvSpPr>
            <p:nvPr/>
          </p:nvSpPr>
          <p:spPr bwMode="auto">
            <a:xfrm>
              <a:off x="672" y="96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7200" tIns="18000" rIns="7200" bIns="18000" anchor="b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r"/>
              <a:r>
                <a:rPr lang="en-US" altLang="en-US" sz="500">
                  <a:latin typeface="Arial" charset="0"/>
                </a:rPr>
                <a:t>15</a:t>
              </a:r>
              <a:endParaRPr lang="en-US" altLang="en-US" sz="1200">
                <a:latin typeface="Arial" charset="0"/>
              </a:endParaRPr>
            </a:p>
          </p:txBody>
        </p:sp>
      </p:grpSp>
      <p:sp>
        <p:nvSpPr>
          <p:cNvPr id="38917" name="Text Box 13"/>
          <p:cNvSpPr txBox="1">
            <a:spLocks noChangeArrowheads="1"/>
          </p:cNvSpPr>
          <p:nvPr/>
        </p:nvSpPr>
        <p:spPr bwMode="auto">
          <a:xfrm>
            <a:off x="3048000" y="5257800"/>
            <a:ext cx="255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UDP packet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1EBF6-72AA-464F-9CDD-F86DD3B90AB5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UDP packet header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Source port number</a:t>
            </a:r>
          </a:p>
          <a:p>
            <a:pPr eaLnBrk="1" hangingPunct="1"/>
            <a:r>
              <a:rPr lang="en-US" altLang="en-US" smtClean="0"/>
              <a:t>Destination port number</a:t>
            </a:r>
          </a:p>
          <a:p>
            <a:pPr eaLnBrk="1" hangingPunct="1"/>
            <a:r>
              <a:rPr lang="en-US" altLang="en-US" smtClean="0"/>
              <a:t>UDP length</a:t>
            </a:r>
          </a:p>
          <a:p>
            <a:pPr lvl="1" eaLnBrk="1" hangingPunct="1"/>
            <a:r>
              <a:rPr lang="en-US" altLang="en-US" smtClean="0"/>
              <a:t>Including both header and payload of UDP</a:t>
            </a:r>
          </a:p>
          <a:p>
            <a:pPr eaLnBrk="1" hangingPunct="1"/>
            <a:r>
              <a:rPr lang="en-US" altLang="en-US" smtClean="0"/>
              <a:t>Checksum</a:t>
            </a:r>
          </a:p>
          <a:p>
            <a:pPr lvl="1" eaLnBrk="1" hangingPunct="1"/>
            <a:r>
              <a:rPr lang="en-US" altLang="en-US" smtClean="0"/>
              <a:t>Covering both header and payload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AA8629-4B28-415A-92CB-6C4EE9AFE04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TCP Connection Management: establish a connection</a:t>
            </a:r>
            <a:endParaRPr lang="en-US" altLang="en-US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4086225" cy="46291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TCP sender, receiver establish “connection” before exchanging data segments</a:t>
            </a:r>
          </a:p>
          <a:p>
            <a:pPr eaLnBrk="1" hangingPunct="1"/>
            <a:r>
              <a:rPr lang="en-US" altLang="en-US" sz="2000" smtClean="0"/>
              <a:t>initialize TCP variables:</a:t>
            </a:r>
            <a:endParaRPr lang="en-US" altLang="en-US" sz="2400" smtClean="0"/>
          </a:p>
          <a:p>
            <a:pPr lvl="1" eaLnBrk="1" hangingPunct="1"/>
            <a:r>
              <a:rPr lang="en-US" altLang="en-US" sz="2000" smtClean="0"/>
              <a:t>seq. #s</a:t>
            </a:r>
          </a:p>
          <a:p>
            <a:pPr lvl="1" eaLnBrk="1" hangingPunct="1"/>
            <a:r>
              <a:rPr lang="en-US" altLang="en-US" sz="2000" smtClean="0"/>
              <a:t>buffers, flow control info </a:t>
            </a:r>
          </a:p>
          <a:p>
            <a:pPr eaLnBrk="1" hangingPunct="1"/>
            <a:endParaRPr lang="en-US" altLang="en-US" sz="2000" i="1" smtClean="0"/>
          </a:p>
          <a:p>
            <a:pPr eaLnBrk="1" hangingPunct="1"/>
            <a:r>
              <a:rPr lang="en-US" altLang="en-US" sz="2000" i="1" smtClean="0"/>
              <a:t>client:</a:t>
            </a:r>
            <a:r>
              <a:rPr lang="en-US" altLang="en-US" sz="2000" smtClean="0"/>
              <a:t> connection initiator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itchFamily="49" charset="0"/>
              </a:rPr>
              <a:t>  </a:t>
            </a:r>
            <a:endParaRPr lang="en-US" altLang="en-US" sz="2400" smtClean="0"/>
          </a:p>
          <a:p>
            <a:pPr eaLnBrk="1" hangingPunct="1"/>
            <a:r>
              <a:rPr lang="en-US" altLang="en-US" sz="2000" i="1" smtClean="0"/>
              <a:t>server:</a:t>
            </a:r>
            <a:r>
              <a:rPr lang="en-US" altLang="en-US" sz="2000" smtClean="0"/>
              <a:t> contacted by client</a:t>
            </a:r>
          </a:p>
          <a:p>
            <a:pPr eaLnBrk="1" hangingPunct="1">
              <a:buFontTx/>
              <a:buNone/>
            </a:pPr>
            <a:r>
              <a:rPr lang="en-US" altLang="en-US" sz="1600" b="1" smtClean="0">
                <a:latin typeface="Courier New" pitchFamily="49" charset="0"/>
              </a:rPr>
              <a:t>  </a:t>
            </a:r>
            <a:endParaRPr lang="en-US" altLang="en-US" sz="1600" smtClean="0"/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143000"/>
            <a:ext cx="3981450" cy="5048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u="sng" smtClean="0"/>
              <a:t>Three-way handshake:</a:t>
            </a:r>
            <a:endParaRPr lang="en-US" altLang="en-US" sz="2000" smtClean="0"/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 sz="2000" u="sng" smtClean="0"/>
              <a:t>Step 1:</a:t>
            </a:r>
            <a:r>
              <a:rPr lang="en-US" altLang="en-US" sz="2000" smtClean="0"/>
              <a:t> </a:t>
            </a:r>
            <a:r>
              <a:rPr lang="en-US" altLang="en-US" sz="1800" smtClean="0"/>
              <a:t>client end system sends TCP </a:t>
            </a:r>
            <a:r>
              <a:rPr lang="en-US" altLang="en-US" sz="1800" smtClean="0">
                <a:solidFill>
                  <a:schemeClr val="accent2"/>
                </a:solidFill>
              </a:rPr>
              <a:t>SYN</a:t>
            </a:r>
            <a:r>
              <a:rPr lang="en-US" altLang="en-US" sz="1800" smtClean="0"/>
              <a:t> control segment to server</a:t>
            </a:r>
          </a:p>
          <a:p>
            <a:pPr lvl="1" eaLnBrk="1" hangingPunct="1"/>
            <a:r>
              <a:rPr lang="en-US" altLang="en-US" sz="1800" smtClean="0"/>
              <a:t>specifies initial seq #</a:t>
            </a:r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 sz="2000" u="sng" smtClean="0"/>
              <a:t>Step 2:</a:t>
            </a:r>
            <a:r>
              <a:rPr lang="en-US" altLang="en-US" sz="2000" smtClean="0"/>
              <a:t> </a:t>
            </a:r>
            <a:r>
              <a:rPr lang="en-US" altLang="en-US" sz="1800" smtClean="0"/>
              <a:t>server end system receives SYN, replies with </a:t>
            </a:r>
            <a:r>
              <a:rPr lang="en-US" altLang="en-US" sz="1800" smtClean="0">
                <a:solidFill>
                  <a:schemeClr val="accent2"/>
                </a:solidFill>
              </a:rPr>
              <a:t>SYNACK</a:t>
            </a:r>
            <a:r>
              <a:rPr lang="en-US" altLang="en-US" sz="1800" smtClean="0"/>
              <a:t> control segment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1800" smtClean="0"/>
              <a:t>ACKs received SYN</a:t>
            </a:r>
          </a:p>
          <a:p>
            <a:pPr lvl="1" eaLnBrk="1" hangingPunct="1"/>
            <a:r>
              <a:rPr lang="en-US" altLang="en-US" sz="1800" smtClean="0"/>
              <a:t>allocates buffers</a:t>
            </a:r>
          </a:p>
          <a:p>
            <a:pPr lvl="1" eaLnBrk="1" hangingPunct="1"/>
            <a:r>
              <a:rPr lang="en-US" altLang="en-US" sz="1800" smtClean="0"/>
              <a:t>specifies server </a:t>
            </a:r>
            <a:r>
              <a:rPr lang="en-US" altLang="en-US" sz="1800" smtClean="0">
                <a:sym typeface="Wingdings" pitchFamily="2" charset="2"/>
              </a:rPr>
              <a:t></a:t>
            </a:r>
            <a:r>
              <a:rPr lang="en-US" altLang="en-US" sz="1800" smtClean="0"/>
              <a:t> receiver initial seq. #</a:t>
            </a:r>
          </a:p>
          <a:p>
            <a:pPr eaLnBrk="1" hangingPunct="1">
              <a:buFontTx/>
              <a:buNone/>
            </a:pPr>
            <a:r>
              <a:rPr lang="en-US" altLang="en-US" sz="2000" u="sng" smtClean="0"/>
              <a:t>Step 3:</a:t>
            </a:r>
            <a:r>
              <a:rPr lang="en-US" altLang="en-US" sz="2000" smtClean="0"/>
              <a:t> </a:t>
            </a:r>
            <a:r>
              <a:rPr lang="en-US" altLang="en-US" sz="1800" smtClean="0"/>
              <a:t>client replies with an </a:t>
            </a:r>
            <a:r>
              <a:rPr lang="en-US" altLang="en-US" sz="1800" smtClean="0">
                <a:solidFill>
                  <a:schemeClr val="accent2"/>
                </a:solidFill>
              </a:rPr>
              <a:t>ACK </a:t>
            </a:r>
            <a:r>
              <a:rPr lang="en-US" altLang="en-US" sz="1800" smtClean="0"/>
              <a:t>segment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B7B8E3-846B-4622-ACBF-62424860668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295400"/>
            <a:ext cx="4114800" cy="41910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 sz="2000" u="sng" smtClean="0"/>
              <a:t>Modified three-way handshake:</a:t>
            </a:r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 sz="1800" smtClean="0"/>
              <a:t>client closes socket:</a:t>
            </a:r>
            <a:endParaRPr lang="en-US" altLang="en-US" sz="1800" u="sng" smtClean="0"/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 sz="2000" u="sng" smtClean="0"/>
              <a:t>Step 1:</a:t>
            </a:r>
            <a:r>
              <a:rPr lang="en-US" altLang="en-US" sz="1800" smtClean="0"/>
              <a:t> </a:t>
            </a:r>
            <a:r>
              <a:rPr lang="en-US" altLang="en-US" sz="1800" smtClean="0">
                <a:solidFill>
                  <a:schemeClr val="accent2"/>
                </a:solidFill>
              </a:rPr>
              <a:t>client</a:t>
            </a:r>
            <a:r>
              <a:rPr lang="en-US" altLang="en-US" sz="1800" smtClean="0"/>
              <a:t> end system sends TCP </a:t>
            </a:r>
            <a:r>
              <a:rPr lang="en-US" altLang="en-US" sz="1800" smtClean="0">
                <a:solidFill>
                  <a:schemeClr val="accent2"/>
                </a:solidFill>
              </a:rPr>
              <a:t>FIN</a:t>
            </a:r>
            <a:r>
              <a:rPr lang="en-US" altLang="en-US" sz="1800" smtClean="0"/>
              <a:t> control segment to server</a:t>
            </a:r>
            <a:r>
              <a:rPr lang="en-US" altLang="en-US" sz="1800" u="sng" smtClean="0"/>
              <a:t> </a:t>
            </a:r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 sz="2000" u="sng" smtClean="0"/>
              <a:t>Step 2:</a:t>
            </a:r>
            <a:r>
              <a:rPr lang="en-US" altLang="en-US" sz="1800" smtClean="0"/>
              <a:t> </a:t>
            </a:r>
            <a:r>
              <a:rPr lang="en-US" altLang="en-US" sz="1800" smtClean="0">
                <a:solidFill>
                  <a:schemeClr val="accent2"/>
                </a:solidFill>
              </a:rPr>
              <a:t>server</a:t>
            </a:r>
            <a:r>
              <a:rPr lang="en-US" altLang="en-US" sz="1800" smtClean="0"/>
              <a:t> receives FIN, replies with </a:t>
            </a:r>
            <a:r>
              <a:rPr lang="en-US" altLang="en-US" sz="1800" smtClean="0">
                <a:solidFill>
                  <a:schemeClr val="accent2"/>
                </a:solidFill>
              </a:rPr>
              <a:t>ACK</a:t>
            </a:r>
            <a:r>
              <a:rPr lang="en-US" altLang="en-US" sz="1800" smtClean="0"/>
              <a:t>. Closes connection, sends FIN. </a:t>
            </a:r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514350"/>
            <a:ext cx="7772400" cy="55245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TCP Connection Management: close a connection</a:t>
            </a:r>
            <a:endParaRPr lang="en-US" altLang="en-US" smtClean="0"/>
          </a:p>
        </p:txBody>
      </p:sp>
      <p:grpSp>
        <p:nvGrpSpPr>
          <p:cNvPr id="2055" name="Group 4"/>
          <p:cNvGrpSpPr>
            <a:grpSpLocks/>
          </p:cNvGrpSpPr>
          <p:nvPr/>
        </p:nvGrpSpPr>
        <p:grpSpPr bwMode="auto">
          <a:xfrm>
            <a:off x="4648200" y="1295400"/>
            <a:ext cx="3478213" cy="3355975"/>
            <a:chOff x="2643" y="1091"/>
            <a:chExt cx="2823" cy="2701"/>
          </a:xfrm>
        </p:grpSpPr>
        <p:sp>
          <p:nvSpPr>
            <p:cNvPr id="2058" name="Line 5"/>
            <p:cNvSpPr>
              <a:spLocks noChangeShapeType="1"/>
            </p:cNvSpPr>
            <p:nvPr/>
          </p:nvSpPr>
          <p:spPr bwMode="auto">
            <a:xfrm>
              <a:off x="3396" y="1512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050" name="Object 6"/>
            <p:cNvGraphicFramePr>
              <a:graphicFrameLocks noChangeAspect="1"/>
            </p:cNvGraphicFramePr>
            <p:nvPr/>
          </p:nvGraphicFramePr>
          <p:xfrm>
            <a:off x="3136" y="1091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8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36" y="1091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9" name="Text Box 7"/>
            <p:cNvSpPr txBox="1">
              <a:spLocks noChangeArrowheads="1"/>
            </p:cNvSpPr>
            <p:nvPr/>
          </p:nvSpPr>
          <p:spPr bwMode="auto">
            <a:xfrm>
              <a:off x="3372" y="1091"/>
              <a:ext cx="58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client</a:t>
              </a:r>
              <a:endParaRPr lang="en-US" altLang="en-US" sz="1000"/>
            </a:p>
          </p:txBody>
        </p:sp>
        <p:sp>
          <p:nvSpPr>
            <p:cNvPr id="2060" name="Text Box 8"/>
            <p:cNvSpPr txBox="1">
              <a:spLocks noChangeArrowheads="1"/>
            </p:cNvSpPr>
            <p:nvPr/>
          </p:nvSpPr>
          <p:spPr bwMode="auto">
            <a:xfrm rot="706751">
              <a:off x="4036" y="1538"/>
              <a:ext cx="381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FIN</a:t>
              </a:r>
              <a:endParaRPr lang="en-US" altLang="en-US" sz="1000"/>
            </a:p>
          </p:txBody>
        </p:sp>
        <p:graphicFrame>
          <p:nvGraphicFramePr>
            <p:cNvPr id="2051" name="Object 9"/>
            <p:cNvGraphicFramePr>
              <a:graphicFrameLocks noChangeAspect="1"/>
            </p:cNvGraphicFramePr>
            <p:nvPr/>
          </p:nvGraphicFramePr>
          <p:xfrm>
            <a:off x="4810" y="1097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9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10" y="1097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1" name="Text Box 10"/>
            <p:cNvSpPr txBox="1">
              <a:spLocks noChangeArrowheads="1"/>
            </p:cNvSpPr>
            <p:nvPr/>
          </p:nvSpPr>
          <p:spPr bwMode="auto">
            <a:xfrm>
              <a:off x="4291" y="1102"/>
              <a:ext cx="649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server</a:t>
              </a:r>
              <a:endParaRPr lang="en-US" altLang="en-US" sz="1000"/>
            </a:p>
          </p:txBody>
        </p:sp>
        <p:sp>
          <p:nvSpPr>
            <p:cNvPr id="2062" name="Line 11"/>
            <p:cNvSpPr>
              <a:spLocks noChangeShapeType="1"/>
            </p:cNvSpPr>
            <p:nvPr/>
          </p:nvSpPr>
          <p:spPr bwMode="auto">
            <a:xfrm>
              <a:off x="3402" y="2796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Line 12"/>
            <p:cNvSpPr>
              <a:spLocks noChangeShapeType="1"/>
            </p:cNvSpPr>
            <p:nvPr/>
          </p:nvSpPr>
          <p:spPr bwMode="auto">
            <a:xfrm flipH="1">
              <a:off x="3294" y="2706"/>
              <a:ext cx="0" cy="84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Line 13"/>
            <p:cNvSpPr>
              <a:spLocks noChangeShapeType="1"/>
            </p:cNvSpPr>
            <p:nvPr/>
          </p:nvSpPr>
          <p:spPr bwMode="auto">
            <a:xfrm flipH="1">
              <a:off x="4992" y="1368"/>
              <a:ext cx="0" cy="21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Line 14"/>
            <p:cNvSpPr>
              <a:spLocks noChangeShapeType="1"/>
            </p:cNvSpPr>
            <p:nvPr/>
          </p:nvSpPr>
          <p:spPr bwMode="auto">
            <a:xfrm flipH="1">
              <a:off x="3378" y="1974"/>
              <a:ext cx="1572" cy="47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Text Box 15"/>
            <p:cNvSpPr txBox="1">
              <a:spLocks noChangeArrowheads="1"/>
            </p:cNvSpPr>
            <p:nvPr/>
          </p:nvSpPr>
          <p:spPr bwMode="auto">
            <a:xfrm rot="-926867">
              <a:off x="3309" y="2033"/>
              <a:ext cx="172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ACK</a:t>
              </a:r>
              <a:endParaRPr lang="en-US" altLang="en-US" sz="1000"/>
            </a:p>
          </p:txBody>
        </p:sp>
        <p:sp>
          <p:nvSpPr>
            <p:cNvPr id="2067" name="Text Box 16"/>
            <p:cNvSpPr txBox="1">
              <a:spLocks noChangeArrowheads="1"/>
            </p:cNvSpPr>
            <p:nvPr/>
          </p:nvSpPr>
          <p:spPr bwMode="auto">
            <a:xfrm rot="706751">
              <a:off x="3955" y="2799"/>
              <a:ext cx="44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ACK</a:t>
              </a:r>
            </a:p>
          </p:txBody>
        </p:sp>
        <p:sp>
          <p:nvSpPr>
            <p:cNvPr id="2068" name="Line 17"/>
            <p:cNvSpPr>
              <a:spLocks noChangeShapeType="1"/>
            </p:cNvSpPr>
            <p:nvPr/>
          </p:nvSpPr>
          <p:spPr bwMode="auto">
            <a:xfrm flipH="1">
              <a:off x="3408" y="2232"/>
              <a:ext cx="1572" cy="47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Text Box 18"/>
            <p:cNvSpPr txBox="1">
              <a:spLocks noChangeArrowheads="1"/>
            </p:cNvSpPr>
            <p:nvPr/>
          </p:nvSpPr>
          <p:spPr bwMode="auto">
            <a:xfrm rot="-926867">
              <a:off x="3340" y="2291"/>
              <a:ext cx="1720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400">
                  <a:latin typeface="Arial" charset="0"/>
                </a:rPr>
                <a:t>FIN</a:t>
              </a:r>
              <a:endParaRPr lang="en-US" altLang="en-US" sz="1000"/>
            </a:p>
          </p:txBody>
        </p:sp>
        <p:sp>
          <p:nvSpPr>
            <p:cNvPr id="2070" name="Line 19"/>
            <p:cNvSpPr>
              <a:spLocks noChangeShapeType="1"/>
            </p:cNvSpPr>
            <p:nvPr/>
          </p:nvSpPr>
          <p:spPr bwMode="auto">
            <a:xfrm>
              <a:off x="3390" y="1464"/>
              <a:ext cx="0" cy="21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Text Box 20"/>
            <p:cNvSpPr txBox="1">
              <a:spLocks noChangeArrowheads="1"/>
            </p:cNvSpPr>
            <p:nvPr/>
          </p:nvSpPr>
          <p:spPr bwMode="auto">
            <a:xfrm>
              <a:off x="2865" y="1387"/>
              <a:ext cx="585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close</a:t>
              </a:r>
            </a:p>
          </p:txBody>
        </p:sp>
        <p:sp>
          <p:nvSpPr>
            <p:cNvPr id="2072" name="Text Box 21"/>
            <p:cNvSpPr txBox="1">
              <a:spLocks noChangeArrowheads="1"/>
            </p:cNvSpPr>
            <p:nvPr/>
          </p:nvSpPr>
          <p:spPr bwMode="auto">
            <a:xfrm>
              <a:off x="4881" y="2102"/>
              <a:ext cx="585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close</a:t>
              </a:r>
            </a:p>
          </p:txBody>
        </p:sp>
        <p:sp>
          <p:nvSpPr>
            <p:cNvPr id="2073" name="Text Box 22"/>
            <p:cNvSpPr txBox="1">
              <a:spLocks noChangeArrowheads="1"/>
            </p:cNvSpPr>
            <p:nvPr/>
          </p:nvSpPr>
          <p:spPr bwMode="auto">
            <a:xfrm>
              <a:off x="2643" y="3497"/>
              <a:ext cx="694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closed</a:t>
              </a:r>
            </a:p>
          </p:txBody>
        </p:sp>
        <p:sp>
          <p:nvSpPr>
            <p:cNvPr id="2074" name="Line 23"/>
            <p:cNvSpPr>
              <a:spLocks noChangeShapeType="1"/>
            </p:cNvSpPr>
            <p:nvPr/>
          </p:nvSpPr>
          <p:spPr bwMode="auto">
            <a:xfrm>
              <a:off x="3228" y="2694"/>
              <a:ext cx="1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Line 24"/>
            <p:cNvSpPr>
              <a:spLocks noChangeShapeType="1"/>
            </p:cNvSpPr>
            <p:nvPr/>
          </p:nvSpPr>
          <p:spPr bwMode="auto">
            <a:xfrm>
              <a:off x="3237" y="3564"/>
              <a:ext cx="1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Text Box 25"/>
            <p:cNvSpPr txBox="1">
              <a:spLocks noChangeArrowheads="1"/>
            </p:cNvSpPr>
            <p:nvPr/>
          </p:nvSpPr>
          <p:spPr bwMode="auto">
            <a:xfrm rot="-5400000">
              <a:off x="2677" y="2992"/>
              <a:ext cx="1053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timed wait</a:t>
              </a:r>
            </a:p>
          </p:txBody>
        </p:sp>
      </p:grpSp>
      <p:sp>
        <p:nvSpPr>
          <p:cNvPr id="2056" name="Rectangle 26"/>
          <p:cNvSpPr>
            <a:spLocks noChangeArrowheads="1"/>
          </p:cNvSpPr>
          <p:nvPr/>
        </p:nvSpPr>
        <p:spPr bwMode="auto">
          <a:xfrm>
            <a:off x="457200" y="3962400"/>
            <a:ext cx="38004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60000"/>
              </a:spcBef>
            </a:pPr>
            <a:r>
              <a:rPr lang="en-US" altLang="en-US" sz="2000" u="sng">
                <a:solidFill>
                  <a:srgbClr val="FF0000"/>
                </a:solidFill>
                <a:latin typeface="Arial" charset="0"/>
              </a:rPr>
              <a:t>Step 3: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1800">
                <a:solidFill>
                  <a:schemeClr val="accent2"/>
                </a:solidFill>
                <a:latin typeface="Arial" charset="0"/>
              </a:rPr>
              <a:t>client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 receives FIN, replies with ACK. </a:t>
            </a:r>
          </a:p>
          <a:p>
            <a:pPr eaLnBrk="1" hangingPunct="1">
              <a:spcBef>
                <a:spcPct val="60000"/>
              </a:spcBef>
            </a:pPr>
            <a:r>
              <a:rPr lang="en-US" altLang="en-US" sz="1600">
                <a:latin typeface="Arial" charset="0"/>
              </a:rPr>
              <a:t>      Enters “</a:t>
            </a:r>
            <a:r>
              <a:rPr lang="en-US" altLang="en-US" sz="1600">
                <a:solidFill>
                  <a:schemeClr val="accent2"/>
                </a:solidFill>
                <a:latin typeface="Arial" charset="0"/>
              </a:rPr>
              <a:t>timed wait</a:t>
            </a:r>
            <a:r>
              <a:rPr lang="en-US" altLang="en-US" sz="1600">
                <a:latin typeface="Arial" charset="0"/>
              </a:rPr>
              <a:t>” - will respond with ACK to received FINs </a:t>
            </a:r>
          </a:p>
          <a:p>
            <a:pPr eaLnBrk="1" hangingPunct="1">
              <a:spcBef>
                <a:spcPct val="60000"/>
              </a:spcBef>
            </a:pPr>
            <a:r>
              <a:rPr lang="en-US" altLang="en-US" sz="2000" u="sng">
                <a:solidFill>
                  <a:srgbClr val="FF0000"/>
                </a:solidFill>
                <a:latin typeface="Arial" charset="0"/>
              </a:rPr>
              <a:t>Step 4: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1800">
                <a:solidFill>
                  <a:schemeClr val="accent2"/>
                </a:solidFill>
                <a:latin typeface="Arial" charset="0"/>
              </a:rPr>
              <a:t>server</a:t>
            </a:r>
            <a:r>
              <a:rPr lang="en-US" altLang="en-US" sz="1800">
                <a:solidFill>
                  <a:srgbClr val="FF0000"/>
                </a:solidFill>
                <a:latin typeface="Arial" charset="0"/>
              </a:rPr>
              <a:t>, receives ACK.  Connection closed. </a:t>
            </a:r>
          </a:p>
        </p:txBody>
      </p:sp>
      <p:sp>
        <p:nvSpPr>
          <p:cNvPr id="2057" name="Text Box 27"/>
          <p:cNvSpPr txBox="1">
            <a:spLocks noChangeArrowheads="1"/>
          </p:cNvSpPr>
          <p:nvPr/>
        </p:nvSpPr>
        <p:spPr bwMode="auto">
          <a:xfrm>
            <a:off x="4648200" y="5029200"/>
            <a:ext cx="34147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</a:t>
            </a:r>
            <a:r>
              <a:rPr lang="en-US" altLang="en-US" sz="1800">
                <a:latin typeface="Arial" charset="0"/>
              </a:rPr>
              <a:t>Socket programming interface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altLang="en-US" sz="1800">
                <a:latin typeface="Arial" charset="0"/>
              </a:rPr>
              <a:t> close() vs shutdown()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A086A-87F0-484B-BFE3-5E3584C7E05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1267" name="Rectangle 2050"/>
          <p:cNvSpPr>
            <a:spLocks noChangeArrowheads="1"/>
          </p:cNvSpPr>
          <p:nvPr/>
        </p:nvSpPr>
        <p:spPr bwMode="auto">
          <a:xfrm>
            <a:off x="1524000" y="4191000"/>
            <a:ext cx="3276600" cy="18288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8" name="Rectangle 2051"/>
          <p:cNvSpPr>
            <a:spLocks noChangeArrowheads="1"/>
          </p:cNvSpPr>
          <p:nvPr/>
        </p:nvSpPr>
        <p:spPr bwMode="auto">
          <a:xfrm>
            <a:off x="3532188" y="403225"/>
            <a:ext cx="811212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CLOSED</a:t>
            </a:r>
          </a:p>
        </p:txBody>
      </p:sp>
      <p:sp>
        <p:nvSpPr>
          <p:cNvPr id="11269" name="Rectangle 2052"/>
          <p:cNvSpPr>
            <a:spLocks noChangeArrowheads="1"/>
          </p:cNvSpPr>
          <p:nvPr/>
        </p:nvSpPr>
        <p:spPr bwMode="auto">
          <a:xfrm>
            <a:off x="3549650" y="1454150"/>
            <a:ext cx="717550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LISTEN</a:t>
            </a:r>
          </a:p>
        </p:txBody>
      </p:sp>
      <p:sp>
        <p:nvSpPr>
          <p:cNvPr id="11270" name="Rectangle 2053"/>
          <p:cNvSpPr>
            <a:spLocks noChangeArrowheads="1"/>
          </p:cNvSpPr>
          <p:nvPr/>
        </p:nvSpPr>
        <p:spPr bwMode="auto">
          <a:xfrm>
            <a:off x="1524000" y="2195513"/>
            <a:ext cx="1000125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SYN_RECV</a:t>
            </a:r>
          </a:p>
        </p:txBody>
      </p:sp>
      <p:sp>
        <p:nvSpPr>
          <p:cNvPr id="11271" name="Rectangle 2054"/>
          <p:cNvSpPr>
            <a:spLocks noChangeArrowheads="1"/>
          </p:cNvSpPr>
          <p:nvPr/>
        </p:nvSpPr>
        <p:spPr bwMode="auto">
          <a:xfrm>
            <a:off x="5221288" y="2195513"/>
            <a:ext cx="874712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SYN_SENT</a:t>
            </a:r>
          </a:p>
        </p:txBody>
      </p:sp>
      <p:sp>
        <p:nvSpPr>
          <p:cNvPr id="11272" name="Rectangle 2055"/>
          <p:cNvSpPr>
            <a:spLocks noChangeArrowheads="1"/>
          </p:cNvSpPr>
          <p:nvPr/>
        </p:nvSpPr>
        <p:spPr bwMode="auto">
          <a:xfrm>
            <a:off x="5029200" y="3846513"/>
            <a:ext cx="1066800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CLOSE_WAIT</a:t>
            </a:r>
          </a:p>
        </p:txBody>
      </p:sp>
      <p:sp>
        <p:nvSpPr>
          <p:cNvPr id="11273" name="Rectangle 2056"/>
          <p:cNvSpPr>
            <a:spLocks noChangeArrowheads="1"/>
          </p:cNvSpPr>
          <p:nvPr/>
        </p:nvSpPr>
        <p:spPr bwMode="auto">
          <a:xfrm>
            <a:off x="5068888" y="4851400"/>
            <a:ext cx="952500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LAST_ACK</a:t>
            </a:r>
          </a:p>
        </p:txBody>
      </p:sp>
      <p:sp>
        <p:nvSpPr>
          <p:cNvPr id="11274" name="Rectangle 2057"/>
          <p:cNvSpPr>
            <a:spLocks noChangeArrowheads="1"/>
          </p:cNvSpPr>
          <p:nvPr/>
        </p:nvSpPr>
        <p:spPr bwMode="auto">
          <a:xfrm>
            <a:off x="3200400" y="3382963"/>
            <a:ext cx="1119188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ESTABLISHED</a:t>
            </a:r>
          </a:p>
        </p:txBody>
      </p:sp>
      <p:sp>
        <p:nvSpPr>
          <p:cNvPr id="11275" name="Rectangle 2058"/>
          <p:cNvSpPr>
            <a:spLocks noChangeArrowheads="1"/>
          </p:cNvSpPr>
          <p:nvPr/>
        </p:nvSpPr>
        <p:spPr bwMode="auto">
          <a:xfrm>
            <a:off x="1600200" y="4441825"/>
            <a:ext cx="989013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FIN_WAIT_1</a:t>
            </a:r>
          </a:p>
        </p:txBody>
      </p:sp>
      <p:sp>
        <p:nvSpPr>
          <p:cNvPr id="11276" name="Rectangle 2059"/>
          <p:cNvSpPr>
            <a:spLocks noChangeArrowheads="1"/>
          </p:cNvSpPr>
          <p:nvPr/>
        </p:nvSpPr>
        <p:spPr bwMode="auto">
          <a:xfrm>
            <a:off x="1574800" y="5418138"/>
            <a:ext cx="1060450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FIN_WAIT_2</a:t>
            </a:r>
          </a:p>
        </p:txBody>
      </p:sp>
      <p:sp>
        <p:nvSpPr>
          <p:cNvPr id="11277" name="Rectangle 2060"/>
          <p:cNvSpPr>
            <a:spLocks noChangeArrowheads="1"/>
          </p:cNvSpPr>
          <p:nvPr/>
        </p:nvSpPr>
        <p:spPr bwMode="auto">
          <a:xfrm>
            <a:off x="3876675" y="4440238"/>
            <a:ext cx="847725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CLOSING</a:t>
            </a:r>
          </a:p>
        </p:txBody>
      </p:sp>
      <p:sp>
        <p:nvSpPr>
          <p:cNvPr id="11278" name="Rectangle 2061"/>
          <p:cNvSpPr>
            <a:spLocks noChangeArrowheads="1"/>
          </p:cNvSpPr>
          <p:nvPr/>
        </p:nvSpPr>
        <p:spPr bwMode="auto">
          <a:xfrm>
            <a:off x="3856038" y="5421313"/>
            <a:ext cx="944562" cy="257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TIME_WAIT</a:t>
            </a:r>
          </a:p>
        </p:txBody>
      </p:sp>
      <p:sp>
        <p:nvSpPr>
          <p:cNvPr id="11279" name="Text Box 2062"/>
          <p:cNvSpPr txBox="1">
            <a:spLocks noChangeArrowheads="1"/>
          </p:cNvSpPr>
          <p:nvPr/>
        </p:nvSpPr>
        <p:spPr bwMode="auto">
          <a:xfrm>
            <a:off x="3335338" y="152400"/>
            <a:ext cx="984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 b="1">
                <a:latin typeface="Arial" charset="0"/>
              </a:rPr>
              <a:t>    Initial state</a:t>
            </a:r>
          </a:p>
        </p:txBody>
      </p:sp>
      <p:cxnSp>
        <p:nvCxnSpPr>
          <p:cNvPr id="11280" name="AutoShape 2063"/>
          <p:cNvCxnSpPr>
            <a:cxnSpLocks noChangeShapeType="1"/>
            <a:stCxn id="11268" idx="2"/>
            <a:endCxn id="11269" idx="0"/>
          </p:cNvCxnSpPr>
          <p:nvPr/>
        </p:nvCxnSpPr>
        <p:spPr bwMode="auto">
          <a:xfrm flipH="1">
            <a:off x="3908425" y="660400"/>
            <a:ext cx="30163" cy="793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1" name="AutoShape 2064"/>
          <p:cNvCxnSpPr>
            <a:cxnSpLocks noChangeShapeType="1"/>
            <a:stCxn id="11318" idx="1"/>
            <a:endCxn id="11271" idx="0"/>
          </p:cNvCxnSpPr>
          <p:nvPr/>
        </p:nvCxnSpPr>
        <p:spPr bwMode="auto">
          <a:xfrm>
            <a:off x="4189413" y="519113"/>
            <a:ext cx="1470025" cy="1676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2" name="AutoShape 2065"/>
          <p:cNvCxnSpPr>
            <a:cxnSpLocks noChangeShapeType="1"/>
            <a:stCxn id="11269" idx="1"/>
            <a:endCxn id="11270" idx="0"/>
          </p:cNvCxnSpPr>
          <p:nvPr/>
        </p:nvCxnSpPr>
        <p:spPr bwMode="auto">
          <a:xfrm flipH="1">
            <a:off x="2024063" y="1582738"/>
            <a:ext cx="1525587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3" name="Line 2066"/>
          <p:cNvSpPr>
            <a:spLocks noChangeShapeType="1"/>
          </p:cNvSpPr>
          <p:nvPr/>
        </p:nvSpPr>
        <p:spPr bwMode="auto">
          <a:xfrm flipV="1">
            <a:off x="2282825" y="1671638"/>
            <a:ext cx="1257300" cy="54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84" name="Text Box 2067"/>
          <p:cNvSpPr txBox="1">
            <a:spLocks noChangeArrowheads="1"/>
          </p:cNvSpPr>
          <p:nvPr/>
        </p:nvSpPr>
        <p:spPr bwMode="auto">
          <a:xfrm>
            <a:off x="2741613" y="811213"/>
            <a:ext cx="1397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Application.: </a:t>
            </a:r>
            <a:r>
              <a:rPr lang="de-DE" altLang="en-US" sz="1000" b="1">
                <a:latin typeface="Arial" charset="0"/>
              </a:rPr>
              <a:t>passive</a:t>
            </a:r>
            <a:br>
              <a:rPr lang="de-DE" altLang="en-US" sz="1000" b="1">
                <a:latin typeface="Arial" charset="0"/>
              </a:rPr>
            </a:br>
            <a:r>
              <a:rPr lang="de-DE" altLang="en-US" sz="1000" b="1">
                <a:latin typeface="Arial" charset="0"/>
              </a:rPr>
              <a:t>                    Öpening</a:t>
            </a:r>
            <a:endParaRPr lang="de-DE" altLang="en-US" sz="1000">
              <a:latin typeface="Arial" charset="0"/>
            </a:endParaRPr>
          </a:p>
          <a:p>
            <a:r>
              <a:rPr lang="de-DE" altLang="en-US" sz="1000">
                <a:latin typeface="Arial" charset="0"/>
              </a:rPr>
              <a:t>Send:   ---</a:t>
            </a:r>
          </a:p>
        </p:txBody>
      </p:sp>
      <p:sp>
        <p:nvSpPr>
          <p:cNvPr id="11285" name="Text Box 2068"/>
          <p:cNvSpPr txBox="1">
            <a:spLocks noChangeArrowheads="1"/>
          </p:cNvSpPr>
          <p:nvPr/>
        </p:nvSpPr>
        <p:spPr bwMode="auto">
          <a:xfrm rot="3130247">
            <a:off x="4255294" y="1307306"/>
            <a:ext cx="179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Application.: </a:t>
            </a:r>
            <a:r>
              <a:rPr lang="de-DE" altLang="en-US" sz="1000" b="1">
                <a:latin typeface="Arial" charset="0"/>
              </a:rPr>
              <a:t>active opening</a:t>
            </a:r>
            <a:r>
              <a:rPr lang="de-DE" altLang="en-US" sz="1000">
                <a:latin typeface="Arial" charset="0"/>
              </a:rPr>
              <a:t/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SYN</a:t>
            </a:r>
          </a:p>
        </p:txBody>
      </p:sp>
      <p:cxnSp>
        <p:nvCxnSpPr>
          <p:cNvPr id="11286" name="AutoShape 2069"/>
          <p:cNvCxnSpPr>
            <a:cxnSpLocks noChangeShapeType="1"/>
            <a:stCxn id="11269" idx="3"/>
            <a:endCxn id="11271" idx="1"/>
          </p:cNvCxnSpPr>
          <p:nvPr/>
        </p:nvCxnSpPr>
        <p:spPr bwMode="auto">
          <a:xfrm>
            <a:off x="4267200" y="1582738"/>
            <a:ext cx="954088" cy="741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7" name="AutoShape 2070"/>
          <p:cNvCxnSpPr>
            <a:cxnSpLocks noChangeShapeType="1"/>
            <a:stCxn id="11271" idx="1"/>
            <a:endCxn id="11270" idx="3"/>
          </p:cNvCxnSpPr>
          <p:nvPr/>
        </p:nvCxnSpPr>
        <p:spPr bwMode="auto">
          <a:xfrm flipH="1">
            <a:off x="2524125" y="2324100"/>
            <a:ext cx="26971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8" name="AutoShape 2071"/>
          <p:cNvCxnSpPr>
            <a:cxnSpLocks noChangeShapeType="1"/>
            <a:stCxn id="11271" idx="1"/>
            <a:endCxn id="11274" idx="3"/>
          </p:cNvCxnSpPr>
          <p:nvPr/>
        </p:nvCxnSpPr>
        <p:spPr bwMode="auto">
          <a:xfrm flipH="1">
            <a:off x="4319588" y="2324100"/>
            <a:ext cx="901700" cy="1187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9" name="AutoShape 2072"/>
          <p:cNvCxnSpPr>
            <a:cxnSpLocks noChangeShapeType="1"/>
            <a:stCxn id="11270" idx="3"/>
            <a:endCxn id="11274" idx="1"/>
          </p:cNvCxnSpPr>
          <p:nvPr/>
        </p:nvCxnSpPr>
        <p:spPr bwMode="auto">
          <a:xfrm>
            <a:off x="2524125" y="2324100"/>
            <a:ext cx="676275" cy="1187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0" name="AutoShape 2073"/>
          <p:cNvCxnSpPr>
            <a:cxnSpLocks noChangeShapeType="1"/>
            <a:stCxn id="11274" idx="3"/>
            <a:endCxn id="11272" idx="1"/>
          </p:cNvCxnSpPr>
          <p:nvPr/>
        </p:nvCxnSpPr>
        <p:spPr bwMode="auto">
          <a:xfrm>
            <a:off x="4319588" y="3511550"/>
            <a:ext cx="709612" cy="463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1" name="AutoShape 2074"/>
          <p:cNvCxnSpPr>
            <a:cxnSpLocks noChangeShapeType="1"/>
            <a:stCxn id="11272" idx="2"/>
            <a:endCxn id="11273" idx="0"/>
          </p:cNvCxnSpPr>
          <p:nvPr/>
        </p:nvCxnSpPr>
        <p:spPr bwMode="auto">
          <a:xfrm flipH="1">
            <a:off x="5545138" y="4103688"/>
            <a:ext cx="17462" cy="747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92" name="Text Box 2075"/>
          <p:cNvSpPr txBox="1">
            <a:spLocks noChangeArrowheads="1"/>
          </p:cNvSpPr>
          <p:nvPr/>
        </p:nvSpPr>
        <p:spPr bwMode="auto">
          <a:xfrm>
            <a:off x="3400425" y="1757363"/>
            <a:ext cx="11811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 b="1">
                <a:latin typeface="Arial" charset="0"/>
              </a:rPr>
              <a:t>Passive opening</a:t>
            </a:r>
          </a:p>
        </p:txBody>
      </p:sp>
      <p:cxnSp>
        <p:nvCxnSpPr>
          <p:cNvPr id="11293" name="AutoShape 2076"/>
          <p:cNvCxnSpPr>
            <a:cxnSpLocks noChangeShapeType="1"/>
            <a:stCxn id="11270" idx="2"/>
          </p:cNvCxnSpPr>
          <p:nvPr/>
        </p:nvCxnSpPr>
        <p:spPr bwMode="auto">
          <a:xfrm flipH="1">
            <a:off x="2022475" y="2452688"/>
            <a:ext cx="1588" cy="2039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4" name="AutoShape 2077"/>
          <p:cNvCxnSpPr>
            <a:cxnSpLocks noChangeShapeType="1"/>
            <a:stCxn id="11274" idx="1"/>
            <a:endCxn id="11275" idx="3"/>
          </p:cNvCxnSpPr>
          <p:nvPr/>
        </p:nvCxnSpPr>
        <p:spPr bwMode="auto">
          <a:xfrm flipH="1">
            <a:off x="2589213" y="3511550"/>
            <a:ext cx="611187" cy="1058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5" name="AutoShape 2078"/>
          <p:cNvCxnSpPr>
            <a:cxnSpLocks noChangeShapeType="1"/>
            <a:stCxn id="11275" idx="3"/>
            <a:endCxn id="11277" idx="1"/>
          </p:cNvCxnSpPr>
          <p:nvPr/>
        </p:nvCxnSpPr>
        <p:spPr bwMode="auto">
          <a:xfrm flipV="1">
            <a:off x="2589213" y="4568825"/>
            <a:ext cx="12874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6" name="AutoShape 2079"/>
          <p:cNvCxnSpPr>
            <a:cxnSpLocks noChangeShapeType="1"/>
            <a:stCxn id="11275" idx="3"/>
            <a:endCxn id="11278" idx="1"/>
          </p:cNvCxnSpPr>
          <p:nvPr/>
        </p:nvCxnSpPr>
        <p:spPr bwMode="auto">
          <a:xfrm>
            <a:off x="2589213" y="4570413"/>
            <a:ext cx="1266825" cy="9794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7" name="AutoShape 2080"/>
          <p:cNvCxnSpPr>
            <a:cxnSpLocks noChangeShapeType="1"/>
            <a:stCxn id="11276" idx="3"/>
            <a:endCxn id="11278" idx="1"/>
          </p:cNvCxnSpPr>
          <p:nvPr/>
        </p:nvCxnSpPr>
        <p:spPr bwMode="auto">
          <a:xfrm>
            <a:off x="2635250" y="5546725"/>
            <a:ext cx="1220788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8" name="AutoShape 2081"/>
          <p:cNvCxnSpPr>
            <a:cxnSpLocks noChangeShapeType="1"/>
            <a:stCxn id="11275" idx="2"/>
            <a:endCxn id="11276" idx="0"/>
          </p:cNvCxnSpPr>
          <p:nvPr/>
        </p:nvCxnSpPr>
        <p:spPr bwMode="auto">
          <a:xfrm>
            <a:off x="2095500" y="4699000"/>
            <a:ext cx="9525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9" name="AutoShape 2082"/>
          <p:cNvCxnSpPr>
            <a:cxnSpLocks noChangeShapeType="1"/>
            <a:stCxn id="11277" idx="2"/>
            <a:endCxn id="11278" idx="0"/>
          </p:cNvCxnSpPr>
          <p:nvPr/>
        </p:nvCxnSpPr>
        <p:spPr bwMode="auto">
          <a:xfrm>
            <a:off x="4300538" y="4697413"/>
            <a:ext cx="28575" cy="7239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00" name="Text Box 2083"/>
          <p:cNvSpPr txBox="1">
            <a:spLocks noChangeArrowheads="1"/>
          </p:cNvSpPr>
          <p:nvPr/>
        </p:nvSpPr>
        <p:spPr bwMode="auto">
          <a:xfrm rot="-1483755">
            <a:off x="2133600" y="1524000"/>
            <a:ext cx="111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SYN; </a:t>
            </a:r>
          </a:p>
          <a:p>
            <a:r>
              <a:rPr lang="de-DE" altLang="en-US" sz="1000">
                <a:latin typeface="Arial" charset="0"/>
              </a:rPr>
              <a:t>send: SYN, ACK</a:t>
            </a:r>
          </a:p>
        </p:txBody>
      </p:sp>
      <p:sp>
        <p:nvSpPr>
          <p:cNvPr id="11301" name="Text Box 2084"/>
          <p:cNvSpPr txBox="1">
            <a:spLocks noChangeArrowheads="1"/>
          </p:cNvSpPr>
          <p:nvPr/>
        </p:nvSpPr>
        <p:spPr bwMode="auto">
          <a:xfrm rot="-1559060">
            <a:off x="2590800" y="1828800"/>
            <a:ext cx="965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RST</a:t>
            </a:r>
          </a:p>
        </p:txBody>
      </p:sp>
      <p:sp>
        <p:nvSpPr>
          <p:cNvPr id="11302" name="Text Box 2085"/>
          <p:cNvSpPr txBox="1">
            <a:spLocks noChangeArrowheads="1"/>
          </p:cNvSpPr>
          <p:nvPr/>
        </p:nvSpPr>
        <p:spPr bwMode="auto">
          <a:xfrm rot="2206914">
            <a:off x="4114800" y="1600200"/>
            <a:ext cx="1497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Application.: </a:t>
            </a:r>
            <a:r>
              <a:rPr lang="de-DE" altLang="en-US" sz="1000" b="1">
                <a:latin typeface="Arial" charset="0"/>
              </a:rPr>
              <a:t>send data</a:t>
            </a:r>
            <a:r>
              <a:rPr lang="de-DE" altLang="en-US" sz="1000">
                <a:latin typeface="Arial" charset="0"/>
              </a:rPr>
              <a:t/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SYN</a:t>
            </a:r>
          </a:p>
        </p:txBody>
      </p:sp>
      <p:sp>
        <p:nvSpPr>
          <p:cNvPr id="11303" name="Text Box 2086"/>
          <p:cNvSpPr txBox="1">
            <a:spLocks noChangeArrowheads="1"/>
          </p:cNvSpPr>
          <p:nvPr/>
        </p:nvSpPr>
        <p:spPr bwMode="auto">
          <a:xfrm>
            <a:off x="2895600" y="2133600"/>
            <a:ext cx="193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de-DE" altLang="en-US" sz="1000">
                <a:latin typeface="Arial" charset="0"/>
              </a:rPr>
              <a:t>Receive: SYN send: SYN, ACK</a:t>
            </a:r>
          </a:p>
          <a:p>
            <a:pPr algn="ctr"/>
            <a:r>
              <a:rPr lang="de-DE" altLang="en-US" sz="1000" b="1">
                <a:latin typeface="Arial" charset="0"/>
              </a:rPr>
              <a:t>Simultanous opening</a:t>
            </a:r>
            <a:endParaRPr lang="de-DE" altLang="en-US" sz="1000">
              <a:latin typeface="Arial" charset="0"/>
            </a:endParaRPr>
          </a:p>
        </p:txBody>
      </p:sp>
      <p:sp>
        <p:nvSpPr>
          <p:cNvPr id="11304" name="Text Box 2087"/>
          <p:cNvSpPr txBox="1">
            <a:spLocks noChangeArrowheads="1"/>
          </p:cNvSpPr>
          <p:nvPr/>
        </p:nvSpPr>
        <p:spPr bwMode="auto">
          <a:xfrm rot="-3320593">
            <a:off x="4090988" y="2544762"/>
            <a:ext cx="1301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SYN, ACK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ACK</a:t>
            </a:r>
          </a:p>
        </p:txBody>
      </p:sp>
      <p:sp>
        <p:nvSpPr>
          <p:cNvPr id="11305" name="Text Box 2088"/>
          <p:cNvSpPr txBox="1">
            <a:spLocks noChangeArrowheads="1"/>
          </p:cNvSpPr>
          <p:nvPr/>
        </p:nvSpPr>
        <p:spPr bwMode="auto">
          <a:xfrm rot="3462112">
            <a:off x="2608263" y="2649537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ACK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---</a:t>
            </a:r>
          </a:p>
        </p:txBody>
      </p:sp>
      <p:sp>
        <p:nvSpPr>
          <p:cNvPr id="11306" name="Text Box 2089"/>
          <p:cNvSpPr txBox="1">
            <a:spLocks noChangeArrowheads="1"/>
          </p:cNvSpPr>
          <p:nvPr/>
        </p:nvSpPr>
        <p:spPr bwMode="auto">
          <a:xfrm rot="1878495">
            <a:off x="4325938" y="3451225"/>
            <a:ext cx="9159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FIN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ACK</a:t>
            </a:r>
          </a:p>
        </p:txBody>
      </p:sp>
      <p:sp>
        <p:nvSpPr>
          <p:cNvPr id="11307" name="Text Box 2090"/>
          <p:cNvSpPr txBox="1">
            <a:spLocks noChangeArrowheads="1"/>
          </p:cNvSpPr>
          <p:nvPr/>
        </p:nvSpPr>
        <p:spPr bwMode="auto">
          <a:xfrm>
            <a:off x="5045075" y="4189413"/>
            <a:ext cx="1201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Application:  close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  FIN</a:t>
            </a:r>
          </a:p>
        </p:txBody>
      </p:sp>
      <p:sp>
        <p:nvSpPr>
          <p:cNvPr id="11308" name="Text Box 2091"/>
          <p:cNvSpPr txBox="1">
            <a:spLocks noChangeArrowheads="1"/>
          </p:cNvSpPr>
          <p:nvPr/>
        </p:nvSpPr>
        <p:spPr bwMode="auto">
          <a:xfrm rot="-5400000">
            <a:off x="1270000" y="2976563"/>
            <a:ext cx="1228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Application:  </a:t>
            </a:r>
            <a:r>
              <a:rPr lang="de-DE" altLang="en-US" sz="1000" b="1">
                <a:latin typeface="Arial" charset="0"/>
              </a:rPr>
              <a:t>close</a:t>
            </a:r>
          </a:p>
          <a:p>
            <a:r>
              <a:rPr lang="de-DE" altLang="en-US" sz="1000">
                <a:latin typeface="Arial" charset="0"/>
              </a:rPr>
              <a:t>Send:   FIN</a:t>
            </a:r>
          </a:p>
        </p:txBody>
      </p:sp>
      <p:sp>
        <p:nvSpPr>
          <p:cNvPr id="11309" name="Text Box 2092"/>
          <p:cNvSpPr txBox="1">
            <a:spLocks noChangeArrowheads="1"/>
          </p:cNvSpPr>
          <p:nvPr/>
        </p:nvSpPr>
        <p:spPr bwMode="auto">
          <a:xfrm>
            <a:off x="5999163" y="4656138"/>
            <a:ext cx="971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ACK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---</a:t>
            </a:r>
          </a:p>
        </p:txBody>
      </p:sp>
      <p:sp>
        <p:nvSpPr>
          <p:cNvPr id="11310" name="Text Box 2093"/>
          <p:cNvSpPr txBox="1">
            <a:spLocks noChangeArrowheads="1"/>
          </p:cNvSpPr>
          <p:nvPr/>
        </p:nvSpPr>
        <p:spPr bwMode="auto">
          <a:xfrm rot="-3441997">
            <a:off x="2319338" y="3651250"/>
            <a:ext cx="119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Application: </a:t>
            </a:r>
            <a:r>
              <a:rPr lang="de-DE" altLang="en-US" sz="1000" b="1">
                <a:latin typeface="Arial" charset="0"/>
              </a:rPr>
              <a:t>close</a:t>
            </a:r>
            <a:endParaRPr lang="de-DE" altLang="en-US" sz="1000">
              <a:latin typeface="Arial" charset="0"/>
            </a:endParaRPr>
          </a:p>
          <a:p>
            <a:r>
              <a:rPr lang="de-DE" altLang="en-US" sz="1000">
                <a:latin typeface="Arial" charset="0"/>
              </a:rPr>
              <a:t>Send: FIN</a:t>
            </a:r>
          </a:p>
        </p:txBody>
      </p:sp>
      <p:sp>
        <p:nvSpPr>
          <p:cNvPr id="11311" name="Text Box 2094"/>
          <p:cNvSpPr txBox="1">
            <a:spLocks noChangeArrowheads="1"/>
          </p:cNvSpPr>
          <p:nvPr/>
        </p:nvSpPr>
        <p:spPr bwMode="auto">
          <a:xfrm>
            <a:off x="1673225" y="4776788"/>
            <a:ext cx="1111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    ACK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 ---</a:t>
            </a:r>
          </a:p>
        </p:txBody>
      </p:sp>
      <p:sp>
        <p:nvSpPr>
          <p:cNvPr id="11312" name="Text Box 2095"/>
          <p:cNvSpPr txBox="1">
            <a:spLocks noChangeArrowheads="1"/>
          </p:cNvSpPr>
          <p:nvPr/>
        </p:nvSpPr>
        <p:spPr bwMode="auto">
          <a:xfrm>
            <a:off x="2808288" y="5527675"/>
            <a:ext cx="950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 FIN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 ACK</a:t>
            </a:r>
          </a:p>
        </p:txBody>
      </p:sp>
      <p:sp>
        <p:nvSpPr>
          <p:cNvPr id="11313" name="Text Box 2096"/>
          <p:cNvSpPr txBox="1">
            <a:spLocks noChangeArrowheads="1"/>
          </p:cNvSpPr>
          <p:nvPr/>
        </p:nvSpPr>
        <p:spPr bwMode="auto">
          <a:xfrm>
            <a:off x="2938463" y="4244975"/>
            <a:ext cx="950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 FIN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 ACK</a:t>
            </a:r>
          </a:p>
        </p:txBody>
      </p:sp>
      <p:sp>
        <p:nvSpPr>
          <p:cNvPr id="11314" name="Text Box 2097"/>
          <p:cNvSpPr txBox="1">
            <a:spLocks noChangeArrowheads="1"/>
          </p:cNvSpPr>
          <p:nvPr/>
        </p:nvSpPr>
        <p:spPr bwMode="auto">
          <a:xfrm rot="2403539">
            <a:off x="2743200" y="4953000"/>
            <a:ext cx="1246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FIN, ACK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ACK</a:t>
            </a:r>
          </a:p>
        </p:txBody>
      </p:sp>
      <p:sp>
        <p:nvSpPr>
          <p:cNvPr id="11315" name="Text Box 2098"/>
          <p:cNvSpPr txBox="1">
            <a:spLocks noChangeArrowheads="1"/>
          </p:cNvSpPr>
          <p:nvPr/>
        </p:nvSpPr>
        <p:spPr bwMode="auto">
          <a:xfrm>
            <a:off x="3770313" y="4789488"/>
            <a:ext cx="1111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Receive:     ACK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Send:  ---</a:t>
            </a:r>
          </a:p>
        </p:txBody>
      </p:sp>
      <p:sp>
        <p:nvSpPr>
          <p:cNvPr id="11316" name="Text Box 2099"/>
          <p:cNvSpPr txBox="1">
            <a:spLocks noChangeArrowheads="1"/>
          </p:cNvSpPr>
          <p:nvPr/>
        </p:nvSpPr>
        <p:spPr bwMode="auto">
          <a:xfrm>
            <a:off x="3830638" y="5751513"/>
            <a:ext cx="9985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2 MSL timeout</a:t>
            </a:r>
          </a:p>
        </p:txBody>
      </p:sp>
      <p:sp>
        <p:nvSpPr>
          <p:cNvPr id="11317" name="Text Box 2100"/>
          <p:cNvSpPr txBox="1">
            <a:spLocks noChangeArrowheads="1"/>
          </p:cNvSpPr>
          <p:nvPr/>
        </p:nvSpPr>
        <p:spPr bwMode="auto">
          <a:xfrm>
            <a:off x="5324475" y="5942013"/>
            <a:ext cx="15049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MSL: max. segment life</a:t>
            </a:r>
          </a:p>
        </p:txBody>
      </p:sp>
      <p:sp>
        <p:nvSpPr>
          <p:cNvPr id="11318" name="Line 2101"/>
          <p:cNvSpPr>
            <a:spLocks noChangeShapeType="1"/>
          </p:cNvSpPr>
          <p:nvPr/>
        </p:nvSpPr>
        <p:spPr bwMode="auto">
          <a:xfrm flipH="1" flipV="1">
            <a:off x="4189413" y="519113"/>
            <a:ext cx="2479675" cy="1149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19" name="Line 2102"/>
          <p:cNvSpPr>
            <a:spLocks noChangeShapeType="1"/>
          </p:cNvSpPr>
          <p:nvPr/>
        </p:nvSpPr>
        <p:spPr bwMode="auto">
          <a:xfrm flipV="1">
            <a:off x="4629150" y="5583238"/>
            <a:ext cx="2046288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Line 2103"/>
          <p:cNvSpPr>
            <a:spLocks noChangeShapeType="1"/>
          </p:cNvSpPr>
          <p:nvPr/>
        </p:nvSpPr>
        <p:spPr bwMode="auto">
          <a:xfrm flipV="1">
            <a:off x="6675438" y="1679575"/>
            <a:ext cx="0" cy="3908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21" name="Line 2104"/>
          <p:cNvSpPr>
            <a:spLocks noChangeShapeType="1"/>
          </p:cNvSpPr>
          <p:nvPr/>
        </p:nvSpPr>
        <p:spPr bwMode="auto">
          <a:xfrm>
            <a:off x="5980113" y="4968875"/>
            <a:ext cx="623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Line 2105"/>
          <p:cNvSpPr>
            <a:spLocks noChangeShapeType="1"/>
          </p:cNvSpPr>
          <p:nvPr/>
        </p:nvSpPr>
        <p:spPr bwMode="auto">
          <a:xfrm flipV="1">
            <a:off x="2065338" y="520700"/>
            <a:ext cx="1450975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23" name="Line 2106"/>
          <p:cNvSpPr>
            <a:spLocks noChangeShapeType="1"/>
          </p:cNvSpPr>
          <p:nvPr/>
        </p:nvSpPr>
        <p:spPr bwMode="auto">
          <a:xfrm flipV="1">
            <a:off x="2071688" y="865188"/>
            <a:ext cx="0" cy="134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24" name="Text Box 2107"/>
          <p:cNvSpPr txBox="1">
            <a:spLocks noChangeArrowheads="1"/>
          </p:cNvSpPr>
          <p:nvPr/>
        </p:nvSpPr>
        <p:spPr bwMode="auto">
          <a:xfrm>
            <a:off x="1143000" y="1219200"/>
            <a:ext cx="9223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Send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timeout: RST</a:t>
            </a:r>
          </a:p>
        </p:txBody>
      </p:sp>
      <p:sp>
        <p:nvSpPr>
          <p:cNvPr id="11325" name="Rectangle 2108"/>
          <p:cNvSpPr>
            <a:spLocks noChangeArrowheads="1"/>
          </p:cNvSpPr>
          <p:nvPr/>
        </p:nvSpPr>
        <p:spPr bwMode="auto">
          <a:xfrm>
            <a:off x="5038725" y="3389313"/>
            <a:ext cx="1001713" cy="203676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326" name="Text Box 2109"/>
          <p:cNvSpPr txBox="1">
            <a:spLocks noChangeArrowheads="1"/>
          </p:cNvSpPr>
          <p:nvPr/>
        </p:nvSpPr>
        <p:spPr bwMode="auto">
          <a:xfrm>
            <a:off x="4933950" y="3195638"/>
            <a:ext cx="1009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 b="1">
                <a:latin typeface="Arial" charset="0"/>
              </a:rPr>
              <a:t>Passive close</a:t>
            </a:r>
          </a:p>
        </p:txBody>
      </p:sp>
      <p:sp>
        <p:nvSpPr>
          <p:cNvPr id="11327" name="Text Box 2110"/>
          <p:cNvSpPr txBox="1">
            <a:spLocks noChangeArrowheads="1"/>
          </p:cNvSpPr>
          <p:nvPr/>
        </p:nvSpPr>
        <p:spPr bwMode="auto">
          <a:xfrm>
            <a:off x="4719638" y="5748338"/>
            <a:ext cx="920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 b="1">
                <a:latin typeface="Arial" charset="0"/>
              </a:rPr>
              <a:t>Active close</a:t>
            </a:r>
          </a:p>
        </p:txBody>
      </p:sp>
      <p:sp>
        <p:nvSpPr>
          <p:cNvPr id="11328" name="Text Box 2111"/>
          <p:cNvSpPr txBox="1">
            <a:spLocks noChangeArrowheads="1"/>
          </p:cNvSpPr>
          <p:nvPr/>
        </p:nvSpPr>
        <p:spPr bwMode="auto">
          <a:xfrm>
            <a:off x="3595688" y="4117975"/>
            <a:ext cx="1301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 b="1">
                <a:latin typeface="Arial" charset="0"/>
              </a:rPr>
              <a:t>Simultanous close</a:t>
            </a:r>
          </a:p>
        </p:txBody>
      </p:sp>
      <p:sp>
        <p:nvSpPr>
          <p:cNvPr id="11329" name="Text Box 2112"/>
          <p:cNvSpPr txBox="1">
            <a:spLocks noChangeArrowheads="1"/>
          </p:cNvSpPr>
          <p:nvPr/>
        </p:nvSpPr>
        <p:spPr bwMode="auto">
          <a:xfrm>
            <a:off x="3276600" y="3733800"/>
            <a:ext cx="12811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 b="1">
                <a:latin typeface="Arial" charset="0"/>
              </a:rPr>
              <a:t>Data transmission</a:t>
            </a:r>
          </a:p>
        </p:txBody>
      </p:sp>
      <p:cxnSp>
        <p:nvCxnSpPr>
          <p:cNvPr id="11330" name="AutoShape 2113"/>
          <p:cNvCxnSpPr>
            <a:cxnSpLocks noChangeShapeType="1"/>
            <a:stCxn id="11271" idx="3"/>
          </p:cNvCxnSpPr>
          <p:nvPr/>
        </p:nvCxnSpPr>
        <p:spPr bwMode="auto">
          <a:xfrm flipV="1">
            <a:off x="6096000" y="2319338"/>
            <a:ext cx="63817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31" name="Text Box 2114"/>
          <p:cNvSpPr txBox="1">
            <a:spLocks noChangeArrowheads="1"/>
          </p:cNvSpPr>
          <p:nvPr/>
        </p:nvSpPr>
        <p:spPr bwMode="auto">
          <a:xfrm>
            <a:off x="5981700" y="2325688"/>
            <a:ext cx="8715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de-DE" altLang="en-US" sz="1000">
                <a:latin typeface="Arial" charset="0"/>
              </a:rPr>
              <a:t>Application: </a:t>
            </a:r>
            <a:br>
              <a:rPr lang="de-DE" altLang="en-US" sz="1000">
                <a:latin typeface="Arial" charset="0"/>
              </a:rPr>
            </a:br>
            <a:r>
              <a:rPr lang="de-DE" altLang="en-US" sz="1000" b="1">
                <a:latin typeface="Arial" charset="0"/>
              </a:rPr>
              <a:t>close or</a:t>
            </a:r>
            <a:r>
              <a:rPr lang="de-DE" altLang="en-US" sz="1000">
                <a:latin typeface="Arial" charset="0"/>
              </a:rPr>
              <a:t/>
            </a:r>
            <a:br>
              <a:rPr lang="de-DE" altLang="en-US" sz="1000">
                <a:latin typeface="Arial" charset="0"/>
              </a:rPr>
            </a:br>
            <a:r>
              <a:rPr lang="de-DE" altLang="en-US" sz="1000">
                <a:latin typeface="Arial" charset="0"/>
              </a:rPr>
              <a:t>timeout</a:t>
            </a:r>
          </a:p>
        </p:txBody>
      </p:sp>
      <p:sp>
        <p:nvSpPr>
          <p:cNvPr id="11332" name="Text Box 2115"/>
          <p:cNvSpPr txBox="1">
            <a:spLocks noChangeArrowheads="1"/>
          </p:cNvSpPr>
          <p:nvPr/>
        </p:nvSpPr>
        <p:spPr bwMode="auto">
          <a:xfrm>
            <a:off x="6096000" y="150813"/>
            <a:ext cx="291306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3300"/>
                </a:solidFill>
                <a:latin typeface="Arial" charset="0"/>
              </a:rPr>
              <a:t>TCP connection</a:t>
            </a:r>
          </a:p>
          <a:p>
            <a:pPr eaLnBrk="1" hangingPunct="1"/>
            <a:r>
              <a:rPr lang="en-US" altLang="en-US">
                <a:solidFill>
                  <a:srgbClr val="FF3300"/>
                </a:solidFill>
                <a:latin typeface="Arial" charset="0"/>
              </a:rPr>
              <a:t>Management</a:t>
            </a:r>
          </a:p>
          <a:p>
            <a:pPr eaLnBrk="1" hangingPunct="1"/>
            <a:r>
              <a:rPr lang="en-US" altLang="en-US">
                <a:solidFill>
                  <a:srgbClr val="FF3300"/>
                </a:solidFill>
                <a:latin typeface="Arial" charset="0"/>
              </a:rPr>
              <a:t>Finite state machine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69164-B46B-4370-BDCA-429E42E0BE2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077" name="Rectangle 1028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TCP Seq. #’s and ACKs</a:t>
            </a:r>
          </a:p>
        </p:txBody>
      </p:sp>
      <p:grpSp>
        <p:nvGrpSpPr>
          <p:cNvPr id="3078" name="Group 1042"/>
          <p:cNvGrpSpPr>
            <a:grpSpLocks/>
          </p:cNvGrpSpPr>
          <p:nvPr/>
        </p:nvGrpSpPr>
        <p:grpSpPr bwMode="auto">
          <a:xfrm>
            <a:off x="7570788" y="4495800"/>
            <a:ext cx="658812" cy="366713"/>
            <a:chOff x="3304" y="3530"/>
            <a:chExt cx="415" cy="231"/>
          </a:xfrm>
        </p:grpSpPr>
        <p:sp>
          <p:nvSpPr>
            <p:cNvPr id="3094" name="Rectangle 1043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5" name="Text Box 1044"/>
            <p:cNvSpPr txBox="1">
              <a:spLocks noChangeArrowheads="1"/>
            </p:cNvSpPr>
            <p:nvPr/>
          </p:nvSpPr>
          <p:spPr bwMode="auto">
            <a:xfrm>
              <a:off x="3304" y="3530"/>
              <a:ext cx="41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time</a:t>
              </a:r>
              <a:endParaRPr lang="en-US" altLang="en-US" sz="1000"/>
            </a:p>
          </p:txBody>
        </p:sp>
      </p:grpSp>
      <p:grpSp>
        <p:nvGrpSpPr>
          <p:cNvPr id="3079" name="Group 1047"/>
          <p:cNvGrpSpPr>
            <a:grpSpLocks/>
          </p:cNvGrpSpPr>
          <p:nvPr/>
        </p:nvGrpSpPr>
        <p:grpSpPr bwMode="auto">
          <a:xfrm>
            <a:off x="3581400" y="1066800"/>
            <a:ext cx="4851400" cy="4906963"/>
            <a:chOff x="2394" y="833"/>
            <a:chExt cx="3056" cy="3091"/>
          </a:xfrm>
        </p:grpSpPr>
        <p:sp>
          <p:nvSpPr>
            <p:cNvPr id="3081" name="Line 1026"/>
            <p:cNvSpPr>
              <a:spLocks noChangeShapeType="1"/>
            </p:cNvSpPr>
            <p:nvPr/>
          </p:nvSpPr>
          <p:spPr bwMode="auto">
            <a:xfrm>
              <a:off x="3132" y="2952"/>
              <a:ext cx="1758" cy="35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Line 1027"/>
            <p:cNvSpPr>
              <a:spLocks noChangeShapeType="1"/>
            </p:cNvSpPr>
            <p:nvPr/>
          </p:nvSpPr>
          <p:spPr bwMode="auto">
            <a:xfrm>
              <a:off x="3084" y="1410"/>
              <a:ext cx="1650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74" name="Object 3072"/>
            <p:cNvGraphicFramePr>
              <a:graphicFrameLocks noChangeAspect="1"/>
            </p:cNvGraphicFramePr>
            <p:nvPr/>
          </p:nvGraphicFramePr>
          <p:xfrm>
            <a:off x="2604" y="887"/>
            <a:ext cx="382" cy="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Object 30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4" y="887"/>
                          <a:ext cx="382" cy="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" name="Object 3073"/>
            <p:cNvGraphicFramePr>
              <a:graphicFrameLocks noChangeAspect="1"/>
            </p:cNvGraphicFramePr>
            <p:nvPr/>
          </p:nvGraphicFramePr>
          <p:xfrm>
            <a:off x="4824" y="833"/>
            <a:ext cx="382" cy="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Object 30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4" y="833"/>
                          <a:ext cx="382" cy="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3" name="Text Box 1032"/>
            <p:cNvSpPr txBox="1">
              <a:spLocks noChangeArrowheads="1"/>
            </p:cNvSpPr>
            <p:nvPr/>
          </p:nvSpPr>
          <p:spPr bwMode="auto">
            <a:xfrm>
              <a:off x="3013" y="920"/>
              <a:ext cx="5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Host A</a:t>
              </a:r>
              <a:endParaRPr lang="en-US" altLang="en-US" sz="1000"/>
            </a:p>
          </p:txBody>
        </p:sp>
        <p:sp>
          <p:nvSpPr>
            <p:cNvPr id="3084" name="Text Box 1033"/>
            <p:cNvSpPr txBox="1">
              <a:spLocks noChangeArrowheads="1"/>
            </p:cNvSpPr>
            <p:nvPr/>
          </p:nvSpPr>
          <p:spPr bwMode="auto">
            <a:xfrm>
              <a:off x="4268" y="914"/>
              <a:ext cx="57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Host B</a:t>
              </a:r>
              <a:endParaRPr lang="en-US" altLang="en-US" sz="1000"/>
            </a:p>
          </p:txBody>
        </p:sp>
        <p:sp>
          <p:nvSpPr>
            <p:cNvPr id="3085" name="Text Box 1034"/>
            <p:cNvSpPr txBox="1">
              <a:spLocks noChangeArrowheads="1"/>
            </p:cNvSpPr>
            <p:nvPr/>
          </p:nvSpPr>
          <p:spPr bwMode="auto">
            <a:xfrm rot="706751">
              <a:off x="3036" y="1383"/>
              <a:ext cx="172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Arial" charset="0"/>
                </a:rPr>
                <a:t>Seq=42, ACK=79, data = ‘C’</a:t>
              </a:r>
              <a:endParaRPr lang="en-US" altLang="en-US" sz="1200"/>
            </a:p>
          </p:txBody>
        </p:sp>
        <p:sp>
          <p:nvSpPr>
            <p:cNvPr id="3086" name="Text Box 1035"/>
            <p:cNvSpPr txBox="1">
              <a:spLocks noChangeArrowheads="1"/>
            </p:cNvSpPr>
            <p:nvPr/>
          </p:nvSpPr>
          <p:spPr bwMode="auto">
            <a:xfrm rot="-844223">
              <a:off x="3071" y="2049"/>
              <a:ext cx="172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Arial" charset="0"/>
                </a:rPr>
                <a:t>Seq=79, ACK=43, data = ‘C’</a:t>
              </a:r>
              <a:endParaRPr lang="en-US" altLang="en-US" sz="1200"/>
            </a:p>
          </p:txBody>
        </p:sp>
        <p:sp>
          <p:nvSpPr>
            <p:cNvPr id="3087" name="Text Box 1036"/>
            <p:cNvSpPr txBox="1">
              <a:spLocks noChangeArrowheads="1"/>
            </p:cNvSpPr>
            <p:nvPr/>
          </p:nvSpPr>
          <p:spPr bwMode="auto">
            <a:xfrm rot="683987">
              <a:off x="3212" y="2843"/>
              <a:ext cx="11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600">
                  <a:latin typeface="Arial" charset="0"/>
                </a:rPr>
                <a:t>Seq=43, ACK=80</a:t>
              </a:r>
              <a:endParaRPr lang="en-US" altLang="en-US" sz="1200"/>
            </a:p>
          </p:txBody>
        </p:sp>
        <p:sp>
          <p:nvSpPr>
            <p:cNvPr id="3088" name="Text Box 1037"/>
            <p:cNvSpPr txBox="1">
              <a:spLocks noChangeArrowheads="1"/>
            </p:cNvSpPr>
            <p:nvPr/>
          </p:nvSpPr>
          <p:spPr bwMode="auto">
            <a:xfrm>
              <a:off x="2534" y="1217"/>
              <a:ext cx="44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User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types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‘C’</a:t>
              </a:r>
              <a:endParaRPr lang="en-US" altLang="en-US" sz="1000"/>
            </a:p>
          </p:txBody>
        </p:sp>
        <p:sp>
          <p:nvSpPr>
            <p:cNvPr id="3089" name="Text Box 1038"/>
            <p:cNvSpPr txBox="1">
              <a:spLocks noChangeArrowheads="1"/>
            </p:cNvSpPr>
            <p:nvPr/>
          </p:nvSpPr>
          <p:spPr bwMode="auto">
            <a:xfrm>
              <a:off x="2394" y="2549"/>
              <a:ext cx="728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host ACKs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receipt 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of echoed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‘C’</a:t>
              </a:r>
              <a:endParaRPr lang="en-US" altLang="en-US" sz="1000"/>
            </a:p>
          </p:txBody>
        </p:sp>
        <p:sp>
          <p:nvSpPr>
            <p:cNvPr id="3090" name="Text Box 1039"/>
            <p:cNvSpPr txBox="1">
              <a:spLocks noChangeArrowheads="1"/>
            </p:cNvSpPr>
            <p:nvPr/>
          </p:nvSpPr>
          <p:spPr bwMode="auto">
            <a:xfrm>
              <a:off x="4722" y="1631"/>
              <a:ext cx="728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1600">
                  <a:latin typeface="Comic Sans MS" pitchFamily="66" charset="0"/>
                </a:rPr>
                <a:t>host ACKs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receipt of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‘C’, echoes</a:t>
              </a:r>
            </a:p>
            <a:p>
              <a:pPr algn="ctr"/>
              <a:r>
                <a:rPr lang="en-US" altLang="en-US" sz="1600">
                  <a:latin typeface="Comic Sans MS" pitchFamily="66" charset="0"/>
                </a:rPr>
                <a:t>back ‘C’</a:t>
              </a:r>
              <a:endParaRPr lang="en-US" altLang="en-US" sz="1000"/>
            </a:p>
          </p:txBody>
        </p:sp>
        <p:sp>
          <p:nvSpPr>
            <p:cNvPr id="3091" name="Line 1040"/>
            <p:cNvSpPr>
              <a:spLocks noChangeShapeType="1"/>
            </p:cNvSpPr>
            <p:nvPr/>
          </p:nvSpPr>
          <p:spPr bwMode="auto">
            <a:xfrm flipH="1">
              <a:off x="3078" y="2016"/>
              <a:ext cx="1644" cy="5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Line 1041"/>
            <p:cNvSpPr>
              <a:spLocks noChangeShapeType="1"/>
            </p:cNvSpPr>
            <p:nvPr/>
          </p:nvSpPr>
          <p:spPr bwMode="auto">
            <a:xfrm flipH="1">
              <a:off x="5430" y="1080"/>
              <a:ext cx="0" cy="28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Text Box 1045"/>
            <p:cNvSpPr txBox="1">
              <a:spLocks noChangeArrowheads="1"/>
            </p:cNvSpPr>
            <p:nvPr/>
          </p:nvSpPr>
          <p:spPr bwMode="auto">
            <a:xfrm>
              <a:off x="3314" y="3635"/>
              <a:ext cx="17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simple telnet scenario</a:t>
              </a:r>
              <a:endParaRPr lang="en-US" altLang="en-US" sz="1200"/>
            </a:p>
          </p:txBody>
        </p:sp>
      </p:grpSp>
      <p:sp>
        <p:nvSpPr>
          <p:cNvPr id="3080" name="Rectangle 1049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3733800" cy="3276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u="sng" smtClean="0"/>
              <a:t>Seq. #’s:</a:t>
            </a:r>
            <a:r>
              <a:rPr lang="en-US" altLang="en-US" sz="180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	byte stream “number”of first byte in segment’s data</a:t>
            </a:r>
            <a:endParaRPr lang="en-US" altLang="en-US" sz="1800" smtClean="0"/>
          </a:p>
          <a:p>
            <a:pPr eaLnBrk="1" hangingPunct="1">
              <a:buFontTx/>
              <a:buNone/>
            </a:pPr>
            <a:r>
              <a:rPr lang="en-US" altLang="en-US" sz="1800" u="sng" smtClean="0"/>
              <a:t>ACKs:</a:t>
            </a:r>
            <a:r>
              <a:rPr lang="en-US" altLang="en-US" sz="180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en-US" sz="2000" smtClean="0"/>
              <a:t>	seq # of next byte expected from other side</a:t>
            </a:r>
          </a:p>
          <a:p>
            <a:pPr lvl="1" eaLnBrk="1" hangingPunct="1"/>
            <a:r>
              <a:rPr lang="en-US" altLang="en-US" sz="1800" smtClean="0">
                <a:solidFill>
                  <a:schemeClr val="accent2"/>
                </a:solidFill>
              </a:rPr>
              <a:t>cumulative</a:t>
            </a:r>
            <a:r>
              <a:rPr lang="en-US" altLang="en-US" sz="1800" smtClean="0"/>
              <a:t> 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894C9-DAF9-4D25-8AF3-14DDE4191661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2291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TCP SYN/FIN Sequence #</a:t>
            </a:r>
          </a:p>
        </p:txBody>
      </p:sp>
      <p:sp>
        <p:nvSpPr>
          <p:cNvPr id="12292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7772400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TCP SYN/FIN packets consume one sequence number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For simplification, seq # counts pkts numbers in the example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smtClean="0"/>
              <a:t>In reality, it is byte counts</a:t>
            </a:r>
          </a:p>
        </p:txBody>
      </p:sp>
      <p:sp>
        <p:nvSpPr>
          <p:cNvPr id="12293" name="Line 2055"/>
          <p:cNvSpPr>
            <a:spLocks noChangeShapeType="1"/>
          </p:cNvSpPr>
          <p:nvPr/>
        </p:nvSpPr>
        <p:spPr bwMode="auto">
          <a:xfrm>
            <a:off x="4438650" y="2289175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2056"/>
          <p:cNvSpPr>
            <a:spLocks noChangeShapeType="1"/>
          </p:cNvSpPr>
          <p:nvPr/>
        </p:nvSpPr>
        <p:spPr bwMode="auto">
          <a:xfrm>
            <a:off x="4438650" y="4041775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2057"/>
          <p:cNvSpPr>
            <a:spLocks noChangeShapeType="1"/>
          </p:cNvSpPr>
          <p:nvPr/>
        </p:nvSpPr>
        <p:spPr bwMode="auto">
          <a:xfrm>
            <a:off x="6115050" y="4041775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2058"/>
          <p:cNvSpPr>
            <a:spLocks noChangeShapeType="1"/>
          </p:cNvSpPr>
          <p:nvPr/>
        </p:nvSpPr>
        <p:spPr bwMode="auto">
          <a:xfrm>
            <a:off x="6115050" y="2289175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2060"/>
          <p:cNvSpPr>
            <a:spLocks noChangeShapeType="1"/>
          </p:cNvSpPr>
          <p:nvPr/>
        </p:nvSpPr>
        <p:spPr bwMode="auto">
          <a:xfrm>
            <a:off x="4438650" y="3889375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2061"/>
          <p:cNvSpPr>
            <a:spLocks noChangeShapeType="1"/>
          </p:cNvSpPr>
          <p:nvPr/>
        </p:nvSpPr>
        <p:spPr bwMode="auto">
          <a:xfrm flipH="1">
            <a:off x="4362450" y="4041775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2062"/>
          <p:cNvSpPr>
            <a:spLocks noChangeShapeType="1"/>
          </p:cNvSpPr>
          <p:nvPr/>
        </p:nvSpPr>
        <p:spPr bwMode="auto">
          <a:xfrm flipH="1">
            <a:off x="4362450" y="38893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2063"/>
          <p:cNvSpPr>
            <a:spLocks noChangeShapeType="1"/>
          </p:cNvSpPr>
          <p:nvPr/>
        </p:nvSpPr>
        <p:spPr bwMode="auto">
          <a:xfrm>
            <a:off x="6115050" y="3889375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2064"/>
          <p:cNvSpPr>
            <a:spLocks noChangeShapeType="1"/>
          </p:cNvSpPr>
          <p:nvPr/>
        </p:nvSpPr>
        <p:spPr bwMode="auto">
          <a:xfrm flipH="1">
            <a:off x="6038850" y="4041775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2065"/>
          <p:cNvSpPr>
            <a:spLocks noChangeShapeType="1"/>
          </p:cNvSpPr>
          <p:nvPr/>
        </p:nvSpPr>
        <p:spPr bwMode="auto">
          <a:xfrm flipH="1">
            <a:off x="6038850" y="38893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Text Box 2066"/>
          <p:cNvSpPr txBox="1">
            <a:spLocks noChangeArrowheads="1"/>
          </p:cNvSpPr>
          <p:nvPr/>
        </p:nvSpPr>
        <p:spPr bwMode="auto">
          <a:xfrm>
            <a:off x="4117975" y="1831975"/>
            <a:ext cx="717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800">
                <a:latin typeface="Arial" charset="0"/>
              </a:rPr>
              <a:t>client</a:t>
            </a:r>
          </a:p>
        </p:txBody>
      </p:sp>
      <p:sp>
        <p:nvSpPr>
          <p:cNvPr id="12304" name="Text Box 2067"/>
          <p:cNvSpPr txBox="1">
            <a:spLocks noChangeArrowheads="1"/>
          </p:cNvSpPr>
          <p:nvPr/>
        </p:nvSpPr>
        <p:spPr bwMode="auto">
          <a:xfrm>
            <a:off x="5657850" y="1828800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800">
                <a:latin typeface="Arial" charset="0"/>
              </a:rPr>
              <a:t>server</a:t>
            </a:r>
          </a:p>
        </p:txBody>
      </p:sp>
      <p:sp>
        <p:nvSpPr>
          <p:cNvPr id="12305" name="Line 2068"/>
          <p:cNvSpPr>
            <a:spLocks noChangeShapeType="1"/>
          </p:cNvSpPr>
          <p:nvPr/>
        </p:nvSpPr>
        <p:spPr bwMode="auto">
          <a:xfrm>
            <a:off x="4438650" y="2441575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Text Box 2069"/>
          <p:cNvSpPr txBox="1">
            <a:spLocks noChangeArrowheads="1"/>
          </p:cNvSpPr>
          <p:nvPr/>
        </p:nvSpPr>
        <p:spPr bwMode="auto">
          <a:xfrm rot="552501">
            <a:off x="4743450" y="2266950"/>
            <a:ext cx="6746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SYN(J)</a:t>
            </a:r>
          </a:p>
        </p:txBody>
      </p:sp>
      <p:sp>
        <p:nvSpPr>
          <p:cNvPr id="12307" name="Line 2070"/>
          <p:cNvSpPr>
            <a:spLocks noChangeShapeType="1"/>
          </p:cNvSpPr>
          <p:nvPr/>
        </p:nvSpPr>
        <p:spPr bwMode="auto">
          <a:xfrm flipH="1">
            <a:off x="4422775" y="2670175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Text Box 2071"/>
          <p:cNvSpPr txBox="1">
            <a:spLocks noChangeArrowheads="1"/>
          </p:cNvSpPr>
          <p:nvPr/>
        </p:nvSpPr>
        <p:spPr bwMode="auto">
          <a:xfrm rot="-720087">
            <a:off x="4575175" y="267017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SYN/ACK(K,J+1)</a:t>
            </a:r>
          </a:p>
        </p:txBody>
      </p:sp>
      <p:sp>
        <p:nvSpPr>
          <p:cNvPr id="12309" name="Line 2072"/>
          <p:cNvSpPr>
            <a:spLocks noChangeShapeType="1"/>
          </p:cNvSpPr>
          <p:nvPr/>
        </p:nvSpPr>
        <p:spPr bwMode="auto">
          <a:xfrm>
            <a:off x="4422775" y="3127375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2073"/>
          <p:cNvSpPr>
            <a:spLocks noChangeShapeType="1"/>
          </p:cNvSpPr>
          <p:nvPr/>
        </p:nvSpPr>
        <p:spPr bwMode="auto">
          <a:xfrm>
            <a:off x="4438650" y="4346575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2074"/>
          <p:cNvSpPr>
            <a:spLocks noChangeShapeType="1"/>
          </p:cNvSpPr>
          <p:nvPr/>
        </p:nvSpPr>
        <p:spPr bwMode="auto">
          <a:xfrm>
            <a:off x="4438650" y="5413375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2075"/>
          <p:cNvSpPr>
            <a:spLocks noChangeShapeType="1"/>
          </p:cNvSpPr>
          <p:nvPr/>
        </p:nvSpPr>
        <p:spPr bwMode="auto">
          <a:xfrm flipH="1">
            <a:off x="4438650" y="4575175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2076"/>
          <p:cNvSpPr>
            <a:spLocks noChangeShapeType="1"/>
          </p:cNvSpPr>
          <p:nvPr/>
        </p:nvSpPr>
        <p:spPr bwMode="auto">
          <a:xfrm flipH="1">
            <a:off x="4438650" y="4956175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Text Box 2077"/>
          <p:cNvSpPr txBox="1">
            <a:spLocks noChangeArrowheads="1"/>
          </p:cNvSpPr>
          <p:nvPr/>
        </p:nvSpPr>
        <p:spPr bwMode="auto">
          <a:xfrm rot="205774">
            <a:off x="4879975" y="2974975"/>
            <a:ext cx="8731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ACK(K+1)</a:t>
            </a:r>
          </a:p>
        </p:txBody>
      </p:sp>
      <p:sp>
        <p:nvSpPr>
          <p:cNvPr id="12315" name="Text Box 2078"/>
          <p:cNvSpPr txBox="1">
            <a:spLocks noChangeArrowheads="1"/>
          </p:cNvSpPr>
          <p:nvPr/>
        </p:nvSpPr>
        <p:spPr bwMode="auto">
          <a:xfrm rot="207555">
            <a:off x="4803775" y="4117975"/>
            <a:ext cx="6588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FIN(M)</a:t>
            </a:r>
          </a:p>
        </p:txBody>
      </p:sp>
      <p:sp>
        <p:nvSpPr>
          <p:cNvPr id="12316" name="Text Box 2079"/>
          <p:cNvSpPr txBox="1">
            <a:spLocks noChangeArrowheads="1"/>
          </p:cNvSpPr>
          <p:nvPr/>
        </p:nvSpPr>
        <p:spPr bwMode="auto">
          <a:xfrm rot="-684367">
            <a:off x="4727575" y="4492625"/>
            <a:ext cx="8985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ACK(M+1)</a:t>
            </a:r>
          </a:p>
        </p:txBody>
      </p:sp>
      <p:sp>
        <p:nvSpPr>
          <p:cNvPr id="12317" name="Text Box 2080"/>
          <p:cNvSpPr txBox="1">
            <a:spLocks noChangeArrowheads="1"/>
          </p:cNvSpPr>
          <p:nvPr/>
        </p:nvSpPr>
        <p:spPr bwMode="auto">
          <a:xfrm rot="-754835">
            <a:off x="4895850" y="4873625"/>
            <a:ext cx="641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FIN(N)</a:t>
            </a:r>
          </a:p>
        </p:txBody>
      </p:sp>
      <p:sp>
        <p:nvSpPr>
          <p:cNvPr id="12318" name="Text Box 2081"/>
          <p:cNvSpPr txBox="1">
            <a:spLocks noChangeArrowheads="1"/>
          </p:cNvSpPr>
          <p:nvPr/>
        </p:nvSpPr>
        <p:spPr bwMode="auto">
          <a:xfrm rot="192460">
            <a:off x="5048250" y="5260975"/>
            <a:ext cx="8810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ACK(N+1)</a:t>
            </a:r>
          </a:p>
        </p:txBody>
      </p:sp>
      <p:sp>
        <p:nvSpPr>
          <p:cNvPr id="12319" name="Line 2082"/>
          <p:cNvSpPr>
            <a:spLocks noChangeShapeType="1"/>
          </p:cNvSpPr>
          <p:nvPr/>
        </p:nvSpPr>
        <p:spPr bwMode="auto">
          <a:xfrm>
            <a:off x="4422775" y="3432175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0" name="Text Box 2083"/>
          <p:cNvSpPr txBox="1">
            <a:spLocks noChangeArrowheads="1"/>
          </p:cNvSpPr>
          <p:nvPr/>
        </p:nvSpPr>
        <p:spPr bwMode="auto">
          <a:xfrm rot="205774">
            <a:off x="4727575" y="3279775"/>
            <a:ext cx="941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DATA(J+1)</a:t>
            </a:r>
          </a:p>
        </p:txBody>
      </p:sp>
      <p:sp>
        <p:nvSpPr>
          <p:cNvPr id="12321" name="Line 2084"/>
          <p:cNvSpPr>
            <a:spLocks noChangeShapeType="1"/>
          </p:cNvSpPr>
          <p:nvPr/>
        </p:nvSpPr>
        <p:spPr bwMode="auto">
          <a:xfrm flipH="1">
            <a:off x="4422775" y="3660775"/>
            <a:ext cx="1676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2" name="Text Box 2085"/>
          <p:cNvSpPr txBox="1">
            <a:spLocks noChangeArrowheads="1"/>
          </p:cNvSpPr>
          <p:nvPr/>
        </p:nvSpPr>
        <p:spPr bwMode="auto">
          <a:xfrm rot="-247152">
            <a:off x="4727575" y="3508375"/>
            <a:ext cx="8477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ACK(J+2)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92245C-6B3A-4BE4-AA93-ED0546EBD41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331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mtClean="0"/>
              <a:t>TCP data reliable transmission</a:t>
            </a:r>
          </a:p>
        </p:txBody>
      </p:sp>
      <p:sp>
        <p:nvSpPr>
          <p:cNvPr id="1331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105400"/>
          </a:xfrm>
          <a:solidFill>
            <a:schemeClr val="bg1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mtClean="0"/>
              <a:t>Theoretically, for every packet sent for which the sender expects an ACK,</a:t>
            </a:r>
          </a:p>
          <a:p>
            <a:pPr lvl="1" eaLnBrk="1" hangingPunct="1"/>
            <a:r>
              <a:rPr lang="en-US" altLang="en-US" smtClean="0"/>
              <a:t>A timer is started</a:t>
            </a:r>
          </a:p>
          <a:p>
            <a:pPr lvl="2" eaLnBrk="1" hangingPunct="1"/>
            <a:r>
              <a:rPr lang="en-US" altLang="en-US" sz="1800" smtClean="0"/>
              <a:t>What is the timeout duration?</a:t>
            </a:r>
          </a:p>
          <a:p>
            <a:pPr lvl="1" eaLnBrk="1" hangingPunct="1"/>
            <a:r>
              <a:rPr lang="en-US" altLang="en-US" smtClean="0"/>
              <a:t>When timer expires, </a:t>
            </a:r>
            <a:r>
              <a:rPr lang="en-US" altLang="en-US" smtClean="0">
                <a:solidFill>
                  <a:schemeClr val="accent2"/>
                </a:solidFill>
              </a:rPr>
              <a:t>this packet</a:t>
            </a:r>
            <a:r>
              <a:rPr lang="en-US" altLang="en-US" smtClean="0"/>
              <a:t> retransmitted</a:t>
            </a:r>
          </a:p>
          <a:p>
            <a:pPr lvl="1" eaLnBrk="1" hangingPunct="1"/>
            <a:r>
              <a:rPr lang="en-US" altLang="en-US" smtClean="0"/>
              <a:t>This applies to both data packets and control packets SYN and FIN</a:t>
            </a:r>
          </a:p>
          <a:p>
            <a:pPr lvl="1" eaLnBrk="1" hangingPunct="1"/>
            <a:r>
              <a:rPr lang="en-US" altLang="en-US" smtClean="0"/>
              <a:t>Note that ACK is </a:t>
            </a:r>
            <a:r>
              <a:rPr lang="en-US" altLang="en-US" smtClean="0">
                <a:solidFill>
                  <a:schemeClr val="accent2"/>
                </a:solidFill>
              </a:rPr>
              <a:t>cumulative</a:t>
            </a:r>
          </a:p>
          <a:p>
            <a:pPr eaLnBrk="1" hangingPunct="1"/>
            <a:r>
              <a:rPr lang="en-US" altLang="en-US" smtClean="0"/>
              <a:t>Receiver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Accept out-of-order packets</a:t>
            </a:r>
          </a:p>
          <a:p>
            <a:pPr lvl="1" eaLnBrk="1" hangingPunct="1"/>
            <a:r>
              <a:rPr lang="en-US" altLang="en-US" smtClean="0"/>
              <a:t>Respond by acking last pkt received in order</a:t>
            </a:r>
          </a:p>
          <a:p>
            <a:pPr eaLnBrk="1" hangingPunct="1"/>
            <a:r>
              <a:rPr lang="en-US" altLang="en-US" smtClean="0"/>
              <a:t>So, is TCP using Go-Back-N or Selective Repeat?</a:t>
            </a:r>
          </a:p>
          <a:p>
            <a:pPr lvl="1" eaLnBrk="1" hangingPunct="1"/>
            <a:r>
              <a:rPr lang="en-US" altLang="en-US" smtClean="0">
                <a:solidFill>
                  <a:schemeClr val="tx2"/>
                </a:solidFill>
              </a:rPr>
              <a:t>Hybrid, more like GBN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2224</Words>
  <Application>Microsoft Macintosh PowerPoint</Application>
  <PresentationFormat>On-screen Show (4:3)</PresentationFormat>
  <Paragraphs>556</Paragraphs>
  <Slides>37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Comic Sans MS</vt:lpstr>
      <vt:lpstr>Courier New</vt:lpstr>
      <vt:lpstr>Times New Roman</vt:lpstr>
      <vt:lpstr>Wingdings</vt:lpstr>
      <vt:lpstr>Arial</vt:lpstr>
      <vt:lpstr>class_simple</vt:lpstr>
      <vt:lpstr>VISIO</vt:lpstr>
      <vt:lpstr>Clip</vt:lpstr>
      <vt:lpstr>Chapter 6: Transport Layer (Part II)</vt:lpstr>
      <vt:lpstr>TCP: Overview</vt:lpstr>
      <vt:lpstr>TCP Segment Structure</vt:lpstr>
      <vt:lpstr>TCP Connection Management: establish a connection</vt:lpstr>
      <vt:lpstr>TCP Connection Management: close a connection</vt:lpstr>
      <vt:lpstr>PowerPoint Presentation</vt:lpstr>
      <vt:lpstr>TCP Seq. #’s and ACKs</vt:lpstr>
      <vt:lpstr>TCP SYN/FIN Sequence #</vt:lpstr>
      <vt:lpstr>TCP data reliable transmission</vt:lpstr>
      <vt:lpstr>TCP: Timeout and retransmission scenarios</vt:lpstr>
      <vt:lpstr>TCP Round Trip Time and Timeout</vt:lpstr>
      <vt:lpstr>TCP Round Trip Time and Timeout</vt:lpstr>
      <vt:lpstr>TCP RTT and Timeout (Cont’d)</vt:lpstr>
      <vt:lpstr>Flow/Congestion Control</vt:lpstr>
      <vt:lpstr>TCP Flow Control</vt:lpstr>
      <vt:lpstr>What is Congestion?</vt:lpstr>
      <vt:lpstr>Effects of Retransmission on Congestion</vt:lpstr>
      <vt:lpstr>Congestion: Moral of the Story</vt:lpstr>
      <vt:lpstr>Taxonomy of Congestion Control</vt:lpstr>
      <vt:lpstr>Closed-Loop Congestion Control</vt:lpstr>
      <vt:lpstr>Closed-Loop Congestion Control</vt:lpstr>
      <vt:lpstr>Closed-Loop Congestion Control</vt:lpstr>
      <vt:lpstr>Approaches towards Congestion Control</vt:lpstr>
      <vt:lpstr>TCP Congestion Control</vt:lpstr>
      <vt:lpstr>Additive Increase/Multiplicative Decrease</vt:lpstr>
      <vt:lpstr>TCP Congestion Control</vt:lpstr>
      <vt:lpstr>TCP Congestion Control</vt:lpstr>
      <vt:lpstr>Why Slow Start?</vt:lpstr>
      <vt:lpstr>TCP Slowstart</vt:lpstr>
      <vt:lpstr>TCP Congestion Avoidance</vt:lpstr>
      <vt:lpstr>Fast Retransmit/Fast Recovery</vt:lpstr>
      <vt:lpstr>TCP Fairness</vt:lpstr>
      <vt:lpstr>Dealing with Greedy Senders</vt:lpstr>
      <vt:lpstr>More on TCP</vt:lpstr>
      <vt:lpstr>Connectionless Service and UDP</vt:lpstr>
      <vt:lpstr>UDP packet format</vt:lpstr>
      <vt:lpstr>UDP packet header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2016-04-07T16:43:33Z</dcterms:created>
  <dcterms:modified xsi:type="dcterms:W3CDTF">2017-11-18T17:27:26Z</dcterms:modified>
</cp:coreProperties>
</file>