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378" r:id="rId2"/>
    <p:sldId id="373" r:id="rId3"/>
    <p:sldId id="374" r:id="rId4"/>
    <p:sldId id="375" r:id="rId5"/>
    <p:sldId id="399" r:id="rId6"/>
    <p:sldId id="400" r:id="rId7"/>
    <p:sldId id="401" r:id="rId8"/>
    <p:sldId id="376" r:id="rId9"/>
    <p:sldId id="377" r:id="rId10"/>
    <p:sldId id="379" r:id="rId11"/>
    <p:sldId id="380" r:id="rId12"/>
    <p:sldId id="381" r:id="rId13"/>
    <p:sldId id="382" r:id="rId14"/>
    <p:sldId id="383" r:id="rId15"/>
    <p:sldId id="390" r:id="rId16"/>
    <p:sldId id="391" r:id="rId17"/>
    <p:sldId id="398" r:id="rId18"/>
    <p:sldId id="392" r:id="rId19"/>
    <p:sldId id="393" r:id="rId20"/>
    <p:sldId id="394" r:id="rId21"/>
    <p:sldId id="395" r:id="rId22"/>
    <p:sldId id="396" r:id="rId2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2787"/>
    <p:restoredTop sz="85811" autoAdjust="0"/>
  </p:normalViewPr>
  <p:slideViewPr>
    <p:cSldViewPr>
      <p:cViewPr varScale="1">
        <p:scale>
          <a:sx n="84" d="100"/>
          <a:sy n="84" d="100"/>
        </p:scale>
        <p:origin x="-64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3998C7E3-8D1E-4765-A88B-B1B1D8955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28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86" tIns="48343" rIns="96686" bIns="48343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9BA56F7E-DFE6-49D3-A9F7-4D1CB1E3F1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3804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D34BF22-F4BD-45A7-A9D1-761C0AD07765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B549C30-E08A-46A4-B9CE-525D9B0D6C76}" type="slidenum">
              <a:rPr lang="en-US" altLang="en-US" sz="1200" smtClean="0"/>
              <a:pPr eaLnBrk="1" hangingPunct="1"/>
              <a:t>11</a:t>
            </a:fld>
            <a:endParaRPr lang="en-US" altLang="en-US" sz="1200" smtClean="0"/>
          </a:p>
        </p:txBody>
      </p:sp>
      <p:sp>
        <p:nvSpPr>
          <p:cNvPr id="36867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B9DB1D4-DC6B-48EF-BA35-47008C848F8E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  <p:sp>
        <p:nvSpPr>
          <p:cNvPr id="378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E16AA1A2-C7A6-4168-AB30-B8C90D9A430B}" type="slidenum">
              <a:rPr lang="en-US" altLang="en-US" sz="1200" smtClean="0"/>
              <a:pPr eaLnBrk="1" hangingPunct="1"/>
              <a:t>13</a:t>
            </a:fld>
            <a:endParaRPr lang="en-US" altLang="en-US" sz="1200" smtClean="0"/>
          </a:p>
        </p:txBody>
      </p:sp>
      <p:sp>
        <p:nvSpPr>
          <p:cNvPr id="3891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E2F6E97-5774-4AB9-B9F4-4261DF74FA26}" type="slidenum">
              <a:rPr lang="en-US" altLang="en-US" sz="1200" smtClean="0"/>
              <a:pPr eaLnBrk="1" hangingPunct="1"/>
              <a:t>14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E9DDFBA-2D8D-44E2-A13C-8742739DEF06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53FAF1E-4020-475A-881D-9464AD1D547D}" type="slidenum">
              <a:rPr lang="en-US" altLang="en-US" sz="1200" smtClean="0"/>
              <a:pPr eaLnBrk="1" hangingPunct="1"/>
              <a:t>16</a:t>
            </a:fld>
            <a:endParaRPr lang="en-US" alt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8B88CCDE-9CD6-4E46-8EED-CDB3CF385A4B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24236E1-5DEF-425F-9D95-850DF5033D05}" type="slidenum">
              <a:rPr lang="en-US" altLang="en-US" sz="1200" smtClean="0"/>
              <a:pPr eaLnBrk="1" hangingPunct="1"/>
              <a:t>18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BCC2156-6E6E-4AAB-B6D9-1FEDF20BBEFF}" type="slidenum">
              <a:rPr lang="en-US" altLang="en-US" sz="1200" smtClean="0"/>
              <a:pPr eaLnBrk="1" hangingPunct="1"/>
              <a:t>19</a:t>
            </a:fld>
            <a:endParaRPr lang="en-US" altLang="en-US" sz="1200" smtClean="0"/>
          </a:p>
        </p:txBody>
      </p:sp>
      <p:sp>
        <p:nvSpPr>
          <p:cNvPr id="5222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CE96B8A-F965-4CCC-97C1-B1F82E919818}" type="slidenum">
              <a:rPr lang="en-US" altLang="en-US" sz="1200" smtClean="0"/>
              <a:pPr eaLnBrk="1" hangingPunct="1"/>
              <a:t>20</a:t>
            </a:fld>
            <a:endParaRPr lang="en-US" altLang="en-US" sz="12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99C1308-DA84-4329-81B4-6FF284998EA5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  <p:sp>
        <p:nvSpPr>
          <p:cNvPr id="30723" name="Rectangle 4098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4099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7C99FC9-332D-4EF1-8AF5-C108125B7204}" type="slidenum">
              <a:rPr lang="en-US" altLang="en-US" sz="1200" smtClean="0"/>
              <a:pPr eaLnBrk="1" hangingPunct="1"/>
              <a:t>21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6019AC6-9A07-4ED9-96B1-C95D699025D6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  <p:sp>
        <p:nvSpPr>
          <p:cNvPr id="317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3C1F3E0-C8C6-4A5A-9614-330D2D83B11D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  <p:sp>
        <p:nvSpPr>
          <p:cNvPr id="3277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498BDD-08AF-4418-B30E-70938827FFFF}" type="slidenum">
              <a:rPr lang="en-US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5669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8084DA-556C-46CD-AAB9-F985D5D099D9}" type="slidenum">
              <a:rPr lang="en-U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173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13BD924-B3D6-4745-BEE5-ECFF63D2FBB1}" type="slidenum">
              <a:rPr lang="en-US" altLang="en-US" sz="1200" smtClean="0"/>
              <a:pPr eaLnBrk="1" hangingPunct="1"/>
              <a:t>8</a:t>
            </a:fld>
            <a:endParaRPr lang="en-US" altLang="en-US" sz="1200" smtClean="0"/>
          </a:p>
        </p:txBody>
      </p:sp>
      <p:sp>
        <p:nvSpPr>
          <p:cNvPr id="337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5827E72-BA6B-44E9-A3FF-B99F83BA0857}" type="slidenum">
              <a:rPr lang="en-US" altLang="en-US" sz="1200" smtClean="0"/>
              <a:pPr eaLnBrk="1" hangingPunct="1"/>
              <a:t>9</a:t>
            </a:fld>
            <a:endParaRPr lang="en-US" altLang="en-US" sz="1200" smtClean="0"/>
          </a:p>
        </p:txBody>
      </p:sp>
      <p:sp>
        <p:nvSpPr>
          <p:cNvPr id="348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2340820-C52C-4758-930C-F95E5331D4EF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  <p:sp>
        <p:nvSpPr>
          <p:cNvPr id="35843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AC20E-1B5C-47A5-A3DD-53E358E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818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04237-8E3D-410F-A628-5697A94DBB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9037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E96DF-0834-4C30-AEC9-B89DABEEF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8582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810000"/>
            <a:ext cx="7772400" cy="228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C6665-BE26-47FF-8F35-71A2FFFB7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9763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69A6B-ADD6-4E68-8868-38ACD657E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218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54E85-9374-4029-8C87-0BDCE4FD1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8826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4B5E3-4232-4224-98B6-CC89B0AE9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4699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38083-37B6-4F3C-8243-99382EFB4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580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4B9C1-9039-48A1-B854-5D9EA64CE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979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7B895-E4BE-4EAD-9A3B-34C5B5B85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3618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7E30B-FDCE-4E9A-BFD0-7CC960F5A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471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7A144-D63D-4537-87E3-B37353C9F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663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3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3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5476B71-C4B9-46AF-A904-5085F1EE2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3F2150-BD0A-4FA2-833D-933F32440E5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6: Transport Layer (Part I)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Transport Layer </a:t>
            </a:r>
            <a:r>
              <a:rPr lang="en-US" altLang="en-US" dirty="0" smtClean="0"/>
              <a:t>Services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Transport layer challenges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Connection Set-up and Tear-down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Readings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Sections 6.1-6.2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8A8F69-68B1-4517-BA44-B25AD069EF0B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Management Issues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to identify a </a:t>
            </a:r>
            <a:r>
              <a:rPr lang="en-US" altLang="en-US" smtClean="0">
                <a:solidFill>
                  <a:schemeClr val="accent2"/>
                </a:solidFill>
              </a:rPr>
              <a:t>connection</a:t>
            </a:r>
            <a:r>
              <a:rPr lang="en-US" altLang="en-US" smtClean="0"/>
              <a:t> between end hosts?</a:t>
            </a:r>
          </a:p>
          <a:p>
            <a:pPr lvl="1" eaLnBrk="1" hangingPunct="1"/>
            <a:r>
              <a:rPr lang="en-US" altLang="en-US" smtClean="0"/>
              <a:t>Source/destination IP addresses + port numbers</a:t>
            </a:r>
          </a:p>
          <a:p>
            <a:pPr lvl="1" eaLnBrk="1" hangingPunct="1"/>
            <a:r>
              <a:rPr lang="en-US" altLang="en-US" smtClean="0"/>
              <a:t>Is it sufficient?</a:t>
            </a:r>
          </a:p>
          <a:p>
            <a:pPr lvl="2" eaLnBrk="1" hangingPunct="1"/>
            <a:r>
              <a:rPr lang="en-US" altLang="en-US" sz="1800" smtClean="0"/>
              <a:t>What about different </a:t>
            </a:r>
            <a:r>
              <a:rPr lang="en-US" altLang="en-US" sz="1800" smtClean="0">
                <a:solidFill>
                  <a:schemeClr val="accent2"/>
                </a:solidFill>
              </a:rPr>
              <a:t>incarnations?</a:t>
            </a:r>
          </a:p>
          <a:p>
            <a:pPr eaLnBrk="1" hangingPunct="1"/>
            <a:r>
              <a:rPr lang="en-US" altLang="en-US" smtClean="0"/>
              <a:t>Potential problems</a:t>
            </a:r>
          </a:p>
          <a:p>
            <a:pPr lvl="1" eaLnBrk="1" hangingPunct="1"/>
            <a:r>
              <a:rPr lang="en-US" altLang="en-US" smtClean="0"/>
              <a:t>Network can </a:t>
            </a:r>
            <a:r>
              <a:rPr lang="en-US" altLang="en-US" smtClean="0">
                <a:solidFill>
                  <a:schemeClr val="accent2"/>
                </a:solidFill>
              </a:rPr>
              <a:t>delay</a:t>
            </a:r>
            <a:r>
              <a:rPr lang="en-US" altLang="en-US" smtClean="0"/>
              <a:t>, </a:t>
            </a:r>
            <a:r>
              <a:rPr lang="en-US" altLang="en-US" smtClean="0">
                <a:solidFill>
                  <a:schemeClr val="accent2"/>
                </a:solidFill>
              </a:rPr>
              <a:t>reorder</a:t>
            </a:r>
            <a:r>
              <a:rPr lang="en-US" altLang="en-US" smtClean="0"/>
              <a:t>, </a:t>
            </a:r>
            <a:r>
              <a:rPr lang="en-US" altLang="en-US" smtClean="0">
                <a:solidFill>
                  <a:schemeClr val="accent2"/>
                </a:solidFill>
              </a:rPr>
              <a:t>lose</a:t>
            </a:r>
            <a:r>
              <a:rPr lang="en-US" altLang="en-US" smtClean="0"/>
              <a:t> packets</a:t>
            </a:r>
          </a:p>
          <a:p>
            <a:pPr lvl="1" eaLnBrk="1" hangingPunct="1"/>
            <a:r>
              <a:rPr lang="en-US" altLang="en-US" smtClean="0"/>
              <a:t>Time-out/retransmission introduces duplicates of</a:t>
            </a:r>
          </a:p>
          <a:p>
            <a:pPr lvl="2" eaLnBrk="1" hangingPunct="1"/>
            <a:r>
              <a:rPr lang="en-US" altLang="en-US" sz="1800" smtClean="0"/>
              <a:t>Data, </a:t>
            </a:r>
            <a:r>
              <a:rPr lang="en-US" altLang="en-US" sz="1800" smtClean="0">
                <a:solidFill>
                  <a:schemeClr val="accent2"/>
                </a:solidFill>
              </a:rPr>
              <a:t>acknowledgement</a:t>
            </a:r>
            <a:r>
              <a:rPr lang="en-US" altLang="en-US" sz="1800" smtClean="0"/>
              <a:t>, </a:t>
            </a:r>
            <a:r>
              <a:rPr lang="en-US" altLang="en-US" sz="1800" smtClean="0">
                <a:solidFill>
                  <a:schemeClr val="accent2"/>
                </a:solidFill>
              </a:rPr>
              <a:t>connect</a:t>
            </a:r>
            <a:r>
              <a:rPr lang="en-US" altLang="en-US" sz="1800" smtClean="0"/>
              <a:t>, </a:t>
            </a:r>
            <a:r>
              <a:rPr lang="en-US" altLang="en-US" sz="1800" smtClean="0">
                <a:solidFill>
                  <a:schemeClr val="accent2"/>
                </a:solidFill>
              </a:rPr>
              <a:t>close</a:t>
            </a:r>
            <a:r>
              <a:rPr lang="en-US" altLang="en-US" sz="1800" smtClean="0"/>
              <a:t> packets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DE1D71-99EC-44C2-994E-C6A6825F7E7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Connection Management Issues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On packet arrival: is it </a:t>
            </a:r>
            <a:r>
              <a:rPr lang="en-US" altLang="en-US" dirty="0" smtClean="0">
                <a:solidFill>
                  <a:schemeClr val="accent2"/>
                </a:solidFill>
              </a:rPr>
              <a:t>real </a:t>
            </a:r>
            <a:r>
              <a:rPr lang="en-US" altLang="en-US" dirty="0" smtClean="0"/>
              <a:t>or</a:t>
            </a:r>
            <a:r>
              <a:rPr lang="en-US" altLang="en-US" dirty="0" smtClean="0">
                <a:solidFill>
                  <a:schemeClr val="accent2"/>
                </a:solidFill>
              </a:rPr>
              <a:t> </a:t>
            </a:r>
            <a:r>
              <a:rPr lang="en-US" altLang="en-US" dirty="0" smtClean="0">
                <a:solidFill>
                  <a:schemeClr val="accent2"/>
                </a:solidFill>
              </a:rPr>
              <a:t>not</a:t>
            </a:r>
            <a:r>
              <a:rPr lang="en-US" altLang="en-US" dirty="0" smtClean="0"/>
              <a:t>?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New connection request/release or an old one?</a:t>
            </a:r>
          </a:p>
          <a:p>
            <a:pPr lvl="1" eaLnBrk="1" hangingPunct="1"/>
            <a:r>
              <a:rPr lang="en-US" altLang="en-US" dirty="0" smtClean="0"/>
              <a:t>Transport protocols must create/maintain/destroy</a:t>
            </a:r>
          </a:p>
          <a:p>
            <a:pPr lvl="2" eaLnBrk="1" hangingPunct="1"/>
            <a:r>
              <a:rPr lang="en-US" altLang="en-US" sz="1800" dirty="0" smtClean="0"/>
              <a:t>Enough state to answer the </a:t>
            </a:r>
            <a:r>
              <a:rPr lang="en-US" altLang="en-US" sz="1800" dirty="0" err="1" smtClean="0"/>
              <a:t>memorex</a:t>
            </a:r>
            <a:r>
              <a:rPr lang="en-US" altLang="en-US" sz="1800" dirty="0" smtClean="0"/>
              <a:t> question</a:t>
            </a:r>
          </a:p>
          <a:p>
            <a:pPr eaLnBrk="1" hangingPunct="1"/>
            <a:r>
              <a:rPr lang="en-US" altLang="en-US" dirty="0" smtClean="0"/>
              <a:t>Major issues</a:t>
            </a:r>
          </a:p>
          <a:p>
            <a:pPr lvl="1" eaLnBrk="1" hangingPunct="1"/>
            <a:r>
              <a:rPr lang="en-US" altLang="en-US" dirty="0" smtClean="0"/>
              <a:t>How to choose an identifier for each packet</a:t>
            </a:r>
          </a:p>
          <a:p>
            <a:pPr lvl="2" eaLnBrk="1" hangingPunct="1"/>
            <a:r>
              <a:rPr lang="en-US" altLang="en-US" sz="1800" dirty="0" smtClean="0"/>
              <a:t>So that no other packets currently in the network</a:t>
            </a:r>
          </a:p>
          <a:p>
            <a:pPr lvl="3" eaLnBrk="1" hangingPunct="1"/>
            <a:r>
              <a:rPr lang="en-US" altLang="en-US" dirty="0" smtClean="0"/>
              <a:t>Associated with this host have the same identifier</a:t>
            </a:r>
          </a:p>
          <a:p>
            <a:pPr lvl="1" eaLnBrk="1" hangingPunct="1"/>
            <a:r>
              <a:rPr lang="en-US" altLang="en-US" dirty="0" smtClean="0"/>
              <a:t>How to deal with old or duplicate (connect) messages</a:t>
            </a:r>
          </a:p>
          <a:p>
            <a:pPr lvl="2" eaLnBrk="1" hangingPunct="1"/>
            <a:r>
              <a:rPr lang="en-US" altLang="en-US" sz="1800" dirty="0" smtClean="0"/>
              <a:t>Delayed duplicate problem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82D75-54E7-4D36-84A1-D91685C0128A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Choosing Unique Identifier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Choose an identifier (or sequence number) to</a:t>
            </a:r>
          </a:p>
          <a:p>
            <a:pPr lvl="1" eaLnBrk="1" hangingPunct="1"/>
            <a:r>
              <a:rPr lang="en-US" altLang="en-US" smtClean="0"/>
              <a:t>Distinguish any two </a:t>
            </a:r>
            <a:r>
              <a:rPr lang="en-US" altLang="en-US" smtClean="0">
                <a:solidFill>
                  <a:schemeClr val="accent2"/>
                </a:solidFill>
              </a:rPr>
              <a:t>outstanding</a:t>
            </a:r>
            <a:r>
              <a:rPr lang="en-US" altLang="en-US" smtClean="0"/>
              <a:t> packets/connections</a:t>
            </a:r>
          </a:p>
          <a:p>
            <a:pPr lvl="2" eaLnBrk="1" hangingPunct="1"/>
            <a:r>
              <a:rPr lang="en-US" altLang="en-US" sz="1800" smtClean="0"/>
              <a:t>associated with a host</a:t>
            </a:r>
          </a:p>
          <a:p>
            <a:pPr lvl="1" eaLnBrk="1" hangingPunct="1"/>
            <a:r>
              <a:rPr lang="en-US" altLang="en-US" smtClean="0"/>
              <a:t>Connection identified by</a:t>
            </a:r>
          </a:p>
          <a:p>
            <a:pPr lvl="2" eaLnBrk="1" hangingPunct="1"/>
            <a:r>
              <a:rPr lang="en-US" altLang="en-US" sz="1800" smtClean="0"/>
              <a:t>&lt;host id., port no.&gt;  pairs plus a “unique” initial seq number</a:t>
            </a:r>
          </a:p>
          <a:p>
            <a:pPr eaLnBrk="1" hangingPunct="1"/>
            <a:r>
              <a:rPr lang="en-US" altLang="en-US" smtClean="0"/>
              <a:t>Host id unique globally, why </a:t>
            </a:r>
            <a:r>
              <a:rPr lang="en-US" altLang="en-US" smtClean="0">
                <a:solidFill>
                  <a:schemeClr val="accent2"/>
                </a:solidFill>
              </a:rPr>
              <a:t>not sufficient</a:t>
            </a:r>
            <a:r>
              <a:rPr lang="en-US" altLang="en-US" smtClean="0"/>
              <a:t> to use</a:t>
            </a:r>
          </a:p>
          <a:p>
            <a:pPr lvl="1" eaLnBrk="1" hangingPunct="1"/>
            <a:r>
              <a:rPr lang="en-US" altLang="en-US" smtClean="0"/>
              <a:t>&lt;host id., port no.&gt; pairs to identify connections?</a:t>
            </a:r>
          </a:p>
          <a:p>
            <a:pPr eaLnBrk="1" hangingPunct="1"/>
            <a:r>
              <a:rPr lang="en-US" altLang="en-US" smtClean="0"/>
              <a:t>Time stamp each pkt using a </a:t>
            </a:r>
            <a:r>
              <a:rPr lang="en-US" altLang="en-US" smtClean="0">
                <a:solidFill>
                  <a:schemeClr val="accent2"/>
                </a:solidFill>
              </a:rPr>
              <a:t>time-of-day</a:t>
            </a:r>
            <a:r>
              <a:rPr lang="en-US" altLang="en-US" smtClean="0"/>
              <a:t> clock?</a:t>
            </a:r>
          </a:p>
          <a:p>
            <a:pPr eaLnBrk="1" hangingPunct="1"/>
            <a:r>
              <a:rPr lang="en-US" altLang="en-US" smtClean="0"/>
              <a:t>Solution: Assume </a:t>
            </a:r>
            <a:r>
              <a:rPr lang="en-US" altLang="en-US" smtClean="0">
                <a:solidFill>
                  <a:schemeClr val="accent2"/>
                </a:solidFill>
              </a:rPr>
              <a:t>maximum lifetime </a:t>
            </a:r>
            <a:r>
              <a:rPr lang="en-US" altLang="en-US" smtClean="0"/>
              <a:t>(T) for a pkt</a:t>
            </a:r>
          </a:p>
          <a:p>
            <a:pPr lvl="1" eaLnBrk="1" hangingPunct="1"/>
            <a:r>
              <a:rPr lang="en-US" altLang="en-US" smtClean="0"/>
              <a:t>Network layer kills packets when they reach max lifetime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8E23A9-BF06-4321-B70D-CBB83A215864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Choosing Unique Identifier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495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Approach 1: maintain </a:t>
            </a:r>
            <a:r>
              <a:rPr lang="en-US" altLang="en-US" dirty="0" smtClean="0">
                <a:solidFill>
                  <a:schemeClr val="accent2"/>
                </a:solidFill>
              </a:rPr>
              <a:t>state</a:t>
            </a:r>
          </a:p>
          <a:p>
            <a:pPr lvl="1" eaLnBrk="1" hangingPunct="1"/>
            <a:r>
              <a:rPr lang="en-US" altLang="en-US" dirty="0" smtClean="0"/>
              <a:t>Keep list of all values used in last 2T (why 2T?)</a:t>
            </a:r>
          </a:p>
          <a:p>
            <a:pPr lvl="2" eaLnBrk="1" hangingPunct="1"/>
            <a:r>
              <a:rPr lang="en-US" altLang="en-US" sz="1800" dirty="0" smtClean="0"/>
              <a:t>Don’t reuse value in list</a:t>
            </a:r>
          </a:p>
          <a:p>
            <a:pPr lvl="2" eaLnBrk="1" hangingPunct="1"/>
            <a:r>
              <a:rPr lang="en-US" altLang="en-US" sz="1800" dirty="0" smtClean="0"/>
              <a:t>If list lost: wait 2T</a:t>
            </a:r>
          </a:p>
          <a:p>
            <a:pPr lvl="1" eaLnBrk="1" hangingPunct="1"/>
            <a:r>
              <a:rPr lang="en-US" altLang="en-US" dirty="0" smtClean="0"/>
              <a:t>Concerns?</a:t>
            </a:r>
          </a:p>
          <a:p>
            <a:pPr lvl="2" eaLnBrk="1" hangingPunct="1"/>
            <a:r>
              <a:rPr lang="en-US" altLang="en-US" sz="1800" dirty="0" smtClean="0"/>
              <a:t>Too much connection state</a:t>
            </a:r>
          </a:p>
          <a:p>
            <a:pPr lvl="2" eaLnBrk="1" hangingPunct="1"/>
            <a:r>
              <a:rPr lang="en-US" altLang="en-US" sz="1800" dirty="0" smtClean="0"/>
              <a:t>Too long waiting time</a:t>
            </a:r>
          </a:p>
          <a:p>
            <a:pPr eaLnBrk="1" hangingPunct="1"/>
            <a:r>
              <a:rPr lang="en-US" altLang="en-US" dirty="0" smtClean="0"/>
              <a:t>Approach 2: </a:t>
            </a:r>
          </a:p>
          <a:p>
            <a:pPr lvl="1" eaLnBrk="1" hangingPunct="1"/>
            <a:r>
              <a:rPr lang="en-US" altLang="en-US" dirty="0" smtClean="0"/>
              <a:t>Choose at </a:t>
            </a:r>
            <a:r>
              <a:rPr lang="en-US" altLang="en-US" dirty="0" smtClean="0">
                <a:solidFill>
                  <a:schemeClr val="accent2"/>
                </a:solidFill>
              </a:rPr>
              <a:t>random</a:t>
            </a:r>
            <a:r>
              <a:rPr lang="en-US" altLang="en-US" dirty="0" smtClean="0"/>
              <a:t> from large set (e.g. 2</a:t>
            </a:r>
            <a:r>
              <a:rPr lang="en-US" altLang="en-US" baseline="30000" dirty="0" smtClean="0"/>
              <a:t>32</a:t>
            </a:r>
            <a:r>
              <a:rPr lang="en-US" altLang="en-US" dirty="0" smtClean="0"/>
              <a:t>) of numbers</a:t>
            </a:r>
          </a:p>
          <a:p>
            <a:pPr lvl="2" eaLnBrk="1" hangingPunct="1"/>
            <a:r>
              <a:rPr lang="en-US" altLang="en-US" sz="1800" dirty="0" smtClean="0"/>
              <a:t>Unlikely to choose new number previously chosen in last 2T</a:t>
            </a:r>
          </a:p>
          <a:p>
            <a:pPr lvl="2" eaLnBrk="1" hangingPunct="1"/>
            <a:r>
              <a:rPr lang="en-US" altLang="en-US" sz="1800" dirty="0" smtClean="0"/>
              <a:t>Can be combined with used value list for more protection</a:t>
            </a:r>
          </a:p>
          <a:p>
            <a:pPr lvl="1" eaLnBrk="1" hangingPunct="1"/>
            <a:r>
              <a:rPr lang="en-US" altLang="en-US" dirty="0" smtClean="0"/>
              <a:t>Good enough for many </a:t>
            </a:r>
            <a:r>
              <a:rPr lang="en-US" altLang="en-US" dirty="0" smtClean="0"/>
              <a:t>people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F499F-304D-4BE0-BE5C-D5325E9F4E95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Setup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Exchange control messages between two end hosts</a:t>
            </a:r>
          </a:p>
          <a:p>
            <a:pPr lvl="1" eaLnBrk="1" hangingPunct="1"/>
            <a:r>
              <a:rPr lang="en-US" altLang="en-US" dirty="0" smtClean="0"/>
              <a:t>To setup (or reject) connection before sending data</a:t>
            </a:r>
          </a:p>
          <a:p>
            <a:pPr eaLnBrk="1" hangingPunct="1"/>
            <a:r>
              <a:rPr lang="en-US" altLang="en-US" dirty="0" smtClean="0"/>
              <a:t>Issues to be considered</a:t>
            </a:r>
          </a:p>
          <a:p>
            <a:pPr lvl="1" eaLnBrk="1" hangingPunct="1"/>
            <a:r>
              <a:rPr lang="en-US" altLang="en-US" dirty="0" smtClean="0"/>
              <a:t>How to handle </a:t>
            </a:r>
            <a:r>
              <a:rPr lang="en-US" altLang="en-US" dirty="0" smtClean="0">
                <a:solidFill>
                  <a:schemeClr val="accent2"/>
                </a:solidFill>
              </a:rPr>
              <a:t>lost</a:t>
            </a:r>
            <a:r>
              <a:rPr lang="en-US" altLang="en-US" dirty="0" smtClean="0"/>
              <a:t> messages</a:t>
            </a:r>
          </a:p>
          <a:p>
            <a:pPr lvl="2" eaLnBrk="1" hangingPunct="1"/>
            <a:r>
              <a:rPr lang="en-US" altLang="en-US" sz="1800" dirty="0" smtClean="0"/>
              <a:t>Use timer and </a:t>
            </a:r>
            <a:r>
              <a:rPr lang="en-US" altLang="en-US" sz="1800" dirty="0" smtClean="0">
                <a:solidFill>
                  <a:schemeClr val="accent2"/>
                </a:solidFill>
              </a:rPr>
              <a:t>retransmission</a:t>
            </a:r>
          </a:p>
          <a:p>
            <a:pPr lvl="1" eaLnBrk="1" hangingPunct="1"/>
            <a:r>
              <a:rPr lang="en-US" altLang="en-US" dirty="0" smtClean="0"/>
              <a:t>How to identify and handle </a:t>
            </a:r>
            <a:r>
              <a:rPr lang="en-US" altLang="en-US" dirty="0" smtClean="0">
                <a:solidFill>
                  <a:schemeClr val="accent2"/>
                </a:solidFill>
              </a:rPr>
              <a:t>old/duplicate</a:t>
            </a:r>
            <a:r>
              <a:rPr lang="en-US" altLang="en-US" dirty="0" smtClean="0"/>
              <a:t> messages</a:t>
            </a:r>
          </a:p>
          <a:p>
            <a:pPr lvl="2" eaLnBrk="1" hangingPunct="1"/>
            <a:r>
              <a:rPr lang="en-US" altLang="en-US" sz="1800" dirty="0" smtClean="0"/>
              <a:t>Keep some </a:t>
            </a:r>
            <a:r>
              <a:rPr lang="en-US" altLang="en-US" sz="1800" dirty="0" smtClean="0">
                <a:solidFill>
                  <a:schemeClr val="accent2"/>
                </a:solidFill>
              </a:rPr>
              <a:t>state</a:t>
            </a:r>
            <a:r>
              <a:rPr lang="en-US" altLang="en-US" sz="1800" dirty="0" smtClean="0"/>
              <a:t> info (e.g. seq. no. of packets sent etc)</a:t>
            </a:r>
          </a:p>
          <a:p>
            <a:pPr eaLnBrk="1" hangingPunct="1"/>
            <a:r>
              <a:rPr lang="en-US" altLang="en-US" dirty="0" smtClean="0"/>
              <a:t>Two basic approaches</a:t>
            </a:r>
          </a:p>
          <a:p>
            <a:pPr lvl="1" eaLnBrk="1" hangingPunct="1"/>
            <a:r>
              <a:rPr lang="en-US" altLang="en-US" dirty="0" smtClean="0"/>
              <a:t>Two-way handshake (with </a:t>
            </a:r>
            <a:r>
              <a:rPr lang="en-US" altLang="en-US" dirty="0" smtClean="0"/>
              <a:t>timers)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>
                <a:solidFill>
                  <a:srgbClr val="FF0000"/>
                </a:solidFill>
              </a:rPr>
              <a:t>Three-way handshake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C485E6-BC77-4B64-A7D8-0E28679922D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Three-Way Handshake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initiator (the client)</a:t>
            </a:r>
          </a:p>
          <a:p>
            <a:pPr lvl="1" eaLnBrk="1" hangingPunct="1"/>
            <a:r>
              <a:rPr lang="en-US" altLang="en-US" smtClean="0"/>
              <a:t>Chooses unique seqno x and sends req-conn(x)</a:t>
            </a:r>
          </a:p>
          <a:p>
            <a:pPr eaLnBrk="1" hangingPunct="1"/>
            <a:r>
              <a:rPr lang="en-US" altLang="en-US" smtClean="0"/>
              <a:t>Connection respondent (the server)</a:t>
            </a:r>
          </a:p>
          <a:p>
            <a:pPr lvl="1" eaLnBrk="1" hangingPunct="1"/>
            <a:r>
              <a:rPr lang="en-US" altLang="en-US" smtClean="0"/>
              <a:t>Upon receiving req-conn(x)</a:t>
            </a:r>
          </a:p>
          <a:p>
            <a:pPr lvl="2" eaLnBrk="1" hangingPunct="1"/>
            <a:r>
              <a:rPr lang="en-US" altLang="en-US" sz="1800" smtClean="0"/>
              <a:t>Chooses </a:t>
            </a:r>
            <a:r>
              <a:rPr lang="en-US" altLang="en-US" sz="1800" smtClean="0">
                <a:solidFill>
                  <a:schemeClr val="accent2"/>
                </a:solidFill>
              </a:rPr>
              <a:t>its own unique identifier</a:t>
            </a:r>
            <a:r>
              <a:rPr lang="en-US" altLang="en-US" sz="1800" smtClean="0"/>
              <a:t>, y</a:t>
            </a:r>
          </a:p>
          <a:p>
            <a:pPr lvl="2" eaLnBrk="1" hangingPunct="1"/>
            <a:r>
              <a:rPr lang="en-US" altLang="en-US" sz="1800" smtClean="0"/>
              <a:t>Sends ack-conn(y,x)</a:t>
            </a:r>
          </a:p>
          <a:p>
            <a:pPr eaLnBrk="1" hangingPunct="1"/>
            <a:r>
              <a:rPr lang="en-US" altLang="en-US" smtClean="0"/>
              <a:t>Upon receiving ack-conn(y,x), client responds</a:t>
            </a:r>
          </a:p>
          <a:p>
            <a:pPr lvl="1" eaLnBrk="1" hangingPunct="1"/>
            <a:r>
              <a:rPr lang="en-US" altLang="en-US" smtClean="0"/>
              <a:t>With ack-conn(x+1,y)</a:t>
            </a:r>
          </a:p>
          <a:p>
            <a:pPr eaLnBrk="1" hangingPunct="1"/>
            <a:r>
              <a:rPr lang="en-US" altLang="en-US" smtClean="0"/>
              <a:t>Why does server need to choose unique seqno 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EB6E3-ED1F-49AF-B5A7-7B986D4F3C69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Three-Way Handshake</a:t>
            </a:r>
          </a:p>
        </p:txBody>
      </p:sp>
      <p:pic>
        <p:nvPicPr>
          <p:cNvPr id="21508" name="Picture 3" descr="Y:\class\5211\fig\fig-3-three-wa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43000"/>
            <a:ext cx="5562600" cy="444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EF070F-3095-4643-AAA0-46B81E72DB2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Three-way handshake (cont’d)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133600" y="2016125"/>
            <a:ext cx="89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client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5165725" y="1981200"/>
            <a:ext cx="1031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server</a:t>
            </a:r>
          </a:p>
        </p:txBody>
      </p:sp>
      <p:sp>
        <p:nvSpPr>
          <p:cNvPr id="22534" name="Freeform 6"/>
          <p:cNvSpPr>
            <a:spLocks/>
          </p:cNvSpPr>
          <p:nvPr/>
        </p:nvSpPr>
        <p:spPr bwMode="auto">
          <a:xfrm>
            <a:off x="3390900" y="2246313"/>
            <a:ext cx="2095500" cy="1028700"/>
          </a:xfrm>
          <a:custGeom>
            <a:avLst/>
            <a:gdLst>
              <a:gd name="T0" fmla="*/ 0 w 1320"/>
              <a:gd name="T1" fmla="*/ 0 h 648"/>
              <a:gd name="T2" fmla="*/ 2147483647 w 1320"/>
              <a:gd name="T3" fmla="*/ 2147483647 h 648"/>
              <a:gd name="T4" fmla="*/ 2147483647 w 1320"/>
              <a:gd name="T5" fmla="*/ 2147483647 h 648"/>
              <a:gd name="T6" fmla="*/ 2147483647 w 1320"/>
              <a:gd name="T7" fmla="*/ 2147483647 h 648"/>
              <a:gd name="T8" fmla="*/ 2147483647 w 1320"/>
              <a:gd name="T9" fmla="*/ 2147483647 h 6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20"/>
              <a:gd name="T16" fmla="*/ 0 h 648"/>
              <a:gd name="T17" fmla="*/ 1320 w 1320"/>
              <a:gd name="T18" fmla="*/ 648 h 6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20" h="648">
                <a:moveTo>
                  <a:pt x="0" y="0"/>
                </a:moveTo>
                <a:cubicBezTo>
                  <a:pt x="0" y="188"/>
                  <a:pt x="0" y="376"/>
                  <a:pt x="192" y="480"/>
                </a:cubicBezTo>
                <a:cubicBezTo>
                  <a:pt x="384" y="584"/>
                  <a:pt x="984" y="600"/>
                  <a:pt x="1152" y="624"/>
                </a:cubicBezTo>
                <a:cubicBezTo>
                  <a:pt x="1320" y="648"/>
                  <a:pt x="1184" y="624"/>
                  <a:pt x="1200" y="624"/>
                </a:cubicBezTo>
                <a:cubicBezTo>
                  <a:pt x="1216" y="624"/>
                  <a:pt x="1232" y="624"/>
                  <a:pt x="1248" y="624"/>
                </a:cubicBezTo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879725" y="1600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Arial" charset="0"/>
              </a:rPr>
              <a:t>Old message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 rot="568229">
            <a:off x="3794125" y="2590800"/>
            <a:ext cx="174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accent2"/>
                </a:solidFill>
                <a:latin typeface="Arial" charset="0"/>
              </a:rPr>
              <a:t>req-conn(x)</a:t>
            </a:r>
          </a:p>
        </p:txBody>
      </p:sp>
      <p:sp>
        <p:nvSpPr>
          <p:cNvPr id="22537" name="Line 10"/>
          <p:cNvSpPr>
            <a:spLocks noChangeShapeType="1"/>
          </p:cNvSpPr>
          <p:nvPr/>
        </p:nvSpPr>
        <p:spPr bwMode="auto">
          <a:xfrm flipH="1">
            <a:off x="2895600" y="3465513"/>
            <a:ext cx="2362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Text Box 11"/>
          <p:cNvSpPr txBox="1">
            <a:spLocks noChangeArrowheads="1"/>
          </p:cNvSpPr>
          <p:nvPr/>
        </p:nvSpPr>
        <p:spPr bwMode="auto">
          <a:xfrm rot="-1011498">
            <a:off x="3484563" y="3778250"/>
            <a:ext cx="1884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/>
              <a:t>ack-conn(y,x)</a:t>
            </a:r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1752600" y="3921125"/>
            <a:ext cx="1203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ignored</a:t>
            </a:r>
          </a:p>
        </p:txBody>
      </p:sp>
      <p:sp>
        <p:nvSpPr>
          <p:cNvPr id="22540" name="Text Box 13"/>
          <p:cNvSpPr txBox="1">
            <a:spLocks noChangeArrowheads="1"/>
          </p:cNvSpPr>
          <p:nvPr/>
        </p:nvSpPr>
        <p:spPr bwMode="auto">
          <a:xfrm>
            <a:off x="6705600" y="2970213"/>
            <a:ext cx="22875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3300"/>
                </a:solidFill>
                <a:latin typeface="Arial" charset="0"/>
              </a:rPr>
              <a:t>Connection</a:t>
            </a:r>
          </a:p>
          <a:p>
            <a:pPr eaLnBrk="1" hangingPunct="1"/>
            <a:r>
              <a:rPr lang="en-US" altLang="en-US">
                <a:solidFill>
                  <a:srgbClr val="FF3300"/>
                </a:solidFill>
                <a:latin typeface="Arial" charset="0"/>
              </a:rPr>
              <a:t>Not established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89351-0693-4485-8B74-EF0DAB04A874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Setup: Summary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How to deal with old and duplicate messages?</a:t>
            </a:r>
          </a:p>
          <a:p>
            <a:pPr lvl="1" eaLnBrk="1" hangingPunct="1"/>
            <a:r>
              <a:rPr lang="en-US" altLang="en-US" sz="1400" dirty="0" smtClean="0"/>
              <a:t>Receiver </a:t>
            </a:r>
            <a:r>
              <a:rPr lang="en-US" altLang="en-US" sz="1400" dirty="0" smtClean="0"/>
              <a:t>also chooses its own unique identifier y</a:t>
            </a:r>
          </a:p>
          <a:p>
            <a:pPr lvl="2" eaLnBrk="1" hangingPunct="1"/>
            <a:r>
              <a:rPr lang="en-US" altLang="en-US" dirty="0" smtClean="0"/>
              <a:t>Requires sender to reply back using y</a:t>
            </a:r>
          </a:p>
          <a:p>
            <a:pPr lvl="2" eaLnBrk="1" hangingPunct="1"/>
            <a:r>
              <a:rPr lang="en-US" altLang="en-US" dirty="0" smtClean="0"/>
              <a:t>Allows receiver to detect old sender messages without timers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1" grpId="0" build="p" bldLvl="4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30FD39-553F-4B96-9253-E85DD75D6755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Closing a Connection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Reaching agreement: two approaches</a:t>
            </a:r>
          </a:p>
          <a:p>
            <a:pPr lvl="1" eaLnBrk="1" hangingPunct="1"/>
            <a:r>
              <a:rPr lang="en-US" altLang="en-US" dirty="0" smtClean="0"/>
              <a:t>Abort: send close </a:t>
            </a:r>
            <a:r>
              <a:rPr lang="en-US" altLang="en-US" dirty="0" err="1" smtClean="0"/>
              <a:t>msg</a:t>
            </a:r>
            <a:r>
              <a:rPr lang="en-US" altLang="en-US" dirty="0" smtClean="0"/>
              <a:t> to peer, delete state info</a:t>
            </a:r>
          </a:p>
          <a:p>
            <a:pPr lvl="2" eaLnBrk="1" hangingPunct="1"/>
            <a:r>
              <a:rPr lang="en-US" altLang="en-US" sz="1800" dirty="0" smtClean="0"/>
              <a:t>What if close() message lost?</a:t>
            </a:r>
          </a:p>
          <a:p>
            <a:pPr lvl="1" eaLnBrk="1" hangingPunct="1"/>
            <a:r>
              <a:rPr lang="en-US" altLang="en-US" dirty="0" smtClean="0"/>
              <a:t>Graceful: send close </a:t>
            </a:r>
            <a:r>
              <a:rPr lang="en-US" altLang="en-US" dirty="0" err="1" smtClean="0"/>
              <a:t>msg</a:t>
            </a:r>
            <a:r>
              <a:rPr lang="en-US" altLang="en-US" dirty="0" smtClean="0"/>
              <a:t>, but before deleting state</a:t>
            </a:r>
          </a:p>
          <a:p>
            <a:pPr lvl="2" eaLnBrk="1" hangingPunct="1"/>
            <a:r>
              <a:rPr lang="en-US" altLang="en-US" sz="1800" dirty="0" smtClean="0"/>
              <a:t>Wait for peer to acknowledge close()</a:t>
            </a:r>
          </a:p>
          <a:p>
            <a:pPr eaLnBrk="1" hangingPunct="1"/>
            <a:r>
              <a:rPr lang="en-US" altLang="en-US" dirty="0" smtClean="0"/>
              <a:t>Problem solved?</a:t>
            </a:r>
          </a:p>
          <a:p>
            <a:pPr lvl="1" eaLnBrk="1" hangingPunct="1"/>
            <a:r>
              <a:rPr lang="en-US" altLang="en-US" dirty="0" smtClean="0"/>
              <a:t>Can I decide to close, knowing that </a:t>
            </a:r>
          </a:p>
          <a:p>
            <a:pPr lvl="2" eaLnBrk="1" hangingPunct="1"/>
            <a:r>
              <a:rPr lang="en-US" altLang="en-US" sz="1800" dirty="0" smtClean="0"/>
              <a:t>Other entity also agreed to close and knows that I will close</a:t>
            </a:r>
          </a:p>
          <a:p>
            <a:pPr eaLnBrk="1" hangingPunct="1"/>
            <a:r>
              <a:rPr lang="en-US" altLang="en-US" dirty="0" smtClean="0"/>
              <a:t>Can two armies coordinate their attacks</a:t>
            </a:r>
          </a:p>
          <a:p>
            <a:pPr lvl="1" eaLnBrk="1" hangingPunct="1"/>
            <a:r>
              <a:rPr lang="en-US" altLang="en-US" dirty="0" smtClean="0"/>
              <a:t>If communication is unreliable?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bldLvl="3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580CB1-0549-4238-93C7-EBDF2438551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Transport Layer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Provides transport services to applications</a:t>
            </a:r>
          </a:p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</a:rPr>
              <a:t>End-host to end-host delivery</a:t>
            </a:r>
            <a:r>
              <a:rPr lang="en-US" altLang="en-US" dirty="0" smtClean="0"/>
              <a:t> of data</a:t>
            </a:r>
          </a:p>
          <a:p>
            <a:pPr eaLnBrk="1" hangingPunct="1"/>
            <a:r>
              <a:rPr lang="en-US" altLang="en-US" dirty="0" smtClean="0"/>
              <a:t>Aspects of transport services</a:t>
            </a:r>
          </a:p>
          <a:p>
            <a:pPr lvl="1" eaLnBrk="1" hangingPunct="1"/>
            <a:r>
              <a:rPr lang="en-US" altLang="en-US" dirty="0" smtClean="0"/>
              <a:t>Error detection and recovery</a:t>
            </a:r>
          </a:p>
          <a:p>
            <a:pPr lvl="2" eaLnBrk="1" hangingPunct="1"/>
            <a:r>
              <a:rPr lang="en-US" altLang="en-US" sz="1800" dirty="0" smtClean="0"/>
              <a:t>Errors (lost or corrupted data) detected at receiver?</a:t>
            </a:r>
          </a:p>
          <a:p>
            <a:pPr lvl="2" eaLnBrk="1" hangingPunct="1"/>
            <a:r>
              <a:rPr lang="en-US" altLang="en-US" sz="1800" dirty="0" smtClean="0"/>
              <a:t>Detected error corrected?</a:t>
            </a:r>
          </a:p>
          <a:p>
            <a:pPr lvl="1" eaLnBrk="1" hangingPunct="1"/>
            <a:r>
              <a:rPr lang="en-US" altLang="en-US" dirty="0" smtClean="0"/>
              <a:t>Framing</a:t>
            </a:r>
          </a:p>
          <a:p>
            <a:pPr lvl="2" eaLnBrk="1" hangingPunct="1"/>
            <a:r>
              <a:rPr lang="en-US" altLang="en-US" sz="1800" dirty="0" smtClean="0"/>
              <a:t>Data unit boundaries (e.g., message) preserved?</a:t>
            </a:r>
          </a:p>
          <a:p>
            <a:pPr lvl="1" eaLnBrk="1" hangingPunct="1"/>
            <a:r>
              <a:rPr lang="en-US" altLang="en-US" dirty="0" smtClean="0"/>
              <a:t>Timing</a:t>
            </a:r>
          </a:p>
          <a:p>
            <a:pPr lvl="2" eaLnBrk="1" hangingPunct="1"/>
            <a:r>
              <a:rPr lang="en-US" altLang="en-US" sz="1800" dirty="0" smtClean="0"/>
              <a:t>Timing between data preserved when delivered at receiver?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3ABA7-FCF4-48EC-9380-E66AD1CD6EE1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Two-Army Problem</a:t>
            </a:r>
          </a:p>
        </p:txBody>
      </p:sp>
      <p:pic>
        <p:nvPicPr>
          <p:cNvPr id="25604" name="Picture 3" descr="Y:\class\others\tanenbaum\fig\6-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7543800" cy="352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7FE3B-8069-438B-A91A-74B605F774FD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Release 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257800"/>
            <a:ext cx="7772400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Four protocol scenarios for releasing a connection.  </a:t>
            </a:r>
            <a:r>
              <a:rPr lang="en-US" altLang="en-US" sz="2000" smtClean="0">
                <a:solidFill>
                  <a:schemeClr val="accent2"/>
                </a:solidFill>
              </a:rPr>
              <a:t>(a)</a:t>
            </a:r>
            <a:r>
              <a:rPr lang="en-US" altLang="en-US" sz="2000" smtClean="0"/>
              <a:t> Normal case of a three-way handshake.  </a:t>
            </a:r>
            <a:r>
              <a:rPr lang="en-US" altLang="en-US" sz="2000" smtClean="0">
                <a:solidFill>
                  <a:schemeClr val="accent2"/>
                </a:solidFill>
              </a:rPr>
              <a:t>(b)</a:t>
            </a:r>
            <a:r>
              <a:rPr lang="en-US" altLang="en-US" sz="2000" smtClean="0"/>
              <a:t> final ACK lost.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3121025" y="2830513"/>
            <a:ext cx="1392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6-14, a, b</a:t>
            </a:r>
          </a:p>
        </p:txBody>
      </p:sp>
      <p:pic>
        <p:nvPicPr>
          <p:cNvPr id="26630" name="Picture 5" descr="6-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51152"/>
          <a:stretch>
            <a:fillRect/>
          </a:stretch>
        </p:blipFill>
        <p:spPr bwMode="auto">
          <a:xfrm>
            <a:off x="685800" y="1219200"/>
            <a:ext cx="7748588" cy="407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82457-4B2C-4D29-96B9-CD694D29FEAB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Release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9688" y="5257800"/>
            <a:ext cx="6916737" cy="83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(c)</a:t>
            </a:r>
            <a:r>
              <a:rPr lang="en-US" altLang="en-US" smtClean="0"/>
              <a:t> Response lost.  (</a:t>
            </a:r>
            <a:r>
              <a:rPr lang="en-US" altLang="en-US" smtClean="0">
                <a:solidFill>
                  <a:schemeClr val="accent2"/>
                </a:solidFill>
              </a:rPr>
              <a:t>d)</a:t>
            </a:r>
            <a:r>
              <a:rPr lang="en-US" altLang="en-US" smtClean="0"/>
              <a:t>  Response lost and subsequent DRs lost.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>
            <a:off x="3121025" y="2830513"/>
            <a:ext cx="1392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6-14, c,d</a:t>
            </a:r>
          </a:p>
        </p:txBody>
      </p:sp>
      <p:pic>
        <p:nvPicPr>
          <p:cNvPr id="27654" name="Picture 5" descr="6-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0192"/>
          <a:stretch>
            <a:fillRect/>
          </a:stretch>
        </p:blipFill>
        <p:spPr bwMode="auto">
          <a:xfrm>
            <a:off x="914400" y="990600"/>
            <a:ext cx="7967663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BDFDE-024C-4281-8813-36131FF821D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Common Transport Service Models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Connectionless datagram</a:t>
            </a:r>
          </a:p>
          <a:p>
            <a:pPr lvl="1" eaLnBrk="1" hangingPunct="1"/>
            <a:r>
              <a:rPr lang="en-US" altLang="en-US" dirty="0" smtClean="0"/>
              <a:t>No promises, no timing</a:t>
            </a:r>
          </a:p>
          <a:p>
            <a:pPr lvl="1" eaLnBrk="1" hangingPunct="1"/>
            <a:r>
              <a:rPr lang="en-US" altLang="en-US" dirty="0" smtClean="0"/>
              <a:t>Error detection optional, no error recovery</a:t>
            </a:r>
          </a:p>
          <a:p>
            <a:pPr eaLnBrk="1" hangingPunct="1"/>
            <a:r>
              <a:rPr lang="en-US" altLang="en-US" dirty="0" smtClean="0"/>
              <a:t>Connection-oriented reliable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Error recovery, no timing</a:t>
            </a:r>
          </a:p>
          <a:p>
            <a:pPr eaLnBrk="1" hangingPunct="1"/>
            <a:r>
              <a:rPr lang="en-US" altLang="en-US" dirty="0" smtClean="0"/>
              <a:t>Circuit-like</a:t>
            </a:r>
          </a:p>
          <a:p>
            <a:pPr lvl="1" eaLnBrk="1" hangingPunct="1"/>
            <a:r>
              <a:rPr lang="en-US" altLang="en-US" dirty="0" smtClean="0"/>
              <a:t>Timing preserved</a:t>
            </a:r>
          </a:p>
          <a:p>
            <a:pPr lvl="1" eaLnBrk="1" hangingPunct="1"/>
            <a:r>
              <a:rPr lang="en-US" altLang="en-US" dirty="0" smtClean="0"/>
              <a:t>No error recovery, optional error detection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741CF6-2D75-4CDB-9AC2-D3953B2A910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 Paradigms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Connection-oriented</a:t>
            </a:r>
          </a:p>
          <a:p>
            <a:pPr lvl="1" eaLnBrk="1" hangingPunct="1"/>
            <a:r>
              <a:rPr lang="en-US" altLang="en-US" smtClean="0"/>
              <a:t>Explicitly setup/tear down connections</a:t>
            </a:r>
          </a:p>
          <a:p>
            <a:pPr lvl="1" eaLnBrk="1" hangingPunct="1"/>
            <a:r>
              <a:rPr lang="en-US" altLang="en-US" smtClean="0"/>
              <a:t>Setup connection context (“connection state”)</a:t>
            </a:r>
          </a:p>
          <a:p>
            <a:pPr lvl="1" eaLnBrk="1" hangingPunct="1"/>
            <a:r>
              <a:rPr lang="en-US" altLang="en-US" smtClean="0"/>
              <a:t>Initial sequence number, flow control window size</a:t>
            </a:r>
          </a:p>
          <a:p>
            <a:pPr lvl="1" eaLnBrk="1" hangingPunct="1"/>
            <a:r>
              <a:rPr lang="en-US" altLang="en-US" smtClean="0"/>
              <a:t>Exchange data within context of connection</a:t>
            </a:r>
          </a:p>
          <a:p>
            <a:pPr eaLnBrk="1" hangingPunct="1"/>
            <a:r>
              <a:rPr lang="en-US" altLang="en-US" smtClean="0"/>
              <a:t>Connectionless service</a:t>
            </a:r>
          </a:p>
          <a:p>
            <a:pPr lvl="1" eaLnBrk="1" hangingPunct="1"/>
            <a:r>
              <a:rPr lang="en-US" altLang="en-US" smtClean="0"/>
              <a:t>Pure datagram</a:t>
            </a:r>
          </a:p>
          <a:p>
            <a:pPr lvl="2" eaLnBrk="1" hangingPunct="1"/>
            <a:r>
              <a:rPr lang="en-US" altLang="en-US" sz="1800" smtClean="0"/>
              <a:t>One-time unreliable send</a:t>
            </a:r>
          </a:p>
          <a:p>
            <a:pPr lvl="1" eaLnBrk="1" hangingPunct="1"/>
            <a:r>
              <a:rPr lang="en-US" altLang="en-US" smtClean="0"/>
              <a:t>Transaction oriented</a:t>
            </a:r>
          </a:p>
          <a:p>
            <a:pPr lvl="2" eaLnBrk="1" hangingPunct="1"/>
            <a:r>
              <a:rPr lang="en-US" altLang="en-US" sz="1800" smtClean="0"/>
              <a:t>Single request from sender, single reply from receiver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Transportation </a:t>
            </a:r>
            <a:r>
              <a:rPr lang="en-US" altLang="en-US" dirty="0" smtClean="0"/>
              <a:t>Layer .vs. data link layer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Very </a:t>
            </a:r>
            <a:r>
              <a:rPr lang="en-US" dirty="0" smtClean="0"/>
              <a:t>similar</a:t>
            </a:r>
            <a:endParaRPr lang="en-US" dirty="0" smtClean="0"/>
          </a:p>
          <a:p>
            <a:pPr lvl="1"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two hosts connected by a link or two hosts connected by a network </a:t>
            </a:r>
            <a:endParaRPr lang="en-US" dirty="0" smtClean="0"/>
          </a:p>
          <a:p>
            <a:pPr lvl="1"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Build reliable services over underlying unreliable communication </a:t>
            </a:r>
            <a:endParaRPr lang="en-US" dirty="0" smtClean="0"/>
          </a:p>
          <a:p>
            <a:pPr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differences: </a:t>
            </a:r>
          </a:p>
          <a:p>
            <a:pPr lvl="1"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When two hosts are connected by a link, packets will not reorder or duplicate (if the sender sends only once). In addition,  packets will either get to the receiver or get lost.</a:t>
            </a:r>
          </a:p>
          <a:p>
            <a:pPr lvl="1"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When two hosts are connected by a network,  packets can be duplicated, delayed, lost, reordered.</a:t>
            </a:r>
          </a:p>
          <a:p>
            <a:pPr lvl="1"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Implication: The problems to be addressed in the transport layer are very similar to those in the data link layer. However, the solutions  may be more complex.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400" dirty="0" smtClean="0"/>
              <a:t>The problem is that n</a:t>
            </a:r>
            <a:r>
              <a:rPr lang="en-US" dirty="0" smtClean="0"/>
              <a:t>etwork can </a:t>
            </a:r>
            <a:r>
              <a:rPr lang="en-US" dirty="0" smtClean="0">
                <a:solidFill>
                  <a:schemeClr val="accent2"/>
                </a:solidFill>
              </a:rPr>
              <a:t>delay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reorder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lose</a:t>
            </a:r>
            <a:r>
              <a:rPr lang="en-US" dirty="0" smtClean="0"/>
              <a:t> packets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Time-out/retransmission introduces duplicates of data, </a:t>
            </a:r>
            <a:r>
              <a:rPr lang="en-US" dirty="0" smtClean="0">
                <a:solidFill>
                  <a:schemeClr val="accent2"/>
                </a:solidFill>
              </a:rPr>
              <a:t>acknowledgement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connect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2"/>
                </a:solidFill>
              </a:rPr>
              <a:t>close</a:t>
            </a:r>
            <a:r>
              <a:rPr lang="en-US" dirty="0" smtClean="0"/>
              <a:t> packets</a:t>
            </a:r>
          </a:p>
          <a:p>
            <a:pPr eaLnBrk="1" fontAlgn="auto" hangingPunct="1">
              <a:spcBef>
                <a:spcPts val="500"/>
              </a:spcBef>
              <a:spcAft>
                <a:spcPts val="500"/>
              </a:spcAft>
              <a:defRPr/>
            </a:pPr>
            <a:r>
              <a:rPr lang="en-US" sz="3000" dirty="0" smtClean="0"/>
              <a:t>Worst case scenario: consider this bank transaction example</a:t>
            </a:r>
          </a:p>
          <a:p>
            <a:pPr lvl="1" eaLnBrk="1" fontAlgn="auto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(a) setup connection</a:t>
            </a:r>
          </a:p>
          <a:p>
            <a:pPr lvl="1" eaLnBrk="1" fontAlgn="auto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(b) transfer $100 </a:t>
            </a:r>
          </a:p>
          <a:p>
            <a:pPr lvl="1" eaLnBrk="1" fontAlgn="auto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(c) close connection </a:t>
            </a:r>
          </a:p>
          <a:p>
            <a:pPr lvl="1" eaLnBrk="1" fontAlgn="auto" hangingPunct="1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defRPr/>
            </a:pPr>
            <a:r>
              <a:rPr lang="en-US" dirty="0" smtClean="0"/>
              <a:t>all messages are delayed and replayed.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Transport layer protocol: varying data rate and varying packet delay</a:t>
            </a:r>
          </a:p>
          <a:p>
            <a:pPr lvl="1"/>
            <a:r>
              <a:rPr lang="en-US" dirty="0" smtClean="0"/>
              <a:t>Need to adapt to the data rate and delay rate</a:t>
            </a:r>
          </a:p>
          <a:p>
            <a:pPr lvl="1"/>
            <a:r>
              <a:rPr lang="en-US" dirty="0" smtClean="0"/>
              <a:t>Sliding window alone would not be sufficient</a:t>
            </a:r>
          </a:p>
          <a:p>
            <a:pPr lvl="1"/>
            <a:r>
              <a:rPr lang="en-US" dirty="0" smtClean="0"/>
              <a:t>Network congestion control issue</a:t>
            </a:r>
          </a:p>
          <a:p>
            <a:pPr lvl="2"/>
            <a:r>
              <a:rPr lang="en-US" dirty="0" smtClean="0"/>
              <a:t>Flow control: fast sender and slow receiver</a:t>
            </a:r>
          </a:p>
          <a:p>
            <a:pPr lvl="2"/>
            <a:r>
              <a:rPr lang="en-US" dirty="0" smtClean="0"/>
              <a:t>Congestion control: global network problem, each flow may be ok, but the sum of all flows is too much for the network to handle.</a:t>
            </a:r>
          </a:p>
          <a:p>
            <a:pPr lvl="2"/>
            <a:r>
              <a:rPr lang="en-US" dirty="0" smtClean="0"/>
              <a:t>Congestion control is harder than flow control</a:t>
            </a:r>
          </a:p>
          <a:p>
            <a:r>
              <a:rPr lang="en-US" dirty="0" smtClean="0"/>
              <a:t>Because of these, transport layer protocols are more difficult to design than data link layer protocols.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169A6B-ADD6-4E68-8868-38ACD657E1B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892E67-FEEE-4CE0-8360-38632CC2A744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End-to-End Issues (for connection-oriented)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657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How to build a reliable, in-order delivery?</a:t>
            </a:r>
          </a:p>
          <a:p>
            <a:pPr lvl="1" eaLnBrk="1" hangingPunct="1"/>
            <a:r>
              <a:rPr lang="en-US" altLang="en-US" dirty="0" smtClean="0"/>
              <a:t>On top of an unreliable network layer service</a:t>
            </a:r>
          </a:p>
          <a:p>
            <a:pPr eaLnBrk="1" hangingPunct="1"/>
            <a:r>
              <a:rPr lang="en-US" altLang="en-US" dirty="0" smtClean="0"/>
              <a:t>Potentially connects different hosts</a:t>
            </a:r>
          </a:p>
          <a:p>
            <a:pPr lvl="1" eaLnBrk="1" hangingPunct="1"/>
            <a:r>
              <a:rPr lang="en-US" altLang="en-US" dirty="0" smtClean="0"/>
              <a:t>Need explicit </a:t>
            </a:r>
            <a:r>
              <a:rPr lang="en-US" altLang="en-US" dirty="0" smtClean="0">
                <a:solidFill>
                  <a:schemeClr val="accent2"/>
                </a:solidFill>
              </a:rPr>
              <a:t>connection establishment and termination</a:t>
            </a:r>
          </a:p>
          <a:p>
            <a:pPr eaLnBrk="1" hangingPunct="1"/>
            <a:r>
              <a:rPr lang="en-US" altLang="en-US" dirty="0" smtClean="0"/>
              <a:t>Potentially different RTT (round-trip time)</a:t>
            </a:r>
          </a:p>
          <a:p>
            <a:pPr lvl="1" eaLnBrk="1" hangingPunct="1"/>
            <a:r>
              <a:rPr lang="en-US" altLang="en-US" dirty="0" smtClean="0"/>
              <a:t>Need </a:t>
            </a:r>
            <a:r>
              <a:rPr lang="en-US" altLang="en-US" dirty="0" smtClean="0">
                <a:solidFill>
                  <a:schemeClr val="accent2"/>
                </a:solidFill>
              </a:rPr>
              <a:t>adaptive timeout</a:t>
            </a:r>
            <a:r>
              <a:rPr lang="en-US" altLang="en-US" dirty="0" smtClean="0"/>
              <a:t> mechanisms</a:t>
            </a:r>
          </a:p>
          <a:p>
            <a:pPr eaLnBrk="1" hangingPunct="1"/>
            <a:r>
              <a:rPr lang="en-US" altLang="en-US" dirty="0" smtClean="0"/>
              <a:t>Potentially long delay in network</a:t>
            </a:r>
          </a:p>
          <a:p>
            <a:pPr lvl="1" eaLnBrk="1" hangingPunct="1"/>
            <a:r>
              <a:rPr lang="en-US" altLang="en-US" dirty="0" smtClean="0"/>
              <a:t>Need to be prepared for arrival of very old packets</a:t>
            </a:r>
          </a:p>
          <a:p>
            <a:pPr lvl="1" eaLnBrk="1" hangingPunct="1"/>
            <a:r>
              <a:rPr lang="en-US" altLang="en-US" dirty="0" smtClean="0">
                <a:solidFill>
                  <a:schemeClr val="accent2"/>
                </a:solidFill>
              </a:rPr>
              <a:t>Connection management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8803A-BDA3-489E-92FF-6AFF12A87726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End to End Issues for connection-oriented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Potentially unreliable network service</a:t>
            </a:r>
          </a:p>
          <a:p>
            <a:pPr lvl="1" eaLnBrk="1" hangingPunct="1"/>
            <a:r>
              <a:rPr lang="en-US" altLang="en-US" smtClean="0"/>
              <a:t>Need to be prepared for</a:t>
            </a:r>
          </a:p>
          <a:p>
            <a:pPr lvl="2" eaLnBrk="1" hangingPunct="1"/>
            <a:r>
              <a:rPr lang="en-US" altLang="en-US" sz="1800" smtClean="0"/>
              <a:t>corrupted/lost and out-of-order packets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Error control</a:t>
            </a:r>
          </a:p>
          <a:p>
            <a:pPr eaLnBrk="1" hangingPunct="1"/>
            <a:r>
              <a:rPr lang="en-US" altLang="en-US" smtClean="0"/>
              <a:t>Potentially different capacity at destination</a:t>
            </a:r>
          </a:p>
          <a:p>
            <a:pPr lvl="1" eaLnBrk="1" hangingPunct="1"/>
            <a:r>
              <a:rPr lang="en-US" altLang="en-US" smtClean="0"/>
              <a:t>Need to avoid overrunning receivers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flow control</a:t>
            </a:r>
          </a:p>
          <a:p>
            <a:pPr eaLnBrk="1" hangingPunct="1"/>
            <a:r>
              <a:rPr lang="en-US" altLang="en-US" smtClean="0"/>
              <a:t>Potentially different network capacity</a:t>
            </a:r>
          </a:p>
          <a:p>
            <a:pPr lvl="1" eaLnBrk="1" hangingPunct="1"/>
            <a:r>
              <a:rPr lang="en-US" altLang="en-US" smtClean="0"/>
              <a:t>Need to be prepared for network congestion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Congestion control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1184</Words>
  <Application>Microsoft Office PowerPoint</Application>
  <PresentationFormat>On-screen Show (4:3)</PresentationFormat>
  <Paragraphs>228</Paragraphs>
  <Slides>22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class_simple</vt:lpstr>
      <vt:lpstr>Chapter 6: Transport Layer (Part I)</vt:lpstr>
      <vt:lpstr>Transport Layer</vt:lpstr>
      <vt:lpstr>Common Transport Service Models</vt:lpstr>
      <vt:lpstr>Connection Paradigms</vt:lpstr>
      <vt:lpstr>Transportation Layer .vs. data link layer</vt:lpstr>
      <vt:lpstr>Problems</vt:lpstr>
      <vt:lpstr>Other challenges</vt:lpstr>
      <vt:lpstr>End-to-End Issues (for connection-oriented)</vt:lpstr>
      <vt:lpstr>End to End Issues for connection-oriented</vt:lpstr>
      <vt:lpstr>Connection Management Issues</vt:lpstr>
      <vt:lpstr>Connection Management Issues</vt:lpstr>
      <vt:lpstr>Choosing Unique Identifier</vt:lpstr>
      <vt:lpstr>Choosing Unique Identifier</vt:lpstr>
      <vt:lpstr>Connection Setup</vt:lpstr>
      <vt:lpstr>Three-Way Handshake</vt:lpstr>
      <vt:lpstr>Three-Way Handshake</vt:lpstr>
      <vt:lpstr>Three-way handshake (cont’d)</vt:lpstr>
      <vt:lpstr>Connection Setup: Summary</vt:lpstr>
      <vt:lpstr>Closing a Connection</vt:lpstr>
      <vt:lpstr>Two-Army Problem</vt:lpstr>
      <vt:lpstr>Connection Release </vt:lpstr>
      <vt:lpstr>Connection Release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2016-04-05T17:30:26Z</dcterms:created>
  <dcterms:modified xsi:type="dcterms:W3CDTF">2017-11-12T20:21:44Z</dcterms:modified>
</cp:coreProperties>
</file>