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</p:sldMasterIdLst>
  <p:notesMasterIdLst>
    <p:notesMasterId r:id="rId39"/>
  </p:notesMasterIdLst>
  <p:handoutMasterIdLst>
    <p:handoutMasterId r:id="rId40"/>
  </p:handoutMasterIdLst>
  <p:sldIdLst>
    <p:sldId id="336" r:id="rId2"/>
    <p:sldId id="325" r:id="rId3"/>
    <p:sldId id="326" r:id="rId4"/>
    <p:sldId id="327" r:id="rId5"/>
    <p:sldId id="328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32" r:id="rId14"/>
    <p:sldId id="333" r:id="rId15"/>
    <p:sldId id="335" r:id="rId16"/>
    <p:sldId id="334" r:id="rId17"/>
    <p:sldId id="364" r:id="rId18"/>
    <p:sldId id="365" r:id="rId19"/>
    <p:sldId id="366" r:id="rId20"/>
    <p:sldId id="367" r:id="rId21"/>
    <p:sldId id="369" r:id="rId22"/>
    <p:sldId id="329" r:id="rId23"/>
    <p:sldId id="346" r:id="rId24"/>
    <p:sldId id="347" r:id="rId25"/>
    <p:sldId id="348" r:id="rId26"/>
    <p:sldId id="349" r:id="rId27"/>
    <p:sldId id="350" r:id="rId28"/>
    <p:sldId id="351" r:id="rId29"/>
    <p:sldId id="352" r:id="rId30"/>
    <p:sldId id="353" r:id="rId31"/>
    <p:sldId id="354" r:id="rId32"/>
    <p:sldId id="355" r:id="rId33"/>
    <p:sldId id="356" r:id="rId34"/>
    <p:sldId id="357" r:id="rId35"/>
    <p:sldId id="361" r:id="rId36"/>
    <p:sldId id="362" r:id="rId37"/>
    <p:sldId id="363" r:id="rId3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94" autoAdjust="0"/>
    <p:restoredTop sz="74399" autoAdjust="0"/>
  </p:normalViewPr>
  <p:slideViewPr>
    <p:cSldViewPr>
      <p:cViewPr varScale="1">
        <p:scale>
          <a:sx n="141" d="100"/>
          <a:sy n="141" d="100"/>
        </p:scale>
        <p:origin x="11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Relationship Id="rId2" Type="http://schemas.openxmlformats.org/officeDocument/2006/relationships/slide" Target="slides/slide15.xml"/><Relationship Id="rId3" Type="http://schemas.openxmlformats.org/officeDocument/2006/relationships/slide" Target="slides/slide2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34431DF4-2C3E-4FCA-A63E-37D2BEF0E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78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9" tIns="48335" rIns="96669" bIns="48335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CA9F2633-0C64-40A3-9346-33C420913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487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72037F9-FB7B-4F26-AE2B-385FB693EBF5}" type="slidenum">
              <a:rPr lang="en-US" altLang="en-US" sz="1200" smtClean="0"/>
              <a:pPr eaLnBrk="1" hangingPunct="1"/>
              <a:t>1</a:t>
            </a:fld>
            <a:endParaRPr lang="en-US" altLang="en-US" sz="1200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2428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12E4E6A-21BB-4CDA-9B05-E3620C9E823C}" type="slidenum">
              <a:rPr lang="en-US" altLang="en-US" sz="1200" smtClean="0"/>
              <a:pPr eaLnBrk="1" hangingPunct="1"/>
              <a:t>17</a:t>
            </a:fld>
            <a:endParaRPr lang="en-US" altLang="en-US" sz="120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43" tIns="48323" rIns="96643" bIns="48323"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113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F2633-0C64-40A3-9346-33C42091350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39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F33E324-0073-4ECB-A2BD-66E1432AE542}" type="slidenum">
              <a:rPr lang="en-US" altLang="en-US" sz="1200" smtClean="0"/>
              <a:pPr eaLnBrk="1" hangingPunct="1"/>
              <a:t>22</a:t>
            </a:fld>
            <a:endParaRPr lang="en-US" altLang="en-US" sz="120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57337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1B9BF4D-5BA3-429B-BB36-E241010A1F96}" type="slidenum">
              <a:rPr lang="en-US" altLang="en-US" sz="1200" smtClean="0"/>
              <a:pPr eaLnBrk="1" hangingPunct="1"/>
              <a:t>28</a:t>
            </a:fld>
            <a:endParaRPr lang="en-US" altLang="en-US" sz="1200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B9BEFA1-F69F-4D0B-8A9F-BDF656479472}" type="slidenum">
              <a:rPr lang="en-US" altLang="en-US" sz="1200" smtClean="0"/>
              <a:pPr eaLnBrk="1" hangingPunct="1"/>
              <a:t>30</a:t>
            </a:fld>
            <a:endParaRPr lang="en-US" altLang="en-US" sz="12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3351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3B94949-F342-42EA-8D96-56D347429E6D}" type="slidenum">
              <a:rPr lang="en-US" altLang="en-US" sz="1200" smtClean="0"/>
              <a:pPr eaLnBrk="1" hangingPunct="1"/>
              <a:t>31</a:t>
            </a:fld>
            <a:endParaRPr lang="en-US" altLang="en-US" sz="1200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3860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1808A5-BDA5-4E22-AB67-42700795BE12}" type="slidenum">
              <a:rPr lang="en-US" altLang="en-US" sz="1200" smtClean="0"/>
              <a:pPr eaLnBrk="1" hangingPunct="1"/>
              <a:t>32</a:t>
            </a:fld>
            <a:endParaRPr lang="en-US" altLang="en-US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60674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21D49BC-85CD-4F47-AED1-A773F89B0878}" type="slidenum">
              <a:rPr lang="en-US" altLang="en-US" sz="1200" smtClean="0"/>
              <a:pPr eaLnBrk="1" hangingPunct="1"/>
              <a:t>33</a:t>
            </a:fld>
            <a:endParaRPr lang="en-US" altLang="en-US" sz="1200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79677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CB75FCA-3AA3-40DE-8A7C-893DC79A6E01}" type="slidenum">
              <a:rPr lang="en-US" altLang="en-US" sz="1200" smtClean="0"/>
              <a:pPr eaLnBrk="1" hangingPunct="1"/>
              <a:t>34</a:t>
            </a:fld>
            <a:endParaRPr lang="en-US" altLang="en-US" sz="12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3762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CC8E350-3FC6-4EE3-8E63-371AB6902FB6}" type="slidenum">
              <a:rPr lang="en-US" altLang="en-US" sz="1200" smtClean="0"/>
              <a:pPr eaLnBrk="1" hangingPunct="1"/>
              <a:t>35</a:t>
            </a:fld>
            <a:endParaRPr lang="en-US" altLang="en-US" sz="1200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617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E0ACA53-CD82-43C1-8A21-A4790AC30C49}" type="slidenum">
              <a:rPr lang="en-US" altLang="en-US" sz="1200" smtClean="0"/>
              <a:pPr eaLnBrk="1" hangingPunct="1"/>
              <a:t>2</a:t>
            </a:fld>
            <a:endParaRPr lang="en-US" altLang="en-US" sz="1200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1352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40FDE57-4245-454C-9CB4-D64EBEB8FB60}" type="slidenum">
              <a:rPr lang="en-US" altLang="en-US" sz="1200" smtClean="0"/>
              <a:pPr eaLnBrk="1" hangingPunct="1"/>
              <a:t>36</a:t>
            </a:fld>
            <a:endParaRPr lang="en-US" altLang="en-US" sz="12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746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D3726BD-D828-403C-9604-5E3870A03C1A}" type="slidenum">
              <a:rPr lang="en-US" altLang="en-US" sz="1200" smtClean="0"/>
              <a:pPr eaLnBrk="1" hangingPunct="1"/>
              <a:t>3</a:t>
            </a:fld>
            <a:endParaRPr lang="en-US" altLang="en-US" sz="120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025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54E8B89-C4FB-4264-B51C-86838FE8B244}" type="slidenum">
              <a:rPr lang="en-US" altLang="en-US" sz="1200" smtClean="0"/>
              <a:pPr eaLnBrk="1" hangingPunct="1"/>
              <a:t>4</a:t>
            </a:fld>
            <a:endParaRPr lang="en-US" altLang="en-US" sz="12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0681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3BB056C-B4EB-4954-9258-CE1044024DD0}" type="slidenum">
              <a:rPr lang="en-US" altLang="en-US" sz="1200" smtClean="0"/>
              <a:pPr eaLnBrk="1" hangingPunct="1"/>
              <a:t>5</a:t>
            </a:fld>
            <a:endParaRPr lang="en-US" altLang="en-US" sz="120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340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8304C7C-BB1B-4526-94B2-5F381D40CBD9}" type="slidenum">
              <a:rPr lang="en-US" altLang="en-US" sz="1200" smtClean="0"/>
              <a:pPr eaLnBrk="1" hangingPunct="1"/>
              <a:t>6</a:t>
            </a:fld>
            <a:endParaRPr lang="en-US" alt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449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F41EED3-8B2D-47D9-975D-1AF07D0CD78F}" type="slidenum">
              <a:rPr lang="en-US" altLang="en-US" sz="1200" smtClean="0"/>
              <a:pPr eaLnBrk="1" hangingPunct="1"/>
              <a:t>7</a:t>
            </a:fld>
            <a:endParaRPr lang="en-US" altLang="en-US" sz="120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792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9F2633-0C64-40A3-9346-33C42091350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887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15D1EEE-FD48-4879-AD3B-0AD09EC2BC08}" type="slidenum">
              <a:rPr lang="en-US" altLang="en-US" sz="1200" smtClean="0"/>
              <a:pPr eaLnBrk="1" hangingPunct="1"/>
              <a:t>15</a:t>
            </a:fld>
            <a:endParaRPr lang="en-US" alt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46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94D03-FFAF-42FC-8C4B-F71799982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54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34814-3DD1-4D99-9A21-B9E2FEDA3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5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2F3F1-AFED-428B-B362-DAEA93BA2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29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4BE9D-1931-4785-BC62-A4E11445D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8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7EA15-50C4-4C48-8642-0BAD956FC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1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097E0-49E0-44BE-B9BF-D4BD667D1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4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84B7A-B38E-46AC-A8BD-AE11DEF44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94F6A-E86A-46F7-8B52-D13B33BFBC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87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F9572-561B-4170-B4EA-68E10B0A6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2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1DD36-13DB-493D-8889-FE39405CD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1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40FED6-4355-443F-A709-DA90AD794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92C7ECE-D760-4E24-8D68-2C8A71414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3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5.bin"/><Relationship Id="rId6" Type="http://schemas.openxmlformats.org/officeDocument/2006/relationships/oleObject" Target="../embeddings/oleObject6.bin"/><Relationship Id="rId7" Type="http://schemas.openxmlformats.org/officeDocument/2006/relationships/oleObject" Target="../embeddings/oleObject7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0A7B4D-3D61-405F-915E-EA42203358E5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5: Network Layer (Part III)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Routing Protocols in the Internet</a:t>
            </a:r>
          </a:p>
          <a:p>
            <a:pPr lvl="1" eaLnBrk="1" hangingPunct="1"/>
            <a:r>
              <a:rPr lang="en-US" altLang="en-US" smtClean="0"/>
              <a:t>RIP, OSPF, BGP</a:t>
            </a:r>
          </a:p>
          <a:p>
            <a:pPr eaLnBrk="1" hangingPunct="1"/>
            <a:r>
              <a:rPr lang="en-US" altLang="en-US" smtClean="0"/>
              <a:t>More on IP</a:t>
            </a:r>
          </a:p>
          <a:p>
            <a:pPr lvl="1" eaLnBrk="1" hangingPunct="1"/>
            <a:r>
              <a:rPr lang="en-US" altLang="en-US" smtClean="0"/>
              <a:t>Fragmentation and Reassembly</a:t>
            </a:r>
          </a:p>
          <a:p>
            <a:pPr lvl="1" eaLnBrk="1" hangingPunct="1"/>
            <a:r>
              <a:rPr lang="en-US" altLang="en-US" smtClean="0"/>
              <a:t>ICMP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Readings</a:t>
            </a:r>
          </a:p>
          <a:p>
            <a:pPr lvl="1" eaLnBrk="1" hangingPunct="1"/>
            <a:r>
              <a:rPr lang="en-US" altLang="en-US" smtClean="0"/>
              <a:t>Sections 5.5-5.6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57A9A8-E993-47FD-8072-589BA44A411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13315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OSPF (Open Shortest Path First)</a:t>
            </a:r>
            <a:endParaRPr lang="en-US" altLang="en-US" sz="4000" smtClean="0"/>
          </a:p>
        </p:txBody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“open”: publicly available</a:t>
            </a:r>
          </a:p>
          <a:p>
            <a:pPr lvl="1" eaLnBrk="1" hangingPunct="1"/>
            <a:r>
              <a:rPr lang="en-US" altLang="en-US" sz="1800" dirty="0" smtClean="0"/>
              <a:t>Gated</a:t>
            </a:r>
          </a:p>
          <a:p>
            <a:pPr eaLnBrk="1" hangingPunct="1"/>
            <a:r>
              <a:rPr lang="en-US" altLang="en-US" sz="2000" dirty="0" smtClean="0"/>
              <a:t>Uses Link State algorithm </a:t>
            </a:r>
          </a:p>
          <a:p>
            <a:pPr lvl="1" eaLnBrk="1" hangingPunct="1"/>
            <a:r>
              <a:rPr lang="en-US" altLang="en-US" sz="1800" dirty="0" smtClean="0"/>
              <a:t>LS packet dissemination</a:t>
            </a:r>
          </a:p>
          <a:p>
            <a:pPr lvl="1" eaLnBrk="1" hangingPunct="1"/>
            <a:r>
              <a:rPr lang="en-US" altLang="en-US" sz="1800" dirty="0" smtClean="0"/>
              <a:t>Topology map at each node</a:t>
            </a:r>
          </a:p>
          <a:p>
            <a:pPr lvl="1" eaLnBrk="1" hangingPunct="1"/>
            <a:r>
              <a:rPr lang="en-US" altLang="en-US" sz="1800" dirty="0" smtClean="0"/>
              <a:t>Route computation using </a:t>
            </a:r>
            <a:r>
              <a:rPr lang="en-US" altLang="en-US" sz="1800" dirty="0" err="1" smtClean="0"/>
              <a:t>Dijkstra’s</a:t>
            </a:r>
            <a:r>
              <a:rPr lang="en-US" altLang="en-US" sz="1800" dirty="0" smtClean="0"/>
              <a:t> algorithm</a:t>
            </a:r>
          </a:p>
          <a:p>
            <a:pPr eaLnBrk="1" hangingPunct="1"/>
            <a:r>
              <a:rPr lang="en-US" altLang="en-US" sz="2000" dirty="0" smtClean="0"/>
              <a:t>OSPF advertisement carries one entry per neighbor router</a:t>
            </a:r>
          </a:p>
          <a:p>
            <a:pPr eaLnBrk="1" hangingPunct="1"/>
            <a:r>
              <a:rPr lang="en-US" altLang="en-US" sz="2000" dirty="0" smtClean="0"/>
              <a:t>Advertisements disseminated to entire AS (via controlled flooding)</a:t>
            </a:r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A643E-522B-4B90-A3E0-3FA6D009BD79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Neighbor Discovery and Maintenance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OSPF Hello protocol</a:t>
            </a:r>
          </a:p>
          <a:p>
            <a:pPr eaLnBrk="1" hangingPunct="1"/>
            <a:r>
              <a:rPr lang="en-US" altLang="en-US" smtClean="0"/>
              <a:t>Sends Hello packets on all its interfaces</a:t>
            </a:r>
          </a:p>
          <a:p>
            <a:pPr lvl="1" eaLnBrk="1" hangingPunct="1"/>
            <a:r>
              <a:rPr lang="en-US" altLang="en-US" smtClean="0"/>
              <a:t>Every Hello Interval (default 10 sec)</a:t>
            </a:r>
          </a:p>
          <a:p>
            <a:pPr eaLnBrk="1" hangingPunct="1"/>
            <a:r>
              <a:rPr lang="en-US" altLang="en-US" smtClean="0"/>
              <a:t>Helps detect the failure of neighbors</a:t>
            </a:r>
          </a:p>
          <a:p>
            <a:pPr eaLnBrk="1" hangingPunct="1"/>
            <a:r>
              <a:rPr lang="en-US" altLang="en-US" smtClean="0"/>
              <a:t>Neighbor is designated as failed</a:t>
            </a:r>
          </a:p>
          <a:p>
            <a:pPr lvl="1" eaLnBrk="1" hangingPunct="1"/>
            <a:r>
              <a:rPr lang="en-US" altLang="en-US" smtClean="0"/>
              <a:t>If no Hello for Dead Interval (40 sec)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1AED3-8EF4-4064-BEBE-E17972F526C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OSPF “advanced” features (not in RIP)</a:t>
            </a:r>
            <a:endParaRPr lang="en-US" altLang="en-US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105400"/>
          </a:xfrm>
        </p:spPr>
        <p:txBody>
          <a:bodyPr/>
          <a:lstStyle/>
          <a:p>
            <a:pPr eaLnBrk="1" hangingPunct="1"/>
            <a:r>
              <a:rPr lang="en-US" altLang="en-US" smtClean="0"/>
              <a:t>Security: all OSPF messages authenticated (to prevent malicious intrusion); </a:t>
            </a:r>
          </a:p>
          <a:p>
            <a:pPr eaLnBrk="1" hangingPunct="1"/>
            <a:r>
              <a:rPr lang="en-US" altLang="en-US" smtClean="0"/>
              <a:t>Multiple </a:t>
            </a:r>
            <a:r>
              <a:rPr lang="en-US" altLang="en-US" smtClean="0">
                <a:solidFill>
                  <a:schemeClr val="accent2"/>
                </a:solidFill>
              </a:rPr>
              <a:t>same-cost</a:t>
            </a:r>
            <a:r>
              <a:rPr lang="en-US" altLang="en-US" smtClean="0"/>
              <a:t> paths allowed (only one path in RIP)</a:t>
            </a:r>
          </a:p>
          <a:p>
            <a:pPr eaLnBrk="1" hangingPunct="1"/>
            <a:r>
              <a:rPr lang="en-US" altLang="en-US" smtClean="0"/>
              <a:t>For each link, multiple cost metrics for different TOS (eg, satellite link cost set “low” for best effort; high for real time)</a:t>
            </a:r>
          </a:p>
          <a:p>
            <a:pPr eaLnBrk="1" hangingPunct="1"/>
            <a:r>
              <a:rPr lang="en-US" altLang="en-US" smtClean="0"/>
              <a:t>Integrated uni- and multicast support: </a:t>
            </a:r>
          </a:p>
          <a:p>
            <a:pPr lvl="1" eaLnBrk="1" hangingPunct="1"/>
            <a:r>
              <a:rPr lang="en-US" altLang="en-US" smtClean="0"/>
              <a:t>Multicast OSPF (MOSPF) uses same topology data base as OSPF</a:t>
            </a:r>
          </a:p>
          <a:p>
            <a:pPr eaLnBrk="1" hangingPunct="1"/>
            <a:r>
              <a:rPr lang="en-US" altLang="en-US" smtClean="0"/>
              <a:t>Hierarchical OSPF in large domains.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A56452-DA07-419F-BCA3-EFC4438C4512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Inter-AS routing</a:t>
            </a:r>
            <a:endParaRPr lang="en-US" altLang="en-US" smtClean="0"/>
          </a:p>
        </p:txBody>
      </p:sp>
      <p:pic>
        <p:nvPicPr>
          <p:cNvPr id="16388" name="Picture 3" descr="D:\temp\hie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0"/>
            <a:ext cx="71755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3244850" y="2644775"/>
            <a:ext cx="2986088" cy="2111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 flipV="1">
            <a:off x="5434013" y="2936875"/>
            <a:ext cx="901700" cy="7207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6"/>
          <p:cNvSpPr>
            <a:spLocks noChangeShapeType="1"/>
          </p:cNvSpPr>
          <p:nvPr/>
        </p:nvSpPr>
        <p:spPr bwMode="auto">
          <a:xfrm flipH="1" flipV="1">
            <a:off x="3257550" y="2794000"/>
            <a:ext cx="415925" cy="2873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7"/>
          <p:cNvSpPr>
            <a:spLocks noChangeShapeType="1"/>
          </p:cNvSpPr>
          <p:nvPr/>
        </p:nvSpPr>
        <p:spPr bwMode="auto">
          <a:xfrm flipH="1" flipV="1">
            <a:off x="4432300" y="3155950"/>
            <a:ext cx="461963" cy="4048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E27746-195D-40C2-909C-D23B12A1B7A9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Internet Inter-AS routing: BGP</a:t>
            </a:r>
            <a:endParaRPr lang="en-US" altLang="en-US" sz="200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BGP (Border Gateway Protocol): </a:t>
            </a:r>
            <a:r>
              <a:rPr lang="en-US" altLang="en-US" sz="2000" i="1" smtClean="0"/>
              <a:t>the</a:t>
            </a:r>
            <a:r>
              <a:rPr lang="en-US" altLang="en-US" sz="2000" smtClean="0"/>
              <a:t> de facto standard</a:t>
            </a:r>
          </a:p>
          <a:p>
            <a:pPr eaLnBrk="1" hangingPunct="1"/>
            <a:r>
              <a:rPr lang="en-US" altLang="en-US" sz="2000" b="1" smtClean="0"/>
              <a:t>Path Vector</a:t>
            </a:r>
            <a:r>
              <a:rPr lang="en-US" altLang="en-US" sz="2000" smtClean="0"/>
              <a:t> protocol:</a:t>
            </a:r>
          </a:p>
          <a:p>
            <a:pPr lvl="1" eaLnBrk="1" hangingPunct="1"/>
            <a:r>
              <a:rPr lang="en-US" altLang="en-US" smtClean="0"/>
              <a:t>similar to Distance Vector protocol</a:t>
            </a:r>
          </a:p>
          <a:p>
            <a:pPr lvl="1" eaLnBrk="1" hangingPunct="1"/>
            <a:r>
              <a:rPr lang="en-US" altLang="en-US" smtClean="0"/>
              <a:t>each Border Gateway broadcast to neighbors (peers) </a:t>
            </a:r>
            <a:r>
              <a:rPr lang="en-US" altLang="en-US" i="1" smtClean="0"/>
              <a:t>entire path</a:t>
            </a:r>
            <a:r>
              <a:rPr lang="en-US" altLang="en-US" smtClean="0"/>
              <a:t> (I.e, sequence of ASs) to destination</a:t>
            </a:r>
          </a:p>
          <a:p>
            <a:pPr lvl="1" eaLnBrk="1" hangingPunct="1"/>
            <a:r>
              <a:rPr lang="en-US" altLang="en-US" smtClean="0"/>
              <a:t>E.g., Gateway X may send</a:t>
            </a:r>
            <a:r>
              <a:rPr lang="en-US" altLang="en-US" sz="1800" smtClean="0"/>
              <a:t> its path to dest. Z:</a:t>
            </a:r>
          </a:p>
          <a:p>
            <a:pPr eaLnBrk="1" hangingPunct="1"/>
            <a:endParaRPr lang="en-US" altLang="en-US" sz="2000" smtClean="0"/>
          </a:p>
          <a:p>
            <a:pPr eaLnBrk="1" hangingPunct="1">
              <a:buFontTx/>
              <a:buNone/>
            </a:pPr>
            <a:r>
              <a:rPr lang="en-US" altLang="en-US" sz="2000" smtClean="0"/>
              <a:t>                    Path (X,Z) = X,Y1,Y2,Y3,…,Z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593051-93A3-4CD6-83A6-399DEA11258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Internet Inter-AS routing: BGP</a:t>
            </a:r>
            <a:endParaRPr lang="en-US" altLang="en-US" sz="200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BGP messages exchanged using </a:t>
            </a:r>
            <a:r>
              <a:rPr lang="en-US" altLang="en-US" sz="2000" smtClean="0">
                <a:solidFill>
                  <a:schemeClr val="accent2"/>
                </a:solidFill>
              </a:rPr>
              <a:t>TCP</a:t>
            </a:r>
            <a:r>
              <a:rPr lang="en-US" altLang="en-US" sz="2000" smtClean="0"/>
              <a:t>.</a:t>
            </a:r>
          </a:p>
          <a:p>
            <a:pPr eaLnBrk="1" hangingPunct="1"/>
            <a:r>
              <a:rPr lang="en-US" altLang="en-US" sz="2000" smtClean="0"/>
              <a:t>BGP messages: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OPEN:</a:t>
            </a:r>
            <a:r>
              <a:rPr lang="en-US" altLang="en-US" smtClean="0"/>
              <a:t> opens TCP connection to peer and authenticates sender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UPDATE:</a:t>
            </a:r>
            <a:r>
              <a:rPr lang="en-US" altLang="en-US" smtClean="0"/>
              <a:t> advertises new path (or withdraws old)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KEEPALIVE</a:t>
            </a:r>
            <a:r>
              <a:rPr lang="en-US" altLang="en-US" smtClean="0"/>
              <a:t> keeps connection alive in absence of UPDATES; also ACKs OPEN request</a:t>
            </a:r>
          </a:p>
          <a:p>
            <a:pPr lvl="1" eaLnBrk="1" hangingPunct="1"/>
            <a:r>
              <a:rPr lang="en-US" altLang="en-US" smtClean="0">
                <a:solidFill>
                  <a:srgbClr val="FF0000"/>
                </a:solidFill>
              </a:rPr>
              <a:t>NOTIFICATION:</a:t>
            </a:r>
            <a:r>
              <a:rPr lang="en-US" altLang="en-US" smtClean="0"/>
              <a:t> reports errors in previous msg; also used to close connection</a:t>
            </a:r>
            <a:endParaRPr lang="en-US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CFA7E-683E-4C76-B468-C51B3C6041B7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Internet Inter-AS routing: BGP</a:t>
            </a:r>
            <a:endParaRPr lang="en-US" altLang="en-US" sz="200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2782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i="1" smtClean="0"/>
              <a:t>Suppose:</a:t>
            </a:r>
            <a:r>
              <a:rPr lang="en-US" altLang="en-US" sz="2000" smtClean="0"/>
              <a:t> gateway X send its path to peer gateway W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W may or may not select path offered by 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cost, policy (don’t route via competitors AS), loop prevention reasons</a:t>
            </a:r>
            <a:r>
              <a:rPr lang="en-US" altLang="en-US" sz="18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If W selects path advertised by X, then: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Path (W,Z) = W, Path (X,Z)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smtClean="0"/>
              <a:t>Note: X can control incoming traffic by controlling its route advertisements to peers: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e.g., don’t want to route traffic to Z </a:t>
            </a:r>
            <a:r>
              <a:rPr lang="en-US" altLang="en-US" smtClean="0">
                <a:sym typeface="Wingdings" pitchFamily="2" charset="2"/>
              </a:rPr>
              <a:t></a:t>
            </a:r>
            <a:r>
              <a:rPr lang="en-US" altLang="en-US" smtClean="0"/>
              <a:t> don’t advertise any routes to Z</a:t>
            </a:r>
            <a:endParaRPr lang="en-US" altLang="en-US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2B6BF-C7DE-426F-B53E-E12A29495047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20483" name="Picture 2" descr="D:\Research\sigcomm2004-submit\Figs\epic-big-picture_background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76400"/>
            <a:ext cx="69342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BGP: an example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0600" y="1981200"/>
            <a:ext cx="2035175" cy="517525"/>
            <a:chOff x="624" y="1440"/>
            <a:chExt cx="1282" cy="326"/>
          </a:xfrm>
        </p:grpSpPr>
        <p:sp>
          <p:nvSpPr>
            <p:cNvPr id="20522" name="Rectangle 5"/>
            <p:cNvSpPr>
              <a:spLocks noChangeArrowheads="1"/>
            </p:cNvSpPr>
            <p:nvPr/>
          </p:nvSpPr>
          <p:spPr bwMode="auto">
            <a:xfrm>
              <a:off x="672" y="1488"/>
              <a:ext cx="105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523" name="Text Box 6"/>
            <p:cNvSpPr txBox="1">
              <a:spLocks noChangeArrowheads="1"/>
            </p:cNvSpPr>
            <p:nvPr/>
          </p:nvSpPr>
          <p:spPr bwMode="auto">
            <a:xfrm>
              <a:off x="624" y="1440"/>
              <a:ext cx="128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NLRI=128.186.0.0/16</a:t>
              </a:r>
            </a:p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ASPATH=[0]</a:t>
              </a:r>
            </a:p>
          </p:txBody>
        </p:sp>
      </p:grp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609600" y="3048000"/>
            <a:ext cx="13652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400" b="1">
                <a:latin typeface="Arial" charset="0"/>
                <a:cs typeface="Times New Roman" pitchFamily="18" charset="0"/>
              </a:rPr>
              <a:t>128.186.0.0/16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133600" y="1920875"/>
            <a:ext cx="2035175" cy="1965325"/>
            <a:chOff x="1344" y="1488"/>
            <a:chExt cx="1282" cy="1238"/>
          </a:xfrm>
        </p:grpSpPr>
        <p:grpSp>
          <p:nvGrpSpPr>
            <p:cNvPr id="20516" name="Group 9"/>
            <p:cNvGrpSpPr>
              <a:grpSpLocks/>
            </p:cNvGrpSpPr>
            <p:nvPr/>
          </p:nvGrpSpPr>
          <p:grpSpPr bwMode="auto">
            <a:xfrm>
              <a:off x="1344" y="1488"/>
              <a:ext cx="1282" cy="326"/>
              <a:chOff x="624" y="1440"/>
              <a:chExt cx="1282" cy="326"/>
            </a:xfrm>
          </p:grpSpPr>
          <p:sp>
            <p:nvSpPr>
              <p:cNvPr id="20520" name="Rectangle 10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21" name="Text Box 11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ASPATH=[10]</a:t>
                </a:r>
              </a:p>
            </p:txBody>
          </p:sp>
        </p:grpSp>
        <p:grpSp>
          <p:nvGrpSpPr>
            <p:cNvPr id="20517" name="Group 12"/>
            <p:cNvGrpSpPr>
              <a:grpSpLocks/>
            </p:cNvGrpSpPr>
            <p:nvPr/>
          </p:nvGrpSpPr>
          <p:grpSpPr bwMode="auto">
            <a:xfrm>
              <a:off x="1344" y="2400"/>
              <a:ext cx="1282" cy="326"/>
              <a:chOff x="624" y="1440"/>
              <a:chExt cx="1282" cy="326"/>
            </a:xfrm>
          </p:grpSpPr>
          <p:sp>
            <p:nvSpPr>
              <p:cNvPr id="20518" name="Rectangle 13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9" name="Text Box 14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ASPATH=[10]</a:t>
                </a:r>
              </a:p>
            </p:txBody>
          </p:sp>
        </p:grp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4137025" y="1981200"/>
            <a:ext cx="2263775" cy="3413125"/>
            <a:chOff x="2448" y="1440"/>
            <a:chExt cx="1426" cy="2150"/>
          </a:xfrm>
        </p:grpSpPr>
        <p:grpSp>
          <p:nvGrpSpPr>
            <p:cNvPr id="20504" name="Group 16"/>
            <p:cNvGrpSpPr>
              <a:grpSpLocks/>
            </p:cNvGrpSpPr>
            <p:nvPr/>
          </p:nvGrpSpPr>
          <p:grpSpPr bwMode="auto">
            <a:xfrm>
              <a:off x="2592" y="2112"/>
              <a:ext cx="1282" cy="326"/>
              <a:chOff x="624" y="1440"/>
              <a:chExt cx="1282" cy="326"/>
            </a:xfrm>
          </p:grpSpPr>
          <p:sp>
            <p:nvSpPr>
              <p:cNvPr id="20514" name="Rectangle 17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5" name="Text Box 18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ASPATH=[210]</a:t>
                </a:r>
              </a:p>
            </p:txBody>
          </p:sp>
        </p:grpSp>
        <p:grpSp>
          <p:nvGrpSpPr>
            <p:cNvPr id="20505" name="Group 19"/>
            <p:cNvGrpSpPr>
              <a:grpSpLocks/>
            </p:cNvGrpSpPr>
            <p:nvPr/>
          </p:nvGrpSpPr>
          <p:grpSpPr bwMode="auto">
            <a:xfrm>
              <a:off x="2496" y="3264"/>
              <a:ext cx="1282" cy="326"/>
              <a:chOff x="624" y="1440"/>
              <a:chExt cx="1282" cy="326"/>
            </a:xfrm>
          </p:grpSpPr>
          <p:sp>
            <p:nvSpPr>
              <p:cNvPr id="20512" name="Rectangle 20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3" name="Text Box 21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ASPATH=[610]</a:t>
                </a:r>
              </a:p>
            </p:txBody>
          </p:sp>
        </p:grpSp>
        <p:grpSp>
          <p:nvGrpSpPr>
            <p:cNvPr id="20506" name="Group 22"/>
            <p:cNvGrpSpPr>
              <a:grpSpLocks/>
            </p:cNvGrpSpPr>
            <p:nvPr/>
          </p:nvGrpSpPr>
          <p:grpSpPr bwMode="auto">
            <a:xfrm>
              <a:off x="2592" y="2688"/>
              <a:ext cx="1282" cy="326"/>
              <a:chOff x="624" y="1440"/>
              <a:chExt cx="1282" cy="326"/>
            </a:xfrm>
          </p:grpSpPr>
          <p:sp>
            <p:nvSpPr>
              <p:cNvPr id="20510" name="Rectangle 23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11" name="Text Box 24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ASPATH=[610]</a:t>
                </a:r>
              </a:p>
            </p:txBody>
          </p:sp>
        </p:grpSp>
        <p:grpSp>
          <p:nvGrpSpPr>
            <p:cNvPr id="20507" name="Group 25"/>
            <p:cNvGrpSpPr>
              <a:grpSpLocks/>
            </p:cNvGrpSpPr>
            <p:nvPr/>
          </p:nvGrpSpPr>
          <p:grpSpPr bwMode="auto">
            <a:xfrm>
              <a:off x="2448" y="1440"/>
              <a:ext cx="1282" cy="326"/>
              <a:chOff x="624" y="1440"/>
              <a:chExt cx="1282" cy="326"/>
            </a:xfrm>
          </p:grpSpPr>
          <p:sp>
            <p:nvSpPr>
              <p:cNvPr id="20508" name="Rectangle 26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9" name="Text Box 27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ASPATH=[210]</a:t>
                </a:r>
              </a:p>
            </p:txBody>
          </p:sp>
        </p:grpSp>
      </p:grpSp>
      <p:grpSp>
        <p:nvGrpSpPr>
          <p:cNvPr id="11" name="Group 28"/>
          <p:cNvGrpSpPr>
            <a:grpSpLocks/>
          </p:cNvGrpSpPr>
          <p:nvPr/>
        </p:nvGrpSpPr>
        <p:grpSpPr bwMode="auto">
          <a:xfrm>
            <a:off x="5280025" y="2209800"/>
            <a:ext cx="2644775" cy="1965325"/>
            <a:chOff x="3264" y="1584"/>
            <a:chExt cx="1666" cy="1238"/>
          </a:xfrm>
        </p:grpSpPr>
        <p:grpSp>
          <p:nvGrpSpPr>
            <p:cNvPr id="20495" name="Group 29"/>
            <p:cNvGrpSpPr>
              <a:grpSpLocks/>
            </p:cNvGrpSpPr>
            <p:nvPr/>
          </p:nvGrpSpPr>
          <p:grpSpPr bwMode="auto">
            <a:xfrm>
              <a:off x="3648" y="2496"/>
              <a:ext cx="1282" cy="326"/>
              <a:chOff x="624" y="1440"/>
              <a:chExt cx="1282" cy="326"/>
            </a:xfrm>
          </p:grpSpPr>
          <p:sp>
            <p:nvSpPr>
              <p:cNvPr id="20502" name="Rectangle 30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3" name="Text Box 31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ASPATH=[7610]</a:t>
                </a:r>
              </a:p>
            </p:txBody>
          </p:sp>
        </p:grpSp>
        <p:grpSp>
          <p:nvGrpSpPr>
            <p:cNvPr id="20496" name="Group 32"/>
            <p:cNvGrpSpPr>
              <a:grpSpLocks/>
            </p:cNvGrpSpPr>
            <p:nvPr/>
          </p:nvGrpSpPr>
          <p:grpSpPr bwMode="auto">
            <a:xfrm>
              <a:off x="3264" y="2064"/>
              <a:ext cx="1282" cy="326"/>
              <a:chOff x="624" y="1440"/>
              <a:chExt cx="1282" cy="326"/>
            </a:xfrm>
          </p:grpSpPr>
          <p:sp>
            <p:nvSpPr>
              <p:cNvPr id="20500" name="Rectangle 33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501" name="Text Box 34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ASPATH=[4210]</a:t>
                </a:r>
              </a:p>
            </p:txBody>
          </p:sp>
        </p:grpSp>
        <p:grpSp>
          <p:nvGrpSpPr>
            <p:cNvPr id="20497" name="Group 35"/>
            <p:cNvGrpSpPr>
              <a:grpSpLocks/>
            </p:cNvGrpSpPr>
            <p:nvPr/>
          </p:nvGrpSpPr>
          <p:grpSpPr bwMode="auto">
            <a:xfrm>
              <a:off x="3312" y="1584"/>
              <a:ext cx="1282" cy="326"/>
              <a:chOff x="624" y="1440"/>
              <a:chExt cx="1282" cy="326"/>
            </a:xfrm>
          </p:grpSpPr>
          <p:sp>
            <p:nvSpPr>
              <p:cNvPr id="20498" name="Rectangle 36"/>
              <p:cNvSpPr>
                <a:spLocks noChangeArrowheads="1"/>
              </p:cNvSpPr>
              <p:nvPr/>
            </p:nvSpPr>
            <p:spPr bwMode="auto">
              <a:xfrm>
                <a:off x="672" y="1488"/>
                <a:ext cx="1056" cy="24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0499" name="Text Box 37"/>
              <p:cNvSpPr txBox="1">
                <a:spLocks noChangeArrowheads="1"/>
              </p:cNvSpPr>
              <p:nvPr/>
            </p:nvSpPr>
            <p:spPr bwMode="auto">
              <a:xfrm>
                <a:off x="624" y="1440"/>
                <a:ext cx="1282" cy="3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NLRI=128.186.0.0/16</a:t>
                </a:r>
              </a:p>
              <a:p>
                <a:pPr eaLnBrk="1" hangingPunct="1"/>
                <a:r>
                  <a:rPr lang="en-US" altLang="en-US" sz="1400" b="1">
                    <a:latin typeface="Arial" charset="0"/>
                    <a:cs typeface="Times New Roman" pitchFamily="18" charset="0"/>
                  </a:rPr>
                  <a:t>ASPATH=[3210]</a:t>
                </a:r>
              </a:p>
            </p:txBody>
          </p:sp>
        </p:grpSp>
      </p:grpSp>
      <p:sp>
        <p:nvSpPr>
          <p:cNvPr id="171046" name="Text Box 38"/>
          <p:cNvSpPr txBox="1">
            <a:spLocks noChangeArrowheads="1"/>
          </p:cNvSpPr>
          <p:nvPr/>
        </p:nvSpPr>
        <p:spPr bwMode="auto">
          <a:xfrm>
            <a:off x="7543800" y="1752600"/>
            <a:ext cx="908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>
                <a:latin typeface="Arial" charset="0"/>
              </a:rPr>
              <a:t>[3210]*</a:t>
            </a:r>
          </a:p>
          <a:p>
            <a:pPr eaLnBrk="1" hangingPunct="1"/>
            <a:r>
              <a:rPr lang="en-US" altLang="en-US" sz="1800">
                <a:latin typeface="Arial" charset="0"/>
              </a:rPr>
              <a:t>[4210]</a:t>
            </a:r>
          </a:p>
          <a:p>
            <a:pPr eaLnBrk="1" hangingPunct="1"/>
            <a:r>
              <a:rPr lang="en-US" altLang="en-US" sz="1800">
                <a:latin typeface="Arial" charset="0"/>
              </a:rPr>
              <a:t>[7610]</a:t>
            </a:r>
          </a:p>
        </p:txBody>
      </p:sp>
      <p:grpSp>
        <p:nvGrpSpPr>
          <p:cNvPr id="15" name="Group 39"/>
          <p:cNvGrpSpPr>
            <a:grpSpLocks/>
          </p:cNvGrpSpPr>
          <p:nvPr/>
        </p:nvGrpSpPr>
        <p:grpSpPr bwMode="auto">
          <a:xfrm>
            <a:off x="6934200" y="3048000"/>
            <a:ext cx="2035175" cy="517525"/>
            <a:chOff x="624" y="1440"/>
            <a:chExt cx="1282" cy="326"/>
          </a:xfrm>
        </p:grpSpPr>
        <p:sp>
          <p:nvSpPr>
            <p:cNvPr id="20493" name="Rectangle 40"/>
            <p:cNvSpPr>
              <a:spLocks noChangeArrowheads="1"/>
            </p:cNvSpPr>
            <p:nvPr/>
          </p:nvSpPr>
          <p:spPr bwMode="auto">
            <a:xfrm>
              <a:off x="672" y="1488"/>
              <a:ext cx="105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4" name="Text Box 41"/>
            <p:cNvSpPr txBox="1">
              <a:spLocks noChangeArrowheads="1"/>
            </p:cNvSpPr>
            <p:nvPr/>
          </p:nvSpPr>
          <p:spPr bwMode="auto">
            <a:xfrm>
              <a:off x="624" y="1440"/>
              <a:ext cx="128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NLRI=128.186.0.0/16</a:t>
              </a:r>
            </a:p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ASPATH=[53210]</a:t>
              </a:r>
            </a:p>
          </p:txBody>
        </p:sp>
      </p:grpSp>
      <p:sp>
        <p:nvSpPr>
          <p:cNvPr id="20492" name="Line 42"/>
          <p:cNvSpPr>
            <a:spLocks noChangeShapeType="1"/>
          </p:cNvSpPr>
          <p:nvPr/>
        </p:nvSpPr>
        <p:spPr bwMode="auto">
          <a:xfrm>
            <a:off x="7620000" y="2819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4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B1DACE-E511-410B-B5D2-3FFF60AF16CF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2150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762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feature of BGP</a:t>
            </a:r>
          </a:p>
        </p:txBody>
      </p:sp>
      <p:grpSp>
        <p:nvGrpSpPr>
          <p:cNvPr id="21508" name="Group 1027"/>
          <p:cNvGrpSpPr>
            <a:grpSpLocks/>
          </p:cNvGrpSpPr>
          <p:nvPr/>
        </p:nvGrpSpPr>
        <p:grpSpPr bwMode="auto">
          <a:xfrm>
            <a:off x="2133600" y="3176588"/>
            <a:ext cx="4724400" cy="1905000"/>
            <a:chOff x="1344" y="1248"/>
            <a:chExt cx="2976" cy="1200"/>
          </a:xfrm>
        </p:grpSpPr>
        <p:grpSp>
          <p:nvGrpSpPr>
            <p:cNvPr id="21519" name="Group 1028"/>
            <p:cNvGrpSpPr>
              <a:grpSpLocks/>
            </p:cNvGrpSpPr>
            <p:nvPr/>
          </p:nvGrpSpPr>
          <p:grpSpPr bwMode="auto">
            <a:xfrm>
              <a:off x="1344" y="1248"/>
              <a:ext cx="432" cy="384"/>
              <a:chOff x="2256" y="2304"/>
              <a:chExt cx="432" cy="384"/>
            </a:xfrm>
          </p:grpSpPr>
          <p:sp>
            <p:nvSpPr>
              <p:cNvPr id="21533" name="Oval 1029"/>
              <p:cNvSpPr>
                <a:spLocks noChangeArrowheads="1"/>
              </p:cNvSpPr>
              <p:nvPr/>
            </p:nvSpPr>
            <p:spPr bwMode="auto">
              <a:xfrm>
                <a:off x="2256" y="2304"/>
                <a:ext cx="432" cy="384"/>
              </a:xfrm>
              <a:prstGeom prst="ellips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534" name="Text Box 1030"/>
              <p:cNvSpPr txBox="1">
                <a:spLocks noChangeArrowheads="1"/>
              </p:cNvSpPr>
              <p:nvPr/>
            </p:nvSpPr>
            <p:spPr bwMode="auto">
              <a:xfrm>
                <a:off x="2357" y="2351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>
                    <a:latin typeface="Arial" charset="0"/>
                  </a:rPr>
                  <a:t>X</a:t>
                </a:r>
              </a:p>
            </p:txBody>
          </p:sp>
        </p:grpSp>
        <p:grpSp>
          <p:nvGrpSpPr>
            <p:cNvPr id="21520" name="Group 1031"/>
            <p:cNvGrpSpPr>
              <a:grpSpLocks/>
            </p:cNvGrpSpPr>
            <p:nvPr/>
          </p:nvGrpSpPr>
          <p:grpSpPr bwMode="auto">
            <a:xfrm>
              <a:off x="2688" y="1248"/>
              <a:ext cx="432" cy="384"/>
              <a:chOff x="2256" y="2304"/>
              <a:chExt cx="432" cy="384"/>
            </a:xfrm>
          </p:grpSpPr>
          <p:sp>
            <p:nvSpPr>
              <p:cNvPr id="21531" name="Oval 1032"/>
              <p:cNvSpPr>
                <a:spLocks noChangeArrowheads="1"/>
              </p:cNvSpPr>
              <p:nvPr/>
            </p:nvSpPr>
            <p:spPr bwMode="auto">
              <a:xfrm>
                <a:off x="2256" y="2304"/>
                <a:ext cx="432" cy="384"/>
              </a:xfrm>
              <a:prstGeom prst="ellips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532" name="Text Box 1033"/>
              <p:cNvSpPr txBox="1">
                <a:spLocks noChangeArrowheads="1"/>
              </p:cNvSpPr>
              <p:nvPr/>
            </p:nvSpPr>
            <p:spPr bwMode="auto">
              <a:xfrm>
                <a:off x="2357" y="2351"/>
                <a:ext cx="24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>
                    <a:latin typeface="Arial" charset="0"/>
                  </a:rPr>
                  <a:t>Y</a:t>
                </a:r>
              </a:p>
            </p:txBody>
          </p:sp>
        </p:grpSp>
        <p:grpSp>
          <p:nvGrpSpPr>
            <p:cNvPr id="21521" name="Group 1034"/>
            <p:cNvGrpSpPr>
              <a:grpSpLocks/>
            </p:cNvGrpSpPr>
            <p:nvPr/>
          </p:nvGrpSpPr>
          <p:grpSpPr bwMode="auto">
            <a:xfrm>
              <a:off x="3888" y="1248"/>
              <a:ext cx="432" cy="384"/>
              <a:chOff x="2256" y="2304"/>
              <a:chExt cx="432" cy="384"/>
            </a:xfrm>
          </p:grpSpPr>
          <p:sp>
            <p:nvSpPr>
              <p:cNvPr id="21529" name="Oval 1035"/>
              <p:cNvSpPr>
                <a:spLocks noChangeArrowheads="1"/>
              </p:cNvSpPr>
              <p:nvPr/>
            </p:nvSpPr>
            <p:spPr bwMode="auto">
              <a:xfrm>
                <a:off x="2256" y="2304"/>
                <a:ext cx="432" cy="384"/>
              </a:xfrm>
              <a:prstGeom prst="ellips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530" name="Text Box 1036"/>
              <p:cNvSpPr txBox="1">
                <a:spLocks noChangeArrowheads="1"/>
              </p:cNvSpPr>
              <p:nvPr/>
            </p:nvSpPr>
            <p:spPr bwMode="auto">
              <a:xfrm>
                <a:off x="2363" y="2352"/>
                <a:ext cx="2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>
                    <a:latin typeface="Arial" charset="0"/>
                  </a:rPr>
                  <a:t>Z</a:t>
                </a:r>
              </a:p>
            </p:txBody>
          </p:sp>
        </p:grpSp>
        <p:sp>
          <p:nvSpPr>
            <p:cNvPr id="21522" name="Line 1037"/>
            <p:cNvSpPr>
              <a:spLocks noChangeShapeType="1"/>
            </p:cNvSpPr>
            <p:nvPr/>
          </p:nvSpPr>
          <p:spPr bwMode="auto">
            <a:xfrm>
              <a:off x="1776" y="1440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3" name="Line 1038"/>
            <p:cNvSpPr>
              <a:spLocks noChangeShapeType="1"/>
            </p:cNvSpPr>
            <p:nvPr/>
          </p:nvSpPr>
          <p:spPr bwMode="auto">
            <a:xfrm>
              <a:off x="3120" y="1440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524" name="Group 1039"/>
            <p:cNvGrpSpPr>
              <a:grpSpLocks/>
            </p:cNvGrpSpPr>
            <p:nvPr/>
          </p:nvGrpSpPr>
          <p:grpSpPr bwMode="auto">
            <a:xfrm>
              <a:off x="2064" y="2064"/>
              <a:ext cx="432" cy="384"/>
              <a:chOff x="2256" y="2304"/>
              <a:chExt cx="432" cy="384"/>
            </a:xfrm>
          </p:grpSpPr>
          <p:sp>
            <p:nvSpPr>
              <p:cNvPr id="21527" name="Oval 1040"/>
              <p:cNvSpPr>
                <a:spLocks noChangeArrowheads="1"/>
              </p:cNvSpPr>
              <p:nvPr/>
            </p:nvSpPr>
            <p:spPr bwMode="auto">
              <a:xfrm>
                <a:off x="2256" y="2304"/>
                <a:ext cx="432" cy="384"/>
              </a:xfrm>
              <a:prstGeom prst="ellips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1528" name="Text Box 1041"/>
              <p:cNvSpPr txBox="1">
                <a:spLocks noChangeArrowheads="1"/>
              </p:cNvSpPr>
              <p:nvPr/>
            </p:nvSpPr>
            <p:spPr bwMode="auto">
              <a:xfrm>
                <a:off x="2331" y="2352"/>
                <a:ext cx="29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>
                    <a:latin typeface="Arial" charset="0"/>
                  </a:rPr>
                  <a:t>W</a:t>
                </a:r>
              </a:p>
            </p:txBody>
          </p:sp>
        </p:grpSp>
        <p:sp>
          <p:nvSpPr>
            <p:cNvPr id="21525" name="Line 1042"/>
            <p:cNvSpPr>
              <a:spLocks noChangeShapeType="1"/>
            </p:cNvSpPr>
            <p:nvPr/>
          </p:nvSpPr>
          <p:spPr bwMode="auto">
            <a:xfrm>
              <a:off x="1680" y="1584"/>
              <a:ext cx="48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6" name="Line 1043"/>
            <p:cNvSpPr>
              <a:spLocks noChangeShapeType="1"/>
            </p:cNvSpPr>
            <p:nvPr/>
          </p:nvSpPr>
          <p:spPr bwMode="auto">
            <a:xfrm flipH="1">
              <a:off x="2448" y="1584"/>
              <a:ext cx="33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09" name="Text Box 1044"/>
          <p:cNvSpPr txBox="1">
            <a:spLocks noChangeArrowheads="1"/>
          </p:cNvSpPr>
          <p:nvPr/>
        </p:nvSpPr>
        <p:spPr bwMode="auto">
          <a:xfrm>
            <a:off x="5318125" y="2987675"/>
            <a:ext cx="538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[Z]</a:t>
            </a:r>
          </a:p>
        </p:txBody>
      </p:sp>
      <p:sp>
        <p:nvSpPr>
          <p:cNvPr id="21510" name="Text Box 1045"/>
          <p:cNvSpPr txBox="1">
            <a:spLocks noChangeArrowheads="1"/>
          </p:cNvSpPr>
          <p:nvPr/>
        </p:nvSpPr>
        <p:spPr bwMode="auto">
          <a:xfrm>
            <a:off x="4098925" y="405606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[YZ]</a:t>
            </a:r>
          </a:p>
        </p:txBody>
      </p:sp>
      <p:sp>
        <p:nvSpPr>
          <p:cNvPr id="21511" name="Text Box 1046"/>
          <p:cNvSpPr txBox="1">
            <a:spLocks noChangeArrowheads="1"/>
          </p:cNvSpPr>
          <p:nvPr/>
        </p:nvSpPr>
        <p:spPr bwMode="auto">
          <a:xfrm>
            <a:off x="3032125" y="2987675"/>
            <a:ext cx="741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[YZ]</a:t>
            </a:r>
          </a:p>
        </p:txBody>
      </p:sp>
      <p:sp>
        <p:nvSpPr>
          <p:cNvPr id="21512" name="Text Box 1047"/>
          <p:cNvSpPr txBox="1">
            <a:spLocks noChangeArrowheads="1"/>
          </p:cNvSpPr>
          <p:nvPr/>
        </p:nvSpPr>
        <p:spPr bwMode="auto">
          <a:xfrm>
            <a:off x="2955925" y="3597275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[XYZ]</a:t>
            </a:r>
          </a:p>
        </p:txBody>
      </p:sp>
      <p:sp>
        <p:nvSpPr>
          <p:cNvPr id="21513" name="Text Box 1048"/>
          <p:cNvSpPr txBox="1">
            <a:spLocks noChangeArrowheads="1"/>
          </p:cNvSpPr>
          <p:nvPr/>
        </p:nvSpPr>
        <p:spPr bwMode="auto">
          <a:xfrm>
            <a:off x="1981200" y="4089400"/>
            <a:ext cx="102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[WYZ]</a:t>
            </a:r>
          </a:p>
        </p:txBody>
      </p:sp>
      <p:sp>
        <p:nvSpPr>
          <p:cNvPr id="21514" name="Line 1049"/>
          <p:cNvSpPr>
            <a:spLocks noChangeShapeType="1"/>
          </p:cNvSpPr>
          <p:nvPr/>
        </p:nvSpPr>
        <p:spPr bwMode="auto">
          <a:xfrm>
            <a:off x="2819400" y="37861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050"/>
          <p:cNvSpPr>
            <a:spLocks noChangeShapeType="1"/>
          </p:cNvSpPr>
          <p:nvPr/>
        </p:nvSpPr>
        <p:spPr bwMode="auto">
          <a:xfrm flipH="1" flipV="1">
            <a:off x="2667000" y="3786188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Text Box 1051"/>
          <p:cNvSpPr txBox="1">
            <a:spLocks noChangeArrowheads="1"/>
          </p:cNvSpPr>
          <p:nvPr/>
        </p:nvSpPr>
        <p:spPr bwMode="auto">
          <a:xfrm>
            <a:off x="1736725" y="2378075"/>
            <a:ext cx="1028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[YZ]*</a:t>
            </a:r>
          </a:p>
          <a:p>
            <a:pPr eaLnBrk="1" hangingPunct="1"/>
            <a:r>
              <a:rPr lang="en-US" altLang="en-US">
                <a:latin typeface="Arial" charset="0"/>
              </a:rPr>
              <a:t>[WYZ]</a:t>
            </a:r>
          </a:p>
        </p:txBody>
      </p:sp>
      <p:sp>
        <p:nvSpPr>
          <p:cNvPr id="21517" name="Text Box 1052"/>
          <p:cNvSpPr txBox="1">
            <a:spLocks noChangeArrowheads="1"/>
          </p:cNvSpPr>
          <p:nvPr/>
        </p:nvSpPr>
        <p:spPr bwMode="auto">
          <a:xfrm>
            <a:off x="3946525" y="4740275"/>
            <a:ext cx="944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>
                <a:latin typeface="Arial" charset="0"/>
              </a:rPr>
              <a:t>[YZ]*</a:t>
            </a:r>
          </a:p>
          <a:p>
            <a:pPr eaLnBrk="1" hangingPunct="1"/>
            <a:r>
              <a:rPr lang="en-US" altLang="en-US">
                <a:latin typeface="Arial" charset="0"/>
              </a:rPr>
              <a:t>[XYZ]</a:t>
            </a:r>
          </a:p>
        </p:txBody>
      </p:sp>
      <p:sp>
        <p:nvSpPr>
          <p:cNvPr id="21518" name="Text Box 1053"/>
          <p:cNvSpPr txBox="1">
            <a:spLocks noChangeArrowheads="1"/>
          </p:cNvSpPr>
          <p:nvPr/>
        </p:nvSpPr>
        <p:spPr bwMode="auto">
          <a:xfrm>
            <a:off x="762000" y="1563688"/>
            <a:ext cx="7710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en-US">
                <a:solidFill>
                  <a:srgbClr val="FF0000"/>
                </a:solidFill>
                <a:latin typeface="Arial" charset="0"/>
              </a:rPr>
              <a:t>  Avoid looping problem in distance vector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EA11D8-625B-44E2-A5A4-9462F70A6F1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Shortcoming of BGP</a:t>
            </a:r>
          </a:p>
        </p:txBody>
      </p:sp>
      <p:sp>
        <p:nvSpPr>
          <p:cNvPr id="2253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 smtClean="0"/>
              <a:t>May still take long time to converge</a:t>
            </a:r>
          </a:p>
          <a:p>
            <a:pPr lvl="1" eaLnBrk="1" hangingPunct="1"/>
            <a:r>
              <a:rPr lang="en-US" altLang="en-US" smtClean="0"/>
              <a:t>Invalid routes can still be selected/propagated</a:t>
            </a:r>
          </a:p>
        </p:txBody>
      </p:sp>
      <p:sp>
        <p:nvSpPr>
          <p:cNvPr id="22533" name="Line 1028"/>
          <p:cNvSpPr>
            <a:spLocks noChangeShapeType="1"/>
          </p:cNvSpPr>
          <p:nvPr/>
        </p:nvSpPr>
        <p:spPr bwMode="auto">
          <a:xfrm>
            <a:off x="6619875" y="3124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534" name="Picture 1029" descr="D:\Research\sigcomm2004-submit\Figs\epic-big-picture_background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371725"/>
            <a:ext cx="5257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030"/>
          <p:cNvGrpSpPr>
            <a:grpSpLocks/>
          </p:cNvGrpSpPr>
          <p:nvPr/>
        </p:nvGrpSpPr>
        <p:grpSpPr bwMode="auto">
          <a:xfrm>
            <a:off x="1971675" y="3067050"/>
            <a:ext cx="158750" cy="136525"/>
            <a:chOff x="5040" y="3264"/>
            <a:chExt cx="100" cy="86"/>
          </a:xfrm>
        </p:grpSpPr>
        <p:sp>
          <p:nvSpPr>
            <p:cNvPr id="22556" name="Line 1031"/>
            <p:cNvSpPr>
              <a:spLocks noChangeShapeType="1"/>
            </p:cNvSpPr>
            <p:nvPr/>
          </p:nvSpPr>
          <p:spPr bwMode="auto">
            <a:xfrm>
              <a:off x="5040" y="3264"/>
              <a:ext cx="100" cy="8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7" name="Line 1032"/>
            <p:cNvSpPr>
              <a:spLocks noChangeShapeType="1"/>
            </p:cNvSpPr>
            <p:nvPr/>
          </p:nvSpPr>
          <p:spPr bwMode="auto">
            <a:xfrm flipH="1">
              <a:off x="5040" y="3264"/>
              <a:ext cx="100" cy="8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33"/>
          <p:cNvGrpSpPr>
            <a:grpSpLocks/>
          </p:cNvGrpSpPr>
          <p:nvPr/>
        </p:nvGrpSpPr>
        <p:grpSpPr bwMode="auto">
          <a:xfrm>
            <a:off x="6467475" y="2286000"/>
            <a:ext cx="1219200" cy="152400"/>
            <a:chOff x="1056" y="1104"/>
            <a:chExt cx="1296" cy="144"/>
          </a:xfrm>
        </p:grpSpPr>
        <p:sp>
          <p:nvSpPr>
            <p:cNvPr id="22554" name="Line 1034"/>
            <p:cNvSpPr>
              <a:spLocks noChangeShapeType="1"/>
            </p:cNvSpPr>
            <p:nvPr/>
          </p:nvSpPr>
          <p:spPr bwMode="auto">
            <a:xfrm>
              <a:off x="1056" y="1104"/>
              <a:ext cx="1296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5" name="Line 1035"/>
            <p:cNvSpPr>
              <a:spLocks noChangeShapeType="1"/>
            </p:cNvSpPr>
            <p:nvPr/>
          </p:nvSpPr>
          <p:spPr bwMode="auto">
            <a:xfrm flipV="1">
              <a:off x="1056" y="1104"/>
              <a:ext cx="1248" cy="14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537" name="Text Box 1036"/>
          <p:cNvSpPr txBox="1">
            <a:spLocks noChangeArrowheads="1"/>
          </p:cNvSpPr>
          <p:nvPr/>
        </p:nvSpPr>
        <p:spPr bwMode="auto">
          <a:xfrm>
            <a:off x="6696075" y="2133600"/>
            <a:ext cx="9080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1800">
                <a:latin typeface="Arial" charset="0"/>
              </a:rPr>
              <a:t>[3210]*</a:t>
            </a:r>
          </a:p>
          <a:p>
            <a:pPr eaLnBrk="1" hangingPunct="1"/>
            <a:r>
              <a:rPr lang="en-US" altLang="en-US" sz="1800">
                <a:latin typeface="Arial" charset="0"/>
              </a:rPr>
              <a:t>[4210]</a:t>
            </a:r>
          </a:p>
          <a:p>
            <a:pPr eaLnBrk="1" hangingPunct="1"/>
            <a:r>
              <a:rPr lang="en-US" altLang="en-US" sz="1800">
                <a:latin typeface="Arial" charset="0"/>
              </a:rPr>
              <a:t>[7610]</a:t>
            </a:r>
          </a:p>
        </p:txBody>
      </p:sp>
      <p:grpSp>
        <p:nvGrpSpPr>
          <p:cNvPr id="4" name="Group 1037"/>
          <p:cNvGrpSpPr>
            <a:grpSpLocks/>
          </p:cNvGrpSpPr>
          <p:nvPr/>
        </p:nvGrpSpPr>
        <p:grpSpPr bwMode="auto">
          <a:xfrm>
            <a:off x="6543675" y="2514600"/>
            <a:ext cx="1219200" cy="152400"/>
            <a:chOff x="1056" y="1104"/>
            <a:chExt cx="1296" cy="144"/>
          </a:xfrm>
        </p:grpSpPr>
        <p:sp>
          <p:nvSpPr>
            <p:cNvPr id="22552" name="Line 1038"/>
            <p:cNvSpPr>
              <a:spLocks noChangeShapeType="1"/>
            </p:cNvSpPr>
            <p:nvPr/>
          </p:nvSpPr>
          <p:spPr bwMode="auto">
            <a:xfrm>
              <a:off x="1056" y="1104"/>
              <a:ext cx="1296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3" name="Line 1039"/>
            <p:cNvSpPr>
              <a:spLocks noChangeShapeType="1"/>
            </p:cNvSpPr>
            <p:nvPr/>
          </p:nvSpPr>
          <p:spPr bwMode="auto">
            <a:xfrm flipV="1">
              <a:off x="1056" y="1104"/>
              <a:ext cx="1248" cy="14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1040"/>
          <p:cNvGrpSpPr>
            <a:grpSpLocks/>
          </p:cNvGrpSpPr>
          <p:nvPr/>
        </p:nvGrpSpPr>
        <p:grpSpPr bwMode="auto">
          <a:xfrm>
            <a:off x="6543675" y="2819400"/>
            <a:ext cx="1219200" cy="152400"/>
            <a:chOff x="1056" y="1104"/>
            <a:chExt cx="1296" cy="144"/>
          </a:xfrm>
        </p:grpSpPr>
        <p:sp>
          <p:nvSpPr>
            <p:cNvPr id="22550" name="Line 1041"/>
            <p:cNvSpPr>
              <a:spLocks noChangeShapeType="1"/>
            </p:cNvSpPr>
            <p:nvPr/>
          </p:nvSpPr>
          <p:spPr bwMode="auto">
            <a:xfrm>
              <a:off x="1056" y="1104"/>
              <a:ext cx="1296" cy="9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51" name="Line 1042"/>
            <p:cNvSpPr>
              <a:spLocks noChangeShapeType="1"/>
            </p:cNvSpPr>
            <p:nvPr/>
          </p:nvSpPr>
          <p:spPr bwMode="auto">
            <a:xfrm flipV="1">
              <a:off x="1056" y="1104"/>
              <a:ext cx="1248" cy="144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043"/>
          <p:cNvGrpSpPr>
            <a:grpSpLocks/>
          </p:cNvGrpSpPr>
          <p:nvPr/>
        </p:nvGrpSpPr>
        <p:grpSpPr bwMode="auto">
          <a:xfrm>
            <a:off x="6238875" y="3352800"/>
            <a:ext cx="2035175" cy="517525"/>
            <a:chOff x="624" y="1440"/>
            <a:chExt cx="1282" cy="326"/>
          </a:xfrm>
        </p:grpSpPr>
        <p:sp>
          <p:nvSpPr>
            <p:cNvPr id="22548" name="Rectangle 1044"/>
            <p:cNvSpPr>
              <a:spLocks noChangeArrowheads="1"/>
            </p:cNvSpPr>
            <p:nvPr/>
          </p:nvSpPr>
          <p:spPr bwMode="auto">
            <a:xfrm>
              <a:off x="672" y="1488"/>
              <a:ext cx="105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9" name="Text Box 1045"/>
            <p:cNvSpPr txBox="1">
              <a:spLocks noChangeArrowheads="1"/>
            </p:cNvSpPr>
            <p:nvPr/>
          </p:nvSpPr>
          <p:spPr bwMode="auto">
            <a:xfrm>
              <a:off x="624" y="1440"/>
              <a:ext cx="128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NLRI=128.186.0.0/16</a:t>
              </a:r>
            </a:p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ASPATH=[57610]</a:t>
              </a:r>
            </a:p>
          </p:txBody>
        </p:sp>
      </p:grpSp>
      <p:grpSp>
        <p:nvGrpSpPr>
          <p:cNvPr id="7" name="Group 1046"/>
          <p:cNvGrpSpPr>
            <a:grpSpLocks/>
          </p:cNvGrpSpPr>
          <p:nvPr/>
        </p:nvGrpSpPr>
        <p:grpSpPr bwMode="auto">
          <a:xfrm>
            <a:off x="6248400" y="3505200"/>
            <a:ext cx="2035175" cy="517525"/>
            <a:chOff x="624" y="1440"/>
            <a:chExt cx="1282" cy="326"/>
          </a:xfrm>
        </p:grpSpPr>
        <p:sp>
          <p:nvSpPr>
            <p:cNvPr id="22546" name="Rectangle 1047"/>
            <p:cNvSpPr>
              <a:spLocks noChangeArrowheads="1"/>
            </p:cNvSpPr>
            <p:nvPr/>
          </p:nvSpPr>
          <p:spPr bwMode="auto">
            <a:xfrm>
              <a:off x="672" y="1488"/>
              <a:ext cx="105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7" name="Text Box 1048"/>
            <p:cNvSpPr txBox="1">
              <a:spLocks noChangeArrowheads="1"/>
            </p:cNvSpPr>
            <p:nvPr/>
          </p:nvSpPr>
          <p:spPr bwMode="auto">
            <a:xfrm>
              <a:off x="624" y="1440"/>
              <a:ext cx="128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NLRI=128.186.0.0/16</a:t>
              </a:r>
            </a:p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ASPATH=[54210]</a:t>
              </a:r>
            </a:p>
          </p:txBody>
        </p:sp>
      </p:grpSp>
      <p:grpSp>
        <p:nvGrpSpPr>
          <p:cNvPr id="8" name="Group 1049"/>
          <p:cNvGrpSpPr>
            <a:grpSpLocks/>
          </p:cNvGrpSpPr>
          <p:nvPr/>
        </p:nvGrpSpPr>
        <p:grpSpPr bwMode="auto">
          <a:xfrm>
            <a:off x="6248400" y="3657600"/>
            <a:ext cx="2035175" cy="517525"/>
            <a:chOff x="624" y="1440"/>
            <a:chExt cx="1282" cy="326"/>
          </a:xfrm>
        </p:grpSpPr>
        <p:sp>
          <p:nvSpPr>
            <p:cNvPr id="22544" name="Rectangle 1050"/>
            <p:cNvSpPr>
              <a:spLocks noChangeArrowheads="1"/>
            </p:cNvSpPr>
            <p:nvPr/>
          </p:nvSpPr>
          <p:spPr bwMode="auto">
            <a:xfrm>
              <a:off x="672" y="1488"/>
              <a:ext cx="1056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545" name="Text Box 1051"/>
            <p:cNvSpPr txBox="1">
              <a:spLocks noChangeArrowheads="1"/>
            </p:cNvSpPr>
            <p:nvPr/>
          </p:nvSpPr>
          <p:spPr bwMode="auto">
            <a:xfrm>
              <a:off x="624" y="1440"/>
              <a:ext cx="1282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NLRI=128.186.0.0/16</a:t>
              </a:r>
            </a:p>
            <a:p>
              <a:pPr eaLnBrk="1" hangingPunct="1"/>
              <a:r>
                <a:rPr lang="en-US" altLang="en-US" sz="1400" b="1">
                  <a:latin typeface="Arial" charset="0"/>
                  <a:cs typeface="Times New Roman" pitchFamily="18" charset="0"/>
                </a:rPr>
                <a:t>Withdrawal</a:t>
              </a:r>
            </a:p>
          </p:txBody>
        </p:sp>
      </p:grpSp>
      <p:sp>
        <p:nvSpPr>
          <p:cNvPr id="174109" name="Rectangle 1053"/>
          <p:cNvSpPr>
            <a:spLocks noChangeArrowheads="1"/>
          </p:cNvSpPr>
          <p:nvPr/>
        </p:nvSpPr>
        <p:spPr bwMode="auto">
          <a:xfrm>
            <a:off x="304800" y="49530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sz="2000">
                <a:solidFill>
                  <a:srgbClr val="FF0000"/>
                </a:solidFill>
                <a:latin typeface="Arial" charset="0"/>
              </a:rPr>
              <a:t>Situation can be worse on global Internet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1800">
                <a:latin typeface="Arial" charset="0"/>
              </a:rPr>
              <a:t>Up to 15 minutes converging time observed in Internet</a:t>
            </a:r>
          </a:p>
          <a:p>
            <a:pPr lvl="2" eaLnBrk="1" hangingPunct="1">
              <a:spcBef>
                <a:spcPct val="20000"/>
              </a:spcBef>
              <a:buFontTx/>
              <a:buChar char="•"/>
            </a:pPr>
            <a:r>
              <a:rPr lang="en-US" altLang="en-US" sz="1800">
                <a:latin typeface="Arial" charset="0"/>
              </a:rPr>
              <a:t>O(k!) alternative paths explored theoretically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B890C1-AD97-4650-BDCB-22CF2CCC44FF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Hierarchical Routing</a:t>
            </a:r>
            <a:endParaRPr lang="en-US" altLang="en-US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495425"/>
            <a:ext cx="3810000" cy="421005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aggregate routers into regions, “autonomous systems” (AS)</a:t>
            </a:r>
          </a:p>
          <a:p>
            <a:pPr eaLnBrk="1" hangingPunct="1"/>
            <a:r>
              <a:rPr lang="en-US" altLang="en-US" sz="2000" smtClean="0"/>
              <a:t>routers in same AS run same routing protocol</a:t>
            </a:r>
          </a:p>
          <a:p>
            <a:pPr lvl="1" eaLnBrk="1" hangingPunct="1"/>
            <a:r>
              <a:rPr lang="en-US" altLang="en-US" sz="1800" smtClean="0">
                <a:solidFill>
                  <a:srgbClr val="FF0000"/>
                </a:solidFill>
              </a:rPr>
              <a:t>“intra-AS” routing</a:t>
            </a:r>
            <a:r>
              <a:rPr lang="en-US" altLang="en-US" sz="1800" smtClean="0"/>
              <a:t> protocol</a:t>
            </a:r>
          </a:p>
          <a:p>
            <a:pPr lvl="1" eaLnBrk="1" hangingPunct="1"/>
            <a:r>
              <a:rPr lang="en-US" altLang="en-US" sz="1800" smtClean="0"/>
              <a:t>routers in different AS can run different intra-AS routing protocol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76825" y="1943100"/>
            <a:ext cx="3476625" cy="3514725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special routers in AS</a:t>
            </a:r>
          </a:p>
          <a:p>
            <a:pPr eaLnBrk="1" hangingPunct="1"/>
            <a:r>
              <a:rPr lang="en-US" altLang="en-US" sz="2000" smtClean="0"/>
              <a:t>run intra-AS routing protocol with all other routers in AS</a:t>
            </a:r>
          </a:p>
          <a:p>
            <a:pPr eaLnBrk="1" hangingPunct="1"/>
            <a:r>
              <a:rPr lang="en-US" altLang="en-US" sz="2000" i="1" smtClean="0"/>
              <a:t>also</a:t>
            </a:r>
            <a:r>
              <a:rPr lang="en-US" altLang="en-US" sz="2000" smtClean="0"/>
              <a:t> responsible for routing to destinations outside AS</a:t>
            </a:r>
          </a:p>
          <a:p>
            <a:pPr lvl="1" eaLnBrk="1" hangingPunct="1"/>
            <a:r>
              <a:rPr lang="en-US" altLang="en-US" sz="2000" smtClean="0"/>
              <a:t>run </a:t>
            </a:r>
            <a:r>
              <a:rPr lang="en-US" altLang="en-US" sz="2000" i="1" smtClean="0">
                <a:solidFill>
                  <a:srgbClr val="FF0000"/>
                </a:solidFill>
              </a:rPr>
              <a:t>inter-AS routing</a:t>
            </a:r>
            <a:r>
              <a:rPr lang="en-US" altLang="en-US" sz="2000" smtClean="0"/>
              <a:t> protocol with other gateway routers</a:t>
            </a:r>
            <a:endParaRPr lang="en-US" altLang="en-US" sz="1800" smtClean="0"/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4972050" y="1666875"/>
            <a:ext cx="3676650" cy="3895725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6151" name="Group 6"/>
          <p:cNvGrpSpPr>
            <a:grpSpLocks/>
          </p:cNvGrpSpPr>
          <p:nvPr/>
        </p:nvGrpSpPr>
        <p:grpSpPr bwMode="auto">
          <a:xfrm>
            <a:off x="5099050" y="1392238"/>
            <a:ext cx="2435225" cy="457200"/>
            <a:chOff x="1436" y="3781"/>
            <a:chExt cx="1534" cy="288"/>
          </a:xfrm>
        </p:grpSpPr>
        <p:sp>
          <p:nvSpPr>
            <p:cNvPr id="6152" name="Rectangle 7"/>
            <p:cNvSpPr>
              <a:spLocks noChangeArrowheads="1"/>
            </p:cNvSpPr>
            <p:nvPr/>
          </p:nvSpPr>
          <p:spPr bwMode="auto">
            <a:xfrm>
              <a:off x="1446" y="3846"/>
              <a:ext cx="152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3" name="Text Box 8"/>
            <p:cNvSpPr txBox="1">
              <a:spLocks noChangeArrowheads="1"/>
            </p:cNvSpPr>
            <p:nvPr/>
          </p:nvSpPr>
          <p:spPr bwMode="auto">
            <a:xfrm>
              <a:off x="1436" y="3781"/>
              <a:ext cx="148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>
                  <a:latin typeface="Arial" charset="0"/>
                </a:rPr>
                <a:t>gateway routers</a:t>
              </a:r>
              <a:endParaRPr lang="en-US" altLang="en-US" sz="1800">
                <a:latin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Solving BGP Path Exploration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32004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Idea is simple, but extremely hard</a:t>
            </a:r>
          </a:p>
          <a:p>
            <a:pPr lvl="1" eaLnBrk="1" hangingPunct="1"/>
            <a:r>
              <a:rPr lang="en-US" altLang="en-US" sz="1800" smtClean="0"/>
              <a:t>Scalability</a:t>
            </a:r>
          </a:p>
          <a:p>
            <a:pPr lvl="1" eaLnBrk="1" hangingPunct="1"/>
            <a:r>
              <a:rPr lang="en-US" altLang="en-US" sz="1800" smtClean="0"/>
              <a:t>Confidentiality </a:t>
            </a:r>
          </a:p>
          <a:p>
            <a:pPr eaLnBrk="1" hangingPunct="1"/>
            <a:r>
              <a:rPr lang="en-US" altLang="en-US" sz="2000" smtClean="0"/>
              <a:t>Simple AS graph vs. actual Internet topology</a:t>
            </a:r>
          </a:p>
          <a:p>
            <a:pPr lvl="1" eaLnBrk="1" hangingPunct="1"/>
            <a:r>
              <a:rPr lang="en-US" altLang="en-US" sz="1800" smtClean="0"/>
              <a:t>Each network has multiple BGP routers</a:t>
            </a:r>
          </a:p>
          <a:p>
            <a:pPr lvl="2" eaLnBrk="1" hangingPunct="1"/>
            <a:r>
              <a:rPr lang="en-US" altLang="en-US" sz="1400" smtClean="0"/>
              <a:t>Intra-domain vs. inter-domain errors</a:t>
            </a:r>
          </a:p>
          <a:p>
            <a:pPr lvl="1" eaLnBrk="1" hangingPunct="1"/>
            <a:r>
              <a:rPr lang="en-US" altLang="en-US" sz="1800" smtClean="0"/>
              <a:t>Two Ases may have multiple peering links</a:t>
            </a:r>
          </a:p>
          <a:p>
            <a:pPr lvl="2" eaLnBrk="1" hangingPunct="1"/>
            <a:r>
              <a:rPr lang="en-US" altLang="en-US" sz="1400" smtClean="0"/>
              <a:t>Single link failure vs. mulit-link failure</a:t>
            </a:r>
          </a:p>
          <a:p>
            <a:pPr lvl="1" eaLnBrk="1" hangingPunct="1"/>
            <a:r>
              <a:rPr lang="en-US" altLang="en-US" sz="1800" smtClean="0"/>
              <a:t>Links have diff prop delays and events occur in short duration</a:t>
            </a:r>
          </a:p>
          <a:p>
            <a:pPr lvl="2" eaLnBrk="1" hangingPunct="1"/>
            <a:r>
              <a:rPr lang="en-US" altLang="en-US" sz="1400" smtClean="0"/>
              <a:t>Which update is newer?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4B833-05B3-47E9-88A1-5DC4E7D0DAC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23557" name="Picture 3" descr="D:\Research\sigcomm2004-submit\Figs\epic-big-picture_background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724400"/>
            <a:ext cx="5105400" cy="17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EFDEE-49C3-4ED8-8F9E-2CA952EECF8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altLang="en-US" sz="3600" smtClean="0"/>
              <a:t>BGP Security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r>
              <a:rPr lang="en-US" altLang="en-US" dirty="0" smtClean="0"/>
              <a:t>Accidents (caused by human errors)</a:t>
            </a:r>
          </a:p>
          <a:p>
            <a:pPr lvl="1"/>
            <a:r>
              <a:rPr lang="en-US" altLang="en-US" sz="1800" dirty="0" smtClean="0"/>
              <a:t>Most of them not malicious</a:t>
            </a:r>
          </a:p>
          <a:p>
            <a:pPr lvl="1"/>
            <a:r>
              <a:rPr lang="en-US" altLang="en-US" sz="1800" dirty="0" smtClean="0"/>
              <a:t>June 2015, Malaysian route leak</a:t>
            </a:r>
          </a:p>
          <a:p>
            <a:pPr lvl="1"/>
            <a:r>
              <a:rPr lang="en-US" altLang="en-US" sz="1800" dirty="0" smtClean="0"/>
              <a:t>2010, Chinese hijack (affects cnn.com, amazon.de, and rapidshare.com </a:t>
            </a:r>
            <a:r>
              <a:rPr lang="en-US" altLang="en-US" sz="1800" dirty="0" err="1" smtClean="0"/>
              <a:t>etc</a:t>
            </a:r>
            <a:r>
              <a:rPr lang="en-US" altLang="en-US" sz="1800" dirty="0" smtClean="0"/>
              <a:t>)</a:t>
            </a:r>
          </a:p>
          <a:p>
            <a:pPr lvl="1"/>
            <a:r>
              <a:rPr lang="en-US" altLang="en-US" sz="1800" dirty="0" smtClean="0"/>
              <a:t>24 Feb 2008, Pakistan knocked </a:t>
            </a:r>
            <a:r>
              <a:rPr lang="en-US" altLang="en-US" sz="1800" dirty="0" err="1" smtClean="0"/>
              <a:t>Youtube</a:t>
            </a:r>
            <a:r>
              <a:rPr lang="en-US" altLang="en-US" sz="1800" dirty="0" smtClean="0"/>
              <a:t> offline</a:t>
            </a:r>
          </a:p>
          <a:p>
            <a:pPr lvl="1"/>
            <a:r>
              <a:rPr lang="en-US" altLang="en-US" sz="1800" dirty="0" smtClean="0"/>
              <a:t>07 May 2005, AS 174 took Google’s 64.233.161.0/24 </a:t>
            </a:r>
          </a:p>
          <a:p>
            <a:pPr lvl="1"/>
            <a:r>
              <a:rPr lang="en-US" altLang="en-US" sz="1800" dirty="0" smtClean="0"/>
              <a:t>24 Dec 2004, Anatomy of a Leak: AS9121</a:t>
            </a:r>
          </a:p>
          <a:p>
            <a:pPr lvl="2"/>
            <a:r>
              <a:rPr lang="en-US" altLang="en-US" sz="1600" dirty="0" smtClean="0"/>
              <a:t>100K+ routes announced</a:t>
            </a:r>
          </a:p>
          <a:p>
            <a:pPr lvl="1"/>
            <a:r>
              <a:rPr lang="en-US" altLang="en-US" sz="1800" dirty="0" smtClean="0"/>
              <a:t>6 Apr 2001: C&amp;W routing instability</a:t>
            </a:r>
          </a:p>
          <a:p>
            <a:pPr lvl="1"/>
            <a:r>
              <a:rPr lang="en-US" altLang="en-US" sz="1800" dirty="0" smtClean="0">
                <a:latin typeface="Arial Unicode MS" pitchFamily="34" charset="-128"/>
              </a:rPr>
              <a:t>25 Apr 1997</a:t>
            </a:r>
            <a:r>
              <a:rPr lang="en-US" altLang="en-US" sz="1800" dirty="0" smtClean="0"/>
              <a:t>: 7007 Explanation and Apology</a:t>
            </a:r>
          </a:p>
          <a:p>
            <a:pPr lvl="1"/>
            <a:r>
              <a:rPr lang="en-US" altLang="en-US" sz="1800" dirty="0" smtClean="0"/>
              <a:t>Check NANOG mailing list for more accidents</a:t>
            </a:r>
          </a:p>
          <a:p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6F38E-95E7-4A56-AA01-3A6A935B7297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1704975" y="1527175"/>
            <a:ext cx="6534150" cy="40767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1638300" y="1593850"/>
            <a:ext cx="6534150" cy="40767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4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1333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The Internet Network layer</a:t>
            </a:r>
            <a:endParaRPr lang="en-US" altLang="en-US" smtClean="0"/>
          </a:p>
        </p:txBody>
      </p:sp>
      <p:graphicFrame>
        <p:nvGraphicFramePr>
          <p:cNvPr id="2050" name="Rectangle 5"/>
          <p:cNvGraphicFramePr>
            <a:graphicFrameLocks/>
          </p:cNvGraphicFramePr>
          <p:nvPr/>
        </p:nvGraphicFramePr>
        <p:xfrm>
          <a:off x="1524000" y="1143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" name="Clip" r:id="rId4" imgW="0" imgH="0" progId="MS_ClipArt_Gallery.2">
                  <p:embed/>
                </p:oleObj>
              </mc:Choice>
              <mc:Fallback>
                <p:oleObj name="Clip" r:id="rId4" imgW="0" imgH="0" progId="MS_ClipArt_Gallery.2">
                  <p:embed/>
                  <p:pic>
                    <p:nvPicPr>
                      <p:cNvPr id="0" name="Rectangle 5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43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5" name="Group 6"/>
          <p:cNvGrpSpPr>
            <a:grpSpLocks/>
          </p:cNvGrpSpPr>
          <p:nvPr/>
        </p:nvGrpSpPr>
        <p:grpSpPr bwMode="auto">
          <a:xfrm>
            <a:off x="3838575" y="3189288"/>
            <a:ext cx="966788" cy="1214437"/>
            <a:chOff x="3996" y="2883"/>
            <a:chExt cx="609" cy="765"/>
          </a:xfrm>
        </p:grpSpPr>
        <p:sp>
          <p:nvSpPr>
            <p:cNvPr id="2078" name="Rectangle 7"/>
            <p:cNvSpPr>
              <a:spLocks noChangeArrowheads="1"/>
            </p:cNvSpPr>
            <p:nvPr/>
          </p:nvSpPr>
          <p:spPr bwMode="auto">
            <a:xfrm>
              <a:off x="4023" y="2883"/>
              <a:ext cx="582" cy="73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9" name="Rectangle 8"/>
            <p:cNvSpPr>
              <a:spLocks noChangeArrowheads="1"/>
            </p:cNvSpPr>
            <p:nvPr/>
          </p:nvSpPr>
          <p:spPr bwMode="auto">
            <a:xfrm>
              <a:off x="3996" y="2910"/>
              <a:ext cx="582" cy="73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80" name="Text Box 9"/>
            <p:cNvSpPr txBox="1">
              <a:spLocks noChangeArrowheads="1"/>
            </p:cNvSpPr>
            <p:nvPr/>
          </p:nvSpPr>
          <p:spPr bwMode="auto">
            <a:xfrm>
              <a:off x="4029" y="3072"/>
              <a:ext cx="53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1800"/>
                <a:t>routing</a:t>
              </a:r>
            </a:p>
            <a:p>
              <a:pPr algn="ctr"/>
              <a:r>
                <a:rPr lang="en-US" altLang="en-US" sz="1800"/>
                <a:t>table</a:t>
              </a:r>
            </a:p>
          </p:txBody>
        </p:sp>
        <p:sp>
          <p:nvSpPr>
            <p:cNvPr id="2081" name="Line 10"/>
            <p:cNvSpPr>
              <a:spLocks noChangeShapeType="1"/>
            </p:cNvSpPr>
            <p:nvPr/>
          </p:nvSpPr>
          <p:spPr bwMode="auto">
            <a:xfrm>
              <a:off x="4065" y="2994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2" name="Line 11"/>
            <p:cNvSpPr>
              <a:spLocks noChangeShapeType="1"/>
            </p:cNvSpPr>
            <p:nvPr/>
          </p:nvSpPr>
          <p:spPr bwMode="auto">
            <a:xfrm>
              <a:off x="4071" y="304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3" name="Line 12"/>
            <p:cNvSpPr>
              <a:spLocks noChangeShapeType="1"/>
            </p:cNvSpPr>
            <p:nvPr/>
          </p:nvSpPr>
          <p:spPr bwMode="auto">
            <a:xfrm>
              <a:off x="4074" y="3102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4" name="Line 13"/>
            <p:cNvSpPr>
              <a:spLocks noChangeShapeType="1"/>
            </p:cNvSpPr>
            <p:nvPr/>
          </p:nvSpPr>
          <p:spPr bwMode="auto">
            <a:xfrm>
              <a:off x="4065" y="3477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5" name="Line 14"/>
            <p:cNvSpPr>
              <a:spLocks noChangeShapeType="1"/>
            </p:cNvSpPr>
            <p:nvPr/>
          </p:nvSpPr>
          <p:spPr bwMode="auto">
            <a:xfrm>
              <a:off x="4068" y="352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6" name="Line 15"/>
            <p:cNvSpPr>
              <a:spLocks noChangeShapeType="1"/>
            </p:cNvSpPr>
            <p:nvPr/>
          </p:nvSpPr>
          <p:spPr bwMode="auto">
            <a:xfrm>
              <a:off x="4071" y="3579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6" name="Line 16"/>
          <p:cNvSpPr>
            <a:spLocks noChangeShapeType="1"/>
          </p:cNvSpPr>
          <p:nvPr/>
        </p:nvSpPr>
        <p:spPr bwMode="auto">
          <a:xfrm flipV="1">
            <a:off x="1628775" y="5156200"/>
            <a:ext cx="6505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7"/>
          <p:cNvSpPr>
            <a:spLocks noChangeShapeType="1"/>
          </p:cNvSpPr>
          <p:nvPr/>
        </p:nvSpPr>
        <p:spPr bwMode="auto">
          <a:xfrm flipV="1">
            <a:off x="1657350" y="463232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8" name="Group 18"/>
          <p:cNvGrpSpPr>
            <a:grpSpLocks/>
          </p:cNvGrpSpPr>
          <p:nvPr/>
        </p:nvGrpSpPr>
        <p:grpSpPr bwMode="auto">
          <a:xfrm>
            <a:off x="1836738" y="2413000"/>
            <a:ext cx="1887537" cy="896938"/>
            <a:chOff x="1175" y="1848"/>
            <a:chExt cx="1189" cy="565"/>
          </a:xfrm>
        </p:grpSpPr>
        <p:sp>
          <p:nvSpPr>
            <p:cNvPr id="2075" name="Rectangle 19"/>
            <p:cNvSpPr>
              <a:spLocks noChangeArrowheads="1"/>
            </p:cNvSpPr>
            <p:nvPr/>
          </p:nvSpPr>
          <p:spPr bwMode="auto">
            <a:xfrm>
              <a:off x="1224" y="1848"/>
              <a:ext cx="1140" cy="5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6" name="Rectangle 20"/>
            <p:cNvSpPr>
              <a:spLocks noChangeArrowheads="1"/>
            </p:cNvSpPr>
            <p:nvPr/>
          </p:nvSpPr>
          <p:spPr bwMode="auto">
            <a:xfrm>
              <a:off x="1182" y="1890"/>
              <a:ext cx="1140" cy="5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7" name="Text Box 21"/>
            <p:cNvSpPr txBox="1">
              <a:spLocks noChangeArrowheads="1"/>
            </p:cNvSpPr>
            <p:nvPr/>
          </p:nvSpPr>
          <p:spPr bwMode="auto">
            <a:xfrm>
              <a:off x="1175" y="1893"/>
              <a:ext cx="1041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600">
                  <a:solidFill>
                    <a:srgbClr val="FF0000"/>
                  </a:solidFill>
                </a:rPr>
                <a:t>Routing protocols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path selection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RIP, OSPF, BGP</a:t>
              </a:r>
              <a:endParaRPr lang="en-US" altLang="en-US" sz="1800"/>
            </a:p>
          </p:txBody>
        </p:sp>
      </p:grpSp>
      <p:sp>
        <p:nvSpPr>
          <p:cNvPr id="2059" name="Freeform 22"/>
          <p:cNvSpPr>
            <a:spLocks/>
          </p:cNvSpPr>
          <p:nvPr/>
        </p:nvSpPr>
        <p:spPr bwMode="auto">
          <a:xfrm>
            <a:off x="3143250" y="3403600"/>
            <a:ext cx="628650" cy="390525"/>
          </a:xfrm>
          <a:custGeom>
            <a:avLst/>
            <a:gdLst>
              <a:gd name="T0" fmla="*/ 0 w 396"/>
              <a:gd name="T1" fmla="*/ 0 h 246"/>
              <a:gd name="T2" fmla="*/ 2147483647 w 396"/>
              <a:gd name="T3" fmla="*/ 2147483647 h 246"/>
              <a:gd name="T4" fmla="*/ 2147483647 w 396"/>
              <a:gd name="T5" fmla="*/ 2147483647 h 246"/>
              <a:gd name="T6" fmla="*/ 0 60000 65536"/>
              <a:gd name="T7" fmla="*/ 0 60000 65536"/>
              <a:gd name="T8" fmla="*/ 0 60000 65536"/>
              <a:gd name="T9" fmla="*/ 0 w 396"/>
              <a:gd name="T10" fmla="*/ 0 h 246"/>
              <a:gd name="T11" fmla="*/ 396 w 396"/>
              <a:gd name="T12" fmla="*/ 246 h 2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246">
                <a:moveTo>
                  <a:pt x="0" y="0"/>
                </a:moveTo>
                <a:cubicBezTo>
                  <a:pt x="30" y="16"/>
                  <a:pt x="42" y="126"/>
                  <a:pt x="150" y="186"/>
                </a:cubicBezTo>
                <a:cubicBezTo>
                  <a:pt x="258" y="246"/>
                  <a:pt x="345" y="205"/>
                  <a:pt x="396" y="210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060" name="Group 23"/>
          <p:cNvGrpSpPr>
            <a:grpSpLocks/>
          </p:cNvGrpSpPr>
          <p:nvPr/>
        </p:nvGrpSpPr>
        <p:grpSpPr bwMode="auto">
          <a:xfrm>
            <a:off x="5019675" y="2346325"/>
            <a:ext cx="3000375" cy="1181100"/>
            <a:chOff x="102" y="1272"/>
            <a:chExt cx="1890" cy="744"/>
          </a:xfrm>
        </p:grpSpPr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144" y="1272"/>
              <a:ext cx="1848" cy="69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102" y="1314"/>
              <a:ext cx="1848" cy="7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4" name="Text Box 26"/>
            <p:cNvSpPr txBox="1">
              <a:spLocks noChangeArrowheads="1"/>
            </p:cNvSpPr>
            <p:nvPr/>
          </p:nvSpPr>
          <p:spPr bwMode="auto">
            <a:xfrm>
              <a:off x="116" y="1317"/>
              <a:ext cx="1629" cy="6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600">
                  <a:solidFill>
                    <a:srgbClr val="FF0000"/>
                  </a:solidFill>
                </a:rPr>
                <a:t>IP protocol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addressing conventions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datagram format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packet handling conventions</a:t>
              </a:r>
              <a:endParaRPr lang="en-US" altLang="en-US" sz="1800"/>
            </a:p>
          </p:txBody>
        </p:sp>
      </p:grpSp>
      <p:grpSp>
        <p:nvGrpSpPr>
          <p:cNvPr id="2061" name="Group 27"/>
          <p:cNvGrpSpPr>
            <a:grpSpLocks/>
          </p:cNvGrpSpPr>
          <p:nvPr/>
        </p:nvGrpSpPr>
        <p:grpSpPr bwMode="auto">
          <a:xfrm>
            <a:off x="5038725" y="3660775"/>
            <a:ext cx="2000250" cy="890588"/>
            <a:chOff x="72" y="1146"/>
            <a:chExt cx="1260" cy="561"/>
          </a:xfrm>
        </p:grpSpPr>
        <p:sp>
          <p:nvSpPr>
            <p:cNvPr id="2069" name="Rectangle 28"/>
            <p:cNvSpPr>
              <a:spLocks noChangeArrowheads="1"/>
            </p:cNvSpPr>
            <p:nvPr/>
          </p:nvSpPr>
          <p:spPr bwMode="auto">
            <a:xfrm>
              <a:off x="114" y="1146"/>
              <a:ext cx="1218" cy="5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0" name="Rectangle 29"/>
            <p:cNvSpPr>
              <a:spLocks noChangeArrowheads="1"/>
            </p:cNvSpPr>
            <p:nvPr/>
          </p:nvSpPr>
          <p:spPr bwMode="auto">
            <a:xfrm>
              <a:off x="72" y="1188"/>
              <a:ext cx="1218" cy="5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71" name="Text Box 30"/>
            <p:cNvSpPr txBox="1">
              <a:spLocks noChangeArrowheads="1"/>
            </p:cNvSpPr>
            <p:nvPr/>
          </p:nvSpPr>
          <p:spPr bwMode="auto">
            <a:xfrm>
              <a:off x="80" y="1187"/>
              <a:ext cx="1197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600">
                  <a:solidFill>
                    <a:srgbClr val="FF0000"/>
                  </a:solidFill>
                </a:rPr>
                <a:t>ICMP protocol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error reporting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router “signaling”</a:t>
              </a:r>
              <a:endParaRPr lang="en-US" altLang="en-US" sz="1800"/>
            </a:p>
          </p:txBody>
        </p:sp>
      </p:grpSp>
      <p:sp>
        <p:nvSpPr>
          <p:cNvPr id="2062" name="Line 31"/>
          <p:cNvSpPr>
            <a:spLocks noChangeShapeType="1"/>
          </p:cNvSpPr>
          <p:nvPr/>
        </p:nvSpPr>
        <p:spPr bwMode="auto">
          <a:xfrm flipV="1">
            <a:off x="1657350" y="221297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Text Box 32"/>
          <p:cNvSpPr txBox="1">
            <a:spLocks noChangeArrowheads="1"/>
          </p:cNvSpPr>
          <p:nvPr/>
        </p:nvSpPr>
        <p:spPr bwMode="auto">
          <a:xfrm>
            <a:off x="3098800" y="1736725"/>
            <a:ext cx="269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Transport layer: TCP, UDP</a:t>
            </a:r>
            <a:endParaRPr lang="en-US" altLang="en-US" sz="1800"/>
          </a:p>
        </p:txBody>
      </p:sp>
      <p:sp>
        <p:nvSpPr>
          <p:cNvPr id="2064" name="Text Box 33"/>
          <p:cNvSpPr txBox="1">
            <a:spLocks noChangeArrowheads="1"/>
          </p:cNvSpPr>
          <p:nvPr/>
        </p:nvSpPr>
        <p:spPr bwMode="auto">
          <a:xfrm>
            <a:off x="4213225" y="4708525"/>
            <a:ext cx="1130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Link layer</a:t>
            </a:r>
            <a:endParaRPr lang="en-US" altLang="en-US" sz="1800"/>
          </a:p>
        </p:txBody>
      </p:sp>
      <p:sp>
        <p:nvSpPr>
          <p:cNvPr id="2065" name="Text Box 34"/>
          <p:cNvSpPr txBox="1">
            <a:spLocks noChangeArrowheads="1"/>
          </p:cNvSpPr>
          <p:nvPr/>
        </p:nvSpPr>
        <p:spPr bwMode="auto">
          <a:xfrm>
            <a:off x="4060825" y="5232400"/>
            <a:ext cx="1460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physical layer</a:t>
            </a:r>
            <a:endParaRPr lang="en-US" altLang="en-US" sz="1800"/>
          </a:p>
        </p:txBody>
      </p:sp>
      <p:sp>
        <p:nvSpPr>
          <p:cNvPr id="2066" name="Text Box 35"/>
          <p:cNvSpPr txBox="1">
            <a:spLocks noChangeArrowheads="1"/>
          </p:cNvSpPr>
          <p:nvPr/>
        </p:nvSpPr>
        <p:spPr bwMode="auto">
          <a:xfrm>
            <a:off x="320675" y="3006725"/>
            <a:ext cx="1250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>
                <a:solidFill>
                  <a:srgbClr val="FF0000"/>
                </a:solidFill>
              </a:rPr>
              <a:t>Network</a:t>
            </a:r>
          </a:p>
          <a:p>
            <a:pPr algn="r"/>
            <a:r>
              <a:rPr lang="en-US" altLang="en-US">
                <a:solidFill>
                  <a:srgbClr val="FF0000"/>
                </a:solidFill>
              </a:rPr>
              <a:t>layer</a:t>
            </a:r>
            <a:endParaRPr lang="en-US" altLang="en-US" sz="1800"/>
          </a:p>
        </p:txBody>
      </p:sp>
      <p:sp>
        <p:nvSpPr>
          <p:cNvPr id="2067" name="Line 36"/>
          <p:cNvSpPr>
            <a:spLocks noChangeShapeType="1"/>
          </p:cNvSpPr>
          <p:nvPr/>
        </p:nvSpPr>
        <p:spPr bwMode="auto">
          <a:xfrm flipV="1">
            <a:off x="1381125" y="2232025"/>
            <a:ext cx="0" cy="742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Line 37"/>
          <p:cNvSpPr>
            <a:spLocks noChangeShapeType="1"/>
          </p:cNvSpPr>
          <p:nvPr/>
        </p:nvSpPr>
        <p:spPr bwMode="auto">
          <a:xfrm>
            <a:off x="1381125" y="3898900"/>
            <a:ext cx="0" cy="742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78069F-254F-43A7-9715-D43D1D57971D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More on IP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3BE520-AEB8-454B-ABE0-BC9C4D8D10E5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IP Packet Format</a:t>
            </a:r>
          </a:p>
        </p:txBody>
      </p:sp>
      <p:pic>
        <p:nvPicPr>
          <p:cNvPr id="27652" name="Picture 3" descr="Y:\class\5211\others\f20_4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8915400" cy="481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022A38-0AE3-4ED2-A91E-A6314BBBDB69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Fields in IP Packet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IP protocol version</a:t>
            </a:r>
          </a:p>
          <a:p>
            <a:pPr lvl="1" eaLnBrk="1" hangingPunct="1"/>
            <a:r>
              <a:rPr lang="en-US" altLang="en-US" smtClean="0"/>
              <a:t>Current version is 4</a:t>
            </a:r>
          </a:p>
          <a:p>
            <a:pPr eaLnBrk="1" hangingPunct="1"/>
            <a:r>
              <a:rPr lang="en-US" altLang="en-US" smtClean="0"/>
              <a:t>Header length</a:t>
            </a:r>
          </a:p>
          <a:p>
            <a:pPr lvl="1" eaLnBrk="1" hangingPunct="1"/>
            <a:r>
              <a:rPr lang="en-US" altLang="en-US" smtClean="0"/>
              <a:t>Number of 32-bit quantities in the header</a:t>
            </a:r>
          </a:p>
          <a:p>
            <a:pPr eaLnBrk="1" hangingPunct="1"/>
            <a:r>
              <a:rPr lang="en-US" altLang="en-US" smtClean="0"/>
              <a:t>Type of Service</a:t>
            </a:r>
          </a:p>
          <a:p>
            <a:pPr lvl="1" eaLnBrk="1" hangingPunct="1"/>
            <a:r>
              <a:rPr lang="en-US" altLang="en-US" smtClean="0"/>
              <a:t>3-bit Priority</a:t>
            </a:r>
          </a:p>
          <a:p>
            <a:pPr lvl="1" eaLnBrk="1" hangingPunct="1"/>
            <a:r>
              <a:rPr lang="en-US" altLang="en-US" smtClean="0"/>
              <a:t>Delay, Throughput, Reliability bits</a:t>
            </a:r>
          </a:p>
          <a:p>
            <a:pPr eaLnBrk="1" hangingPunct="1"/>
            <a:r>
              <a:rPr lang="en-US" altLang="en-US" smtClean="0"/>
              <a:t>Total length</a:t>
            </a:r>
          </a:p>
          <a:p>
            <a:pPr lvl="1" eaLnBrk="1" hangingPunct="1"/>
            <a:r>
              <a:rPr lang="en-US" altLang="en-US" smtClean="0"/>
              <a:t>Including header (maximum 65535 bytes)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D15A44-FE58-4338-8CBB-C8A6D28C2C29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Fields in IP Packet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en-US" smtClean="0"/>
              <a:t>Identification</a:t>
            </a:r>
          </a:p>
          <a:p>
            <a:pPr lvl="1" eaLnBrk="1" hangingPunct="1"/>
            <a:r>
              <a:rPr lang="en-US" altLang="en-US" smtClean="0"/>
              <a:t>All fragments of a packet have same identification</a:t>
            </a:r>
          </a:p>
          <a:p>
            <a:pPr eaLnBrk="1" hangingPunct="1"/>
            <a:r>
              <a:rPr lang="en-US" altLang="en-US" smtClean="0"/>
              <a:t>Flags</a:t>
            </a:r>
          </a:p>
          <a:p>
            <a:pPr lvl="1" eaLnBrk="1" hangingPunct="1"/>
            <a:r>
              <a:rPr lang="en-US" altLang="en-US" smtClean="0"/>
              <a:t>Don’t Fragment, More Fragments</a:t>
            </a:r>
          </a:p>
          <a:p>
            <a:pPr eaLnBrk="1" hangingPunct="1"/>
            <a:r>
              <a:rPr lang="en-US" altLang="en-US" smtClean="0"/>
              <a:t>Fragment offset</a:t>
            </a:r>
          </a:p>
          <a:p>
            <a:pPr lvl="1" eaLnBrk="1" hangingPunct="1"/>
            <a:r>
              <a:rPr lang="en-US" altLang="en-US" smtClean="0"/>
              <a:t>Where in the original packet (count in 8 byte units)</a:t>
            </a:r>
          </a:p>
          <a:p>
            <a:pPr eaLnBrk="1" hangingPunct="1"/>
            <a:r>
              <a:rPr lang="en-US" altLang="en-US" smtClean="0"/>
              <a:t>Time to live</a:t>
            </a:r>
          </a:p>
          <a:p>
            <a:pPr lvl="1" eaLnBrk="1" hangingPunct="1"/>
            <a:r>
              <a:rPr lang="en-US" altLang="en-US" smtClean="0"/>
              <a:t>Life time of packet</a:t>
            </a:r>
          </a:p>
          <a:p>
            <a:pPr eaLnBrk="1" hangingPunct="1"/>
            <a:r>
              <a:rPr lang="en-US" altLang="en-US" smtClean="0"/>
              <a:t>Protocol Type</a:t>
            </a:r>
          </a:p>
          <a:p>
            <a:pPr lvl="1" eaLnBrk="1" hangingPunct="1"/>
            <a:r>
              <a:rPr lang="en-US" altLang="en-US" smtClean="0"/>
              <a:t> TCP, UDP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369FF5-AFEE-4D47-B784-1418BDD10E31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IP Fragmentation &amp; Reassembly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Each subnet has its own MTU size</a:t>
            </a:r>
          </a:p>
          <a:p>
            <a:pPr lvl="1" eaLnBrk="1" hangingPunct="1"/>
            <a:r>
              <a:rPr lang="en-US" altLang="en-US" smtClean="0"/>
              <a:t>Maximum Transmission Unit</a:t>
            </a:r>
          </a:p>
          <a:p>
            <a:pPr eaLnBrk="1" hangingPunct="1"/>
            <a:r>
              <a:rPr lang="en-US" altLang="en-US" smtClean="0"/>
              <a:t>An IP packet is chopped into smaller pieces if</a:t>
            </a:r>
          </a:p>
          <a:p>
            <a:pPr lvl="1" eaLnBrk="1" hangingPunct="1"/>
            <a:r>
              <a:rPr lang="en-US" altLang="en-US" smtClean="0"/>
              <a:t>Packet size is greater than network MTU, and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Don’t fragment</a:t>
            </a:r>
            <a:r>
              <a:rPr lang="en-US" altLang="en-US" smtClean="0"/>
              <a:t> option is not set</a:t>
            </a:r>
          </a:p>
          <a:p>
            <a:pPr eaLnBrk="1" hangingPunct="1"/>
            <a:r>
              <a:rPr lang="en-US" altLang="en-US" smtClean="0"/>
              <a:t>Each datagram has unique </a:t>
            </a:r>
            <a:r>
              <a:rPr lang="en-US" altLang="en-US" smtClean="0">
                <a:solidFill>
                  <a:schemeClr val="accent2"/>
                </a:solidFill>
              </a:rPr>
              <a:t>identification</a:t>
            </a:r>
          </a:p>
          <a:p>
            <a:pPr lvl="1" eaLnBrk="1" hangingPunct="1"/>
            <a:r>
              <a:rPr lang="en-US" altLang="en-US" smtClean="0"/>
              <a:t>All fragments carry original datagram id</a:t>
            </a:r>
          </a:p>
          <a:p>
            <a:pPr eaLnBrk="1" hangingPunct="1"/>
            <a:r>
              <a:rPr lang="en-US" altLang="en-US" smtClean="0"/>
              <a:t>All fragments except the last have </a:t>
            </a:r>
            <a:r>
              <a:rPr lang="en-US" altLang="en-US" smtClean="0">
                <a:solidFill>
                  <a:schemeClr val="accent2"/>
                </a:solidFill>
              </a:rPr>
              <a:t>more</a:t>
            </a:r>
            <a:r>
              <a:rPr lang="en-US" altLang="en-US" smtClean="0"/>
              <a:t> flag set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C190FE-2F08-4778-8ED7-55EDD54F8F6D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IP Fragmentation &amp;Reassembly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Datagram assembly done only at destination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Why not at a router?</a:t>
            </a:r>
          </a:p>
          <a:p>
            <a:pPr eaLnBrk="1" hangingPunct="1"/>
            <a:r>
              <a:rPr lang="en-US" altLang="en-US" smtClean="0"/>
              <a:t>Use datagram id to put pieces together</a:t>
            </a:r>
          </a:p>
          <a:p>
            <a:pPr lvl="1" eaLnBrk="1" hangingPunct="1"/>
            <a:r>
              <a:rPr lang="en-US" altLang="en-US" smtClean="0"/>
              <a:t>The last piece indicated with </a:t>
            </a:r>
            <a:r>
              <a:rPr lang="en-US" altLang="en-US" smtClean="0">
                <a:solidFill>
                  <a:schemeClr val="accent2"/>
                </a:solidFill>
              </a:rPr>
              <a:t>more</a:t>
            </a:r>
            <a:r>
              <a:rPr lang="en-US" altLang="en-US" smtClean="0"/>
              <a:t> bit 0</a:t>
            </a:r>
          </a:p>
          <a:p>
            <a:pPr lvl="1" eaLnBrk="1" hangingPunct="1"/>
            <a:r>
              <a:rPr lang="en-US" altLang="en-US" smtClean="0"/>
              <a:t>Offset plus the length tell whether any</a:t>
            </a:r>
          </a:p>
          <a:p>
            <a:pPr lvl="2" eaLnBrk="1" hangingPunct="1"/>
            <a:r>
              <a:rPr lang="en-US" altLang="en-US" sz="1800" smtClean="0"/>
              <a:t>Holes missing in the middle</a:t>
            </a:r>
          </a:p>
          <a:p>
            <a:pPr eaLnBrk="1" hangingPunct="1"/>
            <a:r>
              <a:rPr lang="en-US" altLang="en-US" smtClean="0"/>
              <a:t>Setup a </a:t>
            </a:r>
            <a:r>
              <a:rPr lang="en-US" altLang="en-US" smtClean="0">
                <a:solidFill>
                  <a:schemeClr val="accent2"/>
                </a:solidFill>
              </a:rPr>
              <a:t>reassembly timer</a:t>
            </a:r>
            <a:r>
              <a:rPr lang="en-US" altLang="en-US" smtClean="0"/>
              <a:t> after first fragment</a:t>
            </a:r>
          </a:p>
          <a:p>
            <a:pPr lvl="1" eaLnBrk="1" hangingPunct="1"/>
            <a:r>
              <a:rPr lang="en-US" altLang="en-US" smtClean="0"/>
              <a:t>If all pieces in time, pass the pkt to upper layer</a:t>
            </a:r>
          </a:p>
          <a:p>
            <a:pPr lvl="1" eaLnBrk="1" hangingPunct="1"/>
            <a:r>
              <a:rPr lang="en-US" altLang="en-US" smtClean="0"/>
              <a:t>If some do not arrive in time, discard the fragments</a:t>
            </a:r>
          </a:p>
          <a:p>
            <a:pPr eaLnBrk="1" hangingPunct="1"/>
            <a:r>
              <a:rPr lang="en-US" altLang="en-US" smtClean="0">
                <a:solidFill>
                  <a:schemeClr val="accent2"/>
                </a:solidFill>
              </a:rPr>
              <a:t>No recovery from lost fragments</a:t>
            </a:r>
            <a:r>
              <a:rPr lang="en-US" altLang="en-US" smtClean="0"/>
              <a:t> (why?)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7AB39-23D8-4666-A4FF-CE7ECD411DC2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IP Fragmentation &amp; Reassembly</a:t>
            </a:r>
            <a:endParaRPr lang="en-US" altLang="en-US" smtClean="0"/>
          </a:p>
        </p:txBody>
      </p:sp>
      <p:sp>
        <p:nvSpPr>
          <p:cNvPr id="30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6225" y="1304925"/>
            <a:ext cx="3810000" cy="46482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large IP datagram fragmented within net</a:t>
            </a:r>
          </a:p>
          <a:p>
            <a:pPr lvl="1" eaLnBrk="1" hangingPunct="1"/>
            <a:r>
              <a:rPr lang="en-US" altLang="en-US" sz="2000" smtClean="0"/>
              <a:t>one datagram becomes several datagrams</a:t>
            </a:r>
            <a:endParaRPr lang="en-US" altLang="en-US" sz="1800" smtClean="0"/>
          </a:p>
          <a:p>
            <a:pPr lvl="1" eaLnBrk="1" hangingPunct="1"/>
            <a:r>
              <a:rPr lang="en-US" altLang="en-US" sz="2000" smtClean="0"/>
              <a:t>“reassembled” only at final destination</a:t>
            </a:r>
          </a:p>
          <a:p>
            <a:pPr lvl="1" eaLnBrk="1" hangingPunct="1"/>
            <a:r>
              <a:rPr lang="en-US" altLang="en-US" sz="2000" smtClean="0"/>
              <a:t>IP header bits used to identify, order related fragments</a:t>
            </a:r>
          </a:p>
        </p:txBody>
      </p:sp>
      <p:sp>
        <p:nvSpPr>
          <p:cNvPr id="3081" name="Freeform 4"/>
          <p:cNvSpPr>
            <a:spLocks/>
          </p:cNvSpPr>
          <p:nvPr/>
        </p:nvSpPr>
        <p:spPr bwMode="auto">
          <a:xfrm>
            <a:off x="4597400" y="1628775"/>
            <a:ext cx="2436813" cy="2255838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2" name="Freeform 5"/>
          <p:cNvSpPr>
            <a:spLocks/>
          </p:cNvSpPr>
          <p:nvPr/>
        </p:nvSpPr>
        <p:spPr bwMode="auto">
          <a:xfrm>
            <a:off x="4597400" y="4030663"/>
            <a:ext cx="1976438" cy="1987550"/>
          </a:xfrm>
          <a:custGeom>
            <a:avLst/>
            <a:gdLst>
              <a:gd name="T0" fmla="*/ 2147483647 w 873"/>
              <a:gd name="T1" fmla="*/ 2147483647 h 940"/>
              <a:gd name="T2" fmla="*/ 2147483647 w 873"/>
              <a:gd name="T3" fmla="*/ 2147483647 h 940"/>
              <a:gd name="T4" fmla="*/ 2147483647 w 873"/>
              <a:gd name="T5" fmla="*/ 2147483647 h 940"/>
              <a:gd name="T6" fmla="*/ 2147483647 w 873"/>
              <a:gd name="T7" fmla="*/ 2147483647 h 940"/>
              <a:gd name="T8" fmla="*/ 2147483647 w 873"/>
              <a:gd name="T9" fmla="*/ 2147483647 h 940"/>
              <a:gd name="T10" fmla="*/ 2147483647 w 873"/>
              <a:gd name="T11" fmla="*/ 2147483647 h 940"/>
              <a:gd name="T12" fmla="*/ 2147483647 w 873"/>
              <a:gd name="T13" fmla="*/ 2147483647 h 940"/>
              <a:gd name="T14" fmla="*/ 2147483647 w 873"/>
              <a:gd name="T15" fmla="*/ 2147483647 h 940"/>
              <a:gd name="T16" fmla="*/ 2147483647 w 873"/>
              <a:gd name="T17" fmla="*/ 2147483647 h 940"/>
              <a:gd name="T18" fmla="*/ 2147483647 w 873"/>
              <a:gd name="T19" fmla="*/ 2147483647 h 940"/>
              <a:gd name="T20" fmla="*/ 2147483647 w 873"/>
              <a:gd name="T21" fmla="*/ 2147483647 h 9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73"/>
              <a:gd name="T34" fmla="*/ 0 h 940"/>
              <a:gd name="T35" fmla="*/ 873 w 873"/>
              <a:gd name="T36" fmla="*/ 940 h 9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73" h="940">
                <a:moveTo>
                  <a:pt x="2" y="405"/>
                </a:moveTo>
                <a:cubicBezTo>
                  <a:pt x="17" y="290"/>
                  <a:pt x="138" y="129"/>
                  <a:pt x="230" y="65"/>
                </a:cubicBezTo>
                <a:cubicBezTo>
                  <a:pt x="322" y="1"/>
                  <a:pt x="460" y="0"/>
                  <a:pt x="555" y="22"/>
                </a:cubicBezTo>
                <a:cubicBezTo>
                  <a:pt x="650" y="44"/>
                  <a:pt x="748" y="143"/>
                  <a:pt x="800" y="197"/>
                </a:cubicBezTo>
                <a:cubicBezTo>
                  <a:pt x="852" y="251"/>
                  <a:pt x="859" y="292"/>
                  <a:pt x="866" y="347"/>
                </a:cubicBezTo>
                <a:cubicBezTo>
                  <a:pt x="873" y="402"/>
                  <a:pt x="855" y="457"/>
                  <a:pt x="842" y="527"/>
                </a:cubicBezTo>
                <a:cubicBezTo>
                  <a:pt x="829" y="597"/>
                  <a:pt x="827" y="714"/>
                  <a:pt x="788" y="767"/>
                </a:cubicBezTo>
                <a:cubicBezTo>
                  <a:pt x="749" y="820"/>
                  <a:pt x="670" y="819"/>
                  <a:pt x="608" y="845"/>
                </a:cubicBezTo>
                <a:cubicBezTo>
                  <a:pt x="546" y="871"/>
                  <a:pt x="496" y="940"/>
                  <a:pt x="418" y="925"/>
                </a:cubicBezTo>
                <a:cubicBezTo>
                  <a:pt x="340" y="910"/>
                  <a:pt x="208" y="840"/>
                  <a:pt x="139" y="754"/>
                </a:cubicBezTo>
                <a:cubicBezTo>
                  <a:pt x="69" y="667"/>
                  <a:pt x="0" y="546"/>
                  <a:pt x="2" y="405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3083" name="Group 6"/>
          <p:cNvGrpSpPr>
            <a:grpSpLocks/>
          </p:cNvGrpSpPr>
          <p:nvPr/>
        </p:nvGrpSpPr>
        <p:grpSpPr bwMode="auto">
          <a:xfrm>
            <a:off x="4191000" y="2008188"/>
            <a:ext cx="649288" cy="1247775"/>
            <a:chOff x="3314" y="1248"/>
            <a:chExt cx="344" cy="694"/>
          </a:xfrm>
        </p:grpSpPr>
        <p:graphicFrame>
          <p:nvGraphicFramePr>
            <p:cNvPr id="3076" name="Object 1026"/>
            <p:cNvGraphicFramePr>
              <a:graphicFrameLocks noChangeAspect="1"/>
            </p:cNvGraphicFramePr>
            <p:nvPr/>
          </p:nvGraphicFramePr>
          <p:xfrm>
            <a:off x="3314" y="1248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8" name="ClipArt" r:id="rId3" imgW="1305000" imgH="1085760" progId="MS_ClipArt_Gallery.2">
                    <p:embed/>
                  </p:oleObj>
                </mc:Choice>
                <mc:Fallback>
                  <p:oleObj name="ClipArt" r:id="rId3" imgW="1305000" imgH="1085760" progId="MS_ClipArt_Gallery.2">
                    <p:embed/>
                    <p:pic>
                      <p:nvPicPr>
                        <p:cNvPr id="0" name="Object 10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248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19" name="Line 8"/>
            <p:cNvSpPr>
              <a:spLocks noChangeShapeType="1"/>
            </p:cNvSpPr>
            <p:nvPr/>
          </p:nvSpPr>
          <p:spPr bwMode="auto">
            <a:xfrm flipV="1">
              <a:off x="3606" y="1433"/>
              <a:ext cx="5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077" name="Object 1027"/>
            <p:cNvGraphicFramePr>
              <a:graphicFrameLocks noChangeAspect="1"/>
            </p:cNvGraphicFramePr>
            <p:nvPr/>
          </p:nvGraphicFramePr>
          <p:xfrm>
            <a:off x="3314" y="1694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9" name="ClipArt" r:id="rId5" imgW="1305000" imgH="1085760" progId="MS_ClipArt_Gallery.2">
                    <p:embed/>
                  </p:oleObj>
                </mc:Choice>
                <mc:Fallback>
                  <p:oleObj name="ClipArt" r:id="rId5" imgW="1305000" imgH="1085760" progId="MS_ClipArt_Gallery.2">
                    <p:embed/>
                    <p:pic>
                      <p:nvPicPr>
                        <p:cNvPr id="0" name="Object 1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694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20" name="Line 10"/>
            <p:cNvSpPr>
              <a:spLocks noChangeShapeType="1"/>
            </p:cNvSpPr>
            <p:nvPr/>
          </p:nvSpPr>
          <p:spPr bwMode="auto">
            <a:xfrm flipV="1">
              <a:off x="3606" y="1882"/>
              <a:ext cx="5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221" name="Group 11"/>
            <p:cNvGrpSpPr>
              <a:grpSpLocks/>
            </p:cNvGrpSpPr>
            <p:nvPr/>
          </p:nvGrpSpPr>
          <p:grpSpPr bwMode="auto">
            <a:xfrm>
              <a:off x="3404" y="1504"/>
              <a:ext cx="51" cy="167"/>
              <a:chOff x="3842" y="406"/>
              <a:chExt cx="51" cy="167"/>
            </a:xfrm>
          </p:grpSpPr>
          <p:sp>
            <p:nvSpPr>
              <p:cNvPr id="3223" name="Oval 12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24" name="Oval 13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25" name="Oval 14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222" name="Line 15"/>
            <p:cNvSpPr>
              <a:spLocks noChangeShapeType="1"/>
            </p:cNvSpPr>
            <p:nvPr/>
          </p:nvSpPr>
          <p:spPr bwMode="auto">
            <a:xfrm>
              <a:off x="3654" y="143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84" name="Line 16"/>
          <p:cNvSpPr>
            <a:spLocks noChangeShapeType="1"/>
          </p:cNvSpPr>
          <p:nvPr/>
        </p:nvSpPr>
        <p:spPr bwMode="auto">
          <a:xfrm flipV="1">
            <a:off x="4670425" y="2584450"/>
            <a:ext cx="12700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Line 17"/>
          <p:cNvSpPr>
            <a:spLocks noChangeShapeType="1"/>
          </p:cNvSpPr>
          <p:nvPr/>
        </p:nvSpPr>
        <p:spPr bwMode="auto">
          <a:xfrm>
            <a:off x="5246688" y="1909763"/>
            <a:ext cx="658812" cy="27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Line 18"/>
          <p:cNvSpPr>
            <a:spLocks noChangeShapeType="1"/>
          </p:cNvSpPr>
          <p:nvPr/>
        </p:nvSpPr>
        <p:spPr bwMode="auto">
          <a:xfrm>
            <a:off x="6092825" y="2246313"/>
            <a:ext cx="196850" cy="669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Line 19"/>
          <p:cNvSpPr>
            <a:spLocks noChangeShapeType="1"/>
          </p:cNvSpPr>
          <p:nvPr/>
        </p:nvSpPr>
        <p:spPr bwMode="auto">
          <a:xfrm>
            <a:off x="4995863" y="2022475"/>
            <a:ext cx="1587" cy="582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Line 20"/>
          <p:cNvSpPr>
            <a:spLocks noChangeShapeType="1"/>
          </p:cNvSpPr>
          <p:nvPr/>
        </p:nvSpPr>
        <p:spPr bwMode="auto">
          <a:xfrm>
            <a:off x="5021263" y="2670175"/>
            <a:ext cx="971550" cy="401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9" name="Line 21"/>
          <p:cNvSpPr>
            <a:spLocks noChangeShapeType="1"/>
          </p:cNvSpPr>
          <p:nvPr/>
        </p:nvSpPr>
        <p:spPr bwMode="auto">
          <a:xfrm flipH="1" flipV="1">
            <a:off x="6548438" y="3162300"/>
            <a:ext cx="476250" cy="687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Line 22"/>
          <p:cNvSpPr>
            <a:spLocks noChangeShapeType="1"/>
          </p:cNvSpPr>
          <p:nvPr/>
        </p:nvSpPr>
        <p:spPr bwMode="auto">
          <a:xfrm flipH="1">
            <a:off x="5254625" y="2214563"/>
            <a:ext cx="758825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Line 23"/>
          <p:cNvSpPr>
            <a:spLocks noChangeShapeType="1"/>
          </p:cNvSpPr>
          <p:nvPr/>
        </p:nvSpPr>
        <p:spPr bwMode="auto">
          <a:xfrm flipH="1">
            <a:off x="5264150" y="1654175"/>
            <a:ext cx="47625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2" name="Line 24"/>
          <p:cNvSpPr>
            <a:spLocks noChangeShapeType="1"/>
          </p:cNvSpPr>
          <p:nvPr/>
        </p:nvSpPr>
        <p:spPr bwMode="auto">
          <a:xfrm flipH="1">
            <a:off x="5981700" y="1830388"/>
            <a:ext cx="273050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93" name="Group 25"/>
          <p:cNvGrpSpPr>
            <a:grpSpLocks/>
          </p:cNvGrpSpPr>
          <p:nvPr/>
        </p:nvGrpSpPr>
        <p:grpSpPr bwMode="auto">
          <a:xfrm>
            <a:off x="4745038" y="1793875"/>
            <a:ext cx="679450" cy="314325"/>
            <a:chOff x="3600" y="219"/>
            <a:chExt cx="360" cy="175"/>
          </a:xfrm>
        </p:grpSpPr>
        <p:sp>
          <p:nvSpPr>
            <p:cNvPr id="3206" name="Oval 2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07" name="Line 2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8" name="Line 2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9" name="Rectangle 2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210" name="Oval 3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211" name="Group 3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216" name="Line 3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7" name="Line 3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8" name="Line 3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12" name="Group 3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213" name="Line 3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4" name="Line 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15" name="Line 3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94" name="Group 39"/>
          <p:cNvGrpSpPr>
            <a:grpSpLocks/>
          </p:cNvGrpSpPr>
          <p:nvPr/>
        </p:nvGrpSpPr>
        <p:grpSpPr bwMode="auto">
          <a:xfrm>
            <a:off x="4762500" y="2451100"/>
            <a:ext cx="679450" cy="314325"/>
            <a:chOff x="3600" y="219"/>
            <a:chExt cx="360" cy="175"/>
          </a:xfrm>
        </p:grpSpPr>
        <p:sp>
          <p:nvSpPr>
            <p:cNvPr id="3193" name="Oval 4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94" name="Line 4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5" name="Line 4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6" name="Rectangle 4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197" name="Oval 4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98" name="Group 4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203" name="Line 4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04" name="Line 4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05" name="Line 4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99" name="Group 4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200" name="Line 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01" name="Line 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02" name="Line 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95" name="Group 53"/>
          <p:cNvGrpSpPr>
            <a:grpSpLocks/>
          </p:cNvGrpSpPr>
          <p:nvPr/>
        </p:nvGrpSpPr>
        <p:grpSpPr bwMode="auto">
          <a:xfrm>
            <a:off x="5732463" y="2001838"/>
            <a:ext cx="676275" cy="314325"/>
            <a:chOff x="3600" y="219"/>
            <a:chExt cx="360" cy="175"/>
          </a:xfrm>
        </p:grpSpPr>
        <p:sp>
          <p:nvSpPr>
            <p:cNvPr id="3180" name="Oval 5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81" name="Line 5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2" name="Line 5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3" name="Rectangle 5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184" name="Oval 5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85" name="Group 5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190" name="Line 6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91" name="Line 6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92" name="Line 6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86" name="Group 6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187" name="Line 6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8" name="Line 6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9" name="Line 6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96" name="Group 67"/>
          <p:cNvGrpSpPr>
            <a:grpSpLocks/>
          </p:cNvGrpSpPr>
          <p:nvPr/>
        </p:nvGrpSpPr>
        <p:grpSpPr bwMode="auto">
          <a:xfrm>
            <a:off x="5976938" y="2908300"/>
            <a:ext cx="679450" cy="314325"/>
            <a:chOff x="3600" y="219"/>
            <a:chExt cx="360" cy="175"/>
          </a:xfrm>
        </p:grpSpPr>
        <p:sp>
          <p:nvSpPr>
            <p:cNvPr id="3167" name="Oval 6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68" name="Line 6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9" name="Line 7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0" name="Rectangle 7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171" name="Oval 7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72" name="Group 7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177" name="Line 7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8" name="Line 7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9" name="Line 7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3" name="Group 7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174" name="Line 7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5" name="Line 7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" name="Line 8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97" name="Group 81"/>
          <p:cNvGrpSpPr>
            <a:grpSpLocks/>
          </p:cNvGrpSpPr>
          <p:nvPr/>
        </p:nvGrpSpPr>
        <p:grpSpPr bwMode="auto">
          <a:xfrm>
            <a:off x="5745163" y="4900613"/>
            <a:ext cx="715962" cy="311150"/>
            <a:chOff x="3600" y="219"/>
            <a:chExt cx="360" cy="175"/>
          </a:xfrm>
        </p:grpSpPr>
        <p:sp>
          <p:nvSpPr>
            <p:cNvPr id="3154" name="Oval 8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55" name="Line 8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6" name="Line 8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7" name="Rectangle 8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158" name="Oval 8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59" name="Group 8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164" name="Line 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5" name="Line 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6" name="Line 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60" name="Group 9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161" name="Line 9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2" name="Line 9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63" name="Line 9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098" name="Group 95"/>
          <p:cNvGrpSpPr>
            <a:grpSpLocks/>
          </p:cNvGrpSpPr>
          <p:nvPr/>
        </p:nvGrpSpPr>
        <p:grpSpPr bwMode="auto">
          <a:xfrm>
            <a:off x="6738938" y="3889375"/>
            <a:ext cx="679450" cy="314325"/>
            <a:chOff x="3600" y="219"/>
            <a:chExt cx="360" cy="175"/>
          </a:xfrm>
        </p:grpSpPr>
        <p:sp>
          <p:nvSpPr>
            <p:cNvPr id="3141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42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3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4" name="Rectangle 9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3145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46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151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2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3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47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148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49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50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3074" name="Object 1024"/>
          <p:cNvGraphicFramePr>
            <a:graphicFrameLocks noChangeAspect="1"/>
          </p:cNvGraphicFramePr>
          <p:nvPr/>
        </p:nvGraphicFramePr>
        <p:xfrm>
          <a:off x="4705350" y="4392613"/>
          <a:ext cx="5635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ClipArt" r:id="rId6" imgW="1305000" imgH="1085760" progId="MS_ClipArt_Gallery.2">
                  <p:embed/>
                </p:oleObj>
              </mc:Choice>
              <mc:Fallback>
                <p:oleObj name="ClipArt" r:id="rId6" imgW="1305000" imgH="1085760" progId="MS_ClipArt_Gallery.2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4392613"/>
                        <a:ext cx="5635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9" name="Line 110"/>
          <p:cNvSpPr>
            <a:spLocks noChangeShapeType="1"/>
          </p:cNvSpPr>
          <p:nvPr/>
        </p:nvSpPr>
        <p:spPr bwMode="auto">
          <a:xfrm>
            <a:off x="5249863" y="4721225"/>
            <a:ext cx="3143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075" name="Object 1025"/>
          <p:cNvGraphicFramePr>
            <a:graphicFrameLocks noChangeAspect="1"/>
          </p:cNvGraphicFramePr>
          <p:nvPr/>
        </p:nvGraphicFramePr>
        <p:xfrm>
          <a:off x="4914900" y="5191125"/>
          <a:ext cx="5635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ClipArt" r:id="rId7" imgW="1305000" imgH="1085760" progId="MS_ClipArt_Gallery.2">
                  <p:embed/>
                </p:oleObj>
              </mc:Choice>
              <mc:Fallback>
                <p:oleObj name="ClipArt" r:id="rId7" imgW="1305000" imgH="1085760" progId="MS_ClipArt_Gallery.2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5191125"/>
                        <a:ext cx="56356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0" name="Line 112"/>
          <p:cNvSpPr>
            <a:spLocks noChangeShapeType="1"/>
          </p:cNvSpPr>
          <p:nvPr/>
        </p:nvSpPr>
        <p:spPr bwMode="auto">
          <a:xfrm flipV="1">
            <a:off x="5465763" y="5529263"/>
            <a:ext cx="984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01" name="Group 113"/>
          <p:cNvGrpSpPr>
            <a:grpSpLocks/>
          </p:cNvGrpSpPr>
          <p:nvPr/>
        </p:nvGrpSpPr>
        <p:grpSpPr bwMode="auto">
          <a:xfrm>
            <a:off x="5084763" y="4849813"/>
            <a:ext cx="96837" cy="300037"/>
            <a:chOff x="3842" y="406"/>
            <a:chExt cx="51" cy="167"/>
          </a:xfrm>
        </p:grpSpPr>
        <p:sp>
          <p:nvSpPr>
            <p:cNvPr id="3138" name="Oval 114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39" name="Oval 115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40" name="Oval 116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02" name="Line 117"/>
          <p:cNvSpPr>
            <a:spLocks noChangeShapeType="1"/>
          </p:cNvSpPr>
          <p:nvPr/>
        </p:nvSpPr>
        <p:spPr bwMode="auto">
          <a:xfrm>
            <a:off x="5556250" y="4718050"/>
            <a:ext cx="0" cy="809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Line 118"/>
          <p:cNvSpPr>
            <a:spLocks noChangeShapeType="1"/>
          </p:cNvSpPr>
          <p:nvPr/>
        </p:nvSpPr>
        <p:spPr bwMode="auto">
          <a:xfrm>
            <a:off x="5556250" y="5067300"/>
            <a:ext cx="187325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Line 119"/>
          <p:cNvSpPr>
            <a:spLocks noChangeShapeType="1"/>
          </p:cNvSpPr>
          <p:nvPr/>
        </p:nvSpPr>
        <p:spPr bwMode="auto">
          <a:xfrm flipH="1">
            <a:off x="6461125" y="4206875"/>
            <a:ext cx="636588" cy="877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05" name="Group 120"/>
          <p:cNvGrpSpPr>
            <a:grpSpLocks/>
          </p:cNvGrpSpPr>
          <p:nvPr/>
        </p:nvGrpSpPr>
        <p:grpSpPr bwMode="auto">
          <a:xfrm rot="1433392">
            <a:off x="5003800" y="2955925"/>
            <a:ext cx="1028700" cy="171450"/>
            <a:chOff x="4712" y="1742"/>
            <a:chExt cx="648" cy="108"/>
          </a:xfrm>
        </p:grpSpPr>
        <p:sp>
          <p:nvSpPr>
            <p:cNvPr id="3136" name="Rectangle 121"/>
            <p:cNvSpPr>
              <a:spLocks noChangeArrowheads="1"/>
            </p:cNvSpPr>
            <p:nvPr/>
          </p:nvSpPr>
          <p:spPr bwMode="auto">
            <a:xfrm>
              <a:off x="4712" y="1742"/>
              <a:ext cx="648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37" name="Rectangle 122"/>
            <p:cNvSpPr>
              <a:spLocks noChangeArrowheads="1"/>
            </p:cNvSpPr>
            <p:nvPr/>
          </p:nvSpPr>
          <p:spPr bwMode="auto">
            <a:xfrm>
              <a:off x="4712" y="1742"/>
              <a:ext cx="534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106" name="Group 123"/>
          <p:cNvGrpSpPr>
            <a:grpSpLocks/>
          </p:cNvGrpSpPr>
          <p:nvPr/>
        </p:nvGrpSpPr>
        <p:grpSpPr bwMode="auto">
          <a:xfrm rot="3346875">
            <a:off x="6283325" y="3241676"/>
            <a:ext cx="447675" cy="171450"/>
            <a:chOff x="5078" y="1860"/>
            <a:chExt cx="282" cy="108"/>
          </a:xfrm>
        </p:grpSpPr>
        <p:sp>
          <p:nvSpPr>
            <p:cNvPr id="3134" name="Rectangle 124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35" name="Rectangle 125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107" name="Group 126"/>
          <p:cNvGrpSpPr>
            <a:grpSpLocks/>
          </p:cNvGrpSpPr>
          <p:nvPr/>
        </p:nvGrpSpPr>
        <p:grpSpPr bwMode="auto">
          <a:xfrm rot="3215306">
            <a:off x="6600825" y="3346451"/>
            <a:ext cx="447675" cy="171450"/>
            <a:chOff x="5078" y="1860"/>
            <a:chExt cx="282" cy="108"/>
          </a:xfrm>
        </p:grpSpPr>
        <p:sp>
          <p:nvSpPr>
            <p:cNvPr id="3132" name="Rectangle 127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33" name="Rectangle 128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108" name="Group 129"/>
          <p:cNvGrpSpPr>
            <a:grpSpLocks/>
          </p:cNvGrpSpPr>
          <p:nvPr/>
        </p:nvGrpSpPr>
        <p:grpSpPr bwMode="auto">
          <a:xfrm rot="3051000">
            <a:off x="6953250" y="3467101"/>
            <a:ext cx="447675" cy="171450"/>
            <a:chOff x="5078" y="1860"/>
            <a:chExt cx="282" cy="108"/>
          </a:xfrm>
        </p:grpSpPr>
        <p:sp>
          <p:nvSpPr>
            <p:cNvPr id="3130" name="Rectangle 130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31" name="Rectangle 131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09" name="Line 132"/>
          <p:cNvSpPr>
            <a:spLocks noChangeShapeType="1"/>
          </p:cNvSpPr>
          <p:nvPr/>
        </p:nvSpPr>
        <p:spPr bwMode="auto">
          <a:xfrm>
            <a:off x="6007100" y="3276600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0" name="Line 133"/>
          <p:cNvSpPr>
            <a:spLocks noChangeShapeType="1"/>
          </p:cNvSpPr>
          <p:nvPr/>
        </p:nvSpPr>
        <p:spPr bwMode="auto">
          <a:xfrm>
            <a:off x="6642100" y="3517900"/>
            <a:ext cx="13335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Line 134"/>
          <p:cNvSpPr>
            <a:spLocks noChangeShapeType="1"/>
          </p:cNvSpPr>
          <p:nvPr/>
        </p:nvSpPr>
        <p:spPr bwMode="auto">
          <a:xfrm>
            <a:off x="6965950" y="3616325"/>
            <a:ext cx="117475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2" name="Line 135"/>
          <p:cNvSpPr>
            <a:spLocks noChangeShapeType="1"/>
          </p:cNvSpPr>
          <p:nvPr/>
        </p:nvSpPr>
        <p:spPr bwMode="auto">
          <a:xfrm>
            <a:off x="7334250" y="3730625"/>
            <a:ext cx="10160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13" name="Group 136"/>
          <p:cNvGrpSpPr>
            <a:grpSpLocks/>
          </p:cNvGrpSpPr>
          <p:nvPr/>
        </p:nvGrpSpPr>
        <p:grpSpPr bwMode="auto">
          <a:xfrm rot="-10773343">
            <a:off x="5610225" y="4352925"/>
            <a:ext cx="447675" cy="171450"/>
            <a:chOff x="5078" y="1860"/>
            <a:chExt cx="282" cy="108"/>
          </a:xfrm>
        </p:grpSpPr>
        <p:sp>
          <p:nvSpPr>
            <p:cNvPr id="3128" name="Rectangle 137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29" name="Rectangle 138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114" name="Group 139"/>
          <p:cNvGrpSpPr>
            <a:grpSpLocks/>
          </p:cNvGrpSpPr>
          <p:nvPr/>
        </p:nvGrpSpPr>
        <p:grpSpPr bwMode="auto">
          <a:xfrm rot="-10773343">
            <a:off x="5613400" y="4546600"/>
            <a:ext cx="447675" cy="171450"/>
            <a:chOff x="5078" y="1860"/>
            <a:chExt cx="282" cy="108"/>
          </a:xfrm>
        </p:grpSpPr>
        <p:sp>
          <p:nvSpPr>
            <p:cNvPr id="3126" name="Rectangle 140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27" name="Rectangle 141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3115" name="Group 142"/>
          <p:cNvGrpSpPr>
            <a:grpSpLocks/>
          </p:cNvGrpSpPr>
          <p:nvPr/>
        </p:nvGrpSpPr>
        <p:grpSpPr bwMode="auto">
          <a:xfrm rot="-10773343">
            <a:off x="5616575" y="4740275"/>
            <a:ext cx="447675" cy="171450"/>
            <a:chOff x="5078" y="1860"/>
            <a:chExt cx="282" cy="108"/>
          </a:xfrm>
        </p:grpSpPr>
        <p:sp>
          <p:nvSpPr>
            <p:cNvPr id="3124" name="Rectangle 143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25" name="Rectangle 144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16" name="Line 145"/>
          <p:cNvSpPr>
            <a:spLocks noChangeShapeType="1"/>
          </p:cNvSpPr>
          <p:nvPr/>
        </p:nvSpPr>
        <p:spPr bwMode="auto">
          <a:xfrm rot="9691848">
            <a:off x="5365750" y="44100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7" name="Line 146"/>
          <p:cNvSpPr>
            <a:spLocks noChangeShapeType="1"/>
          </p:cNvSpPr>
          <p:nvPr/>
        </p:nvSpPr>
        <p:spPr bwMode="auto">
          <a:xfrm rot="9691848">
            <a:off x="5356225" y="4584700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8" name="Line 147"/>
          <p:cNvSpPr>
            <a:spLocks noChangeShapeType="1"/>
          </p:cNvSpPr>
          <p:nvPr/>
        </p:nvSpPr>
        <p:spPr bwMode="auto">
          <a:xfrm rot="9691848">
            <a:off x="5359400" y="47910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119" name="Group 148"/>
          <p:cNvGrpSpPr>
            <a:grpSpLocks/>
          </p:cNvGrpSpPr>
          <p:nvPr/>
        </p:nvGrpSpPr>
        <p:grpSpPr bwMode="auto">
          <a:xfrm rot="10793026">
            <a:off x="4281488" y="4189413"/>
            <a:ext cx="1030287" cy="173037"/>
            <a:chOff x="4712" y="1742"/>
            <a:chExt cx="648" cy="108"/>
          </a:xfrm>
        </p:grpSpPr>
        <p:sp>
          <p:nvSpPr>
            <p:cNvPr id="3122" name="Rectangle 149"/>
            <p:cNvSpPr>
              <a:spLocks noChangeArrowheads="1"/>
            </p:cNvSpPr>
            <p:nvPr/>
          </p:nvSpPr>
          <p:spPr bwMode="auto">
            <a:xfrm>
              <a:off x="4712" y="1742"/>
              <a:ext cx="648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23" name="Rectangle 150"/>
            <p:cNvSpPr>
              <a:spLocks noChangeArrowheads="1"/>
            </p:cNvSpPr>
            <p:nvPr/>
          </p:nvSpPr>
          <p:spPr bwMode="auto">
            <a:xfrm>
              <a:off x="4712" y="1742"/>
              <a:ext cx="534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20" name="Line 151"/>
          <p:cNvSpPr>
            <a:spLocks noChangeShapeType="1"/>
          </p:cNvSpPr>
          <p:nvPr/>
        </p:nvSpPr>
        <p:spPr bwMode="auto">
          <a:xfrm rot="9691848">
            <a:off x="4032250" y="42322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1" name="Text Box 152"/>
          <p:cNvSpPr txBox="1">
            <a:spLocks noChangeArrowheads="1"/>
          </p:cNvSpPr>
          <p:nvPr/>
        </p:nvSpPr>
        <p:spPr bwMode="auto">
          <a:xfrm>
            <a:off x="4672013" y="3840163"/>
            <a:ext cx="1101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600"/>
              <a:t>reassembly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64611-9325-44CD-9E7A-27AC3EBBCCE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9550"/>
            <a:ext cx="7772400" cy="62865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Intra-AS and Inter-AS routing</a:t>
            </a:r>
            <a:endParaRPr lang="en-US" altLang="en-US" smtClean="0"/>
          </a:p>
        </p:txBody>
      </p:sp>
      <p:pic>
        <p:nvPicPr>
          <p:cNvPr id="7172" name="Picture 3" descr="C:\temp\gaterout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288" y="3783013"/>
            <a:ext cx="4244975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5870575" y="1014413"/>
            <a:ext cx="28733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Gateways:</a:t>
            </a:r>
            <a:endParaRPr lang="en-US" altLang="en-US" sz="2000"/>
          </a:p>
          <a:p>
            <a:pPr lvl="1">
              <a:buFontTx/>
              <a:buChar char="•"/>
            </a:pPr>
            <a:r>
              <a:rPr lang="en-US" altLang="en-US" sz="2000"/>
              <a:t>perform inter-AS routing amongst themselves</a:t>
            </a:r>
          </a:p>
          <a:p>
            <a:pPr lvl="1">
              <a:buFontTx/>
              <a:buChar char="•"/>
            </a:pPr>
            <a:r>
              <a:rPr lang="en-US" altLang="en-US" sz="2000"/>
              <a:t>perform intra-AS routing with other routers in their AS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384175" y="4281488"/>
            <a:ext cx="26447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1800">
                <a:solidFill>
                  <a:schemeClr val="accent2"/>
                </a:solidFill>
              </a:rPr>
              <a:t>inter-AS, intra-AS routing in </a:t>
            </a:r>
          </a:p>
          <a:p>
            <a:pPr algn="r"/>
            <a:r>
              <a:rPr lang="en-US" altLang="en-US" sz="1800">
                <a:solidFill>
                  <a:schemeClr val="accent2"/>
                </a:solidFill>
              </a:rPr>
              <a:t>gateway A.c</a:t>
            </a:r>
            <a:endParaRPr lang="en-US" altLang="en-US" sz="1800"/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6565900" y="3929063"/>
            <a:ext cx="1844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accent2"/>
                </a:solidFill>
              </a:rPr>
              <a:t>network layer</a:t>
            </a:r>
            <a:endParaRPr lang="en-US" altLang="en-US" sz="1800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6661150" y="4329113"/>
            <a:ext cx="13493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accent2"/>
                </a:solidFill>
              </a:rPr>
              <a:t>link layer</a:t>
            </a:r>
            <a:endParaRPr lang="en-US" altLang="en-US" sz="2000"/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6823075" y="5013325"/>
            <a:ext cx="207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1800">
                <a:solidFill>
                  <a:schemeClr val="accent2"/>
                </a:solidFill>
              </a:rPr>
              <a:t>physical layer</a:t>
            </a:r>
            <a:endParaRPr lang="en-US" altLang="en-US" sz="1800"/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 flipH="1">
            <a:off x="5981700" y="4135438"/>
            <a:ext cx="552450" cy="3429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 flipH="1">
            <a:off x="6038850" y="4573588"/>
            <a:ext cx="657225" cy="68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 flipH="1">
            <a:off x="6067425" y="4945063"/>
            <a:ext cx="809625" cy="75247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Freeform 12"/>
          <p:cNvSpPr>
            <a:spLocks/>
          </p:cNvSpPr>
          <p:nvPr/>
        </p:nvSpPr>
        <p:spPr bwMode="auto">
          <a:xfrm>
            <a:off x="4537075" y="1885950"/>
            <a:ext cx="1844675" cy="862013"/>
          </a:xfrm>
          <a:custGeom>
            <a:avLst/>
            <a:gdLst>
              <a:gd name="T0" fmla="*/ 2147483647 w 1162"/>
              <a:gd name="T1" fmla="*/ 2147483647 h 543"/>
              <a:gd name="T2" fmla="*/ 2147483647 w 1162"/>
              <a:gd name="T3" fmla="*/ 2147483647 h 543"/>
              <a:gd name="T4" fmla="*/ 2147483647 w 1162"/>
              <a:gd name="T5" fmla="*/ 2147483647 h 543"/>
              <a:gd name="T6" fmla="*/ 2147483647 w 1162"/>
              <a:gd name="T7" fmla="*/ 2147483647 h 543"/>
              <a:gd name="T8" fmla="*/ 2147483647 w 1162"/>
              <a:gd name="T9" fmla="*/ 2147483647 h 543"/>
              <a:gd name="T10" fmla="*/ 2147483647 w 1162"/>
              <a:gd name="T11" fmla="*/ 2147483647 h 543"/>
              <a:gd name="T12" fmla="*/ 2147483647 w 1162"/>
              <a:gd name="T13" fmla="*/ 2147483647 h 543"/>
              <a:gd name="T14" fmla="*/ 2147483647 w 1162"/>
              <a:gd name="T15" fmla="*/ 2147483647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2" name="Freeform 13"/>
          <p:cNvSpPr>
            <a:spLocks/>
          </p:cNvSpPr>
          <p:nvPr/>
        </p:nvSpPr>
        <p:spPr bwMode="auto">
          <a:xfrm>
            <a:off x="117475" y="1870075"/>
            <a:ext cx="1901825" cy="715963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>
            <a:off x="1806575" y="2081213"/>
            <a:ext cx="2832100" cy="2222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Freeform 15"/>
          <p:cNvSpPr>
            <a:spLocks/>
          </p:cNvSpPr>
          <p:nvPr/>
        </p:nvSpPr>
        <p:spPr bwMode="auto">
          <a:xfrm>
            <a:off x="1433513" y="2398713"/>
            <a:ext cx="2513012" cy="1082675"/>
          </a:xfrm>
          <a:custGeom>
            <a:avLst/>
            <a:gdLst>
              <a:gd name="T0" fmla="*/ 2147483647 w 1583"/>
              <a:gd name="T1" fmla="*/ 2147483647 h 682"/>
              <a:gd name="T2" fmla="*/ 2147483647 w 1583"/>
              <a:gd name="T3" fmla="*/ 2147483647 h 682"/>
              <a:gd name="T4" fmla="*/ 2147483647 w 1583"/>
              <a:gd name="T5" fmla="*/ 2147483647 h 682"/>
              <a:gd name="T6" fmla="*/ 2147483647 w 1583"/>
              <a:gd name="T7" fmla="*/ 2147483647 h 682"/>
              <a:gd name="T8" fmla="*/ 2147483647 w 1583"/>
              <a:gd name="T9" fmla="*/ 2147483647 h 682"/>
              <a:gd name="T10" fmla="*/ 2147483647 w 1583"/>
              <a:gd name="T11" fmla="*/ 2147483647 h 682"/>
              <a:gd name="T12" fmla="*/ 2147483647 w 1583"/>
              <a:gd name="T13" fmla="*/ 2147483647 h 682"/>
              <a:gd name="T14" fmla="*/ 2147483647 w 1583"/>
              <a:gd name="T15" fmla="*/ 2147483647 h 682"/>
              <a:gd name="T16" fmla="*/ 2147483647 w 1583"/>
              <a:gd name="T17" fmla="*/ 2147483647 h 6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83"/>
              <a:gd name="T28" fmla="*/ 0 h 682"/>
              <a:gd name="T29" fmla="*/ 1583 w 1583"/>
              <a:gd name="T30" fmla="*/ 682 h 68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83" h="682">
                <a:moveTo>
                  <a:pt x="155" y="224"/>
                </a:moveTo>
                <a:cubicBezTo>
                  <a:pt x="208" y="137"/>
                  <a:pt x="302" y="108"/>
                  <a:pt x="407" y="74"/>
                </a:cubicBezTo>
                <a:cubicBezTo>
                  <a:pt x="512" y="40"/>
                  <a:pt x="660" y="0"/>
                  <a:pt x="785" y="20"/>
                </a:cubicBezTo>
                <a:cubicBezTo>
                  <a:pt x="910" y="40"/>
                  <a:pt x="1027" y="126"/>
                  <a:pt x="1157" y="194"/>
                </a:cubicBezTo>
                <a:cubicBezTo>
                  <a:pt x="1287" y="262"/>
                  <a:pt x="1545" y="353"/>
                  <a:pt x="1564" y="428"/>
                </a:cubicBezTo>
                <a:cubicBezTo>
                  <a:pt x="1583" y="503"/>
                  <a:pt x="1417" y="606"/>
                  <a:pt x="1272" y="644"/>
                </a:cubicBezTo>
                <a:cubicBezTo>
                  <a:pt x="1127" y="682"/>
                  <a:pt x="887" y="664"/>
                  <a:pt x="690" y="656"/>
                </a:cubicBezTo>
                <a:cubicBezTo>
                  <a:pt x="493" y="648"/>
                  <a:pt x="178" y="668"/>
                  <a:pt x="89" y="596"/>
                </a:cubicBezTo>
                <a:cubicBezTo>
                  <a:pt x="0" y="524"/>
                  <a:pt x="102" y="311"/>
                  <a:pt x="155" y="224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5" name="Oval 16"/>
          <p:cNvSpPr>
            <a:spLocks noChangeArrowheads="1"/>
          </p:cNvSpPr>
          <p:nvPr/>
        </p:nvSpPr>
        <p:spPr bwMode="auto">
          <a:xfrm>
            <a:off x="414338" y="2262188"/>
            <a:ext cx="496887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6" name="Line 17"/>
          <p:cNvSpPr>
            <a:spLocks noChangeShapeType="1"/>
          </p:cNvSpPr>
          <p:nvPr/>
        </p:nvSpPr>
        <p:spPr bwMode="auto">
          <a:xfrm>
            <a:off x="414338" y="225107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7" name="Line 18"/>
          <p:cNvSpPr>
            <a:spLocks noChangeShapeType="1"/>
          </p:cNvSpPr>
          <p:nvPr/>
        </p:nvSpPr>
        <p:spPr bwMode="auto">
          <a:xfrm>
            <a:off x="911225" y="225107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Rectangle 19"/>
          <p:cNvSpPr>
            <a:spLocks noChangeArrowheads="1"/>
          </p:cNvSpPr>
          <p:nvPr/>
        </p:nvSpPr>
        <p:spPr bwMode="auto">
          <a:xfrm>
            <a:off x="414338" y="2251075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189" name="Oval 20"/>
          <p:cNvSpPr>
            <a:spLocks noChangeArrowheads="1"/>
          </p:cNvSpPr>
          <p:nvPr/>
        </p:nvSpPr>
        <p:spPr bwMode="auto">
          <a:xfrm>
            <a:off x="409575" y="2157413"/>
            <a:ext cx="496888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0" name="Rectangle 21"/>
          <p:cNvSpPr>
            <a:spLocks noChangeArrowheads="1"/>
          </p:cNvSpPr>
          <p:nvPr/>
        </p:nvSpPr>
        <p:spPr bwMode="auto">
          <a:xfrm>
            <a:off x="547688" y="2178050"/>
            <a:ext cx="223837" cy="1968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1" name="Text Box 22"/>
          <p:cNvSpPr txBox="1">
            <a:spLocks noChangeArrowheads="1"/>
          </p:cNvSpPr>
          <p:nvPr/>
        </p:nvSpPr>
        <p:spPr bwMode="auto">
          <a:xfrm>
            <a:off x="515938" y="2078038"/>
            <a:ext cx="29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000"/>
              <a:t>a</a:t>
            </a:r>
            <a:endParaRPr lang="en-US" altLang="en-US"/>
          </a:p>
        </p:txBody>
      </p:sp>
      <p:sp>
        <p:nvSpPr>
          <p:cNvPr id="7192" name="Oval 23"/>
          <p:cNvSpPr>
            <a:spLocks noChangeArrowheads="1"/>
          </p:cNvSpPr>
          <p:nvPr/>
        </p:nvSpPr>
        <p:spPr bwMode="auto">
          <a:xfrm>
            <a:off x="2347913" y="3224213"/>
            <a:ext cx="496887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3" name="Line 24"/>
          <p:cNvSpPr>
            <a:spLocks noChangeShapeType="1"/>
          </p:cNvSpPr>
          <p:nvPr/>
        </p:nvSpPr>
        <p:spPr bwMode="auto">
          <a:xfrm>
            <a:off x="2347913" y="321310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4" name="Line 25"/>
          <p:cNvSpPr>
            <a:spLocks noChangeShapeType="1"/>
          </p:cNvSpPr>
          <p:nvPr/>
        </p:nvSpPr>
        <p:spPr bwMode="auto">
          <a:xfrm>
            <a:off x="2844800" y="321310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Rectangle 26"/>
          <p:cNvSpPr>
            <a:spLocks noChangeArrowheads="1"/>
          </p:cNvSpPr>
          <p:nvPr/>
        </p:nvSpPr>
        <p:spPr bwMode="auto">
          <a:xfrm>
            <a:off x="2347913" y="3213100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196" name="Oval 27"/>
          <p:cNvSpPr>
            <a:spLocks noChangeArrowheads="1"/>
          </p:cNvSpPr>
          <p:nvPr/>
        </p:nvSpPr>
        <p:spPr bwMode="auto">
          <a:xfrm>
            <a:off x="2343150" y="3119438"/>
            <a:ext cx="496888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197" name="Group 28"/>
          <p:cNvGrpSpPr>
            <a:grpSpLocks/>
          </p:cNvGrpSpPr>
          <p:nvPr/>
        </p:nvGrpSpPr>
        <p:grpSpPr bwMode="auto">
          <a:xfrm>
            <a:off x="2443163" y="3030538"/>
            <a:ext cx="311150" cy="396875"/>
            <a:chOff x="2958" y="2427"/>
            <a:chExt cx="199" cy="250"/>
          </a:xfrm>
        </p:grpSpPr>
        <p:sp>
          <p:nvSpPr>
            <p:cNvPr id="7310" name="Rectangle 29"/>
            <p:cNvSpPr>
              <a:spLocks noChangeArrowheads="1"/>
            </p:cNvSpPr>
            <p:nvPr/>
          </p:nvSpPr>
          <p:spPr bwMode="auto">
            <a:xfrm>
              <a:off x="2982" y="2490"/>
              <a:ext cx="144" cy="13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11" name="Text Box 30"/>
            <p:cNvSpPr txBox="1">
              <a:spLocks noChangeArrowheads="1"/>
            </p:cNvSpPr>
            <p:nvPr/>
          </p:nvSpPr>
          <p:spPr bwMode="auto">
            <a:xfrm>
              <a:off x="2958" y="2427"/>
              <a:ext cx="1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b</a:t>
              </a:r>
              <a:endParaRPr lang="en-US" altLang="en-US"/>
            </a:p>
          </p:txBody>
        </p:sp>
      </p:grpSp>
      <p:sp>
        <p:nvSpPr>
          <p:cNvPr id="7198" name="Freeform 31"/>
          <p:cNvSpPr>
            <a:spLocks/>
          </p:cNvSpPr>
          <p:nvPr/>
        </p:nvSpPr>
        <p:spPr bwMode="auto">
          <a:xfrm>
            <a:off x="3071813" y="2225675"/>
            <a:ext cx="781050" cy="790575"/>
          </a:xfrm>
          <a:custGeom>
            <a:avLst/>
            <a:gdLst>
              <a:gd name="T0" fmla="*/ 2147483647 w 492"/>
              <a:gd name="T1" fmla="*/ 2147483647 h 498"/>
              <a:gd name="T2" fmla="*/ 0 w 492"/>
              <a:gd name="T3" fmla="*/ 0 h 498"/>
              <a:gd name="T4" fmla="*/ 2147483647 w 492"/>
              <a:gd name="T5" fmla="*/ 0 h 498"/>
              <a:gd name="T6" fmla="*/ 2147483647 w 492"/>
              <a:gd name="T7" fmla="*/ 2147483647 h 498"/>
              <a:gd name="T8" fmla="*/ 2147483647 w 492"/>
              <a:gd name="T9" fmla="*/ 2147483647 h 4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498"/>
              <a:gd name="T17" fmla="*/ 492 w 492"/>
              <a:gd name="T18" fmla="*/ 498 h 4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498">
                <a:moveTo>
                  <a:pt x="78" y="498"/>
                </a:moveTo>
                <a:lnTo>
                  <a:pt x="0" y="0"/>
                </a:lnTo>
                <a:lnTo>
                  <a:pt x="492" y="0"/>
                </a:lnTo>
                <a:lnTo>
                  <a:pt x="396" y="498"/>
                </a:lnTo>
                <a:lnTo>
                  <a:pt x="78" y="498"/>
                </a:lnTo>
                <a:close/>
              </a:path>
            </a:pathLst>
          </a:custGeom>
          <a:solidFill>
            <a:srgbClr val="DDDDDD"/>
          </a:solidFill>
          <a:ln w="9525">
            <a:solidFill>
              <a:srgbClr val="DDDDDD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99" name="Freeform 32"/>
          <p:cNvSpPr>
            <a:spLocks/>
          </p:cNvSpPr>
          <p:nvPr/>
        </p:nvSpPr>
        <p:spPr bwMode="auto">
          <a:xfrm>
            <a:off x="2152650" y="1782763"/>
            <a:ext cx="781050" cy="790575"/>
          </a:xfrm>
          <a:custGeom>
            <a:avLst/>
            <a:gdLst>
              <a:gd name="T0" fmla="*/ 2147483647 w 492"/>
              <a:gd name="T1" fmla="*/ 2147483647 h 498"/>
              <a:gd name="T2" fmla="*/ 0 w 492"/>
              <a:gd name="T3" fmla="*/ 0 h 498"/>
              <a:gd name="T4" fmla="*/ 2147483647 w 492"/>
              <a:gd name="T5" fmla="*/ 0 h 498"/>
              <a:gd name="T6" fmla="*/ 2147483647 w 492"/>
              <a:gd name="T7" fmla="*/ 2147483647 h 498"/>
              <a:gd name="T8" fmla="*/ 2147483647 w 492"/>
              <a:gd name="T9" fmla="*/ 2147483647 h 4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498"/>
              <a:gd name="T17" fmla="*/ 492 w 492"/>
              <a:gd name="T18" fmla="*/ 498 h 4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498">
                <a:moveTo>
                  <a:pt x="78" y="498"/>
                </a:moveTo>
                <a:lnTo>
                  <a:pt x="0" y="0"/>
                </a:lnTo>
                <a:lnTo>
                  <a:pt x="492" y="0"/>
                </a:lnTo>
                <a:lnTo>
                  <a:pt x="396" y="498"/>
                </a:lnTo>
                <a:lnTo>
                  <a:pt x="78" y="498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0" name="Freeform 33"/>
          <p:cNvSpPr>
            <a:spLocks/>
          </p:cNvSpPr>
          <p:nvPr/>
        </p:nvSpPr>
        <p:spPr bwMode="auto">
          <a:xfrm>
            <a:off x="1162050" y="1255713"/>
            <a:ext cx="781050" cy="774700"/>
          </a:xfrm>
          <a:custGeom>
            <a:avLst/>
            <a:gdLst>
              <a:gd name="T0" fmla="*/ 2147483647 w 492"/>
              <a:gd name="T1" fmla="*/ 2147483647 h 488"/>
              <a:gd name="T2" fmla="*/ 0 w 492"/>
              <a:gd name="T3" fmla="*/ 0 h 488"/>
              <a:gd name="T4" fmla="*/ 2147483647 w 492"/>
              <a:gd name="T5" fmla="*/ 0 h 488"/>
              <a:gd name="T6" fmla="*/ 2147483647 w 492"/>
              <a:gd name="T7" fmla="*/ 2147483647 h 488"/>
              <a:gd name="T8" fmla="*/ 2147483647 w 492"/>
              <a:gd name="T9" fmla="*/ 2147483647 h 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488"/>
              <a:gd name="T17" fmla="*/ 492 w 492"/>
              <a:gd name="T18" fmla="*/ 488 h 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488">
                <a:moveTo>
                  <a:pt x="84" y="486"/>
                </a:moveTo>
                <a:lnTo>
                  <a:pt x="0" y="0"/>
                </a:lnTo>
                <a:lnTo>
                  <a:pt x="492" y="0"/>
                </a:lnTo>
                <a:lnTo>
                  <a:pt x="404" y="488"/>
                </a:lnTo>
                <a:lnTo>
                  <a:pt x="84" y="486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1" name="Oval 34"/>
          <p:cNvSpPr>
            <a:spLocks noChangeArrowheads="1"/>
          </p:cNvSpPr>
          <p:nvPr/>
        </p:nvSpPr>
        <p:spPr bwMode="auto">
          <a:xfrm>
            <a:off x="1304925" y="2052638"/>
            <a:ext cx="496888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2" name="Line 35"/>
          <p:cNvSpPr>
            <a:spLocks noChangeShapeType="1"/>
          </p:cNvSpPr>
          <p:nvPr/>
        </p:nvSpPr>
        <p:spPr bwMode="auto">
          <a:xfrm>
            <a:off x="1304925" y="204152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6"/>
          <p:cNvSpPr>
            <a:spLocks noChangeShapeType="1"/>
          </p:cNvSpPr>
          <p:nvPr/>
        </p:nvSpPr>
        <p:spPr bwMode="auto">
          <a:xfrm>
            <a:off x="1801813" y="204152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04" name="Rectangle 37"/>
          <p:cNvSpPr>
            <a:spLocks noChangeArrowheads="1"/>
          </p:cNvSpPr>
          <p:nvPr/>
        </p:nvSpPr>
        <p:spPr bwMode="auto">
          <a:xfrm>
            <a:off x="1304925" y="2041525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205" name="Oval 38"/>
          <p:cNvSpPr>
            <a:spLocks noChangeArrowheads="1"/>
          </p:cNvSpPr>
          <p:nvPr/>
        </p:nvSpPr>
        <p:spPr bwMode="auto">
          <a:xfrm>
            <a:off x="1300163" y="1947863"/>
            <a:ext cx="496887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6" name="Rectangle 39"/>
          <p:cNvSpPr>
            <a:spLocks noChangeArrowheads="1"/>
          </p:cNvSpPr>
          <p:nvPr/>
        </p:nvSpPr>
        <p:spPr bwMode="auto">
          <a:xfrm>
            <a:off x="1438275" y="1968500"/>
            <a:ext cx="225425" cy="1746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7" name="Text Box 40"/>
          <p:cNvSpPr txBox="1">
            <a:spLocks noChangeArrowheads="1"/>
          </p:cNvSpPr>
          <p:nvPr/>
        </p:nvSpPr>
        <p:spPr bwMode="auto">
          <a:xfrm>
            <a:off x="1400175" y="18684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000"/>
              <a:t>b</a:t>
            </a:r>
            <a:endParaRPr lang="en-US" altLang="en-US"/>
          </a:p>
        </p:txBody>
      </p:sp>
      <p:sp>
        <p:nvSpPr>
          <p:cNvPr id="7208" name="Oval 41"/>
          <p:cNvSpPr>
            <a:spLocks noChangeArrowheads="1"/>
          </p:cNvSpPr>
          <p:nvPr/>
        </p:nvSpPr>
        <p:spPr bwMode="auto">
          <a:xfrm>
            <a:off x="2290763" y="2595563"/>
            <a:ext cx="496887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09" name="Line 42"/>
          <p:cNvSpPr>
            <a:spLocks noChangeShapeType="1"/>
          </p:cNvSpPr>
          <p:nvPr/>
        </p:nvSpPr>
        <p:spPr bwMode="auto">
          <a:xfrm>
            <a:off x="2290763" y="258445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0" name="Line 43"/>
          <p:cNvSpPr>
            <a:spLocks noChangeShapeType="1"/>
          </p:cNvSpPr>
          <p:nvPr/>
        </p:nvSpPr>
        <p:spPr bwMode="auto">
          <a:xfrm>
            <a:off x="2787650" y="258445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1" name="Rectangle 44"/>
          <p:cNvSpPr>
            <a:spLocks noChangeArrowheads="1"/>
          </p:cNvSpPr>
          <p:nvPr/>
        </p:nvSpPr>
        <p:spPr bwMode="auto">
          <a:xfrm>
            <a:off x="2290763" y="2584450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212" name="Oval 45"/>
          <p:cNvSpPr>
            <a:spLocks noChangeArrowheads="1"/>
          </p:cNvSpPr>
          <p:nvPr/>
        </p:nvSpPr>
        <p:spPr bwMode="auto">
          <a:xfrm>
            <a:off x="2286000" y="2490788"/>
            <a:ext cx="496888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213" name="Group 46"/>
          <p:cNvGrpSpPr>
            <a:grpSpLocks/>
          </p:cNvGrpSpPr>
          <p:nvPr/>
        </p:nvGrpSpPr>
        <p:grpSpPr bwMode="auto">
          <a:xfrm>
            <a:off x="2389188" y="2401888"/>
            <a:ext cx="296862" cy="396875"/>
            <a:chOff x="2962" y="2427"/>
            <a:chExt cx="190" cy="250"/>
          </a:xfrm>
        </p:grpSpPr>
        <p:sp>
          <p:nvSpPr>
            <p:cNvPr id="7308" name="Rectangle 47"/>
            <p:cNvSpPr>
              <a:spLocks noChangeArrowheads="1"/>
            </p:cNvSpPr>
            <p:nvPr/>
          </p:nvSpPr>
          <p:spPr bwMode="auto">
            <a:xfrm>
              <a:off x="2982" y="2490"/>
              <a:ext cx="144" cy="13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09" name="Text Box 48"/>
            <p:cNvSpPr txBox="1">
              <a:spLocks noChangeArrowheads="1"/>
            </p:cNvSpPr>
            <p:nvPr/>
          </p:nvSpPr>
          <p:spPr bwMode="auto">
            <a:xfrm>
              <a:off x="2962" y="2427"/>
              <a:ext cx="1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a</a:t>
              </a:r>
              <a:endParaRPr lang="en-US" altLang="en-US"/>
            </a:p>
          </p:txBody>
        </p:sp>
      </p:grpSp>
      <p:sp>
        <p:nvSpPr>
          <p:cNvPr id="7214" name="Freeform 49"/>
          <p:cNvSpPr>
            <a:spLocks/>
          </p:cNvSpPr>
          <p:nvPr/>
        </p:nvSpPr>
        <p:spPr bwMode="auto">
          <a:xfrm>
            <a:off x="4506913" y="1463675"/>
            <a:ext cx="781050" cy="790575"/>
          </a:xfrm>
          <a:custGeom>
            <a:avLst/>
            <a:gdLst>
              <a:gd name="T0" fmla="*/ 2147483647 w 492"/>
              <a:gd name="T1" fmla="*/ 2147483647 h 498"/>
              <a:gd name="T2" fmla="*/ 0 w 492"/>
              <a:gd name="T3" fmla="*/ 0 h 498"/>
              <a:gd name="T4" fmla="*/ 2147483647 w 492"/>
              <a:gd name="T5" fmla="*/ 0 h 498"/>
              <a:gd name="T6" fmla="*/ 2147483647 w 492"/>
              <a:gd name="T7" fmla="*/ 2147483647 h 498"/>
              <a:gd name="T8" fmla="*/ 2147483647 w 492"/>
              <a:gd name="T9" fmla="*/ 2147483647 h 4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2"/>
              <a:gd name="T16" fmla="*/ 0 h 498"/>
              <a:gd name="T17" fmla="*/ 492 w 492"/>
              <a:gd name="T18" fmla="*/ 498 h 4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2" h="498">
                <a:moveTo>
                  <a:pt x="78" y="498"/>
                </a:moveTo>
                <a:lnTo>
                  <a:pt x="0" y="0"/>
                </a:lnTo>
                <a:lnTo>
                  <a:pt x="492" y="0"/>
                </a:lnTo>
                <a:lnTo>
                  <a:pt x="396" y="498"/>
                </a:lnTo>
                <a:lnTo>
                  <a:pt x="78" y="498"/>
                </a:lnTo>
                <a:close/>
              </a:path>
            </a:pathLst>
          </a:cu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15" name="Line 50"/>
          <p:cNvSpPr>
            <a:spLocks noChangeShapeType="1"/>
          </p:cNvSpPr>
          <p:nvPr/>
        </p:nvSpPr>
        <p:spPr bwMode="auto">
          <a:xfrm>
            <a:off x="5140325" y="2297113"/>
            <a:ext cx="48895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6" name="Line 51"/>
          <p:cNvSpPr>
            <a:spLocks noChangeShapeType="1"/>
          </p:cNvSpPr>
          <p:nvPr/>
        </p:nvSpPr>
        <p:spPr bwMode="auto">
          <a:xfrm>
            <a:off x="5654675" y="2176463"/>
            <a:ext cx="146050" cy="184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7" name="Line 52"/>
          <p:cNvSpPr>
            <a:spLocks noChangeShapeType="1"/>
          </p:cNvSpPr>
          <p:nvPr/>
        </p:nvSpPr>
        <p:spPr bwMode="auto">
          <a:xfrm flipV="1">
            <a:off x="5032375" y="2106613"/>
            <a:ext cx="180975" cy="120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18" name="Freeform 53"/>
          <p:cNvSpPr>
            <a:spLocks/>
          </p:cNvSpPr>
          <p:nvPr/>
        </p:nvSpPr>
        <p:spPr bwMode="auto">
          <a:xfrm>
            <a:off x="2841625" y="3113088"/>
            <a:ext cx="419100" cy="130175"/>
          </a:xfrm>
          <a:custGeom>
            <a:avLst/>
            <a:gdLst>
              <a:gd name="T0" fmla="*/ 0 w 264"/>
              <a:gd name="T1" fmla="*/ 2147483647 h 82"/>
              <a:gd name="T2" fmla="*/ 2147483647 w 264"/>
              <a:gd name="T3" fmla="*/ 0 h 82"/>
              <a:gd name="T4" fmla="*/ 0 60000 65536"/>
              <a:gd name="T5" fmla="*/ 0 60000 65536"/>
              <a:gd name="T6" fmla="*/ 0 w 264"/>
              <a:gd name="T7" fmla="*/ 0 h 82"/>
              <a:gd name="T8" fmla="*/ 264 w 264"/>
              <a:gd name="T9" fmla="*/ 82 h 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64" h="82">
                <a:moveTo>
                  <a:pt x="0" y="82"/>
                </a:moveTo>
                <a:lnTo>
                  <a:pt x="264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19" name="Freeform 54"/>
          <p:cNvSpPr>
            <a:spLocks/>
          </p:cNvSpPr>
          <p:nvPr/>
        </p:nvSpPr>
        <p:spPr bwMode="auto">
          <a:xfrm>
            <a:off x="2111375" y="3055938"/>
            <a:ext cx="241300" cy="187325"/>
          </a:xfrm>
          <a:custGeom>
            <a:avLst/>
            <a:gdLst>
              <a:gd name="T0" fmla="*/ 0 w 152"/>
              <a:gd name="T1" fmla="*/ 0 h 118"/>
              <a:gd name="T2" fmla="*/ 2147483647 w 152"/>
              <a:gd name="T3" fmla="*/ 2147483647 h 118"/>
              <a:gd name="T4" fmla="*/ 0 60000 65536"/>
              <a:gd name="T5" fmla="*/ 0 60000 65536"/>
              <a:gd name="T6" fmla="*/ 0 w 152"/>
              <a:gd name="T7" fmla="*/ 0 h 118"/>
              <a:gd name="T8" fmla="*/ 152 w 152"/>
              <a:gd name="T9" fmla="*/ 118 h 1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2" h="118">
                <a:moveTo>
                  <a:pt x="0" y="0"/>
                </a:moveTo>
                <a:lnTo>
                  <a:pt x="152" y="11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0" name="Freeform 55"/>
          <p:cNvSpPr>
            <a:spLocks/>
          </p:cNvSpPr>
          <p:nvPr/>
        </p:nvSpPr>
        <p:spPr bwMode="auto">
          <a:xfrm>
            <a:off x="2308225" y="2944813"/>
            <a:ext cx="895350" cy="130175"/>
          </a:xfrm>
          <a:custGeom>
            <a:avLst/>
            <a:gdLst>
              <a:gd name="T0" fmla="*/ 0 w 564"/>
              <a:gd name="T1" fmla="*/ 0 h 82"/>
              <a:gd name="T2" fmla="*/ 2147483647 w 564"/>
              <a:gd name="T3" fmla="*/ 2147483647 h 82"/>
              <a:gd name="T4" fmla="*/ 0 60000 65536"/>
              <a:gd name="T5" fmla="*/ 0 60000 65536"/>
              <a:gd name="T6" fmla="*/ 0 w 564"/>
              <a:gd name="T7" fmla="*/ 0 h 82"/>
              <a:gd name="T8" fmla="*/ 564 w 564"/>
              <a:gd name="T9" fmla="*/ 82 h 8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4" h="82">
                <a:moveTo>
                  <a:pt x="0" y="0"/>
                </a:moveTo>
                <a:lnTo>
                  <a:pt x="564" y="8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1" name="Freeform 56"/>
          <p:cNvSpPr>
            <a:spLocks/>
          </p:cNvSpPr>
          <p:nvPr/>
        </p:nvSpPr>
        <p:spPr bwMode="auto">
          <a:xfrm>
            <a:off x="2209800" y="2687638"/>
            <a:ext cx="120650" cy="149225"/>
          </a:xfrm>
          <a:custGeom>
            <a:avLst/>
            <a:gdLst>
              <a:gd name="T0" fmla="*/ 0 w 76"/>
              <a:gd name="T1" fmla="*/ 2147483647 h 94"/>
              <a:gd name="T2" fmla="*/ 2147483647 w 76"/>
              <a:gd name="T3" fmla="*/ 0 h 94"/>
              <a:gd name="T4" fmla="*/ 0 60000 65536"/>
              <a:gd name="T5" fmla="*/ 0 60000 65536"/>
              <a:gd name="T6" fmla="*/ 0 w 76"/>
              <a:gd name="T7" fmla="*/ 0 h 94"/>
              <a:gd name="T8" fmla="*/ 76 w 76"/>
              <a:gd name="T9" fmla="*/ 94 h 9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6" h="94">
                <a:moveTo>
                  <a:pt x="0" y="94"/>
                </a:moveTo>
                <a:lnTo>
                  <a:pt x="7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2" name="Freeform 57"/>
          <p:cNvSpPr>
            <a:spLocks/>
          </p:cNvSpPr>
          <p:nvPr/>
        </p:nvSpPr>
        <p:spPr bwMode="auto">
          <a:xfrm>
            <a:off x="898525" y="2090738"/>
            <a:ext cx="400050" cy="180975"/>
          </a:xfrm>
          <a:custGeom>
            <a:avLst/>
            <a:gdLst>
              <a:gd name="T0" fmla="*/ 0 w 252"/>
              <a:gd name="T1" fmla="*/ 2147483647 h 114"/>
              <a:gd name="T2" fmla="*/ 2147483647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3" name="Freeform 58"/>
          <p:cNvSpPr>
            <a:spLocks/>
          </p:cNvSpPr>
          <p:nvPr/>
        </p:nvSpPr>
        <p:spPr bwMode="auto">
          <a:xfrm>
            <a:off x="1590675" y="2185988"/>
            <a:ext cx="704850" cy="409575"/>
          </a:xfrm>
          <a:custGeom>
            <a:avLst/>
            <a:gdLst>
              <a:gd name="T0" fmla="*/ 0 w 444"/>
              <a:gd name="T1" fmla="*/ 0 h 258"/>
              <a:gd name="T2" fmla="*/ 2147483647 w 444"/>
              <a:gd name="T3" fmla="*/ 2147483647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4" name="Freeform 59"/>
          <p:cNvSpPr>
            <a:spLocks/>
          </p:cNvSpPr>
          <p:nvPr/>
        </p:nvSpPr>
        <p:spPr bwMode="auto">
          <a:xfrm>
            <a:off x="3692525" y="2373313"/>
            <a:ext cx="1038225" cy="666750"/>
          </a:xfrm>
          <a:custGeom>
            <a:avLst/>
            <a:gdLst>
              <a:gd name="T0" fmla="*/ 0 w 654"/>
              <a:gd name="T1" fmla="*/ 2147483647 h 420"/>
              <a:gd name="T2" fmla="*/ 214748364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5" name="Freeform 60"/>
          <p:cNvSpPr>
            <a:spLocks/>
          </p:cNvSpPr>
          <p:nvPr/>
        </p:nvSpPr>
        <p:spPr bwMode="auto">
          <a:xfrm>
            <a:off x="1403350" y="1287463"/>
            <a:ext cx="774700" cy="533400"/>
          </a:xfrm>
          <a:custGeom>
            <a:avLst/>
            <a:gdLst>
              <a:gd name="T0" fmla="*/ 0 w 272"/>
              <a:gd name="T1" fmla="*/ 0 h 318"/>
              <a:gd name="T2" fmla="*/ 2147483647 w 272"/>
              <a:gd name="T3" fmla="*/ 2147483647 h 318"/>
              <a:gd name="T4" fmla="*/ 0 60000 65536"/>
              <a:gd name="T5" fmla="*/ 0 60000 65536"/>
              <a:gd name="T6" fmla="*/ 0 w 272"/>
              <a:gd name="T7" fmla="*/ 0 h 318"/>
              <a:gd name="T8" fmla="*/ 272 w 272"/>
              <a:gd name="T9" fmla="*/ 318 h 3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" h="318">
                <a:moveTo>
                  <a:pt x="0" y="0"/>
                </a:moveTo>
                <a:lnTo>
                  <a:pt x="272" y="318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6" name="Freeform 61"/>
          <p:cNvSpPr>
            <a:spLocks/>
          </p:cNvSpPr>
          <p:nvPr/>
        </p:nvSpPr>
        <p:spPr bwMode="auto">
          <a:xfrm>
            <a:off x="1939925" y="1198563"/>
            <a:ext cx="2603500" cy="222250"/>
          </a:xfrm>
          <a:custGeom>
            <a:avLst/>
            <a:gdLst>
              <a:gd name="T0" fmla="*/ 0 w 1640"/>
              <a:gd name="T1" fmla="*/ 0 h 140"/>
              <a:gd name="T2" fmla="*/ 2147483647 w 1640"/>
              <a:gd name="T3" fmla="*/ 2147483647 h 140"/>
              <a:gd name="T4" fmla="*/ 0 60000 65536"/>
              <a:gd name="T5" fmla="*/ 0 60000 65536"/>
              <a:gd name="T6" fmla="*/ 0 w 1640"/>
              <a:gd name="T7" fmla="*/ 0 h 140"/>
              <a:gd name="T8" fmla="*/ 1640 w 1640"/>
              <a:gd name="T9" fmla="*/ 140 h 1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40" h="140">
                <a:moveTo>
                  <a:pt x="0" y="0"/>
                </a:moveTo>
                <a:lnTo>
                  <a:pt x="1640" y="140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7" name="Freeform 62"/>
          <p:cNvSpPr>
            <a:spLocks/>
          </p:cNvSpPr>
          <p:nvPr/>
        </p:nvSpPr>
        <p:spPr bwMode="auto">
          <a:xfrm>
            <a:off x="3803650" y="1547813"/>
            <a:ext cx="1117600" cy="657225"/>
          </a:xfrm>
          <a:custGeom>
            <a:avLst/>
            <a:gdLst>
              <a:gd name="T0" fmla="*/ 0 w 568"/>
              <a:gd name="T1" fmla="*/ 2147483647 h 344"/>
              <a:gd name="T2" fmla="*/ 2147483647 w 568"/>
              <a:gd name="T3" fmla="*/ 0 h 344"/>
              <a:gd name="T4" fmla="*/ 0 60000 65536"/>
              <a:gd name="T5" fmla="*/ 0 60000 65536"/>
              <a:gd name="T6" fmla="*/ 0 w 568"/>
              <a:gd name="T7" fmla="*/ 0 h 344"/>
              <a:gd name="T8" fmla="*/ 568 w 568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68" h="344">
                <a:moveTo>
                  <a:pt x="0" y="344"/>
                </a:moveTo>
                <a:lnTo>
                  <a:pt x="568" y="0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8" name="Freeform 63"/>
          <p:cNvSpPr>
            <a:spLocks/>
          </p:cNvSpPr>
          <p:nvPr/>
        </p:nvSpPr>
        <p:spPr bwMode="auto">
          <a:xfrm>
            <a:off x="2705100" y="1858963"/>
            <a:ext cx="473075" cy="384175"/>
          </a:xfrm>
          <a:custGeom>
            <a:avLst/>
            <a:gdLst>
              <a:gd name="T0" fmla="*/ 0 w 272"/>
              <a:gd name="T1" fmla="*/ 0 h 212"/>
              <a:gd name="T2" fmla="*/ 2147483647 w 272"/>
              <a:gd name="T3" fmla="*/ 2147483647 h 212"/>
              <a:gd name="T4" fmla="*/ 0 60000 65536"/>
              <a:gd name="T5" fmla="*/ 0 60000 65536"/>
              <a:gd name="T6" fmla="*/ 0 w 272"/>
              <a:gd name="T7" fmla="*/ 0 h 212"/>
              <a:gd name="T8" fmla="*/ 272 w 272"/>
              <a:gd name="T9" fmla="*/ 212 h 2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" h="212">
                <a:moveTo>
                  <a:pt x="0" y="0"/>
                </a:moveTo>
                <a:lnTo>
                  <a:pt x="272" y="212"/>
                </a:lnTo>
              </a:path>
            </a:pathLst>
          </a:custGeom>
          <a:noFill/>
          <a:ln w="762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29" name="Oval 64"/>
          <p:cNvSpPr>
            <a:spLocks noChangeArrowheads="1"/>
          </p:cNvSpPr>
          <p:nvPr/>
        </p:nvSpPr>
        <p:spPr bwMode="auto">
          <a:xfrm>
            <a:off x="4643438" y="2271713"/>
            <a:ext cx="496887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30" name="Line 65"/>
          <p:cNvSpPr>
            <a:spLocks noChangeShapeType="1"/>
          </p:cNvSpPr>
          <p:nvPr/>
        </p:nvSpPr>
        <p:spPr bwMode="auto">
          <a:xfrm>
            <a:off x="4643438" y="226060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Line 66"/>
          <p:cNvSpPr>
            <a:spLocks noChangeShapeType="1"/>
          </p:cNvSpPr>
          <p:nvPr/>
        </p:nvSpPr>
        <p:spPr bwMode="auto">
          <a:xfrm>
            <a:off x="5140325" y="2260600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32" name="Rectangle 67"/>
          <p:cNvSpPr>
            <a:spLocks noChangeArrowheads="1"/>
          </p:cNvSpPr>
          <p:nvPr/>
        </p:nvSpPr>
        <p:spPr bwMode="auto">
          <a:xfrm>
            <a:off x="4643438" y="2260600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233" name="Oval 68"/>
          <p:cNvSpPr>
            <a:spLocks noChangeArrowheads="1"/>
          </p:cNvSpPr>
          <p:nvPr/>
        </p:nvSpPr>
        <p:spPr bwMode="auto">
          <a:xfrm>
            <a:off x="4638675" y="2166938"/>
            <a:ext cx="496888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34" name="Rectangle 69"/>
          <p:cNvSpPr>
            <a:spLocks noChangeArrowheads="1"/>
          </p:cNvSpPr>
          <p:nvPr/>
        </p:nvSpPr>
        <p:spPr bwMode="auto">
          <a:xfrm>
            <a:off x="4776788" y="2187575"/>
            <a:ext cx="223837" cy="1905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35" name="Text Box 70"/>
          <p:cNvSpPr txBox="1">
            <a:spLocks noChangeArrowheads="1"/>
          </p:cNvSpPr>
          <p:nvPr/>
        </p:nvSpPr>
        <p:spPr bwMode="auto">
          <a:xfrm>
            <a:off x="4745038" y="2087563"/>
            <a:ext cx="29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000"/>
              <a:t>a</a:t>
            </a:r>
            <a:endParaRPr lang="en-US" altLang="en-US"/>
          </a:p>
        </p:txBody>
      </p:sp>
      <p:sp>
        <p:nvSpPr>
          <p:cNvPr id="7236" name="Text Box 71"/>
          <p:cNvSpPr txBox="1">
            <a:spLocks noChangeArrowheads="1"/>
          </p:cNvSpPr>
          <p:nvPr/>
        </p:nvSpPr>
        <p:spPr bwMode="auto">
          <a:xfrm>
            <a:off x="1041400" y="2187575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/>
              <a:t>C</a:t>
            </a:r>
            <a:endParaRPr lang="en-US" altLang="en-US" sz="1800"/>
          </a:p>
        </p:txBody>
      </p:sp>
      <p:sp>
        <p:nvSpPr>
          <p:cNvPr id="7237" name="Text Box 72"/>
          <p:cNvSpPr txBox="1">
            <a:spLocks noChangeArrowheads="1"/>
          </p:cNvSpPr>
          <p:nvPr/>
        </p:nvSpPr>
        <p:spPr bwMode="auto">
          <a:xfrm>
            <a:off x="1708150" y="3073400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/>
              <a:t>A</a:t>
            </a:r>
            <a:endParaRPr lang="en-US" altLang="en-US" sz="1800"/>
          </a:p>
        </p:txBody>
      </p:sp>
      <p:sp>
        <p:nvSpPr>
          <p:cNvPr id="7238" name="Text Box 73"/>
          <p:cNvSpPr txBox="1">
            <a:spLocks noChangeArrowheads="1"/>
          </p:cNvSpPr>
          <p:nvPr/>
        </p:nvSpPr>
        <p:spPr bwMode="auto">
          <a:xfrm>
            <a:off x="5118100" y="2400300"/>
            <a:ext cx="35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/>
              <a:t>B</a:t>
            </a:r>
            <a:endParaRPr lang="en-US" altLang="en-US" sz="1800"/>
          </a:p>
        </p:txBody>
      </p:sp>
      <p:sp>
        <p:nvSpPr>
          <p:cNvPr id="7239" name="Oval 74"/>
          <p:cNvSpPr>
            <a:spLocks noChangeArrowheads="1"/>
          </p:cNvSpPr>
          <p:nvPr/>
        </p:nvSpPr>
        <p:spPr bwMode="auto">
          <a:xfrm>
            <a:off x="1804988" y="2928938"/>
            <a:ext cx="496887" cy="128587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40" name="Line 75"/>
          <p:cNvSpPr>
            <a:spLocks noChangeShapeType="1"/>
          </p:cNvSpPr>
          <p:nvPr/>
        </p:nvSpPr>
        <p:spPr bwMode="auto">
          <a:xfrm>
            <a:off x="1804988" y="291782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41" name="Line 76"/>
          <p:cNvSpPr>
            <a:spLocks noChangeShapeType="1"/>
          </p:cNvSpPr>
          <p:nvPr/>
        </p:nvSpPr>
        <p:spPr bwMode="auto">
          <a:xfrm>
            <a:off x="2301875" y="2917825"/>
            <a:ext cx="0" cy="79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42" name="Rectangle 77"/>
          <p:cNvSpPr>
            <a:spLocks noChangeArrowheads="1"/>
          </p:cNvSpPr>
          <p:nvPr/>
        </p:nvSpPr>
        <p:spPr bwMode="auto">
          <a:xfrm>
            <a:off x="1804988" y="2917825"/>
            <a:ext cx="492125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243" name="Oval 78"/>
          <p:cNvSpPr>
            <a:spLocks noChangeArrowheads="1"/>
          </p:cNvSpPr>
          <p:nvPr/>
        </p:nvSpPr>
        <p:spPr bwMode="auto">
          <a:xfrm>
            <a:off x="1800225" y="2830513"/>
            <a:ext cx="496888" cy="1508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44" name="Rectangle 79"/>
          <p:cNvSpPr>
            <a:spLocks noChangeArrowheads="1"/>
          </p:cNvSpPr>
          <p:nvPr/>
        </p:nvSpPr>
        <p:spPr bwMode="auto">
          <a:xfrm>
            <a:off x="1935163" y="2873375"/>
            <a:ext cx="225425" cy="1524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45" name="Text Box 80"/>
          <p:cNvSpPr txBox="1">
            <a:spLocks noChangeArrowheads="1"/>
          </p:cNvSpPr>
          <p:nvPr/>
        </p:nvSpPr>
        <p:spPr bwMode="auto">
          <a:xfrm>
            <a:off x="1903413" y="274161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 sz="2000"/>
              <a:t>d</a:t>
            </a:r>
            <a:endParaRPr lang="en-US" altLang="en-US"/>
          </a:p>
        </p:txBody>
      </p:sp>
      <p:grpSp>
        <p:nvGrpSpPr>
          <p:cNvPr id="7246" name="Group 81"/>
          <p:cNvGrpSpPr>
            <a:grpSpLocks/>
          </p:cNvGrpSpPr>
          <p:nvPr/>
        </p:nvGrpSpPr>
        <p:grpSpPr bwMode="auto">
          <a:xfrm>
            <a:off x="2143125" y="1570038"/>
            <a:ext cx="779463" cy="396875"/>
            <a:chOff x="2509" y="3531"/>
            <a:chExt cx="491" cy="250"/>
          </a:xfrm>
        </p:grpSpPr>
        <p:sp>
          <p:nvSpPr>
            <p:cNvPr id="7300" name="Oval 82"/>
            <p:cNvSpPr>
              <a:spLocks noChangeArrowheads="1"/>
            </p:cNvSpPr>
            <p:nvPr/>
          </p:nvSpPr>
          <p:spPr bwMode="auto">
            <a:xfrm>
              <a:off x="2514" y="3646"/>
              <a:ext cx="484" cy="113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01" name="Line 83"/>
            <p:cNvSpPr>
              <a:spLocks noChangeShapeType="1"/>
            </p:cNvSpPr>
            <p:nvPr/>
          </p:nvSpPr>
          <p:spPr bwMode="auto">
            <a:xfrm>
              <a:off x="2998" y="3637"/>
              <a:ext cx="2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02" name="Rectangle 84"/>
            <p:cNvSpPr>
              <a:spLocks noChangeArrowheads="1"/>
            </p:cNvSpPr>
            <p:nvPr/>
          </p:nvSpPr>
          <p:spPr bwMode="auto">
            <a:xfrm>
              <a:off x="2514" y="3637"/>
              <a:ext cx="480" cy="6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303" name="Oval 85"/>
            <p:cNvSpPr>
              <a:spLocks noChangeArrowheads="1"/>
            </p:cNvSpPr>
            <p:nvPr/>
          </p:nvSpPr>
          <p:spPr bwMode="auto">
            <a:xfrm>
              <a:off x="2509" y="3555"/>
              <a:ext cx="485" cy="132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04" name="Line 86"/>
            <p:cNvSpPr>
              <a:spLocks noChangeShapeType="1"/>
            </p:cNvSpPr>
            <p:nvPr/>
          </p:nvSpPr>
          <p:spPr bwMode="auto">
            <a:xfrm>
              <a:off x="2511" y="3637"/>
              <a:ext cx="1" cy="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05" name="Group 87"/>
            <p:cNvGrpSpPr>
              <a:grpSpLocks/>
            </p:cNvGrpSpPr>
            <p:nvPr/>
          </p:nvGrpSpPr>
          <p:grpSpPr bwMode="auto">
            <a:xfrm>
              <a:off x="2564" y="3531"/>
              <a:ext cx="343" cy="250"/>
              <a:chOff x="2018" y="3627"/>
              <a:chExt cx="343" cy="250"/>
            </a:xfrm>
          </p:grpSpPr>
          <p:sp>
            <p:nvSpPr>
              <p:cNvPr id="7306" name="Rectangle 88"/>
              <p:cNvSpPr>
                <a:spLocks noChangeArrowheads="1"/>
              </p:cNvSpPr>
              <p:nvPr/>
            </p:nvSpPr>
            <p:spPr bwMode="auto">
              <a:xfrm>
                <a:off x="2065" y="3690"/>
                <a:ext cx="265" cy="13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307" name="Text Box 89"/>
              <p:cNvSpPr txBox="1">
                <a:spLocks noChangeArrowheads="1"/>
              </p:cNvSpPr>
              <p:nvPr/>
            </p:nvSpPr>
            <p:spPr bwMode="auto">
              <a:xfrm>
                <a:off x="2018" y="3627"/>
                <a:ext cx="34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A.a</a:t>
                </a:r>
                <a:endParaRPr lang="en-US" altLang="en-US"/>
              </a:p>
            </p:txBody>
          </p:sp>
        </p:grpSp>
      </p:grpSp>
      <p:grpSp>
        <p:nvGrpSpPr>
          <p:cNvPr id="7247" name="Group 90"/>
          <p:cNvGrpSpPr>
            <a:grpSpLocks/>
          </p:cNvGrpSpPr>
          <p:nvPr/>
        </p:nvGrpSpPr>
        <p:grpSpPr bwMode="auto">
          <a:xfrm>
            <a:off x="3068638" y="1954213"/>
            <a:ext cx="779462" cy="396875"/>
            <a:chOff x="2509" y="3531"/>
            <a:chExt cx="491" cy="250"/>
          </a:xfrm>
        </p:grpSpPr>
        <p:sp>
          <p:nvSpPr>
            <p:cNvPr id="7292" name="Oval 91"/>
            <p:cNvSpPr>
              <a:spLocks noChangeArrowheads="1"/>
            </p:cNvSpPr>
            <p:nvPr/>
          </p:nvSpPr>
          <p:spPr bwMode="auto">
            <a:xfrm>
              <a:off x="2514" y="3646"/>
              <a:ext cx="484" cy="113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93" name="Line 92"/>
            <p:cNvSpPr>
              <a:spLocks noChangeShapeType="1"/>
            </p:cNvSpPr>
            <p:nvPr/>
          </p:nvSpPr>
          <p:spPr bwMode="auto">
            <a:xfrm>
              <a:off x="2998" y="3637"/>
              <a:ext cx="2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94" name="Rectangle 93"/>
            <p:cNvSpPr>
              <a:spLocks noChangeArrowheads="1"/>
            </p:cNvSpPr>
            <p:nvPr/>
          </p:nvSpPr>
          <p:spPr bwMode="auto">
            <a:xfrm>
              <a:off x="2514" y="3637"/>
              <a:ext cx="480" cy="6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95" name="Oval 94"/>
            <p:cNvSpPr>
              <a:spLocks noChangeArrowheads="1"/>
            </p:cNvSpPr>
            <p:nvPr/>
          </p:nvSpPr>
          <p:spPr bwMode="auto">
            <a:xfrm>
              <a:off x="2509" y="3555"/>
              <a:ext cx="485" cy="132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96" name="Line 95"/>
            <p:cNvSpPr>
              <a:spLocks noChangeShapeType="1"/>
            </p:cNvSpPr>
            <p:nvPr/>
          </p:nvSpPr>
          <p:spPr bwMode="auto">
            <a:xfrm>
              <a:off x="2511" y="3637"/>
              <a:ext cx="1" cy="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97" name="Group 96"/>
            <p:cNvGrpSpPr>
              <a:grpSpLocks/>
            </p:cNvGrpSpPr>
            <p:nvPr/>
          </p:nvGrpSpPr>
          <p:grpSpPr bwMode="auto">
            <a:xfrm>
              <a:off x="2564" y="3531"/>
              <a:ext cx="343" cy="250"/>
              <a:chOff x="2018" y="3627"/>
              <a:chExt cx="343" cy="250"/>
            </a:xfrm>
          </p:grpSpPr>
          <p:sp>
            <p:nvSpPr>
              <p:cNvPr id="7298" name="Rectangle 97"/>
              <p:cNvSpPr>
                <a:spLocks noChangeArrowheads="1"/>
              </p:cNvSpPr>
              <p:nvPr/>
            </p:nvSpPr>
            <p:spPr bwMode="auto">
              <a:xfrm>
                <a:off x="2065" y="3690"/>
                <a:ext cx="265" cy="13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99" name="Text Box 98"/>
              <p:cNvSpPr txBox="1">
                <a:spLocks noChangeArrowheads="1"/>
              </p:cNvSpPr>
              <p:nvPr/>
            </p:nvSpPr>
            <p:spPr bwMode="auto">
              <a:xfrm>
                <a:off x="2018" y="3627"/>
                <a:ext cx="34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A.c</a:t>
                </a:r>
                <a:endParaRPr lang="en-US" altLang="en-US"/>
              </a:p>
            </p:txBody>
          </p:sp>
        </p:grpSp>
      </p:grpSp>
      <p:grpSp>
        <p:nvGrpSpPr>
          <p:cNvPr id="7248" name="Group 99"/>
          <p:cNvGrpSpPr>
            <a:grpSpLocks/>
          </p:cNvGrpSpPr>
          <p:nvPr/>
        </p:nvGrpSpPr>
        <p:grpSpPr bwMode="auto">
          <a:xfrm>
            <a:off x="1166813" y="990600"/>
            <a:ext cx="779462" cy="396875"/>
            <a:chOff x="2509" y="3531"/>
            <a:chExt cx="491" cy="250"/>
          </a:xfrm>
        </p:grpSpPr>
        <p:sp>
          <p:nvSpPr>
            <p:cNvPr id="7284" name="Oval 100"/>
            <p:cNvSpPr>
              <a:spLocks noChangeArrowheads="1"/>
            </p:cNvSpPr>
            <p:nvPr/>
          </p:nvSpPr>
          <p:spPr bwMode="auto">
            <a:xfrm>
              <a:off x="2514" y="3646"/>
              <a:ext cx="484" cy="113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85" name="Line 101"/>
            <p:cNvSpPr>
              <a:spLocks noChangeShapeType="1"/>
            </p:cNvSpPr>
            <p:nvPr/>
          </p:nvSpPr>
          <p:spPr bwMode="auto">
            <a:xfrm>
              <a:off x="2998" y="3637"/>
              <a:ext cx="2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86" name="Rectangle 102"/>
            <p:cNvSpPr>
              <a:spLocks noChangeArrowheads="1"/>
            </p:cNvSpPr>
            <p:nvPr/>
          </p:nvSpPr>
          <p:spPr bwMode="auto">
            <a:xfrm>
              <a:off x="2514" y="3637"/>
              <a:ext cx="480" cy="6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87" name="Oval 103"/>
            <p:cNvSpPr>
              <a:spLocks noChangeArrowheads="1"/>
            </p:cNvSpPr>
            <p:nvPr/>
          </p:nvSpPr>
          <p:spPr bwMode="auto">
            <a:xfrm>
              <a:off x="2509" y="3555"/>
              <a:ext cx="485" cy="132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88" name="Line 104"/>
            <p:cNvSpPr>
              <a:spLocks noChangeShapeType="1"/>
            </p:cNvSpPr>
            <p:nvPr/>
          </p:nvSpPr>
          <p:spPr bwMode="auto">
            <a:xfrm>
              <a:off x="2511" y="3637"/>
              <a:ext cx="1" cy="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89" name="Group 105"/>
            <p:cNvGrpSpPr>
              <a:grpSpLocks/>
            </p:cNvGrpSpPr>
            <p:nvPr/>
          </p:nvGrpSpPr>
          <p:grpSpPr bwMode="auto">
            <a:xfrm>
              <a:off x="2564" y="3531"/>
              <a:ext cx="343" cy="250"/>
              <a:chOff x="2018" y="3627"/>
              <a:chExt cx="343" cy="250"/>
            </a:xfrm>
          </p:grpSpPr>
          <p:sp>
            <p:nvSpPr>
              <p:cNvPr id="7290" name="Rectangle 106"/>
              <p:cNvSpPr>
                <a:spLocks noChangeArrowheads="1"/>
              </p:cNvSpPr>
              <p:nvPr/>
            </p:nvSpPr>
            <p:spPr bwMode="auto">
              <a:xfrm>
                <a:off x="2065" y="3690"/>
                <a:ext cx="265" cy="13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91" name="Text Box 107"/>
              <p:cNvSpPr txBox="1">
                <a:spLocks noChangeArrowheads="1"/>
              </p:cNvSpPr>
              <p:nvPr/>
            </p:nvSpPr>
            <p:spPr bwMode="auto">
              <a:xfrm>
                <a:off x="2018" y="3627"/>
                <a:ext cx="343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C.b</a:t>
                </a:r>
                <a:endParaRPr lang="en-US" altLang="en-US"/>
              </a:p>
            </p:txBody>
          </p:sp>
        </p:grpSp>
      </p:grpSp>
      <p:grpSp>
        <p:nvGrpSpPr>
          <p:cNvPr id="7249" name="Group 108"/>
          <p:cNvGrpSpPr>
            <a:grpSpLocks/>
          </p:cNvGrpSpPr>
          <p:nvPr/>
        </p:nvGrpSpPr>
        <p:grpSpPr bwMode="auto">
          <a:xfrm>
            <a:off x="4497388" y="1206500"/>
            <a:ext cx="779462" cy="396875"/>
            <a:chOff x="2509" y="3531"/>
            <a:chExt cx="491" cy="250"/>
          </a:xfrm>
        </p:grpSpPr>
        <p:sp>
          <p:nvSpPr>
            <p:cNvPr id="7276" name="Oval 109"/>
            <p:cNvSpPr>
              <a:spLocks noChangeArrowheads="1"/>
            </p:cNvSpPr>
            <p:nvPr/>
          </p:nvSpPr>
          <p:spPr bwMode="auto">
            <a:xfrm>
              <a:off x="2514" y="3646"/>
              <a:ext cx="484" cy="113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7" name="Line 110"/>
            <p:cNvSpPr>
              <a:spLocks noChangeShapeType="1"/>
            </p:cNvSpPr>
            <p:nvPr/>
          </p:nvSpPr>
          <p:spPr bwMode="auto">
            <a:xfrm>
              <a:off x="2998" y="3637"/>
              <a:ext cx="2" cy="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8" name="Rectangle 111"/>
            <p:cNvSpPr>
              <a:spLocks noChangeArrowheads="1"/>
            </p:cNvSpPr>
            <p:nvPr/>
          </p:nvSpPr>
          <p:spPr bwMode="auto">
            <a:xfrm>
              <a:off x="2514" y="3637"/>
              <a:ext cx="480" cy="6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79" name="Oval 112"/>
            <p:cNvSpPr>
              <a:spLocks noChangeArrowheads="1"/>
            </p:cNvSpPr>
            <p:nvPr/>
          </p:nvSpPr>
          <p:spPr bwMode="auto">
            <a:xfrm>
              <a:off x="2509" y="3555"/>
              <a:ext cx="485" cy="132"/>
            </a:xfrm>
            <a:prstGeom prst="ellipse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80" name="Line 113"/>
            <p:cNvSpPr>
              <a:spLocks noChangeShapeType="1"/>
            </p:cNvSpPr>
            <p:nvPr/>
          </p:nvSpPr>
          <p:spPr bwMode="auto">
            <a:xfrm>
              <a:off x="2511" y="3637"/>
              <a:ext cx="1" cy="6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281" name="Group 114"/>
            <p:cNvGrpSpPr>
              <a:grpSpLocks/>
            </p:cNvGrpSpPr>
            <p:nvPr/>
          </p:nvGrpSpPr>
          <p:grpSpPr bwMode="auto">
            <a:xfrm>
              <a:off x="2568" y="3531"/>
              <a:ext cx="334" cy="250"/>
              <a:chOff x="2022" y="3627"/>
              <a:chExt cx="334" cy="250"/>
            </a:xfrm>
          </p:grpSpPr>
          <p:sp>
            <p:nvSpPr>
              <p:cNvPr id="7282" name="Rectangle 115"/>
              <p:cNvSpPr>
                <a:spLocks noChangeArrowheads="1"/>
              </p:cNvSpPr>
              <p:nvPr/>
            </p:nvSpPr>
            <p:spPr bwMode="auto">
              <a:xfrm>
                <a:off x="2065" y="3690"/>
                <a:ext cx="265" cy="13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83" name="Text Box 116"/>
              <p:cNvSpPr txBox="1">
                <a:spLocks noChangeArrowheads="1"/>
              </p:cNvSpPr>
              <p:nvPr/>
            </p:nvSpPr>
            <p:spPr bwMode="auto">
              <a:xfrm>
                <a:off x="2022" y="3627"/>
                <a:ext cx="33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B.a</a:t>
                </a:r>
                <a:endParaRPr lang="en-US" altLang="en-US"/>
              </a:p>
            </p:txBody>
          </p:sp>
        </p:grpSp>
      </p:grpSp>
      <p:grpSp>
        <p:nvGrpSpPr>
          <p:cNvPr id="7250" name="Group 117"/>
          <p:cNvGrpSpPr>
            <a:grpSpLocks/>
          </p:cNvGrpSpPr>
          <p:nvPr/>
        </p:nvGrpSpPr>
        <p:grpSpPr bwMode="auto">
          <a:xfrm>
            <a:off x="5191125" y="1906588"/>
            <a:ext cx="501650" cy="396875"/>
            <a:chOff x="4320" y="1938"/>
            <a:chExt cx="316" cy="250"/>
          </a:xfrm>
        </p:grpSpPr>
        <p:sp>
          <p:nvSpPr>
            <p:cNvPr id="7269" name="Oval 118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0" name="Line 119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" name="Line 120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" name="Rectangle 121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73" name="Oval 122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4" name="Rectangle 123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75" name="Text Box 124"/>
            <p:cNvSpPr txBox="1">
              <a:spLocks noChangeArrowheads="1"/>
            </p:cNvSpPr>
            <p:nvPr/>
          </p:nvSpPr>
          <p:spPr bwMode="auto">
            <a:xfrm>
              <a:off x="4387" y="1938"/>
              <a:ext cx="18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c</a:t>
              </a:r>
              <a:endParaRPr lang="en-US" altLang="en-US"/>
            </a:p>
          </p:txBody>
        </p:sp>
      </p:grpSp>
      <p:grpSp>
        <p:nvGrpSpPr>
          <p:cNvPr id="7251" name="Group 125"/>
          <p:cNvGrpSpPr>
            <a:grpSpLocks/>
          </p:cNvGrpSpPr>
          <p:nvPr/>
        </p:nvGrpSpPr>
        <p:grpSpPr bwMode="auto">
          <a:xfrm>
            <a:off x="5629275" y="2259013"/>
            <a:ext cx="501650" cy="396875"/>
            <a:chOff x="4596" y="2160"/>
            <a:chExt cx="316" cy="250"/>
          </a:xfrm>
        </p:grpSpPr>
        <p:sp>
          <p:nvSpPr>
            <p:cNvPr id="7262" name="Oval 126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63" name="Line 127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4" name="Line 128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65" name="Rectangle 129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66" name="Oval 130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67" name="Rectangle 131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68" name="Text Box 132"/>
            <p:cNvSpPr txBox="1">
              <a:spLocks noChangeArrowheads="1"/>
            </p:cNvSpPr>
            <p:nvPr/>
          </p:nvSpPr>
          <p:spPr bwMode="auto">
            <a:xfrm>
              <a:off x="4659" y="2160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b</a:t>
              </a:r>
              <a:endParaRPr lang="en-US" altLang="en-US"/>
            </a:p>
          </p:txBody>
        </p:sp>
      </p:grpSp>
      <p:sp>
        <p:nvSpPr>
          <p:cNvPr id="7252" name="Freeform 133"/>
          <p:cNvSpPr>
            <a:spLocks/>
          </p:cNvSpPr>
          <p:nvPr/>
        </p:nvSpPr>
        <p:spPr bwMode="auto">
          <a:xfrm>
            <a:off x="3086100" y="3135313"/>
            <a:ext cx="2933700" cy="657225"/>
          </a:xfrm>
          <a:custGeom>
            <a:avLst/>
            <a:gdLst>
              <a:gd name="T0" fmla="*/ 0 w 1848"/>
              <a:gd name="T1" fmla="*/ 2147483647 h 414"/>
              <a:gd name="T2" fmla="*/ 2147483647 w 1848"/>
              <a:gd name="T3" fmla="*/ 0 h 414"/>
              <a:gd name="T4" fmla="*/ 2147483647 w 1848"/>
              <a:gd name="T5" fmla="*/ 2147483647 h 414"/>
              <a:gd name="T6" fmla="*/ 2147483647 w 1848"/>
              <a:gd name="T7" fmla="*/ 2147483647 h 414"/>
              <a:gd name="T8" fmla="*/ 0 w 1848"/>
              <a:gd name="T9" fmla="*/ 2147483647 h 4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8"/>
              <a:gd name="T16" fmla="*/ 0 h 414"/>
              <a:gd name="T17" fmla="*/ 1848 w 1848"/>
              <a:gd name="T18" fmla="*/ 414 h 4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8" h="414">
                <a:moveTo>
                  <a:pt x="0" y="414"/>
                </a:moveTo>
                <a:lnTo>
                  <a:pt x="84" y="0"/>
                </a:lnTo>
                <a:lnTo>
                  <a:pt x="384" y="6"/>
                </a:lnTo>
                <a:lnTo>
                  <a:pt x="1848" y="414"/>
                </a:lnTo>
                <a:lnTo>
                  <a:pt x="0" y="414"/>
                </a:lnTo>
                <a:close/>
              </a:path>
            </a:pathLst>
          </a:custGeom>
          <a:solidFill>
            <a:srgbClr val="DDDDDD"/>
          </a:solidFill>
          <a:ln w="9525">
            <a:solidFill>
              <a:srgbClr val="DDDDDD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7253" name="Group 134"/>
          <p:cNvGrpSpPr>
            <a:grpSpLocks/>
          </p:cNvGrpSpPr>
          <p:nvPr/>
        </p:nvGrpSpPr>
        <p:grpSpPr bwMode="auto">
          <a:xfrm>
            <a:off x="3200400" y="2846388"/>
            <a:ext cx="501650" cy="396875"/>
            <a:chOff x="2016" y="1978"/>
            <a:chExt cx="316" cy="250"/>
          </a:xfrm>
        </p:grpSpPr>
        <p:sp>
          <p:nvSpPr>
            <p:cNvPr id="7254" name="Oval 135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55" name="Line 136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6" name="Line 137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7" name="Rectangle 138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258" name="Oval 139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7259" name="Group 140"/>
            <p:cNvGrpSpPr>
              <a:grpSpLocks/>
            </p:cNvGrpSpPr>
            <p:nvPr/>
          </p:nvGrpSpPr>
          <p:grpSpPr bwMode="auto">
            <a:xfrm>
              <a:off x="2081" y="1978"/>
              <a:ext cx="187" cy="250"/>
              <a:chOff x="2962" y="2427"/>
              <a:chExt cx="190" cy="250"/>
            </a:xfrm>
          </p:grpSpPr>
          <p:sp>
            <p:nvSpPr>
              <p:cNvPr id="7260" name="Rectangle 14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61" name="Text Box 142"/>
              <p:cNvSpPr txBox="1">
                <a:spLocks noChangeArrowheads="1"/>
              </p:cNvSpPr>
              <p:nvPr/>
            </p:nvSpPr>
            <p:spPr bwMode="auto">
              <a:xfrm>
                <a:off x="2962" y="2427"/>
                <a:ext cx="1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c</a:t>
                </a:r>
                <a:endParaRPr lang="en-US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9D3025-61A4-431C-BEDE-246497154531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IP Fragmentation and Reassembly</a:t>
            </a:r>
            <a:endParaRPr lang="en-US" altLang="en-US" smtClean="0"/>
          </a:p>
        </p:txBody>
      </p:sp>
      <p:grpSp>
        <p:nvGrpSpPr>
          <p:cNvPr id="32772" name="Group 3"/>
          <p:cNvGrpSpPr>
            <a:grpSpLocks/>
          </p:cNvGrpSpPr>
          <p:nvPr/>
        </p:nvGrpSpPr>
        <p:grpSpPr bwMode="auto">
          <a:xfrm>
            <a:off x="1143000" y="1143000"/>
            <a:ext cx="6172200" cy="4879975"/>
            <a:chOff x="1218" y="942"/>
            <a:chExt cx="3024" cy="2520"/>
          </a:xfrm>
        </p:grpSpPr>
        <p:grpSp>
          <p:nvGrpSpPr>
            <p:cNvPr id="32773" name="Group 4"/>
            <p:cNvGrpSpPr>
              <a:grpSpLocks/>
            </p:cNvGrpSpPr>
            <p:nvPr/>
          </p:nvGrpSpPr>
          <p:grpSpPr bwMode="auto">
            <a:xfrm>
              <a:off x="1218" y="942"/>
              <a:ext cx="2676" cy="390"/>
              <a:chOff x="3006" y="1206"/>
              <a:chExt cx="2676" cy="390"/>
            </a:xfrm>
          </p:grpSpPr>
          <p:sp>
            <p:nvSpPr>
              <p:cNvPr id="32817" name="Rectangle 5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>
                  <a:latin typeface="Comic Sans MS" pitchFamily="66" charset="0"/>
                </a:endParaRPr>
              </a:p>
            </p:txBody>
          </p:sp>
          <p:sp>
            <p:nvSpPr>
              <p:cNvPr id="32818" name="Rectangle 6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819" name="Text Box 7"/>
              <p:cNvSpPr txBox="1">
                <a:spLocks noChangeArrowheads="1"/>
              </p:cNvSpPr>
              <p:nvPr/>
            </p:nvSpPr>
            <p:spPr bwMode="auto">
              <a:xfrm>
                <a:off x="3734" y="1206"/>
                <a:ext cx="209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32820" name="Text Box 8"/>
              <p:cNvSpPr txBox="1">
                <a:spLocks noChangeArrowheads="1"/>
              </p:cNvSpPr>
              <p:nvPr/>
            </p:nvSpPr>
            <p:spPr bwMode="auto">
              <a:xfrm>
                <a:off x="4710" y="1218"/>
                <a:ext cx="345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=0</a:t>
                </a:r>
              </a:p>
            </p:txBody>
          </p:sp>
          <p:sp>
            <p:nvSpPr>
              <p:cNvPr id="32821" name="Text Box 9"/>
              <p:cNvSpPr txBox="1">
                <a:spLocks noChangeArrowheads="1"/>
              </p:cNvSpPr>
              <p:nvPr/>
            </p:nvSpPr>
            <p:spPr bwMode="auto">
              <a:xfrm>
                <a:off x="4068" y="1218"/>
                <a:ext cx="495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moreflag</a:t>
                </a:r>
              </a:p>
              <a:p>
                <a:pPr algn="ctr"/>
                <a:r>
                  <a:rPr lang="en-US" altLang="en-US" sz="1800"/>
                  <a:t>=0</a:t>
                </a:r>
              </a:p>
            </p:txBody>
          </p:sp>
          <p:sp>
            <p:nvSpPr>
              <p:cNvPr id="32822" name="Text Box 10"/>
              <p:cNvSpPr txBox="1">
                <a:spLocks noChangeArrowheads="1"/>
              </p:cNvSpPr>
              <p:nvPr/>
            </p:nvSpPr>
            <p:spPr bwMode="auto">
              <a:xfrm>
                <a:off x="3230" y="1206"/>
                <a:ext cx="377" cy="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length</a:t>
                </a:r>
              </a:p>
              <a:p>
                <a:r>
                  <a:rPr lang="en-US" altLang="en-US" sz="1800"/>
                  <a:t>=4000</a:t>
                </a:r>
              </a:p>
            </p:txBody>
          </p:sp>
          <p:sp>
            <p:nvSpPr>
              <p:cNvPr id="32823" name="Line 11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24" name="Line 12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25" name="Line 13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26" name="Line 14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27" name="Line 15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28" name="Rectangle 16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2774" name="Group 17"/>
            <p:cNvGrpSpPr>
              <a:grpSpLocks/>
            </p:cNvGrpSpPr>
            <p:nvPr/>
          </p:nvGrpSpPr>
          <p:grpSpPr bwMode="auto">
            <a:xfrm>
              <a:off x="1566" y="2046"/>
              <a:ext cx="2676" cy="390"/>
              <a:chOff x="3006" y="1206"/>
              <a:chExt cx="2676" cy="390"/>
            </a:xfrm>
          </p:grpSpPr>
          <p:sp>
            <p:nvSpPr>
              <p:cNvPr id="32805" name="Rectangle 18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>
                  <a:latin typeface="Comic Sans MS" pitchFamily="66" charset="0"/>
                </a:endParaRPr>
              </a:p>
            </p:txBody>
          </p:sp>
          <p:sp>
            <p:nvSpPr>
              <p:cNvPr id="32806" name="Rectangle 19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807" name="Text Box 20"/>
              <p:cNvSpPr txBox="1">
                <a:spLocks noChangeArrowheads="1"/>
              </p:cNvSpPr>
              <p:nvPr/>
            </p:nvSpPr>
            <p:spPr bwMode="auto">
              <a:xfrm>
                <a:off x="3734" y="1206"/>
                <a:ext cx="209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32808" name="Text Box 21"/>
              <p:cNvSpPr txBox="1">
                <a:spLocks noChangeArrowheads="1"/>
              </p:cNvSpPr>
              <p:nvPr/>
            </p:nvSpPr>
            <p:spPr bwMode="auto">
              <a:xfrm>
                <a:off x="4710" y="1219"/>
                <a:ext cx="345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=0</a:t>
                </a:r>
              </a:p>
            </p:txBody>
          </p:sp>
          <p:sp>
            <p:nvSpPr>
              <p:cNvPr id="32809" name="Text Box 22"/>
              <p:cNvSpPr txBox="1">
                <a:spLocks noChangeArrowheads="1"/>
              </p:cNvSpPr>
              <p:nvPr/>
            </p:nvSpPr>
            <p:spPr bwMode="auto">
              <a:xfrm>
                <a:off x="4068" y="1219"/>
                <a:ext cx="495" cy="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moreflag</a:t>
                </a:r>
              </a:p>
              <a:p>
                <a:pPr algn="ctr"/>
                <a:r>
                  <a:rPr lang="en-US" altLang="en-US" sz="1800"/>
                  <a:t>=1</a:t>
                </a:r>
              </a:p>
            </p:txBody>
          </p:sp>
          <p:sp>
            <p:nvSpPr>
              <p:cNvPr id="32810" name="Text Box 23"/>
              <p:cNvSpPr txBox="1">
                <a:spLocks noChangeArrowheads="1"/>
              </p:cNvSpPr>
              <p:nvPr/>
            </p:nvSpPr>
            <p:spPr bwMode="auto">
              <a:xfrm>
                <a:off x="3230" y="1206"/>
                <a:ext cx="377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length</a:t>
                </a:r>
              </a:p>
              <a:p>
                <a:r>
                  <a:rPr lang="en-US" altLang="en-US" sz="1800"/>
                  <a:t>=1500</a:t>
                </a:r>
              </a:p>
            </p:txBody>
          </p:sp>
          <p:sp>
            <p:nvSpPr>
              <p:cNvPr id="32811" name="Line 24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2" name="Line 25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3" name="Line 26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4" name="Line 27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5" name="Line 28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16" name="Rectangle 29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2775" name="Group 30"/>
            <p:cNvGrpSpPr>
              <a:grpSpLocks/>
            </p:cNvGrpSpPr>
            <p:nvPr/>
          </p:nvGrpSpPr>
          <p:grpSpPr bwMode="auto">
            <a:xfrm>
              <a:off x="1566" y="2550"/>
              <a:ext cx="2676" cy="390"/>
              <a:chOff x="3006" y="1206"/>
              <a:chExt cx="2676" cy="390"/>
            </a:xfrm>
          </p:grpSpPr>
          <p:sp>
            <p:nvSpPr>
              <p:cNvPr id="32793" name="Rectangle 31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>
                  <a:latin typeface="Comic Sans MS" pitchFamily="66" charset="0"/>
                </a:endParaRPr>
              </a:p>
            </p:txBody>
          </p:sp>
          <p:sp>
            <p:nvSpPr>
              <p:cNvPr id="32794" name="Rectangle 32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795" name="Text Box 33"/>
              <p:cNvSpPr txBox="1">
                <a:spLocks noChangeArrowheads="1"/>
              </p:cNvSpPr>
              <p:nvPr/>
            </p:nvSpPr>
            <p:spPr bwMode="auto">
              <a:xfrm>
                <a:off x="3734" y="1206"/>
                <a:ext cx="209" cy="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32796" name="Text Box 34"/>
              <p:cNvSpPr txBox="1">
                <a:spLocks noChangeArrowheads="1"/>
              </p:cNvSpPr>
              <p:nvPr/>
            </p:nvSpPr>
            <p:spPr bwMode="auto">
              <a:xfrm>
                <a:off x="4694" y="1219"/>
                <a:ext cx="377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=1480</a:t>
                </a:r>
              </a:p>
            </p:txBody>
          </p:sp>
          <p:sp>
            <p:nvSpPr>
              <p:cNvPr id="32797" name="Text Box 35"/>
              <p:cNvSpPr txBox="1">
                <a:spLocks noChangeArrowheads="1"/>
              </p:cNvSpPr>
              <p:nvPr/>
            </p:nvSpPr>
            <p:spPr bwMode="auto">
              <a:xfrm>
                <a:off x="4068" y="1220"/>
                <a:ext cx="495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moreflag</a:t>
                </a:r>
              </a:p>
              <a:p>
                <a:pPr algn="ctr"/>
                <a:r>
                  <a:rPr lang="en-US" altLang="en-US" sz="1800"/>
                  <a:t>=1</a:t>
                </a:r>
              </a:p>
            </p:txBody>
          </p:sp>
          <p:sp>
            <p:nvSpPr>
              <p:cNvPr id="32798" name="Text Box 36"/>
              <p:cNvSpPr txBox="1">
                <a:spLocks noChangeArrowheads="1"/>
              </p:cNvSpPr>
              <p:nvPr/>
            </p:nvSpPr>
            <p:spPr bwMode="auto">
              <a:xfrm>
                <a:off x="3230" y="1206"/>
                <a:ext cx="377" cy="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length</a:t>
                </a:r>
              </a:p>
              <a:p>
                <a:r>
                  <a:rPr lang="en-US" altLang="en-US" sz="1800"/>
                  <a:t>=1500</a:t>
                </a:r>
              </a:p>
            </p:txBody>
          </p:sp>
          <p:sp>
            <p:nvSpPr>
              <p:cNvPr id="32799" name="Line 37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0" name="Line 38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1" name="Line 39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2" name="Line 40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3" name="Line 41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804" name="Rectangle 42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grpSp>
          <p:nvGrpSpPr>
            <p:cNvPr id="32776" name="Group 43"/>
            <p:cNvGrpSpPr>
              <a:grpSpLocks/>
            </p:cNvGrpSpPr>
            <p:nvPr/>
          </p:nvGrpSpPr>
          <p:grpSpPr bwMode="auto">
            <a:xfrm>
              <a:off x="1560" y="3073"/>
              <a:ext cx="2676" cy="389"/>
              <a:chOff x="3006" y="1207"/>
              <a:chExt cx="2676" cy="389"/>
            </a:xfrm>
          </p:grpSpPr>
          <p:sp>
            <p:nvSpPr>
              <p:cNvPr id="32781" name="Rectangle 44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 sz="1800">
                  <a:latin typeface="Comic Sans MS" pitchFamily="66" charset="0"/>
                </a:endParaRPr>
              </a:p>
            </p:txBody>
          </p:sp>
          <p:sp>
            <p:nvSpPr>
              <p:cNvPr id="32782" name="Rectangle 45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2783" name="Text Box 46"/>
              <p:cNvSpPr txBox="1">
                <a:spLocks noChangeArrowheads="1"/>
              </p:cNvSpPr>
              <p:nvPr/>
            </p:nvSpPr>
            <p:spPr bwMode="auto">
              <a:xfrm>
                <a:off x="3734" y="1207"/>
                <a:ext cx="209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32784" name="Text Box 47"/>
              <p:cNvSpPr txBox="1">
                <a:spLocks noChangeArrowheads="1"/>
              </p:cNvSpPr>
              <p:nvPr/>
            </p:nvSpPr>
            <p:spPr bwMode="auto">
              <a:xfrm>
                <a:off x="4694" y="1217"/>
                <a:ext cx="377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=2960</a:t>
                </a:r>
              </a:p>
            </p:txBody>
          </p:sp>
          <p:sp>
            <p:nvSpPr>
              <p:cNvPr id="32785" name="Text Box 48"/>
              <p:cNvSpPr txBox="1">
                <a:spLocks noChangeArrowheads="1"/>
              </p:cNvSpPr>
              <p:nvPr/>
            </p:nvSpPr>
            <p:spPr bwMode="auto">
              <a:xfrm>
                <a:off x="4068" y="1216"/>
                <a:ext cx="495" cy="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1800"/>
                  <a:t>moreflag</a:t>
                </a:r>
              </a:p>
              <a:p>
                <a:pPr algn="ctr"/>
                <a:r>
                  <a:rPr lang="en-US" altLang="en-US" sz="1800"/>
                  <a:t>=0</a:t>
                </a:r>
              </a:p>
            </p:txBody>
          </p:sp>
          <p:sp>
            <p:nvSpPr>
              <p:cNvPr id="32786" name="Text Box 49"/>
              <p:cNvSpPr txBox="1">
                <a:spLocks noChangeArrowheads="1"/>
              </p:cNvSpPr>
              <p:nvPr/>
            </p:nvSpPr>
            <p:spPr bwMode="auto">
              <a:xfrm>
                <a:off x="3230" y="1207"/>
                <a:ext cx="377" cy="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sz="1800" dirty="0"/>
                  <a:t>length</a:t>
                </a:r>
              </a:p>
              <a:p>
                <a:r>
                  <a:rPr lang="en-US" altLang="en-US" sz="1800" dirty="0"/>
                  <a:t>=</a:t>
                </a:r>
                <a:r>
                  <a:rPr lang="en-US" altLang="en-US" sz="1800" dirty="0" smtClean="0"/>
                  <a:t>1040</a:t>
                </a:r>
                <a:endParaRPr lang="en-US" altLang="en-US" sz="1800" dirty="0"/>
              </a:p>
            </p:txBody>
          </p:sp>
          <p:sp>
            <p:nvSpPr>
              <p:cNvPr id="32787" name="Line 50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8" name="Line 51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89" name="Line 52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90" name="Line 53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91" name="Line 54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92" name="Rectangle 55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32777" name="Freeform 56"/>
            <p:cNvSpPr>
              <a:spLocks/>
            </p:cNvSpPr>
            <p:nvPr/>
          </p:nvSpPr>
          <p:spPr bwMode="auto">
            <a:xfrm>
              <a:off x="1290" y="1422"/>
              <a:ext cx="210" cy="1362"/>
            </a:xfrm>
            <a:custGeom>
              <a:avLst/>
              <a:gdLst>
                <a:gd name="T0" fmla="*/ 0 w 210"/>
                <a:gd name="T1" fmla="*/ 0 h 1362"/>
                <a:gd name="T2" fmla="*/ 0 w 210"/>
                <a:gd name="T3" fmla="*/ 1362 h 1362"/>
                <a:gd name="T4" fmla="*/ 210 w 210"/>
                <a:gd name="T5" fmla="*/ 858 h 1362"/>
                <a:gd name="T6" fmla="*/ 0 60000 65536"/>
                <a:gd name="T7" fmla="*/ 0 60000 65536"/>
                <a:gd name="T8" fmla="*/ 0 60000 65536"/>
                <a:gd name="T9" fmla="*/ 0 w 210"/>
                <a:gd name="T10" fmla="*/ 0 h 1362"/>
                <a:gd name="T11" fmla="*/ 210 w 210"/>
                <a:gd name="T12" fmla="*/ 1362 h 1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" h="1362">
                  <a:moveTo>
                    <a:pt x="0" y="0"/>
                  </a:moveTo>
                  <a:lnTo>
                    <a:pt x="0" y="1362"/>
                  </a:lnTo>
                  <a:lnTo>
                    <a:pt x="210" y="858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2778" name="Line 57"/>
            <p:cNvSpPr>
              <a:spLocks noChangeShapeType="1"/>
            </p:cNvSpPr>
            <p:nvPr/>
          </p:nvSpPr>
          <p:spPr bwMode="auto">
            <a:xfrm>
              <a:off x="1290" y="2766"/>
              <a:ext cx="22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Line 58"/>
            <p:cNvSpPr>
              <a:spLocks noChangeShapeType="1"/>
            </p:cNvSpPr>
            <p:nvPr/>
          </p:nvSpPr>
          <p:spPr bwMode="auto">
            <a:xfrm>
              <a:off x="1296" y="2772"/>
              <a:ext cx="210" cy="49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Text Box 59"/>
            <p:cNvSpPr txBox="1">
              <a:spLocks noChangeArrowheads="1"/>
            </p:cNvSpPr>
            <p:nvPr/>
          </p:nvSpPr>
          <p:spPr bwMode="auto">
            <a:xfrm>
              <a:off x="1274" y="1470"/>
              <a:ext cx="1394" cy="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1800">
                  <a:solidFill>
                    <a:srgbClr val="FF0000"/>
                  </a:solidFill>
                </a:rPr>
                <a:t>One large datagram becomes</a:t>
              </a:r>
            </a:p>
            <a:p>
              <a:r>
                <a:rPr lang="en-US" altLang="en-US" sz="1800">
                  <a:solidFill>
                    <a:srgbClr val="FF0000"/>
                  </a:solidFill>
                </a:rPr>
                <a:t>several smaller datagrams</a:t>
              </a:r>
              <a:endParaRPr lang="en-US" alt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0F2CA2-24AC-4D5D-A6F6-FEAFA55DFC03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Fragmentation Example</a:t>
            </a:r>
          </a:p>
        </p:txBody>
      </p:sp>
      <p:pic>
        <p:nvPicPr>
          <p:cNvPr id="33796" name="Picture 3" descr="Y:\class\5211\fig\fig-9-ip-fragment.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551F1E-4B48-4C55-A09F-086E499EFDEA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Internet Control Message Protocol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error reporting mechanism</a:t>
            </a:r>
          </a:p>
          <a:p>
            <a:pPr lvl="1" eaLnBrk="1" hangingPunct="1"/>
            <a:r>
              <a:rPr lang="en-US" altLang="en-US" smtClean="0"/>
              <a:t>Time exceeded</a:t>
            </a:r>
          </a:p>
          <a:p>
            <a:pPr lvl="2" eaLnBrk="1" hangingPunct="1"/>
            <a:r>
              <a:rPr lang="en-US" altLang="en-US" sz="1800" smtClean="0"/>
              <a:t>Packet discarded because TTL was 0</a:t>
            </a:r>
          </a:p>
          <a:p>
            <a:pPr lvl="1" eaLnBrk="1" hangingPunct="1"/>
            <a:r>
              <a:rPr lang="en-US" altLang="en-US" smtClean="0"/>
              <a:t>Destination unreachable</a:t>
            </a:r>
          </a:p>
          <a:p>
            <a:pPr lvl="2" eaLnBrk="1" hangingPunct="1"/>
            <a:r>
              <a:rPr lang="en-US" altLang="en-US" sz="1800" smtClean="0"/>
              <a:t>Router cannot locate destination</a:t>
            </a:r>
          </a:p>
          <a:p>
            <a:pPr lvl="1" eaLnBrk="1" hangingPunct="1"/>
            <a:r>
              <a:rPr lang="en-US" altLang="en-US" smtClean="0"/>
              <a:t>Source quench</a:t>
            </a:r>
          </a:p>
          <a:p>
            <a:pPr lvl="2" eaLnBrk="1" hangingPunct="1"/>
            <a:r>
              <a:rPr lang="en-US" altLang="en-US" sz="1800" smtClean="0"/>
              <a:t>Buffer overflow, request source to reduce rate</a:t>
            </a:r>
          </a:p>
          <a:p>
            <a:pPr lvl="1" eaLnBrk="1" hangingPunct="1"/>
            <a:r>
              <a:rPr lang="en-US" altLang="en-US" smtClean="0"/>
              <a:t>Redirect</a:t>
            </a:r>
          </a:p>
          <a:p>
            <a:pPr lvl="2" eaLnBrk="1" hangingPunct="1"/>
            <a:r>
              <a:rPr lang="en-US" altLang="en-US" sz="1800" smtClean="0"/>
              <a:t>Suggest a better router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C0BD8-BF20-4BD9-8B54-8B940C197B1C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ICMP Message Transport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32004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ICMP messages carried in IP datagrams</a:t>
            </a:r>
          </a:p>
          <a:p>
            <a:pPr eaLnBrk="1" hangingPunct="1"/>
            <a:r>
              <a:rPr lang="en-US" altLang="en-US" dirty="0" smtClean="0"/>
              <a:t>Treated like any other datagram</a:t>
            </a:r>
          </a:p>
          <a:p>
            <a:pPr lvl="1" eaLnBrk="1" hangingPunct="1"/>
            <a:r>
              <a:rPr lang="en-US" altLang="en-US" dirty="0" smtClean="0"/>
              <a:t>But no error message sent if</a:t>
            </a:r>
          </a:p>
          <a:p>
            <a:pPr lvl="2" eaLnBrk="1" hangingPunct="1"/>
            <a:r>
              <a:rPr lang="en-US" altLang="en-US" sz="1800" dirty="0" smtClean="0"/>
              <a:t>ICMP message causes error</a:t>
            </a:r>
          </a:p>
          <a:p>
            <a:pPr eaLnBrk="1" hangingPunct="1"/>
            <a:r>
              <a:rPr lang="en-US" altLang="en-US" dirty="0" smtClean="0"/>
              <a:t>Message sent to the source</a:t>
            </a:r>
          </a:p>
          <a:p>
            <a:pPr lvl="1" eaLnBrk="1" hangingPunct="1"/>
            <a:r>
              <a:rPr lang="en-US" altLang="en-US" dirty="0" smtClean="0"/>
              <a:t>Original Internet header, plus</a:t>
            </a:r>
          </a:p>
          <a:p>
            <a:pPr lvl="1" eaLnBrk="1" hangingPunct="1"/>
            <a:r>
              <a:rPr lang="en-US" altLang="en-US" dirty="0" smtClean="0"/>
              <a:t>8 bytes of the original datagram’s data included</a:t>
            </a:r>
          </a:p>
          <a:p>
            <a:pPr lvl="1" eaLnBrk="1" hangingPunct="1"/>
            <a:r>
              <a:rPr lang="en-US" altLang="en-US" dirty="0" smtClean="0"/>
              <a:t>For source to match original process.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815E4-FEE5-4B4A-A6E2-123F0A3E95A7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ICMP Usage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Testing reachability</a:t>
            </a:r>
          </a:p>
          <a:p>
            <a:pPr lvl="1" eaLnBrk="1" hangingPunct="1"/>
            <a:r>
              <a:rPr lang="en-US" altLang="en-US" smtClean="0"/>
              <a:t>ICMP echo request/reply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ping</a:t>
            </a:r>
          </a:p>
          <a:p>
            <a:pPr eaLnBrk="1" hangingPunct="1"/>
            <a:r>
              <a:rPr lang="en-US" altLang="en-US" smtClean="0"/>
              <a:t>Tracing route to a destination</a:t>
            </a:r>
          </a:p>
          <a:p>
            <a:pPr lvl="1" eaLnBrk="1" hangingPunct="1"/>
            <a:r>
              <a:rPr lang="en-US" altLang="en-US" smtClean="0"/>
              <a:t>Time-to-live field</a:t>
            </a:r>
          </a:p>
          <a:p>
            <a:pPr lvl="1" eaLnBrk="1" hangingPunct="1"/>
            <a:r>
              <a:rPr lang="en-US" altLang="en-US" smtClean="0">
                <a:solidFill>
                  <a:schemeClr val="accent2"/>
                </a:solidFill>
              </a:rPr>
              <a:t>Traceroute</a:t>
            </a:r>
          </a:p>
          <a:p>
            <a:pPr eaLnBrk="1" hangingPunct="1"/>
            <a:r>
              <a:rPr lang="en-US" altLang="en-US" smtClean="0"/>
              <a:t>Path MTU discovery</a:t>
            </a:r>
          </a:p>
          <a:p>
            <a:pPr lvl="1" eaLnBrk="1" hangingPunct="1"/>
            <a:r>
              <a:rPr lang="en-US" altLang="en-US" smtClean="0"/>
              <a:t>Don’t fragment bit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7A554-2A22-4D7B-9C64-EB739516735A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Other Internet Control Protocols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 smtClean="0"/>
              <a:t>ARP solves problem</a:t>
            </a:r>
          </a:p>
          <a:p>
            <a:pPr lvl="1" eaLnBrk="1" hangingPunct="1"/>
            <a:r>
              <a:rPr lang="en-US" altLang="en-US" sz="1800" dirty="0" smtClean="0"/>
              <a:t>Given IP address, find MAC address</a:t>
            </a:r>
          </a:p>
          <a:p>
            <a:pPr eaLnBrk="1" hangingPunct="1"/>
            <a:r>
              <a:rPr lang="en-US" altLang="en-US" sz="2000" dirty="0"/>
              <a:t>Reverse Address Resolution Protocol (RARP</a:t>
            </a:r>
            <a:r>
              <a:rPr lang="en-US" altLang="en-US" sz="2000" dirty="0" smtClean="0"/>
              <a:t>)</a:t>
            </a:r>
          </a:p>
          <a:p>
            <a:pPr lvl="1" eaLnBrk="1" hangingPunct="1"/>
            <a:r>
              <a:rPr lang="en-US" altLang="en-US" sz="1800" dirty="0" smtClean="0"/>
              <a:t>Given MAC address, find IP address, and more …</a:t>
            </a:r>
          </a:p>
          <a:p>
            <a:pPr lvl="1" eaLnBrk="1" hangingPunct="1"/>
            <a:r>
              <a:rPr lang="en-US" altLang="en-US" sz="1800" dirty="0" smtClean="0"/>
              <a:t>Used by, e.g., diskless machines</a:t>
            </a:r>
          </a:p>
          <a:p>
            <a:pPr eaLnBrk="1" hangingPunct="1"/>
            <a:r>
              <a:rPr lang="en-US" altLang="en-US" sz="2000" dirty="0" smtClean="0"/>
              <a:t>Items to be configured</a:t>
            </a:r>
          </a:p>
          <a:p>
            <a:pPr lvl="1" eaLnBrk="1" hangingPunct="1"/>
            <a:r>
              <a:rPr lang="en-US" altLang="en-US" sz="1800" dirty="0" smtClean="0"/>
              <a:t>IP address</a:t>
            </a:r>
          </a:p>
          <a:p>
            <a:pPr lvl="1" eaLnBrk="1" hangingPunct="1"/>
            <a:r>
              <a:rPr lang="en-US" altLang="en-US" sz="1800" dirty="0" smtClean="0"/>
              <a:t>Default router address</a:t>
            </a:r>
          </a:p>
          <a:p>
            <a:pPr lvl="1" eaLnBrk="1" hangingPunct="1"/>
            <a:r>
              <a:rPr lang="en-US" altLang="en-US" sz="1800" dirty="0" smtClean="0"/>
              <a:t>Subnet mask</a:t>
            </a:r>
          </a:p>
          <a:p>
            <a:pPr lvl="1" eaLnBrk="1" hangingPunct="1"/>
            <a:r>
              <a:rPr lang="en-US" altLang="en-US" sz="1800" dirty="0" smtClean="0"/>
              <a:t>DNS server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CB24D-ACB3-41D7-9FAF-E22979485D14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IP addresses: how to get one?</a:t>
            </a:r>
            <a:endParaRPr lang="en-US" altLang="en-US" smtClean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87513"/>
            <a:ext cx="8023225" cy="4332287"/>
          </a:xfrm>
        </p:spPr>
        <p:txBody>
          <a:bodyPr/>
          <a:lstStyle/>
          <a:p>
            <a:pPr eaLnBrk="1" hangingPunct="1"/>
            <a:r>
              <a:rPr lang="en-US" altLang="en-US" smtClean="0"/>
              <a:t>Hard-coded by system admin in a file</a:t>
            </a:r>
          </a:p>
          <a:p>
            <a:pPr eaLnBrk="1" hangingPunct="1"/>
            <a:r>
              <a:rPr lang="en-US" altLang="en-US" smtClean="0"/>
              <a:t>Dynamic Host Configuration Protocol</a:t>
            </a:r>
          </a:p>
          <a:p>
            <a:pPr lvl="1" eaLnBrk="1" hangingPunct="1"/>
            <a:r>
              <a:rPr lang="en-US" altLang="en-US" sz="1800" smtClean="0"/>
              <a:t>dynamically get address: “plug-and-play”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host broadcasts “</a:t>
            </a:r>
            <a:r>
              <a:rPr lang="en-US" altLang="en-US" smtClean="0">
                <a:solidFill>
                  <a:schemeClr val="accent2"/>
                </a:solidFill>
              </a:rPr>
              <a:t>DHCP discover</a:t>
            </a:r>
            <a:r>
              <a:rPr lang="en-US" altLang="en-US" smtClean="0"/>
              <a:t>” msg</a:t>
            </a:r>
          </a:p>
          <a:p>
            <a:pPr lvl="1" eaLnBrk="1" hangingPunct="1"/>
            <a:r>
              <a:rPr lang="en-US" altLang="en-US" smtClean="0"/>
              <a:t>DHCP server responds with “</a:t>
            </a:r>
            <a:r>
              <a:rPr lang="en-US" altLang="en-US" smtClean="0">
                <a:solidFill>
                  <a:schemeClr val="accent2"/>
                </a:solidFill>
              </a:rPr>
              <a:t>DHCP offer</a:t>
            </a:r>
            <a:r>
              <a:rPr lang="en-US" altLang="en-US" smtClean="0"/>
              <a:t>” msg</a:t>
            </a:r>
          </a:p>
          <a:p>
            <a:pPr lvl="1" eaLnBrk="1" hangingPunct="1"/>
            <a:r>
              <a:rPr lang="en-US" altLang="en-US" smtClean="0"/>
              <a:t>host requests IP address: “</a:t>
            </a:r>
            <a:r>
              <a:rPr lang="en-US" altLang="en-US" smtClean="0">
                <a:solidFill>
                  <a:schemeClr val="accent2"/>
                </a:solidFill>
              </a:rPr>
              <a:t>DHCP request</a:t>
            </a:r>
            <a:r>
              <a:rPr lang="en-US" altLang="en-US" smtClean="0"/>
              <a:t>” msg</a:t>
            </a:r>
          </a:p>
          <a:p>
            <a:pPr lvl="1" eaLnBrk="1" hangingPunct="1"/>
            <a:r>
              <a:rPr lang="en-US" altLang="en-US" smtClean="0"/>
              <a:t>DHCP server sends address: “</a:t>
            </a:r>
            <a:r>
              <a:rPr lang="en-US" altLang="en-US" smtClean="0">
                <a:solidFill>
                  <a:schemeClr val="accent2"/>
                </a:solidFill>
              </a:rPr>
              <a:t>DHCP ack</a:t>
            </a:r>
            <a:r>
              <a:rPr lang="en-US" altLang="en-US" smtClean="0"/>
              <a:t>” msg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1FB633-503C-4D31-B9AE-FC6C6679E5D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 Layer Summary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Network service</a:t>
            </a:r>
          </a:p>
          <a:p>
            <a:pPr lvl="1" eaLnBrk="1" hangingPunct="1"/>
            <a:r>
              <a:rPr lang="en-US" altLang="en-US" dirty="0" smtClean="0"/>
              <a:t>datagram </a:t>
            </a:r>
            <a:r>
              <a:rPr lang="en-US" altLang="en-US" i="1" dirty="0" smtClean="0"/>
              <a:t>vs</a:t>
            </a:r>
            <a:r>
              <a:rPr lang="en-US" altLang="en-US" dirty="0" smtClean="0"/>
              <a:t> virtual circuit</a:t>
            </a:r>
          </a:p>
          <a:p>
            <a:pPr eaLnBrk="1" hangingPunct="1"/>
            <a:r>
              <a:rPr lang="en-US" altLang="en-US" dirty="0" smtClean="0"/>
              <a:t>Routing protocols</a:t>
            </a:r>
          </a:p>
          <a:p>
            <a:pPr lvl="1" eaLnBrk="1" hangingPunct="1"/>
            <a:r>
              <a:rPr lang="en-US" altLang="en-US" dirty="0" smtClean="0"/>
              <a:t>Link state and distance vector</a:t>
            </a:r>
          </a:p>
          <a:p>
            <a:pPr lvl="1" eaLnBrk="1" hangingPunct="1"/>
            <a:r>
              <a:rPr lang="en-US" altLang="en-US" dirty="0" smtClean="0"/>
              <a:t>RIP, OSPF, </a:t>
            </a:r>
            <a:r>
              <a:rPr lang="en-US" altLang="en-US" dirty="0" smtClean="0"/>
              <a:t>BGP</a:t>
            </a:r>
          </a:p>
          <a:p>
            <a:pPr eaLnBrk="1" hangingPunct="1"/>
            <a:r>
              <a:rPr lang="en-US" altLang="en-US" dirty="0" smtClean="0"/>
              <a:t>Fragmentation and Reassembly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Case studies</a:t>
            </a:r>
          </a:p>
          <a:p>
            <a:pPr lvl="1" eaLnBrk="1" hangingPunct="1"/>
            <a:r>
              <a:rPr lang="en-US" altLang="en-US" dirty="0" smtClean="0"/>
              <a:t>IPv4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3A989-82F1-448F-9DBC-54D4376A4FA6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pSp>
        <p:nvGrpSpPr>
          <p:cNvPr id="2" name="Group 144"/>
          <p:cNvGrpSpPr>
            <a:grpSpLocks/>
          </p:cNvGrpSpPr>
          <p:nvPr/>
        </p:nvGrpSpPr>
        <p:grpSpPr bwMode="auto">
          <a:xfrm>
            <a:off x="4222750" y="1812925"/>
            <a:ext cx="1263650" cy="1311275"/>
            <a:chOff x="3008" y="903"/>
            <a:chExt cx="796" cy="826"/>
          </a:xfrm>
        </p:grpSpPr>
        <p:sp>
          <p:nvSpPr>
            <p:cNvPr id="1175" name="Rectangle 145"/>
            <p:cNvSpPr>
              <a:spLocks noChangeArrowheads="1"/>
            </p:cNvSpPr>
            <p:nvPr/>
          </p:nvSpPr>
          <p:spPr bwMode="auto">
            <a:xfrm>
              <a:off x="3048" y="948"/>
              <a:ext cx="756" cy="7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76" name="Text Box 146"/>
            <p:cNvSpPr txBox="1">
              <a:spLocks noChangeArrowheads="1"/>
            </p:cNvSpPr>
            <p:nvPr/>
          </p:nvSpPr>
          <p:spPr bwMode="auto">
            <a:xfrm>
              <a:off x="3008" y="903"/>
              <a:ext cx="689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000">
                  <a:solidFill>
                    <a:srgbClr val="00CC66"/>
                  </a:solidFill>
                </a:rPr>
                <a:t>Inter-AS</a:t>
              </a:r>
            </a:p>
            <a:p>
              <a:r>
                <a:rPr lang="en-US" altLang="en-US" sz="2000">
                  <a:solidFill>
                    <a:srgbClr val="00CC66"/>
                  </a:solidFill>
                </a:rPr>
                <a:t> routing</a:t>
              </a:r>
            </a:p>
            <a:p>
              <a:r>
                <a:rPr lang="en-US" altLang="en-US" sz="2000">
                  <a:solidFill>
                    <a:srgbClr val="00CC66"/>
                  </a:solidFill>
                </a:rPr>
                <a:t>between </a:t>
              </a:r>
            </a:p>
            <a:p>
              <a:r>
                <a:rPr lang="en-US" altLang="en-US" sz="2000">
                  <a:solidFill>
                    <a:srgbClr val="00CC66"/>
                  </a:solidFill>
                </a:rPr>
                <a:t>A and B</a:t>
              </a:r>
              <a:endParaRPr lang="en-US" altLang="en-US" sz="1800">
                <a:solidFill>
                  <a:srgbClr val="00CC66"/>
                </a:solidFill>
              </a:endParaRPr>
            </a:p>
          </p:txBody>
        </p:sp>
      </p:grp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0955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Intra-AS and Inter-AS routing</a:t>
            </a:r>
          </a:p>
        </p:txBody>
      </p:sp>
      <p:sp>
        <p:nvSpPr>
          <p:cNvPr id="1031" name="Text Box 3"/>
          <p:cNvSpPr txBox="1">
            <a:spLocks noChangeArrowheads="1"/>
          </p:cNvSpPr>
          <p:nvPr/>
        </p:nvSpPr>
        <p:spPr bwMode="auto">
          <a:xfrm>
            <a:off x="7096125" y="2762250"/>
            <a:ext cx="7270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r>
              <a:rPr lang="en-US" altLang="en-US" sz="2000">
                <a:solidFill>
                  <a:schemeClr val="accent2"/>
                </a:solidFill>
              </a:rPr>
              <a:t>Host </a:t>
            </a:r>
          </a:p>
          <a:p>
            <a:pPr algn="r"/>
            <a:r>
              <a:rPr lang="en-US" altLang="en-US" sz="2000">
                <a:solidFill>
                  <a:schemeClr val="accent2"/>
                </a:solidFill>
              </a:rPr>
              <a:t>h2</a:t>
            </a:r>
            <a:endParaRPr lang="en-US" altLang="en-US" sz="1800"/>
          </a:p>
        </p:txBody>
      </p:sp>
      <p:grpSp>
        <p:nvGrpSpPr>
          <p:cNvPr id="1032" name="Group 4"/>
          <p:cNvGrpSpPr>
            <a:grpSpLocks/>
          </p:cNvGrpSpPr>
          <p:nvPr/>
        </p:nvGrpSpPr>
        <p:grpSpPr bwMode="auto">
          <a:xfrm>
            <a:off x="990600" y="2133600"/>
            <a:ext cx="6264275" cy="2490788"/>
            <a:chOff x="1124" y="1361"/>
            <a:chExt cx="3946" cy="1569"/>
          </a:xfrm>
        </p:grpSpPr>
        <p:sp>
          <p:nvSpPr>
            <p:cNvPr id="1046" name="Freeform 5"/>
            <p:cNvSpPr>
              <a:spLocks/>
            </p:cNvSpPr>
            <p:nvPr/>
          </p:nvSpPr>
          <p:spPr bwMode="auto">
            <a:xfrm>
              <a:off x="3908" y="1925"/>
              <a:ext cx="1162" cy="543"/>
            </a:xfrm>
            <a:custGeom>
              <a:avLst/>
              <a:gdLst>
                <a:gd name="T0" fmla="*/ 56 w 1162"/>
                <a:gd name="T1" fmla="*/ 162 h 543"/>
                <a:gd name="T2" fmla="*/ 368 w 1162"/>
                <a:gd name="T3" fmla="*/ 14 h 543"/>
                <a:gd name="T4" fmla="*/ 940 w 1162"/>
                <a:gd name="T5" fmla="*/ 79 h 543"/>
                <a:gd name="T6" fmla="*/ 1144 w 1162"/>
                <a:gd name="T7" fmla="*/ 239 h 543"/>
                <a:gd name="T8" fmla="*/ 1048 w 1162"/>
                <a:gd name="T9" fmla="*/ 451 h 543"/>
                <a:gd name="T10" fmla="*/ 586 w 1162"/>
                <a:gd name="T11" fmla="*/ 541 h 543"/>
                <a:gd name="T12" fmla="*/ 88 w 1162"/>
                <a:gd name="T13" fmla="*/ 439 h 543"/>
                <a:gd name="T14" fmla="*/ 56 w 1162"/>
                <a:gd name="T15" fmla="*/ 162 h 5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2"/>
                <a:gd name="T25" fmla="*/ 0 h 543"/>
                <a:gd name="T26" fmla="*/ 1162 w 1162"/>
                <a:gd name="T27" fmla="*/ 543 h 5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7" name="Freeform 6"/>
            <p:cNvSpPr>
              <a:spLocks/>
            </p:cNvSpPr>
            <p:nvPr/>
          </p:nvSpPr>
          <p:spPr bwMode="auto">
            <a:xfrm>
              <a:off x="1124" y="1915"/>
              <a:ext cx="1198" cy="451"/>
            </a:xfrm>
            <a:custGeom>
              <a:avLst/>
              <a:gdLst>
                <a:gd name="T0" fmla="*/ 88 w 1198"/>
                <a:gd name="T1" fmla="*/ 181 h 451"/>
                <a:gd name="T2" fmla="*/ 180 w 1198"/>
                <a:gd name="T3" fmla="*/ 89 h 451"/>
                <a:gd name="T4" fmla="*/ 448 w 1198"/>
                <a:gd name="T5" fmla="*/ 49 h 451"/>
                <a:gd name="T6" fmla="*/ 988 w 1198"/>
                <a:gd name="T7" fmla="*/ 25 h 451"/>
                <a:gd name="T8" fmla="*/ 1181 w 1198"/>
                <a:gd name="T9" fmla="*/ 197 h 451"/>
                <a:gd name="T10" fmla="*/ 889 w 1198"/>
                <a:gd name="T11" fmla="*/ 413 h 451"/>
                <a:gd name="T12" fmla="*/ 307 w 1198"/>
                <a:gd name="T13" fmla="*/ 425 h 451"/>
                <a:gd name="T14" fmla="*/ 36 w 1198"/>
                <a:gd name="T15" fmla="*/ 337 h 451"/>
                <a:gd name="T16" fmla="*/ 88 w 1198"/>
                <a:gd name="T17" fmla="*/ 181 h 4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8"/>
                <a:gd name="T28" fmla="*/ 0 h 451"/>
                <a:gd name="T29" fmla="*/ 1198 w 1198"/>
                <a:gd name="T30" fmla="*/ 451 h 45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8" name="Line 7"/>
            <p:cNvSpPr>
              <a:spLocks noChangeShapeType="1"/>
            </p:cNvSpPr>
            <p:nvPr/>
          </p:nvSpPr>
          <p:spPr bwMode="auto">
            <a:xfrm>
              <a:off x="2188" y="2048"/>
              <a:ext cx="1784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Freeform 8"/>
            <p:cNvSpPr>
              <a:spLocks/>
            </p:cNvSpPr>
            <p:nvPr/>
          </p:nvSpPr>
          <p:spPr bwMode="auto">
            <a:xfrm>
              <a:off x="1953" y="2248"/>
              <a:ext cx="1583" cy="682"/>
            </a:xfrm>
            <a:custGeom>
              <a:avLst/>
              <a:gdLst>
                <a:gd name="T0" fmla="*/ 155 w 1583"/>
                <a:gd name="T1" fmla="*/ 224 h 682"/>
                <a:gd name="T2" fmla="*/ 407 w 1583"/>
                <a:gd name="T3" fmla="*/ 74 h 682"/>
                <a:gd name="T4" fmla="*/ 785 w 1583"/>
                <a:gd name="T5" fmla="*/ 20 h 682"/>
                <a:gd name="T6" fmla="*/ 1157 w 1583"/>
                <a:gd name="T7" fmla="*/ 194 h 682"/>
                <a:gd name="T8" fmla="*/ 1564 w 1583"/>
                <a:gd name="T9" fmla="*/ 428 h 682"/>
                <a:gd name="T10" fmla="*/ 1272 w 1583"/>
                <a:gd name="T11" fmla="*/ 644 h 682"/>
                <a:gd name="T12" fmla="*/ 690 w 1583"/>
                <a:gd name="T13" fmla="*/ 656 h 682"/>
                <a:gd name="T14" fmla="*/ 89 w 1583"/>
                <a:gd name="T15" fmla="*/ 596 h 682"/>
                <a:gd name="T16" fmla="*/ 155 w 1583"/>
                <a:gd name="T17" fmla="*/ 224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0" name="Oval 9"/>
            <p:cNvSpPr>
              <a:spLocks noChangeArrowheads="1"/>
            </p:cNvSpPr>
            <p:nvPr/>
          </p:nvSpPr>
          <p:spPr bwMode="auto">
            <a:xfrm>
              <a:off x="1311" y="21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1" name="Line 10"/>
            <p:cNvSpPr>
              <a:spLocks noChangeShapeType="1"/>
            </p:cNvSpPr>
            <p:nvPr/>
          </p:nvSpPr>
          <p:spPr bwMode="auto">
            <a:xfrm>
              <a:off x="1311" y="21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11"/>
            <p:cNvSpPr>
              <a:spLocks noChangeShapeType="1"/>
            </p:cNvSpPr>
            <p:nvPr/>
          </p:nvSpPr>
          <p:spPr bwMode="auto">
            <a:xfrm>
              <a:off x="1624" y="21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Rectangle 12"/>
            <p:cNvSpPr>
              <a:spLocks noChangeArrowheads="1"/>
            </p:cNvSpPr>
            <p:nvPr/>
          </p:nvSpPr>
          <p:spPr bwMode="auto">
            <a:xfrm>
              <a:off x="1311" y="21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54" name="Oval 13"/>
            <p:cNvSpPr>
              <a:spLocks noChangeArrowheads="1"/>
            </p:cNvSpPr>
            <p:nvPr/>
          </p:nvSpPr>
          <p:spPr bwMode="auto">
            <a:xfrm>
              <a:off x="1308" y="20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5" name="Rectangle 14"/>
            <p:cNvSpPr>
              <a:spLocks noChangeArrowheads="1"/>
            </p:cNvSpPr>
            <p:nvPr/>
          </p:nvSpPr>
          <p:spPr bwMode="auto">
            <a:xfrm>
              <a:off x="1395" y="2109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6" name="Text Box 15"/>
            <p:cNvSpPr txBox="1">
              <a:spLocks noChangeArrowheads="1"/>
            </p:cNvSpPr>
            <p:nvPr/>
          </p:nvSpPr>
          <p:spPr bwMode="auto">
            <a:xfrm>
              <a:off x="1375" y="2046"/>
              <a:ext cx="18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a</a:t>
              </a:r>
              <a:endParaRPr lang="en-US" altLang="en-US"/>
            </a:p>
          </p:txBody>
        </p:sp>
        <p:sp>
          <p:nvSpPr>
            <p:cNvPr id="1057" name="Oval 16"/>
            <p:cNvSpPr>
              <a:spLocks noChangeArrowheads="1"/>
            </p:cNvSpPr>
            <p:nvPr/>
          </p:nvSpPr>
          <p:spPr bwMode="auto">
            <a:xfrm>
              <a:off x="2529" y="276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58" name="Line 17"/>
            <p:cNvSpPr>
              <a:spLocks noChangeShapeType="1"/>
            </p:cNvSpPr>
            <p:nvPr/>
          </p:nvSpPr>
          <p:spPr bwMode="auto">
            <a:xfrm>
              <a:off x="2529" y="276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18"/>
            <p:cNvSpPr>
              <a:spLocks noChangeShapeType="1"/>
            </p:cNvSpPr>
            <p:nvPr/>
          </p:nvSpPr>
          <p:spPr bwMode="auto">
            <a:xfrm>
              <a:off x="2842" y="276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Rectangle 19"/>
            <p:cNvSpPr>
              <a:spLocks noChangeArrowheads="1"/>
            </p:cNvSpPr>
            <p:nvPr/>
          </p:nvSpPr>
          <p:spPr bwMode="auto">
            <a:xfrm>
              <a:off x="2529" y="276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61" name="Oval 20"/>
            <p:cNvSpPr>
              <a:spLocks noChangeArrowheads="1"/>
            </p:cNvSpPr>
            <p:nvPr/>
          </p:nvSpPr>
          <p:spPr bwMode="auto">
            <a:xfrm>
              <a:off x="2526" y="270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62" name="Group 21"/>
            <p:cNvGrpSpPr>
              <a:grpSpLocks/>
            </p:cNvGrpSpPr>
            <p:nvPr/>
          </p:nvGrpSpPr>
          <p:grpSpPr bwMode="auto">
            <a:xfrm>
              <a:off x="2589" y="2646"/>
              <a:ext cx="196" cy="250"/>
              <a:chOff x="2958" y="2427"/>
              <a:chExt cx="199" cy="250"/>
            </a:xfrm>
          </p:grpSpPr>
          <p:sp>
            <p:nvSpPr>
              <p:cNvPr id="1173" name="Rectangle 2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74" name="Text Box 23"/>
              <p:cNvSpPr txBox="1">
                <a:spLocks noChangeArrowheads="1"/>
              </p:cNvSpPr>
              <p:nvPr/>
            </p:nvSpPr>
            <p:spPr bwMode="auto">
              <a:xfrm>
                <a:off x="2958" y="2427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b</a:t>
                </a:r>
                <a:endParaRPr lang="en-US" altLang="en-US"/>
              </a:p>
            </p:txBody>
          </p:sp>
        </p:grpSp>
        <p:sp>
          <p:nvSpPr>
            <p:cNvPr id="1063" name="Freeform 24"/>
            <p:cNvSpPr>
              <a:spLocks/>
            </p:cNvSpPr>
            <p:nvPr/>
          </p:nvSpPr>
          <p:spPr bwMode="auto">
            <a:xfrm>
              <a:off x="2985" y="2139"/>
              <a:ext cx="492" cy="498"/>
            </a:xfrm>
            <a:custGeom>
              <a:avLst/>
              <a:gdLst>
                <a:gd name="T0" fmla="*/ 78 w 492"/>
                <a:gd name="T1" fmla="*/ 498 h 498"/>
                <a:gd name="T2" fmla="*/ 0 w 492"/>
                <a:gd name="T3" fmla="*/ 0 h 498"/>
                <a:gd name="T4" fmla="*/ 492 w 492"/>
                <a:gd name="T5" fmla="*/ 0 h 498"/>
                <a:gd name="T6" fmla="*/ 396 w 492"/>
                <a:gd name="T7" fmla="*/ 498 h 498"/>
                <a:gd name="T8" fmla="*/ 78 w 492"/>
                <a:gd name="T9" fmla="*/ 498 h 4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498"/>
                <a:gd name="T17" fmla="*/ 492 w 492"/>
                <a:gd name="T18" fmla="*/ 498 h 4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498">
                  <a:moveTo>
                    <a:pt x="78" y="498"/>
                  </a:moveTo>
                  <a:lnTo>
                    <a:pt x="0" y="0"/>
                  </a:lnTo>
                  <a:lnTo>
                    <a:pt x="492" y="0"/>
                  </a:lnTo>
                  <a:lnTo>
                    <a:pt x="396" y="498"/>
                  </a:lnTo>
                  <a:lnTo>
                    <a:pt x="78" y="498"/>
                  </a:lnTo>
                  <a:close/>
                </a:path>
              </a:pathLst>
            </a:custGeom>
            <a:solidFill>
              <a:srgbClr val="DDDDDD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4" name="Freeform 25"/>
            <p:cNvSpPr>
              <a:spLocks/>
            </p:cNvSpPr>
            <p:nvPr/>
          </p:nvSpPr>
          <p:spPr bwMode="auto">
            <a:xfrm>
              <a:off x="2406" y="1860"/>
              <a:ext cx="492" cy="498"/>
            </a:xfrm>
            <a:custGeom>
              <a:avLst/>
              <a:gdLst>
                <a:gd name="T0" fmla="*/ 78 w 492"/>
                <a:gd name="T1" fmla="*/ 498 h 498"/>
                <a:gd name="T2" fmla="*/ 0 w 492"/>
                <a:gd name="T3" fmla="*/ 0 h 498"/>
                <a:gd name="T4" fmla="*/ 492 w 492"/>
                <a:gd name="T5" fmla="*/ 0 h 498"/>
                <a:gd name="T6" fmla="*/ 396 w 492"/>
                <a:gd name="T7" fmla="*/ 498 h 498"/>
                <a:gd name="T8" fmla="*/ 78 w 492"/>
                <a:gd name="T9" fmla="*/ 498 h 4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498"/>
                <a:gd name="T17" fmla="*/ 492 w 492"/>
                <a:gd name="T18" fmla="*/ 498 h 4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498">
                  <a:moveTo>
                    <a:pt x="78" y="498"/>
                  </a:moveTo>
                  <a:lnTo>
                    <a:pt x="0" y="0"/>
                  </a:lnTo>
                  <a:lnTo>
                    <a:pt x="492" y="0"/>
                  </a:lnTo>
                  <a:lnTo>
                    <a:pt x="396" y="498"/>
                  </a:lnTo>
                  <a:lnTo>
                    <a:pt x="78" y="498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5" name="Freeform 26"/>
            <p:cNvSpPr>
              <a:spLocks/>
            </p:cNvSpPr>
            <p:nvPr/>
          </p:nvSpPr>
          <p:spPr bwMode="auto">
            <a:xfrm>
              <a:off x="1782" y="1528"/>
              <a:ext cx="492" cy="488"/>
            </a:xfrm>
            <a:custGeom>
              <a:avLst/>
              <a:gdLst>
                <a:gd name="T0" fmla="*/ 84 w 492"/>
                <a:gd name="T1" fmla="*/ 486 h 488"/>
                <a:gd name="T2" fmla="*/ 0 w 492"/>
                <a:gd name="T3" fmla="*/ 0 h 488"/>
                <a:gd name="T4" fmla="*/ 492 w 492"/>
                <a:gd name="T5" fmla="*/ 0 h 488"/>
                <a:gd name="T6" fmla="*/ 404 w 492"/>
                <a:gd name="T7" fmla="*/ 488 h 488"/>
                <a:gd name="T8" fmla="*/ 84 w 492"/>
                <a:gd name="T9" fmla="*/ 486 h 4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488"/>
                <a:gd name="T17" fmla="*/ 492 w 492"/>
                <a:gd name="T18" fmla="*/ 488 h 4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488">
                  <a:moveTo>
                    <a:pt x="84" y="486"/>
                  </a:moveTo>
                  <a:lnTo>
                    <a:pt x="0" y="0"/>
                  </a:lnTo>
                  <a:lnTo>
                    <a:pt x="492" y="0"/>
                  </a:lnTo>
                  <a:lnTo>
                    <a:pt x="404" y="488"/>
                  </a:lnTo>
                  <a:lnTo>
                    <a:pt x="84" y="486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6" name="Oval 27"/>
            <p:cNvSpPr>
              <a:spLocks noChangeArrowheads="1"/>
            </p:cNvSpPr>
            <p:nvPr/>
          </p:nvSpPr>
          <p:spPr bwMode="auto">
            <a:xfrm>
              <a:off x="1872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7" name="Line 28"/>
            <p:cNvSpPr>
              <a:spLocks noChangeShapeType="1"/>
            </p:cNvSpPr>
            <p:nvPr/>
          </p:nvSpPr>
          <p:spPr bwMode="auto">
            <a:xfrm>
              <a:off x="1872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29"/>
            <p:cNvSpPr>
              <a:spLocks noChangeShapeType="1"/>
            </p:cNvSpPr>
            <p:nvPr/>
          </p:nvSpPr>
          <p:spPr bwMode="auto">
            <a:xfrm>
              <a:off x="2185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Rectangle 30"/>
            <p:cNvSpPr>
              <a:spLocks noChangeArrowheads="1"/>
            </p:cNvSpPr>
            <p:nvPr/>
          </p:nvSpPr>
          <p:spPr bwMode="auto">
            <a:xfrm>
              <a:off x="1872" y="202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70" name="Oval 31"/>
            <p:cNvSpPr>
              <a:spLocks noChangeArrowheads="1"/>
            </p:cNvSpPr>
            <p:nvPr/>
          </p:nvSpPr>
          <p:spPr bwMode="auto">
            <a:xfrm>
              <a:off x="1869" y="196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1" name="Rectangle 32"/>
            <p:cNvSpPr>
              <a:spLocks noChangeArrowheads="1"/>
            </p:cNvSpPr>
            <p:nvPr/>
          </p:nvSpPr>
          <p:spPr bwMode="auto">
            <a:xfrm>
              <a:off x="1956" y="1977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2" name="Text Box 33"/>
            <p:cNvSpPr txBox="1">
              <a:spLocks noChangeArrowheads="1"/>
            </p:cNvSpPr>
            <p:nvPr/>
          </p:nvSpPr>
          <p:spPr bwMode="auto">
            <a:xfrm>
              <a:off x="1932" y="191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b</a:t>
              </a:r>
              <a:endParaRPr lang="en-US" altLang="en-US"/>
            </a:p>
          </p:txBody>
        </p:sp>
        <p:sp>
          <p:nvSpPr>
            <p:cNvPr id="1073" name="Oval 34"/>
            <p:cNvSpPr>
              <a:spLocks noChangeArrowheads="1"/>
            </p:cNvSpPr>
            <p:nvPr/>
          </p:nvSpPr>
          <p:spPr bwMode="auto">
            <a:xfrm>
              <a:off x="2493" y="237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4" name="Line 35"/>
            <p:cNvSpPr>
              <a:spLocks noChangeShapeType="1"/>
            </p:cNvSpPr>
            <p:nvPr/>
          </p:nvSpPr>
          <p:spPr bwMode="auto">
            <a:xfrm>
              <a:off x="2493" y="236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" name="Line 36"/>
            <p:cNvSpPr>
              <a:spLocks noChangeShapeType="1"/>
            </p:cNvSpPr>
            <p:nvPr/>
          </p:nvSpPr>
          <p:spPr bwMode="auto">
            <a:xfrm>
              <a:off x="2806" y="236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Rectangle 37"/>
            <p:cNvSpPr>
              <a:spLocks noChangeArrowheads="1"/>
            </p:cNvSpPr>
            <p:nvPr/>
          </p:nvSpPr>
          <p:spPr bwMode="auto">
            <a:xfrm>
              <a:off x="2493" y="236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77" name="Oval 38"/>
            <p:cNvSpPr>
              <a:spLocks noChangeArrowheads="1"/>
            </p:cNvSpPr>
            <p:nvPr/>
          </p:nvSpPr>
          <p:spPr bwMode="auto">
            <a:xfrm>
              <a:off x="2490" y="230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78" name="Group 39"/>
            <p:cNvGrpSpPr>
              <a:grpSpLocks/>
            </p:cNvGrpSpPr>
            <p:nvPr/>
          </p:nvGrpSpPr>
          <p:grpSpPr bwMode="auto">
            <a:xfrm>
              <a:off x="2555" y="2250"/>
              <a:ext cx="187" cy="250"/>
              <a:chOff x="2962" y="2427"/>
              <a:chExt cx="190" cy="250"/>
            </a:xfrm>
          </p:grpSpPr>
          <p:sp>
            <p:nvSpPr>
              <p:cNvPr id="1171" name="Rectangle 4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72" name="Text Box 41"/>
              <p:cNvSpPr txBox="1">
                <a:spLocks noChangeArrowheads="1"/>
              </p:cNvSpPr>
              <p:nvPr/>
            </p:nvSpPr>
            <p:spPr bwMode="auto">
              <a:xfrm>
                <a:off x="2962" y="2427"/>
                <a:ext cx="1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a</a:t>
                </a:r>
                <a:endParaRPr lang="en-US" altLang="en-US"/>
              </a:p>
            </p:txBody>
          </p:sp>
        </p:grpSp>
        <p:sp>
          <p:nvSpPr>
            <p:cNvPr id="1079" name="Freeform 42"/>
            <p:cNvSpPr>
              <a:spLocks/>
            </p:cNvSpPr>
            <p:nvPr/>
          </p:nvSpPr>
          <p:spPr bwMode="auto">
            <a:xfrm>
              <a:off x="3889" y="1659"/>
              <a:ext cx="492" cy="498"/>
            </a:xfrm>
            <a:custGeom>
              <a:avLst/>
              <a:gdLst>
                <a:gd name="T0" fmla="*/ 78 w 492"/>
                <a:gd name="T1" fmla="*/ 498 h 498"/>
                <a:gd name="T2" fmla="*/ 0 w 492"/>
                <a:gd name="T3" fmla="*/ 0 h 498"/>
                <a:gd name="T4" fmla="*/ 492 w 492"/>
                <a:gd name="T5" fmla="*/ 0 h 498"/>
                <a:gd name="T6" fmla="*/ 396 w 492"/>
                <a:gd name="T7" fmla="*/ 498 h 498"/>
                <a:gd name="T8" fmla="*/ 78 w 492"/>
                <a:gd name="T9" fmla="*/ 498 h 4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92"/>
                <a:gd name="T16" fmla="*/ 0 h 498"/>
                <a:gd name="T17" fmla="*/ 492 w 492"/>
                <a:gd name="T18" fmla="*/ 498 h 4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92" h="498">
                  <a:moveTo>
                    <a:pt x="78" y="498"/>
                  </a:moveTo>
                  <a:lnTo>
                    <a:pt x="0" y="0"/>
                  </a:lnTo>
                  <a:lnTo>
                    <a:pt x="492" y="0"/>
                  </a:lnTo>
                  <a:lnTo>
                    <a:pt x="396" y="498"/>
                  </a:lnTo>
                  <a:lnTo>
                    <a:pt x="78" y="498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0" name="Line 43"/>
            <p:cNvSpPr>
              <a:spLocks noChangeShapeType="1"/>
            </p:cNvSpPr>
            <p:nvPr/>
          </p:nvSpPr>
          <p:spPr bwMode="auto">
            <a:xfrm>
              <a:off x="4288" y="2184"/>
              <a:ext cx="30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1" name="Line 44"/>
            <p:cNvSpPr>
              <a:spLocks noChangeShapeType="1"/>
            </p:cNvSpPr>
            <p:nvPr/>
          </p:nvSpPr>
          <p:spPr bwMode="auto">
            <a:xfrm>
              <a:off x="4612" y="2108"/>
              <a:ext cx="92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45"/>
            <p:cNvSpPr>
              <a:spLocks noChangeShapeType="1"/>
            </p:cNvSpPr>
            <p:nvPr/>
          </p:nvSpPr>
          <p:spPr bwMode="auto">
            <a:xfrm flipV="1">
              <a:off x="4220" y="2064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" name="Freeform 46"/>
            <p:cNvSpPr>
              <a:spLocks/>
            </p:cNvSpPr>
            <p:nvPr/>
          </p:nvSpPr>
          <p:spPr bwMode="auto">
            <a:xfrm>
              <a:off x="2840" y="2698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  <a:gd name="T4" fmla="*/ 0 60000 65536"/>
                <a:gd name="T5" fmla="*/ 0 60000 65536"/>
                <a:gd name="T6" fmla="*/ 0 w 264"/>
                <a:gd name="T7" fmla="*/ 0 h 82"/>
                <a:gd name="T8" fmla="*/ 264 w 2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4" name="Freeform 47"/>
            <p:cNvSpPr>
              <a:spLocks/>
            </p:cNvSpPr>
            <p:nvPr/>
          </p:nvSpPr>
          <p:spPr bwMode="auto">
            <a:xfrm>
              <a:off x="2380" y="2662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  <a:gd name="T4" fmla="*/ 0 60000 65536"/>
                <a:gd name="T5" fmla="*/ 0 60000 65536"/>
                <a:gd name="T6" fmla="*/ 0 w 152"/>
                <a:gd name="T7" fmla="*/ 0 h 118"/>
                <a:gd name="T8" fmla="*/ 152 w 152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5" name="Freeform 48"/>
            <p:cNvSpPr>
              <a:spLocks/>
            </p:cNvSpPr>
            <p:nvPr/>
          </p:nvSpPr>
          <p:spPr bwMode="auto">
            <a:xfrm>
              <a:off x="2504" y="2592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  <a:gd name="T4" fmla="*/ 0 60000 65536"/>
                <a:gd name="T5" fmla="*/ 0 60000 65536"/>
                <a:gd name="T6" fmla="*/ 0 w 564"/>
                <a:gd name="T7" fmla="*/ 0 h 82"/>
                <a:gd name="T8" fmla="*/ 564 w 5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6" name="Freeform 49"/>
            <p:cNvSpPr>
              <a:spLocks/>
            </p:cNvSpPr>
            <p:nvPr/>
          </p:nvSpPr>
          <p:spPr bwMode="auto">
            <a:xfrm>
              <a:off x="2442" y="2430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  <a:gd name="T4" fmla="*/ 0 60000 65536"/>
                <a:gd name="T5" fmla="*/ 0 60000 65536"/>
                <a:gd name="T6" fmla="*/ 0 w 76"/>
                <a:gd name="T7" fmla="*/ 0 h 94"/>
                <a:gd name="T8" fmla="*/ 76 w 76"/>
                <a:gd name="T9" fmla="*/ 94 h 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7" name="Freeform 50"/>
            <p:cNvSpPr>
              <a:spLocks/>
            </p:cNvSpPr>
            <p:nvPr/>
          </p:nvSpPr>
          <p:spPr bwMode="auto">
            <a:xfrm>
              <a:off x="1616" y="2054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  <a:gd name="T4" fmla="*/ 0 60000 65536"/>
                <a:gd name="T5" fmla="*/ 0 60000 65536"/>
                <a:gd name="T6" fmla="*/ 0 w 252"/>
                <a:gd name="T7" fmla="*/ 0 h 114"/>
                <a:gd name="T8" fmla="*/ 252 w 252"/>
                <a:gd name="T9" fmla="*/ 114 h 1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8" name="Freeform 51"/>
            <p:cNvSpPr>
              <a:spLocks/>
            </p:cNvSpPr>
            <p:nvPr/>
          </p:nvSpPr>
          <p:spPr bwMode="auto">
            <a:xfrm>
              <a:off x="2052" y="2114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  <a:gd name="T4" fmla="*/ 0 60000 65536"/>
                <a:gd name="T5" fmla="*/ 0 60000 65536"/>
                <a:gd name="T6" fmla="*/ 0 w 444"/>
                <a:gd name="T7" fmla="*/ 0 h 258"/>
                <a:gd name="T8" fmla="*/ 444 w 444"/>
                <a:gd name="T9" fmla="*/ 258 h 2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9" name="Freeform 52"/>
            <p:cNvSpPr>
              <a:spLocks/>
            </p:cNvSpPr>
            <p:nvPr/>
          </p:nvSpPr>
          <p:spPr bwMode="auto">
            <a:xfrm>
              <a:off x="3376" y="2232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  <a:gd name="T4" fmla="*/ 0 60000 65536"/>
                <a:gd name="T5" fmla="*/ 0 60000 65536"/>
                <a:gd name="T6" fmla="*/ 0 w 654"/>
                <a:gd name="T7" fmla="*/ 0 h 420"/>
                <a:gd name="T8" fmla="*/ 654 w 654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0" name="Freeform 53"/>
            <p:cNvSpPr>
              <a:spLocks/>
            </p:cNvSpPr>
            <p:nvPr/>
          </p:nvSpPr>
          <p:spPr bwMode="auto">
            <a:xfrm>
              <a:off x="1934" y="1548"/>
              <a:ext cx="488" cy="336"/>
            </a:xfrm>
            <a:custGeom>
              <a:avLst/>
              <a:gdLst>
                <a:gd name="T0" fmla="*/ 0 w 272"/>
                <a:gd name="T1" fmla="*/ 0 h 318"/>
                <a:gd name="T2" fmla="*/ 1572 w 272"/>
                <a:gd name="T3" fmla="*/ 375 h 318"/>
                <a:gd name="T4" fmla="*/ 0 60000 65536"/>
                <a:gd name="T5" fmla="*/ 0 60000 65536"/>
                <a:gd name="T6" fmla="*/ 0 w 272"/>
                <a:gd name="T7" fmla="*/ 0 h 318"/>
                <a:gd name="T8" fmla="*/ 272 w 272"/>
                <a:gd name="T9" fmla="*/ 318 h 3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2" h="318">
                  <a:moveTo>
                    <a:pt x="0" y="0"/>
                  </a:moveTo>
                  <a:lnTo>
                    <a:pt x="272" y="318"/>
                  </a:lnTo>
                </a:path>
              </a:pathLst>
            </a:cu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1" name="Freeform 54"/>
            <p:cNvSpPr>
              <a:spLocks/>
            </p:cNvSpPr>
            <p:nvPr/>
          </p:nvSpPr>
          <p:spPr bwMode="auto">
            <a:xfrm>
              <a:off x="2272" y="1492"/>
              <a:ext cx="1640" cy="140"/>
            </a:xfrm>
            <a:custGeom>
              <a:avLst/>
              <a:gdLst>
                <a:gd name="T0" fmla="*/ 0 w 1640"/>
                <a:gd name="T1" fmla="*/ 0 h 140"/>
                <a:gd name="T2" fmla="*/ 1640 w 1640"/>
                <a:gd name="T3" fmla="*/ 140 h 140"/>
                <a:gd name="T4" fmla="*/ 0 60000 65536"/>
                <a:gd name="T5" fmla="*/ 0 60000 65536"/>
                <a:gd name="T6" fmla="*/ 0 w 1640"/>
                <a:gd name="T7" fmla="*/ 0 h 140"/>
                <a:gd name="T8" fmla="*/ 1640 w 1640"/>
                <a:gd name="T9" fmla="*/ 140 h 14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40" h="140">
                  <a:moveTo>
                    <a:pt x="0" y="0"/>
                  </a:moveTo>
                  <a:lnTo>
                    <a:pt x="1640" y="140"/>
                  </a:lnTo>
                </a:path>
              </a:pathLst>
            </a:cu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2" name="Freeform 55"/>
            <p:cNvSpPr>
              <a:spLocks/>
            </p:cNvSpPr>
            <p:nvPr/>
          </p:nvSpPr>
          <p:spPr bwMode="auto">
            <a:xfrm>
              <a:off x="3446" y="1712"/>
              <a:ext cx="704" cy="414"/>
            </a:xfrm>
            <a:custGeom>
              <a:avLst/>
              <a:gdLst>
                <a:gd name="T0" fmla="*/ 0 w 568"/>
                <a:gd name="T1" fmla="*/ 599 h 344"/>
                <a:gd name="T2" fmla="*/ 1082 w 568"/>
                <a:gd name="T3" fmla="*/ 0 h 344"/>
                <a:gd name="T4" fmla="*/ 0 60000 65536"/>
                <a:gd name="T5" fmla="*/ 0 60000 65536"/>
                <a:gd name="T6" fmla="*/ 0 w 568"/>
                <a:gd name="T7" fmla="*/ 0 h 344"/>
                <a:gd name="T8" fmla="*/ 568 w 568"/>
                <a:gd name="T9" fmla="*/ 344 h 3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8" h="344">
                  <a:moveTo>
                    <a:pt x="0" y="344"/>
                  </a:moveTo>
                  <a:lnTo>
                    <a:pt x="568" y="0"/>
                  </a:lnTo>
                </a:path>
              </a:pathLst>
            </a:cu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3" name="Freeform 56"/>
            <p:cNvSpPr>
              <a:spLocks/>
            </p:cNvSpPr>
            <p:nvPr/>
          </p:nvSpPr>
          <p:spPr bwMode="auto">
            <a:xfrm>
              <a:off x="2754" y="1908"/>
              <a:ext cx="298" cy="242"/>
            </a:xfrm>
            <a:custGeom>
              <a:avLst/>
              <a:gdLst>
                <a:gd name="T0" fmla="*/ 0 w 272"/>
                <a:gd name="T1" fmla="*/ 0 h 212"/>
                <a:gd name="T2" fmla="*/ 357 w 272"/>
                <a:gd name="T3" fmla="*/ 315 h 212"/>
                <a:gd name="T4" fmla="*/ 0 60000 65536"/>
                <a:gd name="T5" fmla="*/ 0 60000 65536"/>
                <a:gd name="T6" fmla="*/ 0 w 272"/>
                <a:gd name="T7" fmla="*/ 0 h 212"/>
                <a:gd name="T8" fmla="*/ 272 w 272"/>
                <a:gd name="T9" fmla="*/ 212 h 2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2" h="212">
                  <a:moveTo>
                    <a:pt x="0" y="0"/>
                  </a:moveTo>
                  <a:lnTo>
                    <a:pt x="272" y="212"/>
                  </a:lnTo>
                </a:path>
              </a:pathLst>
            </a:custGeom>
            <a:noFill/>
            <a:ln w="762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4" name="Oval 57"/>
            <p:cNvSpPr>
              <a:spLocks noChangeArrowheads="1"/>
            </p:cNvSpPr>
            <p:nvPr/>
          </p:nvSpPr>
          <p:spPr bwMode="auto">
            <a:xfrm>
              <a:off x="3975" y="216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5" name="Line 58"/>
            <p:cNvSpPr>
              <a:spLocks noChangeShapeType="1"/>
            </p:cNvSpPr>
            <p:nvPr/>
          </p:nvSpPr>
          <p:spPr bwMode="auto">
            <a:xfrm>
              <a:off x="3975" y="216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" name="Line 59"/>
            <p:cNvSpPr>
              <a:spLocks noChangeShapeType="1"/>
            </p:cNvSpPr>
            <p:nvPr/>
          </p:nvSpPr>
          <p:spPr bwMode="auto">
            <a:xfrm>
              <a:off x="4288" y="216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" name="Rectangle 60"/>
            <p:cNvSpPr>
              <a:spLocks noChangeArrowheads="1"/>
            </p:cNvSpPr>
            <p:nvPr/>
          </p:nvSpPr>
          <p:spPr bwMode="auto">
            <a:xfrm>
              <a:off x="3975" y="216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98" name="Oval 61"/>
            <p:cNvSpPr>
              <a:spLocks noChangeArrowheads="1"/>
            </p:cNvSpPr>
            <p:nvPr/>
          </p:nvSpPr>
          <p:spPr bwMode="auto">
            <a:xfrm>
              <a:off x="3972" y="210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9" name="Rectangle 62"/>
            <p:cNvSpPr>
              <a:spLocks noChangeArrowheads="1"/>
            </p:cNvSpPr>
            <p:nvPr/>
          </p:nvSpPr>
          <p:spPr bwMode="auto">
            <a:xfrm>
              <a:off x="4059" y="211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00" name="Text Box 63"/>
            <p:cNvSpPr txBox="1">
              <a:spLocks noChangeArrowheads="1"/>
            </p:cNvSpPr>
            <p:nvPr/>
          </p:nvSpPr>
          <p:spPr bwMode="auto">
            <a:xfrm>
              <a:off x="4039" y="2052"/>
              <a:ext cx="18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a</a:t>
              </a:r>
              <a:endParaRPr lang="en-US" altLang="en-US"/>
            </a:p>
          </p:txBody>
        </p:sp>
        <p:sp>
          <p:nvSpPr>
            <p:cNvPr id="1101" name="Text Box 64"/>
            <p:cNvSpPr txBox="1">
              <a:spLocks noChangeArrowheads="1"/>
            </p:cNvSpPr>
            <p:nvPr/>
          </p:nvSpPr>
          <p:spPr bwMode="auto">
            <a:xfrm>
              <a:off x="1706" y="2115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000"/>
                <a:t>C</a:t>
              </a:r>
              <a:endParaRPr lang="en-US" altLang="en-US" sz="1800"/>
            </a:p>
          </p:txBody>
        </p:sp>
        <p:sp>
          <p:nvSpPr>
            <p:cNvPr id="1102" name="Text Box 65"/>
            <p:cNvSpPr txBox="1">
              <a:spLocks noChangeArrowheads="1"/>
            </p:cNvSpPr>
            <p:nvPr/>
          </p:nvSpPr>
          <p:spPr bwMode="auto">
            <a:xfrm>
              <a:off x="2126" y="2673"/>
              <a:ext cx="2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000"/>
                <a:t>A</a:t>
              </a:r>
              <a:endParaRPr lang="en-US" altLang="en-US" sz="1800"/>
            </a:p>
          </p:txBody>
        </p:sp>
        <p:sp>
          <p:nvSpPr>
            <p:cNvPr id="1103" name="Text Box 66"/>
            <p:cNvSpPr txBox="1">
              <a:spLocks noChangeArrowheads="1"/>
            </p:cNvSpPr>
            <p:nvPr/>
          </p:nvSpPr>
          <p:spPr bwMode="auto">
            <a:xfrm>
              <a:off x="4274" y="2249"/>
              <a:ext cx="22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000"/>
                <a:t>B</a:t>
              </a:r>
              <a:endParaRPr lang="en-US" altLang="en-US" sz="1800"/>
            </a:p>
          </p:txBody>
        </p:sp>
        <p:sp>
          <p:nvSpPr>
            <p:cNvPr id="1104" name="Oval 67"/>
            <p:cNvSpPr>
              <a:spLocks noChangeArrowheads="1"/>
            </p:cNvSpPr>
            <p:nvPr/>
          </p:nvSpPr>
          <p:spPr bwMode="auto">
            <a:xfrm>
              <a:off x="2187" y="258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05" name="Line 68"/>
            <p:cNvSpPr>
              <a:spLocks noChangeShapeType="1"/>
            </p:cNvSpPr>
            <p:nvPr/>
          </p:nvSpPr>
          <p:spPr bwMode="auto">
            <a:xfrm>
              <a:off x="2187" y="25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" name="Line 69"/>
            <p:cNvSpPr>
              <a:spLocks noChangeShapeType="1"/>
            </p:cNvSpPr>
            <p:nvPr/>
          </p:nvSpPr>
          <p:spPr bwMode="auto">
            <a:xfrm>
              <a:off x="2500" y="25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" name="Rectangle 70"/>
            <p:cNvSpPr>
              <a:spLocks noChangeArrowheads="1"/>
            </p:cNvSpPr>
            <p:nvPr/>
          </p:nvSpPr>
          <p:spPr bwMode="auto">
            <a:xfrm>
              <a:off x="2187" y="257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108" name="Oval 71"/>
            <p:cNvSpPr>
              <a:spLocks noChangeArrowheads="1"/>
            </p:cNvSpPr>
            <p:nvPr/>
          </p:nvSpPr>
          <p:spPr bwMode="auto">
            <a:xfrm>
              <a:off x="2184" y="252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09" name="Rectangle 72"/>
            <p:cNvSpPr>
              <a:spLocks noChangeArrowheads="1"/>
            </p:cNvSpPr>
            <p:nvPr/>
          </p:nvSpPr>
          <p:spPr bwMode="auto">
            <a:xfrm>
              <a:off x="2269" y="2547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10" name="Text Box 73"/>
            <p:cNvSpPr txBox="1">
              <a:spLocks noChangeArrowheads="1"/>
            </p:cNvSpPr>
            <p:nvPr/>
          </p:nvSpPr>
          <p:spPr bwMode="auto">
            <a:xfrm>
              <a:off x="2249" y="2464"/>
              <a:ext cx="1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en-US" sz="2000"/>
                <a:t>d</a:t>
              </a:r>
              <a:endParaRPr lang="en-US" altLang="en-US"/>
            </a:p>
          </p:txBody>
        </p:sp>
        <p:sp>
          <p:nvSpPr>
            <p:cNvPr id="1111" name="Oval 74"/>
            <p:cNvSpPr>
              <a:spLocks noChangeArrowheads="1"/>
            </p:cNvSpPr>
            <p:nvPr/>
          </p:nvSpPr>
          <p:spPr bwMode="auto">
            <a:xfrm>
              <a:off x="3069" y="26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12" name="Line 75"/>
            <p:cNvSpPr>
              <a:spLocks noChangeShapeType="1"/>
            </p:cNvSpPr>
            <p:nvPr/>
          </p:nvSpPr>
          <p:spPr bwMode="auto">
            <a:xfrm>
              <a:off x="3069" y="26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3" name="Line 76"/>
            <p:cNvSpPr>
              <a:spLocks noChangeShapeType="1"/>
            </p:cNvSpPr>
            <p:nvPr/>
          </p:nvSpPr>
          <p:spPr bwMode="auto">
            <a:xfrm>
              <a:off x="3382" y="26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Rectangle 77"/>
            <p:cNvSpPr>
              <a:spLocks noChangeArrowheads="1"/>
            </p:cNvSpPr>
            <p:nvPr/>
          </p:nvSpPr>
          <p:spPr bwMode="auto">
            <a:xfrm>
              <a:off x="3069" y="26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115" name="Oval 78"/>
            <p:cNvSpPr>
              <a:spLocks noChangeArrowheads="1"/>
            </p:cNvSpPr>
            <p:nvPr/>
          </p:nvSpPr>
          <p:spPr bwMode="auto">
            <a:xfrm>
              <a:off x="3066" y="25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116" name="Group 79"/>
            <p:cNvGrpSpPr>
              <a:grpSpLocks/>
            </p:cNvGrpSpPr>
            <p:nvPr/>
          </p:nvGrpSpPr>
          <p:grpSpPr bwMode="auto">
            <a:xfrm>
              <a:off x="3126" y="2532"/>
              <a:ext cx="198" cy="250"/>
              <a:chOff x="2957" y="2429"/>
              <a:chExt cx="201" cy="250"/>
            </a:xfrm>
          </p:grpSpPr>
          <p:sp>
            <p:nvSpPr>
              <p:cNvPr id="1169" name="Rectangle 8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70" name="Text Box 81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itchFamily="66" charset="0"/>
                  </a:rPr>
                  <a:t>c</a:t>
                </a:r>
                <a:endParaRPr lang="en-US" altLang="en-US"/>
              </a:p>
            </p:txBody>
          </p:sp>
        </p:grpSp>
        <p:grpSp>
          <p:nvGrpSpPr>
            <p:cNvPr id="1117" name="Group 82"/>
            <p:cNvGrpSpPr>
              <a:grpSpLocks/>
            </p:cNvGrpSpPr>
            <p:nvPr/>
          </p:nvGrpSpPr>
          <p:grpSpPr bwMode="auto">
            <a:xfrm>
              <a:off x="2400" y="1726"/>
              <a:ext cx="491" cy="250"/>
              <a:chOff x="2509" y="3531"/>
              <a:chExt cx="491" cy="250"/>
            </a:xfrm>
          </p:grpSpPr>
          <p:sp>
            <p:nvSpPr>
              <p:cNvPr id="1161" name="Oval 83"/>
              <p:cNvSpPr>
                <a:spLocks noChangeArrowheads="1"/>
              </p:cNvSpPr>
              <p:nvPr/>
            </p:nvSpPr>
            <p:spPr bwMode="auto">
              <a:xfrm>
                <a:off x="2514" y="3646"/>
                <a:ext cx="484" cy="113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62" name="Line 84"/>
              <p:cNvSpPr>
                <a:spLocks noChangeShapeType="1"/>
              </p:cNvSpPr>
              <p:nvPr/>
            </p:nvSpPr>
            <p:spPr bwMode="auto">
              <a:xfrm>
                <a:off x="2998" y="3637"/>
                <a:ext cx="2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3" name="Rectangle 85"/>
              <p:cNvSpPr>
                <a:spLocks noChangeArrowheads="1"/>
              </p:cNvSpPr>
              <p:nvPr/>
            </p:nvSpPr>
            <p:spPr bwMode="auto">
              <a:xfrm>
                <a:off x="2514" y="3637"/>
                <a:ext cx="480" cy="6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64" name="Oval 86"/>
              <p:cNvSpPr>
                <a:spLocks noChangeArrowheads="1"/>
              </p:cNvSpPr>
              <p:nvPr/>
            </p:nvSpPr>
            <p:spPr bwMode="auto">
              <a:xfrm>
                <a:off x="2509" y="3555"/>
                <a:ext cx="485" cy="132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65" name="Line 87"/>
              <p:cNvSpPr>
                <a:spLocks noChangeShapeType="1"/>
              </p:cNvSpPr>
              <p:nvPr/>
            </p:nvSpPr>
            <p:spPr bwMode="auto">
              <a:xfrm>
                <a:off x="2511" y="3637"/>
                <a:ext cx="1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66" name="Group 88"/>
              <p:cNvGrpSpPr>
                <a:grpSpLocks/>
              </p:cNvGrpSpPr>
              <p:nvPr/>
            </p:nvGrpSpPr>
            <p:grpSpPr bwMode="auto">
              <a:xfrm>
                <a:off x="2564" y="3531"/>
                <a:ext cx="343" cy="250"/>
                <a:chOff x="2018" y="3627"/>
                <a:chExt cx="343" cy="250"/>
              </a:xfrm>
            </p:grpSpPr>
            <p:sp>
              <p:nvSpPr>
                <p:cNvPr id="1167" name="Rectangle 89"/>
                <p:cNvSpPr>
                  <a:spLocks noChangeArrowheads="1"/>
                </p:cNvSpPr>
                <p:nvPr/>
              </p:nvSpPr>
              <p:spPr bwMode="auto">
                <a:xfrm>
                  <a:off x="2065" y="3690"/>
                  <a:ext cx="265" cy="13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68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018" y="3627"/>
                  <a:ext cx="34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/>
                    <a:t>A.a</a:t>
                  </a:r>
                  <a:endParaRPr lang="en-US" altLang="en-US"/>
                </a:p>
              </p:txBody>
            </p:sp>
          </p:grpSp>
        </p:grpSp>
        <p:grpSp>
          <p:nvGrpSpPr>
            <p:cNvPr id="1118" name="Group 91"/>
            <p:cNvGrpSpPr>
              <a:grpSpLocks/>
            </p:cNvGrpSpPr>
            <p:nvPr/>
          </p:nvGrpSpPr>
          <p:grpSpPr bwMode="auto">
            <a:xfrm>
              <a:off x="2983" y="1968"/>
              <a:ext cx="491" cy="250"/>
              <a:chOff x="2509" y="3531"/>
              <a:chExt cx="491" cy="250"/>
            </a:xfrm>
          </p:grpSpPr>
          <p:sp>
            <p:nvSpPr>
              <p:cNvPr id="1153" name="Oval 92"/>
              <p:cNvSpPr>
                <a:spLocks noChangeArrowheads="1"/>
              </p:cNvSpPr>
              <p:nvPr/>
            </p:nvSpPr>
            <p:spPr bwMode="auto">
              <a:xfrm>
                <a:off x="2514" y="3646"/>
                <a:ext cx="484" cy="113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4" name="Line 93"/>
              <p:cNvSpPr>
                <a:spLocks noChangeShapeType="1"/>
              </p:cNvSpPr>
              <p:nvPr/>
            </p:nvSpPr>
            <p:spPr bwMode="auto">
              <a:xfrm>
                <a:off x="2998" y="3637"/>
                <a:ext cx="2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5" name="Rectangle 94"/>
              <p:cNvSpPr>
                <a:spLocks noChangeArrowheads="1"/>
              </p:cNvSpPr>
              <p:nvPr/>
            </p:nvSpPr>
            <p:spPr bwMode="auto">
              <a:xfrm>
                <a:off x="2514" y="3637"/>
                <a:ext cx="480" cy="6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56" name="Oval 95"/>
              <p:cNvSpPr>
                <a:spLocks noChangeArrowheads="1"/>
              </p:cNvSpPr>
              <p:nvPr/>
            </p:nvSpPr>
            <p:spPr bwMode="auto">
              <a:xfrm>
                <a:off x="2509" y="3555"/>
                <a:ext cx="485" cy="132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7" name="Line 96"/>
              <p:cNvSpPr>
                <a:spLocks noChangeShapeType="1"/>
              </p:cNvSpPr>
              <p:nvPr/>
            </p:nvSpPr>
            <p:spPr bwMode="auto">
              <a:xfrm>
                <a:off x="2511" y="3637"/>
                <a:ext cx="1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58" name="Group 97"/>
              <p:cNvGrpSpPr>
                <a:grpSpLocks/>
              </p:cNvGrpSpPr>
              <p:nvPr/>
            </p:nvGrpSpPr>
            <p:grpSpPr bwMode="auto">
              <a:xfrm>
                <a:off x="2564" y="3531"/>
                <a:ext cx="343" cy="250"/>
                <a:chOff x="2018" y="3627"/>
                <a:chExt cx="343" cy="250"/>
              </a:xfrm>
            </p:grpSpPr>
            <p:sp>
              <p:nvSpPr>
                <p:cNvPr id="1159" name="Rectangle 98"/>
                <p:cNvSpPr>
                  <a:spLocks noChangeArrowheads="1"/>
                </p:cNvSpPr>
                <p:nvPr/>
              </p:nvSpPr>
              <p:spPr bwMode="auto">
                <a:xfrm>
                  <a:off x="2065" y="3690"/>
                  <a:ext cx="265" cy="13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60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018" y="3627"/>
                  <a:ext cx="34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/>
                    <a:t>A.c</a:t>
                  </a:r>
                  <a:endParaRPr lang="en-US" altLang="en-US"/>
                </a:p>
              </p:txBody>
            </p:sp>
          </p:grpSp>
        </p:grpSp>
        <p:grpSp>
          <p:nvGrpSpPr>
            <p:cNvPr id="1119" name="Group 100"/>
            <p:cNvGrpSpPr>
              <a:grpSpLocks/>
            </p:cNvGrpSpPr>
            <p:nvPr/>
          </p:nvGrpSpPr>
          <p:grpSpPr bwMode="auto">
            <a:xfrm>
              <a:off x="1785" y="1361"/>
              <a:ext cx="491" cy="250"/>
              <a:chOff x="2509" y="3531"/>
              <a:chExt cx="491" cy="250"/>
            </a:xfrm>
          </p:grpSpPr>
          <p:sp>
            <p:nvSpPr>
              <p:cNvPr id="1145" name="Oval 101"/>
              <p:cNvSpPr>
                <a:spLocks noChangeArrowheads="1"/>
              </p:cNvSpPr>
              <p:nvPr/>
            </p:nvSpPr>
            <p:spPr bwMode="auto">
              <a:xfrm>
                <a:off x="2514" y="3646"/>
                <a:ext cx="484" cy="113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6" name="Line 102"/>
              <p:cNvSpPr>
                <a:spLocks noChangeShapeType="1"/>
              </p:cNvSpPr>
              <p:nvPr/>
            </p:nvSpPr>
            <p:spPr bwMode="auto">
              <a:xfrm>
                <a:off x="2998" y="3637"/>
                <a:ext cx="2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03"/>
              <p:cNvSpPr>
                <a:spLocks noChangeArrowheads="1"/>
              </p:cNvSpPr>
              <p:nvPr/>
            </p:nvSpPr>
            <p:spPr bwMode="auto">
              <a:xfrm>
                <a:off x="2514" y="3637"/>
                <a:ext cx="480" cy="6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48" name="Oval 104"/>
              <p:cNvSpPr>
                <a:spLocks noChangeArrowheads="1"/>
              </p:cNvSpPr>
              <p:nvPr/>
            </p:nvSpPr>
            <p:spPr bwMode="auto">
              <a:xfrm>
                <a:off x="2509" y="3555"/>
                <a:ext cx="485" cy="132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9" name="Line 105"/>
              <p:cNvSpPr>
                <a:spLocks noChangeShapeType="1"/>
              </p:cNvSpPr>
              <p:nvPr/>
            </p:nvSpPr>
            <p:spPr bwMode="auto">
              <a:xfrm>
                <a:off x="2511" y="3637"/>
                <a:ext cx="1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50" name="Group 106"/>
              <p:cNvGrpSpPr>
                <a:grpSpLocks/>
              </p:cNvGrpSpPr>
              <p:nvPr/>
            </p:nvGrpSpPr>
            <p:grpSpPr bwMode="auto">
              <a:xfrm>
                <a:off x="2564" y="3531"/>
                <a:ext cx="343" cy="250"/>
                <a:chOff x="2018" y="3627"/>
                <a:chExt cx="343" cy="250"/>
              </a:xfrm>
            </p:grpSpPr>
            <p:sp>
              <p:nvSpPr>
                <p:cNvPr id="1151" name="Rectangle 107"/>
                <p:cNvSpPr>
                  <a:spLocks noChangeArrowheads="1"/>
                </p:cNvSpPr>
                <p:nvPr/>
              </p:nvSpPr>
              <p:spPr bwMode="auto">
                <a:xfrm>
                  <a:off x="2065" y="3690"/>
                  <a:ext cx="265" cy="13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52" name="Text Box 108"/>
                <p:cNvSpPr txBox="1">
                  <a:spLocks noChangeArrowheads="1"/>
                </p:cNvSpPr>
                <p:nvPr/>
              </p:nvSpPr>
              <p:spPr bwMode="auto">
                <a:xfrm>
                  <a:off x="2018" y="3627"/>
                  <a:ext cx="343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/>
                    <a:t>C.b</a:t>
                  </a:r>
                  <a:endParaRPr lang="en-US" altLang="en-US"/>
                </a:p>
              </p:txBody>
            </p:sp>
          </p:grpSp>
        </p:grpSp>
        <p:grpSp>
          <p:nvGrpSpPr>
            <p:cNvPr id="1120" name="Group 109"/>
            <p:cNvGrpSpPr>
              <a:grpSpLocks/>
            </p:cNvGrpSpPr>
            <p:nvPr/>
          </p:nvGrpSpPr>
          <p:grpSpPr bwMode="auto">
            <a:xfrm>
              <a:off x="3883" y="1497"/>
              <a:ext cx="491" cy="250"/>
              <a:chOff x="2509" y="3531"/>
              <a:chExt cx="491" cy="250"/>
            </a:xfrm>
          </p:grpSpPr>
          <p:sp>
            <p:nvSpPr>
              <p:cNvPr id="1137" name="Oval 110"/>
              <p:cNvSpPr>
                <a:spLocks noChangeArrowheads="1"/>
              </p:cNvSpPr>
              <p:nvPr/>
            </p:nvSpPr>
            <p:spPr bwMode="auto">
              <a:xfrm>
                <a:off x="2514" y="3646"/>
                <a:ext cx="484" cy="113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8" name="Line 111"/>
              <p:cNvSpPr>
                <a:spLocks noChangeShapeType="1"/>
              </p:cNvSpPr>
              <p:nvPr/>
            </p:nvSpPr>
            <p:spPr bwMode="auto">
              <a:xfrm>
                <a:off x="2998" y="3637"/>
                <a:ext cx="2" cy="6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12"/>
              <p:cNvSpPr>
                <a:spLocks noChangeArrowheads="1"/>
              </p:cNvSpPr>
              <p:nvPr/>
            </p:nvSpPr>
            <p:spPr bwMode="auto">
              <a:xfrm>
                <a:off x="2514" y="3637"/>
                <a:ext cx="480" cy="6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40" name="Oval 113"/>
              <p:cNvSpPr>
                <a:spLocks noChangeArrowheads="1"/>
              </p:cNvSpPr>
              <p:nvPr/>
            </p:nvSpPr>
            <p:spPr bwMode="auto">
              <a:xfrm>
                <a:off x="2509" y="3555"/>
                <a:ext cx="485" cy="132"/>
              </a:xfrm>
              <a:prstGeom prst="ellipse">
                <a:avLst/>
              </a:prstGeom>
              <a:solidFill>
                <a:schemeClr val="hlink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41" name="Line 114"/>
              <p:cNvSpPr>
                <a:spLocks noChangeShapeType="1"/>
              </p:cNvSpPr>
              <p:nvPr/>
            </p:nvSpPr>
            <p:spPr bwMode="auto">
              <a:xfrm>
                <a:off x="2511" y="3637"/>
                <a:ext cx="1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42" name="Group 115"/>
              <p:cNvGrpSpPr>
                <a:grpSpLocks/>
              </p:cNvGrpSpPr>
              <p:nvPr/>
            </p:nvGrpSpPr>
            <p:grpSpPr bwMode="auto">
              <a:xfrm>
                <a:off x="2568" y="3531"/>
                <a:ext cx="334" cy="250"/>
                <a:chOff x="2022" y="3627"/>
                <a:chExt cx="334" cy="250"/>
              </a:xfrm>
            </p:grpSpPr>
            <p:sp>
              <p:nvSpPr>
                <p:cNvPr id="1143" name="Rectangle 116"/>
                <p:cNvSpPr>
                  <a:spLocks noChangeArrowheads="1"/>
                </p:cNvSpPr>
                <p:nvPr/>
              </p:nvSpPr>
              <p:spPr bwMode="auto">
                <a:xfrm>
                  <a:off x="2065" y="3690"/>
                  <a:ext cx="265" cy="138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144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2022" y="3627"/>
                  <a:ext cx="334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/>
                  <a:r>
                    <a:rPr lang="en-US" altLang="en-US" sz="2000"/>
                    <a:t>B.a</a:t>
                  </a:r>
                  <a:endParaRPr lang="en-US" altLang="en-US"/>
                </a:p>
              </p:txBody>
            </p:sp>
          </p:grpSp>
        </p:grpSp>
        <p:grpSp>
          <p:nvGrpSpPr>
            <p:cNvPr id="1121" name="Group 118"/>
            <p:cNvGrpSpPr>
              <a:grpSpLocks/>
            </p:cNvGrpSpPr>
            <p:nvPr/>
          </p:nvGrpSpPr>
          <p:grpSpPr bwMode="auto">
            <a:xfrm>
              <a:off x="4320" y="1938"/>
              <a:ext cx="316" cy="250"/>
              <a:chOff x="4320" y="1938"/>
              <a:chExt cx="316" cy="250"/>
            </a:xfrm>
          </p:grpSpPr>
          <p:sp>
            <p:nvSpPr>
              <p:cNvPr id="1130" name="Oval 119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Line 121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22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34" name="Oval 123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5" name="Rectangle 124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36" name="Text Box 125"/>
              <p:cNvSpPr txBox="1">
                <a:spLocks noChangeArrowheads="1"/>
              </p:cNvSpPr>
              <p:nvPr/>
            </p:nvSpPr>
            <p:spPr bwMode="auto">
              <a:xfrm>
                <a:off x="4387" y="1938"/>
                <a:ext cx="187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c</a:t>
                </a:r>
                <a:endParaRPr lang="en-US" altLang="en-US"/>
              </a:p>
            </p:txBody>
          </p:sp>
        </p:grpSp>
        <p:grpSp>
          <p:nvGrpSpPr>
            <p:cNvPr id="1122" name="Group 126"/>
            <p:cNvGrpSpPr>
              <a:grpSpLocks/>
            </p:cNvGrpSpPr>
            <p:nvPr/>
          </p:nvGrpSpPr>
          <p:grpSpPr bwMode="auto">
            <a:xfrm>
              <a:off x="4596" y="2160"/>
              <a:ext cx="316" cy="250"/>
              <a:chOff x="4596" y="2160"/>
              <a:chExt cx="316" cy="250"/>
            </a:xfrm>
          </p:grpSpPr>
          <p:sp>
            <p:nvSpPr>
              <p:cNvPr id="1123" name="Oval 127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4" name="Line 128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Line 129"/>
              <p:cNvSpPr>
                <a:spLocks noChangeShapeType="1"/>
              </p:cNvSpPr>
              <p:nvPr/>
            </p:nvSpPr>
            <p:spPr bwMode="auto">
              <a:xfrm>
                <a:off x="4912" y="2269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30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127" name="Oval 131"/>
              <p:cNvSpPr>
                <a:spLocks noChangeArrowheads="1"/>
              </p:cNvSpPr>
              <p:nvPr/>
            </p:nvSpPr>
            <p:spPr bwMode="auto">
              <a:xfrm>
                <a:off x="4596" y="2210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8" name="Rectangle 132"/>
              <p:cNvSpPr>
                <a:spLocks noChangeArrowheads="1"/>
              </p:cNvSpPr>
              <p:nvPr/>
            </p:nvSpPr>
            <p:spPr bwMode="auto">
              <a:xfrm>
                <a:off x="4683" y="2223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29" name="Text Box 133"/>
              <p:cNvSpPr txBox="1">
                <a:spLocks noChangeArrowheads="1"/>
              </p:cNvSpPr>
              <p:nvPr/>
            </p:nvSpPr>
            <p:spPr bwMode="auto">
              <a:xfrm>
                <a:off x="4659" y="2160"/>
                <a:ext cx="19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en-US" sz="2000"/>
                  <a:t>b</a:t>
                </a:r>
                <a:endParaRPr lang="en-US" altLang="en-US"/>
              </a:p>
            </p:txBody>
          </p:sp>
        </p:grpSp>
      </p:grpSp>
      <p:graphicFrame>
        <p:nvGraphicFramePr>
          <p:cNvPr id="1026" name="Object 134"/>
          <p:cNvGraphicFramePr>
            <a:graphicFrameLocks noChangeAspect="1"/>
          </p:cNvGraphicFramePr>
          <p:nvPr/>
        </p:nvGraphicFramePr>
        <p:xfrm>
          <a:off x="7150100" y="3403600"/>
          <a:ext cx="66833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Object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0100" y="3403600"/>
                        <a:ext cx="66833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33" name="Group 135"/>
          <p:cNvGrpSpPr>
            <a:grpSpLocks/>
          </p:cNvGrpSpPr>
          <p:nvPr/>
        </p:nvGrpSpPr>
        <p:grpSpPr bwMode="auto">
          <a:xfrm>
            <a:off x="1266825" y="3800475"/>
            <a:ext cx="1112838" cy="838200"/>
            <a:chOff x="1226" y="2529"/>
            <a:chExt cx="701" cy="528"/>
          </a:xfrm>
        </p:grpSpPr>
        <p:graphicFrame>
          <p:nvGraphicFramePr>
            <p:cNvPr id="1027" name="Object 136"/>
            <p:cNvGraphicFramePr>
              <a:graphicFrameLocks noChangeAspect="1"/>
            </p:cNvGraphicFramePr>
            <p:nvPr/>
          </p:nvGraphicFramePr>
          <p:xfrm>
            <a:off x="1506" y="2723"/>
            <a:ext cx="421" cy="3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0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1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6" y="2723"/>
                          <a:ext cx="421" cy="33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45" name="Text Box 137"/>
            <p:cNvSpPr txBox="1">
              <a:spLocks noChangeArrowheads="1"/>
            </p:cNvSpPr>
            <p:nvPr/>
          </p:nvSpPr>
          <p:spPr bwMode="auto">
            <a:xfrm>
              <a:off x="1226" y="2529"/>
              <a:ext cx="41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sz="2000">
                  <a:solidFill>
                    <a:schemeClr val="accent2"/>
                  </a:solidFill>
                </a:rPr>
                <a:t>Host</a:t>
              </a:r>
            </a:p>
            <a:p>
              <a:r>
                <a:rPr lang="en-US" altLang="en-US" sz="2000">
                  <a:solidFill>
                    <a:schemeClr val="accent2"/>
                  </a:solidFill>
                </a:rPr>
                <a:t>h1</a:t>
              </a:r>
              <a:endParaRPr lang="en-US" altLang="en-US" sz="1800"/>
            </a:p>
          </p:txBody>
        </p:sp>
      </p:grpSp>
      <p:sp>
        <p:nvSpPr>
          <p:cNvPr id="1034" name="Line 138"/>
          <p:cNvSpPr>
            <a:spLocks noChangeShapeType="1"/>
          </p:cNvSpPr>
          <p:nvPr/>
        </p:nvSpPr>
        <p:spPr bwMode="auto">
          <a:xfrm flipV="1">
            <a:off x="2349500" y="4129088"/>
            <a:ext cx="333375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Line 139"/>
          <p:cNvSpPr>
            <a:spLocks noChangeShapeType="1"/>
          </p:cNvSpPr>
          <p:nvPr/>
        </p:nvSpPr>
        <p:spPr bwMode="auto">
          <a:xfrm>
            <a:off x="7007225" y="3643313"/>
            <a:ext cx="209550" cy="66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948" name="Freeform 140"/>
          <p:cNvSpPr>
            <a:spLocks/>
          </p:cNvSpPr>
          <p:nvPr/>
        </p:nvSpPr>
        <p:spPr bwMode="auto">
          <a:xfrm>
            <a:off x="2349500" y="3757613"/>
            <a:ext cx="1971675" cy="723900"/>
          </a:xfrm>
          <a:custGeom>
            <a:avLst/>
            <a:gdLst>
              <a:gd name="T0" fmla="*/ 0 w 1242"/>
              <a:gd name="T1" fmla="*/ 2147483647 h 456"/>
              <a:gd name="T2" fmla="*/ 2147483647 w 1242"/>
              <a:gd name="T3" fmla="*/ 2147483647 h 456"/>
              <a:gd name="T4" fmla="*/ 2147483647 w 1242"/>
              <a:gd name="T5" fmla="*/ 2147483647 h 456"/>
              <a:gd name="T6" fmla="*/ 2147483647 w 1242"/>
              <a:gd name="T7" fmla="*/ 2147483647 h 456"/>
              <a:gd name="T8" fmla="*/ 2147483647 w 1242"/>
              <a:gd name="T9" fmla="*/ 0 h 4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2"/>
              <a:gd name="T16" fmla="*/ 0 h 456"/>
              <a:gd name="T17" fmla="*/ 1242 w 1242"/>
              <a:gd name="T18" fmla="*/ 456 h 45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2" h="456">
                <a:moveTo>
                  <a:pt x="0" y="372"/>
                </a:moveTo>
                <a:lnTo>
                  <a:pt x="270" y="192"/>
                </a:lnTo>
                <a:lnTo>
                  <a:pt x="630" y="456"/>
                </a:lnTo>
                <a:lnTo>
                  <a:pt x="1242" y="294"/>
                </a:lnTo>
                <a:lnTo>
                  <a:pt x="1242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949" name="Text Box 141"/>
          <p:cNvSpPr txBox="1">
            <a:spLocks noChangeArrowheads="1"/>
          </p:cNvSpPr>
          <p:nvPr/>
        </p:nvSpPr>
        <p:spPr bwMode="auto">
          <a:xfrm>
            <a:off x="2609850" y="4552950"/>
            <a:ext cx="18669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>
                <a:solidFill>
                  <a:srgbClr val="FF0000"/>
                </a:solidFill>
              </a:rPr>
              <a:t>Intra-AS routing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within AS A</a:t>
            </a:r>
            <a:endParaRPr lang="en-US" altLang="en-US" sz="1800"/>
          </a:p>
        </p:txBody>
      </p:sp>
      <p:sp>
        <p:nvSpPr>
          <p:cNvPr id="119950" name="Freeform 142"/>
          <p:cNvSpPr>
            <a:spLocks/>
          </p:cNvSpPr>
          <p:nvPr/>
        </p:nvSpPr>
        <p:spPr bwMode="auto">
          <a:xfrm>
            <a:off x="4321175" y="3533775"/>
            <a:ext cx="1588" cy="228600"/>
          </a:xfrm>
          <a:custGeom>
            <a:avLst/>
            <a:gdLst>
              <a:gd name="T0" fmla="*/ 0 w 1"/>
              <a:gd name="T1" fmla="*/ 2147483647 h 144"/>
              <a:gd name="T2" fmla="*/ 0 w 1"/>
              <a:gd name="T3" fmla="*/ 0 h 144"/>
              <a:gd name="T4" fmla="*/ 0 60000 65536"/>
              <a:gd name="T5" fmla="*/ 0 60000 65536"/>
              <a:gd name="T6" fmla="*/ 0 w 1"/>
              <a:gd name="T7" fmla="*/ 0 h 144"/>
              <a:gd name="T8" fmla="*/ 1 w 1"/>
              <a:gd name="T9" fmla="*/ 144 h 1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44">
                <a:moveTo>
                  <a:pt x="0" y="144"/>
                </a:moveTo>
                <a:lnTo>
                  <a:pt x="0" y="0"/>
                </a:lnTo>
              </a:path>
            </a:pathLst>
          </a:custGeom>
          <a:noFill/>
          <a:ln w="76200">
            <a:solidFill>
              <a:srgbClr val="00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951" name="Freeform 143"/>
          <p:cNvSpPr>
            <a:spLocks/>
          </p:cNvSpPr>
          <p:nvPr/>
        </p:nvSpPr>
        <p:spPr bwMode="auto">
          <a:xfrm>
            <a:off x="5848350" y="2628900"/>
            <a:ext cx="1588" cy="430213"/>
          </a:xfrm>
          <a:custGeom>
            <a:avLst/>
            <a:gdLst>
              <a:gd name="T0" fmla="*/ 0 w 1"/>
              <a:gd name="T1" fmla="*/ 2147483647 h 271"/>
              <a:gd name="T2" fmla="*/ 2147483647 w 1"/>
              <a:gd name="T3" fmla="*/ 0 h 271"/>
              <a:gd name="T4" fmla="*/ 0 60000 65536"/>
              <a:gd name="T5" fmla="*/ 0 60000 65536"/>
              <a:gd name="T6" fmla="*/ 0 w 1"/>
              <a:gd name="T7" fmla="*/ 0 h 271"/>
              <a:gd name="T8" fmla="*/ 1 w 1"/>
              <a:gd name="T9" fmla="*/ 271 h 27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71">
                <a:moveTo>
                  <a:pt x="0" y="271"/>
                </a:moveTo>
                <a:lnTo>
                  <a:pt x="1" y="0"/>
                </a:lnTo>
              </a:path>
            </a:pathLst>
          </a:custGeom>
          <a:noFill/>
          <a:ln w="76200">
            <a:solidFill>
              <a:srgbClr val="00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955" name="Freeform 147"/>
          <p:cNvSpPr>
            <a:spLocks/>
          </p:cNvSpPr>
          <p:nvPr/>
        </p:nvSpPr>
        <p:spPr bwMode="auto">
          <a:xfrm>
            <a:off x="4302125" y="2647950"/>
            <a:ext cx="1562100" cy="909638"/>
          </a:xfrm>
          <a:custGeom>
            <a:avLst/>
            <a:gdLst>
              <a:gd name="T0" fmla="*/ 0 w 984"/>
              <a:gd name="T1" fmla="*/ 2147483647 h 573"/>
              <a:gd name="T2" fmla="*/ 2147483647 w 984"/>
              <a:gd name="T3" fmla="*/ 0 h 573"/>
              <a:gd name="T4" fmla="*/ 0 60000 65536"/>
              <a:gd name="T5" fmla="*/ 0 60000 65536"/>
              <a:gd name="T6" fmla="*/ 0 w 984"/>
              <a:gd name="T7" fmla="*/ 0 h 573"/>
              <a:gd name="T8" fmla="*/ 984 w 984"/>
              <a:gd name="T9" fmla="*/ 573 h 57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84" h="573">
                <a:moveTo>
                  <a:pt x="0" y="573"/>
                </a:moveTo>
                <a:lnTo>
                  <a:pt x="984" y="0"/>
                </a:lnTo>
              </a:path>
            </a:pathLst>
          </a:custGeom>
          <a:noFill/>
          <a:ln w="76200">
            <a:solidFill>
              <a:srgbClr val="00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9956" name="Line 148"/>
          <p:cNvSpPr>
            <a:spLocks noChangeShapeType="1"/>
          </p:cNvSpPr>
          <p:nvPr/>
        </p:nvSpPr>
        <p:spPr bwMode="auto">
          <a:xfrm>
            <a:off x="5848350" y="3059113"/>
            <a:ext cx="0" cy="3556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957" name="Line 149"/>
          <p:cNvSpPr>
            <a:spLocks noChangeShapeType="1"/>
          </p:cNvSpPr>
          <p:nvPr/>
        </p:nvSpPr>
        <p:spPr bwMode="auto">
          <a:xfrm>
            <a:off x="5826125" y="3376613"/>
            <a:ext cx="914400" cy="28892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958" name="Line 150"/>
          <p:cNvSpPr>
            <a:spLocks noChangeShapeType="1"/>
          </p:cNvSpPr>
          <p:nvPr/>
        </p:nvSpPr>
        <p:spPr bwMode="auto">
          <a:xfrm>
            <a:off x="6727825" y="3668713"/>
            <a:ext cx="488950" cy="3175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959" name="Text Box 151"/>
          <p:cNvSpPr txBox="1">
            <a:spLocks noChangeArrowheads="1"/>
          </p:cNvSpPr>
          <p:nvPr/>
        </p:nvSpPr>
        <p:spPr bwMode="auto">
          <a:xfrm>
            <a:off x="5610225" y="3975100"/>
            <a:ext cx="2455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>
                <a:solidFill>
                  <a:schemeClr val="accent2"/>
                </a:solidFill>
              </a:rPr>
              <a:t>Intra-AS routing</a:t>
            </a:r>
          </a:p>
          <a:p>
            <a:r>
              <a:rPr lang="en-US" altLang="en-US" sz="2000">
                <a:solidFill>
                  <a:schemeClr val="accent2"/>
                </a:solidFill>
              </a:rPr>
              <a:t>within AS B</a:t>
            </a:r>
            <a:endParaRPr lang="en-US" altLang="en-US" sz="18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9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199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948" grpId="0" animBg="1"/>
      <p:bldP spid="119949" grpId="0" autoUpdateAnimBg="0"/>
      <p:bldP spid="119950" grpId="0" animBg="1"/>
      <p:bldP spid="119951" grpId="0" animBg="1"/>
      <p:bldP spid="119955" grpId="0" animBg="1"/>
      <p:bldP spid="119956" grpId="0" animBg="1"/>
      <p:bldP spid="119957" grpId="0" animBg="1"/>
      <p:bldP spid="119958" grpId="0" animBg="1"/>
      <p:bldP spid="11995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A91A8-83F8-440C-935D-A9BC41C22F9F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Why different Intra- and Inter-AS routing ?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213" y="1393825"/>
            <a:ext cx="82296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smtClean="0"/>
              <a:t>Policy:</a:t>
            </a:r>
            <a:r>
              <a:rPr lang="en-US" altLang="en-US" smtClean="0"/>
              <a:t> </a:t>
            </a:r>
          </a:p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Inter-AS: admin wants control over how its traffic routed, who routes through its net. </a:t>
            </a:r>
          </a:p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Intra-AS: single admin, so no policy decisions needed</a:t>
            </a:r>
          </a:p>
          <a:p>
            <a:pPr eaLnBrk="1" hangingPunct="1">
              <a:buFontTx/>
              <a:buNone/>
            </a:pPr>
            <a:r>
              <a:rPr lang="en-US" altLang="en-US" sz="2800" smtClean="0"/>
              <a:t>Scale:</a:t>
            </a:r>
            <a:endParaRPr lang="en-US" altLang="en-US" smtClean="0"/>
          </a:p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hierarchical routing saves table size, reduced update traffic</a:t>
            </a:r>
          </a:p>
          <a:p>
            <a:pPr eaLnBrk="1" hangingPunct="1">
              <a:buFontTx/>
              <a:buNone/>
            </a:pPr>
            <a:r>
              <a:rPr lang="en-US" altLang="en-US" smtClean="0"/>
              <a:t>Performance: </a:t>
            </a:r>
          </a:p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Intra-AS: can focus on performance</a:t>
            </a:r>
          </a:p>
          <a:p>
            <a:pPr eaLnBrk="1" hangingPunct="1"/>
            <a:r>
              <a:rPr lang="en-US" altLang="en-US" smtClean="0">
                <a:solidFill>
                  <a:schemeClr val="tx1"/>
                </a:solidFill>
              </a:rPr>
              <a:t>Inter-AS: policy may dominate over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A67316-320E-4077-9D85-761D17BEE29F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9219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Intra-AS Routing</a:t>
            </a:r>
            <a:endParaRPr lang="en-US" altLang="en-US" sz="4400" smtClean="0"/>
          </a:p>
        </p:txBody>
      </p:sp>
      <p:sp>
        <p:nvSpPr>
          <p:cNvPr id="9220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Also known as Interior Gateway Protocols (IGP)</a:t>
            </a:r>
            <a:endParaRPr lang="en-US" altLang="en-US" sz="2000" smtClean="0">
              <a:solidFill>
                <a:srgbClr val="CC0000"/>
              </a:solidFill>
            </a:endParaRPr>
          </a:p>
          <a:p>
            <a:pPr eaLnBrk="1" hangingPunct="1"/>
            <a:r>
              <a:rPr lang="en-US" altLang="en-US" sz="2000" smtClean="0"/>
              <a:t>Most common IGPs:</a:t>
            </a:r>
          </a:p>
          <a:p>
            <a:pPr lvl="1" eaLnBrk="1" hangingPunct="1"/>
            <a:r>
              <a:rPr lang="en-US" altLang="en-US" smtClean="0"/>
              <a:t>RIP: Routing Information Protocol</a:t>
            </a:r>
            <a:endParaRPr lang="en-US" altLang="en-US" sz="1800" smtClean="0"/>
          </a:p>
          <a:p>
            <a:pPr lvl="1" eaLnBrk="1" hangingPunct="1"/>
            <a:r>
              <a:rPr lang="en-US" altLang="en-US" smtClean="0"/>
              <a:t>OSPF: Open Shortest Path First</a:t>
            </a:r>
            <a:endParaRPr lang="en-US" altLang="en-US" sz="1800" smtClean="0"/>
          </a:p>
          <a:p>
            <a:pPr lvl="1" eaLnBrk="1" hangingPunct="1"/>
            <a:r>
              <a:rPr lang="en-US" altLang="en-US" smtClean="0"/>
              <a:t>IGRP: Interior Gateway Routing Protocol (Cisco proprietary)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B3CBA-8752-4B1F-9118-51C1BBE98818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RIP ( Routing Information Protocol)</a:t>
            </a:r>
            <a:endParaRPr lang="en-US" altLang="en-US" sz="360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Distance vector algorithm</a:t>
            </a:r>
          </a:p>
          <a:p>
            <a:pPr eaLnBrk="1" hangingPunct="1"/>
            <a:r>
              <a:rPr lang="en-US" altLang="en-US" sz="2000" smtClean="0"/>
              <a:t>Included in BSD-UNIX Distribution in 1982</a:t>
            </a:r>
          </a:p>
          <a:p>
            <a:pPr eaLnBrk="1" hangingPunct="1"/>
            <a:r>
              <a:rPr lang="en-US" altLang="en-US" sz="2000" smtClean="0"/>
              <a:t>Distance metric: # of hops (max = 15 hops)</a:t>
            </a:r>
          </a:p>
          <a:p>
            <a:pPr lvl="1" eaLnBrk="1" hangingPunct="1"/>
            <a:r>
              <a:rPr lang="en-US" altLang="en-US" sz="1800" i="1" smtClean="0">
                <a:solidFill>
                  <a:schemeClr val="accent2"/>
                </a:solidFill>
              </a:rPr>
              <a:t>Can you guess why?</a:t>
            </a:r>
          </a:p>
          <a:p>
            <a:pPr lvl="1" eaLnBrk="1" hangingPunct="1"/>
            <a:endParaRPr lang="en-US" altLang="en-US" sz="1800" i="1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2000" smtClean="0"/>
              <a:t>Distance vectors exchanged</a:t>
            </a:r>
          </a:p>
          <a:p>
            <a:pPr lvl="1" eaLnBrk="1" hangingPunct="1"/>
            <a:r>
              <a:rPr lang="en-US" altLang="en-US" sz="1800" smtClean="0"/>
              <a:t>every 30 sec (plus a jitter) via Response Message (also called </a:t>
            </a:r>
            <a:r>
              <a:rPr lang="en-US" altLang="en-US" sz="1800" b="1" smtClean="0"/>
              <a:t>advertisement</a:t>
            </a:r>
            <a:r>
              <a:rPr lang="en-US" altLang="en-US" sz="1800" smtClean="0"/>
              <a:t>)</a:t>
            </a:r>
          </a:p>
          <a:p>
            <a:pPr lvl="1" eaLnBrk="1" hangingPunct="1"/>
            <a:r>
              <a:rPr lang="en-US" altLang="en-US" sz="1800" smtClean="0"/>
              <a:t>When network topology changes</a:t>
            </a:r>
          </a:p>
          <a:p>
            <a:pPr eaLnBrk="1" hangingPunct="1"/>
            <a:r>
              <a:rPr lang="en-US" altLang="en-US" sz="2000" smtClean="0"/>
              <a:t>Each advertisement: route to up to 25 destination nets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6DF43-5E1B-4D6F-AD93-9A475476B7E4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RIP: Link Failure and Recovery</a:t>
            </a:r>
            <a:r>
              <a:rPr lang="en-US" altLang="en-US" dirty="0" smtClean="0"/>
              <a:t> </a:t>
            </a:r>
          </a:p>
        </p:txBody>
      </p:sp>
      <p:sp>
        <p:nvSpPr>
          <p:cNvPr id="1126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2296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dirty="0" smtClean="0"/>
              <a:t>If no advertisement heard after 180 sec </a:t>
            </a:r>
            <a:r>
              <a:rPr lang="en-US" altLang="en-US" sz="2000" dirty="0" smtClean="0">
                <a:sym typeface="Wingdings" pitchFamily="2" charset="2"/>
              </a:rPr>
              <a:t> </a:t>
            </a:r>
            <a:r>
              <a:rPr lang="en-US" altLang="en-US" sz="2000" dirty="0" smtClean="0"/>
              <a:t>neighbor/link declared dead</a:t>
            </a:r>
          </a:p>
          <a:p>
            <a:pPr lvl="1" eaLnBrk="1" hangingPunct="1"/>
            <a:r>
              <a:rPr lang="en-US" altLang="en-US" dirty="0" smtClean="0"/>
              <a:t>routes via neighbor invalidated</a:t>
            </a:r>
          </a:p>
          <a:p>
            <a:pPr lvl="1" eaLnBrk="1" hangingPunct="1"/>
            <a:r>
              <a:rPr lang="en-US" altLang="en-US" dirty="0" smtClean="0"/>
              <a:t>new advertisements sent to other neighbors</a:t>
            </a:r>
          </a:p>
          <a:p>
            <a:pPr lvl="1" eaLnBrk="1" hangingPunct="1"/>
            <a:r>
              <a:rPr lang="en-US" altLang="en-US" dirty="0" smtClean="0"/>
              <a:t>neighbors in turn send out new advertisements (if tables changed)</a:t>
            </a:r>
          </a:p>
          <a:p>
            <a:pPr lvl="1" eaLnBrk="1" hangingPunct="1"/>
            <a:r>
              <a:rPr lang="en-US" altLang="en-US" dirty="0" smtClean="0"/>
              <a:t>link failure info quickly propagates to entire net</a:t>
            </a:r>
            <a:endParaRPr lang="en-US" altLang="en-US" dirty="0"/>
          </a:p>
          <a:p>
            <a:pPr marL="457200" lvl="1" indent="0" eaLnBrk="1" hangingPunct="1"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AB0E95-D856-4F07-B957-B6AF6284CB39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12291" name="Picture 2" descr="D:\temp\route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0" y="2895600"/>
            <a:ext cx="64897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RIP Table</a:t>
            </a:r>
            <a:r>
              <a:rPr lang="en-US" altLang="en-US" sz="4000" smtClean="0"/>
              <a:t> </a:t>
            </a:r>
            <a:r>
              <a:rPr lang="en-US" altLang="en-US" sz="2800" smtClean="0"/>
              <a:t>processing</a:t>
            </a:r>
            <a:endParaRPr lang="en-US" altLang="en-US" sz="4000" smtClean="0"/>
          </a:p>
        </p:txBody>
      </p:sp>
      <p:sp>
        <p:nvSpPr>
          <p:cNvPr id="12293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smtClean="0"/>
              <a:t>RIP routing tables managed by </a:t>
            </a:r>
            <a:r>
              <a:rPr lang="en-US" altLang="en-US" sz="2000" smtClean="0">
                <a:solidFill>
                  <a:schemeClr val="accent2"/>
                </a:solidFill>
              </a:rPr>
              <a:t>a</a:t>
            </a:r>
            <a:r>
              <a:rPr lang="en-US" altLang="en-US" sz="2000" b="1" smtClean="0">
                <a:solidFill>
                  <a:schemeClr val="accent2"/>
                </a:solidFill>
              </a:rPr>
              <a:t>pplication-level</a:t>
            </a:r>
            <a:r>
              <a:rPr lang="en-US" altLang="en-US" sz="2000" smtClean="0"/>
              <a:t> process called </a:t>
            </a:r>
            <a:r>
              <a:rPr lang="en-US" altLang="en-US" sz="2000" smtClean="0">
                <a:solidFill>
                  <a:schemeClr val="accent2"/>
                </a:solidFill>
              </a:rPr>
              <a:t>routed</a:t>
            </a:r>
            <a:r>
              <a:rPr lang="en-US" altLang="en-US" sz="2000" smtClean="0"/>
              <a:t> (daemon)</a:t>
            </a:r>
          </a:p>
          <a:p>
            <a:pPr eaLnBrk="1" hangingPunct="1"/>
            <a:r>
              <a:rPr lang="en-US" altLang="en-US" sz="2000" smtClean="0"/>
              <a:t>advertisements sent in </a:t>
            </a:r>
            <a:r>
              <a:rPr lang="en-US" altLang="en-US" sz="2000" smtClean="0">
                <a:solidFill>
                  <a:schemeClr val="accent2"/>
                </a:solidFill>
              </a:rPr>
              <a:t>UDP</a:t>
            </a:r>
            <a:r>
              <a:rPr lang="en-US" altLang="en-US" sz="2000" smtClean="0"/>
              <a:t> packets, periodically repeated</a:t>
            </a:r>
          </a:p>
          <a:p>
            <a:pPr eaLnBrk="1" hangingPunct="1"/>
            <a:endParaRPr lang="en-US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1815</Words>
  <Application>Microsoft Macintosh PowerPoint</Application>
  <PresentationFormat>On-screen Show (4:3)</PresentationFormat>
  <Paragraphs>453</Paragraphs>
  <Slides>37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Arial Unicode MS</vt:lpstr>
      <vt:lpstr>Comic Sans MS</vt:lpstr>
      <vt:lpstr>Times New Roman</vt:lpstr>
      <vt:lpstr>Wingdings</vt:lpstr>
      <vt:lpstr>Arial</vt:lpstr>
      <vt:lpstr>class_simple</vt:lpstr>
      <vt:lpstr>Clip</vt:lpstr>
      <vt:lpstr>ClipArt</vt:lpstr>
      <vt:lpstr>Chapter 5: Network Layer (Part III)</vt:lpstr>
      <vt:lpstr>Hierarchical Routing</vt:lpstr>
      <vt:lpstr>Intra-AS and Inter-AS routing</vt:lpstr>
      <vt:lpstr>Intra-AS and Inter-AS routing</vt:lpstr>
      <vt:lpstr>Why different Intra- and Inter-AS routing ? </vt:lpstr>
      <vt:lpstr>Intra-AS Routing</vt:lpstr>
      <vt:lpstr>RIP ( Routing Information Protocol)</vt:lpstr>
      <vt:lpstr>RIP: Link Failure and Recovery </vt:lpstr>
      <vt:lpstr>RIP Table processing</vt:lpstr>
      <vt:lpstr>OSPF (Open Shortest Path First)</vt:lpstr>
      <vt:lpstr>Neighbor Discovery and Maintenance</vt:lpstr>
      <vt:lpstr>OSPF “advanced” features (not in RIP)</vt:lpstr>
      <vt:lpstr>Inter-AS routing</vt:lpstr>
      <vt:lpstr>Internet Inter-AS routing: BGP</vt:lpstr>
      <vt:lpstr>Internet Inter-AS routing: BGP</vt:lpstr>
      <vt:lpstr>Internet Inter-AS routing: BGP</vt:lpstr>
      <vt:lpstr>BGP: an example</vt:lpstr>
      <vt:lpstr>A feature of BGP</vt:lpstr>
      <vt:lpstr>Shortcoming of BGP</vt:lpstr>
      <vt:lpstr>Solving BGP Path Exploration</vt:lpstr>
      <vt:lpstr>BGP Security</vt:lpstr>
      <vt:lpstr>The Internet Network layer</vt:lpstr>
      <vt:lpstr>More on IP</vt:lpstr>
      <vt:lpstr>IP Packet Format</vt:lpstr>
      <vt:lpstr>Fields in IP Packet</vt:lpstr>
      <vt:lpstr>Fields in IP Packet</vt:lpstr>
      <vt:lpstr>IP Fragmentation &amp; Reassembly</vt:lpstr>
      <vt:lpstr>IP Fragmentation &amp;Reassembly</vt:lpstr>
      <vt:lpstr>IP Fragmentation &amp; Reassembly</vt:lpstr>
      <vt:lpstr>IP Fragmentation and Reassembly</vt:lpstr>
      <vt:lpstr>Fragmentation Example</vt:lpstr>
      <vt:lpstr>Internet Control Message Protocol</vt:lpstr>
      <vt:lpstr>ICMP Message Transport</vt:lpstr>
      <vt:lpstr>ICMP Usage</vt:lpstr>
      <vt:lpstr>Other Internet Control Protocols</vt:lpstr>
      <vt:lpstr>IP addresses: how to get one?</vt:lpstr>
      <vt:lpstr>Network Layer Summary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2016-03-31T14:26:51Z</dcterms:created>
  <dcterms:modified xsi:type="dcterms:W3CDTF">2017-10-31T21:26:06Z</dcterms:modified>
</cp:coreProperties>
</file>