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9" r:id="rId1"/>
  </p:sldMasterIdLst>
  <p:notesMasterIdLst>
    <p:notesMasterId r:id="rId28"/>
  </p:notesMasterIdLst>
  <p:handoutMasterIdLst>
    <p:handoutMasterId r:id="rId29"/>
  </p:handoutMasterIdLst>
  <p:sldIdLst>
    <p:sldId id="301" r:id="rId2"/>
    <p:sldId id="296" r:id="rId3"/>
    <p:sldId id="297" r:id="rId4"/>
    <p:sldId id="298" r:id="rId5"/>
    <p:sldId id="299" r:id="rId6"/>
    <p:sldId id="302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10" r:id="rId15"/>
    <p:sldId id="324" r:id="rId16"/>
    <p:sldId id="311" r:id="rId17"/>
    <p:sldId id="325" r:id="rId18"/>
    <p:sldId id="326" r:id="rId19"/>
    <p:sldId id="327" r:id="rId20"/>
    <p:sldId id="318" r:id="rId21"/>
    <p:sldId id="319" r:id="rId22"/>
    <p:sldId id="328" r:id="rId23"/>
    <p:sldId id="329" r:id="rId24"/>
    <p:sldId id="330" r:id="rId25"/>
    <p:sldId id="320" r:id="rId26"/>
    <p:sldId id="323" r:id="rId2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427" autoAdjust="0"/>
    <p:restoredTop sz="64048" autoAdjust="0"/>
  </p:normalViewPr>
  <p:slideViewPr>
    <p:cSldViewPr>
      <p:cViewPr varScale="1">
        <p:scale>
          <a:sx n="98" d="100"/>
          <a:sy n="98" d="100"/>
        </p:scale>
        <p:origin x="-326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6" tIns="48343" rIns="96686" bIns="48343" numCol="1" anchor="t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6" tIns="48343" rIns="96686" bIns="48343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6" tIns="48343" rIns="96686" bIns="48343" numCol="1" anchor="b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6" tIns="48343" rIns="96686" bIns="48343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fld id="{D5E41578-15CC-49E3-914E-8C5B730143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8353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6" tIns="48343" rIns="96686" bIns="48343" numCol="1" anchor="t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6" tIns="48343" rIns="96686" bIns="48343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6" tIns="48343" rIns="96686" bIns="483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6" tIns="48343" rIns="96686" bIns="48343" numCol="1" anchor="b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6" tIns="48343" rIns="96686" bIns="48343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fld id="{DFD9EE94-C870-4A5A-9A59-AB90C843BF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52961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8E98D18-06FF-4356-A74D-63CC9D7178C8}" type="slidenum">
              <a:rPr lang="en-US" altLang="en-US" sz="1200" smtClean="0"/>
              <a:pPr eaLnBrk="1" hangingPunct="1"/>
              <a:t>1</a:t>
            </a:fld>
            <a:endParaRPr lang="en-US" altLang="en-US" sz="1200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="" xmlns:p14="http://schemas.microsoft.com/office/powerpoint/2010/main" val="12450364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B0F0CDD-57AB-4475-AA90-C5BFC76AD1F4}" type="slidenum">
              <a:rPr lang="en-US" altLang="en-US" sz="1200" smtClean="0"/>
              <a:pPr eaLnBrk="1" hangingPunct="1"/>
              <a:t>10</a:t>
            </a:fld>
            <a:endParaRPr lang="en-US" altLang="en-US" sz="1200" smtClean="0"/>
          </a:p>
        </p:txBody>
      </p:sp>
      <p:sp>
        <p:nvSpPr>
          <p:cNvPr id="3993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="" xmlns:p14="http://schemas.microsoft.com/office/powerpoint/2010/main" val="12205854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8F77A51-AC51-47DA-BE9E-4AA789406D70}" type="slidenum">
              <a:rPr lang="en-US" altLang="en-US" sz="1200" smtClean="0"/>
              <a:pPr eaLnBrk="1" hangingPunct="1"/>
              <a:t>11</a:t>
            </a:fld>
            <a:endParaRPr lang="en-US" altLang="en-US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189934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602BB13-FFD5-4998-9730-4B85BAEDDACD}" type="slidenum">
              <a:rPr lang="en-US" altLang="en-US" sz="1200" smtClean="0"/>
              <a:pPr eaLnBrk="1" hangingPunct="1"/>
              <a:t>12</a:t>
            </a:fld>
            <a:endParaRPr lang="en-US" altLang="en-US" sz="1200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736733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F134D63-144E-4041-9F80-0FD56A457046}" type="slidenum">
              <a:rPr lang="en-US" altLang="en-US" sz="1200" smtClean="0"/>
              <a:pPr eaLnBrk="1" hangingPunct="1"/>
              <a:t>13</a:t>
            </a:fld>
            <a:endParaRPr lang="en-US" altLang="en-US" sz="1200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6635681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13BED37-88FE-4691-BBE0-A1793836FE52}" type="slidenum">
              <a:rPr lang="en-US" altLang="en-US" sz="1200" smtClean="0"/>
              <a:pPr eaLnBrk="1" hangingPunct="1"/>
              <a:t>14</a:t>
            </a:fld>
            <a:endParaRPr lang="en-US" altLang="en-US" sz="1200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4438" y="709613"/>
            <a:ext cx="4832350" cy="3624262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5675" y="4570413"/>
            <a:ext cx="5422900" cy="43370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8884823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F5E3D18-F2A7-4B4C-95CC-6FF00DBCCD42}" type="slidenum">
              <a:rPr lang="en-US" altLang="en-US" sz="1200" smtClean="0"/>
              <a:pPr eaLnBrk="1" hangingPunct="1"/>
              <a:t>16</a:t>
            </a:fld>
            <a:endParaRPr lang="en-US" altLang="en-US" sz="1200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4438" y="709613"/>
            <a:ext cx="4832350" cy="3624262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5675" y="4570413"/>
            <a:ext cx="5422900" cy="43370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2093791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F5E3D18-F2A7-4B4C-95CC-6FF00DBCCD42}" type="slidenum">
              <a:rPr lang="en-US" altLang="en-US" sz="1200" smtClean="0"/>
              <a:pPr eaLnBrk="1" hangingPunct="1"/>
              <a:t>17</a:t>
            </a:fld>
            <a:endParaRPr lang="en-US" altLang="en-US" sz="1200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4438" y="709613"/>
            <a:ext cx="4832350" cy="3624262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5675" y="4570413"/>
            <a:ext cx="5422900" cy="43370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2093791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F5E3D18-F2A7-4B4C-95CC-6FF00DBCCD42}" type="slidenum">
              <a:rPr lang="en-US" altLang="en-US" sz="1200" smtClean="0"/>
              <a:pPr eaLnBrk="1" hangingPunct="1"/>
              <a:t>18</a:t>
            </a:fld>
            <a:endParaRPr lang="en-US" altLang="en-US" sz="1200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4438" y="709613"/>
            <a:ext cx="4832350" cy="3624262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5675" y="4570413"/>
            <a:ext cx="5422900" cy="43370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2093791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F5E3D18-F2A7-4B4C-95CC-6FF00DBCCD42}" type="slidenum">
              <a:rPr lang="en-US" altLang="en-US" sz="1200" smtClean="0"/>
              <a:pPr eaLnBrk="1" hangingPunct="1"/>
              <a:t>19</a:t>
            </a:fld>
            <a:endParaRPr lang="en-US" altLang="en-US" sz="1200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4438" y="709613"/>
            <a:ext cx="4832350" cy="3624262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5675" y="4570413"/>
            <a:ext cx="5422900" cy="43370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20937917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48CF284-4A3B-4A87-A3F5-994087FE5641}" type="slidenum">
              <a:rPr lang="en-US" altLang="en-US" sz="1200" smtClean="0"/>
              <a:pPr eaLnBrk="1" hangingPunct="1"/>
              <a:t>20</a:t>
            </a:fld>
            <a:endParaRPr lang="en-US" altLang="en-US" sz="1200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4438" y="709613"/>
            <a:ext cx="4832350" cy="3624262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5675" y="4570413"/>
            <a:ext cx="5422900" cy="43370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627510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8A953E1-7947-4E01-BEB4-991DB581B558}" type="slidenum">
              <a:rPr lang="en-US" altLang="en-US" sz="1200" smtClean="0"/>
              <a:pPr eaLnBrk="1" hangingPunct="1"/>
              <a:t>2</a:t>
            </a:fld>
            <a:endParaRPr lang="en-US" altLang="en-US" sz="120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="" xmlns:p14="http://schemas.microsoft.com/office/powerpoint/2010/main" val="8770689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8AE896C-CB9C-49D7-94DC-88BD25F139EA}" type="slidenum">
              <a:rPr lang="en-US" altLang="en-US" sz="1200" smtClean="0"/>
              <a:pPr eaLnBrk="1" hangingPunct="1"/>
              <a:t>21</a:t>
            </a:fld>
            <a:endParaRPr lang="en-US" altLang="en-US" sz="1200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4438" y="709613"/>
            <a:ext cx="4832350" cy="3624262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5675" y="4570413"/>
            <a:ext cx="5422900" cy="43370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6089592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8AE896C-CB9C-49D7-94DC-88BD25F139EA}" type="slidenum">
              <a:rPr lang="en-US" altLang="en-US" sz="1200" smtClean="0"/>
              <a:pPr eaLnBrk="1" hangingPunct="1"/>
              <a:t>22</a:t>
            </a:fld>
            <a:endParaRPr lang="en-US" altLang="en-US" sz="1200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4438" y="709613"/>
            <a:ext cx="4832350" cy="3624262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5675" y="4570413"/>
            <a:ext cx="5422900" cy="43370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6089592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8AE896C-CB9C-49D7-94DC-88BD25F139EA}" type="slidenum">
              <a:rPr lang="en-US" altLang="en-US" sz="1200" smtClean="0"/>
              <a:pPr eaLnBrk="1" hangingPunct="1"/>
              <a:t>23</a:t>
            </a:fld>
            <a:endParaRPr lang="en-US" altLang="en-US" sz="1200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4438" y="709613"/>
            <a:ext cx="4832350" cy="3624262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5675" y="4570413"/>
            <a:ext cx="5422900" cy="43370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6089592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8AE896C-CB9C-49D7-94DC-88BD25F139EA}" type="slidenum">
              <a:rPr lang="en-US" altLang="en-US" sz="1200" smtClean="0"/>
              <a:pPr eaLnBrk="1" hangingPunct="1"/>
              <a:t>24</a:t>
            </a:fld>
            <a:endParaRPr lang="en-US" altLang="en-US" sz="1200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4438" y="709613"/>
            <a:ext cx="4832350" cy="3624262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5675" y="4570413"/>
            <a:ext cx="5422900" cy="43370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60895929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25E09DE-39AE-4360-80AB-240FDE7CB740}" type="slidenum">
              <a:rPr lang="en-US" altLang="en-US" sz="1200" smtClean="0"/>
              <a:pPr eaLnBrk="1" hangingPunct="1"/>
              <a:t>25</a:t>
            </a:fld>
            <a:endParaRPr lang="en-US" altLang="en-US" sz="1200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4438" y="709613"/>
            <a:ext cx="4832350" cy="3624262"/>
          </a:xfrm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5675" y="4570413"/>
            <a:ext cx="5422900" cy="43370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01804159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A08DB92-8B3C-4E1D-AC0E-555D4B733604}" type="slidenum">
              <a:rPr lang="en-US" altLang="en-US" sz="1200" smtClean="0"/>
              <a:pPr eaLnBrk="1" hangingPunct="1"/>
              <a:t>26</a:t>
            </a:fld>
            <a:endParaRPr lang="en-US" altLang="en-US" sz="1200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4438" y="709613"/>
            <a:ext cx="4832350" cy="3624262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5675" y="4570413"/>
            <a:ext cx="5422900" cy="433705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754445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CCD6C60-4562-4A0C-BF94-285EFA1F0A7C}" type="slidenum">
              <a:rPr lang="en-US" altLang="en-US" sz="1200" smtClean="0"/>
              <a:pPr eaLnBrk="1" hangingPunct="1"/>
              <a:t>3</a:t>
            </a:fld>
            <a:endParaRPr lang="en-US" altLang="en-US" sz="1200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0387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F023517-EC3E-4C03-B58F-DBF140C3CB2C}" type="slidenum">
              <a:rPr lang="en-US" altLang="en-US" sz="1200" smtClean="0"/>
              <a:pPr eaLnBrk="1" hangingPunct="1"/>
              <a:t>4</a:t>
            </a:fld>
            <a:endParaRPr lang="en-US" altLang="en-US" sz="1200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6083406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DC11FB1-4A9E-4324-B0B1-F7EA128B0992}" type="slidenum">
              <a:rPr lang="en-US" altLang="en-US" sz="1200" smtClean="0"/>
              <a:pPr eaLnBrk="1" hangingPunct="1"/>
              <a:t>5</a:t>
            </a:fld>
            <a:endParaRPr lang="en-US" altLang="en-US" sz="1200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9561341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19E1EAA-8DBB-4468-B019-4FB7DCFC2616}" type="slidenum">
              <a:rPr lang="en-US" altLang="en-US" sz="1200" smtClean="0"/>
              <a:pPr eaLnBrk="1" hangingPunct="1"/>
              <a:t>6</a:t>
            </a:fld>
            <a:endParaRPr lang="en-US" altLang="en-US" sz="1200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="" xmlns:p14="http://schemas.microsoft.com/office/powerpoint/2010/main" val="13908657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33DC30A-128E-45EB-B821-C9D6071C928E}" type="slidenum">
              <a:rPr lang="en-US" altLang="en-US" sz="1200" smtClean="0"/>
              <a:pPr eaLnBrk="1" hangingPunct="1"/>
              <a:t>7</a:t>
            </a:fld>
            <a:endParaRPr lang="en-US" altLang="en-US" sz="1200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651203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49DE58B-86FC-40E9-A011-5057244537C5}" type="slidenum">
              <a:rPr lang="en-US" altLang="en-US" sz="1200" smtClean="0"/>
              <a:pPr eaLnBrk="1" hangingPunct="1"/>
              <a:t>8</a:t>
            </a:fld>
            <a:endParaRPr lang="en-US" altLang="en-US" sz="1200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7311909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F56EA0A-A3DE-43D2-B742-50676A79F7A4}" type="slidenum">
              <a:rPr lang="en-US" altLang="en-US" sz="1200" smtClean="0"/>
              <a:pPr eaLnBrk="1" hangingPunct="1"/>
              <a:t>9</a:t>
            </a:fld>
            <a:endParaRPr lang="en-US" altLang="en-US" sz="1200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="" xmlns:p14="http://schemas.microsoft.com/office/powerpoint/2010/main" val="832077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68FBA-5C95-4780-931F-3B7844F493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12991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2935C-3A48-4356-B728-B9128BA1EF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3663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F5076-7A1D-4088-89EF-E2095DA666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60937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371600"/>
            <a:ext cx="7772400" cy="47244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5861B-0CDD-4D5E-A82D-D2FD20A064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89274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090FE6-04E8-4053-A0E4-149405EAEE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9565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C9840-8CA8-4CDF-A3EE-37EDC24C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76925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CC4CC-9565-4639-BCEC-2C98466CDD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76131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D898F-9852-4060-921F-066562175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28211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F081D-0D1B-45E0-B489-AD83484B14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74409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B7D51A-CED6-48F4-B878-0AE9B4099E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69268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E986C-3BB0-483F-A577-51155E136D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27890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EE54F-181E-44CE-B8D8-A0DBC19224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8413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32100" name="Rectangle 10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2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28951220-0E5F-47E2-9668-83A3360B1E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FF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Word_97_-_2003_Document1.doc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AB9A47-85DF-4BAF-9F38-4FD37E337F7B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Chapter 5 Network Layer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Routing Algorithms/Protocols</a:t>
            </a:r>
          </a:p>
          <a:p>
            <a:pPr lvl="1" eaLnBrk="1" hangingPunct="1"/>
            <a:r>
              <a:rPr lang="en-US" altLang="en-US" dirty="0" smtClean="0"/>
              <a:t>Link state routing</a:t>
            </a:r>
          </a:p>
          <a:p>
            <a:pPr lvl="1" eaLnBrk="1" hangingPunct="1"/>
            <a:r>
              <a:rPr lang="en-US" altLang="en-US" dirty="0" smtClean="0"/>
              <a:t>Distance vector routing</a:t>
            </a:r>
          </a:p>
          <a:p>
            <a:pPr lvl="1"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Readings</a:t>
            </a:r>
          </a:p>
          <a:p>
            <a:pPr lvl="1" eaLnBrk="1" hangingPunct="1"/>
            <a:r>
              <a:rPr lang="en-US" altLang="en-US" dirty="0" smtClean="0"/>
              <a:t>Section 5.2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25D850-439C-4D3B-94FB-DFBA1FD3BE4A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Algorithm (at Node X)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Initialization</a:t>
            </a:r>
          </a:p>
          <a:p>
            <a:pPr lvl="1" eaLnBrk="1" hangingPunct="1"/>
            <a:r>
              <a:rPr lang="en-US" altLang="en-US" smtClean="0"/>
              <a:t>N = {X}</a:t>
            </a:r>
          </a:p>
          <a:p>
            <a:pPr lvl="1" eaLnBrk="1" hangingPunct="1"/>
            <a:r>
              <a:rPr lang="en-US" altLang="en-US" smtClean="0"/>
              <a:t>For all nodes V</a:t>
            </a:r>
          </a:p>
          <a:p>
            <a:pPr lvl="2" eaLnBrk="1" hangingPunct="1"/>
            <a:r>
              <a:rPr lang="en-US" altLang="en-US" sz="1800" smtClean="0"/>
              <a:t>If V </a:t>
            </a:r>
            <a:r>
              <a:rPr lang="en-US" altLang="en-US" sz="1800" smtClean="0">
                <a:solidFill>
                  <a:schemeClr val="accent2"/>
                </a:solidFill>
              </a:rPr>
              <a:t>adjacent</a:t>
            </a:r>
            <a:r>
              <a:rPr lang="en-US" altLang="en-US" sz="1800" smtClean="0"/>
              <a:t> to X, D(V) = C(X,V) else D(V) = </a:t>
            </a:r>
            <a:r>
              <a:rPr lang="en-US" altLang="en-US" sz="1800" smtClean="0">
                <a:sym typeface="Symbol" pitchFamily="18" charset="2"/>
              </a:rPr>
              <a:t></a:t>
            </a:r>
          </a:p>
          <a:p>
            <a:pPr eaLnBrk="1" hangingPunct="1"/>
            <a:r>
              <a:rPr lang="en-US" altLang="en-US" smtClean="0"/>
              <a:t>Loop</a:t>
            </a:r>
          </a:p>
          <a:p>
            <a:pPr lvl="1" eaLnBrk="1" hangingPunct="1"/>
            <a:r>
              <a:rPr lang="en-US" altLang="en-US" smtClean="0"/>
              <a:t>Find U </a:t>
            </a:r>
            <a:r>
              <a:rPr lang="en-US" altLang="en-US" smtClean="0">
                <a:solidFill>
                  <a:schemeClr val="accent2"/>
                </a:solidFill>
              </a:rPr>
              <a:t>not in N</a:t>
            </a:r>
            <a:r>
              <a:rPr lang="en-US" altLang="en-US" smtClean="0"/>
              <a:t> such that D(U) is </a:t>
            </a:r>
            <a:r>
              <a:rPr lang="en-US" altLang="en-US" smtClean="0">
                <a:solidFill>
                  <a:schemeClr val="accent2"/>
                </a:solidFill>
              </a:rPr>
              <a:t>smallest</a:t>
            </a:r>
          </a:p>
          <a:p>
            <a:pPr lvl="1" eaLnBrk="1" hangingPunct="1"/>
            <a:r>
              <a:rPr lang="en-US" altLang="en-US" smtClean="0"/>
              <a:t>Add U into set N</a:t>
            </a:r>
          </a:p>
          <a:p>
            <a:pPr lvl="1" eaLnBrk="1" hangingPunct="1"/>
            <a:r>
              <a:rPr lang="en-US" altLang="en-US" smtClean="0"/>
              <a:t>Update D(V) for all V </a:t>
            </a:r>
            <a:r>
              <a:rPr lang="en-US" altLang="en-US" smtClean="0">
                <a:solidFill>
                  <a:schemeClr val="accent2"/>
                </a:solidFill>
              </a:rPr>
              <a:t>not</a:t>
            </a:r>
            <a:r>
              <a:rPr lang="en-US" altLang="en-US" smtClean="0"/>
              <a:t> in N</a:t>
            </a:r>
          </a:p>
          <a:p>
            <a:pPr lvl="2" eaLnBrk="1" hangingPunct="1"/>
            <a:r>
              <a:rPr lang="en-US" altLang="en-US" sz="1800" smtClean="0"/>
              <a:t>D(V) = </a:t>
            </a:r>
            <a:r>
              <a:rPr lang="en-US" altLang="en-US" sz="1800" smtClean="0">
                <a:solidFill>
                  <a:schemeClr val="accent2"/>
                </a:solidFill>
              </a:rPr>
              <a:t>min</a:t>
            </a:r>
            <a:r>
              <a:rPr lang="en-US" altLang="en-US" sz="1800" smtClean="0"/>
              <a:t>{D(V), D(U) + C(U,V)}</a:t>
            </a:r>
          </a:p>
          <a:p>
            <a:pPr lvl="1" eaLnBrk="1" hangingPunct="1"/>
            <a:r>
              <a:rPr lang="en-US" altLang="en-US" smtClean="0"/>
              <a:t>Until all nodes in 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333746-94EA-41E5-A475-92D7FFE076DC}" type="slidenum">
              <a:rPr lang="en-US"/>
              <a:pPr>
                <a:defRPr/>
              </a:pPr>
              <a:t>11</a:t>
            </a:fld>
            <a:endParaRPr lang="en-US"/>
          </a:p>
        </p:txBody>
      </p:sp>
      <p:pic>
        <p:nvPicPr>
          <p:cNvPr id="13315" name="Picture 2" descr="Y:\class\5211\fig\fig-10-ls-exp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28600"/>
            <a:ext cx="390525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3124200" y="3124200"/>
            <a:ext cx="381000" cy="2895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981200" y="6172200"/>
            <a:ext cx="43515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Link state distributed by router A.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6A501C-4F70-4D93-A0AB-242A2DD5A3FC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Dijkstra’s algorithm: example</a:t>
            </a:r>
            <a:endParaRPr lang="en-US" altLang="en-US" smtClean="0"/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239713" y="1506538"/>
            <a:ext cx="706437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2000">
                <a:latin typeface="Arial" charset="0"/>
              </a:rPr>
              <a:t>Step</a:t>
            </a:r>
          </a:p>
          <a:p>
            <a:pPr algn="r"/>
            <a:r>
              <a:rPr lang="en-US" altLang="en-US" sz="2000">
                <a:latin typeface="Arial" charset="0"/>
              </a:rPr>
              <a:t>0</a:t>
            </a:r>
          </a:p>
          <a:p>
            <a:pPr algn="r"/>
            <a:r>
              <a:rPr lang="en-US" altLang="en-US" sz="2000">
                <a:latin typeface="Arial" charset="0"/>
              </a:rPr>
              <a:t>1</a:t>
            </a:r>
          </a:p>
          <a:p>
            <a:pPr algn="r"/>
            <a:r>
              <a:rPr lang="en-US" altLang="en-US" sz="2000">
                <a:latin typeface="Arial" charset="0"/>
              </a:rPr>
              <a:t>2</a:t>
            </a:r>
          </a:p>
          <a:p>
            <a:pPr algn="r"/>
            <a:r>
              <a:rPr lang="en-US" altLang="en-US" sz="2000">
                <a:latin typeface="Arial" charset="0"/>
              </a:rPr>
              <a:t>3</a:t>
            </a:r>
          </a:p>
          <a:p>
            <a:pPr algn="r"/>
            <a:r>
              <a:rPr lang="en-US" altLang="en-US" sz="2000">
                <a:latin typeface="Arial" charset="0"/>
              </a:rPr>
              <a:t>4</a:t>
            </a:r>
          </a:p>
          <a:p>
            <a:pPr algn="r"/>
            <a:r>
              <a:rPr lang="en-US" altLang="en-US" sz="2000">
                <a:latin typeface="Arial" charset="0"/>
              </a:rPr>
              <a:t>5</a:t>
            </a:r>
          </a:p>
        </p:txBody>
      </p:sp>
      <p:sp>
        <p:nvSpPr>
          <p:cNvPr id="14341" name="Text Box 4"/>
          <p:cNvSpPr txBox="1">
            <a:spLocks noChangeArrowheads="1"/>
          </p:cNvSpPr>
          <p:nvPr/>
        </p:nvSpPr>
        <p:spPr bwMode="auto">
          <a:xfrm>
            <a:off x="1052513" y="1516063"/>
            <a:ext cx="1217612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2000">
                <a:latin typeface="Arial" charset="0"/>
              </a:rPr>
              <a:t>start N</a:t>
            </a:r>
          </a:p>
          <a:p>
            <a:pPr algn="r"/>
            <a:r>
              <a:rPr lang="en-US" altLang="en-US" sz="2000">
                <a:latin typeface="Arial" charset="0"/>
              </a:rPr>
              <a:t>A</a:t>
            </a:r>
          </a:p>
          <a:p>
            <a:pPr algn="r"/>
            <a:r>
              <a:rPr lang="en-US" altLang="en-US" sz="2000">
                <a:latin typeface="Arial" charset="0"/>
              </a:rPr>
              <a:t>AD</a:t>
            </a:r>
          </a:p>
          <a:p>
            <a:pPr algn="r"/>
            <a:r>
              <a:rPr lang="en-US" altLang="en-US" sz="2000">
                <a:latin typeface="Arial" charset="0"/>
              </a:rPr>
              <a:t>ADE</a:t>
            </a:r>
          </a:p>
          <a:p>
            <a:pPr algn="r"/>
            <a:r>
              <a:rPr lang="en-US" altLang="en-US" sz="2000">
                <a:latin typeface="Arial" charset="0"/>
              </a:rPr>
              <a:t>ADEB</a:t>
            </a:r>
          </a:p>
          <a:p>
            <a:pPr algn="r"/>
            <a:r>
              <a:rPr lang="en-US" altLang="en-US" sz="2000">
                <a:latin typeface="Arial" charset="0"/>
              </a:rPr>
              <a:t>ADEBC</a:t>
            </a:r>
          </a:p>
          <a:p>
            <a:pPr algn="r"/>
            <a:r>
              <a:rPr lang="en-US" altLang="en-US" sz="2000">
                <a:latin typeface="Arial" charset="0"/>
              </a:rPr>
              <a:t>ADEBCF</a:t>
            </a:r>
          </a:p>
        </p:txBody>
      </p:sp>
      <p:sp>
        <p:nvSpPr>
          <p:cNvPr id="14342" name="Text Box 5"/>
          <p:cNvSpPr txBox="1">
            <a:spLocks noChangeArrowheads="1"/>
          </p:cNvSpPr>
          <p:nvPr/>
        </p:nvSpPr>
        <p:spPr bwMode="auto">
          <a:xfrm>
            <a:off x="2414588" y="1497013"/>
            <a:ext cx="1255712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2000">
                <a:latin typeface="Arial" charset="0"/>
              </a:rPr>
              <a:t>D(B),p(B)</a:t>
            </a:r>
          </a:p>
          <a:p>
            <a:pPr algn="r"/>
            <a:r>
              <a:rPr lang="en-US" altLang="en-US" sz="2000">
                <a:latin typeface="Arial" charset="0"/>
              </a:rPr>
              <a:t>2,A</a:t>
            </a:r>
          </a:p>
          <a:p>
            <a:pPr algn="r"/>
            <a:r>
              <a:rPr lang="en-US" altLang="en-US" sz="2000">
                <a:latin typeface="Arial" charset="0"/>
              </a:rPr>
              <a:t>2,A</a:t>
            </a:r>
          </a:p>
          <a:p>
            <a:pPr algn="r"/>
            <a:r>
              <a:rPr lang="en-US" altLang="en-US" sz="2000">
                <a:latin typeface="Arial" charset="0"/>
              </a:rPr>
              <a:t>2,A</a:t>
            </a:r>
          </a:p>
        </p:txBody>
      </p:sp>
      <p:sp>
        <p:nvSpPr>
          <p:cNvPr id="14343" name="Text Box 6"/>
          <p:cNvSpPr txBox="1">
            <a:spLocks noChangeArrowheads="1"/>
          </p:cNvSpPr>
          <p:nvPr/>
        </p:nvSpPr>
        <p:spPr bwMode="auto">
          <a:xfrm>
            <a:off x="3667125" y="1501775"/>
            <a:ext cx="128428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2000">
                <a:latin typeface="Arial" charset="0"/>
              </a:rPr>
              <a:t>D(C),p(C)</a:t>
            </a:r>
          </a:p>
          <a:p>
            <a:pPr algn="r"/>
            <a:r>
              <a:rPr lang="en-US" altLang="en-US" sz="2000">
                <a:latin typeface="Arial" charset="0"/>
              </a:rPr>
              <a:t>5,A</a:t>
            </a:r>
          </a:p>
          <a:p>
            <a:pPr algn="r"/>
            <a:r>
              <a:rPr lang="en-US" altLang="en-US" sz="2000">
                <a:latin typeface="Arial" charset="0"/>
              </a:rPr>
              <a:t>4,D</a:t>
            </a:r>
          </a:p>
          <a:p>
            <a:pPr algn="r"/>
            <a:r>
              <a:rPr lang="en-US" altLang="en-US" sz="2000">
                <a:latin typeface="Arial" charset="0"/>
              </a:rPr>
              <a:t>3,E</a:t>
            </a:r>
          </a:p>
          <a:p>
            <a:pPr algn="r"/>
            <a:r>
              <a:rPr lang="en-US" altLang="en-US" sz="2000">
                <a:latin typeface="Arial" charset="0"/>
              </a:rPr>
              <a:t>3,E</a:t>
            </a:r>
          </a:p>
        </p:txBody>
      </p:sp>
      <p:sp>
        <p:nvSpPr>
          <p:cNvPr id="14344" name="Text Box 7"/>
          <p:cNvSpPr txBox="1">
            <a:spLocks noChangeArrowheads="1"/>
          </p:cNvSpPr>
          <p:nvPr/>
        </p:nvSpPr>
        <p:spPr bwMode="auto">
          <a:xfrm>
            <a:off x="4943475" y="1497013"/>
            <a:ext cx="12842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2000">
                <a:latin typeface="Arial" charset="0"/>
              </a:rPr>
              <a:t>D(D),p(D)</a:t>
            </a:r>
          </a:p>
          <a:p>
            <a:pPr algn="r"/>
            <a:r>
              <a:rPr lang="en-US" altLang="en-US" sz="2000" dirty="0">
                <a:latin typeface="Arial" charset="0"/>
              </a:rPr>
              <a:t>1,A</a:t>
            </a:r>
          </a:p>
        </p:txBody>
      </p:sp>
      <p:sp>
        <p:nvSpPr>
          <p:cNvPr id="14345" name="Text Box 8"/>
          <p:cNvSpPr txBox="1">
            <a:spLocks noChangeArrowheads="1"/>
          </p:cNvSpPr>
          <p:nvPr/>
        </p:nvSpPr>
        <p:spPr bwMode="auto">
          <a:xfrm>
            <a:off x="6267450" y="1501775"/>
            <a:ext cx="1255713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2000">
                <a:latin typeface="Arial" charset="0"/>
              </a:rPr>
              <a:t>D(E),p(E)</a:t>
            </a:r>
          </a:p>
          <a:p>
            <a:pPr algn="r"/>
            <a:r>
              <a:rPr lang="en-US" altLang="en-US" sz="2000">
                <a:latin typeface="Arial" charset="0"/>
              </a:rPr>
              <a:t>infinity</a:t>
            </a:r>
          </a:p>
          <a:p>
            <a:pPr algn="r"/>
            <a:r>
              <a:rPr lang="en-US" altLang="en-US" sz="2000">
                <a:latin typeface="Arial" charset="0"/>
              </a:rPr>
              <a:t>2,D</a:t>
            </a:r>
          </a:p>
        </p:txBody>
      </p:sp>
      <p:sp>
        <p:nvSpPr>
          <p:cNvPr id="14346" name="Text Box 9"/>
          <p:cNvSpPr txBox="1">
            <a:spLocks noChangeArrowheads="1"/>
          </p:cNvSpPr>
          <p:nvPr/>
        </p:nvSpPr>
        <p:spPr bwMode="auto">
          <a:xfrm>
            <a:off x="7548563" y="1516063"/>
            <a:ext cx="1227137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2000">
                <a:latin typeface="Arial" charset="0"/>
              </a:rPr>
              <a:t>D(F),p(F)</a:t>
            </a:r>
          </a:p>
          <a:p>
            <a:pPr algn="r"/>
            <a:r>
              <a:rPr lang="en-US" altLang="en-US" sz="2000">
                <a:latin typeface="Arial" charset="0"/>
              </a:rPr>
              <a:t>infinity</a:t>
            </a:r>
          </a:p>
          <a:p>
            <a:pPr algn="r"/>
            <a:r>
              <a:rPr lang="en-US" altLang="en-US" sz="2000">
                <a:latin typeface="Arial" charset="0"/>
              </a:rPr>
              <a:t>infinity</a:t>
            </a:r>
          </a:p>
          <a:p>
            <a:pPr algn="r"/>
            <a:r>
              <a:rPr lang="en-US" altLang="en-US" sz="2000">
                <a:latin typeface="Arial" charset="0"/>
              </a:rPr>
              <a:t>4,E</a:t>
            </a:r>
          </a:p>
          <a:p>
            <a:pPr algn="r"/>
            <a:r>
              <a:rPr lang="en-US" altLang="en-US" sz="2000">
                <a:latin typeface="Arial" charset="0"/>
              </a:rPr>
              <a:t>4,E</a:t>
            </a:r>
          </a:p>
          <a:p>
            <a:pPr algn="r"/>
            <a:r>
              <a:rPr lang="en-US" altLang="en-US" sz="2000">
                <a:latin typeface="Arial" charset="0"/>
              </a:rPr>
              <a:t>4,E</a:t>
            </a:r>
          </a:p>
        </p:txBody>
      </p:sp>
      <p:sp>
        <p:nvSpPr>
          <p:cNvPr id="14347" name="Line 10"/>
          <p:cNvSpPr>
            <a:spLocks noChangeShapeType="1"/>
          </p:cNvSpPr>
          <p:nvPr/>
        </p:nvSpPr>
        <p:spPr bwMode="auto">
          <a:xfrm>
            <a:off x="361950" y="1857375"/>
            <a:ext cx="8505825" cy="95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8" name="Line 11"/>
          <p:cNvSpPr>
            <a:spLocks noChangeShapeType="1"/>
          </p:cNvSpPr>
          <p:nvPr/>
        </p:nvSpPr>
        <p:spPr bwMode="auto">
          <a:xfrm>
            <a:off x="519113" y="2162175"/>
            <a:ext cx="829627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9" name="Line 12"/>
          <p:cNvSpPr>
            <a:spLocks noChangeShapeType="1"/>
          </p:cNvSpPr>
          <p:nvPr/>
        </p:nvSpPr>
        <p:spPr bwMode="auto">
          <a:xfrm>
            <a:off x="488950" y="2489994"/>
            <a:ext cx="8267700" cy="4763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0" name="Line 13"/>
          <p:cNvSpPr>
            <a:spLocks noChangeShapeType="1"/>
          </p:cNvSpPr>
          <p:nvPr/>
        </p:nvSpPr>
        <p:spPr bwMode="auto">
          <a:xfrm>
            <a:off x="547688" y="2767013"/>
            <a:ext cx="8253412" cy="952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1" name="Line 14"/>
          <p:cNvSpPr>
            <a:spLocks noChangeShapeType="1"/>
          </p:cNvSpPr>
          <p:nvPr/>
        </p:nvSpPr>
        <p:spPr bwMode="auto">
          <a:xfrm>
            <a:off x="557213" y="3071813"/>
            <a:ext cx="8267700" cy="952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2" name="Line 15"/>
          <p:cNvSpPr>
            <a:spLocks noChangeShapeType="1"/>
          </p:cNvSpPr>
          <p:nvPr/>
        </p:nvSpPr>
        <p:spPr bwMode="auto">
          <a:xfrm>
            <a:off x="571500" y="3386138"/>
            <a:ext cx="8262938" cy="4762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353" name="Group 16"/>
          <p:cNvGrpSpPr>
            <a:grpSpLocks/>
          </p:cNvGrpSpPr>
          <p:nvPr/>
        </p:nvGrpSpPr>
        <p:grpSpPr bwMode="auto">
          <a:xfrm>
            <a:off x="2667000" y="3733800"/>
            <a:ext cx="3571875" cy="2236788"/>
            <a:chOff x="3066" y="1107"/>
            <a:chExt cx="2250" cy="1409"/>
          </a:xfrm>
        </p:grpSpPr>
        <p:sp>
          <p:nvSpPr>
            <p:cNvPr id="14364" name="Freeform 17"/>
            <p:cNvSpPr>
              <a:spLocks/>
            </p:cNvSpPr>
            <p:nvPr/>
          </p:nvSpPr>
          <p:spPr bwMode="auto">
            <a:xfrm>
              <a:off x="3066" y="1107"/>
              <a:ext cx="2250" cy="1409"/>
            </a:xfrm>
            <a:custGeom>
              <a:avLst/>
              <a:gdLst>
                <a:gd name="T0" fmla="*/ 0 w 2250"/>
                <a:gd name="T1" fmla="*/ 624 h 1409"/>
                <a:gd name="T2" fmla="*/ 219 w 2250"/>
                <a:gd name="T3" fmla="*/ 321 h 1409"/>
                <a:gd name="T4" fmla="*/ 529 w 2250"/>
                <a:gd name="T5" fmla="*/ 35 h 1409"/>
                <a:gd name="T6" fmla="*/ 1551 w 2250"/>
                <a:gd name="T7" fmla="*/ 111 h 1409"/>
                <a:gd name="T8" fmla="*/ 1968 w 2250"/>
                <a:gd name="T9" fmla="*/ 483 h 1409"/>
                <a:gd name="T10" fmla="*/ 2199 w 2250"/>
                <a:gd name="T11" fmla="*/ 906 h 1409"/>
                <a:gd name="T12" fmla="*/ 1659 w 2250"/>
                <a:gd name="T13" fmla="*/ 1314 h 1409"/>
                <a:gd name="T14" fmla="*/ 993 w 2250"/>
                <a:gd name="T15" fmla="*/ 1386 h 1409"/>
                <a:gd name="T16" fmla="*/ 465 w 2250"/>
                <a:gd name="T17" fmla="*/ 1356 h 1409"/>
                <a:gd name="T18" fmla="*/ 102 w 2250"/>
                <a:gd name="T19" fmla="*/ 1068 h 1409"/>
                <a:gd name="T20" fmla="*/ 0 w 2250"/>
                <a:gd name="T21" fmla="*/ 624 h 140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50"/>
                <a:gd name="T34" fmla="*/ 0 h 1409"/>
                <a:gd name="T35" fmla="*/ 2250 w 2250"/>
                <a:gd name="T36" fmla="*/ 1409 h 140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50" h="1409">
                  <a:moveTo>
                    <a:pt x="0" y="624"/>
                  </a:moveTo>
                  <a:cubicBezTo>
                    <a:pt x="5" y="506"/>
                    <a:pt x="131" y="419"/>
                    <a:pt x="219" y="321"/>
                  </a:cubicBezTo>
                  <a:cubicBezTo>
                    <a:pt x="307" y="223"/>
                    <a:pt x="307" y="70"/>
                    <a:pt x="529" y="35"/>
                  </a:cubicBezTo>
                  <a:cubicBezTo>
                    <a:pt x="751" y="0"/>
                    <a:pt x="1311" y="36"/>
                    <a:pt x="1551" y="111"/>
                  </a:cubicBezTo>
                  <a:cubicBezTo>
                    <a:pt x="1791" y="186"/>
                    <a:pt x="1860" y="351"/>
                    <a:pt x="1968" y="483"/>
                  </a:cubicBezTo>
                  <a:cubicBezTo>
                    <a:pt x="2076" y="615"/>
                    <a:pt x="2250" y="767"/>
                    <a:pt x="2199" y="906"/>
                  </a:cubicBezTo>
                  <a:cubicBezTo>
                    <a:pt x="2148" y="1045"/>
                    <a:pt x="1860" y="1234"/>
                    <a:pt x="1659" y="1314"/>
                  </a:cubicBezTo>
                  <a:cubicBezTo>
                    <a:pt x="1458" y="1394"/>
                    <a:pt x="1192" y="1379"/>
                    <a:pt x="993" y="1386"/>
                  </a:cubicBezTo>
                  <a:cubicBezTo>
                    <a:pt x="794" y="1393"/>
                    <a:pt x="613" y="1409"/>
                    <a:pt x="465" y="1356"/>
                  </a:cubicBezTo>
                  <a:cubicBezTo>
                    <a:pt x="317" y="1303"/>
                    <a:pt x="180" y="1190"/>
                    <a:pt x="102" y="1068"/>
                  </a:cubicBezTo>
                  <a:cubicBezTo>
                    <a:pt x="24" y="946"/>
                    <a:pt x="21" y="716"/>
                    <a:pt x="0" y="624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65" name="Freeform 18"/>
            <p:cNvSpPr>
              <a:spLocks/>
            </p:cNvSpPr>
            <p:nvPr/>
          </p:nvSpPr>
          <p:spPr bwMode="auto">
            <a:xfrm>
              <a:off x="3402" y="1656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66" name="Oval 19"/>
            <p:cNvSpPr>
              <a:spLocks noChangeArrowheads="1"/>
            </p:cNvSpPr>
            <p:nvPr/>
          </p:nvSpPr>
          <p:spPr bwMode="auto">
            <a:xfrm>
              <a:off x="3142" y="189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67" name="Line 20"/>
            <p:cNvSpPr>
              <a:spLocks noChangeShapeType="1"/>
            </p:cNvSpPr>
            <p:nvPr/>
          </p:nvSpPr>
          <p:spPr bwMode="auto">
            <a:xfrm>
              <a:off x="3142" y="18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8" name="Line 21"/>
            <p:cNvSpPr>
              <a:spLocks noChangeShapeType="1"/>
            </p:cNvSpPr>
            <p:nvPr/>
          </p:nvSpPr>
          <p:spPr bwMode="auto">
            <a:xfrm>
              <a:off x="3455" y="18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9" name="Rectangle 22"/>
            <p:cNvSpPr>
              <a:spLocks noChangeArrowheads="1"/>
            </p:cNvSpPr>
            <p:nvPr/>
          </p:nvSpPr>
          <p:spPr bwMode="auto">
            <a:xfrm>
              <a:off x="3142" y="1891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370" name="Oval 23"/>
            <p:cNvSpPr>
              <a:spLocks noChangeArrowheads="1"/>
            </p:cNvSpPr>
            <p:nvPr/>
          </p:nvSpPr>
          <p:spPr bwMode="auto">
            <a:xfrm>
              <a:off x="3139" y="183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71" name="Oval 24"/>
            <p:cNvSpPr>
              <a:spLocks noChangeArrowheads="1"/>
            </p:cNvSpPr>
            <p:nvPr/>
          </p:nvSpPr>
          <p:spPr bwMode="auto">
            <a:xfrm>
              <a:off x="3616" y="228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72" name="Line 25"/>
            <p:cNvSpPr>
              <a:spLocks noChangeShapeType="1"/>
            </p:cNvSpPr>
            <p:nvPr/>
          </p:nvSpPr>
          <p:spPr bwMode="auto">
            <a:xfrm>
              <a:off x="3616" y="227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3" name="Line 26"/>
            <p:cNvSpPr>
              <a:spLocks noChangeShapeType="1"/>
            </p:cNvSpPr>
            <p:nvPr/>
          </p:nvSpPr>
          <p:spPr bwMode="auto">
            <a:xfrm>
              <a:off x="3929" y="227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4" name="Rectangle 27"/>
            <p:cNvSpPr>
              <a:spLocks noChangeArrowheads="1"/>
            </p:cNvSpPr>
            <p:nvPr/>
          </p:nvSpPr>
          <p:spPr bwMode="auto">
            <a:xfrm>
              <a:off x="3616" y="227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375" name="Oval 28"/>
            <p:cNvSpPr>
              <a:spLocks noChangeArrowheads="1"/>
            </p:cNvSpPr>
            <p:nvPr/>
          </p:nvSpPr>
          <p:spPr bwMode="auto">
            <a:xfrm>
              <a:off x="3613" y="221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76" name="Oval 29"/>
            <p:cNvSpPr>
              <a:spLocks noChangeArrowheads="1"/>
            </p:cNvSpPr>
            <p:nvPr/>
          </p:nvSpPr>
          <p:spPr bwMode="auto">
            <a:xfrm>
              <a:off x="3612" y="159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77" name="Line 30"/>
            <p:cNvSpPr>
              <a:spLocks noChangeShapeType="1"/>
            </p:cNvSpPr>
            <p:nvPr/>
          </p:nvSpPr>
          <p:spPr bwMode="auto">
            <a:xfrm>
              <a:off x="3612" y="158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8" name="Line 31"/>
            <p:cNvSpPr>
              <a:spLocks noChangeShapeType="1"/>
            </p:cNvSpPr>
            <p:nvPr/>
          </p:nvSpPr>
          <p:spPr bwMode="auto">
            <a:xfrm>
              <a:off x="3925" y="158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9" name="Rectangle 32"/>
            <p:cNvSpPr>
              <a:spLocks noChangeArrowheads="1"/>
            </p:cNvSpPr>
            <p:nvPr/>
          </p:nvSpPr>
          <p:spPr bwMode="auto">
            <a:xfrm>
              <a:off x="3612" y="158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380" name="Oval 33"/>
            <p:cNvSpPr>
              <a:spLocks noChangeArrowheads="1"/>
            </p:cNvSpPr>
            <p:nvPr/>
          </p:nvSpPr>
          <p:spPr bwMode="auto">
            <a:xfrm>
              <a:off x="3609" y="152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81" name="Oval 34"/>
            <p:cNvSpPr>
              <a:spLocks noChangeArrowheads="1"/>
            </p:cNvSpPr>
            <p:nvPr/>
          </p:nvSpPr>
          <p:spPr bwMode="auto">
            <a:xfrm>
              <a:off x="4295" y="1591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82" name="Line 35"/>
            <p:cNvSpPr>
              <a:spLocks noChangeShapeType="1"/>
            </p:cNvSpPr>
            <p:nvPr/>
          </p:nvSpPr>
          <p:spPr bwMode="auto">
            <a:xfrm>
              <a:off x="4295" y="158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83" name="Line 36"/>
            <p:cNvSpPr>
              <a:spLocks noChangeShapeType="1"/>
            </p:cNvSpPr>
            <p:nvPr/>
          </p:nvSpPr>
          <p:spPr bwMode="auto">
            <a:xfrm>
              <a:off x="4607" y="158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84" name="Rectangle 37"/>
            <p:cNvSpPr>
              <a:spLocks noChangeArrowheads="1"/>
            </p:cNvSpPr>
            <p:nvPr/>
          </p:nvSpPr>
          <p:spPr bwMode="auto">
            <a:xfrm>
              <a:off x="4295" y="1584"/>
              <a:ext cx="309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385" name="Oval 38"/>
            <p:cNvSpPr>
              <a:spLocks noChangeArrowheads="1"/>
            </p:cNvSpPr>
            <p:nvPr/>
          </p:nvSpPr>
          <p:spPr bwMode="auto">
            <a:xfrm>
              <a:off x="4298" y="1528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86" name="Oval 39"/>
            <p:cNvSpPr>
              <a:spLocks noChangeArrowheads="1"/>
            </p:cNvSpPr>
            <p:nvPr/>
          </p:nvSpPr>
          <p:spPr bwMode="auto">
            <a:xfrm>
              <a:off x="4305" y="228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87" name="Line 40"/>
            <p:cNvSpPr>
              <a:spLocks noChangeShapeType="1"/>
            </p:cNvSpPr>
            <p:nvPr/>
          </p:nvSpPr>
          <p:spPr bwMode="auto">
            <a:xfrm>
              <a:off x="4305" y="227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88" name="Line 41"/>
            <p:cNvSpPr>
              <a:spLocks noChangeShapeType="1"/>
            </p:cNvSpPr>
            <p:nvPr/>
          </p:nvSpPr>
          <p:spPr bwMode="auto">
            <a:xfrm>
              <a:off x="4618" y="227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89" name="Rectangle 42"/>
            <p:cNvSpPr>
              <a:spLocks noChangeArrowheads="1"/>
            </p:cNvSpPr>
            <p:nvPr/>
          </p:nvSpPr>
          <p:spPr bwMode="auto">
            <a:xfrm>
              <a:off x="4305" y="2275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390" name="Oval 43"/>
            <p:cNvSpPr>
              <a:spLocks noChangeArrowheads="1"/>
            </p:cNvSpPr>
            <p:nvPr/>
          </p:nvSpPr>
          <p:spPr bwMode="auto">
            <a:xfrm>
              <a:off x="4302" y="221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91" name="Oval 44"/>
            <p:cNvSpPr>
              <a:spLocks noChangeArrowheads="1"/>
            </p:cNvSpPr>
            <p:nvPr/>
          </p:nvSpPr>
          <p:spPr bwMode="auto">
            <a:xfrm>
              <a:off x="4870" y="1941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92" name="Line 45"/>
            <p:cNvSpPr>
              <a:spLocks noChangeShapeType="1"/>
            </p:cNvSpPr>
            <p:nvPr/>
          </p:nvSpPr>
          <p:spPr bwMode="auto">
            <a:xfrm>
              <a:off x="4870" y="193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3" name="Line 46"/>
            <p:cNvSpPr>
              <a:spLocks noChangeShapeType="1"/>
            </p:cNvSpPr>
            <p:nvPr/>
          </p:nvSpPr>
          <p:spPr bwMode="auto">
            <a:xfrm>
              <a:off x="5183" y="193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4" name="Rectangle 47"/>
            <p:cNvSpPr>
              <a:spLocks noChangeArrowheads="1"/>
            </p:cNvSpPr>
            <p:nvPr/>
          </p:nvSpPr>
          <p:spPr bwMode="auto">
            <a:xfrm>
              <a:off x="4870" y="1934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395" name="Oval 48"/>
            <p:cNvSpPr>
              <a:spLocks noChangeArrowheads="1"/>
            </p:cNvSpPr>
            <p:nvPr/>
          </p:nvSpPr>
          <p:spPr bwMode="auto">
            <a:xfrm>
              <a:off x="4867" y="1875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96" name="Freeform 49"/>
            <p:cNvSpPr>
              <a:spLocks/>
            </p:cNvSpPr>
            <p:nvPr/>
          </p:nvSpPr>
          <p:spPr bwMode="auto">
            <a:xfrm>
              <a:off x="4461" y="1683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97" name="Freeform 50"/>
            <p:cNvSpPr>
              <a:spLocks/>
            </p:cNvSpPr>
            <p:nvPr/>
          </p:nvSpPr>
          <p:spPr bwMode="auto">
            <a:xfrm>
              <a:off x="3768" y="1689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  <a:gd name="T4" fmla="*/ 0 60000 65536"/>
                <a:gd name="T5" fmla="*/ 0 60000 65536"/>
                <a:gd name="T6" fmla="*/ 0 w 1"/>
                <a:gd name="T7" fmla="*/ 0 h 537"/>
                <a:gd name="T8" fmla="*/ 1 w 1"/>
                <a:gd name="T9" fmla="*/ 537 h 5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98" name="Freeform 51"/>
            <p:cNvSpPr>
              <a:spLocks/>
            </p:cNvSpPr>
            <p:nvPr/>
          </p:nvSpPr>
          <p:spPr bwMode="auto">
            <a:xfrm>
              <a:off x="3933" y="1674"/>
              <a:ext cx="504" cy="600"/>
            </a:xfrm>
            <a:custGeom>
              <a:avLst/>
              <a:gdLst>
                <a:gd name="T0" fmla="*/ 0 w 378"/>
                <a:gd name="T1" fmla="*/ 600 h 174"/>
                <a:gd name="T2" fmla="*/ 504 w 378"/>
                <a:gd name="T3" fmla="*/ 0 h 174"/>
                <a:gd name="T4" fmla="*/ 0 60000 65536"/>
                <a:gd name="T5" fmla="*/ 0 60000 65536"/>
                <a:gd name="T6" fmla="*/ 0 w 378"/>
                <a:gd name="T7" fmla="*/ 0 h 174"/>
                <a:gd name="T8" fmla="*/ 378 w 378"/>
                <a:gd name="T9" fmla="*/ 174 h 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99" name="Freeform 52"/>
            <p:cNvSpPr>
              <a:spLocks/>
            </p:cNvSpPr>
            <p:nvPr/>
          </p:nvSpPr>
          <p:spPr bwMode="auto">
            <a:xfrm>
              <a:off x="4620" y="2022"/>
              <a:ext cx="366" cy="270"/>
            </a:xfrm>
            <a:custGeom>
              <a:avLst/>
              <a:gdLst>
                <a:gd name="T0" fmla="*/ 0 w 366"/>
                <a:gd name="T1" fmla="*/ 270 h 270"/>
                <a:gd name="T2" fmla="*/ 366 w 366"/>
                <a:gd name="T3" fmla="*/ 0 h 270"/>
                <a:gd name="T4" fmla="*/ 0 60000 65536"/>
                <a:gd name="T5" fmla="*/ 0 60000 65536"/>
                <a:gd name="T6" fmla="*/ 0 w 366"/>
                <a:gd name="T7" fmla="*/ 0 h 270"/>
                <a:gd name="T8" fmla="*/ 366 w 366"/>
                <a:gd name="T9" fmla="*/ 270 h 27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270">
                  <a:moveTo>
                    <a:pt x="0" y="270"/>
                  </a:moveTo>
                  <a:lnTo>
                    <a:pt x="366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400" name="Freeform 53"/>
            <p:cNvSpPr>
              <a:spLocks/>
            </p:cNvSpPr>
            <p:nvPr/>
          </p:nvSpPr>
          <p:spPr bwMode="auto">
            <a:xfrm>
              <a:off x="3939" y="2304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401" name="Freeform 54"/>
            <p:cNvSpPr>
              <a:spLocks/>
            </p:cNvSpPr>
            <p:nvPr/>
          </p:nvSpPr>
          <p:spPr bwMode="auto">
            <a:xfrm>
              <a:off x="3348" y="1980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  <a:gd name="T4" fmla="*/ 0 60000 65536"/>
                <a:gd name="T5" fmla="*/ 0 60000 65536"/>
                <a:gd name="T6" fmla="*/ 0 w 276"/>
                <a:gd name="T7" fmla="*/ 0 h 264"/>
                <a:gd name="T8" fmla="*/ 276 w 276"/>
                <a:gd name="T9" fmla="*/ 264 h 2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402" name="Freeform 55"/>
            <p:cNvSpPr>
              <a:spLocks/>
            </p:cNvSpPr>
            <p:nvPr/>
          </p:nvSpPr>
          <p:spPr bwMode="auto">
            <a:xfrm>
              <a:off x="3933" y="1614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403" name="Freeform 56"/>
            <p:cNvSpPr>
              <a:spLocks/>
            </p:cNvSpPr>
            <p:nvPr/>
          </p:nvSpPr>
          <p:spPr bwMode="auto">
            <a:xfrm>
              <a:off x="4608" y="1611"/>
              <a:ext cx="396" cy="267"/>
            </a:xfrm>
            <a:custGeom>
              <a:avLst/>
              <a:gdLst>
                <a:gd name="T0" fmla="*/ 396 w 396"/>
                <a:gd name="T1" fmla="*/ 267 h 267"/>
                <a:gd name="T2" fmla="*/ 0 w 396"/>
                <a:gd name="T3" fmla="*/ 0 h 267"/>
                <a:gd name="T4" fmla="*/ 0 60000 65536"/>
                <a:gd name="T5" fmla="*/ 0 60000 65536"/>
                <a:gd name="T6" fmla="*/ 0 w 396"/>
                <a:gd name="T7" fmla="*/ 0 h 267"/>
                <a:gd name="T8" fmla="*/ 396 w 396"/>
                <a:gd name="T9" fmla="*/ 267 h 26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6" h="267">
                  <a:moveTo>
                    <a:pt x="396" y="267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404" name="Freeform 57"/>
            <p:cNvSpPr>
              <a:spLocks/>
            </p:cNvSpPr>
            <p:nvPr/>
          </p:nvSpPr>
          <p:spPr bwMode="auto">
            <a:xfrm>
              <a:off x="3291" y="1182"/>
              <a:ext cx="1110" cy="645"/>
            </a:xfrm>
            <a:custGeom>
              <a:avLst/>
              <a:gdLst>
                <a:gd name="T0" fmla="*/ 1110 w 1110"/>
                <a:gd name="T1" fmla="*/ 342 h 645"/>
                <a:gd name="T2" fmla="*/ 0 w 1110"/>
                <a:gd name="T3" fmla="*/ 645 h 645"/>
                <a:gd name="T4" fmla="*/ 0 60000 65536"/>
                <a:gd name="T5" fmla="*/ 0 60000 65536"/>
                <a:gd name="T6" fmla="*/ 0 w 1110"/>
                <a:gd name="T7" fmla="*/ 0 h 645"/>
                <a:gd name="T8" fmla="*/ 1110 w 1110"/>
                <a:gd name="T9" fmla="*/ 645 h 6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10" h="645">
                  <a:moveTo>
                    <a:pt x="1110" y="342"/>
                  </a:moveTo>
                  <a:cubicBezTo>
                    <a:pt x="1104" y="0"/>
                    <a:pt x="21" y="63"/>
                    <a:pt x="0" y="645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14405" name="Group 58"/>
            <p:cNvGrpSpPr>
              <a:grpSpLocks/>
            </p:cNvGrpSpPr>
            <p:nvPr/>
          </p:nvGrpSpPr>
          <p:grpSpPr bwMode="auto">
            <a:xfrm>
              <a:off x="3177" y="1784"/>
              <a:ext cx="233" cy="250"/>
              <a:chOff x="2940" y="2429"/>
              <a:chExt cx="236" cy="250"/>
            </a:xfrm>
          </p:grpSpPr>
          <p:sp>
            <p:nvSpPr>
              <p:cNvPr id="14431" name="Rectangle 5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4432" name="Text Box 60"/>
              <p:cNvSpPr txBox="1">
                <a:spLocks noChangeArrowheads="1"/>
              </p:cNvSpPr>
              <p:nvPr/>
            </p:nvSpPr>
            <p:spPr bwMode="auto">
              <a:xfrm>
                <a:off x="2940" y="2429"/>
                <a:ext cx="2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>
                    <a:latin typeface="Comic Sans MS" pitchFamily="66" charset="0"/>
                  </a:rPr>
                  <a:t>A</a:t>
                </a:r>
                <a:endParaRPr lang="en-US" altLang="en-US"/>
              </a:p>
            </p:txBody>
          </p:sp>
        </p:grpSp>
        <p:grpSp>
          <p:nvGrpSpPr>
            <p:cNvPr id="14406" name="Group 61"/>
            <p:cNvGrpSpPr>
              <a:grpSpLocks/>
            </p:cNvGrpSpPr>
            <p:nvPr/>
          </p:nvGrpSpPr>
          <p:grpSpPr bwMode="auto">
            <a:xfrm>
              <a:off x="4355" y="2168"/>
              <a:ext cx="216" cy="250"/>
              <a:chOff x="2948" y="2429"/>
              <a:chExt cx="219" cy="250"/>
            </a:xfrm>
          </p:grpSpPr>
          <p:sp>
            <p:nvSpPr>
              <p:cNvPr id="14429" name="Rectangle 62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4430" name="Text Box 63"/>
              <p:cNvSpPr txBox="1">
                <a:spLocks noChangeArrowheads="1"/>
              </p:cNvSpPr>
              <p:nvPr/>
            </p:nvSpPr>
            <p:spPr bwMode="auto">
              <a:xfrm>
                <a:off x="2948" y="2429"/>
                <a:ext cx="21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>
                    <a:latin typeface="Comic Sans MS" pitchFamily="66" charset="0"/>
                  </a:rPr>
                  <a:t>E</a:t>
                </a:r>
                <a:endParaRPr lang="en-US" altLang="en-US"/>
              </a:p>
            </p:txBody>
          </p:sp>
        </p:grpSp>
        <p:grpSp>
          <p:nvGrpSpPr>
            <p:cNvPr id="14407" name="Group 64"/>
            <p:cNvGrpSpPr>
              <a:grpSpLocks/>
            </p:cNvGrpSpPr>
            <p:nvPr/>
          </p:nvGrpSpPr>
          <p:grpSpPr bwMode="auto">
            <a:xfrm>
              <a:off x="3667" y="2165"/>
              <a:ext cx="231" cy="250"/>
              <a:chOff x="2941" y="2429"/>
              <a:chExt cx="234" cy="250"/>
            </a:xfrm>
          </p:grpSpPr>
          <p:sp>
            <p:nvSpPr>
              <p:cNvPr id="14427" name="Rectangle 6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4428" name="Text Box 66"/>
              <p:cNvSpPr txBox="1">
                <a:spLocks noChangeArrowheads="1"/>
              </p:cNvSpPr>
              <p:nvPr/>
            </p:nvSpPr>
            <p:spPr bwMode="auto">
              <a:xfrm>
                <a:off x="2941" y="2429"/>
                <a:ext cx="23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>
                    <a:latin typeface="Comic Sans MS" pitchFamily="66" charset="0"/>
                  </a:rPr>
                  <a:t>D</a:t>
                </a:r>
                <a:endParaRPr lang="en-US" altLang="en-US"/>
              </a:p>
            </p:txBody>
          </p:sp>
        </p:grpSp>
        <p:grpSp>
          <p:nvGrpSpPr>
            <p:cNvPr id="14408" name="Group 67"/>
            <p:cNvGrpSpPr>
              <a:grpSpLocks/>
            </p:cNvGrpSpPr>
            <p:nvPr/>
          </p:nvGrpSpPr>
          <p:grpSpPr bwMode="auto">
            <a:xfrm>
              <a:off x="4351" y="1478"/>
              <a:ext cx="212" cy="250"/>
              <a:chOff x="2950" y="2429"/>
              <a:chExt cx="215" cy="250"/>
            </a:xfrm>
          </p:grpSpPr>
          <p:sp>
            <p:nvSpPr>
              <p:cNvPr id="14425" name="Rectangle 6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4426" name="Text Box 69"/>
              <p:cNvSpPr txBox="1">
                <a:spLocks noChangeArrowheads="1"/>
              </p:cNvSpPr>
              <p:nvPr/>
            </p:nvSpPr>
            <p:spPr bwMode="auto">
              <a:xfrm>
                <a:off x="2950" y="2429"/>
                <a:ext cx="21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>
                    <a:latin typeface="Comic Sans MS" pitchFamily="66" charset="0"/>
                  </a:rPr>
                  <a:t>C</a:t>
                </a:r>
                <a:endParaRPr lang="en-US" altLang="en-US"/>
              </a:p>
            </p:txBody>
          </p:sp>
        </p:grpSp>
        <p:grpSp>
          <p:nvGrpSpPr>
            <p:cNvPr id="14409" name="Group 70"/>
            <p:cNvGrpSpPr>
              <a:grpSpLocks/>
            </p:cNvGrpSpPr>
            <p:nvPr/>
          </p:nvGrpSpPr>
          <p:grpSpPr bwMode="auto">
            <a:xfrm>
              <a:off x="3665" y="1478"/>
              <a:ext cx="217" cy="250"/>
              <a:chOff x="2948" y="2429"/>
              <a:chExt cx="220" cy="250"/>
            </a:xfrm>
          </p:grpSpPr>
          <p:sp>
            <p:nvSpPr>
              <p:cNvPr id="14423" name="Rectangle 7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4424" name="Text Box 72"/>
              <p:cNvSpPr txBox="1">
                <a:spLocks noChangeArrowheads="1"/>
              </p:cNvSpPr>
              <p:nvPr/>
            </p:nvSpPr>
            <p:spPr bwMode="auto">
              <a:xfrm>
                <a:off x="2948" y="2429"/>
                <a:ext cx="22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>
                    <a:latin typeface="Comic Sans MS" pitchFamily="66" charset="0"/>
                  </a:rPr>
                  <a:t>B</a:t>
                </a:r>
                <a:endParaRPr lang="en-US" altLang="en-US"/>
              </a:p>
            </p:txBody>
          </p:sp>
        </p:grpSp>
        <p:grpSp>
          <p:nvGrpSpPr>
            <p:cNvPr id="14410" name="Group 73"/>
            <p:cNvGrpSpPr>
              <a:grpSpLocks/>
            </p:cNvGrpSpPr>
            <p:nvPr/>
          </p:nvGrpSpPr>
          <p:grpSpPr bwMode="auto">
            <a:xfrm>
              <a:off x="4929" y="1826"/>
              <a:ext cx="213" cy="250"/>
              <a:chOff x="2949" y="2429"/>
              <a:chExt cx="216" cy="250"/>
            </a:xfrm>
          </p:grpSpPr>
          <p:sp>
            <p:nvSpPr>
              <p:cNvPr id="14421" name="Rectangle 74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4422" name="Text Box 75"/>
              <p:cNvSpPr txBox="1">
                <a:spLocks noChangeArrowheads="1"/>
              </p:cNvSpPr>
              <p:nvPr/>
            </p:nvSpPr>
            <p:spPr bwMode="auto">
              <a:xfrm>
                <a:off x="2949" y="2429"/>
                <a:ext cx="21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>
                    <a:latin typeface="Comic Sans MS" pitchFamily="66" charset="0"/>
                  </a:rPr>
                  <a:t>F</a:t>
                </a:r>
                <a:endParaRPr lang="en-US" altLang="en-US"/>
              </a:p>
            </p:txBody>
          </p:sp>
        </p:grpSp>
        <p:sp>
          <p:nvSpPr>
            <p:cNvPr id="14411" name="Text Box 76"/>
            <p:cNvSpPr txBox="1">
              <a:spLocks noChangeArrowheads="1"/>
            </p:cNvSpPr>
            <p:nvPr/>
          </p:nvSpPr>
          <p:spPr bwMode="auto">
            <a:xfrm>
              <a:off x="3393" y="1607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2</a:t>
              </a:r>
              <a:endParaRPr lang="en-US" altLang="en-US"/>
            </a:p>
          </p:txBody>
        </p:sp>
        <p:sp>
          <p:nvSpPr>
            <p:cNvPr id="14412" name="Text Box 77"/>
            <p:cNvSpPr txBox="1">
              <a:spLocks noChangeArrowheads="1"/>
            </p:cNvSpPr>
            <p:nvPr/>
          </p:nvSpPr>
          <p:spPr bwMode="auto">
            <a:xfrm>
              <a:off x="3741" y="1826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2</a:t>
              </a:r>
              <a:endParaRPr lang="en-US" altLang="en-US"/>
            </a:p>
          </p:txBody>
        </p:sp>
        <p:sp>
          <p:nvSpPr>
            <p:cNvPr id="14413" name="Text Box 78"/>
            <p:cNvSpPr txBox="1">
              <a:spLocks noChangeArrowheads="1"/>
            </p:cNvSpPr>
            <p:nvPr/>
          </p:nvSpPr>
          <p:spPr bwMode="auto">
            <a:xfrm>
              <a:off x="3317" y="2039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1</a:t>
              </a:r>
              <a:endParaRPr lang="en-US" altLang="en-US"/>
            </a:p>
          </p:txBody>
        </p:sp>
        <p:sp>
          <p:nvSpPr>
            <p:cNvPr id="14414" name="Text Box 79"/>
            <p:cNvSpPr txBox="1">
              <a:spLocks noChangeArrowheads="1"/>
            </p:cNvSpPr>
            <p:nvPr/>
          </p:nvSpPr>
          <p:spPr bwMode="auto">
            <a:xfrm>
              <a:off x="4125" y="1919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3</a:t>
              </a:r>
              <a:endParaRPr lang="en-US" altLang="en-US"/>
            </a:p>
          </p:txBody>
        </p:sp>
        <p:sp>
          <p:nvSpPr>
            <p:cNvPr id="14415" name="Text Box 80"/>
            <p:cNvSpPr txBox="1">
              <a:spLocks noChangeArrowheads="1"/>
            </p:cNvSpPr>
            <p:nvPr/>
          </p:nvSpPr>
          <p:spPr bwMode="auto">
            <a:xfrm>
              <a:off x="4073" y="2273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1</a:t>
              </a:r>
              <a:endParaRPr lang="en-US" altLang="en-US"/>
            </a:p>
          </p:txBody>
        </p:sp>
        <p:sp>
          <p:nvSpPr>
            <p:cNvPr id="14416" name="Text Box 81"/>
            <p:cNvSpPr txBox="1">
              <a:spLocks noChangeArrowheads="1"/>
            </p:cNvSpPr>
            <p:nvPr/>
          </p:nvSpPr>
          <p:spPr bwMode="auto">
            <a:xfrm>
              <a:off x="4433" y="1844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1</a:t>
              </a:r>
              <a:endParaRPr lang="en-US" altLang="en-US"/>
            </a:p>
          </p:txBody>
        </p:sp>
        <p:sp>
          <p:nvSpPr>
            <p:cNvPr id="14417" name="Text Box 82"/>
            <p:cNvSpPr txBox="1">
              <a:spLocks noChangeArrowheads="1"/>
            </p:cNvSpPr>
            <p:nvPr/>
          </p:nvSpPr>
          <p:spPr bwMode="auto">
            <a:xfrm>
              <a:off x="4782" y="2108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2</a:t>
              </a:r>
              <a:endParaRPr lang="en-US" altLang="en-US"/>
            </a:p>
          </p:txBody>
        </p:sp>
        <p:sp>
          <p:nvSpPr>
            <p:cNvPr id="14418" name="Text Box 83"/>
            <p:cNvSpPr txBox="1">
              <a:spLocks noChangeArrowheads="1"/>
            </p:cNvSpPr>
            <p:nvPr/>
          </p:nvSpPr>
          <p:spPr bwMode="auto">
            <a:xfrm>
              <a:off x="4755" y="1571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5</a:t>
              </a:r>
              <a:endParaRPr lang="en-US" altLang="en-US"/>
            </a:p>
          </p:txBody>
        </p:sp>
        <p:sp>
          <p:nvSpPr>
            <p:cNvPr id="14419" name="Text Box 84"/>
            <p:cNvSpPr txBox="1">
              <a:spLocks noChangeArrowheads="1"/>
            </p:cNvSpPr>
            <p:nvPr/>
          </p:nvSpPr>
          <p:spPr bwMode="auto">
            <a:xfrm>
              <a:off x="4020" y="1421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3</a:t>
              </a:r>
              <a:endParaRPr lang="en-US" altLang="en-US"/>
            </a:p>
          </p:txBody>
        </p:sp>
        <p:sp>
          <p:nvSpPr>
            <p:cNvPr id="14420" name="Text Box 85"/>
            <p:cNvSpPr txBox="1">
              <a:spLocks noChangeArrowheads="1"/>
            </p:cNvSpPr>
            <p:nvPr/>
          </p:nvSpPr>
          <p:spPr bwMode="auto">
            <a:xfrm>
              <a:off x="3669" y="1154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5</a:t>
              </a:r>
              <a:endParaRPr lang="en-US" altLang="en-US"/>
            </a:p>
          </p:txBody>
        </p:sp>
      </p:grpSp>
      <p:sp>
        <p:nvSpPr>
          <p:cNvPr id="88150" name="Line 86"/>
          <p:cNvSpPr>
            <a:spLocks noChangeShapeType="1"/>
          </p:cNvSpPr>
          <p:nvPr/>
        </p:nvSpPr>
        <p:spPr bwMode="auto">
          <a:xfrm>
            <a:off x="3124200" y="5105400"/>
            <a:ext cx="447675" cy="4476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151" name="Line 87"/>
          <p:cNvSpPr>
            <a:spLocks noChangeShapeType="1"/>
          </p:cNvSpPr>
          <p:nvPr/>
        </p:nvSpPr>
        <p:spPr bwMode="auto">
          <a:xfrm flipV="1">
            <a:off x="4038600" y="5638800"/>
            <a:ext cx="581025" cy="95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152" name="Line 88"/>
          <p:cNvSpPr>
            <a:spLocks noChangeShapeType="1"/>
          </p:cNvSpPr>
          <p:nvPr/>
        </p:nvSpPr>
        <p:spPr bwMode="auto">
          <a:xfrm flipV="1">
            <a:off x="3200400" y="4648200"/>
            <a:ext cx="495300" cy="2571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153" name="Line 89"/>
          <p:cNvSpPr>
            <a:spLocks noChangeShapeType="1"/>
          </p:cNvSpPr>
          <p:nvPr/>
        </p:nvSpPr>
        <p:spPr bwMode="auto">
          <a:xfrm flipV="1">
            <a:off x="4876800" y="4638675"/>
            <a:ext cx="0" cy="8477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154" name="Line 90"/>
          <p:cNvSpPr>
            <a:spLocks noChangeShapeType="1"/>
          </p:cNvSpPr>
          <p:nvPr/>
        </p:nvSpPr>
        <p:spPr bwMode="auto">
          <a:xfrm flipV="1">
            <a:off x="5105400" y="5181600"/>
            <a:ext cx="609600" cy="4476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155" name="Line 91"/>
          <p:cNvSpPr>
            <a:spLocks noChangeShapeType="1"/>
          </p:cNvSpPr>
          <p:nvPr/>
        </p:nvSpPr>
        <p:spPr bwMode="auto">
          <a:xfrm>
            <a:off x="171450" y="2028825"/>
            <a:ext cx="5143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156" name="Line 92"/>
          <p:cNvSpPr>
            <a:spLocks noChangeShapeType="1"/>
          </p:cNvSpPr>
          <p:nvPr/>
        </p:nvSpPr>
        <p:spPr bwMode="auto">
          <a:xfrm>
            <a:off x="171450" y="2305050"/>
            <a:ext cx="5143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157" name="Line 93"/>
          <p:cNvSpPr>
            <a:spLocks noChangeShapeType="1"/>
          </p:cNvSpPr>
          <p:nvPr/>
        </p:nvSpPr>
        <p:spPr bwMode="auto">
          <a:xfrm>
            <a:off x="161925" y="2638425"/>
            <a:ext cx="5143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158" name="Line 94"/>
          <p:cNvSpPr>
            <a:spLocks noChangeShapeType="1"/>
          </p:cNvSpPr>
          <p:nvPr/>
        </p:nvSpPr>
        <p:spPr bwMode="auto">
          <a:xfrm>
            <a:off x="171450" y="2943225"/>
            <a:ext cx="5143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159" name="Line 95"/>
          <p:cNvSpPr>
            <a:spLocks noChangeShapeType="1"/>
          </p:cNvSpPr>
          <p:nvPr/>
        </p:nvSpPr>
        <p:spPr bwMode="auto">
          <a:xfrm>
            <a:off x="180975" y="3248025"/>
            <a:ext cx="5143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5743575" y="1524000"/>
            <a:ext cx="484188" cy="6746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/>
          <p:nvPr/>
        </p:nvSpPr>
        <p:spPr>
          <a:xfrm>
            <a:off x="6996555" y="1908323"/>
            <a:ext cx="484188" cy="6746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>
            <a:off x="3195637" y="2304819"/>
            <a:ext cx="484188" cy="6746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4385546" y="2643391"/>
            <a:ext cx="484188" cy="6746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8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8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8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8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8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8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8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8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8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8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8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8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8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8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8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150" grpId="0" animBg="1"/>
      <p:bldP spid="88151" grpId="0" animBg="1"/>
      <p:bldP spid="88152" grpId="0" animBg="1"/>
      <p:bldP spid="88153" grpId="0" animBg="1"/>
      <p:bldP spid="88154" grpId="0" animBg="1"/>
      <p:bldP spid="88155" grpId="0" animBg="1"/>
      <p:bldP spid="88156" grpId="0" animBg="1"/>
      <p:bldP spid="88157" grpId="0" animBg="1"/>
      <p:bldP spid="88158" grpId="0" animBg="1"/>
      <p:bldP spid="8815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1AC994-B39A-4C84-8ED7-B0539F41337D}" type="slidenum">
              <a:rPr lang="en-US"/>
              <a:pPr>
                <a:defRPr/>
              </a:pPr>
              <a:t>13</a:t>
            </a:fld>
            <a:endParaRPr lang="en-US"/>
          </a:p>
        </p:txBody>
      </p:sp>
      <p:grpSp>
        <p:nvGrpSpPr>
          <p:cNvPr id="1028" name="Group 2"/>
          <p:cNvGrpSpPr>
            <a:grpSpLocks/>
          </p:cNvGrpSpPr>
          <p:nvPr/>
        </p:nvGrpSpPr>
        <p:grpSpPr bwMode="auto">
          <a:xfrm>
            <a:off x="2057400" y="1905000"/>
            <a:ext cx="5562600" cy="3429000"/>
            <a:chOff x="3066" y="1107"/>
            <a:chExt cx="2250" cy="1409"/>
          </a:xfrm>
        </p:grpSpPr>
        <p:sp>
          <p:nvSpPr>
            <p:cNvPr id="1035" name="Freeform 3"/>
            <p:cNvSpPr>
              <a:spLocks/>
            </p:cNvSpPr>
            <p:nvPr/>
          </p:nvSpPr>
          <p:spPr bwMode="auto">
            <a:xfrm>
              <a:off x="3066" y="1107"/>
              <a:ext cx="2250" cy="1409"/>
            </a:xfrm>
            <a:custGeom>
              <a:avLst/>
              <a:gdLst>
                <a:gd name="T0" fmla="*/ 0 w 2250"/>
                <a:gd name="T1" fmla="*/ 624 h 1409"/>
                <a:gd name="T2" fmla="*/ 219 w 2250"/>
                <a:gd name="T3" fmla="*/ 321 h 1409"/>
                <a:gd name="T4" fmla="*/ 529 w 2250"/>
                <a:gd name="T5" fmla="*/ 35 h 1409"/>
                <a:gd name="T6" fmla="*/ 1551 w 2250"/>
                <a:gd name="T7" fmla="*/ 111 h 1409"/>
                <a:gd name="T8" fmla="*/ 1968 w 2250"/>
                <a:gd name="T9" fmla="*/ 483 h 1409"/>
                <a:gd name="T10" fmla="*/ 2199 w 2250"/>
                <a:gd name="T11" fmla="*/ 906 h 1409"/>
                <a:gd name="T12" fmla="*/ 1659 w 2250"/>
                <a:gd name="T13" fmla="*/ 1314 h 1409"/>
                <a:gd name="T14" fmla="*/ 993 w 2250"/>
                <a:gd name="T15" fmla="*/ 1386 h 1409"/>
                <a:gd name="T16" fmla="*/ 465 w 2250"/>
                <a:gd name="T17" fmla="*/ 1356 h 1409"/>
                <a:gd name="T18" fmla="*/ 102 w 2250"/>
                <a:gd name="T19" fmla="*/ 1068 h 1409"/>
                <a:gd name="T20" fmla="*/ 0 w 2250"/>
                <a:gd name="T21" fmla="*/ 624 h 140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50"/>
                <a:gd name="T34" fmla="*/ 0 h 1409"/>
                <a:gd name="T35" fmla="*/ 2250 w 2250"/>
                <a:gd name="T36" fmla="*/ 1409 h 140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50" h="1409">
                  <a:moveTo>
                    <a:pt x="0" y="624"/>
                  </a:moveTo>
                  <a:cubicBezTo>
                    <a:pt x="5" y="506"/>
                    <a:pt x="131" y="419"/>
                    <a:pt x="219" y="321"/>
                  </a:cubicBezTo>
                  <a:cubicBezTo>
                    <a:pt x="307" y="223"/>
                    <a:pt x="307" y="70"/>
                    <a:pt x="529" y="35"/>
                  </a:cubicBezTo>
                  <a:cubicBezTo>
                    <a:pt x="751" y="0"/>
                    <a:pt x="1311" y="36"/>
                    <a:pt x="1551" y="111"/>
                  </a:cubicBezTo>
                  <a:cubicBezTo>
                    <a:pt x="1791" y="186"/>
                    <a:pt x="1860" y="351"/>
                    <a:pt x="1968" y="483"/>
                  </a:cubicBezTo>
                  <a:cubicBezTo>
                    <a:pt x="2076" y="615"/>
                    <a:pt x="2250" y="767"/>
                    <a:pt x="2199" y="906"/>
                  </a:cubicBezTo>
                  <a:cubicBezTo>
                    <a:pt x="2148" y="1045"/>
                    <a:pt x="1860" y="1234"/>
                    <a:pt x="1659" y="1314"/>
                  </a:cubicBezTo>
                  <a:cubicBezTo>
                    <a:pt x="1458" y="1394"/>
                    <a:pt x="1192" y="1379"/>
                    <a:pt x="993" y="1386"/>
                  </a:cubicBezTo>
                  <a:cubicBezTo>
                    <a:pt x="794" y="1393"/>
                    <a:pt x="613" y="1409"/>
                    <a:pt x="465" y="1356"/>
                  </a:cubicBezTo>
                  <a:cubicBezTo>
                    <a:pt x="317" y="1303"/>
                    <a:pt x="180" y="1190"/>
                    <a:pt x="102" y="1068"/>
                  </a:cubicBezTo>
                  <a:cubicBezTo>
                    <a:pt x="24" y="946"/>
                    <a:pt x="21" y="716"/>
                    <a:pt x="0" y="624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6" name="Freeform 4"/>
            <p:cNvSpPr>
              <a:spLocks/>
            </p:cNvSpPr>
            <p:nvPr/>
          </p:nvSpPr>
          <p:spPr bwMode="auto">
            <a:xfrm>
              <a:off x="3402" y="1656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7" name="Oval 5"/>
            <p:cNvSpPr>
              <a:spLocks noChangeArrowheads="1"/>
            </p:cNvSpPr>
            <p:nvPr/>
          </p:nvSpPr>
          <p:spPr bwMode="auto">
            <a:xfrm>
              <a:off x="3142" y="189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8" name="Line 6"/>
            <p:cNvSpPr>
              <a:spLocks noChangeShapeType="1"/>
            </p:cNvSpPr>
            <p:nvPr/>
          </p:nvSpPr>
          <p:spPr bwMode="auto">
            <a:xfrm>
              <a:off x="3142" y="18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Line 7"/>
            <p:cNvSpPr>
              <a:spLocks noChangeShapeType="1"/>
            </p:cNvSpPr>
            <p:nvPr/>
          </p:nvSpPr>
          <p:spPr bwMode="auto">
            <a:xfrm>
              <a:off x="3455" y="18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Rectangle 8"/>
            <p:cNvSpPr>
              <a:spLocks noChangeArrowheads="1"/>
            </p:cNvSpPr>
            <p:nvPr/>
          </p:nvSpPr>
          <p:spPr bwMode="auto">
            <a:xfrm>
              <a:off x="3142" y="1891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041" name="Oval 9"/>
            <p:cNvSpPr>
              <a:spLocks noChangeArrowheads="1"/>
            </p:cNvSpPr>
            <p:nvPr/>
          </p:nvSpPr>
          <p:spPr bwMode="auto">
            <a:xfrm>
              <a:off x="3139" y="183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2" name="Oval 10"/>
            <p:cNvSpPr>
              <a:spLocks noChangeArrowheads="1"/>
            </p:cNvSpPr>
            <p:nvPr/>
          </p:nvSpPr>
          <p:spPr bwMode="auto">
            <a:xfrm>
              <a:off x="3616" y="228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3" name="Line 11"/>
            <p:cNvSpPr>
              <a:spLocks noChangeShapeType="1"/>
            </p:cNvSpPr>
            <p:nvPr/>
          </p:nvSpPr>
          <p:spPr bwMode="auto">
            <a:xfrm>
              <a:off x="3616" y="227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Line 12"/>
            <p:cNvSpPr>
              <a:spLocks noChangeShapeType="1"/>
            </p:cNvSpPr>
            <p:nvPr/>
          </p:nvSpPr>
          <p:spPr bwMode="auto">
            <a:xfrm>
              <a:off x="3929" y="227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" name="Rectangle 13"/>
            <p:cNvSpPr>
              <a:spLocks noChangeArrowheads="1"/>
            </p:cNvSpPr>
            <p:nvPr/>
          </p:nvSpPr>
          <p:spPr bwMode="auto">
            <a:xfrm>
              <a:off x="3616" y="227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046" name="Oval 14"/>
            <p:cNvSpPr>
              <a:spLocks noChangeArrowheads="1"/>
            </p:cNvSpPr>
            <p:nvPr/>
          </p:nvSpPr>
          <p:spPr bwMode="auto">
            <a:xfrm>
              <a:off x="3613" y="221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7" name="Oval 15"/>
            <p:cNvSpPr>
              <a:spLocks noChangeArrowheads="1"/>
            </p:cNvSpPr>
            <p:nvPr/>
          </p:nvSpPr>
          <p:spPr bwMode="auto">
            <a:xfrm>
              <a:off x="3612" y="159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8" name="Line 16"/>
            <p:cNvSpPr>
              <a:spLocks noChangeShapeType="1"/>
            </p:cNvSpPr>
            <p:nvPr/>
          </p:nvSpPr>
          <p:spPr bwMode="auto">
            <a:xfrm>
              <a:off x="3612" y="158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" name="Line 17"/>
            <p:cNvSpPr>
              <a:spLocks noChangeShapeType="1"/>
            </p:cNvSpPr>
            <p:nvPr/>
          </p:nvSpPr>
          <p:spPr bwMode="auto">
            <a:xfrm>
              <a:off x="3925" y="158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0" name="Rectangle 18"/>
            <p:cNvSpPr>
              <a:spLocks noChangeArrowheads="1"/>
            </p:cNvSpPr>
            <p:nvPr/>
          </p:nvSpPr>
          <p:spPr bwMode="auto">
            <a:xfrm>
              <a:off x="3612" y="158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051" name="Oval 19"/>
            <p:cNvSpPr>
              <a:spLocks noChangeArrowheads="1"/>
            </p:cNvSpPr>
            <p:nvPr/>
          </p:nvSpPr>
          <p:spPr bwMode="auto">
            <a:xfrm>
              <a:off x="3609" y="152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2" name="Oval 20"/>
            <p:cNvSpPr>
              <a:spLocks noChangeArrowheads="1"/>
            </p:cNvSpPr>
            <p:nvPr/>
          </p:nvSpPr>
          <p:spPr bwMode="auto">
            <a:xfrm>
              <a:off x="4295" y="1591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3" name="Line 21"/>
            <p:cNvSpPr>
              <a:spLocks noChangeShapeType="1"/>
            </p:cNvSpPr>
            <p:nvPr/>
          </p:nvSpPr>
          <p:spPr bwMode="auto">
            <a:xfrm>
              <a:off x="4295" y="158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" name="Line 22"/>
            <p:cNvSpPr>
              <a:spLocks noChangeShapeType="1"/>
            </p:cNvSpPr>
            <p:nvPr/>
          </p:nvSpPr>
          <p:spPr bwMode="auto">
            <a:xfrm>
              <a:off x="4607" y="158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" name="Rectangle 23"/>
            <p:cNvSpPr>
              <a:spLocks noChangeArrowheads="1"/>
            </p:cNvSpPr>
            <p:nvPr/>
          </p:nvSpPr>
          <p:spPr bwMode="auto">
            <a:xfrm>
              <a:off x="4295" y="1584"/>
              <a:ext cx="309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056" name="Oval 24"/>
            <p:cNvSpPr>
              <a:spLocks noChangeArrowheads="1"/>
            </p:cNvSpPr>
            <p:nvPr/>
          </p:nvSpPr>
          <p:spPr bwMode="auto">
            <a:xfrm>
              <a:off x="4298" y="1528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7" name="Oval 25"/>
            <p:cNvSpPr>
              <a:spLocks noChangeArrowheads="1"/>
            </p:cNvSpPr>
            <p:nvPr/>
          </p:nvSpPr>
          <p:spPr bwMode="auto">
            <a:xfrm>
              <a:off x="4305" y="228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8" name="Line 26"/>
            <p:cNvSpPr>
              <a:spLocks noChangeShapeType="1"/>
            </p:cNvSpPr>
            <p:nvPr/>
          </p:nvSpPr>
          <p:spPr bwMode="auto">
            <a:xfrm>
              <a:off x="4305" y="227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9" name="Line 27"/>
            <p:cNvSpPr>
              <a:spLocks noChangeShapeType="1"/>
            </p:cNvSpPr>
            <p:nvPr/>
          </p:nvSpPr>
          <p:spPr bwMode="auto">
            <a:xfrm>
              <a:off x="4618" y="227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0" name="Rectangle 28"/>
            <p:cNvSpPr>
              <a:spLocks noChangeArrowheads="1"/>
            </p:cNvSpPr>
            <p:nvPr/>
          </p:nvSpPr>
          <p:spPr bwMode="auto">
            <a:xfrm>
              <a:off x="4305" y="2275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061" name="Oval 29"/>
            <p:cNvSpPr>
              <a:spLocks noChangeArrowheads="1"/>
            </p:cNvSpPr>
            <p:nvPr/>
          </p:nvSpPr>
          <p:spPr bwMode="auto">
            <a:xfrm>
              <a:off x="4302" y="221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2" name="Oval 30"/>
            <p:cNvSpPr>
              <a:spLocks noChangeArrowheads="1"/>
            </p:cNvSpPr>
            <p:nvPr/>
          </p:nvSpPr>
          <p:spPr bwMode="auto">
            <a:xfrm>
              <a:off x="4870" y="1941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3" name="Line 31"/>
            <p:cNvSpPr>
              <a:spLocks noChangeShapeType="1"/>
            </p:cNvSpPr>
            <p:nvPr/>
          </p:nvSpPr>
          <p:spPr bwMode="auto">
            <a:xfrm>
              <a:off x="4870" y="193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4" name="Line 32"/>
            <p:cNvSpPr>
              <a:spLocks noChangeShapeType="1"/>
            </p:cNvSpPr>
            <p:nvPr/>
          </p:nvSpPr>
          <p:spPr bwMode="auto">
            <a:xfrm>
              <a:off x="5183" y="193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" name="Rectangle 33"/>
            <p:cNvSpPr>
              <a:spLocks noChangeArrowheads="1"/>
            </p:cNvSpPr>
            <p:nvPr/>
          </p:nvSpPr>
          <p:spPr bwMode="auto">
            <a:xfrm>
              <a:off x="4870" y="1934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066" name="Oval 34"/>
            <p:cNvSpPr>
              <a:spLocks noChangeArrowheads="1"/>
            </p:cNvSpPr>
            <p:nvPr/>
          </p:nvSpPr>
          <p:spPr bwMode="auto">
            <a:xfrm>
              <a:off x="4867" y="1875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7" name="Freeform 35"/>
            <p:cNvSpPr>
              <a:spLocks/>
            </p:cNvSpPr>
            <p:nvPr/>
          </p:nvSpPr>
          <p:spPr bwMode="auto">
            <a:xfrm>
              <a:off x="4461" y="1683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8" name="Freeform 36"/>
            <p:cNvSpPr>
              <a:spLocks/>
            </p:cNvSpPr>
            <p:nvPr/>
          </p:nvSpPr>
          <p:spPr bwMode="auto">
            <a:xfrm>
              <a:off x="3768" y="1689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  <a:gd name="T4" fmla="*/ 0 60000 65536"/>
                <a:gd name="T5" fmla="*/ 0 60000 65536"/>
                <a:gd name="T6" fmla="*/ 0 w 1"/>
                <a:gd name="T7" fmla="*/ 0 h 537"/>
                <a:gd name="T8" fmla="*/ 1 w 1"/>
                <a:gd name="T9" fmla="*/ 537 h 5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9" name="Freeform 37"/>
            <p:cNvSpPr>
              <a:spLocks/>
            </p:cNvSpPr>
            <p:nvPr/>
          </p:nvSpPr>
          <p:spPr bwMode="auto">
            <a:xfrm>
              <a:off x="3933" y="1674"/>
              <a:ext cx="504" cy="600"/>
            </a:xfrm>
            <a:custGeom>
              <a:avLst/>
              <a:gdLst>
                <a:gd name="T0" fmla="*/ 0 w 378"/>
                <a:gd name="T1" fmla="*/ 600 h 174"/>
                <a:gd name="T2" fmla="*/ 504 w 378"/>
                <a:gd name="T3" fmla="*/ 0 h 174"/>
                <a:gd name="T4" fmla="*/ 0 60000 65536"/>
                <a:gd name="T5" fmla="*/ 0 60000 65536"/>
                <a:gd name="T6" fmla="*/ 0 w 378"/>
                <a:gd name="T7" fmla="*/ 0 h 174"/>
                <a:gd name="T8" fmla="*/ 378 w 378"/>
                <a:gd name="T9" fmla="*/ 174 h 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0" name="Freeform 38"/>
            <p:cNvSpPr>
              <a:spLocks/>
            </p:cNvSpPr>
            <p:nvPr/>
          </p:nvSpPr>
          <p:spPr bwMode="auto">
            <a:xfrm>
              <a:off x="4620" y="2022"/>
              <a:ext cx="366" cy="270"/>
            </a:xfrm>
            <a:custGeom>
              <a:avLst/>
              <a:gdLst>
                <a:gd name="T0" fmla="*/ 0 w 366"/>
                <a:gd name="T1" fmla="*/ 270 h 270"/>
                <a:gd name="T2" fmla="*/ 366 w 366"/>
                <a:gd name="T3" fmla="*/ 0 h 270"/>
                <a:gd name="T4" fmla="*/ 0 60000 65536"/>
                <a:gd name="T5" fmla="*/ 0 60000 65536"/>
                <a:gd name="T6" fmla="*/ 0 w 366"/>
                <a:gd name="T7" fmla="*/ 0 h 270"/>
                <a:gd name="T8" fmla="*/ 366 w 366"/>
                <a:gd name="T9" fmla="*/ 270 h 27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270">
                  <a:moveTo>
                    <a:pt x="0" y="270"/>
                  </a:moveTo>
                  <a:lnTo>
                    <a:pt x="366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1" name="Freeform 39"/>
            <p:cNvSpPr>
              <a:spLocks/>
            </p:cNvSpPr>
            <p:nvPr/>
          </p:nvSpPr>
          <p:spPr bwMode="auto">
            <a:xfrm>
              <a:off x="3939" y="2304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2" name="Freeform 40"/>
            <p:cNvSpPr>
              <a:spLocks/>
            </p:cNvSpPr>
            <p:nvPr/>
          </p:nvSpPr>
          <p:spPr bwMode="auto">
            <a:xfrm>
              <a:off x="3348" y="1980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  <a:gd name="T4" fmla="*/ 0 60000 65536"/>
                <a:gd name="T5" fmla="*/ 0 60000 65536"/>
                <a:gd name="T6" fmla="*/ 0 w 276"/>
                <a:gd name="T7" fmla="*/ 0 h 264"/>
                <a:gd name="T8" fmla="*/ 276 w 276"/>
                <a:gd name="T9" fmla="*/ 264 h 2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3" name="Freeform 41"/>
            <p:cNvSpPr>
              <a:spLocks/>
            </p:cNvSpPr>
            <p:nvPr/>
          </p:nvSpPr>
          <p:spPr bwMode="auto">
            <a:xfrm>
              <a:off x="3933" y="1614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4" name="Freeform 42"/>
            <p:cNvSpPr>
              <a:spLocks/>
            </p:cNvSpPr>
            <p:nvPr/>
          </p:nvSpPr>
          <p:spPr bwMode="auto">
            <a:xfrm>
              <a:off x="4608" y="1611"/>
              <a:ext cx="396" cy="267"/>
            </a:xfrm>
            <a:custGeom>
              <a:avLst/>
              <a:gdLst>
                <a:gd name="T0" fmla="*/ 396 w 396"/>
                <a:gd name="T1" fmla="*/ 267 h 267"/>
                <a:gd name="T2" fmla="*/ 0 w 396"/>
                <a:gd name="T3" fmla="*/ 0 h 267"/>
                <a:gd name="T4" fmla="*/ 0 60000 65536"/>
                <a:gd name="T5" fmla="*/ 0 60000 65536"/>
                <a:gd name="T6" fmla="*/ 0 w 396"/>
                <a:gd name="T7" fmla="*/ 0 h 267"/>
                <a:gd name="T8" fmla="*/ 396 w 396"/>
                <a:gd name="T9" fmla="*/ 267 h 26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6" h="267">
                  <a:moveTo>
                    <a:pt x="396" y="267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5" name="Freeform 43"/>
            <p:cNvSpPr>
              <a:spLocks/>
            </p:cNvSpPr>
            <p:nvPr/>
          </p:nvSpPr>
          <p:spPr bwMode="auto">
            <a:xfrm>
              <a:off x="3291" y="1182"/>
              <a:ext cx="1110" cy="645"/>
            </a:xfrm>
            <a:custGeom>
              <a:avLst/>
              <a:gdLst>
                <a:gd name="T0" fmla="*/ 1110 w 1110"/>
                <a:gd name="T1" fmla="*/ 342 h 645"/>
                <a:gd name="T2" fmla="*/ 0 w 1110"/>
                <a:gd name="T3" fmla="*/ 645 h 645"/>
                <a:gd name="T4" fmla="*/ 0 60000 65536"/>
                <a:gd name="T5" fmla="*/ 0 60000 65536"/>
                <a:gd name="T6" fmla="*/ 0 w 1110"/>
                <a:gd name="T7" fmla="*/ 0 h 645"/>
                <a:gd name="T8" fmla="*/ 1110 w 1110"/>
                <a:gd name="T9" fmla="*/ 645 h 6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10" h="645">
                  <a:moveTo>
                    <a:pt x="1110" y="342"/>
                  </a:moveTo>
                  <a:cubicBezTo>
                    <a:pt x="1104" y="0"/>
                    <a:pt x="21" y="63"/>
                    <a:pt x="0" y="645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1076" name="Group 44"/>
            <p:cNvGrpSpPr>
              <a:grpSpLocks/>
            </p:cNvGrpSpPr>
            <p:nvPr/>
          </p:nvGrpSpPr>
          <p:grpSpPr bwMode="auto">
            <a:xfrm>
              <a:off x="3218" y="1784"/>
              <a:ext cx="150" cy="193"/>
              <a:chOff x="2982" y="2429"/>
              <a:chExt cx="151" cy="193"/>
            </a:xfrm>
          </p:grpSpPr>
          <p:sp>
            <p:nvSpPr>
              <p:cNvPr id="1102" name="Rectangle 4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03" name="Text Box 46"/>
              <p:cNvSpPr txBox="1">
                <a:spLocks noChangeArrowheads="1"/>
              </p:cNvSpPr>
              <p:nvPr/>
            </p:nvSpPr>
            <p:spPr bwMode="auto">
              <a:xfrm>
                <a:off x="2983" y="2429"/>
                <a:ext cx="150" cy="1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>
                    <a:latin typeface="Comic Sans MS" pitchFamily="66" charset="0"/>
                  </a:rPr>
                  <a:t>A</a:t>
                </a:r>
                <a:endParaRPr lang="en-US" altLang="en-US"/>
              </a:p>
            </p:txBody>
          </p:sp>
        </p:grpSp>
        <p:grpSp>
          <p:nvGrpSpPr>
            <p:cNvPr id="1077" name="Group 47"/>
            <p:cNvGrpSpPr>
              <a:grpSpLocks/>
            </p:cNvGrpSpPr>
            <p:nvPr/>
          </p:nvGrpSpPr>
          <p:grpSpPr bwMode="auto">
            <a:xfrm>
              <a:off x="4389" y="2168"/>
              <a:ext cx="144" cy="193"/>
              <a:chOff x="2982" y="2429"/>
              <a:chExt cx="146" cy="193"/>
            </a:xfrm>
          </p:grpSpPr>
          <p:sp>
            <p:nvSpPr>
              <p:cNvPr id="1100" name="Rectangle 4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01" name="Text Box 49"/>
              <p:cNvSpPr txBox="1">
                <a:spLocks noChangeArrowheads="1"/>
              </p:cNvSpPr>
              <p:nvPr/>
            </p:nvSpPr>
            <p:spPr bwMode="auto">
              <a:xfrm>
                <a:off x="2987" y="2429"/>
                <a:ext cx="141" cy="1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>
                    <a:latin typeface="Comic Sans MS" pitchFamily="66" charset="0"/>
                  </a:rPr>
                  <a:t>E</a:t>
                </a:r>
                <a:endParaRPr lang="en-US" altLang="en-US"/>
              </a:p>
            </p:txBody>
          </p:sp>
        </p:grpSp>
        <p:grpSp>
          <p:nvGrpSpPr>
            <p:cNvPr id="1078" name="Group 50"/>
            <p:cNvGrpSpPr>
              <a:grpSpLocks/>
            </p:cNvGrpSpPr>
            <p:nvPr/>
          </p:nvGrpSpPr>
          <p:grpSpPr bwMode="auto">
            <a:xfrm>
              <a:off x="3707" y="2165"/>
              <a:ext cx="149" cy="193"/>
              <a:chOff x="2982" y="2429"/>
              <a:chExt cx="150" cy="193"/>
            </a:xfrm>
          </p:grpSpPr>
          <p:sp>
            <p:nvSpPr>
              <p:cNvPr id="1098" name="Rectangle 5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99" name="Text Box 52"/>
              <p:cNvSpPr txBox="1">
                <a:spLocks noChangeArrowheads="1"/>
              </p:cNvSpPr>
              <p:nvPr/>
            </p:nvSpPr>
            <p:spPr bwMode="auto">
              <a:xfrm>
                <a:off x="2983" y="2429"/>
                <a:ext cx="149" cy="1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>
                    <a:latin typeface="Comic Sans MS" pitchFamily="66" charset="0"/>
                  </a:rPr>
                  <a:t>D</a:t>
                </a:r>
                <a:endParaRPr lang="en-US" altLang="en-US"/>
              </a:p>
            </p:txBody>
          </p:sp>
        </p:grpSp>
        <p:grpSp>
          <p:nvGrpSpPr>
            <p:cNvPr id="1079" name="Group 53"/>
            <p:cNvGrpSpPr>
              <a:grpSpLocks/>
            </p:cNvGrpSpPr>
            <p:nvPr/>
          </p:nvGrpSpPr>
          <p:grpSpPr bwMode="auto">
            <a:xfrm>
              <a:off x="4383" y="1478"/>
              <a:ext cx="143" cy="193"/>
              <a:chOff x="2982" y="2429"/>
              <a:chExt cx="145" cy="193"/>
            </a:xfrm>
          </p:grpSpPr>
          <p:sp>
            <p:nvSpPr>
              <p:cNvPr id="1096" name="Rectangle 54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97" name="Text Box 55"/>
              <p:cNvSpPr txBox="1">
                <a:spLocks noChangeArrowheads="1"/>
              </p:cNvSpPr>
              <p:nvPr/>
            </p:nvSpPr>
            <p:spPr bwMode="auto">
              <a:xfrm>
                <a:off x="2988" y="2429"/>
                <a:ext cx="139" cy="1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>
                    <a:latin typeface="Comic Sans MS" pitchFamily="66" charset="0"/>
                  </a:rPr>
                  <a:t>C</a:t>
                </a:r>
                <a:endParaRPr lang="en-US" altLang="en-US"/>
              </a:p>
            </p:txBody>
          </p:sp>
        </p:grpSp>
        <p:grpSp>
          <p:nvGrpSpPr>
            <p:cNvPr id="1080" name="Group 56"/>
            <p:cNvGrpSpPr>
              <a:grpSpLocks/>
            </p:cNvGrpSpPr>
            <p:nvPr/>
          </p:nvGrpSpPr>
          <p:grpSpPr bwMode="auto">
            <a:xfrm>
              <a:off x="3699" y="1478"/>
              <a:ext cx="145" cy="193"/>
              <a:chOff x="2982" y="2429"/>
              <a:chExt cx="147" cy="193"/>
            </a:xfrm>
          </p:grpSpPr>
          <p:sp>
            <p:nvSpPr>
              <p:cNvPr id="1094" name="Rectangle 57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95" name="Text Box 58"/>
              <p:cNvSpPr txBox="1">
                <a:spLocks noChangeArrowheads="1"/>
              </p:cNvSpPr>
              <p:nvPr/>
            </p:nvSpPr>
            <p:spPr bwMode="auto">
              <a:xfrm>
                <a:off x="2987" y="2429"/>
                <a:ext cx="142" cy="1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>
                    <a:latin typeface="Comic Sans MS" pitchFamily="66" charset="0"/>
                  </a:rPr>
                  <a:t>B</a:t>
                </a:r>
                <a:endParaRPr lang="en-US" altLang="en-US"/>
              </a:p>
            </p:txBody>
          </p:sp>
        </p:grpSp>
        <p:grpSp>
          <p:nvGrpSpPr>
            <p:cNvPr id="1081" name="Group 59"/>
            <p:cNvGrpSpPr>
              <a:grpSpLocks/>
            </p:cNvGrpSpPr>
            <p:nvPr/>
          </p:nvGrpSpPr>
          <p:grpSpPr bwMode="auto">
            <a:xfrm>
              <a:off x="4962" y="1826"/>
              <a:ext cx="142" cy="193"/>
              <a:chOff x="2982" y="2429"/>
              <a:chExt cx="144" cy="193"/>
            </a:xfrm>
          </p:grpSpPr>
          <p:sp>
            <p:nvSpPr>
              <p:cNvPr id="1092" name="Rectangle 60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93" name="Text Box 61"/>
              <p:cNvSpPr txBox="1">
                <a:spLocks noChangeArrowheads="1"/>
              </p:cNvSpPr>
              <p:nvPr/>
            </p:nvSpPr>
            <p:spPr bwMode="auto">
              <a:xfrm>
                <a:off x="2987" y="2429"/>
                <a:ext cx="139" cy="1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>
                    <a:latin typeface="Comic Sans MS" pitchFamily="66" charset="0"/>
                  </a:rPr>
                  <a:t>F</a:t>
                </a:r>
                <a:endParaRPr lang="en-US" altLang="en-US"/>
              </a:p>
            </p:txBody>
          </p:sp>
        </p:grpSp>
        <p:sp>
          <p:nvSpPr>
            <p:cNvPr id="1082" name="Text Box 62"/>
            <p:cNvSpPr txBox="1">
              <a:spLocks noChangeArrowheads="1"/>
            </p:cNvSpPr>
            <p:nvPr/>
          </p:nvSpPr>
          <p:spPr bwMode="auto">
            <a:xfrm>
              <a:off x="3429" y="1607"/>
              <a:ext cx="131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2</a:t>
              </a:r>
              <a:endParaRPr lang="en-US" altLang="en-US"/>
            </a:p>
          </p:txBody>
        </p:sp>
        <p:sp>
          <p:nvSpPr>
            <p:cNvPr id="1083" name="Text Box 63"/>
            <p:cNvSpPr txBox="1">
              <a:spLocks noChangeArrowheads="1"/>
            </p:cNvSpPr>
            <p:nvPr/>
          </p:nvSpPr>
          <p:spPr bwMode="auto">
            <a:xfrm>
              <a:off x="3777" y="1826"/>
              <a:ext cx="131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2</a:t>
              </a:r>
              <a:endParaRPr lang="en-US" altLang="en-US"/>
            </a:p>
          </p:txBody>
        </p:sp>
        <p:sp>
          <p:nvSpPr>
            <p:cNvPr id="1084" name="Text Box 64"/>
            <p:cNvSpPr txBox="1">
              <a:spLocks noChangeArrowheads="1"/>
            </p:cNvSpPr>
            <p:nvPr/>
          </p:nvSpPr>
          <p:spPr bwMode="auto">
            <a:xfrm>
              <a:off x="3349" y="2039"/>
              <a:ext cx="116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1</a:t>
              </a:r>
              <a:endParaRPr lang="en-US" altLang="en-US"/>
            </a:p>
          </p:txBody>
        </p:sp>
        <p:sp>
          <p:nvSpPr>
            <p:cNvPr id="1085" name="Text Box 65"/>
            <p:cNvSpPr txBox="1">
              <a:spLocks noChangeArrowheads="1"/>
            </p:cNvSpPr>
            <p:nvPr/>
          </p:nvSpPr>
          <p:spPr bwMode="auto">
            <a:xfrm>
              <a:off x="4161" y="1919"/>
              <a:ext cx="131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3</a:t>
              </a:r>
              <a:endParaRPr lang="en-US" altLang="en-US"/>
            </a:p>
          </p:txBody>
        </p:sp>
        <p:sp>
          <p:nvSpPr>
            <p:cNvPr id="1086" name="Text Box 66"/>
            <p:cNvSpPr txBox="1">
              <a:spLocks noChangeArrowheads="1"/>
            </p:cNvSpPr>
            <p:nvPr/>
          </p:nvSpPr>
          <p:spPr bwMode="auto">
            <a:xfrm>
              <a:off x="4105" y="2273"/>
              <a:ext cx="116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1</a:t>
              </a:r>
              <a:endParaRPr lang="en-US" altLang="en-US"/>
            </a:p>
          </p:txBody>
        </p:sp>
        <p:sp>
          <p:nvSpPr>
            <p:cNvPr id="1087" name="Text Box 67"/>
            <p:cNvSpPr txBox="1">
              <a:spLocks noChangeArrowheads="1"/>
            </p:cNvSpPr>
            <p:nvPr/>
          </p:nvSpPr>
          <p:spPr bwMode="auto">
            <a:xfrm>
              <a:off x="4465" y="1844"/>
              <a:ext cx="116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1</a:t>
              </a:r>
              <a:endParaRPr lang="en-US" altLang="en-US"/>
            </a:p>
          </p:txBody>
        </p:sp>
        <p:sp>
          <p:nvSpPr>
            <p:cNvPr id="1088" name="Text Box 68"/>
            <p:cNvSpPr txBox="1">
              <a:spLocks noChangeArrowheads="1"/>
            </p:cNvSpPr>
            <p:nvPr/>
          </p:nvSpPr>
          <p:spPr bwMode="auto">
            <a:xfrm>
              <a:off x="4818" y="2108"/>
              <a:ext cx="131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2</a:t>
              </a:r>
              <a:endParaRPr lang="en-US" altLang="en-US"/>
            </a:p>
          </p:txBody>
        </p:sp>
        <p:sp>
          <p:nvSpPr>
            <p:cNvPr id="1089" name="Text Box 69"/>
            <p:cNvSpPr txBox="1">
              <a:spLocks noChangeArrowheads="1"/>
            </p:cNvSpPr>
            <p:nvPr/>
          </p:nvSpPr>
          <p:spPr bwMode="auto">
            <a:xfrm>
              <a:off x="4791" y="1571"/>
              <a:ext cx="131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5</a:t>
              </a:r>
              <a:endParaRPr lang="en-US" altLang="en-US"/>
            </a:p>
          </p:txBody>
        </p:sp>
        <p:sp>
          <p:nvSpPr>
            <p:cNvPr id="1090" name="Text Box 70"/>
            <p:cNvSpPr txBox="1">
              <a:spLocks noChangeArrowheads="1"/>
            </p:cNvSpPr>
            <p:nvPr/>
          </p:nvSpPr>
          <p:spPr bwMode="auto">
            <a:xfrm>
              <a:off x="4056" y="1421"/>
              <a:ext cx="131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3</a:t>
              </a:r>
              <a:endParaRPr lang="en-US" altLang="en-US"/>
            </a:p>
          </p:txBody>
        </p:sp>
        <p:sp>
          <p:nvSpPr>
            <p:cNvPr id="1091" name="Text Box 71"/>
            <p:cNvSpPr txBox="1">
              <a:spLocks noChangeArrowheads="1"/>
            </p:cNvSpPr>
            <p:nvPr/>
          </p:nvSpPr>
          <p:spPr bwMode="auto">
            <a:xfrm>
              <a:off x="3706" y="1154"/>
              <a:ext cx="131" cy="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latin typeface="Comic Sans MS" pitchFamily="66" charset="0"/>
                </a:rPr>
                <a:t>5</a:t>
              </a:r>
              <a:endParaRPr lang="en-US" altLang="en-US"/>
            </a:p>
          </p:txBody>
        </p:sp>
      </p:grpSp>
      <p:sp>
        <p:nvSpPr>
          <p:cNvPr id="1029" name="Rectangle 7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Routing Table Computation</a:t>
            </a:r>
          </a:p>
        </p:txBody>
      </p:sp>
      <p:sp>
        <p:nvSpPr>
          <p:cNvPr id="90185" name="Freeform 73"/>
          <p:cNvSpPr>
            <a:spLocks/>
          </p:cNvSpPr>
          <p:nvPr/>
        </p:nvSpPr>
        <p:spPr bwMode="auto">
          <a:xfrm>
            <a:off x="5892800" y="4143375"/>
            <a:ext cx="904875" cy="657225"/>
          </a:xfrm>
          <a:custGeom>
            <a:avLst/>
            <a:gdLst>
              <a:gd name="T0" fmla="*/ 0 w 366"/>
              <a:gd name="T1" fmla="*/ 657225 h 270"/>
              <a:gd name="T2" fmla="*/ 904875 w 366"/>
              <a:gd name="T3" fmla="*/ 0 h 270"/>
              <a:gd name="T4" fmla="*/ 0 60000 65536"/>
              <a:gd name="T5" fmla="*/ 0 60000 65536"/>
              <a:gd name="T6" fmla="*/ 0 w 366"/>
              <a:gd name="T7" fmla="*/ 0 h 270"/>
              <a:gd name="T8" fmla="*/ 366 w 366"/>
              <a:gd name="T9" fmla="*/ 270 h 27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66" h="270">
                <a:moveTo>
                  <a:pt x="0" y="270"/>
                </a:moveTo>
                <a:lnTo>
                  <a:pt x="366" y="0"/>
                </a:lnTo>
              </a:path>
            </a:pathLst>
          </a:custGeom>
          <a:noFill/>
          <a:ln w="508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0186" name="Freeform 74"/>
          <p:cNvSpPr>
            <a:spLocks/>
          </p:cNvSpPr>
          <p:nvPr/>
        </p:nvSpPr>
        <p:spPr bwMode="auto">
          <a:xfrm>
            <a:off x="2781300" y="4051300"/>
            <a:ext cx="682625" cy="642938"/>
          </a:xfrm>
          <a:custGeom>
            <a:avLst/>
            <a:gdLst>
              <a:gd name="T0" fmla="*/ 682625 w 276"/>
              <a:gd name="T1" fmla="*/ 642938 h 264"/>
              <a:gd name="T2" fmla="*/ 0 w 276"/>
              <a:gd name="T3" fmla="*/ 0 h 264"/>
              <a:gd name="T4" fmla="*/ 0 60000 65536"/>
              <a:gd name="T5" fmla="*/ 0 60000 65536"/>
              <a:gd name="T6" fmla="*/ 0 w 276"/>
              <a:gd name="T7" fmla="*/ 0 h 264"/>
              <a:gd name="T8" fmla="*/ 276 w 276"/>
              <a:gd name="T9" fmla="*/ 264 h 2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6" h="264">
                <a:moveTo>
                  <a:pt x="276" y="264"/>
                </a:moveTo>
                <a:lnTo>
                  <a:pt x="0" y="0"/>
                </a:lnTo>
              </a:path>
            </a:pathLst>
          </a:custGeom>
          <a:solidFill>
            <a:schemeClr val="accent1"/>
          </a:solidFill>
          <a:ln w="50800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0187" name="Freeform 75"/>
          <p:cNvSpPr>
            <a:spLocks/>
          </p:cNvSpPr>
          <p:nvPr/>
        </p:nvSpPr>
        <p:spPr bwMode="auto">
          <a:xfrm>
            <a:off x="4191000" y="4813300"/>
            <a:ext cx="904875" cy="3175"/>
          </a:xfrm>
          <a:custGeom>
            <a:avLst/>
            <a:gdLst>
              <a:gd name="T0" fmla="*/ 904875 w 366"/>
              <a:gd name="T1" fmla="*/ 0 h 1"/>
              <a:gd name="T2" fmla="*/ 0 w 366"/>
              <a:gd name="T3" fmla="*/ 0 h 1"/>
              <a:gd name="T4" fmla="*/ 0 60000 65536"/>
              <a:gd name="T5" fmla="*/ 0 60000 65536"/>
              <a:gd name="T6" fmla="*/ 0 w 366"/>
              <a:gd name="T7" fmla="*/ 0 h 1"/>
              <a:gd name="T8" fmla="*/ 366 w 36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66" h="1">
                <a:moveTo>
                  <a:pt x="366" y="0"/>
                </a:moveTo>
                <a:lnTo>
                  <a:pt x="0" y="0"/>
                </a:lnTo>
              </a:path>
            </a:pathLst>
          </a:custGeom>
          <a:noFill/>
          <a:ln w="508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90188" name="Object 76"/>
          <p:cNvGraphicFramePr>
            <a:graphicFrameLocks noChangeAspect="1"/>
          </p:cNvGraphicFramePr>
          <p:nvPr/>
        </p:nvGraphicFramePr>
        <p:xfrm>
          <a:off x="990600" y="2943225"/>
          <a:ext cx="938213" cy="1657350"/>
        </p:xfrm>
        <a:graphic>
          <a:graphicData uri="http://schemas.openxmlformats.org/presentationml/2006/ole">
            <p:oleObj spid="_x0000_s1112" name="Document" r:id="rId4" imgW="877824" imgH="1548384" progId="Word.Document.8">
              <p:embed/>
            </p:oleObj>
          </a:graphicData>
        </a:graphic>
      </p:graphicFrame>
      <p:sp>
        <p:nvSpPr>
          <p:cNvPr id="90189" name="Freeform 77"/>
          <p:cNvSpPr>
            <a:spLocks/>
          </p:cNvSpPr>
          <p:nvPr/>
        </p:nvSpPr>
        <p:spPr bwMode="auto">
          <a:xfrm>
            <a:off x="2819400" y="3281363"/>
            <a:ext cx="846138" cy="452437"/>
          </a:xfrm>
          <a:custGeom>
            <a:avLst/>
            <a:gdLst>
              <a:gd name="T0" fmla="*/ 0 w 342"/>
              <a:gd name="T1" fmla="*/ 452437 h 186"/>
              <a:gd name="T2" fmla="*/ 846138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508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0190" name="Freeform 78"/>
          <p:cNvSpPr>
            <a:spLocks/>
          </p:cNvSpPr>
          <p:nvPr/>
        </p:nvSpPr>
        <p:spPr bwMode="auto">
          <a:xfrm>
            <a:off x="5499100" y="3289300"/>
            <a:ext cx="3175" cy="1270000"/>
          </a:xfrm>
          <a:custGeom>
            <a:avLst/>
            <a:gdLst>
              <a:gd name="T0" fmla="*/ 0 w 1"/>
              <a:gd name="T1" fmla="*/ 0 h 522"/>
              <a:gd name="T2" fmla="*/ 0 w 1"/>
              <a:gd name="T3" fmla="*/ 1270000 h 522"/>
              <a:gd name="T4" fmla="*/ 0 60000 65536"/>
              <a:gd name="T5" fmla="*/ 0 60000 65536"/>
              <a:gd name="T6" fmla="*/ 0 w 1"/>
              <a:gd name="T7" fmla="*/ 0 h 522"/>
              <a:gd name="T8" fmla="*/ 1 w 1"/>
              <a:gd name="T9" fmla="*/ 522 h 52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522">
                <a:moveTo>
                  <a:pt x="0" y="0"/>
                </a:moveTo>
                <a:lnTo>
                  <a:pt x="0" y="522"/>
                </a:lnTo>
              </a:path>
            </a:pathLst>
          </a:custGeom>
          <a:noFill/>
          <a:ln w="508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85" grpId="0" animBg="1"/>
      <p:bldP spid="90186" grpId="0" animBg="1"/>
      <p:bldP spid="90187" grpId="0" animBg="1"/>
      <p:bldP spid="90189" grpId="0" animBg="1"/>
      <p:bldP spid="9019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3DFC5F-CE32-428E-938C-8AEED6BFD8D5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Distance Vector Routing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 router tells neighbors its distance to every router</a:t>
            </a:r>
          </a:p>
          <a:p>
            <a:pPr lvl="1" eaLnBrk="1" hangingPunct="1"/>
            <a:r>
              <a:rPr lang="en-US" altLang="en-US" dirty="0" smtClean="0"/>
              <a:t>Communication between neighbors only</a:t>
            </a:r>
          </a:p>
          <a:p>
            <a:pPr eaLnBrk="1" hangingPunct="1"/>
            <a:r>
              <a:rPr lang="en-US" altLang="en-US" dirty="0" smtClean="0"/>
              <a:t>Each router maintains a routing table </a:t>
            </a:r>
          </a:p>
          <a:p>
            <a:pPr lvl="1" eaLnBrk="1" hangingPunct="1"/>
            <a:r>
              <a:rPr lang="en-US" altLang="en-US" dirty="0" smtClean="0"/>
              <a:t>A row for each possible destination</a:t>
            </a:r>
          </a:p>
          <a:p>
            <a:pPr lvl="1" eaLnBrk="1" hangingPunct="1"/>
            <a:r>
              <a:rPr lang="en-US" altLang="en-US" sz="1800" dirty="0" smtClean="0"/>
              <a:t>Each row has two parts: an estimated distance and the next hop for the destination</a:t>
            </a:r>
          </a:p>
          <a:p>
            <a:pPr eaLnBrk="1" hangingPunct="1"/>
            <a:r>
              <a:rPr lang="en-US" altLang="en-US" dirty="0" smtClean="0"/>
              <a:t>Based on Bellman-Ford algorithm</a:t>
            </a:r>
          </a:p>
          <a:p>
            <a:pPr lvl="1" eaLnBrk="1" hangingPunct="1"/>
            <a:r>
              <a:rPr lang="en-US" altLang="en-US" dirty="0" smtClean="0"/>
              <a:t>Computes “shortest paths”</a:t>
            </a:r>
          </a:p>
          <a:p>
            <a:pPr eaLnBrk="1" hangingPunct="1"/>
            <a:r>
              <a:rPr lang="en-US" altLang="en-US" dirty="0" smtClean="0"/>
              <a:t>Exchanges distance vector with neighbors</a:t>
            </a:r>
          </a:p>
          <a:p>
            <a:pPr lvl="1" eaLnBrk="1" hangingPunct="1"/>
            <a:r>
              <a:rPr lang="en-US" altLang="en-US" dirty="0" smtClean="0"/>
              <a:t>Distance vector: current least cost to each destination – the routing table.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Distance Vector Routing: Intuition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090FE6-04E8-4053-A0E4-149405EAEE20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4343400" y="1371600"/>
            <a:ext cx="609600" cy="533400"/>
            <a:chOff x="4343400" y="2209800"/>
            <a:chExt cx="609600" cy="533400"/>
          </a:xfrm>
        </p:grpSpPr>
        <p:sp>
          <p:nvSpPr>
            <p:cNvPr id="5" name="Oval 4"/>
            <p:cNvSpPr/>
            <p:nvPr/>
          </p:nvSpPr>
          <p:spPr>
            <a:xfrm>
              <a:off x="4343400" y="2209800"/>
              <a:ext cx="6096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44458" y="2209800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</p:grpSp>
      <p:sp>
        <p:nvSpPr>
          <p:cNvPr id="10" name="Oval 9"/>
          <p:cNvSpPr/>
          <p:nvPr/>
        </p:nvSpPr>
        <p:spPr>
          <a:xfrm>
            <a:off x="2971800" y="2590800"/>
            <a:ext cx="6096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072858" y="259080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5613942" y="2590800"/>
            <a:ext cx="609600" cy="551609"/>
            <a:chOff x="5410200" y="3527323"/>
            <a:chExt cx="609600" cy="551609"/>
          </a:xfrm>
        </p:grpSpPr>
        <p:sp>
          <p:nvSpPr>
            <p:cNvPr id="12" name="Oval 11"/>
            <p:cNvSpPr/>
            <p:nvPr/>
          </p:nvSpPr>
          <p:spPr>
            <a:xfrm>
              <a:off x="5410200" y="3545532"/>
              <a:ext cx="6096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511258" y="3527323"/>
              <a:ext cx="4074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334583" y="2590800"/>
            <a:ext cx="609600" cy="533400"/>
            <a:chOff x="4343400" y="3581400"/>
            <a:chExt cx="609600" cy="533400"/>
          </a:xfrm>
        </p:grpSpPr>
        <p:sp>
          <p:nvSpPr>
            <p:cNvPr id="14" name="Oval 13"/>
            <p:cNvSpPr/>
            <p:nvPr/>
          </p:nvSpPr>
          <p:spPr>
            <a:xfrm>
              <a:off x="4343400" y="3581400"/>
              <a:ext cx="6096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444458" y="3581400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  <p:cxnSp>
        <p:nvCxnSpPr>
          <p:cNvPr id="20" name="Straight Connector 19"/>
          <p:cNvCxnSpPr>
            <a:endCxn id="10" idx="7"/>
          </p:cNvCxnSpPr>
          <p:nvPr/>
        </p:nvCxnSpPr>
        <p:spPr>
          <a:xfrm flipH="1">
            <a:off x="3492126" y="1826885"/>
            <a:ext cx="940548" cy="8420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4630566" y="1905000"/>
            <a:ext cx="17634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863726" y="1826885"/>
            <a:ext cx="851274" cy="8420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0" idx="6"/>
          </p:cNvCxnSpPr>
          <p:nvPr/>
        </p:nvCxnSpPr>
        <p:spPr>
          <a:xfrm>
            <a:off x="3581400" y="2857500"/>
            <a:ext cx="7531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944183" y="2857500"/>
            <a:ext cx="669759" cy="182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981200" y="3581400"/>
            <a:ext cx="57484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DV</a:t>
            </a:r>
            <a:r>
              <a:rPr lang="en-US" baseline="30000" dirty="0" smtClean="0"/>
              <a:t>X</a:t>
            </a:r>
            <a:r>
              <a:rPr lang="en-US" dirty="0" smtClean="0"/>
              <a:t> (Y) = cost from X to each destination Y</a:t>
            </a:r>
          </a:p>
          <a:p>
            <a:r>
              <a:rPr lang="en-US" dirty="0" smtClean="0"/>
              <a:t>D(A, B) = cost from A to B (a known value) </a:t>
            </a:r>
            <a:endParaRPr lang="en-US" dirty="0"/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3462708" y="1826885"/>
            <a:ext cx="495283" cy="4210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9" name="Straight Arrow Connector 2048"/>
          <p:cNvCxnSpPr/>
          <p:nvPr/>
        </p:nvCxnSpPr>
        <p:spPr>
          <a:xfrm flipV="1">
            <a:off x="4825491" y="2037392"/>
            <a:ext cx="0" cy="401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3" name="Straight Arrow Connector 2052"/>
          <p:cNvCxnSpPr/>
          <p:nvPr/>
        </p:nvCxnSpPr>
        <p:spPr>
          <a:xfrm flipH="1" flipV="1">
            <a:off x="5410200" y="1638300"/>
            <a:ext cx="508542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2054" name="TextBox 2053"/>
              <p:cNvSpPr txBox="1"/>
              <p:nvPr/>
            </p:nvSpPr>
            <p:spPr>
              <a:xfrm>
                <a:off x="1927005" y="4953000"/>
                <a:ext cx="6187528" cy="12345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𝐷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𝑋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,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𝐵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𝐷</m:t>
                      </m:r>
                      <m:d>
                        <m:dPr>
                          <m:ctrlPr>
                            <a:rPr lang="en-US" b="0" i="1" smtClean="0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,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𝐵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𝐷</m:t>
                          </m:r>
                          <m:r>
                            <a:rPr lang="en-US" b="0" i="1" smtClean="0">
                              <a:latin typeface="Cambria Math" charset="0"/>
                            </a:rPr>
                            <m:t>𝑉</m:t>
                          </m:r>
                        </m:e>
                        <m:sup>
                          <m:r>
                            <a:rPr lang="en-US" b="0" i="1" smtClean="0">
                              <a:latin typeface="Cambria Math" charset="0"/>
                            </a:rPr>
                            <m:t>𝐵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charset="0"/>
                            </a:rPr>
                            <m:t>𝑋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, </m:t>
                      </m:r>
                      <m:r>
                        <a:rPr lang="en-US" b="0" i="1" smtClean="0">
                          <a:latin typeface="Cambria Math"/>
                        </a:rPr>
                        <m:t>𝑠𝑖𝑚𝑖𝑙𝑎𝑟𝑙𝑦</m:t>
                      </m:r>
                    </m:oMath>
                  </m:oMathPara>
                </a14:m>
                <a:endParaRPr lang="en-US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𝐷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𝑋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,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𝐶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, </m:t>
                      </m:r>
                      <m:r>
                        <a:rPr lang="en-US" b="0" i="1" smtClean="0">
                          <a:latin typeface="Cambria Math"/>
                        </a:rPr>
                        <m:t>𝑎𝑛𝑑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en-US" b="0" i="1" smtClean="0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𝐷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𝑋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,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𝐷</m:t>
                          </m:r>
                        </m:e>
                      </m:d>
                    </m:oMath>
                  </m:oMathPara>
                </a14:m>
                <a:endParaRPr lang="en-US" b="0" dirty="0" smtClean="0"/>
              </a:p>
              <a:p>
                <a:r>
                  <a:rPr lang="en-US" dirty="0" smtClean="0"/>
                  <a:t>DV</a:t>
                </a:r>
                <a:r>
                  <a:rPr lang="en-US" baseline="30000" dirty="0" smtClean="0"/>
                  <a:t>A</a:t>
                </a:r>
                <a:r>
                  <a:rPr lang="en-US" dirty="0" smtClean="0"/>
                  <a:t>(X</a:t>
                </a:r>
                <a:r>
                  <a:rPr lang="en-US" dirty="0" smtClean="0"/>
                  <a:t>) = min{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𝐷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𝑋</m:t>
                        </m:r>
                        <m:r>
                          <a:rPr lang="en-US" b="0" i="1" smtClean="0">
                            <a:latin typeface="Cambria Math"/>
                          </a:rPr>
                          <m:t>, </m:t>
                        </m:r>
                        <m:r>
                          <a:rPr lang="en-US" b="0" i="1" smtClean="0">
                            <a:latin typeface="Cambria Math"/>
                          </a:rPr>
                          <m:t>𝐵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,  </m:t>
                    </m:r>
                    <m:sSup>
                      <m:sSupPr>
                        <m:ctrlPr>
                          <a:rPr lang="en-US" b="0" i="1" smtClean="0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𝐷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𝑋</m:t>
                        </m:r>
                        <m:r>
                          <a:rPr lang="en-US" b="0" i="1" smtClean="0">
                            <a:latin typeface="Cambria Math"/>
                          </a:rPr>
                          <m:t>, </m:t>
                        </m:r>
                        <m:r>
                          <a:rPr lang="en-US" b="0" i="1" smtClean="0">
                            <a:latin typeface="Cambria Math"/>
                          </a:rPr>
                          <m:t>𝐶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, </m:t>
                    </m:r>
                    <m:sSup>
                      <m:sSupPr>
                        <m:ctrlPr>
                          <a:rPr lang="en-US" b="0" i="1" smtClean="0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𝐷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𝑋</m:t>
                    </m:r>
                    <m:r>
                      <a:rPr lang="en-US" b="0" i="1" smtClean="0">
                        <a:latin typeface="Cambria Math"/>
                      </a:rPr>
                      <m:t>, </m:t>
                    </m:r>
                    <m:r>
                      <a:rPr lang="en-US" b="0" i="1" smtClean="0">
                        <a:latin typeface="Cambria Math"/>
                      </a:rPr>
                      <m:t>𝐷</m:t>
                    </m:r>
                    <m:r>
                      <a:rPr lang="en-US" b="0" i="1" smtClean="0">
                        <a:latin typeface="Cambria Math"/>
                      </a:rPr>
                      <m:t>)}</m:t>
                    </m:r>
                  </m:oMath>
                </a14:m>
                <a:r>
                  <a:rPr lang="en-US" dirty="0" smtClean="0"/>
                  <a:t/>
                </a:r>
                <a:endParaRPr lang="en-US" dirty="0"/>
              </a:p>
            </p:txBody>
          </p:sp>
        </mc:Choice>
        <mc:Fallback>
          <p:sp>
            <p:nvSpPr>
              <p:cNvPr id="2054" name="TextBox 20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7005" y="4953000"/>
                <a:ext cx="6187528" cy="1234569"/>
              </a:xfrm>
              <a:prstGeom prst="rect">
                <a:avLst/>
              </a:prstGeom>
              <a:blipFill rotWithShape="0">
                <a:blip r:embed="rId2"/>
                <a:stretch>
                  <a:fillRect l="-1478" b="-79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="" xmlns:p14="http://schemas.microsoft.com/office/powerpoint/2010/main" val="35409463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B0DA15-C7AF-4F66-AE13-7477C10E0666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Distance vector routing example, assume the network just “reboot”</a:t>
            </a:r>
          </a:p>
        </p:txBody>
      </p:sp>
      <p:grpSp>
        <p:nvGrpSpPr>
          <p:cNvPr id="16388" name="Group 3"/>
          <p:cNvGrpSpPr>
            <a:grpSpLocks/>
          </p:cNvGrpSpPr>
          <p:nvPr/>
        </p:nvGrpSpPr>
        <p:grpSpPr bwMode="auto">
          <a:xfrm>
            <a:off x="228600" y="2133600"/>
            <a:ext cx="2789238" cy="1841500"/>
            <a:chOff x="486" y="1176"/>
            <a:chExt cx="1757" cy="1160"/>
          </a:xfrm>
        </p:grpSpPr>
        <p:sp>
          <p:nvSpPr>
            <p:cNvPr id="16403" name="Freeform 4"/>
            <p:cNvSpPr>
              <a:spLocks/>
            </p:cNvSpPr>
            <p:nvPr/>
          </p:nvSpPr>
          <p:spPr bwMode="auto">
            <a:xfrm>
              <a:off x="486" y="1176"/>
              <a:ext cx="1757" cy="1150"/>
            </a:xfrm>
            <a:custGeom>
              <a:avLst/>
              <a:gdLst>
                <a:gd name="T0" fmla="*/ 108 w 1757"/>
                <a:gd name="T1" fmla="*/ 402 h 1150"/>
                <a:gd name="T2" fmla="*/ 390 w 1757"/>
                <a:gd name="T3" fmla="*/ 216 h 1150"/>
                <a:gd name="T4" fmla="*/ 801 w 1757"/>
                <a:gd name="T5" fmla="*/ 27 h 1150"/>
                <a:gd name="T6" fmla="*/ 1341 w 1757"/>
                <a:gd name="T7" fmla="*/ 54 h 1150"/>
                <a:gd name="T8" fmla="*/ 1602 w 1757"/>
                <a:gd name="T9" fmla="*/ 141 h 1150"/>
                <a:gd name="T10" fmla="*/ 1665 w 1757"/>
                <a:gd name="T11" fmla="*/ 489 h 1150"/>
                <a:gd name="T12" fmla="*/ 1644 w 1757"/>
                <a:gd name="T13" fmla="*/ 1044 h 1150"/>
                <a:gd name="T14" fmla="*/ 984 w 1757"/>
                <a:gd name="T15" fmla="*/ 1125 h 1150"/>
                <a:gd name="T16" fmla="*/ 540 w 1757"/>
                <a:gd name="T17" fmla="*/ 1068 h 1150"/>
                <a:gd name="T18" fmla="*/ 72 w 1757"/>
                <a:gd name="T19" fmla="*/ 684 h 1150"/>
                <a:gd name="T20" fmla="*/ 108 w 1757"/>
                <a:gd name="T21" fmla="*/ 402 h 115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757"/>
                <a:gd name="T34" fmla="*/ 0 h 1150"/>
                <a:gd name="T35" fmla="*/ 1757 w 1757"/>
                <a:gd name="T36" fmla="*/ 1150 h 115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757" h="1150">
                  <a:moveTo>
                    <a:pt x="108" y="402"/>
                  </a:moveTo>
                  <a:cubicBezTo>
                    <a:pt x="161" y="324"/>
                    <a:pt x="275" y="278"/>
                    <a:pt x="390" y="216"/>
                  </a:cubicBezTo>
                  <a:cubicBezTo>
                    <a:pt x="505" y="154"/>
                    <a:pt x="642" y="54"/>
                    <a:pt x="801" y="27"/>
                  </a:cubicBezTo>
                  <a:cubicBezTo>
                    <a:pt x="960" y="0"/>
                    <a:pt x="1208" y="35"/>
                    <a:pt x="1341" y="54"/>
                  </a:cubicBezTo>
                  <a:cubicBezTo>
                    <a:pt x="1474" y="73"/>
                    <a:pt x="1548" y="68"/>
                    <a:pt x="1602" y="141"/>
                  </a:cubicBezTo>
                  <a:cubicBezTo>
                    <a:pt x="1656" y="214"/>
                    <a:pt x="1658" y="339"/>
                    <a:pt x="1665" y="489"/>
                  </a:cubicBezTo>
                  <a:cubicBezTo>
                    <a:pt x="1672" y="639"/>
                    <a:pt x="1757" y="938"/>
                    <a:pt x="1644" y="1044"/>
                  </a:cubicBezTo>
                  <a:cubicBezTo>
                    <a:pt x="1531" y="1150"/>
                    <a:pt x="1168" y="1121"/>
                    <a:pt x="984" y="1125"/>
                  </a:cubicBezTo>
                  <a:cubicBezTo>
                    <a:pt x="800" y="1129"/>
                    <a:pt x="692" y="1141"/>
                    <a:pt x="540" y="1068"/>
                  </a:cubicBezTo>
                  <a:cubicBezTo>
                    <a:pt x="388" y="995"/>
                    <a:pt x="144" y="795"/>
                    <a:pt x="72" y="684"/>
                  </a:cubicBezTo>
                  <a:cubicBezTo>
                    <a:pt x="0" y="573"/>
                    <a:pt x="55" y="480"/>
                    <a:pt x="108" y="402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04" name="Freeform 5"/>
            <p:cNvSpPr>
              <a:spLocks/>
            </p:cNvSpPr>
            <p:nvPr/>
          </p:nvSpPr>
          <p:spPr bwMode="auto">
            <a:xfrm>
              <a:off x="840" y="1488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05" name="Oval 6"/>
            <p:cNvSpPr>
              <a:spLocks noChangeArrowheads="1"/>
            </p:cNvSpPr>
            <p:nvPr/>
          </p:nvSpPr>
          <p:spPr bwMode="auto">
            <a:xfrm>
              <a:off x="580" y="173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06" name="Line 7"/>
            <p:cNvSpPr>
              <a:spLocks noChangeShapeType="1"/>
            </p:cNvSpPr>
            <p:nvPr/>
          </p:nvSpPr>
          <p:spPr bwMode="auto">
            <a:xfrm>
              <a:off x="580" y="172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7" name="Line 8"/>
            <p:cNvSpPr>
              <a:spLocks noChangeShapeType="1"/>
            </p:cNvSpPr>
            <p:nvPr/>
          </p:nvSpPr>
          <p:spPr bwMode="auto">
            <a:xfrm>
              <a:off x="893" y="172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8" name="Rectangle 9"/>
            <p:cNvSpPr>
              <a:spLocks noChangeArrowheads="1"/>
            </p:cNvSpPr>
            <p:nvPr/>
          </p:nvSpPr>
          <p:spPr bwMode="auto">
            <a:xfrm>
              <a:off x="580" y="172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09" name="Oval 10"/>
            <p:cNvSpPr>
              <a:spLocks noChangeArrowheads="1"/>
            </p:cNvSpPr>
            <p:nvPr/>
          </p:nvSpPr>
          <p:spPr bwMode="auto">
            <a:xfrm>
              <a:off x="577" y="166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10" name="Oval 11"/>
            <p:cNvSpPr>
              <a:spLocks noChangeArrowheads="1"/>
            </p:cNvSpPr>
            <p:nvPr/>
          </p:nvSpPr>
          <p:spPr bwMode="auto">
            <a:xfrm>
              <a:off x="1050" y="1427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11" name="Line 12"/>
            <p:cNvSpPr>
              <a:spLocks noChangeShapeType="1"/>
            </p:cNvSpPr>
            <p:nvPr/>
          </p:nvSpPr>
          <p:spPr bwMode="auto">
            <a:xfrm>
              <a:off x="1050" y="1420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2" name="Line 13"/>
            <p:cNvSpPr>
              <a:spLocks noChangeShapeType="1"/>
            </p:cNvSpPr>
            <p:nvPr/>
          </p:nvSpPr>
          <p:spPr bwMode="auto">
            <a:xfrm>
              <a:off x="1363" y="1420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3" name="Rectangle 14"/>
            <p:cNvSpPr>
              <a:spLocks noChangeArrowheads="1"/>
            </p:cNvSpPr>
            <p:nvPr/>
          </p:nvSpPr>
          <p:spPr bwMode="auto">
            <a:xfrm>
              <a:off x="1050" y="1420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14" name="Oval 15"/>
            <p:cNvSpPr>
              <a:spLocks noChangeArrowheads="1"/>
            </p:cNvSpPr>
            <p:nvPr/>
          </p:nvSpPr>
          <p:spPr bwMode="auto">
            <a:xfrm>
              <a:off x="1047" y="1361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15" name="Oval 16"/>
            <p:cNvSpPr>
              <a:spLocks noChangeArrowheads="1"/>
            </p:cNvSpPr>
            <p:nvPr/>
          </p:nvSpPr>
          <p:spPr bwMode="auto">
            <a:xfrm>
              <a:off x="1733" y="1423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16" name="Line 17"/>
            <p:cNvSpPr>
              <a:spLocks noChangeShapeType="1"/>
            </p:cNvSpPr>
            <p:nvPr/>
          </p:nvSpPr>
          <p:spPr bwMode="auto">
            <a:xfrm>
              <a:off x="1733" y="1416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7" name="Line 18"/>
            <p:cNvSpPr>
              <a:spLocks noChangeShapeType="1"/>
            </p:cNvSpPr>
            <p:nvPr/>
          </p:nvSpPr>
          <p:spPr bwMode="auto">
            <a:xfrm>
              <a:off x="2045" y="1416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8" name="Rectangle 19"/>
            <p:cNvSpPr>
              <a:spLocks noChangeArrowheads="1"/>
            </p:cNvSpPr>
            <p:nvPr/>
          </p:nvSpPr>
          <p:spPr bwMode="auto">
            <a:xfrm>
              <a:off x="1733" y="1416"/>
              <a:ext cx="309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19" name="Oval 20"/>
            <p:cNvSpPr>
              <a:spLocks noChangeArrowheads="1"/>
            </p:cNvSpPr>
            <p:nvPr/>
          </p:nvSpPr>
          <p:spPr bwMode="auto">
            <a:xfrm>
              <a:off x="1736" y="1360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20" name="Freeform 21"/>
            <p:cNvSpPr>
              <a:spLocks/>
            </p:cNvSpPr>
            <p:nvPr/>
          </p:nvSpPr>
          <p:spPr bwMode="auto">
            <a:xfrm>
              <a:off x="1899" y="1515"/>
              <a:ext cx="47" cy="543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43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21" name="Freeform 22"/>
            <p:cNvSpPr>
              <a:spLocks/>
            </p:cNvSpPr>
            <p:nvPr/>
          </p:nvSpPr>
          <p:spPr bwMode="auto">
            <a:xfrm>
              <a:off x="1206" y="1521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  <a:gd name="T4" fmla="*/ 0 60000 65536"/>
                <a:gd name="T5" fmla="*/ 0 60000 65536"/>
                <a:gd name="T6" fmla="*/ 0 w 1"/>
                <a:gd name="T7" fmla="*/ 0 h 537"/>
                <a:gd name="T8" fmla="*/ 1 w 1"/>
                <a:gd name="T9" fmla="*/ 537 h 5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22" name="Freeform 23"/>
            <p:cNvSpPr>
              <a:spLocks/>
            </p:cNvSpPr>
            <p:nvPr/>
          </p:nvSpPr>
          <p:spPr bwMode="auto">
            <a:xfrm>
              <a:off x="1377" y="2136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23" name="Freeform 24"/>
            <p:cNvSpPr>
              <a:spLocks/>
            </p:cNvSpPr>
            <p:nvPr/>
          </p:nvSpPr>
          <p:spPr bwMode="auto">
            <a:xfrm>
              <a:off x="786" y="1812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  <a:gd name="T4" fmla="*/ 0 60000 65536"/>
                <a:gd name="T5" fmla="*/ 0 60000 65536"/>
                <a:gd name="T6" fmla="*/ 0 w 276"/>
                <a:gd name="T7" fmla="*/ 0 h 264"/>
                <a:gd name="T8" fmla="*/ 276 w 276"/>
                <a:gd name="T9" fmla="*/ 264 h 2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24" name="Freeform 25"/>
            <p:cNvSpPr>
              <a:spLocks/>
            </p:cNvSpPr>
            <p:nvPr/>
          </p:nvSpPr>
          <p:spPr bwMode="auto">
            <a:xfrm>
              <a:off x="1371" y="1446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16425" name="Group 26"/>
            <p:cNvGrpSpPr>
              <a:grpSpLocks/>
            </p:cNvGrpSpPr>
            <p:nvPr/>
          </p:nvGrpSpPr>
          <p:grpSpPr bwMode="auto">
            <a:xfrm>
              <a:off x="615" y="1616"/>
              <a:ext cx="233" cy="250"/>
              <a:chOff x="2940" y="2429"/>
              <a:chExt cx="236" cy="250"/>
            </a:xfrm>
          </p:grpSpPr>
          <p:sp>
            <p:nvSpPr>
              <p:cNvPr id="16456" name="Rectangle 27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57" name="Text Box 28"/>
              <p:cNvSpPr txBox="1">
                <a:spLocks noChangeArrowheads="1"/>
              </p:cNvSpPr>
              <p:nvPr/>
            </p:nvSpPr>
            <p:spPr bwMode="auto">
              <a:xfrm>
                <a:off x="2940" y="2429"/>
                <a:ext cx="2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>
                    <a:solidFill>
                      <a:srgbClr val="FF3300"/>
                    </a:solidFill>
                    <a:latin typeface="Comic Sans MS" pitchFamily="66" charset="0"/>
                  </a:rPr>
                  <a:t>A</a:t>
                </a:r>
              </a:p>
            </p:txBody>
          </p:sp>
        </p:grpSp>
        <p:grpSp>
          <p:nvGrpSpPr>
            <p:cNvPr id="16426" name="Group 29"/>
            <p:cNvGrpSpPr>
              <a:grpSpLocks/>
            </p:cNvGrpSpPr>
            <p:nvPr/>
          </p:nvGrpSpPr>
          <p:grpSpPr bwMode="auto">
            <a:xfrm>
              <a:off x="1056" y="1988"/>
              <a:ext cx="316" cy="250"/>
              <a:chOff x="1740" y="2306"/>
              <a:chExt cx="316" cy="250"/>
            </a:xfrm>
          </p:grpSpPr>
          <p:sp>
            <p:nvSpPr>
              <p:cNvPr id="16448" name="Oval 30"/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49" name="Line 31"/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50" name="Line 32"/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51" name="Rectangle 33"/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>
                  <a:solidFill>
                    <a:srgbClr val="3333FF"/>
                  </a:solidFill>
                </a:endParaRPr>
              </a:p>
            </p:txBody>
          </p:sp>
          <p:sp>
            <p:nvSpPr>
              <p:cNvPr id="16452" name="Oval 34"/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16453" name="Group 35"/>
              <p:cNvGrpSpPr>
                <a:grpSpLocks/>
              </p:cNvGrpSpPr>
              <p:nvPr/>
            </p:nvGrpSpPr>
            <p:grpSpPr bwMode="auto">
              <a:xfrm>
                <a:off x="1793" y="2306"/>
                <a:ext cx="216" cy="250"/>
                <a:chOff x="2948" y="2429"/>
                <a:chExt cx="219" cy="250"/>
              </a:xfrm>
            </p:grpSpPr>
            <p:sp>
              <p:nvSpPr>
                <p:cNvPr id="16454" name="Rectangle 36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455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2948" y="2429"/>
                  <a:ext cx="219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r>
                    <a:rPr lang="en-US" altLang="en-US" sz="2000">
                      <a:solidFill>
                        <a:srgbClr val="FF3300"/>
                      </a:solidFill>
                      <a:latin typeface="Comic Sans MS" pitchFamily="66" charset="0"/>
                    </a:rPr>
                    <a:t>E</a:t>
                  </a:r>
                  <a:endParaRPr lang="en-US" altLang="en-US">
                    <a:solidFill>
                      <a:srgbClr val="FF3300"/>
                    </a:solidFill>
                  </a:endParaRPr>
                </a:p>
              </p:txBody>
            </p:sp>
          </p:grpSp>
        </p:grpSp>
        <p:grpSp>
          <p:nvGrpSpPr>
            <p:cNvPr id="16427" name="Group 38"/>
            <p:cNvGrpSpPr>
              <a:grpSpLocks/>
            </p:cNvGrpSpPr>
            <p:nvPr/>
          </p:nvGrpSpPr>
          <p:grpSpPr bwMode="auto">
            <a:xfrm>
              <a:off x="1747" y="2009"/>
              <a:ext cx="316" cy="250"/>
              <a:chOff x="1051" y="2303"/>
              <a:chExt cx="316" cy="250"/>
            </a:xfrm>
          </p:grpSpPr>
          <p:sp>
            <p:nvSpPr>
              <p:cNvPr id="16440" name="Oval 39"/>
              <p:cNvSpPr>
                <a:spLocks noChangeArrowheads="1"/>
              </p:cNvSpPr>
              <p:nvPr/>
            </p:nvSpPr>
            <p:spPr bwMode="auto">
              <a:xfrm>
                <a:off x="1054" y="2423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41" name="Line 40"/>
              <p:cNvSpPr>
                <a:spLocks noChangeShapeType="1"/>
              </p:cNvSpPr>
              <p:nvPr/>
            </p:nvSpPr>
            <p:spPr bwMode="auto">
              <a:xfrm>
                <a:off x="1054" y="2416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42" name="Line 41"/>
              <p:cNvSpPr>
                <a:spLocks noChangeShapeType="1"/>
              </p:cNvSpPr>
              <p:nvPr/>
            </p:nvSpPr>
            <p:spPr bwMode="auto">
              <a:xfrm>
                <a:off x="1367" y="2416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43" name="Rectangle 42"/>
              <p:cNvSpPr>
                <a:spLocks noChangeArrowheads="1"/>
              </p:cNvSpPr>
              <p:nvPr/>
            </p:nvSpPr>
            <p:spPr bwMode="auto">
              <a:xfrm>
                <a:off x="1054" y="2416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>
                  <a:solidFill>
                    <a:srgbClr val="3333FF"/>
                  </a:solidFill>
                </a:endParaRPr>
              </a:p>
            </p:txBody>
          </p:sp>
          <p:sp>
            <p:nvSpPr>
              <p:cNvPr id="16444" name="Oval 43"/>
              <p:cNvSpPr>
                <a:spLocks noChangeArrowheads="1"/>
              </p:cNvSpPr>
              <p:nvPr/>
            </p:nvSpPr>
            <p:spPr bwMode="auto">
              <a:xfrm>
                <a:off x="1051" y="2357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16445" name="Group 44"/>
              <p:cNvGrpSpPr>
                <a:grpSpLocks/>
              </p:cNvGrpSpPr>
              <p:nvPr/>
            </p:nvGrpSpPr>
            <p:grpSpPr bwMode="auto">
              <a:xfrm>
                <a:off x="1105" y="2303"/>
                <a:ext cx="231" cy="250"/>
                <a:chOff x="2941" y="2429"/>
                <a:chExt cx="234" cy="250"/>
              </a:xfrm>
            </p:grpSpPr>
            <p:sp>
              <p:nvSpPr>
                <p:cNvPr id="16446" name="Rectangle 45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447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2941" y="2429"/>
                  <a:ext cx="234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r>
                    <a:rPr lang="en-US" altLang="en-US" sz="2000">
                      <a:solidFill>
                        <a:srgbClr val="FF3300"/>
                      </a:solidFill>
                      <a:latin typeface="Comic Sans MS" pitchFamily="66" charset="0"/>
                    </a:rPr>
                    <a:t>D</a:t>
                  </a:r>
                </a:p>
              </p:txBody>
            </p:sp>
          </p:grpSp>
        </p:grpSp>
        <p:grpSp>
          <p:nvGrpSpPr>
            <p:cNvPr id="16428" name="Group 47"/>
            <p:cNvGrpSpPr>
              <a:grpSpLocks/>
            </p:cNvGrpSpPr>
            <p:nvPr/>
          </p:nvGrpSpPr>
          <p:grpSpPr bwMode="auto">
            <a:xfrm>
              <a:off x="1789" y="1310"/>
              <a:ext cx="212" cy="250"/>
              <a:chOff x="2950" y="2429"/>
              <a:chExt cx="215" cy="250"/>
            </a:xfrm>
          </p:grpSpPr>
          <p:sp>
            <p:nvSpPr>
              <p:cNvPr id="16438" name="Rectangle 4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39" name="Text Box 49"/>
              <p:cNvSpPr txBox="1">
                <a:spLocks noChangeArrowheads="1"/>
              </p:cNvSpPr>
              <p:nvPr/>
            </p:nvSpPr>
            <p:spPr bwMode="auto">
              <a:xfrm>
                <a:off x="2950" y="2429"/>
                <a:ext cx="21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>
                    <a:solidFill>
                      <a:srgbClr val="FF3300"/>
                    </a:solidFill>
                    <a:latin typeface="Comic Sans MS" pitchFamily="66" charset="0"/>
                  </a:rPr>
                  <a:t>C</a:t>
                </a:r>
                <a:endParaRPr lang="en-US" altLang="en-US">
                  <a:solidFill>
                    <a:srgbClr val="FF3300"/>
                  </a:solidFill>
                </a:endParaRPr>
              </a:p>
            </p:txBody>
          </p:sp>
        </p:grpSp>
        <p:grpSp>
          <p:nvGrpSpPr>
            <p:cNvPr id="16429" name="Group 50"/>
            <p:cNvGrpSpPr>
              <a:grpSpLocks/>
            </p:cNvGrpSpPr>
            <p:nvPr/>
          </p:nvGrpSpPr>
          <p:grpSpPr bwMode="auto">
            <a:xfrm>
              <a:off x="1103" y="1310"/>
              <a:ext cx="217" cy="250"/>
              <a:chOff x="2948" y="2429"/>
              <a:chExt cx="220" cy="250"/>
            </a:xfrm>
          </p:grpSpPr>
          <p:sp>
            <p:nvSpPr>
              <p:cNvPr id="16436" name="Rectangle 5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37" name="Text Box 52"/>
              <p:cNvSpPr txBox="1">
                <a:spLocks noChangeArrowheads="1"/>
              </p:cNvSpPr>
              <p:nvPr/>
            </p:nvSpPr>
            <p:spPr bwMode="auto">
              <a:xfrm>
                <a:off x="2948" y="2429"/>
                <a:ext cx="22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>
                    <a:solidFill>
                      <a:srgbClr val="FF3300"/>
                    </a:solidFill>
                    <a:latin typeface="Comic Sans MS" pitchFamily="66" charset="0"/>
                  </a:rPr>
                  <a:t>B</a:t>
                </a:r>
              </a:p>
            </p:txBody>
          </p:sp>
        </p:grpSp>
        <p:sp>
          <p:nvSpPr>
            <p:cNvPr id="16430" name="Text Box 53"/>
            <p:cNvSpPr txBox="1">
              <a:spLocks noChangeArrowheads="1"/>
            </p:cNvSpPr>
            <p:nvPr/>
          </p:nvSpPr>
          <p:spPr bwMode="auto">
            <a:xfrm>
              <a:off x="831" y="1439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3333FF"/>
                  </a:solidFill>
                  <a:latin typeface="Comic Sans MS" pitchFamily="66" charset="0"/>
                </a:rPr>
                <a:t>7</a:t>
              </a:r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31" name="Text Box 54"/>
            <p:cNvSpPr txBox="1">
              <a:spLocks noChangeArrowheads="1"/>
            </p:cNvSpPr>
            <p:nvPr/>
          </p:nvSpPr>
          <p:spPr bwMode="auto">
            <a:xfrm>
              <a:off x="1179" y="1658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3333FF"/>
                  </a:solidFill>
                  <a:latin typeface="Comic Sans MS" pitchFamily="66" charset="0"/>
                </a:rPr>
                <a:t>8</a:t>
              </a:r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32" name="Text Box 55"/>
            <p:cNvSpPr txBox="1">
              <a:spLocks noChangeArrowheads="1"/>
            </p:cNvSpPr>
            <p:nvPr/>
          </p:nvSpPr>
          <p:spPr bwMode="auto">
            <a:xfrm>
              <a:off x="755" y="1871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3333FF"/>
                  </a:solidFill>
                  <a:latin typeface="Comic Sans MS" pitchFamily="66" charset="0"/>
                </a:rPr>
                <a:t>1</a:t>
              </a:r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33" name="Text Box 56"/>
            <p:cNvSpPr txBox="1">
              <a:spLocks noChangeArrowheads="1"/>
            </p:cNvSpPr>
            <p:nvPr/>
          </p:nvSpPr>
          <p:spPr bwMode="auto">
            <a:xfrm>
              <a:off x="1500" y="210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3333FF"/>
                  </a:solidFill>
                  <a:latin typeface="Comic Sans MS" pitchFamily="66" charset="0"/>
                </a:rPr>
                <a:t>2</a:t>
              </a:r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34" name="Text Box 57"/>
            <p:cNvSpPr txBox="1">
              <a:spLocks noChangeArrowheads="1"/>
            </p:cNvSpPr>
            <p:nvPr/>
          </p:nvSpPr>
          <p:spPr bwMode="auto">
            <a:xfrm>
              <a:off x="1469" y="1253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3333FF"/>
                  </a:solidFill>
                  <a:latin typeface="Comic Sans MS" pitchFamily="66" charset="0"/>
                </a:rPr>
                <a:t>1</a:t>
              </a:r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35" name="Text Box 58"/>
            <p:cNvSpPr txBox="1">
              <a:spLocks noChangeArrowheads="1"/>
            </p:cNvSpPr>
            <p:nvPr/>
          </p:nvSpPr>
          <p:spPr bwMode="auto">
            <a:xfrm>
              <a:off x="1908" y="1652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3333FF"/>
                  </a:solidFill>
                  <a:latin typeface="Comic Sans MS" pitchFamily="66" charset="0"/>
                </a:rPr>
                <a:t>2</a:t>
              </a:r>
              <a:endParaRPr lang="en-US" altLang="en-US">
                <a:solidFill>
                  <a:srgbClr val="3333FF"/>
                </a:solidFill>
              </a:endParaRPr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4876800" y="1219200"/>
            <a:ext cx="20441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Initial vectors: 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3124200" y="2133600"/>
            <a:ext cx="42351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A</a:t>
            </a:r>
          </a:p>
          <a:p>
            <a:r>
              <a:rPr lang="en-US" dirty="0" smtClean="0"/>
              <a:t>B</a:t>
            </a:r>
          </a:p>
          <a:p>
            <a:r>
              <a:rPr lang="en-US" dirty="0" smtClean="0"/>
              <a:t>C</a:t>
            </a:r>
          </a:p>
          <a:p>
            <a:r>
              <a:rPr lang="en-US" dirty="0" smtClean="0"/>
              <a:t>D</a:t>
            </a:r>
          </a:p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77" name="TextBox 7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927005" y="4953000"/>
            <a:ext cx="6187528" cy="1234569"/>
          </a:xfrm>
          <a:prstGeom prst="rect">
            <a:avLst/>
          </a:prstGeom>
          <a:blipFill rotWithShape="0">
            <a:blip r:embed="rId3"/>
            <a:stretch>
              <a:fillRect l="-1478" b="-7921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3581400" y="2133600"/>
            <a:ext cx="929100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A    </a:t>
            </a:r>
          </a:p>
          <a:p>
            <a:r>
              <a:rPr lang="en-US" dirty="0" smtClean="0"/>
              <a:t>(0, -)</a:t>
            </a:r>
          </a:p>
          <a:p>
            <a:r>
              <a:rPr lang="en-US" dirty="0" smtClean="0"/>
              <a:t>(7, B)</a:t>
            </a:r>
          </a:p>
          <a:p>
            <a:r>
              <a:rPr lang="en-US" dirty="0" smtClean="0"/>
              <a:t>(∞, -)</a:t>
            </a:r>
          </a:p>
          <a:p>
            <a:r>
              <a:rPr lang="en-US" dirty="0" smtClean="0"/>
              <a:t>(∞, -)</a:t>
            </a:r>
          </a:p>
          <a:p>
            <a:r>
              <a:rPr lang="en-US" dirty="0" smtClean="0"/>
              <a:t>(1, E)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4648200" y="2133600"/>
            <a:ext cx="928459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B</a:t>
            </a:r>
          </a:p>
          <a:p>
            <a:r>
              <a:rPr lang="en-US" dirty="0" smtClean="0"/>
              <a:t>(7, A)</a:t>
            </a:r>
          </a:p>
          <a:p>
            <a:r>
              <a:rPr lang="en-US" dirty="0" smtClean="0"/>
              <a:t>(0, -)</a:t>
            </a:r>
          </a:p>
          <a:p>
            <a:r>
              <a:rPr lang="en-US" dirty="0" smtClean="0"/>
              <a:t>(1, C)</a:t>
            </a:r>
          </a:p>
          <a:p>
            <a:r>
              <a:rPr lang="en-US" dirty="0" smtClean="0"/>
              <a:t>(∞, -)</a:t>
            </a:r>
          </a:p>
          <a:p>
            <a:r>
              <a:rPr lang="en-US" dirty="0" smtClean="0"/>
              <a:t>(8, E)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5715000" y="2133600"/>
            <a:ext cx="942887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C</a:t>
            </a:r>
          </a:p>
          <a:p>
            <a:r>
              <a:rPr lang="en-US" dirty="0" smtClean="0"/>
              <a:t>(∞, -)</a:t>
            </a:r>
          </a:p>
          <a:p>
            <a:r>
              <a:rPr lang="en-US" dirty="0" smtClean="0"/>
              <a:t>(1, B)</a:t>
            </a:r>
          </a:p>
          <a:p>
            <a:r>
              <a:rPr lang="en-US" dirty="0" smtClean="0"/>
              <a:t>(0, -)</a:t>
            </a:r>
          </a:p>
          <a:p>
            <a:r>
              <a:rPr lang="en-US" dirty="0" smtClean="0"/>
              <a:t>(2, D)</a:t>
            </a:r>
          </a:p>
          <a:p>
            <a:r>
              <a:rPr lang="en-US" dirty="0" smtClean="0"/>
              <a:t>(∞, -)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6781800" y="2133600"/>
            <a:ext cx="90281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D  </a:t>
            </a:r>
          </a:p>
          <a:p>
            <a:r>
              <a:rPr lang="en-US" dirty="0" smtClean="0"/>
              <a:t>(∞, -)</a:t>
            </a:r>
          </a:p>
          <a:p>
            <a:r>
              <a:rPr lang="en-US" dirty="0" smtClean="0"/>
              <a:t>(∞, -)</a:t>
            </a:r>
          </a:p>
          <a:p>
            <a:r>
              <a:rPr lang="en-US" dirty="0" smtClean="0"/>
              <a:t>(2, C)</a:t>
            </a:r>
          </a:p>
          <a:p>
            <a:r>
              <a:rPr lang="en-US" dirty="0" smtClean="0"/>
              <a:t>(0, -)</a:t>
            </a:r>
          </a:p>
          <a:p>
            <a:r>
              <a:rPr lang="en-US" dirty="0" smtClean="0"/>
              <a:t>(2, E)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7848600" y="2133600"/>
            <a:ext cx="920445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E</a:t>
            </a:r>
          </a:p>
          <a:p>
            <a:r>
              <a:rPr lang="en-US" dirty="0" smtClean="0"/>
              <a:t>(1, A)</a:t>
            </a:r>
          </a:p>
          <a:p>
            <a:r>
              <a:rPr lang="en-US" dirty="0" smtClean="0"/>
              <a:t>(8, B)</a:t>
            </a:r>
          </a:p>
          <a:p>
            <a:r>
              <a:rPr lang="en-US" dirty="0" smtClean="0"/>
              <a:t>(∞, -)</a:t>
            </a:r>
          </a:p>
          <a:p>
            <a:r>
              <a:rPr lang="en-US" dirty="0" smtClean="0"/>
              <a:t>(2, D)</a:t>
            </a:r>
          </a:p>
          <a:p>
            <a:r>
              <a:rPr lang="en-US" dirty="0" smtClean="0"/>
              <a:t>(0, -)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B0DA15-C7AF-4F66-AE13-7477C10E0666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Next iteration A receives from its neighbors and update its routing table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28600" y="1676400"/>
            <a:ext cx="2789238" cy="1841500"/>
            <a:chOff x="486" y="1176"/>
            <a:chExt cx="1757" cy="1160"/>
          </a:xfrm>
        </p:grpSpPr>
        <p:sp>
          <p:nvSpPr>
            <p:cNvPr id="16403" name="Freeform 4"/>
            <p:cNvSpPr>
              <a:spLocks/>
            </p:cNvSpPr>
            <p:nvPr/>
          </p:nvSpPr>
          <p:spPr bwMode="auto">
            <a:xfrm>
              <a:off x="486" y="1176"/>
              <a:ext cx="1757" cy="1150"/>
            </a:xfrm>
            <a:custGeom>
              <a:avLst/>
              <a:gdLst>
                <a:gd name="T0" fmla="*/ 108 w 1757"/>
                <a:gd name="T1" fmla="*/ 402 h 1150"/>
                <a:gd name="T2" fmla="*/ 390 w 1757"/>
                <a:gd name="T3" fmla="*/ 216 h 1150"/>
                <a:gd name="T4" fmla="*/ 801 w 1757"/>
                <a:gd name="T5" fmla="*/ 27 h 1150"/>
                <a:gd name="T6" fmla="*/ 1341 w 1757"/>
                <a:gd name="T7" fmla="*/ 54 h 1150"/>
                <a:gd name="T8" fmla="*/ 1602 w 1757"/>
                <a:gd name="T9" fmla="*/ 141 h 1150"/>
                <a:gd name="T10" fmla="*/ 1665 w 1757"/>
                <a:gd name="T11" fmla="*/ 489 h 1150"/>
                <a:gd name="T12" fmla="*/ 1644 w 1757"/>
                <a:gd name="T13" fmla="*/ 1044 h 1150"/>
                <a:gd name="T14" fmla="*/ 984 w 1757"/>
                <a:gd name="T15" fmla="*/ 1125 h 1150"/>
                <a:gd name="T16" fmla="*/ 540 w 1757"/>
                <a:gd name="T17" fmla="*/ 1068 h 1150"/>
                <a:gd name="T18" fmla="*/ 72 w 1757"/>
                <a:gd name="T19" fmla="*/ 684 h 1150"/>
                <a:gd name="T20" fmla="*/ 108 w 1757"/>
                <a:gd name="T21" fmla="*/ 402 h 115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757"/>
                <a:gd name="T34" fmla="*/ 0 h 1150"/>
                <a:gd name="T35" fmla="*/ 1757 w 1757"/>
                <a:gd name="T36" fmla="*/ 1150 h 115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757" h="1150">
                  <a:moveTo>
                    <a:pt x="108" y="402"/>
                  </a:moveTo>
                  <a:cubicBezTo>
                    <a:pt x="161" y="324"/>
                    <a:pt x="275" y="278"/>
                    <a:pt x="390" y="216"/>
                  </a:cubicBezTo>
                  <a:cubicBezTo>
                    <a:pt x="505" y="154"/>
                    <a:pt x="642" y="54"/>
                    <a:pt x="801" y="27"/>
                  </a:cubicBezTo>
                  <a:cubicBezTo>
                    <a:pt x="960" y="0"/>
                    <a:pt x="1208" y="35"/>
                    <a:pt x="1341" y="54"/>
                  </a:cubicBezTo>
                  <a:cubicBezTo>
                    <a:pt x="1474" y="73"/>
                    <a:pt x="1548" y="68"/>
                    <a:pt x="1602" y="141"/>
                  </a:cubicBezTo>
                  <a:cubicBezTo>
                    <a:pt x="1656" y="214"/>
                    <a:pt x="1658" y="339"/>
                    <a:pt x="1665" y="489"/>
                  </a:cubicBezTo>
                  <a:cubicBezTo>
                    <a:pt x="1672" y="639"/>
                    <a:pt x="1757" y="938"/>
                    <a:pt x="1644" y="1044"/>
                  </a:cubicBezTo>
                  <a:cubicBezTo>
                    <a:pt x="1531" y="1150"/>
                    <a:pt x="1168" y="1121"/>
                    <a:pt x="984" y="1125"/>
                  </a:cubicBezTo>
                  <a:cubicBezTo>
                    <a:pt x="800" y="1129"/>
                    <a:pt x="692" y="1141"/>
                    <a:pt x="540" y="1068"/>
                  </a:cubicBezTo>
                  <a:cubicBezTo>
                    <a:pt x="388" y="995"/>
                    <a:pt x="144" y="795"/>
                    <a:pt x="72" y="684"/>
                  </a:cubicBezTo>
                  <a:cubicBezTo>
                    <a:pt x="0" y="573"/>
                    <a:pt x="55" y="480"/>
                    <a:pt x="108" y="402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04" name="Freeform 5"/>
            <p:cNvSpPr>
              <a:spLocks/>
            </p:cNvSpPr>
            <p:nvPr/>
          </p:nvSpPr>
          <p:spPr bwMode="auto">
            <a:xfrm>
              <a:off x="840" y="1488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05" name="Oval 6"/>
            <p:cNvSpPr>
              <a:spLocks noChangeArrowheads="1"/>
            </p:cNvSpPr>
            <p:nvPr/>
          </p:nvSpPr>
          <p:spPr bwMode="auto">
            <a:xfrm>
              <a:off x="580" y="173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06" name="Line 7"/>
            <p:cNvSpPr>
              <a:spLocks noChangeShapeType="1"/>
            </p:cNvSpPr>
            <p:nvPr/>
          </p:nvSpPr>
          <p:spPr bwMode="auto">
            <a:xfrm>
              <a:off x="580" y="172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7" name="Line 8"/>
            <p:cNvSpPr>
              <a:spLocks noChangeShapeType="1"/>
            </p:cNvSpPr>
            <p:nvPr/>
          </p:nvSpPr>
          <p:spPr bwMode="auto">
            <a:xfrm>
              <a:off x="893" y="172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8" name="Rectangle 9"/>
            <p:cNvSpPr>
              <a:spLocks noChangeArrowheads="1"/>
            </p:cNvSpPr>
            <p:nvPr/>
          </p:nvSpPr>
          <p:spPr bwMode="auto">
            <a:xfrm>
              <a:off x="580" y="172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09" name="Oval 10"/>
            <p:cNvSpPr>
              <a:spLocks noChangeArrowheads="1"/>
            </p:cNvSpPr>
            <p:nvPr/>
          </p:nvSpPr>
          <p:spPr bwMode="auto">
            <a:xfrm>
              <a:off x="577" y="166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10" name="Oval 11"/>
            <p:cNvSpPr>
              <a:spLocks noChangeArrowheads="1"/>
            </p:cNvSpPr>
            <p:nvPr/>
          </p:nvSpPr>
          <p:spPr bwMode="auto">
            <a:xfrm>
              <a:off x="1050" y="1427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11" name="Line 12"/>
            <p:cNvSpPr>
              <a:spLocks noChangeShapeType="1"/>
            </p:cNvSpPr>
            <p:nvPr/>
          </p:nvSpPr>
          <p:spPr bwMode="auto">
            <a:xfrm>
              <a:off x="1050" y="1420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2" name="Line 13"/>
            <p:cNvSpPr>
              <a:spLocks noChangeShapeType="1"/>
            </p:cNvSpPr>
            <p:nvPr/>
          </p:nvSpPr>
          <p:spPr bwMode="auto">
            <a:xfrm>
              <a:off x="1363" y="1420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3" name="Rectangle 14"/>
            <p:cNvSpPr>
              <a:spLocks noChangeArrowheads="1"/>
            </p:cNvSpPr>
            <p:nvPr/>
          </p:nvSpPr>
          <p:spPr bwMode="auto">
            <a:xfrm>
              <a:off x="1050" y="1420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14" name="Oval 15"/>
            <p:cNvSpPr>
              <a:spLocks noChangeArrowheads="1"/>
            </p:cNvSpPr>
            <p:nvPr/>
          </p:nvSpPr>
          <p:spPr bwMode="auto">
            <a:xfrm>
              <a:off x="1047" y="1361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15" name="Oval 16"/>
            <p:cNvSpPr>
              <a:spLocks noChangeArrowheads="1"/>
            </p:cNvSpPr>
            <p:nvPr/>
          </p:nvSpPr>
          <p:spPr bwMode="auto">
            <a:xfrm>
              <a:off x="1733" y="1423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16" name="Line 17"/>
            <p:cNvSpPr>
              <a:spLocks noChangeShapeType="1"/>
            </p:cNvSpPr>
            <p:nvPr/>
          </p:nvSpPr>
          <p:spPr bwMode="auto">
            <a:xfrm>
              <a:off x="1733" y="1416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7" name="Line 18"/>
            <p:cNvSpPr>
              <a:spLocks noChangeShapeType="1"/>
            </p:cNvSpPr>
            <p:nvPr/>
          </p:nvSpPr>
          <p:spPr bwMode="auto">
            <a:xfrm>
              <a:off x="2045" y="1416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8" name="Rectangle 19"/>
            <p:cNvSpPr>
              <a:spLocks noChangeArrowheads="1"/>
            </p:cNvSpPr>
            <p:nvPr/>
          </p:nvSpPr>
          <p:spPr bwMode="auto">
            <a:xfrm>
              <a:off x="1733" y="1416"/>
              <a:ext cx="309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19" name="Oval 20"/>
            <p:cNvSpPr>
              <a:spLocks noChangeArrowheads="1"/>
            </p:cNvSpPr>
            <p:nvPr/>
          </p:nvSpPr>
          <p:spPr bwMode="auto">
            <a:xfrm>
              <a:off x="1736" y="1360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20" name="Freeform 21"/>
            <p:cNvSpPr>
              <a:spLocks/>
            </p:cNvSpPr>
            <p:nvPr/>
          </p:nvSpPr>
          <p:spPr bwMode="auto">
            <a:xfrm>
              <a:off x="1899" y="1515"/>
              <a:ext cx="47" cy="543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43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21" name="Freeform 22"/>
            <p:cNvSpPr>
              <a:spLocks/>
            </p:cNvSpPr>
            <p:nvPr/>
          </p:nvSpPr>
          <p:spPr bwMode="auto">
            <a:xfrm>
              <a:off x="1206" y="1521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  <a:gd name="T4" fmla="*/ 0 60000 65536"/>
                <a:gd name="T5" fmla="*/ 0 60000 65536"/>
                <a:gd name="T6" fmla="*/ 0 w 1"/>
                <a:gd name="T7" fmla="*/ 0 h 537"/>
                <a:gd name="T8" fmla="*/ 1 w 1"/>
                <a:gd name="T9" fmla="*/ 537 h 5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22" name="Freeform 23"/>
            <p:cNvSpPr>
              <a:spLocks/>
            </p:cNvSpPr>
            <p:nvPr/>
          </p:nvSpPr>
          <p:spPr bwMode="auto">
            <a:xfrm>
              <a:off x="1377" y="2136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23" name="Freeform 24"/>
            <p:cNvSpPr>
              <a:spLocks/>
            </p:cNvSpPr>
            <p:nvPr/>
          </p:nvSpPr>
          <p:spPr bwMode="auto">
            <a:xfrm>
              <a:off x="786" y="1812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  <a:gd name="T4" fmla="*/ 0 60000 65536"/>
                <a:gd name="T5" fmla="*/ 0 60000 65536"/>
                <a:gd name="T6" fmla="*/ 0 w 276"/>
                <a:gd name="T7" fmla="*/ 0 h 264"/>
                <a:gd name="T8" fmla="*/ 276 w 276"/>
                <a:gd name="T9" fmla="*/ 264 h 2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24" name="Freeform 25"/>
            <p:cNvSpPr>
              <a:spLocks/>
            </p:cNvSpPr>
            <p:nvPr/>
          </p:nvSpPr>
          <p:spPr bwMode="auto">
            <a:xfrm>
              <a:off x="1371" y="1446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3" name="Group 26"/>
            <p:cNvGrpSpPr>
              <a:grpSpLocks/>
            </p:cNvGrpSpPr>
            <p:nvPr/>
          </p:nvGrpSpPr>
          <p:grpSpPr bwMode="auto">
            <a:xfrm>
              <a:off x="615" y="1616"/>
              <a:ext cx="233" cy="250"/>
              <a:chOff x="2940" y="2429"/>
              <a:chExt cx="236" cy="250"/>
            </a:xfrm>
          </p:grpSpPr>
          <p:sp>
            <p:nvSpPr>
              <p:cNvPr id="16456" name="Rectangle 27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57" name="Text Box 28"/>
              <p:cNvSpPr txBox="1">
                <a:spLocks noChangeArrowheads="1"/>
              </p:cNvSpPr>
              <p:nvPr/>
            </p:nvSpPr>
            <p:spPr bwMode="auto">
              <a:xfrm>
                <a:off x="2940" y="2429"/>
                <a:ext cx="2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>
                    <a:solidFill>
                      <a:srgbClr val="FF3300"/>
                    </a:solidFill>
                    <a:latin typeface="Comic Sans MS" pitchFamily="66" charset="0"/>
                  </a:rPr>
                  <a:t>A</a:t>
                </a:r>
              </a:p>
            </p:txBody>
          </p:sp>
        </p:grpSp>
        <p:grpSp>
          <p:nvGrpSpPr>
            <p:cNvPr id="4" name="Group 29"/>
            <p:cNvGrpSpPr>
              <a:grpSpLocks/>
            </p:cNvGrpSpPr>
            <p:nvPr/>
          </p:nvGrpSpPr>
          <p:grpSpPr bwMode="auto">
            <a:xfrm>
              <a:off x="1056" y="1988"/>
              <a:ext cx="316" cy="250"/>
              <a:chOff x="1740" y="2306"/>
              <a:chExt cx="316" cy="250"/>
            </a:xfrm>
          </p:grpSpPr>
          <p:sp>
            <p:nvSpPr>
              <p:cNvPr id="16448" name="Oval 30"/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49" name="Line 31"/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50" name="Line 32"/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51" name="Rectangle 33"/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>
                  <a:solidFill>
                    <a:srgbClr val="3333FF"/>
                  </a:solidFill>
                </a:endParaRPr>
              </a:p>
            </p:txBody>
          </p:sp>
          <p:sp>
            <p:nvSpPr>
              <p:cNvPr id="16452" name="Oval 34"/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5" name="Group 35"/>
              <p:cNvGrpSpPr>
                <a:grpSpLocks/>
              </p:cNvGrpSpPr>
              <p:nvPr/>
            </p:nvGrpSpPr>
            <p:grpSpPr bwMode="auto">
              <a:xfrm>
                <a:off x="1793" y="2306"/>
                <a:ext cx="216" cy="250"/>
                <a:chOff x="2948" y="2429"/>
                <a:chExt cx="219" cy="250"/>
              </a:xfrm>
            </p:grpSpPr>
            <p:sp>
              <p:nvSpPr>
                <p:cNvPr id="16454" name="Rectangle 36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455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2948" y="2429"/>
                  <a:ext cx="219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r>
                    <a:rPr lang="en-US" altLang="en-US" sz="2000">
                      <a:solidFill>
                        <a:srgbClr val="FF3300"/>
                      </a:solidFill>
                      <a:latin typeface="Comic Sans MS" pitchFamily="66" charset="0"/>
                    </a:rPr>
                    <a:t>E</a:t>
                  </a:r>
                  <a:endParaRPr lang="en-US" altLang="en-US">
                    <a:solidFill>
                      <a:srgbClr val="FF3300"/>
                    </a:solidFill>
                  </a:endParaRPr>
                </a:p>
              </p:txBody>
            </p:sp>
          </p:grpSp>
        </p:grpSp>
        <p:grpSp>
          <p:nvGrpSpPr>
            <p:cNvPr id="6" name="Group 38"/>
            <p:cNvGrpSpPr>
              <a:grpSpLocks/>
            </p:cNvGrpSpPr>
            <p:nvPr/>
          </p:nvGrpSpPr>
          <p:grpSpPr bwMode="auto">
            <a:xfrm>
              <a:off x="1747" y="2009"/>
              <a:ext cx="316" cy="250"/>
              <a:chOff x="1051" y="2303"/>
              <a:chExt cx="316" cy="250"/>
            </a:xfrm>
          </p:grpSpPr>
          <p:sp>
            <p:nvSpPr>
              <p:cNvPr id="16440" name="Oval 39"/>
              <p:cNvSpPr>
                <a:spLocks noChangeArrowheads="1"/>
              </p:cNvSpPr>
              <p:nvPr/>
            </p:nvSpPr>
            <p:spPr bwMode="auto">
              <a:xfrm>
                <a:off x="1054" y="2423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41" name="Line 40"/>
              <p:cNvSpPr>
                <a:spLocks noChangeShapeType="1"/>
              </p:cNvSpPr>
              <p:nvPr/>
            </p:nvSpPr>
            <p:spPr bwMode="auto">
              <a:xfrm>
                <a:off x="1054" y="2416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42" name="Line 41"/>
              <p:cNvSpPr>
                <a:spLocks noChangeShapeType="1"/>
              </p:cNvSpPr>
              <p:nvPr/>
            </p:nvSpPr>
            <p:spPr bwMode="auto">
              <a:xfrm>
                <a:off x="1367" y="2416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43" name="Rectangle 42"/>
              <p:cNvSpPr>
                <a:spLocks noChangeArrowheads="1"/>
              </p:cNvSpPr>
              <p:nvPr/>
            </p:nvSpPr>
            <p:spPr bwMode="auto">
              <a:xfrm>
                <a:off x="1054" y="2416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>
                  <a:solidFill>
                    <a:srgbClr val="3333FF"/>
                  </a:solidFill>
                </a:endParaRPr>
              </a:p>
            </p:txBody>
          </p:sp>
          <p:sp>
            <p:nvSpPr>
              <p:cNvPr id="16444" name="Oval 43"/>
              <p:cNvSpPr>
                <a:spLocks noChangeArrowheads="1"/>
              </p:cNvSpPr>
              <p:nvPr/>
            </p:nvSpPr>
            <p:spPr bwMode="auto">
              <a:xfrm>
                <a:off x="1051" y="2357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7" name="Group 44"/>
              <p:cNvGrpSpPr>
                <a:grpSpLocks/>
              </p:cNvGrpSpPr>
              <p:nvPr/>
            </p:nvGrpSpPr>
            <p:grpSpPr bwMode="auto">
              <a:xfrm>
                <a:off x="1105" y="2303"/>
                <a:ext cx="231" cy="250"/>
                <a:chOff x="2941" y="2429"/>
                <a:chExt cx="234" cy="250"/>
              </a:xfrm>
            </p:grpSpPr>
            <p:sp>
              <p:nvSpPr>
                <p:cNvPr id="16446" name="Rectangle 45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447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2941" y="2429"/>
                  <a:ext cx="234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r>
                    <a:rPr lang="en-US" altLang="en-US" sz="2000">
                      <a:solidFill>
                        <a:srgbClr val="FF3300"/>
                      </a:solidFill>
                      <a:latin typeface="Comic Sans MS" pitchFamily="66" charset="0"/>
                    </a:rPr>
                    <a:t>D</a:t>
                  </a:r>
                </a:p>
              </p:txBody>
            </p:sp>
          </p:grpSp>
        </p:grpSp>
        <p:grpSp>
          <p:nvGrpSpPr>
            <p:cNvPr id="8" name="Group 47"/>
            <p:cNvGrpSpPr>
              <a:grpSpLocks/>
            </p:cNvGrpSpPr>
            <p:nvPr/>
          </p:nvGrpSpPr>
          <p:grpSpPr bwMode="auto">
            <a:xfrm>
              <a:off x="1789" y="1310"/>
              <a:ext cx="212" cy="250"/>
              <a:chOff x="2950" y="2429"/>
              <a:chExt cx="215" cy="250"/>
            </a:xfrm>
          </p:grpSpPr>
          <p:sp>
            <p:nvSpPr>
              <p:cNvPr id="16438" name="Rectangle 4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39" name="Text Box 49"/>
              <p:cNvSpPr txBox="1">
                <a:spLocks noChangeArrowheads="1"/>
              </p:cNvSpPr>
              <p:nvPr/>
            </p:nvSpPr>
            <p:spPr bwMode="auto">
              <a:xfrm>
                <a:off x="2950" y="2429"/>
                <a:ext cx="21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>
                    <a:solidFill>
                      <a:srgbClr val="FF3300"/>
                    </a:solidFill>
                    <a:latin typeface="Comic Sans MS" pitchFamily="66" charset="0"/>
                  </a:rPr>
                  <a:t>C</a:t>
                </a:r>
                <a:endParaRPr lang="en-US" altLang="en-US">
                  <a:solidFill>
                    <a:srgbClr val="FF3300"/>
                  </a:solidFill>
                </a:endParaRPr>
              </a:p>
            </p:txBody>
          </p:sp>
        </p:grpSp>
        <p:grpSp>
          <p:nvGrpSpPr>
            <p:cNvPr id="9" name="Group 50"/>
            <p:cNvGrpSpPr>
              <a:grpSpLocks/>
            </p:cNvGrpSpPr>
            <p:nvPr/>
          </p:nvGrpSpPr>
          <p:grpSpPr bwMode="auto">
            <a:xfrm>
              <a:off x="1103" y="1310"/>
              <a:ext cx="217" cy="250"/>
              <a:chOff x="2948" y="2429"/>
              <a:chExt cx="220" cy="250"/>
            </a:xfrm>
          </p:grpSpPr>
          <p:sp>
            <p:nvSpPr>
              <p:cNvPr id="16436" name="Rectangle 5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37" name="Text Box 52"/>
              <p:cNvSpPr txBox="1">
                <a:spLocks noChangeArrowheads="1"/>
              </p:cNvSpPr>
              <p:nvPr/>
            </p:nvSpPr>
            <p:spPr bwMode="auto">
              <a:xfrm>
                <a:off x="2948" y="2429"/>
                <a:ext cx="22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>
                    <a:solidFill>
                      <a:srgbClr val="FF3300"/>
                    </a:solidFill>
                    <a:latin typeface="Comic Sans MS" pitchFamily="66" charset="0"/>
                  </a:rPr>
                  <a:t>B</a:t>
                </a:r>
              </a:p>
            </p:txBody>
          </p:sp>
        </p:grpSp>
        <p:sp>
          <p:nvSpPr>
            <p:cNvPr id="16430" name="Text Box 53"/>
            <p:cNvSpPr txBox="1">
              <a:spLocks noChangeArrowheads="1"/>
            </p:cNvSpPr>
            <p:nvPr/>
          </p:nvSpPr>
          <p:spPr bwMode="auto">
            <a:xfrm>
              <a:off x="831" y="1439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3333FF"/>
                  </a:solidFill>
                  <a:latin typeface="Comic Sans MS" pitchFamily="66" charset="0"/>
                </a:rPr>
                <a:t>7</a:t>
              </a:r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31" name="Text Box 54"/>
            <p:cNvSpPr txBox="1">
              <a:spLocks noChangeArrowheads="1"/>
            </p:cNvSpPr>
            <p:nvPr/>
          </p:nvSpPr>
          <p:spPr bwMode="auto">
            <a:xfrm>
              <a:off x="1179" y="1658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3333FF"/>
                  </a:solidFill>
                  <a:latin typeface="Comic Sans MS" pitchFamily="66" charset="0"/>
                </a:rPr>
                <a:t>8</a:t>
              </a:r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32" name="Text Box 55"/>
            <p:cNvSpPr txBox="1">
              <a:spLocks noChangeArrowheads="1"/>
            </p:cNvSpPr>
            <p:nvPr/>
          </p:nvSpPr>
          <p:spPr bwMode="auto">
            <a:xfrm>
              <a:off x="755" y="1871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3333FF"/>
                  </a:solidFill>
                  <a:latin typeface="Comic Sans MS" pitchFamily="66" charset="0"/>
                </a:rPr>
                <a:t>1</a:t>
              </a:r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33" name="Text Box 56"/>
            <p:cNvSpPr txBox="1">
              <a:spLocks noChangeArrowheads="1"/>
            </p:cNvSpPr>
            <p:nvPr/>
          </p:nvSpPr>
          <p:spPr bwMode="auto">
            <a:xfrm>
              <a:off x="1500" y="210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3333FF"/>
                  </a:solidFill>
                  <a:latin typeface="Comic Sans MS" pitchFamily="66" charset="0"/>
                </a:rPr>
                <a:t>2</a:t>
              </a:r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34" name="Text Box 57"/>
            <p:cNvSpPr txBox="1">
              <a:spLocks noChangeArrowheads="1"/>
            </p:cNvSpPr>
            <p:nvPr/>
          </p:nvSpPr>
          <p:spPr bwMode="auto">
            <a:xfrm>
              <a:off x="1469" y="1253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3333FF"/>
                  </a:solidFill>
                  <a:latin typeface="Comic Sans MS" pitchFamily="66" charset="0"/>
                </a:rPr>
                <a:t>1</a:t>
              </a:r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35" name="Text Box 58"/>
            <p:cNvSpPr txBox="1">
              <a:spLocks noChangeArrowheads="1"/>
            </p:cNvSpPr>
            <p:nvPr/>
          </p:nvSpPr>
          <p:spPr bwMode="auto">
            <a:xfrm>
              <a:off x="1908" y="1652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3333FF"/>
                  </a:solidFill>
                  <a:latin typeface="Comic Sans MS" pitchFamily="66" charset="0"/>
                </a:rPr>
                <a:t>2</a:t>
              </a:r>
              <a:endParaRPr lang="en-US" altLang="en-US">
                <a:solidFill>
                  <a:srgbClr val="3333FF"/>
                </a:solidFill>
              </a:endParaRPr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4876800" y="1219200"/>
            <a:ext cx="261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3124200" y="1447800"/>
            <a:ext cx="42351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A</a:t>
            </a:r>
          </a:p>
          <a:p>
            <a:r>
              <a:rPr lang="en-US" dirty="0" smtClean="0"/>
              <a:t>B</a:t>
            </a:r>
          </a:p>
          <a:p>
            <a:r>
              <a:rPr lang="en-US" dirty="0" smtClean="0"/>
              <a:t>C</a:t>
            </a:r>
          </a:p>
          <a:p>
            <a:r>
              <a:rPr lang="en-US" dirty="0" smtClean="0"/>
              <a:t>D</a:t>
            </a:r>
          </a:p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3581400" y="1447800"/>
            <a:ext cx="929100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A    </a:t>
            </a:r>
          </a:p>
          <a:p>
            <a:r>
              <a:rPr lang="en-US" dirty="0" smtClean="0"/>
              <a:t>(0, -)</a:t>
            </a:r>
          </a:p>
          <a:p>
            <a:r>
              <a:rPr lang="en-US" dirty="0" smtClean="0"/>
              <a:t>(7, B)</a:t>
            </a:r>
          </a:p>
          <a:p>
            <a:r>
              <a:rPr lang="en-US" dirty="0" smtClean="0"/>
              <a:t>(∞, -)</a:t>
            </a:r>
          </a:p>
          <a:p>
            <a:r>
              <a:rPr lang="en-US" dirty="0" smtClean="0"/>
              <a:t>(∞, -)</a:t>
            </a:r>
          </a:p>
          <a:p>
            <a:r>
              <a:rPr lang="en-US" dirty="0" smtClean="0"/>
              <a:t>(1, E)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4648200" y="1447800"/>
            <a:ext cx="928459" cy="23083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(7, A)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(0, -)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(1, C)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(∞, -)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(8, E)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5715000" y="1447800"/>
            <a:ext cx="942887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C</a:t>
            </a:r>
          </a:p>
          <a:p>
            <a:r>
              <a:rPr lang="en-US" dirty="0" smtClean="0"/>
              <a:t>(∞, -)</a:t>
            </a:r>
          </a:p>
          <a:p>
            <a:r>
              <a:rPr lang="en-US" dirty="0" smtClean="0"/>
              <a:t>(1, B)</a:t>
            </a:r>
          </a:p>
          <a:p>
            <a:r>
              <a:rPr lang="en-US" dirty="0" smtClean="0"/>
              <a:t>(0, -)</a:t>
            </a:r>
          </a:p>
          <a:p>
            <a:r>
              <a:rPr lang="en-US" dirty="0" smtClean="0"/>
              <a:t>(2, D)</a:t>
            </a:r>
          </a:p>
          <a:p>
            <a:r>
              <a:rPr lang="en-US" dirty="0" smtClean="0"/>
              <a:t>(∞, -)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6781800" y="1447800"/>
            <a:ext cx="90281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D  </a:t>
            </a:r>
          </a:p>
          <a:p>
            <a:r>
              <a:rPr lang="en-US" dirty="0" smtClean="0"/>
              <a:t>(∞, -)</a:t>
            </a:r>
          </a:p>
          <a:p>
            <a:r>
              <a:rPr lang="en-US" dirty="0" smtClean="0"/>
              <a:t>(∞, -)</a:t>
            </a:r>
          </a:p>
          <a:p>
            <a:r>
              <a:rPr lang="en-US" dirty="0" smtClean="0"/>
              <a:t>(2, C)</a:t>
            </a:r>
          </a:p>
          <a:p>
            <a:r>
              <a:rPr lang="en-US" dirty="0" smtClean="0"/>
              <a:t>(0, -)</a:t>
            </a:r>
          </a:p>
          <a:p>
            <a:r>
              <a:rPr lang="en-US" dirty="0" smtClean="0"/>
              <a:t>(2, E)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7848600" y="1447800"/>
            <a:ext cx="920445" cy="23083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  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(1, A)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(8, B)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(∞, -)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(2, D)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(0, -)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295400" y="4038600"/>
            <a:ext cx="42351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A</a:t>
            </a:r>
          </a:p>
          <a:p>
            <a:r>
              <a:rPr lang="en-US" dirty="0" smtClean="0"/>
              <a:t>B</a:t>
            </a:r>
          </a:p>
          <a:p>
            <a:r>
              <a:rPr lang="en-US" dirty="0" smtClean="0"/>
              <a:t>C</a:t>
            </a:r>
          </a:p>
          <a:p>
            <a:r>
              <a:rPr lang="en-US" dirty="0" smtClean="0"/>
              <a:t>D</a:t>
            </a:r>
          </a:p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1828800" y="4114800"/>
            <a:ext cx="929100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A    </a:t>
            </a:r>
          </a:p>
          <a:p>
            <a:r>
              <a:rPr lang="en-US" dirty="0" smtClean="0"/>
              <a:t>(0, -)</a:t>
            </a:r>
          </a:p>
          <a:p>
            <a:r>
              <a:rPr lang="en-US" dirty="0" smtClean="0"/>
              <a:t>(7, B)</a:t>
            </a:r>
          </a:p>
          <a:p>
            <a:r>
              <a:rPr lang="en-US" dirty="0" smtClean="0"/>
              <a:t>(8, B)</a:t>
            </a:r>
          </a:p>
          <a:p>
            <a:r>
              <a:rPr lang="en-US" dirty="0" smtClean="0"/>
              <a:t>(3, E)</a:t>
            </a:r>
          </a:p>
          <a:p>
            <a:r>
              <a:rPr lang="en-US" dirty="0" smtClean="0"/>
              <a:t>(1, E)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3429000" y="4419600"/>
            <a:ext cx="522771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Self</a:t>
            </a:r>
          </a:p>
          <a:p>
            <a:r>
              <a:rPr lang="en-US" dirty="0" smtClean="0"/>
              <a:t>min(7+0, 1+8)  -- B is winner, (7, B)</a:t>
            </a:r>
          </a:p>
          <a:p>
            <a:r>
              <a:rPr lang="en-US" dirty="0" smtClean="0"/>
              <a:t>min(7+1, 1+ ∞)  -- B is the winner (8, B)</a:t>
            </a:r>
          </a:p>
          <a:p>
            <a:r>
              <a:rPr lang="en-US" dirty="0" smtClean="0"/>
              <a:t>min(7+∞, 1+2)  -- E is the winner (3, E)</a:t>
            </a:r>
          </a:p>
          <a:p>
            <a:r>
              <a:rPr lang="en-US" dirty="0" smtClean="0"/>
              <a:t>Min (7+8, 1+0) – E is the winner (1, E)</a:t>
            </a:r>
            <a:endParaRPr lang="en-US" dirty="0"/>
          </a:p>
        </p:txBody>
      </p:sp>
      <p:cxnSp>
        <p:nvCxnSpPr>
          <p:cNvPr id="72" name="Straight Arrow Connector 71"/>
          <p:cNvCxnSpPr/>
          <p:nvPr/>
        </p:nvCxnSpPr>
        <p:spPr>
          <a:xfrm rot="10800000">
            <a:off x="2667000" y="50292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rot="10800000">
            <a:off x="2667000" y="54102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rot="10800000">
            <a:off x="2590800" y="46482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rot="10800000">
            <a:off x="2667000" y="61722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 rot="10800000">
            <a:off x="2667000" y="57912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B0DA15-C7AF-4F66-AE13-7477C10E0666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What is B’s update routing table after the exchange?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28600" y="1676400"/>
            <a:ext cx="2789238" cy="1841500"/>
            <a:chOff x="486" y="1176"/>
            <a:chExt cx="1757" cy="1160"/>
          </a:xfrm>
        </p:grpSpPr>
        <p:sp>
          <p:nvSpPr>
            <p:cNvPr id="16403" name="Freeform 4"/>
            <p:cNvSpPr>
              <a:spLocks/>
            </p:cNvSpPr>
            <p:nvPr/>
          </p:nvSpPr>
          <p:spPr bwMode="auto">
            <a:xfrm>
              <a:off x="486" y="1176"/>
              <a:ext cx="1757" cy="1150"/>
            </a:xfrm>
            <a:custGeom>
              <a:avLst/>
              <a:gdLst>
                <a:gd name="T0" fmla="*/ 108 w 1757"/>
                <a:gd name="T1" fmla="*/ 402 h 1150"/>
                <a:gd name="T2" fmla="*/ 390 w 1757"/>
                <a:gd name="T3" fmla="*/ 216 h 1150"/>
                <a:gd name="T4" fmla="*/ 801 w 1757"/>
                <a:gd name="T5" fmla="*/ 27 h 1150"/>
                <a:gd name="T6" fmla="*/ 1341 w 1757"/>
                <a:gd name="T7" fmla="*/ 54 h 1150"/>
                <a:gd name="T8" fmla="*/ 1602 w 1757"/>
                <a:gd name="T9" fmla="*/ 141 h 1150"/>
                <a:gd name="T10" fmla="*/ 1665 w 1757"/>
                <a:gd name="T11" fmla="*/ 489 h 1150"/>
                <a:gd name="T12" fmla="*/ 1644 w 1757"/>
                <a:gd name="T13" fmla="*/ 1044 h 1150"/>
                <a:gd name="T14" fmla="*/ 984 w 1757"/>
                <a:gd name="T15" fmla="*/ 1125 h 1150"/>
                <a:gd name="T16" fmla="*/ 540 w 1757"/>
                <a:gd name="T17" fmla="*/ 1068 h 1150"/>
                <a:gd name="T18" fmla="*/ 72 w 1757"/>
                <a:gd name="T19" fmla="*/ 684 h 1150"/>
                <a:gd name="T20" fmla="*/ 108 w 1757"/>
                <a:gd name="T21" fmla="*/ 402 h 115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757"/>
                <a:gd name="T34" fmla="*/ 0 h 1150"/>
                <a:gd name="T35" fmla="*/ 1757 w 1757"/>
                <a:gd name="T36" fmla="*/ 1150 h 115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757" h="1150">
                  <a:moveTo>
                    <a:pt x="108" y="402"/>
                  </a:moveTo>
                  <a:cubicBezTo>
                    <a:pt x="161" y="324"/>
                    <a:pt x="275" y="278"/>
                    <a:pt x="390" y="216"/>
                  </a:cubicBezTo>
                  <a:cubicBezTo>
                    <a:pt x="505" y="154"/>
                    <a:pt x="642" y="54"/>
                    <a:pt x="801" y="27"/>
                  </a:cubicBezTo>
                  <a:cubicBezTo>
                    <a:pt x="960" y="0"/>
                    <a:pt x="1208" y="35"/>
                    <a:pt x="1341" y="54"/>
                  </a:cubicBezTo>
                  <a:cubicBezTo>
                    <a:pt x="1474" y="73"/>
                    <a:pt x="1548" y="68"/>
                    <a:pt x="1602" y="141"/>
                  </a:cubicBezTo>
                  <a:cubicBezTo>
                    <a:pt x="1656" y="214"/>
                    <a:pt x="1658" y="339"/>
                    <a:pt x="1665" y="489"/>
                  </a:cubicBezTo>
                  <a:cubicBezTo>
                    <a:pt x="1672" y="639"/>
                    <a:pt x="1757" y="938"/>
                    <a:pt x="1644" y="1044"/>
                  </a:cubicBezTo>
                  <a:cubicBezTo>
                    <a:pt x="1531" y="1150"/>
                    <a:pt x="1168" y="1121"/>
                    <a:pt x="984" y="1125"/>
                  </a:cubicBezTo>
                  <a:cubicBezTo>
                    <a:pt x="800" y="1129"/>
                    <a:pt x="692" y="1141"/>
                    <a:pt x="540" y="1068"/>
                  </a:cubicBezTo>
                  <a:cubicBezTo>
                    <a:pt x="388" y="995"/>
                    <a:pt x="144" y="795"/>
                    <a:pt x="72" y="684"/>
                  </a:cubicBezTo>
                  <a:cubicBezTo>
                    <a:pt x="0" y="573"/>
                    <a:pt x="55" y="480"/>
                    <a:pt x="108" y="402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04" name="Freeform 5"/>
            <p:cNvSpPr>
              <a:spLocks/>
            </p:cNvSpPr>
            <p:nvPr/>
          </p:nvSpPr>
          <p:spPr bwMode="auto">
            <a:xfrm>
              <a:off x="840" y="1488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05" name="Oval 6"/>
            <p:cNvSpPr>
              <a:spLocks noChangeArrowheads="1"/>
            </p:cNvSpPr>
            <p:nvPr/>
          </p:nvSpPr>
          <p:spPr bwMode="auto">
            <a:xfrm>
              <a:off x="580" y="173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06" name="Line 7"/>
            <p:cNvSpPr>
              <a:spLocks noChangeShapeType="1"/>
            </p:cNvSpPr>
            <p:nvPr/>
          </p:nvSpPr>
          <p:spPr bwMode="auto">
            <a:xfrm>
              <a:off x="580" y="172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7" name="Line 8"/>
            <p:cNvSpPr>
              <a:spLocks noChangeShapeType="1"/>
            </p:cNvSpPr>
            <p:nvPr/>
          </p:nvSpPr>
          <p:spPr bwMode="auto">
            <a:xfrm>
              <a:off x="893" y="172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8" name="Rectangle 9"/>
            <p:cNvSpPr>
              <a:spLocks noChangeArrowheads="1"/>
            </p:cNvSpPr>
            <p:nvPr/>
          </p:nvSpPr>
          <p:spPr bwMode="auto">
            <a:xfrm>
              <a:off x="580" y="172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09" name="Oval 10"/>
            <p:cNvSpPr>
              <a:spLocks noChangeArrowheads="1"/>
            </p:cNvSpPr>
            <p:nvPr/>
          </p:nvSpPr>
          <p:spPr bwMode="auto">
            <a:xfrm>
              <a:off x="577" y="166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10" name="Oval 11"/>
            <p:cNvSpPr>
              <a:spLocks noChangeArrowheads="1"/>
            </p:cNvSpPr>
            <p:nvPr/>
          </p:nvSpPr>
          <p:spPr bwMode="auto">
            <a:xfrm>
              <a:off x="1050" y="1427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11" name="Line 12"/>
            <p:cNvSpPr>
              <a:spLocks noChangeShapeType="1"/>
            </p:cNvSpPr>
            <p:nvPr/>
          </p:nvSpPr>
          <p:spPr bwMode="auto">
            <a:xfrm>
              <a:off x="1050" y="1420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2" name="Line 13"/>
            <p:cNvSpPr>
              <a:spLocks noChangeShapeType="1"/>
            </p:cNvSpPr>
            <p:nvPr/>
          </p:nvSpPr>
          <p:spPr bwMode="auto">
            <a:xfrm>
              <a:off x="1363" y="1420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3" name="Rectangle 14"/>
            <p:cNvSpPr>
              <a:spLocks noChangeArrowheads="1"/>
            </p:cNvSpPr>
            <p:nvPr/>
          </p:nvSpPr>
          <p:spPr bwMode="auto">
            <a:xfrm>
              <a:off x="1050" y="1420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14" name="Oval 15"/>
            <p:cNvSpPr>
              <a:spLocks noChangeArrowheads="1"/>
            </p:cNvSpPr>
            <p:nvPr/>
          </p:nvSpPr>
          <p:spPr bwMode="auto">
            <a:xfrm>
              <a:off x="1047" y="1361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15" name="Oval 16"/>
            <p:cNvSpPr>
              <a:spLocks noChangeArrowheads="1"/>
            </p:cNvSpPr>
            <p:nvPr/>
          </p:nvSpPr>
          <p:spPr bwMode="auto">
            <a:xfrm>
              <a:off x="1733" y="1423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16" name="Line 17"/>
            <p:cNvSpPr>
              <a:spLocks noChangeShapeType="1"/>
            </p:cNvSpPr>
            <p:nvPr/>
          </p:nvSpPr>
          <p:spPr bwMode="auto">
            <a:xfrm>
              <a:off x="1733" y="1416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7" name="Line 18"/>
            <p:cNvSpPr>
              <a:spLocks noChangeShapeType="1"/>
            </p:cNvSpPr>
            <p:nvPr/>
          </p:nvSpPr>
          <p:spPr bwMode="auto">
            <a:xfrm>
              <a:off x="2045" y="1416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8" name="Rectangle 19"/>
            <p:cNvSpPr>
              <a:spLocks noChangeArrowheads="1"/>
            </p:cNvSpPr>
            <p:nvPr/>
          </p:nvSpPr>
          <p:spPr bwMode="auto">
            <a:xfrm>
              <a:off x="1733" y="1416"/>
              <a:ext cx="309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19" name="Oval 20"/>
            <p:cNvSpPr>
              <a:spLocks noChangeArrowheads="1"/>
            </p:cNvSpPr>
            <p:nvPr/>
          </p:nvSpPr>
          <p:spPr bwMode="auto">
            <a:xfrm>
              <a:off x="1736" y="1360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20" name="Freeform 21"/>
            <p:cNvSpPr>
              <a:spLocks/>
            </p:cNvSpPr>
            <p:nvPr/>
          </p:nvSpPr>
          <p:spPr bwMode="auto">
            <a:xfrm>
              <a:off x="1899" y="1515"/>
              <a:ext cx="47" cy="543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43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21" name="Freeform 22"/>
            <p:cNvSpPr>
              <a:spLocks/>
            </p:cNvSpPr>
            <p:nvPr/>
          </p:nvSpPr>
          <p:spPr bwMode="auto">
            <a:xfrm>
              <a:off x="1206" y="1521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  <a:gd name="T4" fmla="*/ 0 60000 65536"/>
                <a:gd name="T5" fmla="*/ 0 60000 65536"/>
                <a:gd name="T6" fmla="*/ 0 w 1"/>
                <a:gd name="T7" fmla="*/ 0 h 537"/>
                <a:gd name="T8" fmla="*/ 1 w 1"/>
                <a:gd name="T9" fmla="*/ 537 h 5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22" name="Freeform 23"/>
            <p:cNvSpPr>
              <a:spLocks/>
            </p:cNvSpPr>
            <p:nvPr/>
          </p:nvSpPr>
          <p:spPr bwMode="auto">
            <a:xfrm>
              <a:off x="1377" y="2136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23" name="Freeform 24"/>
            <p:cNvSpPr>
              <a:spLocks/>
            </p:cNvSpPr>
            <p:nvPr/>
          </p:nvSpPr>
          <p:spPr bwMode="auto">
            <a:xfrm>
              <a:off x="786" y="1812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  <a:gd name="T4" fmla="*/ 0 60000 65536"/>
                <a:gd name="T5" fmla="*/ 0 60000 65536"/>
                <a:gd name="T6" fmla="*/ 0 w 276"/>
                <a:gd name="T7" fmla="*/ 0 h 264"/>
                <a:gd name="T8" fmla="*/ 276 w 276"/>
                <a:gd name="T9" fmla="*/ 264 h 2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24" name="Freeform 25"/>
            <p:cNvSpPr>
              <a:spLocks/>
            </p:cNvSpPr>
            <p:nvPr/>
          </p:nvSpPr>
          <p:spPr bwMode="auto">
            <a:xfrm>
              <a:off x="1371" y="1446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3" name="Group 26"/>
            <p:cNvGrpSpPr>
              <a:grpSpLocks/>
            </p:cNvGrpSpPr>
            <p:nvPr/>
          </p:nvGrpSpPr>
          <p:grpSpPr bwMode="auto">
            <a:xfrm>
              <a:off x="615" y="1616"/>
              <a:ext cx="233" cy="250"/>
              <a:chOff x="2940" y="2429"/>
              <a:chExt cx="236" cy="250"/>
            </a:xfrm>
          </p:grpSpPr>
          <p:sp>
            <p:nvSpPr>
              <p:cNvPr id="16456" name="Rectangle 27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57" name="Text Box 28"/>
              <p:cNvSpPr txBox="1">
                <a:spLocks noChangeArrowheads="1"/>
              </p:cNvSpPr>
              <p:nvPr/>
            </p:nvSpPr>
            <p:spPr bwMode="auto">
              <a:xfrm>
                <a:off x="2940" y="2429"/>
                <a:ext cx="2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>
                    <a:solidFill>
                      <a:srgbClr val="FF3300"/>
                    </a:solidFill>
                    <a:latin typeface="Comic Sans MS" pitchFamily="66" charset="0"/>
                  </a:rPr>
                  <a:t>A</a:t>
                </a:r>
              </a:p>
            </p:txBody>
          </p:sp>
        </p:grpSp>
        <p:grpSp>
          <p:nvGrpSpPr>
            <p:cNvPr id="4" name="Group 29"/>
            <p:cNvGrpSpPr>
              <a:grpSpLocks/>
            </p:cNvGrpSpPr>
            <p:nvPr/>
          </p:nvGrpSpPr>
          <p:grpSpPr bwMode="auto">
            <a:xfrm>
              <a:off x="1056" y="1988"/>
              <a:ext cx="316" cy="250"/>
              <a:chOff x="1740" y="2306"/>
              <a:chExt cx="316" cy="250"/>
            </a:xfrm>
          </p:grpSpPr>
          <p:sp>
            <p:nvSpPr>
              <p:cNvPr id="16448" name="Oval 30"/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49" name="Line 31"/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50" name="Line 32"/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51" name="Rectangle 33"/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>
                  <a:solidFill>
                    <a:srgbClr val="3333FF"/>
                  </a:solidFill>
                </a:endParaRPr>
              </a:p>
            </p:txBody>
          </p:sp>
          <p:sp>
            <p:nvSpPr>
              <p:cNvPr id="16452" name="Oval 34"/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5" name="Group 35"/>
              <p:cNvGrpSpPr>
                <a:grpSpLocks/>
              </p:cNvGrpSpPr>
              <p:nvPr/>
            </p:nvGrpSpPr>
            <p:grpSpPr bwMode="auto">
              <a:xfrm>
                <a:off x="1793" y="2306"/>
                <a:ext cx="216" cy="250"/>
                <a:chOff x="2948" y="2429"/>
                <a:chExt cx="219" cy="250"/>
              </a:xfrm>
            </p:grpSpPr>
            <p:sp>
              <p:nvSpPr>
                <p:cNvPr id="16454" name="Rectangle 36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455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2948" y="2429"/>
                  <a:ext cx="219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r>
                    <a:rPr lang="en-US" altLang="en-US" sz="2000">
                      <a:solidFill>
                        <a:srgbClr val="FF3300"/>
                      </a:solidFill>
                      <a:latin typeface="Comic Sans MS" pitchFamily="66" charset="0"/>
                    </a:rPr>
                    <a:t>E</a:t>
                  </a:r>
                  <a:endParaRPr lang="en-US" altLang="en-US">
                    <a:solidFill>
                      <a:srgbClr val="FF3300"/>
                    </a:solidFill>
                  </a:endParaRPr>
                </a:p>
              </p:txBody>
            </p:sp>
          </p:grpSp>
        </p:grpSp>
        <p:grpSp>
          <p:nvGrpSpPr>
            <p:cNvPr id="6" name="Group 38"/>
            <p:cNvGrpSpPr>
              <a:grpSpLocks/>
            </p:cNvGrpSpPr>
            <p:nvPr/>
          </p:nvGrpSpPr>
          <p:grpSpPr bwMode="auto">
            <a:xfrm>
              <a:off x="1747" y="2009"/>
              <a:ext cx="316" cy="250"/>
              <a:chOff x="1051" y="2303"/>
              <a:chExt cx="316" cy="250"/>
            </a:xfrm>
          </p:grpSpPr>
          <p:sp>
            <p:nvSpPr>
              <p:cNvPr id="16440" name="Oval 39"/>
              <p:cNvSpPr>
                <a:spLocks noChangeArrowheads="1"/>
              </p:cNvSpPr>
              <p:nvPr/>
            </p:nvSpPr>
            <p:spPr bwMode="auto">
              <a:xfrm>
                <a:off x="1054" y="2423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41" name="Line 40"/>
              <p:cNvSpPr>
                <a:spLocks noChangeShapeType="1"/>
              </p:cNvSpPr>
              <p:nvPr/>
            </p:nvSpPr>
            <p:spPr bwMode="auto">
              <a:xfrm>
                <a:off x="1054" y="2416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42" name="Line 41"/>
              <p:cNvSpPr>
                <a:spLocks noChangeShapeType="1"/>
              </p:cNvSpPr>
              <p:nvPr/>
            </p:nvSpPr>
            <p:spPr bwMode="auto">
              <a:xfrm>
                <a:off x="1367" y="2416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43" name="Rectangle 42"/>
              <p:cNvSpPr>
                <a:spLocks noChangeArrowheads="1"/>
              </p:cNvSpPr>
              <p:nvPr/>
            </p:nvSpPr>
            <p:spPr bwMode="auto">
              <a:xfrm>
                <a:off x="1054" y="2416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>
                  <a:solidFill>
                    <a:srgbClr val="3333FF"/>
                  </a:solidFill>
                </a:endParaRPr>
              </a:p>
            </p:txBody>
          </p:sp>
          <p:sp>
            <p:nvSpPr>
              <p:cNvPr id="16444" name="Oval 43"/>
              <p:cNvSpPr>
                <a:spLocks noChangeArrowheads="1"/>
              </p:cNvSpPr>
              <p:nvPr/>
            </p:nvSpPr>
            <p:spPr bwMode="auto">
              <a:xfrm>
                <a:off x="1051" y="2357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7" name="Group 44"/>
              <p:cNvGrpSpPr>
                <a:grpSpLocks/>
              </p:cNvGrpSpPr>
              <p:nvPr/>
            </p:nvGrpSpPr>
            <p:grpSpPr bwMode="auto">
              <a:xfrm>
                <a:off x="1105" y="2303"/>
                <a:ext cx="231" cy="250"/>
                <a:chOff x="2941" y="2429"/>
                <a:chExt cx="234" cy="250"/>
              </a:xfrm>
            </p:grpSpPr>
            <p:sp>
              <p:nvSpPr>
                <p:cNvPr id="16446" name="Rectangle 45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447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2941" y="2429"/>
                  <a:ext cx="234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r>
                    <a:rPr lang="en-US" altLang="en-US" sz="2000">
                      <a:solidFill>
                        <a:srgbClr val="FF3300"/>
                      </a:solidFill>
                      <a:latin typeface="Comic Sans MS" pitchFamily="66" charset="0"/>
                    </a:rPr>
                    <a:t>D</a:t>
                  </a:r>
                </a:p>
              </p:txBody>
            </p:sp>
          </p:grpSp>
        </p:grpSp>
        <p:grpSp>
          <p:nvGrpSpPr>
            <p:cNvPr id="8" name="Group 47"/>
            <p:cNvGrpSpPr>
              <a:grpSpLocks/>
            </p:cNvGrpSpPr>
            <p:nvPr/>
          </p:nvGrpSpPr>
          <p:grpSpPr bwMode="auto">
            <a:xfrm>
              <a:off x="1789" y="1310"/>
              <a:ext cx="212" cy="250"/>
              <a:chOff x="2950" y="2429"/>
              <a:chExt cx="215" cy="250"/>
            </a:xfrm>
          </p:grpSpPr>
          <p:sp>
            <p:nvSpPr>
              <p:cNvPr id="16438" name="Rectangle 4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39" name="Text Box 49"/>
              <p:cNvSpPr txBox="1">
                <a:spLocks noChangeArrowheads="1"/>
              </p:cNvSpPr>
              <p:nvPr/>
            </p:nvSpPr>
            <p:spPr bwMode="auto">
              <a:xfrm>
                <a:off x="2950" y="2429"/>
                <a:ext cx="21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>
                    <a:solidFill>
                      <a:srgbClr val="FF3300"/>
                    </a:solidFill>
                    <a:latin typeface="Comic Sans MS" pitchFamily="66" charset="0"/>
                  </a:rPr>
                  <a:t>C</a:t>
                </a:r>
                <a:endParaRPr lang="en-US" altLang="en-US">
                  <a:solidFill>
                    <a:srgbClr val="FF3300"/>
                  </a:solidFill>
                </a:endParaRPr>
              </a:p>
            </p:txBody>
          </p:sp>
        </p:grpSp>
        <p:grpSp>
          <p:nvGrpSpPr>
            <p:cNvPr id="9" name="Group 50"/>
            <p:cNvGrpSpPr>
              <a:grpSpLocks/>
            </p:cNvGrpSpPr>
            <p:nvPr/>
          </p:nvGrpSpPr>
          <p:grpSpPr bwMode="auto">
            <a:xfrm>
              <a:off x="1103" y="1310"/>
              <a:ext cx="217" cy="250"/>
              <a:chOff x="2948" y="2429"/>
              <a:chExt cx="220" cy="250"/>
            </a:xfrm>
          </p:grpSpPr>
          <p:sp>
            <p:nvSpPr>
              <p:cNvPr id="16436" name="Rectangle 5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37" name="Text Box 52"/>
              <p:cNvSpPr txBox="1">
                <a:spLocks noChangeArrowheads="1"/>
              </p:cNvSpPr>
              <p:nvPr/>
            </p:nvSpPr>
            <p:spPr bwMode="auto">
              <a:xfrm>
                <a:off x="2948" y="2429"/>
                <a:ext cx="22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>
                    <a:solidFill>
                      <a:srgbClr val="FF3300"/>
                    </a:solidFill>
                    <a:latin typeface="Comic Sans MS" pitchFamily="66" charset="0"/>
                  </a:rPr>
                  <a:t>B</a:t>
                </a:r>
              </a:p>
            </p:txBody>
          </p:sp>
        </p:grpSp>
        <p:sp>
          <p:nvSpPr>
            <p:cNvPr id="16430" name="Text Box 53"/>
            <p:cNvSpPr txBox="1">
              <a:spLocks noChangeArrowheads="1"/>
            </p:cNvSpPr>
            <p:nvPr/>
          </p:nvSpPr>
          <p:spPr bwMode="auto">
            <a:xfrm>
              <a:off x="831" y="1439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3333FF"/>
                  </a:solidFill>
                  <a:latin typeface="Comic Sans MS" pitchFamily="66" charset="0"/>
                </a:rPr>
                <a:t>7</a:t>
              </a:r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31" name="Text Box 54"/>
            <p:cNvSpPr txBox="1">
              <a:spLocks noChangeArrowheads="1"/>
            </p:cNvSpPr>
            <p:nvPr/>
          </p:nvSpPr>
          <p:spPr bwMode="auto">
            <a:xfrm>
              <a:off x="1179" y="1658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3333FF"/>
                  </a:solidFill>
                  <a:latin typeface="Comic Sans MS" pitchFamily="66" charset="0"/>
                </a:rPr>
                <a:t>8</a:t>
              </a:r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32" name="Text Box 55"/>
            <p:cNvSpPr txBox="1">
              <a:spLocks noChangeArrowheads="1"/>
            </p:cNvSpPr>
            <p:nvPr/>
          </p:nvSpPr>
          <p:spPr bwMode="auto">
            <a:xfrm>
              <a:off x="755" y="1871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3333FF"/>
                  </a:solidFill>
                  <a:latin typeface="Comic Sans MS" pitchFamily="66" charset="0"/>
                </a:rPr>
                <a:t>1</a:t>
              </a:r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33" name="Text Box 56"/>
            <p:cNvSpPr txBox="1">
              <a:spLocks noChangeArrowheads="1"/>
            </p:cNvSpPr>
            <p:nvPr/>
          </p:nvSpPr>
          <p:spPr bwMode="auto">
            <a:xfrm>
              <a:off x="1500" y="210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3333FF"/>
                  </a:solidFill>
                  <a:latin typeface="Comic Sans MS" pitchFamily="66" charset="0"/>
                </a:rPr>
                <a:t>2</a:t>
              </a:r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34" name="Text Box 57"/>
            <p:cNvSpPr txBox="1">
              <a:spLocks noChangeArrowheads="1"/>
            </p:cNvSpPr>
            <p:nvPr/>
          </p:nvSpPr>
          <p:spPr bwMode="auto">
            <a:xfrm>
              <a:off x="1469" y="1253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3333FF"/>
                  </a:solidFill>
                  <a:latin typeface="Comic Sans MS" pitchFamily="66" charset="0"/>
                </a:rPr>
                <a:t>1</a:t>
              </a:r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35" name="Text Box 58"/>
            <p:cNvSpPr txBox="1">
              <a:spLocks noChangeArrowheads="1"/>
            </p:cNvSpPr>
            <p:nvPr/>
          </p:nvSpPr>
          <p:spPr bwMode="auto">
            <a:xfrm>
              <a:off x="1908" y="1652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3333FF"/>
                  </a:solidFill>
                  <a:latin typeface="Comic Sans MS" pitchFamily="66" charset="0"/>
                </a:rPr>
                <a:t>2</a:t>
              </a:r>
              <a:endParaRPr lang="en-US" altLang="en-US">
                <a:solidFill>
                  <a:srgbClr val="3333FF"/>
                </a:solidFill>
              </a:endParaRPr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4876800" y="1219200"/>
            <a:ext cx="261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3124200" y="1447800"/>
            <a:ext cx="42351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A</a:t>
            </a:r>
          </a:p>
          <a:p>
            <a:r>
              <a:rPr lang="en-US" dirty="0" smtClean="0"/>
              <a:t>B</a:t>
            </a:r>
          </a:p>
          <a:p>
            <a:r>
              <a:rPr lang="en-US" dirty="0" smtClean="0"/>
              <a:t>C</a:t>
            </a:r>
          </a:p>
          <a:p>
            <a:r>
              <a:rPr lang="en-US" dirty="0" smtClean="0"/>
              <a:t>D</a:t>
            </a:r>
          </a:p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3581400" y="1447800"/>
            <a:ext cx="929100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A    </a:t>
            </a:r>
          </a:p>
          <a:p>
            <a:r>
              <a:rPr lang="en-US" dirty="0" smtClean="0"/>
              <a:t>(0, -)</a:t>
            </a:r>
          </a:p>
          <a:p>
            <a:r>
              <a:rPr lang="en-US" dirty="0" smtClean="0"/>
              <a:t>(7, B)</a:t>
            </a:r>
          </a:p>
          <a:p>
            <a:r>
              <a:rPr lang="en-US" dirty="0" smtClean="0"/>
              <a:t>(∞, -)</a:t>
            </a:r>
          </a:p>
          <a:p>
            <a:r>
              <a:rPr lang="en-US" dirty="0" smtClean="0"/>
              <a:t>(∞, -)</a:t>
            </a:r>
          </a:p>
          <a:p>
            <a:r>
              <a:rPr lang="en-US" dirty="0" smtClean="0"/>
              <a:t>(1, E)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4648200" y="1447800"/>
            <a:ext cx="928459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B</a:t>
            </a:r>
          </a:p>
          <a:p>
            <a:r>
              <a:rPr lang="en-US" dirty="0" smtClean="0"/>
              <a:t>(7, A)</a:t>
            </a:r>
          </a:p>
          <a:p>
            <a:r>
              <a:rPr lang="en-US" dirty="0" smtClean="0"/>
              <a:t>(0, -)</a:t>
            </a:r>
          </a:p>
          <a:p>
            <a:r>
              <a:rPr lang="en-US" dirty="0" smtClean="0"/>
              <a:t>(1, C)</a:t>
            </a:r>
          </a:p>
          <a:p>
            <a:r>
              <a:rPr lang="en-US" dirty="0" smtClean="0"/>
              <a:t>(∞, -)</a:t>
            </a:r>
          </a:p>
          <a:p>
            <a:r>
              <a:rPr lang="en-US" dirty="0" smtClean="0"/>
              <a:t>(8, E)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5715000" y="1447800"/>
            <a:ext cx="942887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C</a:t>
            </a:r>
          </a:p>
          <a:p>
            <a:r>
              <a:rPr lang="en-US" dirty="0" smtClean="0"/>
              <a:t>(∞, -)</a:t>
            </a:r>
          </a:p>
          <a:p>
            <a:r>
              <a:rPr lang="en-US" dirty="0" smtClean="0"/>
              <a:t>(1, B)</a:t>
            </a:r>
          </a:p>
          <a:p>
            <a:r>
              <a:rPr lang="en-US" dirty="0" smtClean="0"/>
              <a:t>(0, -)</a:t>
            </a:r>
          </a:p>
          <a:p>
            <a:r>
              <a:rPr lang="en-US" dirty="0" smtClean="0"/>
              <a:t>(2, D)</a:t>
            </a:r>
          </a:p>
          <a:p>
            <a:r>
              <a:rPr lang="en-US" dirty="0" smtClean="0"/>
              <a:t>(∞, -)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6781800" y="1447800"/>
            <a:ext cx="90281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D  </a:t>
            </a:r>
          </a:p>
          <a:p>
            <a:r>
              <a:rPr lang="en-US" dirty="0" smtClean="0"/>
              <a:t>(∞, -)</a:t>
            </a:r>
          </a:p>
          <a:p>
            <a:r>
              <a:rPr lang="en-US" dirty="0" smtClean="0"/>
              <a:t>(∞, -)</a:t>
            </a:r>
          </a:p>
          <a:p>
            <a:r>
              <a:rPr lang="en-US" dirty="0" smtClean="0"/>
              <a:t>(2, C)</a:t>
            </a:r>
          </a:p>
          <a:p>
            <a:r>
              <a:rPr lang="en-US" dirty="0" smtClean="0"/>
              <a:t>(0, -)</a:t>
            </a:r>
          </a:p>
          <a:p>
            <a:r>
              <a:rPr lang="en-US" dirty="0" smtClean="0"/>
              <a:t>(2, E)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7848600" y="1447800"/>
            <a:ext cx="920445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E</a:t>
            </a:r>
          </a:p>
          <a:p>
            <a:r>
              <a:rPr lang="en-US" dirty="0" smtClean="0"/>
              <a:t>(1, A)</a:t>
            </a:r>
          </a:p>
          <a:p>
            <a:r>
              <a:rPr lang="en-US" dirty="0" smtClean="0"/>
              <a:t>(8, B)</a:t>
            </a:r>
          </a:p>
          <a:p>
            <a:r>
              <a:rPr lang="en-US" dirty="0" smtClean="0"/>
              <a:t>(∞, -)</a:t>
            </a:r>
          </a:p>
          <a:p>
            <a:r>
              <a:rPr lang="en-US" dirty="0" smtClean="0"/>
              <a:t>(2, D)</a:t>
            </a:r>
          </a:p>
          <a:p>
            <a:r>
              <a:rPr lang="en-US" dirty="0" smtClean="0"/>
              <a:t>(0, -)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B0DA15-C7AF-4F66-AE13-7477C10E0666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What about C?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28600" y="1676400"/>
            <a:ext cx="2789238" cy="1841500"/>
            <a:chOff x="486" y="1176"/>
            <a:chExt cx="1757" cy="1160"/>
          </a:xfrm>
        </p:grpSpPr>
        <p:sp>
          <p:nvSpPr>
            <p:cNvPr id="16403" name="Freeform 4"/>
            <p:cNvSpPr>
              <a:spLocks/>
            </p:cNvSpPr>
            <p:nvPr/>
          </p:nvSpPr>
          <p:spPr bwMode="auto">
            <a:xfrm>
              <a:off x="486" y="1176"/>
              <a:ext cx="1757" cy="1150"/>
            </a:xfrm>
            <a:custGeom>
              <a:avLst/>
              <a:gdLst>
                <a:gd name="T0" fmla="*/ 108 w 1757"/>
                <a:gd name="T1" fmla="*/ 402 h 1150"/>
                <a:gd name="T2" fmla="*/ 390 w 1757"/>
                <a:gd name="T3" fmla="*/ 216 h 1150"/>
                <a:gd name="T4" fmla="*/ 801 w 1757"/>
                <a:gd name="T5" fmla="*/ 27 h 1150"/>
                <a:gd name="T6" fmla="*/ 1341 w 1757"/>
                <a:gd name="T7" fmla="*/ 54 h 1150"/>
                <a:gd name="T8" fmla="*/ 1602 w 1757"/>
                <a:gd name="T9" fmla="*/ 141 h 1150"/>
                <a:gd name="T10" fmla="*/ 1665 w 1757"/>
                <a:gd name="T11" fmla="*/ 489 h 1150"/>
                <a:gd name="T12" fmla="*/ 1644 w 1757"/>
                <a:gd name="T13" fmla="*/ 1044 h 1150"/>
                <a:gd name="T14" fmla="*/ 984 w 1757"/>
                <a:gd name="T15" fmla="*/ 1125 h 1150"/>
                <a:gd name="T16" fmla="*/ 540 w 1757"/>
                <a:gd name="T17" fmla="*/ 1068 h 1150"/>
                <a:gd name="T18" fmla="*/ 72 w 1757"/>
                <a:gd name="T19" fmla="*/ 684 h 1150"/>
                <a:gd name="T20" fmla="*/ 108 w 1757"/>
                <a:gd name="T21" fmla="*/ 402 h 115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757"/>
                <a:gd name="T34" fmla="*/ 0 h 1150"/>
                <a:gd name="T35" fmla="*/ 1757 w 1757"/>
                <a:gd name="T36" fmla="*/ 1150 h 115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757" h="1150">
                  <a:moveTo>
                    <a:pt x="108" y="402"/>
                  </a:moveTo>
                  <a:cubicBezTo>
                    <a:pt x="161" y="324"/>
                    <a:pt x="275" y="278"/>
                    <a:pt x="390" y="216"/>
                  </a:cubicBezTo>
                  <a:cubicBezTo>
                    <a:pt x="505" y="154"/>
                    <a:pt x="642" y="54"/>
                    <a:pt x="801" y="27"/>
                  </a:cubicBezTo>
                  <a:cubicBezTo>
                    <a:pt x="960" y="0"/>
                    <a:pt x="1208" y="35"/>
                    <a:pt x="1341" y="54"/>
                  </a:cubicBezTo>
                  <a:cubicBezTo>
                    <a:pt x="1474" y="73"/>
                    <a:pt x="1548" y="68"/>
                    <a:pt x="1602" y="141"/>
                  </a:cubicBezTo>
                  <a:cubicBezTo>
                    <a:pt x="1656" y="214"/>
                    <a:pt x="1658" y="339"/>
                    <a:pt x="1665" y="489"/>
                  </a:cubicBezTo>
                  <a:cubicBezTo>
                    <a:pt x="1672" y="639"/>
                    <a:pt x="1757" y="938"/>
                    <a:pt x="1644" y="1044"/>
                  </a:cubicBezTo>
                  <a:cubicBezTo>
                    <a:pt x="1531" y="1150"/>
                    <a:pt x="1168" y="1121"/>
                    <a:pt x="984" y="1125"/>
                  </a:cubicBezTo>
                  <a:cubicBezTo>
                    <a:pt x="800" y="1129"/>
                    <a:pt x="692" y="1141"/>
                    <a:pt x="540" y="1068"/>
                  </a:cubicBezTo>
                  <a:cubicBezTo>
                    <a:pt x="388" y="995"/>
                    <a:pt x="144" y="795"/>
                    <a:pt x="72" y="684"/>
                  </a:cubicBezTo>
                  <a:cubicBezTo>
                    <a:pt x="0" y="573"/>
                    <a:pt x="55" y="480"/>
                    <a:pt x="108" y="402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04" name="Freeform 5"/>
            <p:cNvSpPr>
              <a:spLocks/>
            </p:cNvSpPr>
            <p:nvPr/>
          </p:nvSpPr>
          <p:spPr bwMode="auto">
            <a:xfrm>
              <a:off x="840" y="1488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05" name="Oval 6"/>
            <p:cNvSpPr>
              <a:spLocks noChangeArrowheads="1"/>
            </p:cNvSpPr>
            <p:nvPr/>
          </p:nvSpPr>
          <p:spPr bwMode="auto">
            <a:xfrm>
              <a:off x="580" y="173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06" name="Line 7"/>
            <p:cNvSpPr>
              <a:spLocks noChangeShapeType="1"/>
            </p:cNvSpPr>
            <p:nvPr/>
          </p:nvSpPr>
          <p:spPr bwMode="auto">
            <a:xfrm>
              <a:off x="580" y="172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7" name="Line 8"/>
            <p:cNvSpPr>
              <a:spLocks noChangeShapeType="1"/>
            </p:cNvSpPr>
            <p:nvPr/>
          </p:nvSpPr>
          <p:spPr bwMode="auto">
            <a:xfrm>
              <a:off x="893" y="172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8" name="Rectangle 9"/>
            <p:cNvSpPr>
              <a:spLocks noChangeArrowheads="1"/>
            </p:cNvSpPr>
            <p:nvPr/>
          </p:nvSpPr>
          <p:spPr bwMode="auto">
            <a:xfrm>
              <a:off x="580" y="172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09" name="Oval 10"/>
            <p:cNvSpPr>
              <a:spLocks noChangeArrowheads="1"/>
            </p:cNvSpPr>
            <p:nvPr/>
          </p:nvSpPr>
          <p:spPr bwMode="auto">
            <a:xfrm>
              <a:off x="577" y="166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10" name="Oval 11"/>
            <p:cNvSpPr>
              <a:spLocks noChangeArrowheads="1"/>
            </p:cNvSpPr>
            <p:nvPr/>
          </p:nvSpPr>
          <p:spPr bwMode="auto">
            <a:xfrm>
              <a:off x="1050" y="1427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11" name="Line 12"/>
            <p:cNvSpPr>
              <a:spLocks noChangeShapeType="1"/>
            </p:cNvSpPr>
            <p:nvPr/>
          </p:nvSpPr>
          <p:spPr bwMode="auto">
            <a:xfrm>
              <a:off x="1050" y="1420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2" name="Line 13"/>
            <p:cNvSpPr>
              <a:spLocks noChangeShapeType="1"/>
            </p:cNvSpPr>
            <p:nvPr/>
          </p:nvSpPr>
          <p:spPr bwMode="auto">
            <a:xfrm>
              <a:off x="1363" y="1420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3" name="Rectangle 14"/>
            <p:cNvSpPr>
              <a:spLocks noChangeArrowheads="1"/>
            </p:cNvSpPr>
            <p:nvPr/>
          </p:nvSpPr>
          <p:spPr bwMode="auto">
            <a:xfrm>
              <a:off x="1050" y="1420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14" name="Oval 15"/>
            <p:cNvSpPr>
              <a:spLocks noChangeArrowheads="1"/>
            </p:cNvSpPr>
            <p:nvPr/>
          </p:nvSpPr>
          <p:spPr bwMode="auto">
            <a:xfrm>
              <a:off x="1047" y="1361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15" name="Oval 16"/>
            <p:cNvSpPr>
              <a:spLocks noChangeArrowheads="1"/>
            </p:cNvSpPr>
            <p:nvPr/>
          </p:nvSpPr>
          <p:spPr bwMode="auto">
            <a:xfrm>
              <a:off x="1733" y="1423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16" name="Line 17"/>
            <p:cNvSpPr>
              <a:spLocks noChangeShapeType="1"/>
            </p:cNvSpPr>
            <p:nvPr/>
          </p:nvSpPr>
          <p:spPr bwMode="auto">
            <a:xfrm>
              <a:off x="1733" y="1416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7" name="Line 18"/>
            <p:cNvSpPr>
              <a:spLocks noChangeShapeType="1"/>
            </p:cNvSpPr>
            <p:nvPr/>
          </p:nvSpPr>
          <p:spPr bwMode="auto">
            <a:xfrm>
              <a:off x="2045" y="1416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8" name="Rectangle 19"/>
            <p:cNvSpPr>
              <a:spLocks noChangeArrowheads="1"/>
            </p:cNvSpPr>
            <p:nvPr/>
          </p:nvSpPr>
          <p:spPr bwMode="auto">
            <a:xfrm>
              <a:off x="1733" y="1416"/>
              <a:ext cx="309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19" name="Oval 20"/>
            <p:cNvSpPr>
              <a:spLocks noChangeArrowheads="1"/>
            </p:cNvSpPr>
            <p:nvPr/>
          </p:nvSpPr>
          <p:spPr bwMode="auto">
            <a:xfrm>
              <a:off x="1736" y="1360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20" name="Freeform 21"/>
            <p:cNvSpPr>
              <a:spLocks/>
            </p:cNvSpPr>
            <p:nvPr/>
          </p:nvSpPr>
          <p:spPr bwMode="auto">
            <a:xfrm>
              <a:off x="1899" y="1515"/>
              <a:ext cx="47" cy="543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43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21" name="Freeform 22"/>
            <p:cNvSpPr>
              <a:spLocks/>
            </p:cNvSpPr>
            <p:nvPr/>
          </p:nvSpPr>
          <p:spPr bwMode="auto">
            <a:xfrm>
              <a:off x="1206" y="1521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  <a:gd name="T4" fmla="*/ 0 60000 65536"/>
                <a:gd name="T5" fmla="*/ 0 60000 65536"/>
                <a:gd name="T6" fmla="*/ 0 w 1"/>
                <a:gd name="T7" fmla="*/ 0 h 537"/>
                <a:gd name="T8" fmla="*/ 1 w 1"/>
                <a:gd name="T9" fmla="*/ 537 h 5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22" name="Freeform 23"/>
            <p:cNvSpPr>
              <a:spLocks/>
            </p:cNvSpPr>
            <p:nvPr/>
          </p:nvSpPr>
          <p:spPr bwMode="auto">
            <a:xfrm>
              <a:off x="1377" y="2136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23" name="Freeform 24"/>
            <p:cNvSpPr>
              <a:spLocks/>
            </p:cNvSpPr>
            <p:nvPr/>
          </p:nvSpPr>
          <p:spPr bwMode="auto">
            <a:xfrm>
              <a:off x="786" y="1812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  <a:gd name="T4" fmla="*/ 0 60000 65536"/>
                <a:gd name="T5" fmla="*/ 0 60000 65536"/>
                <a:gd name="T6" fmla="*/ 0 w 276"/>
                <a:gd name="T7" fmla="*/ 0 h 264"/>
                <a:gd name="T8" fmla="*/ 276 w 276"/>
                <a:gd name="T9" fmla="*/ 264 h 2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424" name="Freeform 25"/>
            <p:cNvSpPr>
              <a:spLocks/>
            </p:cNvSpPr>
            <p:nvPr/>
          </p:nvSpPr>
          <p:spPr bwMode="auto">
            <a:xfrm>
              <a:off x="1371" y="1446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3" name="Group 26"/>
            <p:cNvGrpSpPr>
              <a:grpSpLocks/>
            </p:cNvGrpSpPr>
            <p:nvPr/>
          </p:nvGrpSpPr>
          <p:grpSpPr bwMode="auto">
            <a:xfrm>
              <a:off x="615" y="1616"/>
              <a:ext cx="233" cy="250"/>
              <a:chOff x="2940" y="2429"/>
              <a:chExt cx="236" cy="250"/>
            </a:xfrm>
          </p:grpSpPr>
          <p:sp>
            <p:nvSpPr>
              <p:cNvPr id="16456" name="Rectangle 27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57" name="Text Box 28"/>
              <p:cNvSpPr txBox="1">
                <a:spLocks noChangeArrowheads="1"/>
              </p:cNvSpPr>
              <p:nvPr/>
            </p:nvSpPr>
            <p:spPr bwMode="auto">
              <a:xfrm>
                <a:off x="2940" y="2429"/>
                <a:ext cx="2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>
                    <a:solidFill>
                      <a:srgbClr val="FF3300"/>
                    </a:solidFill>
                    <a:latin typeface="Comic Sans MS" pitchFamily="66" charset="0"/>
                  </a:rPr>
                  <a:t>A</a:t>
                </a:r>
              </a:p>
            </p:txBody>
          </p:sp>
        </p:grpSp>
        <p:grpSp>
          <p:nvGrpSpPr>
            <p:cNvPr id="4" name="Group 29"/>
            <p:cNvGrpSpPr>
              <a:grpSpLocks/>
            </p:cNvGrpSpPr>
            <p:nvPr/>
          </p:nvGrpSpPr>
          <p:grpSpPr bwMode="auto">
            <a:xfrm>
              <a:off x="1056" y="1988"/>
              <a:ext cx="316" cy="250"/>
              <a:chOff x="1740" y="2306"/>
              <a:chExt cx="316" cy="250"/>
            </a:xfrm>
          </p:grpSpPr>
          <p:sp>
            <p:nvSpPr>
              <p:cNvPr id="16448" name="Oval 30"/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49" name="Line 31"/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50" name="Line 32"/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51" name="Rectangle 33"/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>
                  <a:solidFill>
                    <a:srgbClr val="3333FF"/>
                  </a:solidFill>
                </a:endParaRPr>
              </a:p>
            </p:txBody>
          </p:sp>
          <p:sp>
            <p:nvSpPr>
              <p:cNvPr id="16452" name="Oval 34"/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5" name="Group 35"/>
              <p:cNvGrpSpPr>
                <a:grpSpLocks/>
              </p:cNvGrpSpPr>
              <p:nvPr/>
            </p:nvGrpSpPr>
            <p:grpSpPr bwMode="auto">
              <a:xfrm>
                <a:off x="1793" y="2306"/>
                <a:ext cx="216" cy="250"/>
                <a:chOff x="2948" y="2429"/>
                <a:chExt cx="219" cy="250"/>
              </a:xfrm>
            </p:grpSpPr>
            <p:sp>
              <p:nvSpPr>
                <p:cNvPr id="16454" name="Rectangle 36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455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2948" y="2429"/>
                  <a:ext cx="219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r>
                    <a:rPr lang="en-US" altLang="en-US" sz="2000">
                      <a:solidFill>
                        <a:srgbClr val="FF3300"/>
                      </a:solidFill>
                      <a:latin typeface="Comic Sans MS" pitchFamily="66" charset="0"/>
                    </a:rPr>
                    <a:t>E</a:t>
                  </a:r>
                  <a:endParaRPr lang="en-US" altLang="en-US">
                    <a:solidFill>
                      <a:srgbClr val="FF3300"/>
                    </a:solidFill>
                  </a:endParaRPr>
                </a:p>
              </p:txBody>
            </p:sp>
          </p:grpSp>
        </p:grpSp>
        <p:grpSp>
          <p:nvGrpSpPr>
            <p:cNvPr id="6" name="Group 38"/>
            <p:cNvGrpSpPr>
              <a:grpSpLocks/>
            </p:cNvGrpSpPr>
            <p:nvPr/>
          </p:nvGrpSpPr>
          <p:grpSpPr bwMode="auto">
            <a:xfrm>
              <a:off x="1747" y="2009"/>
              <a:ext cx="316" cy="250"/>
              <a:chOff x="1051" y="2303"/>
              <a:chExt cx="316" cy="250"/>
            </a:xfrm>
          </p:grpSpPr>
          <p:sp>
            <p:nvSpPr>
              <p:cNvPr id="16440" name="Oval 39"/>
              <p:cNvSpPr>
                <a:spLocks noChangeArrowheads="1"/>
              </p:cNvSpPr>
              <p:nvPr/>
            </p:nvSpPr>
            <p:spPr bwMode="auto">
              <a:xfrm>
                <a:off x="1054" y="2423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41" name="Line 40"/>
              <p:cNvSpPr>
                <a:spLocks noChangeShapeType="1"/>
              </p:cNvSpPr>
              <p:nvPr/>
            </p:nvSpPr>
            <p:spPr bwMode="auto">
              <a:xfrm>
                <a:off x="1054" y="2416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42" name="Line 41"/>
              <p:cNvSpPr>
                <a:spLocks noChangeShapeType="1"/>
              </p:cNvSpPr>
              <p:nvPr/>
            </p:nvSpPr>
            <p:spPr bwMode="auto">
              <a:xfrm>
                <a:off x="1367" y="2416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43" name="Rectangle 42"/>
              <p:cNvSpPr>
                <a:spLocks noChangeArrowheads="1"/>
              </p:cNvSpPr>
              <p:nvPr/>
            </p:nvSpPr>
            <p:spPr bwMode="auto">
              <a:xfrm>
                <a:off x="1054" y="2416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>
                  <a:solidFill>
                    <a:srgbClr val="3333FF"/>
                  </a:solidFill>
                </a:endParaRPr>
              </a:p>
            </p:txBody>
          </p:sp>
          <p:sp>
            <p:nvSpPr>
              <p:cNvPr id="16444" name="Oval 43"/>
              <p:cNvSpPr>
                <a:spLocks noChangeArrowheads="1"/>
              </p:cNvSpPr>
              <p:nvPr/>
            </p:nvSpPr>
            <p:spPr bwMode="auto">
              <a:xfrm>
                <a:off x="1051" y="2357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7" name="Group 44"/>
              <p:cNvGrpSpPr>
                <a:grpSpLocks/>
              </p:cNvGrpSpPr>
              <p:nvPr/>
            </p:nvGrpSpPr>
            <p:grpSpPr bwMode="auto">
              <a:xfrm>
                <a:off x="1105" y="2303"/>
                <a:ext cx="231" cy="250"/>
                <a:chOff x="2941" y="2429"/>
                <a:chExt cx="234" cy="250"/>
              </a:xfrm>
            </p:grpSpPr>
            <p:sp>
              <p:nvSpPr>
                <p:cNvPr id="16446" name="Rectangle 45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447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2941" y="2429"/>
                  <a:ext cx="234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r>
                    <a:rPr lang="en-US" altLang="en-US" sz="2000">
                      <a:solidFill>
                        <a:srgbClr val="FF3300"/>
                      </a:solidFill>
                      <a:latin typeface="Comic Sans MS" pitchFamily="66" charset="0"/>
                    </a:rPr>
                    <a:t>D</a:t>
                  </a:r>
                </a:p>
              </p:txBody>
            </p:sp>
          </p:grpSp>
        </p:grpSp>
        <p:grpSp>
          <p:nvGrpSpPr>
            <p:cNvPr id="8" name="Group 47"/>
            <p:cNvGrpSpPr>
              <a:grpSpLocks/>
            </p:cNvGrpSpPr>
            <p:nvPr/>
          </p:nvGrpSpPr>
          <p:grpSpPr bwMode="auto">
            <a:xfrm>
              <a:off x="1789" y="1310"/>
              <a:ext cx="212" cy="250"/>
              <a:chOff x="2950" y="2429"/>
              <a:chExt cx="215" cy="250"/>
            </a:xfrm>
          </p:grpSpPr>
          <p:sp>
            <p:nvSpPr>
              <p:cNvPr id="16438" name="Rectangle 4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39" name="Text Box 49"/>
              <p:cNvSpPr txBox="1">
                <a:spLocks noChangeArrowheads="1"/>
              </p:cNvSpPr>
              <p:nvPr/>
            </p:nvSpPr>
            <p:spPr bwMode="auto">
              <a:xfrm>
                <a:off x="2950" y="2429"/>
                <a:ext cx="21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>
                    <a:solidFill>
                      <a:srgbClr val="FF3300"/>
                    </a:solidFill>
                    <a:latin typeface="Comic Sans MS" pitchFamily="66" charset="0"/>
                  </a:rPr>
                  <a:t>C</a:t>
                </a:r>
                <a:endParaRPr lang="en-US" altLang="en-US">
                  <a:solidFill>
                    <a:srgbClr val="FF3300"/>
                  </a:solidFill>
                </a:endParaRPr>
              </a:p>
            </p:txBody>
          </p:sp>
        </p:grpSp>
        <p:grpSp>
          <p:nvGrpSpPr>
            <p:cNvPr id="9" name="Group 50"/>
            <p:cNvGrpSpPr>
              <a:grpSpLocks/>
            </p:cNvGrpSpPr>
            <p:nvPr/>
          </p:nvGrpSpPr>
          <p:grpSpPr bwMode="auto">
            <a:xfrm>
              <a:off x="1103" y="1310"/>
              <a:ext cx="217" cy="250"/>
              <a:chOff x="2948" y="2429"/>
              <a:chExt cx="220" cy="250"/>
            </a:xfrm>
          </p:grpSpPr>
          <p:sp>
            <p:nvSpPr>
              <p:cNvPr id="16436" name="Rectangle 5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37" name="Text Box 52"/>
              <p:cNvSpPr txBox="1">
                <a:spLocks noChangeArrowheads="1"/>
              </p:cNvSpPr>
              <p:nvPr/>
            </p:nvSpPr>
            <p:spPr bwMode="auto">
              <a:xfrm>
                <a:off x="2948" y="2429"/>
                <a:ext cx="22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>
                    <a:solidFill>
                      <a:srgbClr val="FF3300"/>
                    </a:solidFill>
                    <a:latin typeface="Comic Sans MS" pitchFamily="66" charset="0"/>
                  </a:rPr>
                  <a:t>B</a:t>
                </a:r>
              </a:p>
            </p:txBody>
          </p:sp>
        </p:grpSp>
        <p:sp>
          <p:nvSpPr>
            <p:cNvPr id="16430" name="Text Box 53"/>
            <p:cNvSpPr txBox="1">
              <a:spLocks noChangeArrowheads="1"/>
            </p:cNvSpPr>
            <p:nvPr/>
          </p:nvSpPr>
          <p:spPr bwMode="auto">
            <a:xfrm>
              <a:off x="831" y="1439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3333FF"/>
                  </a:solidFill>
                  <a:latin typeface="Comic Sans MS" pitchFamily="66" charset="0"/>
                </a:rPr>
                <a:t>7</a:t>
              </a:r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31" name="Text Box 54"/>
            <p:cNvSpPr txBox="1">
              <a:spLocks noChangeArrowheads="1"/>
            </p:cNvSpPr>
            <p:nvPr/>
          </p:nvSpPr>
          <p:spPr bwMode="auto">
            <a:xfrm>
              <a:off x="1179" y="1658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3333FF"/>
                  </a:solidFill>
                  <a:latin typeface="Comic Sans MS" pitchFamily="66" charset="0"/>
                </a:rPr>
                <a:t>8</a:t>
              </a:r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32" name="Text Box 55"/>
            <p:cNvSpPr txBox="1">
              <a:spLocks noChangeArrowheads="1"/>
            </p:cNvSpPr>
            <p:nvPr/>
          </p:nvSpPr>
          <p:spPr bwMode="auto">
            <a:xfrm>
              <a:off x="755" y="1871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3333FF"/>
                  </a:solidFill>
                  <a:latin typeface="Comic Sans MS" pitchFamily="66" charset="0"/>
                </a:rPr>
                <a:t>1</a:t>
              </a:r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33" name="Text Box 56"/>
            <p:cNvSpPr txBox="1">
              <a:spLocks noChangeArrowheads="1"/>
            </p:cNvSpPr>
            <p:nvPr/>
          </p:nvSpPr>
          <p:spPr bwMode="auto">
            <a:xfrm>
              <a:off x="1500" y="210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3333FF"/>
                  </a:solidFill>
                  <a:latin typeface="Comic Sans MS" pitchFamily="66" charset="0"/>
                </a:rPr>
                <a:t>2</a:t>
              </a:r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34" name="Text Box 57"/>
            <p:cNvSpPr txBox="1">
              <a:spLocks noChangeArrowheads="1"/>
            </p:cNvSpPr>
            <p:nvPr/>
          </p:nvSpPr>
          <p:spPr bwMode="auto">
            <a:xfrm>
              <a:off x="1469" y="1253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3333FF"/>
                  </a:solidFill>
                  <a:latin typeface="Comic Sans MS" pitchFamily="66" charset="0"/>
                </a:rPr>
                <a:t>1</a:t>
              </a:r>
              <a:endParaRPr lang="en-US" altLang="en-US">
                <a:solidFill>
                  <a:srgbClr val="3333FF"/>
                </a:solidFill>
              </a:endParaRPr>
            </a:p>
          </p:txBody>
        </p:sp>
        <p:sp>
          <p:nvSpPr>
            <p:cNvPr id="16435" name="Text Box 58"/>
            <p:cNvSpPr txBox="1">
              <a:spLocks noChangeArrowheads="1"/>
            </p:cNvSpPr>
            <p:nvPr/>
          </p:nvSpPr>
          <p:spPr bwMode="auto">
            <a:xfrm>
              <a:off x="1908" y="1652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3333FF"/>
                  </a:solidFill>
                  <a:latin typeface="Comic Sans MS" pitchFamily="66" charset="0"/>
                </a:rPr>
                <a:t>2</a:t>
              </a:r>
              <a:endParaRPr lang="en-US" altLang="en-US">
                <a:solidFill>
                  <a:srgbClr val="3333FF"/>
                </a:solidFill>
              </a:endParaRPr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4876800" y="1219200"/>
            <a:ext cx="261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3124200" y="1447800"/>
            <a:ext cx="42351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A</a:t>
            </a:r>
          </a:p>
          <a:p>
            <a:r>
              <a:rPr lang="en-US" dirty="0" smtClean="0"/>
              <a:t>B</a:t>
            </a:r>
          </a:p>
          <a:p>
            <a:r>
              <a:rPr lang="en-US" dirty="0" smtClean="0"/>
              <a:t>C</a:t>
            </a:r>
          </a:p>
          <a:p>
            <a:r>
              <a:rPr lang="en-US" dirty="0" smtClean="0"/>
              <a:t>D</a:t>
            </a:r>
          </a:p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3581400" y="1447800"/>
            <a:ext cx="929100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A    </a:t>
            </a:r>
          </a:p>
          <a:p>
            <a:r>
              <a:rPr lang="en-US" dirty="0" smtClean="0"/>
              <a:t>(0, -)</a:t>
            </a:r>
          </a:p>
          <a:p>
            <a:r>
              <a:rPr lang="en-US" dirty="0" smtClean="0"/>
              <a:t>(7, B)</a:t>
            </a:r>
          </a:p>
          <a:p>
            <a:r>
              <a:rPr lang="en-US" dirty="0" smtClean="0"/>
              <a:t>(∞, -)</a:t>
            </a:r>
          </a:p>
          <a:p>
            <a:r>
              <a:rPr lang="en-US" dirty="0" smtClean="0"/>
              <a:t>(∞, -)</a:t>
            </a:r>
          </a:p>
          <a:p>
            <a:r>
              <a:rPr lang="en-US" dirty="0" smtClean="0"/>
              <a:t>(1, E)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4648200" y="1447800"/>
            <a:ext cx="928459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B</a:t>
            </a:r>
          </a:p>
          <a:p>
            <a:r>
              <a:rPr lang="en-US" dirty="0" smtClean="0"/>
              <a:t>(7, A)</a:t>
            </a:r>
          </a:p>
          <a:p>
            <a:r>
              <a:rPr lang="en-US" dirty="0" smtClean="0"/>
              <a:t>(0, -)</a:t>
            </a:r>
          </a:p>
          <a:p>
            <a:r>
              <a:rPr lang="en-US" dirty="0" smtClean="0"/>
              <a:t>(1, C)</a:t>
            </a:r>
          </a:p>
          <a:p>
            <a:r>
              <a:rPr lang="en-US" dirty="0" smtClean="0"/>
              <a:t>(∞, -)</a:t>
            </a:r>
          </a:p>
          <a:p>
            <a:r>
              <a:rPr lang="en-US" dirty="0" smtClean="0"/>
              <a:t>(8, E)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5715000" y="1447800"/>
            <a:ext cx="942887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C</a:t>
            </a:r>
          </a:p>
          <a:p>
            <a:r>
              <a:rPr lang="en-US" dirty="0" smtClean="0"/>
              <a:t>(∞, -)</a:t>
            </a:r>
          </a:p>
          <a:p>
            <a:r>
              <a:rPr lang="en-US" dirty="0" smtClean="0"/>
              <a:t>(1, B)</a:t>
            </a:r>
          </a:p>
          <a:p>
            <a:r>
              <a:rPr lang="en-US" dirty="0" smtClean="0"/>
              <a:t>(0, -)</a:t>
            </a:r>
          </a:p>
          <a:p>
            <a:r>
              <a:rPr lang="en-US" dirty="0" smtClean="0"/>
              <a:t>(2, D)</a:t>
            </a:r>
          </a:p>
          <a:p>
            <a:r>
              <a:rPr lang="en-US" dirty="0" smtClean="0"/>
              <a:t>(∞, -)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6781800" y="1447800"/>
            <a:ext cx="90281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D  </a:t>
            </a:r>
          </a:p>
          <a:p>
            <a:r>
              <a:rPr lang="en-US" dirty="0" smtClean="0"/>
              <a:t>(∞, -)</a:t>
            </a:r>
          </a:p>
          <a:p>
            <a:r>
              <a:rPr lang="en-US" dirty="0" smtClean="0"/>
              <a:t>(∞, -)</a:t>
            </a:r>
          </a:p>
          <a:p>
            <a:r>
              <a:rPr lang="en-US" dirty="0" smtClean="0"/>
              <a:t>(2, C)</a:t>
            </a:r>
          </a:p>
          <a:p>
            <a:r>
              <a:rPr lang="en-US" dirty="0" smtClean="0"/>
              <a:t>(0, -)</a:t>
            </a:r>
          </a:p>
          <a:p>
            <a:r>
              <a:rPr lang="en-US" dirty="0" smtClean="0"/>
              <a:t>(2, E)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7848600" y="1447800"/>
            <a:ext cx="920445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E</a:t>
            </a:r>
          </a:p>
          <a:p>
            <a:r>
              <a:rPr lang="en-US" dirty="0" smtClean="0"/>
              <a:t>(1, A)</a:t>
            </a:r>
          </a:p>
          <a:p>
            <a:r>
              <a:rPr lang="en-US" dirty="0" smtClean="0"/>
              <a:t>(8, B)</a:t>
            </a:r>
          </a:p>
          <a:p>
            <a:r>
              <a:rPr lang="en-US" dirty="0" smtClean="0"/>
              <a:t>(∞, -)</a:t>
            </a:r>
          </a:p>
          <a:p>
            <a:r>
              <a:rPr lang="en-US" dirty="0" smtClean="0"/>
              <a:t>(2, D)</a:t>
            </a:r>
          </a:p>
          <a:p>
            <a:r>
              <a:rPr lang="en-US" dirty="0" smtClean="0"/>
              <a:t>(0, -)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6C3B5A-0169-4136-B7FB-0C07C6AEEC2E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Routing Table: Issues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How are routing tables determined?</a:t>
            </a:r>
          </a:p>
          <a:p>
            <a:pPr eaLnBrk="1" hangingPunct="1"/>
            <a:r>
              <a:rPr lang="en-US" altLang="en-US" dirty="0" smtClean="0"/>
              <a:t>Who determines table entries?</a:t>
            </a:r>
          </a:p>
          <a:p>
            <a:pPr eaLnBrk="1" hangingPunct="1"/>
            <a:r>
              <a:rPr lang="en-US" altLang="en-US" dirty="0" smtClean="0"/>
              <a:t>What info used in determining table entries?</a:t>
            </a:r>
          </a:p>
          <a:p>
            <a:pPr eaLnBrk="1" hangingPunct="1"/>
            <a:r>
              <a:rPr lang="en-US" altLang="en-US" dirty="0" smtClean="0"/>
              <a:t>When do routing table entries change?</a:t>
            </a:r>
          </a:p>
          <a:p>
            <a:pPr eaLnBrk="1" hangingPunct="1"/>
            <a:r>
              <a:rPr lang="en-US" altLang="en-US" dirty="0" smtClean="0"/>
              <a:t>Where is routing info stored?</a:t>
            </a:r>
          </a:p>
          <a:p>
            <a:pPr eaLnBrk="1" hangingPunct="1"/>
            <a:r>
              <a:rPr lang="en-US" altLang="en-US" dirty="0" smtClean="0"/>
              <a:t>How to control table size?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>
                <a:solidFill>
                  <a:schemeClr val="accent2"/>
                </a:solidFill>
              </a:rPr>
              <a:t>Answer these and we are done!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260225-373D-45C2-A0A5-E12393DFB7CD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Problems with DV Routing</a:t>
            </a:r>
            <a:endParaRPr lang="en-US" altLang="en-US" sz="4000" smtClean="0"/>
          </a:p>
        </p:txBody>
      </p:sp>
      <p:sp>
        <p:nvSpPr>
          <p:cNvPr id="104451" name="Rectangle 3"/>
          <p:cNvSpPr>
            <a:spLocks noChangeArrowheads="1"/>
          </p:cNvSpPr>
          <p:nvPr/>
        </p:nvSpPr>
        <p:spPr bwMode="auto">
          <a:xfrm>
            <a:off x="914400" y="1143000"/>
            <a:ext cx="73152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FF0000"/>
                </a:solidFill>
              </a:rPr>
              <a:t>Link cost changes:</a:t>
            </a:r>
            <a:endParaRPr lang="en-US" altLang="en-US" dirty="0"/>
          </a:p>
          <a:p>
            <a:pPr eaLnBrk="1" hangingPunct="1"/>
            <a:r>
              <a:rPr lang="en-US" altLang="en-US" dirty="0"/>
              <a:t>good news travels </a:t>
            </a:r>
            <a:r>
              <a:rPr lang="en-US" altLang="en-US" dirty="0" smtClean="0"/>
              <a:t>fast – a new link will be known to all routers quickly. </a:t>
            </a:r>
            <a:endParaRPr lang="en-US" altLang="en-US" dirty="0"/>
          </a:p>
          <a:p>
            <a:pPr eaLnBrk="1" hangingPunct="1"/>
            <a:r>
              <a:rPr lang="en-US" altLang="en-US" dirty="0">
                <a:solidFill>
                  <a:srgbClr val="FF0000"/>
                </a:solidFill>
              </a:rPr>
              <a:t>bad news travels slow</a:t>
            </a:r>
          </a:p>
          <a:p>
            <a:pPr lvl="1" eaLnBrk="1" hangingPunct="1"/>
            <a:r>
              <a:rPr lang="en-US" altLang="en-US" sz="2000" dirty="0"/>
              <a:t>“</a:t>
            </a:r>
            <a:r>
              <a:rPr lang="en-US" altLang="en-US" sz="2000" dirty="0">
                <a:solidFill>
                  <a:srgbClr val="3333FF"/>
                </a:solidFill>
              </a:rPr>
              <a:t>count to infinity</a:t>
            </a:r>
            <a:r>
              <a:rPr lang="en-US" altLang="en-US" sz="2000" dirty="0"/>
              <a:t>” problem!</a:t>
            </a:r>
          </a:p>
        </p:txBody>
      </p:sp>
      <p:sp>
        <p:nvSpPr>
          <p:cNvPr id="56" name="Oval 55"/>
          <p:cNvSpPr/>
          <p:nvPr/>
        </p:nvSpPr>
        <p:spPr>
          <a:xfrm>
            <a:off x="1524000" y="41148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4419600" y="41148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2895600" y="41148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5943600" y="41148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7467600" y="41148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/>
          <p:cNvCxnSpPr>
            <a:stCxn id="56" idx="6"/>
            <a:endCxn id="58" idx="2"/>
          </p:cNvCxnSpPr>
          <p:nvPr/>
        </p:nvCxnSpPr>
        <p:spPr>
          <a:xfrm>
            <a:off x="2133600" y="44196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3581400" y="44196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5105400" y="44196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6629400" y="44196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600200" y="419100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7543800" y="419100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6019800" y="419100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4495800" y="419100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2971800" y="419100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2362200" y="44958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5334000" y="4572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3810000" y="44958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6934200" y="4572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build="p" bldLvl="2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0CE415-CE1D-4111-AB7F-3F97D8C7D097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Count-to-Infinity Problem</a:t>
            </a:r>
          </a:p>
        </p:txBody>
      </p:sp>
      <p:sp>
        <p:nvSpPr>
          <p:cNvPr id="20" name="Oval 19"/>
          <p:cNvSpPr/>
          <p:nvPr/>
        </p:nvSpPr>
        <p:spPr>
          <a:xfrm>
            <a:off x="1295400" y="16764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191000" y="16764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667000" y="16764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715000" y="16764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7239000" y="16764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>
            <a:stCxn id="20" idx="6"/>
            <a:endCxn id="23" idx="2"/>
          </p:cNvCxnSpPr>
          <p:nvPr/>
        </p:nvCxnSpPr>
        <p:spPr>
          <a:xfrm>
            <a:off x="1905000" y="19812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352800" y="19812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76800" y="19812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400800" y="19812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371600" y="175260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7315200" y="175260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791200" y="175260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4267200" y="175260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743200" y="175260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133600" y="20574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105400" y="21336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3581400" y="20574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705600" y="21336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657600" y="3200400"/>
            <a:ext cx="261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1905000" y="3429000"/>
            <a:ext cx="42351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A</a:t>
            </a:r>
          </a:p>
          <a:p>
            <a:r>
              <a:rPr lang="en-US" dirty="0" smtClean="0"/>
              <a:t>B</a:t>
            </a:r>
          </a:p>
          <a:p>
            <a:r>
              <a:rPr lang="en-US" dirty="0" smtClean="0"/>
              <a:t>C</a:t>
            </a:r>
          </a:p>
          <a:p>
            <a:r>
              <a:rPr lang="en-US" dirty="0" smtClean="0"/>
              <a:t>D</a:t>
            </a:r>
          </a:p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2362200" y="3429000"/>
            <a:ext cx="920445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A    </a:t>
            </a:r>
          </a:p>
          <a:p>
            <a:r>
              <a:rPr lang="en-US" dirty="0" smtClean="0"/>
              <a:t>(0, -)</a:t>
            </a:r>
          </a:p>
          <a:p>
            <a:r>
              <a:rPr lang="en-US" dirty="0" smtClean="0"/>
              <a:t>(1, </a:t>
            </a:r>
            <a:r>
              <a:rPr lang="en-US" dirty="0" smtClean="0"/>
              <a:t>B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(2, </a:t>
            </a:r>
            <a:r>
              <a:rPr lang="en-US" dirty="0" smtClean="0"/>
              <a:t>B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(3, </a:t>
            </a:r>
            <a:r>
              <a:rPr lang="en-US" dirty="0" smtClean="0"/>
              <a:t>B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(4, </a:t>
            </a:r>
            <a:r>
              <a:rPr lang="en-US" dirty="0" smtClean="0"/>
              <a:t>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3429000" y="3429000"/>
            <a:ext cx="928459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B</a:t>
            </a:r>
          </a:p>
          <a:p>
            <a:r>
              <a:rPr lang="en-US" dirty="0" smtClean="0"/>
              <a:t>(1, </a:t>
            </a:r>
            <a:r>
              <a:rPr lang="en-US" dirty="0" smtClean="0"/>
              <a:t>A)</a:t>
            </a:r>
          </a:p>
          <a:p>
            <a:r>
              <a:rPr lang="en-US" dirty="0" smtClean="0"/>
              <a:t>(0, -)</a:t>
            </a:r>
          </a:p>
          <a:p>
            <a:r>
              <a:rPr lang="en-US" dirty="0" smtClean="0"/>
              <a:t>(1, C)</a:t>
            </a:r>
          </a:p>
          <a:p>
            <a:r>
              <a:rPr lang="en-US" dirty="0" smtClean="0"/>
              <a:t>(2, </a:t>
            </a:r>
            <a:r>
              <a:rPr lang="en-US" dirty="0" smtClean="0"/>
              <a:t>C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(3, </a:t>
            </a:r>
            <a:r>
              <a:rPr lang="en-US" dirty="0" smtClean="0"/>
              <a:t>C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4495800" y="3429000"/>
            <a:ext cx="920445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C</a:t>
            </a:r>
          </a:p>
          <a:p>
            <a:r>
              <a:rPr lang="en-US" dirty="0" smtClean="0"/>
              <a:t>(2, </a:t>
            </a:r>
            <a:r>
              <a:rPr lang="en-US" dirty="0" smtClean="0"/>
              <a:t>A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(1, B)</a:t>
            </a:r>
          </a:p>
          <a:p>
            <a:r>
              <a:rPr lang="en-US" dirty="0" smtClean="0"/>
              <a:t>(0, -)</a:t>
            </a:r>
          </a:p>
          <a:p>
            <a:r>
              <a:rPr lang="en-US" dirty="0" smtClean="0"/>
              <a:t>(1, </a:t>
            </a:r>
            <a:r>
              <a:rPr lang="en-US" dirty="0" smtClean="0"/>
              <a:t>D)</a:t>
            </a:r>
          </a:p>
          <a:p>
            <a:r>
              <a:rPr lang="en-US" dirty="0" smtClean="0"/>
              <a:t>(2, </a:t>
            </a:r>
            <a:r>
              <a:rPr lang="en-US" dirty="0" smtClean="0"/>
              <a:t>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562600" y="3429000"/>
            <a:ext cx="90281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D  </a:t>
            </a:r>
          </a:p>
          <a:p>
            <a:r>
              <a:rPr lang="en-US" dirty="0" smtClean="0"/>
              <a:t>(3, </a:t>
            </a:r>
            <a:r>
              <a:rPr lang="en-US" dirty="0" smtClean="0"/>
              <a:t>C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(2, </a:t>
            </a:r>
            <a:r>
              <a:rPr lang="en-US" dirty="0" smtClean="0"/>
              <a:t>C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(1, </a:t>
            </a:r>
            <a:r>
              <a:rPr lang="en-US" dirty="0" smtClean="0"/>
              <a:t>C)</a:t>
            </a:r>
          </a:p>
          <a:p>
            <a:r>
              <a:rPr lang="en-US" dirty="0" smtClean="0"/>
              <a:t>(0, -)</a:t>
            </a:r>
          </a:p>
          <a:p>
            <a:r>
              <a:rPr lang="en-US" dirty="0" smtClean="0"/>
              <a:t>(1, </a:t>
            </a:r>
            <a:r>
              <a:rPr lang="en-US" dirty="0" smtClean="0"/>
              <a:t>E)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629400" y="3429000"/>
            <a:ext cx="920445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E</a:t>
            </a:r>
          </a:p>
          <a:p>
            <a:r>
              <a:rPr lang="en-US" dirty="0" smtClean="0"/>
              <a:t>(4, </a:t>
            </a:r>
            <a:r>
              <a:rPr lang="en-US" dirty="0" smtClean="0"/>
              <a:t>D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(3, </a:t>
            </a:r>
            <a:r>
              <a:rPr lang="en-US" dirty="0" smtClean="0"/>
              <a:t>D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(2, </a:t>
            </a:r>
            <a:r>
              <a:rPr lang="en-US" dirty="0" smtClean="0"/>
              <a:t>D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(1, </a:t>
            </a:r>
            <a:r>
              <a:rPr lang="en-US" dirty="0" smtClean="0"/>
              <a:t>D)</a:t>
            </a:r>
          </a:p>
          <a:p>
            <a:r>
              <a:rPr lang="en-US" dirty="0" smtClean="0"/>
              <a:t>(0, -)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0CE415-CE1D-4111-AB7F-3F97D8C7D097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Count-to-Infinity Problem</a:t>
            </a:r>
          </a:p>
        </p:txBody>
      </p:sp>
      <p:sp>
        <p:nvSpPr>
          <p:cNvPr id="20" name="Oval 19"/>
          <p:cNvSpPr/>
          <p:nvPr/>
        </p:nvSpPr>
        <p:spPr>
          <a:xfrm>
            <a:off x="1371600" y="12192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267200" y="12192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743200" y="12192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791200" y="12192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7315200" y="12192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>
            <a:stCxn id="20" idx="6"/>
            <a:endCxn id="23" idx="2"/>
          </p:cNvCxnSpPr>
          <p:nvPr/>
        </p:nvCxnSpPr>
        <p:spPr>
          <a:xfrm>
            <a:off x="1981200" y="15240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429000" y="15240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953000" y="15240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477000" y="15240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447800" y="129540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7391400" y="129540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867400" y="129540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4343400" y="129540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819400" y="129540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209800" y="1600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181600" y="16764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3657600" y="1600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781800" y="16764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657600" y="3200400"/>
            <a:ext cx="261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3581400" y="3810000"/>
            <a:ext cx="42351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A</a:t>
            </a:r>
          </a:p>
          <a:p>
            <a:r>
              <a:rPr lang="en-US" dirty="0" smtClean="0"/>
              <a:t>B</a:t>
            </a:r>
          </a:p>
          <a:p>
            <a:r>
              <a:rPr lang="en-US" dirty="0" smtClean="0"/>
              <a:t>C</a:t>
            </a:r>
          </a:p>
          <a:p>
            <a:r>
              <a:rPr lang="en-US" dirty="0" smtClean="0"/>
              <a:t>D</a:t>
            </a:r>
          </a:p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4648200" y="3886200"/>
            <a:ext cx="90281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B</a:t>
            </a:r>
          </a:p>
          <a:p>
            <a:r>
              <a:rPr lang="en-US" dirty="0" smtClean="0"/>
              <a:t>(</a:t>
            </a:r>
            <a:r>
              <a:rPr lang="en-US" dirty="0" smtClean="0"/>
              <a:t>∞</a:t>
            </a:r>
            <a:r>
              <a:rPr lang="en-US" dirty="0" smtClean="0"/>
              <a:t>, -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(0, -)</a:t>
            </a:r>
          </a:p>
          <a:p>
            <a:r>
              <a:rPr lang="en-US" dirty="0" smtClean="0"/>
              <a:t>(1, C)</a:t>
            </a:r>
          </a:p>
          <a:p>
            <a:r>
              <a:rPr lang="en-US" dirty="0" smtClean="0"/>
              <a:t>(2, </a:t>
            </a:r>
            <a:r>
              <a:rPr lang="en-US" dirty="0" smtClean="0"/>
              <a:t>C)</a:t>
            </a:r>
          </a:p>
          <a:p>
            <a:r>
              <a:rPr lang="en-US" dirty="0" smtClean="0"/>
              <a:t>(3, C)</a:t>
            </a:r>
            <a:endParaRPr lang="en-US" dirty="0" smtClean="0"/>
          </a:p>
        </p:txBody>
      </p:sp>
      <p:sp>
        <p:nvSpPr>
          <p:cNvPr id="43" name="TextBox 42"/>
          <p:cNvSpPr txBox="1"/>
          <p:nvPr/>
        </p:nvSpPr>
        <p:spPr>
          <a:xfrm>
            <a:off x="5715000" y="3886200"/>
            <a:ext cx="920445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C</a:t>
            </a:r>
          </a:p>
          <a:p>
            <a:r>
              <a:rPr lang="en-US" dirty="0" smtClean="0"/>
              <a:t>(2, </a:t>
            </a:r>
            <a:r>
              <a:rPr lang="en-US" dirty="0" smtClean="0"/>
              <a:t>B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(1, B)</a:t>
            </a:r>
          </a:p>
          <a:p>
            <a:r>
              <a:rPr lang="en-US" dirty="0" smtClean="0"/>
              <a:t>(0, -)</a:t>
            </a:r>
          </a:p>
          <a:p>
            <a:r>
              <a:rPr lang="en-US" dirty="0" smtClean="0"/>
              <a:t>(1, </a:t>
            </a:r>
            <a:r>
              <a:rPr lang="en-US" dirty="0" smtClean="0"/>
              <a:t>D)</a:t>
            </a:r>
          </a:p>
          <a:p>
            <a:r>
              <a:rPr lang="en-US" dirty="0" smtClean="0"/>
              <a:t>(2, </a:t>
            </a:r>
            <a:r>
              <a:rPr lang="en-US" dirty="0" smtClean="0"/>
              <a:t>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6781800" y="3886200"/>
            <a:ext cx="90281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D  </a:t>
            </a:r>
          </a:p>
          <a:p>
            <a:r>
              <a:rPr lang="en-US" dirty="0" smtClean="0"/>
              <a:t>(3, </a:t>
            </a:r>
            <a:r>
              <a:rPr lang="en-US" dirty="0" smtClean="0"/>
              <a:t>C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(2, </a:t>
            </a:r>
            <a:r>
              <a:rPr lang="en-US" dirty="0" smtClean="0"/>
              <a:t>C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(1, </a:t>
            </a:r>
            <a:r>
              <a:rPr lang="en-US" dirty="0" smtClean="0"/>
              <a:t>C)</a:t>
            </a:r>
          </a:p>
          <a:p>
            <a:r>
              <a:rPr lang="en-US" dirty="0" smtClean="0"/>
              <a:t>(0, -)</a:t>
            </a:r>
          </a:p>
          <a:p>
            <a:r>
              <a:rPr lang="en-US" dirty="0" smtClean="0"/>
              <a:t>(1, </a:t>
            </a:r>
            <a:r>
              <a:rPr lang="en-US" dirty="0" smtClean="0"/>
              <a:t>E)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7848600" y="3886200"/>
            <a:ext cx="920445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E</a:t>
            </a:r>
          </a:p>
          <a:p>
            <a:r>
              <a:rPr lang="en-US" dirty="0" smtClean="0"/>
              <a:t>(4, </a:t>
            </a:r>
            <a:r>
              <a:rPr lang="en-US" dirty="0" smtClean="0"/>
              <a:t>D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(3, </a:t>
            </a:r>
            <a:r>
              <a:rPr lang="en-US" dirty="0" smtClean="0"/>
              <a:t>D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(2, </a:t>
            </a:r>
            <a:r>
              <a:rPr lang="en-US" dirty="0" smtClean="0"/>
              <a:t>D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(1, </a:t>
            </a:r>
            <a:r>
              <a:rPr lang="en-US" dirty="0" smtClean="0"/>
              <a:t>D)</a:t>
            </a:r>
          </a:p>
          <a:p>
            <a:r>
              <a:rPr lang="en-US" dirty="0" smtClean="0"/>
              <a:t>(0, -)</a:t>
            </a:r>
            <a:endParaRPr lang="en-US" dirty="0"/>
          </a:p>
        </p:txBody>
      </p:sp>
      <p:cxnSp>
        <p:nvCxnSpPr>
          <p:cNvPr id="47" name="Straight Connector 46"/>
          <p:cNvCxnSpPr/>
          <p:nvPr/>
        </p:nvCxnSpPr>
        <p:spPr>
          <a:xfrm rot="16200000" flipH="1">
            <a:off x="2057400" y="1371600"/>
            <a:ext cx="6858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endCxn id="35" idx="1"/>
          </p:cNvCxnSpPr>
          <p:nvPr/>
        </p:nvCxnSpPr>
        <p:spPr>
          <a:xfrm rot="5400000">
            <a:off x="2056284" y="1296516"/>
            <a:ext cx="688033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52400" y="2209800"/>
            <a:ext cx="274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Let us look at A’s </a:t>
            </a:r>
            <a:r>
              <a:rPr lang="en-US" dirty="0" err="1" smtClean="0"/>
              <a:t>reachability</a:t>
            </a:r>
            <a:r>
              <a:rPr lang="en-US" dirty="0" smtClean="0"/>
              <a:t>, here is what we want: 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3581400" y="2362200"/>
            <a:ext cx="4074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A</a:t>
            </a:r>
            <a:endParaRPr lang="en-US" dirty="0" smtClean="0"/>
          </a:p>
        </p:txBody>
      </p:sp>
      <p:sp>
        <p:nvSpPr>
          <p:cNvPr id="52" name="TextBox 51"/>
          <p:cNvSpPr txBox="1"/>
          <p:nvPr/>
        </p:nvSpPr>
        <p:spPr>
          <a:xfrm>
            <a:off x="4648200" y="2362200"/>
            <a:ext cx="86594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B</a:t>
            </a:r>
          </a:p>
          <a:p>
            <a:r>
              <a:rPr lang="en-US" dirty="0" smtClean="0"/>
              <a:t>(∞, </a:t>
            </a:r>
            <a:r>
              <a:rPr lang="en-US" dirty="0" smtClean="0"/>
              <a:t>-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53" name="TextBox 52"/>
          <p:cNvSpPr txBox="1"/>
          <p:nvPr/>
        </p:nvSpPr>
        <p:spPr>
          <a:xfrm>
            <a:off x="5715000" y="2362200"/>
            <a:ext cx="86594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dirty="0" smtClean="0"/>
              <a:t>C</a:t>
            </a:r>
            <a:endParaRPr lang="en-US" dirty="0" smtClean="0"/>
          </a:p>
          <a:p>
            <a:r>
              <a:rPr lang="en-US" dirty="0" smtClean="0"/>
              <a:t>(∞, </a:t>
            </a:r>
            <a:r>
              <a:rPr lang="en-US" dirty="0" smtClean="0"/>
              <a:t>-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54" name="TextBox 53"/>
          <p:cNvSpPr txBox="1"/>
          <p:nvPr/>
        </p:nvSpPr>
        <p:spPr>
          <a:xfrm>
            <a:off x="6781800" y="2362200"/>
            <a:ext cx="86594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dirty="0" smtClean="0"/>
              <a:t>D</a:t>
            </a:r>
            <a:endParaRPr lang="en-US" dirty="0" smtClean="0"/>
          </a:p>
          <a:p>
            <a:r>
              <a:rPr lang="en-US" dirty="0" smtClean="0"/>
              <a:t>(∞, </a:t>
            </a:r>
            <a:r>
              <a:rPr lang="en-US" dirty="0" smtClean="0"/>
              <a:t>-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55" name="TextBox 54"/>
          <p:cNvSpPr txBox="1"/>
          <p:nvPr/>
        </p:nvSpPr>
        <p:spPr>
          <a:xfrm>
            <a:off x="7848600" y="2362200"/>
            <a:ext cx="86594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dirty="0" smtClean="0"/>
              <a:t>E</a:t>
            </a:r>
            <a:endParaRPr lang="en-US" dirty="0" smtClean="0"/>
          </a:p>
          <a:p>
            <a:r>
              <a:rPr lang="en-US" dirty="0" smtClean="0"/>
              <a:t>(∞, </a:t>
            </a:r>
            <a:r>
              <a:rPr lang="en-US" dirty="0" smtClean="0"/>
              <a:t>-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56" name="TextBox 55"/>
          <p:cNvSpPr txBox="1"/>
          <p:nvPr/>
        </p:nvSpPr>
        <p:spPr>
          <a:xfrm>
            <a:off x="381000" y="4724400"/>
            <a:ext cx="26597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Distance vector will</a:t>
            </a:r>
          </a:p>
          <a:p>
            <a:r>
              <a:rPr lang="en-US" dirty="0" smtClean="0"/>
              <a:t>g</a:t>
            </a:r>
            <a:r>
              <a:rPr lang="en-US" dirty="0" smtClean="0"/>
              <a:t>et this:</a:t>
            </a:r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3429000" y="4191000"/>
            <a:ext cx="55626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0CE415-CE1D-4111-AB7F-3F97D8C7D097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Count-to-Infinity Problem</a:t>
            </a:r>
          </a:p>
        </p:txBody>
      </p:sp>
      <p:sp>
        <p:nvSpPr>
          <p:cNvPr id="20" name="Oval 19"/>
          <p:cNvSpPr/>
          <p:nvPr/>
        </p:nvSpPr>
        <p:spPr>
          <a:xfrm>
            <a:off x="1371600" y="12192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267200" y="12192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743200" y="12192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791200" y="12192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7315200" y="12192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>
            <a:stCxn id="20" idx="6"/>
            <a:endCxn id="23" idx="2"/>
          </p:cNvCxnSpPr>
          <p:nvPr/>
        </p:nvCxnSpPr>
        <p:spPr>
          <a:xfrm>
            <a:off x="1981200" y="15240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429000" y="15240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953000" y="15240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477000" y="15240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447800" y="129540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7391400" y="129540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867400" y="129540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4343400" y="129540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819400" y="129540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209800" y="1600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181600" y="16764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3657600" y="1600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781800" y="16764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657600" y="3200400"/>
            <a:ext cx="261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47" name="Straight Connector 46"/>
          <p:cNvCxnSpPr/>
          <p:nvPr/>
        </p:nvCxnSpPr>
        <p:spPr>
          <a:xfrm rot="16200000" flipH="1">
            <a:off x="2057400" y="1371600"/>
            <a:ext cx="6858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endCxn id="35" idx="1"/>
          </p:cNvCxnSpPr>
          <p:nvPr/>
        </p:nvCxnSpPr>
        <p:spPr>
          <a:xfrm rot="5400000">
            <a:off x="2056284" y="1296516"/>
            <a:ext cx="688033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52400" y="2209800"/>
            <a:ext cx="274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Let us look at A’s  </a:t>
            </a:r>
            <a:r>
              <a:rPr lang="en-US" dirty="0" err="1" smtClean="0"/>
              <a:t>reachability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4191000" y="2362200"/>
            <a:ext cx="4074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A</a:t>
            </a:r>
            <a:endParaRPr lang="en-US" dirty="0" smtClean="0"/>
          </a:p>
        </p:txBody>
      </p:sp>
      <p:sp>
        <p:nvSpPr>
          <p:cNvPr id="52" name="TextBox 51"/>
          <p:cNvSpPr txBox="1"/>
          <p:nvPr/>
        </p:nvSpPr>
        <p:spPr>
          <a:xfrm>
            <a:off x="4648200" y="2362200"/>
            <a:ext cx="86594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B</a:t>
            </a:r>
          </a:p>
          <a:p>
            <a:r>
              <a:rPr lang="en-US" dirty="0" smtClean="0"/>
              <a:t>(∞, </a:t>
            </a:r>
            <a:r>
              <a:rPr lang="en-US" dirty="0" smtClean="0"/>
              <a:t>-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53" name="TextBox 52"/>
          <p:cNvSpPr txBox="1"/>
          <p:nvPr/>
        </p:nvSpPr>
        <p:spPr>
          <a:xfrm>
            <a:off x="5715000" y="2362200"/>
            <a:ext cx="90281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dirty="0" smtClean="0"/>
              <a:t>C</a:t>
            </a:r>
            <a:endParaRPr lang="en-US" dirty="0" smtClean="0"/>
          </a:p>
          <a:p>
            <a:r>
              <a:rPr lang="en-US" dirty="0" smtClean="0"/>
              <a:t>(2, </a:t>
            </a:r>
            <a:r>
              <a:rPr lang="en-US" dirty="0" smtClean="0"/>
              <a:t>B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54" name="TextBox 53"/>
          <p:cNvSpPr txBox="1"/>
          <p:nvPr/>
        </p:nvSpPr>
        <p:spPr>
          <a:xfrm>
            <a:off x="6781800" y="2362200"/>
            <a:ext cx="90281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dirty="0" smtClean="0"/>
              <a:t>D</a:t>
            </a:r>
            <a:endParaRPr lang="en-US" dirty="0" smtClean="0"/>
          </a:p>
          <a:p>
            <a:r>
              <a:rPr lang="en-US" dirty="0" smtClean="0"/>
              <a:t>(3, </a:t>
            </a:r>
            <a:r>
              <a:rPr lang="en-US" dirty="0" smtClean="0"/>
              <a:t>C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55" name="TextBox 54"/>
          <p:cNvSpPr txBox="1"/>
          <p:nvPr/>
        </p:nvSpPr>
        <p:spPr>
          <a:xfrm>
            <a:off x="7848600" y="2362200"/>
            <a:ext cx="92044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dirty="0" smtClean="0"/>
              <a:t>E</a:t>
            </a:r>
            <a:endParaRPr lang="en-US" dirty="0" smtClean="0"/>
          </a:p>
          <a:p>
            <a:r>
              <a:rPr lang="en-US" dirty="0" smtClean="0"/>
              <a:t>(4, </a:t>
            </a:r>
            <a:r>
              <a:rPr lang="en-US" dirty="0" smtClean="0"/>
              <a:t>D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41" name="TextBox 40"/>
          <p:cNvSpPr txBox="1"/>
          <p:nvPr/>
        </p:nvSpPr>
        <p:spPr>
          <a:xfrm>
            <a:off x="4191000" y="3505200"/>
            <a:ext cx="4074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A</a:t>
            </a:r>
            <a:endParaRPr lang="en-US" dirty="0" smtClean="0"/>
          </a:p>
        </p:txBody>
      </p:sp>
      <p:sp>
        <p:nvSpPr>
          <p:cNvPr id="46" name="TextBox 45"/>
          <p:cNvSpPr txBox="1"/>
          <p:nvPr/>
        </p:nvSpPr>
        <p:spPr>
          <a:xfrm>
            <a:off x="4648200" y="3505200"/>
            <a:ext cx="90281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B</a:t>
            </a:r>
          </a:p>
          <a:p>
            <a:r>
              <a:rPr lang="en-US" dirty="0" smtClean="0"/>
              <a:t>(3, </a:t>
            </a:r>
            <a:r>
              <a:rPr lang="en-US" dirty="0" smtClean="0"/>
              <a:t>C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48" name="TextBox 47"/>
          <p:cNvSpPr txBox="1"/>
          <p:nvPr/>
        </p:nvSpPr>
        <p:spPr>
          <a:xfrm>
            <a:off x="5715000" y="3505200"/>
            <a:ext cx="92044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dirty="0" smtClean="0"/>
              <a:t>C</a:t>
            </a:r>
            <a:endParaRPr lang="en-US" dirty="0" smtClean="0"/>
          </a:p>
          <a:p>
            <a:r>
              <a:rPr lang="en-US" dirty="0" smtClean="0"/>
              <a:t>(4, D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57" name="TextBox 56"/>
          <p:cNvSpPr txBox="1"/>
          <p:nvPr/>
        </p:nvSpPr>
        <p:spPr>
          <a:xfrm>
            <a:off x="6781800" y="3505200"/>
            <a:ext cx="90281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dirty="0" smtClean="0"/>
              <a:t>D</a:t>
            </a:r>
            <a:endParaRPr lang="en-US" dirty="0" smtClean="0"/>
          </a:p>
          <a:p>
            <a:r>
              <a:rPr lang="en-US" dirty="0" smtClean="0"/>
              <a:t>(3, </a:t>
            </a:r>
            <a:r>
              <a:rPr lang="en-US" dirty="0" smtClean="0"/>
              <a:t>C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58" name="TextBox 57"/>
          <p:cNvSpPr txBox="1"/>
          <p:nvPr/>
        </p:nvSpPr>
        <p:spPr>
          <a:xfrm>
            <a:off x="7848600" y="3505200"/>
            <a:ext cx="92044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dirty="0" smtClean="0"/>
              <a:t>E</a:t>
            </a:r>
            <a:endParaRPr lang="en-US" dirty="0" smtClean="0"/>
          </a:p>
          <a:p>
            <a:r>
              <a:rPr lang="en-US" dirty="0" smtClean="0"/>
              <a:t>(4, </a:t>
            </a:r>
            <a:r>
              <a:rPr lang="en-US" dirty="0" smtClean="0"/>
              <a:t>D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59" name="TextBox 58"/>
          <p:cNvSpPr txBox="1"/>
          <p:nvPr/>
        </p:nvSpPr>
        <p:spPr>
          <a:xfrm>
            <a:off x="4114800" y="4572000"/>
            <a:ext cx="4074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A</a:t>
            </a:r>
            <a:endParaRPr lang="en-US" dirty="0" smtClean="0"/>
          </a:p>
        </p:txBody>
      </p:sp>
      <p:sp>
        <p:nvSpPr>
          <p:cNvPr id="60" name="TextBox 59"/>
          <p:cNvSpPr txBox="1"/>
          <p:nvPr/>
        </p:nvSpPr>
        <p:spPr>
          <a:xfrm>
            <a:off x="4648200" y="4572000"/>
            <a:ext cx="90281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B</a:t>
            </a:r>
          </a:p>
          <a:p>
            <a:r>
              <a:rPr lang="en-US" dirty="0" smtClean="0"/>
              <a:t>(5, </a:t>
            </a:r>
            <a:r>
              <a:rPr lang="en-US" dirty="0" smtClean="0"/>
              <a:t>C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61" name="TextBox 60"/>
          <p:cNvSpPr txBox="1"/>
          <p:nvPr/>
        </p:nvSpPr>
        <p:spPr>
          <a:xfrm>
            <a:off x="5715000" y="4572000"/>
            <a:ext cx="90281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dirty="0" smtClean="0"/>
              <a:t>C</a:t>
            </a:r>
            <a:endParaRPr lang="en-US" dirty="0" smtClean="0"/>
          </a:p>
          <a:p>
            <a:r>
              <a:rPr lang="en-US" dirty="0" smtClean="0"/>
              <a:t>(4, B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62" name="TextBox 61"/>
          <p:cNvSpPr txBox="1"/>
          <p:nvPr/>
        </p:nvSpPr>
        <p:spPr>
          <a:xfrm>
            <a:off x="6781800" y="4572000"/>
            <a:ext cx="90281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dirty="0" smtClean="0"/>
              <a:t>D</a:t>
            </a:r>
            <a:endParaRPr lang="en-US" dirty="0" smtClean="0"/>
          </a:p>
          <a:p>
            <a:r>
              <a:rPr lang="en-US" dirty="0" smtClean="0"/>
              <a:t>(5, C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63" name="TextBox 62"/>
          <p:cNvSpPr txBox="1"/>
          <p:nvPr/>
        </p:nvSpPr>
        <p:spPr>
          <a:xfrm>
            <a:off x="7848600" y="4572000"/>
            <a:ext cx="92044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dirty="0" smtClean="0"/>
              <a:t>E</a:t>
            </a:r>
            <a:endParaRPr lang="en-US" dirty="0" smtClean="0"/>
          </a:p>
          <a:p>
            <a:r>
              <a:rPr lang="en-US" dirty="0" smtClean="0"/>
              <a:t>(4, </a:t>
            </a:r>
            <a:r>
              <a:rPr lang="en-US" dirty="0" smtClean="0"/>
              <a:t>D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64" name="TextBox 63"/>
          <p:cNvSpPr txBox="1"/>
          <p:nvPr/>
        </p:nvSpPr>
        <p:spPr>
          <a:xfrm>
            <a:off x="4114800" y="5562600"/>
            <a:ext cx="4074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A</a:t>
            </a:r>
            <a:endParaRPr lang="en-US" dirty="0" smtClean="0"/>
          </a:p>
        </p:txBody>
      </p:sp>
      <p:sp>
        <p:nvSpPr>
          <p:cNvPr id="65" name="TextBox 64"/>
          <p:cNvSpPr txBox="1"/>
          <p:nvPr/>
        </p:nvSpPr>
        <p:spPr>
          <a:xfrm>
            <a:off x="4648200" y="5562600"/>
            <a:ext cx="90281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B</a:t>
            </a:r>
          </a:p>
          <a:p>
            <a:r>
              <a:rPr lang="en-US" dirty="0" smtClean="0"/>
              <a:t>(5, </a:t>
            </a:r>
            <a:r>
              <a:rPr lang="en-US" dirty="0" smtClean="0"/>
              <a:t>C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66" name="TextBox 65"/>
          <p:cNvSpPr txBox="1"/>
          <p:nvPr/>
        </p:nvSpPr>
        <p:spPr>
          <a:xfrm>
            <a:off x="5715000" y="5562600"/>
            <a:ext cx="90281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dirty="0" smtClean="0"/>
              <a:t>C</a:t>
            </a:r>
            <a:endParaRPr lang="en-US" dirty="0" smtClean="0"/>
          </a:p>
          <a:p>
            <a:r>
              <a:rPr lang="en-US" dirty="0" smtClean="0"/>
              <a:t>(6, B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67" name="TextBox 66"/>
          <p:cNvSpPr txBox="1"/>
          <p:nvPr/>
        </p:nvSpPr>
        <p:spPr>
          <a:xfrm>
            <a:off x="6781800" y="5562600"/>
            <a:ext cx="90281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dirty="0" smtClean="0"/>
              <a:t>D</a:t>
            </a:r>
            <a:endParaRPr lang="en-US" dirty="0" smtClean="0"/>
          </a:p>
          <a:p>
            <a:r>
              <a:rPr lang="en-US" dirty="0" smtClean="0"/>
              <a:t>(5, </a:t>
            </a:r>
            <a:r>
              <a:rPr lang="en-US" dirty="0" smtClean="0"/>
              <a:t>C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68" name="TextBox 67"/>
          <p:cNvSpPr txBox="1"/>
          <p:nvPr/>
        </p:nvSpPr>
        <p:spPr>
          <a:xfrm>
            <a:off x="7848600" y="5562600"/>
            <a:ext cx="92044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dirty="0" smtClean="0"/>
              <a:t>E</a:t>
            </a:r>
            <a:endParaRPr lang="en-US" dirty="0" smtClean="0"/>
          </a:p>
          <a:p>
            <a:r>
              <a:rPr lang="en-US" dirty="0" smtClean="0"/>
              <a:t>(6, </a:t>
            </a:r>
            <a:r>
              <a:rPr lang="en-US" dirty="0" smtClean="0"/>
              <a:t>D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69" name="TextBox 68"/>
          <p:cNvSpPr txBox="1"/>
          <p:nvPr/>
        </p:nvSpPr>
        <p:spPr>
          <a:xfrm>
            <a:off x="2362200" y="3886200"/>
            <a:ext cx="9621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Step 1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2362200" y="4953000"/>
            <a:ext cx="9621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Step 2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2362200" y="5867400"/>
            <a:ext cx="9621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Step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0CE415-CE1D-4111-AB7F-3F97D8C7D097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Count-to-Infinity Problem</a:t>
            </a:r>
          </a:p>
        </p:txBody>
      </p:sp>
      <p:sp>
        <p:nvSpPr>
          <p:cNvPr id="20" name="Oval 19"/>
          <p:cNvSpPr/>
          <p:nvPr/>
        </p:nvSpPr>
        <p:spPr>
          <a:xfrm>
            <a:off x="1371600" y="12192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267200" y="12192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743200" y="12192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791200" y="12192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7315200" y="1219200"/>
            <a:ext cx="6096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>
            <a:stCxn id="20" idx="6"/>
            <a:endCxn id="23" idx="2"/>
          </p:cNvCxnSpPr>
          <p:nvPr/>
        </p:nvCxnSpPr>
        <p:spPr>
          <a:xfrm>
            <a:off x="1981200" y="15240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429000" y="15240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953000" y="15240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477000" y="1524000"/>
            <a:ext cx="762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447800" y="129540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7391400" y="129540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867400" y="129540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4343400" y="129540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819400" y="129540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209800" y="1600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181600" y="16764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3657600" y="1600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781800" y="16764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657600" y="3200400"/>
            <a:ext cx="261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47" name="Straight Connector 46"/>
          <p:cNvCxnSpPr/>
          <p:nvPr/>
        </p:nvCxnSpPr>
        <p:spPr>
          <a:xfrm rot="16200000" flipH="1">
            <a:off x="2057400" y="1371600"/>
            <a:ext cx="6858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endCxn id="35" idx="1"/>
          </p:cNvCxnSpPr>
          <p:nvPr/>
        </p:nvCxnSpPr>
        <p:spPr>
          <a:xfrm rot="5400000">
            <a:off x="2056284" y="1296516"/>
            <a:ext cx="688033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4191000" y="2362200"/>
            <a:ext cx="4074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A</a:t>
            </a:r>
            <a:endParaRPr lang="en-US" dirty="0" smtClean="0"/>
          </a:p>
        </p:txBody>
      </p:sp>
      <p:sp>
        <p:nvSpPr>
          <p:cNvPr id="52" name="TextBox 51"/>
          <p:cNvSpPr txBox="1"/>
          <p:nvPr/>
        </p:nvSpPr>
        <p:spPr>
          <a:xfrm>
            <a:off x="4648200" y="2362200"/>
            <a:ext cx="90281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B</a:t>
            </a:r>
          </a:p>
          <a:p>
            <a:r>
              <a:rPr lang="en-US" dirty="0" smtClean="0"/>
              <a:t>(5, </a:t>
            </a:r>
            <a:r>
              <a:rPr lang="en-US" dirty="0" smtClean="0"/>
              <a:t>C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53" name="TextBox 52"/>
          <p:cNvSpPr txBox="1"/>
          <p:nvPr/>
        </p:nvSpPr>
        <p:spPr>
          <a:xfrm>
            <a:off x="5715000" y="2362200"/>
            <a:ext cx="90281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dirty="0" smtClean="0"/>
              <a:t>C</a:t>
            </a:r>
            <a:endParaRPr lang="en-US" dirty="0" smtClean="0"/>
          </a:p>
          <a:p>
            <a:r>
              <a:rPr lang="en-US" dirty="0" smtClean="0"/>
              <a:t>(6, B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54" name="TextBox 53"/>
          <p:cNvSpPr txBox="1"/>
          <p:nvPr/>
        </p:nvSpPr>
        <p:spPr>
          <a:xfrm>
            <a:off x="6781800" y="2362200"/>
            <a:ext cx="90281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dirty="0" smtClean="0"/>
              <a:t>D</a:t>
            </a:r>
            <a:endParaRPr lang="en-US" dirty="0" smtClean="0"/>
          </a:p>
          <a:p>
            <a:r>
              <a:rPr lang="en-US" dirty="0" smtClean="0"/>
              <a:t>(5, </a:t>
            </a:r>
            <a:r>
              <a:rPr lang="en-US" dirty="0" smtClean="0"/>
              <a:t>C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55" name="TextBox 54"/>
          <p:cNvSpPr txBox="1"/>
          <p:nvPr/>
        </p:nvSpPr>
        <p:spPr>
          <a:xfrm>
            <a:off x="7848600" y="2362200"/>
            <a:ext cx="92044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dirty="0" smtClean="0"/>
              <a:t>E</a:t>
            </a:r>
            <a:endParaRPr lang="en-US" dirty="0" smtClean="0"/>
          </a:p>
          <a:p>
            <a:r>
              <a:rPr lang="en-US" dirty="0" smtClean="0"/>
              <a:t>(6, </a:t>
            </a:r>
            <a:r>
              <a:rPr lang="en-US" dirty="0" smtClean="0"/>
              <a:t>D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41" name="TextBox 40"/>
          <p:cNvSpPr txBox="1"/>
          <p:nvPr/>
        </p:nvSpPr>
        <p:spPr>
          <a:xfrm>
            <a:off x="4191000" y="3505200"/>
            <a:ext cx="4074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A</a:t>
            </a:r>
            <a:endParaRPr lang="en-US" dirty="0" smtClean="0"/>
          </a:p>
        </p:txBody>
      </p:sp>
      <p:sp>
        <p:nvSpPr>
          <p:cNvPr id="46" name="TextBox 45"/>
          <p:cNvSpPr txBox="1"/>
          <p:nvPr/>
        </p:nvSpPr>
        <p:spPr>
          <a:xfrm>
            <a:off x="4648200" y="3505200"/>
            <a:ext cx="90281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B</a:t>
            </a:r>
          </a:p>
          <a:p>
            <a:r>
              <a:rPr lang="en-US" dirty="0" smtClean="0"/>
              <a:t>(7, </a:t>
            </a:r>
            <a:r>
              <a:rPr lang="en-US" dirty="0" smtClean="0"/>
              <a:t>C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48" name="TextBox 47"/>
          <p:cNvSpPr txBox="1"/>
          <p:nvPr/>
        </p:nvSpPr>
        <p:spPr>
          <a:xfrm>
            <a:off x="5715000" y="3505200"/>
            <a:ext cx="90281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dirty="0" smtClean="0"/>
              <a:t>C</a:t>
            </a:r>
            <a:endParaRPr lang="en-US" dirty="0" smtClean="0"/>
          </a:p>
          <a:p>
            <a:r>
              <a:rPr lang="en-US" dirty="0" smtClean="0"/>
              <a:t>(6, B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57" name="TextBox 56"/>
          <p:cNvSpPr txBox="1"/>
          <p:nvPr/>
        </p:nvSpPr>
        <p:spPr>
          <a:xfrm>
            <a:off x="6781800" y="3505200"/>
            <a:ext cx="90281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dirty="0" smtClean="0"/>
              <a:t>D</a:t>
            </a:r>
            <a:endParaRPr lang="en-US" dirty="0" smtClean="0"/>
          </a:p>
          <a:p>
            <a:r>
              <a:rPr lang="en-US" dirty="0" smtClean="0"/>
              <a:t>(7, </a:t>
            </a:r>
            <a:r>
              <a:rPr lang="en-US" dirty="0" smtClean="0"/>
              <a:t>C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58" name="TextBox 57"/>
          <p:cNvSpPr txBox="1"/>
          <p:nvPr/>
        </p:nvSpPr>
        <p:spPr>
          <a:xfrm>
            <a:off x="7848600" y="3505200"/>
            <a:ext cx="92044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dirty="0" smtClean="0"/>
              <a:t>E</a:t>
            </a:r>
            <a:endParaRPr lang="en-US" dirty="0" smtClean="0"/>
          </a:p>
          <a:p>
            <a:r>
              <a:rPr lang="en-US" dirty="0" smtClean="0"/>
              <a:t>(6, </a:t>
            </a:r>
            <a:r>
              <a:rPr lang="en-US" dirty="0" smtClean="0"/>
              <a:t>D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69" name="TextBox 68"/>
          <p:cNvSpPr txBox="1"/>
          <p:nvPr/>
        </p:nvSpPr>
        <p:spPr>
          <a:xfrm>
            <a:off x="2362200" y="3886200"/>
            <a:ext cx="9621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Step 4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2362200" y="2743200"/>
            <a:ext cx="9621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Step 3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838200" y="5334000"/>
            <a:ext cx="26003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When can we reach</a:t>
            </a:r>
          </a:p>
          <a:p>
            <a:r>
              <a:rPr lang="en-US" dirty="0" smtClean="0"/>
              <a:t>t</a:t>
            </a:r>
            <a:r>
              <a:rPr lang="en-US" dirty="0" smtClean="0"/>
              <a:t>he correct state?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4343400" y="5257800"/>
            <a:ext cx="4074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A</a:t>
            </a:r>
            <a:endParaRPr lang="en-US" dirty="0" smtClean="0"/>
          </a:p>
        </p:txBody>
      </p:sp>
      <p:sp>
        <p:nvSpPr>
          <p:cNvPr id="73" name="TextBox 72"/>
          <p:cNvSpPr txBox="1"/>
          <p:nvPr/>
        </p:nvSpPr>
        <p:spPr>
          <a:xfrm>
            <a:off x="4800600" y="5257800"/>
            <a:ext cx="86594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B</a:t>
            </a:r>
          </a:p>
          <a:p>
            <a:r>
              <a:rPr lang="en-US" dirty="0" smtClean="0"/>
              <a:t>(∞, </a:t>
            </a:r>
            <a:r>
              <a:rPr lang="en-US" dirty="0" smtClean="0"/>
              <a:t>-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74" name="TextBox 73"/>
          <p:cNvSpPr txBox="1"/>
          <p:nvPr/>
        </p:nvSpPr>
        <p:spPr>
          <a:xfrm>
            <a:off x="5867400" y="5257800"/>
            <a:ext cx="86594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dirty="0" smtClean="0"/>
              <a:t>C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 smtClean="0"/>
              <a:t>∞</a:t>
            </a:r>
            <a:r>
              <a:rPr lang="en-US" dirty="0" smtClean="0"/>
              <a:t>, </a:t>
            </a:r>
            <a:r>
              <a:rPr lang="en-US" dirty="0" smtClean="0"/>
              <a:t>-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75" name="TextBox 74"/>
          <p:cNvSpPr txBox="1"/>
          <p:nvPr/>
        </p:nvSpPr>
        <p:spPr>
          <a:xfrm>
            <a:off x="6934200" y="5257800"/>
            <a:ext cx="86594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dirty="0" smtClean="0"/>
              <a:t>D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 smtClean="0"/>
              <a:t>∞</a:t>
            </a:r>
            <a:r>
              <a:rPr lang="en-US" dirty="0" smtClean="0"/>
              <a:t>, -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76" name="TextBox 75"/>
          <p:cNvSpPr txBox="1"/>
          <p:nvPr/>
        </p:nvSpPr>
        <p:spPr>
          <a:xfrm>
            <a:off x="8001000" y="5257800"/>
            <a:ext cx="86594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dirty="0" smtClean="0"/>
              <a:t>E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 smtClean="0"/>
              <a:t>∞</a:t>
            </a:r>
            <a:r>
              <a:rPr lang="en-US" dirty="0" smtClean="0"/>
              <a:t>, -</a:t>
            </a:r>
            <a:r>
              <a:rPr lang="en-US" dirty="0" smtClean="0"/>
              <a:t>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9983F-4C3F-4C04-A995-EC15C526B1B2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2560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Fixes to Count-to-Infinity Problem</a:t>
            </a:r>
          </a:p>
        </p:txBody>
      </p:sp>
      <p:sp>
        <p:nvSpPr>
          <p:cNvPr id="10854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Split horizon</a:t>
            </a:r>
          </a:p>
          <a:p>
            <a:pPr lvl="1" eaLnBrk="1" hangingPunct="1"/>
            <a:r>
              <a:rPr lang="en-US" altLang="en-US" dirty="0" smtClean="0"/>
              <a:t>A router never</a:t>
            </a:r>
            <a:r>
              <a:rPr lang="en-US" altLang="en-US" dirty="0" smtClean="0">
                <a:solidFill>
                  <a:srgbClr val="3333FF"/>
                </a:solidFill>
              </a:rPr>
              <a:t> </a:t>
            </a:r>
            <a:r>
              <a:rPr lang="en-US" altLang="en-US" dirty="0" smtClean="0"/>
              <a:t>advertises the cost of a destination to a </a:t>
            </a:r>
            <a:r>
              <a:rPr lang="en-US" altLang="en-US" dirty="0" smtClean="0"/>
              <a:t>neighbor </a:t>
            </a:r>
            <a:r>
              <a:rPr lang="en-US" altLang="en-US" sz="1800" dirty="0" smtClean="0"/>
              <a:t>i</a:t>
            </a:r>
            <a:r>
              <a:rPr lang="en-US" altLang="en-US" sz="1800" dirty="0" smtClean="0"/>
              <a:t>f </a:t>
            </a:r>
            <a:r>
              <a:rPr lang="en-US" altLang="en-US" sz="1800" dirty="0" smtClean="0"/>
              <a:t>this neighbor is the next hop to that </a:t>
            </a:r>
            <a:r>
              <a:rPr lang="en-US" altLang="en-US" sz="1800" dirty="0" smtClean="0"/>
              <a:t>destination</a:t>
            </a:r>
            <a:endParaRPr lang="en-US" alt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7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4C30FA-0FCC-432D-860A-18A461797DD7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Link State </a:t>
            </a:r>
            <a:r>
              <a:rPr lang="en-US" altLang="en-US" i="1" smtClean="0"/>
              <a:t>vs</a:t>
            </a:r>
            <a:r>
              <a:rPr lang="en-US" altLang="en-US" smtClean="0"/>
              <a:t> Distance Vector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371600"/>
            <a:ext cx="3813175" cy="4724400"/>
          </a:xfrm>
        </p:spPr>
        <p:txBody>
          <a:bodyPr/>
          <a:lstStyle/>
          <a:p>
            <a:pPr eaLnBrk="1" hangingPunct="1"/>
            <a:r>
              <a:rPr lang="en-US" altLang="en-US" sz="2000" dirty="0" smtClean="0">
                <a:solidFill>
                  <a:schemeClr val="tx1"/>
                </a:solidFill>
              </a:rPr>
              <a:t>Tells everyone about neighbors</a:t>
            </a:r>
          </a:p>
          <a:p>
            <a:pPr eaLnBrk="1" hangingPunct="1"/>
            <a:r>
              <a:rPr lang="en-US" altLang="en-US" sz="2000" dirty="0" smtClean="0">
                <a:solidFill>
                  <a:schemeClr val="tx1"/>
                </a:solidFill>
              </a:rPr>
              <a:t>Controlled flooding to exchange link state</a:t>
            </a:r>
          </a:p>
          <a:p>
            <a:pPr eaLnBrk="1" hangingPunct="1"/>
            <a:r>
              <a:rPr lang="en-US" altLang="en-US" sz="2000" dirty="0" err="1" smtClean="0">
                <a:solidFill>
                  <a:schemeClr val="tx1"/>
                </a:solidFill>
              </a:rPr>
              <a:t>Dijkstra’s</a:t>
            </a:r>
            <a:r>
              <a:rPr lang="en-US" altLang="en-US" sz="2000" dirty="0" smtClean="0">
                <a:solidFill>
                  <a:schemeClr val="tx1"/>
                </a:solidFill>
              </a:rPr>
              <a:t> algorithm</a:t>
            </a:r>
          </a:p>
          <a:p>
            <a:pPr eaLnBrk="1" hangingPunct="1"/>
            <a:r>
              <a:rPr lang="en-US" altLang="en-US" sz="2000" dirty="0" smtClean="0">
                <a:solidFill>
                  <a:schemeClr val="tx1"/>
                </a:solidFill>
              </a:rPr>
              <a:t>Each router computes its own table</a:t>
            </a:r>
          </a:p>
          <a:p>
            <a:pPr eaLnBrk="1" hangingPunct="1"/>
            <a:r>
              <a:rPr lang="en-US" altLang="en-US" sz="2000" dirty="0" smtClean="0">
                <a:solidFill>
                  <a:schemeClr val="tx1"/>
                </a:solidFill>
              </a:rPr>
              <a:t>May have oscillations</a:t>
            </a:r>
          </a:p>
          <a:p>
            <a:pPr eaLnBrk="1" hangingPunct="1"/>
            <a:r>
              <a:rPr lang="en-US" altLang="en-US" sz="2000" dirty="0" smtClean="0">
                <a:solidFill>
                  <a:schemeClr val="tx1"/>
                </a:solidFill>
              </a:rPr>
              <a:t>Open Shortest Path First (OSPF)</a:t>
            </a:r>
          </a:p>
        </p:txBody>
      </p:sp>
      <p:sp>
        <p:nvSpPr>
          <p:cNvPr id="2867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5025" y="1371600"/>
            <a:ext cx="3813175" cy="4724400"/>
          </a:xfrm>
        </p:spPr>
        <p:txBody>
          <a:bodyPr/>
          <a:lstStyle/>
          <a:p>
            <a:pPr eaLnBrk="1" hangingPunct="1"/>
            <a:r>
              <a:rPr lang="en-US" altLang="en-US" sz="2000" dirty="0" smtClean="0">
                <a:solidFill>
                  <a:schemeClr val="tx1"/>
                </a:solidFill>
              </a:rPr>
              <a:t>Tells neighbors about everyone</a:t>
            </a:r>
          </a:p>
          <a:p>
            <a:pPr eaLnBrk="1" hangingPunct="1"/>
            <a:r>
              <a:rPr lang="en-US" altLang="en-US" sz="2000" dirty="0" smtClean="0">
                <a:solidFill>
                  <a:schemeClr val="tx1"/>
                </a:solidFill>
              </a:rPr>
              <a:t>Exchanges distance vectors with neighbors</a:t>
            </a:r>
          </a:p>
          <a:p>
            <a:pPr eaLnBrk="1" hangingPunct="1"/>
            <a:r>
              <a:rPr lang="en-US" altLang="en-US" sz="2000" dirty="0" smtClean="0">
                <a:solidFill>
                  <a:schemeClr val="tx1"/>
                </a:solidFill>
              </a:rPr>
              <a:t>Bellman-Ford algorithm</a:t>
            </a:r>
          </a:p>
          <a:p>
            <a:pPr eaLnBrk="1" hangingPunct="1"/>
            <a:r>
              <a:rPr lang="en-US" altLang="en-US" sz="2000" dirty="0" smtClean="0">
                <a:solidFill>
                  <a:schemeClr val="tx1"/>
                </a:solidFill>
              </a:rPr>
              <a:t>Each router’s table is used by others</a:t>
            </a:r>
          </a:p>
          <a:p>
            <a:pPr eaLnBrk="1" hangingPunct="1"/>
            <a:r>
              <a:rPr lang="en-US" altLang="en-US" sz="2000" dirty="0" smtClean="0">
                <a:solidFill>
                  <a:schemeClr val="tx1"/>
                </a:solidFill>
              </a:rPr>
              <a:t>May have routing loops</a:t>
            </a:r>
          </a:p>
          <a:p>
            <a:pPr eaLnBrk="1" hangingPunct="1"/>
            <a:r>
              <a:rPr lang="en-US" altLang="en-US" sz="2000" dirty="0" smtClean="0">
                <a:solidFill>
                  <a:schemeClr val="tx1"/>
                </a:solidFill>
              </a:rPr>
              <a:t>Routing Information Protocol (RIP)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54A86E-7A50-4747-B2F8-171B3A0F05EC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smtClean="0"/>
              <a:t>Routing Algorithms/Protocols: Issues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Route selection may depend on different criteria</a:t>
            </a:r>
          </a:p>
          <a:p>
            <a:pPr lvl="1" eaLnBrk="1" hangingPunct="1"/>
            <a:r>
              <a:rPr lang="en-US" altLang="en-US" b="1" dirty="0" smtClean="0"/>
              <a:t>Performance</a:t>
            </a:r>
            <a:r>
              <a:rPr lang="en-US" altLang="en-US" dirty="0"/>
              <a:t>.</a:t>
            </a:r>
            <a:r>
              <a:rPr lang="en-US" altLang="en-US" dirty="0" smtClean="0"/>
              <a:t> </a:t>
            </a:r>
            <a:r>
              <a:rPr lang="en-US" altLang="en-US" dirty="0"/>
              <a:t>E</a:t>
            </a:r>
            <a:r>
              <a:rPr lang="en-US" altLang="en-US" dirty="0" smtClean="0"/>
              <a:t>xample: choose route with smallest delay</a:t>
            </a:r>
          </a:p>
          <a:p>
            <a:pPr lvl="1" eaLnBrk="1" hangingPunct="1"/>
            <a:r>
              <a:rPr lang="en-US" altLang="en-US" b="1" dirty="0" smtClean="0"/>
              <a:t>Policy</a:t>
            </a:r>
            <a:r>
              <a:rPr lang="en-US" altLang="en-US" dirty="0" smtClean="0"/>
              <a:t>. Example: choose a route that doesn’t cross the .</a:t>
            </a:r>
            <a:r>
              <a:rPr lang="en-US" altLang="en-US" dirty="0" err="1" smtClean="0"/>
              <a:t>gov</a:t>
            </a:r>
            <a:r>
              <a:rPr lang="en-US" altLang="en-US" dirty="0" smtClean="0"/>
              <a:t> network</a:t>
            </a:r>
          </a:p>
          <a:p>
            <a:pPr marL="457200" lvl="1" indent="0" eaLnBrk="1" hangingPunct="1">
              <a:buNone/>
            </a:pPr>
            <a:endParaRPr lang="en-US" altLang="en-US" dirty="0" smtClean="0"/>
          </a:p>
          <a:p>
            <a:pPr eaLnBrk="1" hangingPunct="1"/>
            <a:r>
              <a:rPr lang="en-US" altLang="en-US" dirty="0" smtClean="0"/>
              <a:t>Adapt to changes in topology or traffic</a:t>
            </a:r>
          </a:p>
          <a:p>
            <a:pPr lvl="1" eaLnBrk="1" hangingPunct="1"/>
            <a:r>
              <a:rPr lang="en-US" altLang="en-US" b="1" dirty="0" smtClean="0"/>
              <a:t>Self-healing</a:t>
            </a:r>
            <a:r>
              <a:rPr lang="en-US" altLang="en-US" dirty="0" smtClean="0"/>
              <a:t>: When the network topology changes, little or no human intervention is needed.</a:t>
            </a:r>
          </a:p>
          <a:p>
            <a:pPr lvl="1"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Scalability</a:t>
            </a:r>
          </a:p>
          <a:p>
            <a:pPr lvl="1" eaLnBrk="1" hangingPunct="1"/>
            <a:r>
              <a:rPr lang="en-US" altLang="en-US" dirty="0" smtClean="0"/>
              <a:t>Must be able to support large number of hosts, routers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C80855-9F1B-4366-BD7D-7B1B80523E4B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smtClean="0"/>
              <a:t>Hop-by-Hop Routing </a:t>
            </a:r>
            <a:r>
              <a:rPr lang="en-US" altLang="en-US" sz="2400" i="1" smtClean="0"/>
              <a:t>vs</a:t>
            </a:r>
            <a:r>
              <a:rPr lang="en-US" altLang="en-US" sz="2400" smtClean="0"/>
              <a:t> Source Routing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dirty="0" smtClean="0"/>
              <a:t>Source routing</a:t>
            </a:r>
          </a:p>
          <a:p>
            <a:pPr lvl="1" eaLnBrk="1" hangingPunct="1"/>
            <a:r>
              <a:rPr lang="en-US" altLang="en-US" dirty="0" smtClean="0"/>
              <a:t>Sender selects the path to destination precisely</a:t>
            </a:r>
          </a:p>
          <a:p>
            <a:pPr lvl="1" eaLnBrk="1" hangingPunct="1"/>
            <a:r>
              <a:rPr lang="en-US" altLang="en-US" dirty="0" smtClean="0"/>
              <a:t>Routers forward packet to next-hop as specified</a:t>
            </a:r>
          </a:p>
          <a:p>
            <a:pPr lvl="1" eaLnBrk="1" hangingPunct="1"/>
            <a:r>
              <a:rPr lang="en-US" altLang="en-US" dirty="0" smtClean="0"/>
              <a:t>Example: IP’s loose/strict source route (slow path)</a:t>
            </a:r>
          </a:p>
          <a:p>
            <a:pPr lvl="1" eaLnBrk="1" hangingPunct="1"/>
            <a:endParaRPr lang="en-US" altLang="en-US" dirty="0" smtClean="0"/>
          </a:p>
          <a:p>
            <a:pPr eaLnBrk="1" hangingPunct="1"/>
            <a:r>
              <a:rPr lang="en-US" altLang="en-US" dirty="0"/>
              <a:t>Hop-by-hop routing</a:t>
            </a:r>
          </a:p>
          <a:p>
            <a:pPr lvl="1" eaLnBrk="1" hangingPunct="1"/>
            <a:r>
              <a:rPr lang="en-US" altLang="en-US" dirty="0"/>
              <a:t>Each packet contains destination address</a:t>
            </a:r>
          </a:p>
          <a:p>
            <a:pPr lvl="1" eaLnBrk="1" hangingPunct="1"/>
            <a:r>
              <a:rPr lang="en-US" altLang="en-US" dirty="0"/>
              <a:t>Each router chooses next-hop to destination</a:t>
            </a:r>
          </a:p>
          <a:p>
            <a:pPr lvl="1" eaLnBrk="1" hangingPunct="1"/>
            <a:r>
              <a:rPr lang="en-US" altLang="en-US" dirty="0"/>
              <a:t>Example: </a:t>
            </a:r>
            <a:r>
              <a:rPr lang="en-US" altLang="en-US" dirty="0" smtClean="0"/>
              <a:t>IP (fast path)</a:t>
            </a:r>
            <a:endParaRPr lang="en-US" altLang="en-US" dirty="0"/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Pros and cons of these two approaches?</a:t>
            </a:r>
          </a:p>
          <a:p>
            <a:pPr lvl="1" eaLnBrk="1" hangingPunct="1"/>
            <a:r>
              <a:rPr lang="en-US" altLang="en-US" dirty="0" smtClean="0"/>
              <a:t>Header overheads</a:t>
            </a:r>
          </a:p>
          <a:p>
            <a:pPr lvl="1" eaLnBrk="1" hangingPunct="1"/>
            <a:r>
              <a:rPr lang="en-US" altLang="en-US" dirty="0" smtClean="0"/>
              <a:t>Network consistency</a:t>
            </a:r>
          </a:p>
          <a:p>
            <a:pPr lvl="1" eaLnBrk="1" hangingPunct="1"/>
            <a:r>
              <a:rPr lang="en-US" altLang="en-US" dirty="0" smtClean="0"/>
              <a:t>Routing constraints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FF1206-24AA-414A-AC0D-5DD9B99990A3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Distributed Routing Algorithms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000" dirty="0" smtClean="0"/>
              <a:t>Routers cooperate using a distributed protocol</a:t>
            </a:r>
          </a:p>
          <a:p>
            <a:pPr lvl="1" eaLnBrk="1" hangingPunct="1"/>
            <a:r>
              <a:rPr lang="en-US" altLang="en-US" sz="1800" dirty="0" smtClean="0"/>
              <a:t>To create </a:t>
            </a:r>
            <a:r>
              <a:rPr lang="en-US" altLang="en-US" sz="1800" b="1" dirty="0" smtClean="0"/>
              <a:t>mutually consistent routing tables</a:t>
            </a:r>
          </a:p>
          <a:p>
            <a:pPr lvl="1" eaLnBrk="1" hangingPunct="1"/>
            <a:endParaRPr lang="en-US" altLang="en-US" sz="1800" b="1" dirty="0" smtClean="0"/>
          </a:p>
          <a:p>
            <a:pPr eaLnBrk="1" hangingPunct="1"/>
            <a:r>
              <a:rPr lang="en-US" altLang="en-US" sz="2000" dirty="0" smtClean="0"/>
              <a:t>Two standard </a:t>
            </a:r>
            <a:r>
              <a:rPr lang="en-US" altLang="en-US" sz="2000" dirty="0" smtClean="0">
                <a:solidFill>
                  <a:schemeClr val="accent2"/>
                </a:solidFill>
              </a:rPr>
              <a:t>distributed</a:t>
            </a:r>
            <a:r>
              <a:rPr lang="en-US" altLang="en-US" sz="2000" dirty="0" smtClean="0"/>
              <a:t> routing algorithms</a:t>
            </a:r>
          </a:p>
          <a:p>
            <a:pPr lvl="1" eaLnBrk="1" hangingPunct="1"/>
            <a:r>
              <a:rPr lang="en-US" altLang="en-US" sz="1800" dirty="0" smtClean="0"/>
              <a:t>Link state routing</a:t>
            </a:r>
          </a:p>
          <a:p>
            <a:pPr lvl="1" eaLnBrk="1" hangingPunct="1"/>
            <a:r>
              <a:rPr lang="en-US" altLang="en-US" sz="1800" dirty="0" smtClean="0"/>
              <a:t>Distance vector routing</a:t>
            </a:r>
          </a:p>
          <a:p>
            <a:pPr lvl="1" eaLnBrk="1" hangingPunct="1"/>
            <a:endParaRPr lang="en-US" altLang="en-US" sz="18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FD6C1-CC58-465F-9363-F4068F87327D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Link State </a:t>
            </a:r>
            <a:r>
              <a:rPr lang="en-US" altLang="en-US" i="1" smtClean="0"/>
              <a:t>vs</a:t>
            </a:r>
            <a:r>
              <a:rPr lang="en-US" altLang="en-US" smtClean="0"/>
              <a:t> Distance Vector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Both assume that</a:t>
            </a:r>
          </a:p>
          <a:p>
            <a:pPr lvl="1" eaLnBrk="1" hangingPunct="1"/>
            <a:r>
              <a:rPr lang="en-US" altLang="en-US" dirty="0" smtClean="0"/>
              <a:t>The address of each neighbor is known</a:t>
            </a:r>
          </a:p>
          <a:p>
            <a:pPr lvl="1" eaLnBrk="1" hangingPunct="1"/>
            <a:r>
              <a:rPr lang="en-US" altLang="en-US" dirty="0" smtClean="0"/>
              <a:t>The cost of reaching each neighbor is known</a:t>
            </a:r>
          </a:p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Both find global information</a:t>
            </a:r>
          </a:p>
          <a:p>
            <a:pPr lvl="1" eaLnBrk="1" hangingPunct="1"/>
            <a:r>
              <a:rPr lang="en-US" altLang="en-US" dirty="0" smtClean="0"/>
              <a:t>By exchanging routing info among neighbors</a:t>
            </a:r>
          </a:p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Differ in info exchanged and route computation</a:t>
            </a:r>
          </a:p>
          <a:p>
            <a:pPr lvl="1" eaLnBrk="1" hangingPunct="1"/>
            <a:r>
              <a:rPr lang="en-US" altLang="en-US" dirty="0" smtClean="0"/>
              <a:t>LS: tells </a:t>
            </a:r>
            <a:r>
              <a:rPr lang="en-US" altLang="en-US" b="1" dirty="0" smtClean="0">
                <a:solidFill>
                  <a:srgbClr val="FF0000"/>
                </a:solidFill>
              </a:rPr>
              <a:t>all</a:t>
            </a:r>
            <a:r>
              <a:rPr lang="en-US" altLang="en-US" dirty="0" smtClean="0"/>
              <a:t> other nodes about its distance to </a:t>
            </a:r>
            <a:r>
              <a:rPr lang="en-US" altLang="en-US" b="1" dirty="0" smtClean="0">
                <a:solidFill>
                  <a:srgbClr val="C00000"/>
                </a:solidFill>
              </a:rPr>
              <a:t>neighbors</a:t>
            </a:r>
          </a:p>
          <a:p>
            <a:pPr lvl="1" eaLnBrk="1" hangingPunct="1"/>
            <a:r>
              <a:rPr lang="en-US" altLang="en-US" dirty="0" smtClean="0"/>
              <a:t>DV: tells </a:t>
            </a:r>
            <a:r>
              <a:rPr lang="en-US" altLang="en-US" b="1" dirty="0" smtClean="0">
                <a:solidFill>
                  <a:srgbClr val="C00000"/>
                </a:solidFill>
              </a:rPr>
              <a:t>neighbors</a:t>
            </a:r>
            <a:r>
              <a:rPr lang="en-US" altLang="en-US" dirty="0" smtClean="0"/>
              <a:t> about its distance to </a:t>
            </a:r>
            <a:r>
              <a:rPr lang="en-US" altLang="en-US" b="1" dirty="0" smtClean="0">
                <a:solidFill>
                  <a:srgbClr val="C00000"/>
                </a:solidFill>
              </a:rPr>
              <a:t>all</a:t>
            </a:r>
            <a:r>
              <a:rPr lang="en-US" altLang="en-US" dirty="0" smtClean="0"/>
              <a:t> other nodes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35CAED-8322-4097-994A-A1C57C2918B6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Link State Algorithm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Basic idea: </a:t>
            </a:r>
            <a:r>
              <a:rPr lang="en-US" altLang="en-US" dirty="0" smtClean="0"/>
              <a:t>all routers </a:t>
            </a:r>
            <a:r>
              <a:rPr lang="en-US" altLang="en-US" dirty="0" smtClean="0"/>
              <a:t>collect the distances to their neighbors and di</a:t>
            </a:r>
            <a:r>
              <a:rPr lang="en-US" altLang="en-US" dirty="0" smtClean="0"/>
              <a:t>stribute the </a:t>
            </a:r>
            <a:r>
              <a:rPr lang="en-US" altLang="en-US" dirty="0" smtClean="0"/>
              <a:t>information </a:t>
            </a:r>
            <a:r>
              <a:rPr lang="en-US" altLang="en-US" dirty="0" smtClean="0"/>
              <a:t>to </a:t>
            </a:r>
            <a:r>
              <a:rPr lang="en-US" altLang="en-US" dirty="0" smtClean="0"/>
              <a:t>all routers</a:t>
            </a:r>
          </a:p>
          <a:p>
            <a:pPr lvl="1" eaLnBrk="1" hangingPunct="1"/>
            <a:r>
              <a:rPr lang="en-US" altLang="en-US" dirty="0" smtClean="0"/>
              <a:t>All routers receive information from all other routers and form the topology of the network</a:t>
            </a:r>
            <a:endParaRPr lang="en-US" altLang="en-US" dirty="0" smtClean="0"/>
          </a:p>
          <a:p>
            <a:pPr lvl="2" eaLnBrk="1" hangingPunct="1"/>
            <a:r>
              <a:rPr lang="en-US" altLang="en-US" sz="1800" dirty="0" smtClean="0">
                <a:solidFill>
                  <a:schemeClr val="accent2"/>
                </a:solidFill>
              </a:rPr>
              <a:t>Cost of each link</a:t>
            </a:r>
            <a:r>
              <a:rPr lang="en-US" altLang="en-US" sz="1800" dirty="0" smtClean="0"/>
              <a:t> in the network</a:t>
            </a:r>
          </a:p>
          <a:p>
            <a:pPr lvl="2" eaLnBrk="1" hangingPunct="1"/>
            <a:endParaRPr lang="en-US" altLang="en-US" sz="1800" dirty="0" smtClean="0"/>
          </a:p>
          <a:p>
            <a:pPr eaLnBrk="1" hangingPunct="1"/>
            <a:r>
              <a:rPr lang="en-US" altLang="en-US" dirty="0" smtClean="0"/>
              <a:t>Each router </a:t>
            </a:r>
            <a:r>
              <a:rPr lang="en-US" altLang="en-US" dirty="0" smtClean="0">
                <a:solidFill>
                  <a:schemeClr val="accent2"/>
                </a:solidFill>
              </a:rPr>
              <a:t>independently</a:t>
            </a:r>
            <a:r>
              <a:rPr lang="en-US" altLang="en-US" dirty="0" smtClean="0"/>
              <a:t> computes </a:t>
            </a:r>
            <a:r>
              <a:rPr lang="en-US" altLang="en-US" dirty="0" smtClean="0">
                <a:solidFill>
                  <a:schemeClr val="accent2"/>
                </a:solidFill>
              </a:rPr>
              <a:t>optimal</a:t>
            </a:r>
            <a:r>
              <a:rPr lang="en-US" altLang="en-US" dirty="0" smtClean="0"/>
              <a:t> paths</a:t>
            </a:r>
          </a:p>
          <a:p>
            <a:pPr lvl="1" eaLnBrk="1" hangingPunct="1"/>
            <a:r>
              <a:rPr lang="en-US" altLang="en-US" dirty="0" smtClean="0"/>
              <a:t>From itself to every destination</a:t>
            </a:r>
          </a:p>
          <a:p>
            <a:pPr lvl="1" eaLnBrk="1" hangingPunct="1"/>
            <a:r>
              <a:rPr lang="en-US" altLang="en-US" dirty="0" smtClean="0"/>
              <a:t>Routes are guaranteed to be </a:t>
            </a:r>
            <a:r>
              <a:rPr lang="en-US" altLang="en-US" dirty="0" smtClean="0">
                <a:solidFill>
                  <a:schemeClr val="accent2"/>
                </a:solidFill>
              </a:rPr>
              <a:t>loop free</a:t>
            </a:r>
            <a:r>
              <a:rPr lang="en-US" altLang="en-US" dirty="0" smtClean="0"/>
              <a:t> if</a:t>
            </a:r>
          </a:p>
          <a:p>
            <a:pPr lvl="2" eaLnBrk="1" hangingPunct="1"/>
            <a:r>
              <a:rPr lang="en-US" altLang="en-US" sz="1800" dirty="0" smtClean="0"/>
              <a:t>Each router sees the same cost for each link</a:t>
            </a:r>
          </a:p>
          <a:p>
            <a:pPr lvl="2" eaLnBrk="1" hangingPunct="1"/>
            <a:r>
              <a:rPr lang="en-US" altLang="en-US" sz="1800" dirty="0" smtClean="0"/>
              <a:t>Uses the same algorithm to compute the best path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C84BA0-0267-4250-8EE2-FCFA45A4E6AE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Topology Dissemination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Each router creates a set of </a:t>
            </a:r>
            <a:r>
              <a:rPr lang="en-US" altLang="en-US" dirty="0" smtClean="0">
                <a:solidFill>
                  <a:schemeClr val="accent2"/>
                </a:solidFill>
              </a:rPr>
              <a:t>link state</a:t>
            </a:r>
            <a:r>
              <a:rPr lang="en-US" altLang="en-US" dirty="0" smtClean="0"/>
              <a:t> packets</a:t>
            </a:r>
          </a:p>
          <a:p>
            <a:pPr lvl="1" eaLnBrk="1" hangingPunct="1"/>
            <a:r>
              <a:rPr lang="en-US" altLang="en-US" dirty="0" smtClean="0"/>
              <a:t>Describing its links to neighbors</a:t>
            </a:r>
          </a:p>
          <a:p>
            <a:pPr lvl="1" eaLnBrk="1" hangingPunct="1"/>
            <a:r>
              <a:rPr lang="en-US" altLang="en-US" dirty="0" smtClean="0"/>
              <a:t>LSP contains</a:t>
            </a:r>
          </a:p>
          <a:p>
            <a:pPr lvl="2" eaLnBrk="1" hangingPunct="1"/>
            <a:r>
              <a:rPr lang="en-US" altLang="en-US" sz="1800" dirty="0" smtClean="0"/>
              <a:t>Router id, neighbor’s id, and cost to its neighbor</a:t>
            </a:r>
          </a:p>
          <a:p>
            <a:pPr eaLnBrk="1" hangingPunct="1"/>
            <a:r>
              <a:rPr lang="en-US" altLang="en-US" dirty="0" smtClean="0"/>
              <a:t>Copies of LSPs are distributed to all routers</a:t>
            </a:r>
          </a:p>
          <a:p>
            <a:pPr lvl="1" eaLnBrk="1" hangingPunct="1"/>
            <a:r>
              <a:rPr lang="en-US" altLang="en-US" dirty="0" smtClean="0"/>
              <a:t>Using </a:t>
            </a:r>
            <a:r>
              <a:rPr lang="en-US" altLang="en-US" dirty="0" smtClean="0">
                <a:solidFill>
                  <a:schemeClr val="accent2"/>
                </a:solidFill>
              </a:rPr>
              <a:t>controlled flooding</a:t>
            </a:r>
          </a:p>
          <a:p>
            <a:pPr eaLnBrk="1" hangingPunct="1"/>
            <a:r>
              <a:rPr lang="en-US" altLang="en-US" dirty="0" smtClean="0"/>
              <a:t>Each router maintains a topology database</a:t>
            </a:r>
          </a:p>
          <a:p>
            <a:pPr lvl="1" eaLnBrk="1" hangingPunct="1"/>
            <a:r>
              <a:rPr lang="en-US" altLang="en-US" dirty="0" smtClean="0"/>
              <a:t>Database containing all LSPs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8189C6-6558-4E26-9600-7C66366232F8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Dijkstra’s Algorithm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Given the network topology</a:t>
            </a:r>
          </a:p>
          <a:p>
            <a:pPr lvl="1" eaLnBrk="1" hangingPunct="1"/>
            <a:r>
              <a:rPr lang="en-US" altLang="en-US" smtClean="0"/>
              <a:t>How to compute shortest path to each destination?</a:t>
            </a:r>
          </a:p>
          <a:p>
            <a:pPr eaLnBrk="1" hangingPunct="1"/>
            <a:r>
              <a:rPr lang="en-US" altLang="en-US" smtClean="0"/>
              <a:t>Some notation</a:t>
            </a:r>
          </a:p>
          <a:p>
            <a:pPr lvl="1" eaLnBrk="1" hangingPunct="1"/>
            <a:r>
              <a:rPr lang="en-US" altLang="en-US" smtClean="0"/>
              <a:t>X: source node</a:t>
            </a:r>
          </a:p>
          <a:p>
            <a:pPr lvl="1" eaLnBrk="1" hangingPunct="1"/>
            <a:r>
              <a:rPr lang="en-US" altLang="en-US" smtClean="0"/>
              <a:t>N: set of nodes to which shortest paths are known </a:t>
            </a:r>
            <a:r>
              <a:rPr lang="en-US" altLang="en-US" smtClean="0">
                <a:solidFill>
                  <a:schemeClr val="accent2"/>
                </a:solidFill>
              </a:rPr>
              <a:t>so far</a:t>
            </a:r>
          </a:p>
          <a:p>
            <a:pPr lvl="2" eaLnBrk="1" hangingPunct="1"/>
            <a:r>
              <a:rPr lang="en-US" altLang="en-US" sz="1800" smtClean="0"/>
              <a:t>N is initially empty</a:t>
            </a:r>
          </a:p>
          <a:p>
            <a:pPr lvl="1" eaLnBrk="1" hangingPunct="1"/>
            <a:r>
              <a:rPr lang="en-US" altLang="en-US" smtClean="0"/>
              <a:t>D(V): cost of </a:t>
            </a:r>
            <a:r>
              <a:rPr lang="en-US" altLang="en-US" smtClean="0">
                <a:solidFill>
                  <a:schemeClr val="accent2"/>
                </a:solidFill>
              </a:rPr>
              <a:t>known</a:t>
            </a:r>
            <a:r>
              <a:rPr lang="en-US" altLang="en-US" smtClean="0"/>
              <a:t> shortest path from source X from V</a:t>
            </a:r>
          </a:p>
          <a:p>
            <a:pPr lvl="1" eaLnBrk="1" hangingPunct="1"/>
            <a:r>
              <a:rPr lang="en-US" altLang="en-US" smtClean="0"/>
              <a:t>C(U,V): cost of link U to V</a:t>
            </a:r>
          </a:p>
          <a:p>
            <a:pPr lvl="2" eaLnBrk="1" hangingPunct="1"/>
            <a:r>
              <a:rPr lang="en-US" altLang="en-US" sz="1800" smtClean="0"/>
              <a:t>C(U,V)  = </a:t>
            </a:r>
            <a:r>
              <a:rPr lang="en-US" altLang="en-US" sz="1800" smtClean="0">
                <a:sym typeface="Symbol" pitchFamily="18" charset="2"/>
              </a:rPr>
              <a:t> if not neighbors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lass_small">
  <a:themeElements>
    <a:clrScheme name="class_small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ass_smal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lass_smal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_smal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mal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mal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mal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mal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mal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Settings\Zhenhai Duan\Application Data\Microsoft\Templates\class_small.pot</Template>
  <TotalTime>0</TotalTime>
  <Words>2189</Words>
  <Application>Microsoft Macintosh PowerPoint</Application>
  <PresentationFormat>On-screen Show (4:3)</PresentationFormat>
  <Paragraphs>685</Paragraphs>
  <Slides>26</Slides>
  <Notes>25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class_small</vt:lpstr>
      <vt:lpstr>Document</vt:lpstr>
      <vt:lpstr>Chapter 5 Network Layer</vt:lpstr>
      <vt:lpstr>Routing Table: Issues</vt:lpstr>
      <vt:lpstr>Routing Algorithms/Protocols: Issues</vt:lpstr>
      <vt:lpstr>Hop-by-Hop Routing vs Source Routing</vt:lpstr>
      <vt:lpstr>Distributed Routing Algorithms</vt:lpstr>
      <vt:lpstr>Link State vs Distance Vector</vt:lpstr>
      <vt:lpstr>Link State Algorithm</vt:lpstr>
      <vt:lpstr>Topology Dissemination</vt:lpstr>
      <vt:lpstr>Dijkstra’s Algorithm</vt:lpstr>
      <vt:lpstr>Algorithm (at Node X)</vt:lpstr>
      <vt:lpstr>Slide 11</vt:lpstr>
      <vt:lpstr>Dijkstra’s algorithm: example</vt:lpstr>
      <vt:lpstr>Routing Table Computation</vt:lpstr>
      <vt:lpstr>Distance Vector Routing</vt:lpstr>
      <vt:lpstr>Distance Vector Routing: Intuition</vt:lpstr>
      <vt:lpstr>Distance vector routing example, assume the network just “reboot”</vt:lpstr>
      <vt:lpstr>Next iteration A receives from its neighbors and update its routing table</vt:lpstr>
      <vt:lpstr>What is B’s update routing table after the exchange?</vt:lpstr>
      <vt:lpstr>What about C?</vt:lpstr>
      <vt:lpstr>Problems with DV Routing</vt:lpstr>
      <vt:lpstr>Count-to-Infinity Problem</vt:lpstr>
      <vt:lpstr>Count-to-Infinity Problem</vt:lpstr>
      <vt:lpstr>Count-to-Infinity Problem</vt:lpstr>
      <vt:lpstr>Count-to-Infinity Problem</vt:lpstr>
      <vt:lpstr>Fixes to Count-to-Infinity Problem</vt:lpstr>
      <vt:lpstr>Link State vs Distance Vector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2016-03-24T15:51:51Z</dcterms:created>
  <dcterms:modified xsi:type="dcterms:W3CDTF">2017-10-30T00:58:20Z</dcterms:modified>
</cp:coreProperties>
</file>