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50" r:id="rId1"/>
  </p:sldMasterIdLst>
  <p:notesMasterIdLst>
    <p:notesMasterId r:id="rId23"/>
  </p:notesMasterIdLst>
  <p:handoutMasterIdLst>
    <p:handoutMasterId r:id="rId24"/>
  </p:handoutMasterIdLst>
  <p:sldIdLst>
    <p:sldId id="284" r:id="rId2"/>
    <p:sldId id="285" r:id="rId3"/>
    <p:sldId id="286" r:id="rId4"/>
    <p:sldId id="293" r:id="rId5"/>
    <p:sldId id="29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87" r:id="rId14"/>
    <p:sldId id="288" r:id="rId15"/>
    <p:sldId id="272" r:id="rId16"/>
    <p:sldId id="273" r:id="rId17"/>
    <p:sldId id="275" r:id="rId18"/>
    <p:sldId id="276" r:id="rId19"/>
    <p:sldId id="289" r:id="rId20"/>
    <p:sldId id="290" r:id="rId21"/>
    <p:sldId id="291" r:id="rId2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266" autoAdjust="0"/>
    <p:restoredTop sz="83614" autoAdjust="0"/>
  </p:normalViewPr>
  <p:slideViewPr>
    <p:cSldViewPr>
      <p:cViewPr varScale="1">
        <p:scale>
          <a:sx n="129" d="100"/>
          <a:sy n="129" d="100"/>
        </p:scale>
        <p:origin x="-237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9369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9369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 altLang="en-US"/>
          </a:p>
        </p:txBody>
      </p:sp>
      <p:sp>
        <p:nvSpPr>
          <p:cNvPr id="9369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30AAA66D-E55E-449C-8C3F-58B92FFC4C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438269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/>
            </a:lvl1pPr>
          </a:lstStyle>
          <a:p>
            <a:endParaRPr lang="en-US" altLang="en-US"/>
          </a:p>
        </p:txBody>
      </p:sp>
      <p:sp>
        <p:nvSpPr>
          <p:cNvPr id="218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/>
            </a:lvl1pPr>
          </a:lstStyle>
          <a:p>
            <a:endParaRPr lang="en-US" alt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8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8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/>
            </a:lvl1pPr>
          </a:lstStyle>
          <a:p>
            <a:endParaRPr lang="en-US" altLang="en-US"/>
          </a:p>
        </p:txBody>
      </p:sp>
      <p:sp>
        <p:nvSpPr>
          <p:cNvPr id="218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/>
            </a:lvl1pPr>
          </a:lstStyle>
          <a:p>
            <a:fld id="{2A66FF84-69EF-4022-BE90-EABDCF4BDD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4132674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defTabSz="966788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914DA311-1376-423F-A9FF-402375DF8EBA}" type="slidenum">
              <a:rPr lang="en-US" altLang="en-US" sz="1300"/>
              <a:pPr/>
              <a:t>14</a:t>
            </a:fld>
            <a:endParaRPr lang="en-US" altLang="en-US" sz="130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0725"/>
            <a:ext cx="4799012" cy="3598863"/>
          </a:xfrm>
          <a:solidFill>
            <a:srgbClr val="FFFFFF"/>
          </a:solidFill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59300"/>
            <a:ext cx="5368925" cy="432117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5076" tIns="47538" rIns="95076" bIns="475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66FF84-69EF-4022-BE90-EABDCF4BDD94}" type="slidenum">
              <a:rPr lang="en-US" altLang="en-US" smtClean="0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4284453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66FF84-69EF-4022-BE90-EABDCF4BDD94}" type="slidenum">
              <a:rPr lang="en-US" altLang="en-US" smtClean="0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3737027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66FF84-69EF-4022-BE90-EABDCF4BDD94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497474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7681DA-759B-42EE-9D5C-692B14C283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503910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93E2FF-C795-4E0D-8131-D6FAAE386B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14591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653E9A-B0A1-4344-B960-97CE2DDAF5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355610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CN5E by Tanenbaum &amp; Wetherall, © Pearson Education-Prentice Hall and D. Wetherall, 2011</a:t>
            </a:r>
            <a:endParaRPr lang="en-US" i="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914399" y="1610713"/>
            <a:ext cx="7790214" cy="4600081"/>
          </a:xfrm>
        </p:spPr>
        <p:txBody>
          <a:bodyPr/>
          <a:lstStyle>
            <a:lvl1pPr>
              <a:buFont typeface="Arial" pitchFamily="34" charset="0"/>
              <a:buNone/>
              <a:defRPr/>
            </a:lvl1pPr>
            <a:lvl2pPr>
              <a:buClr>
                <a:srgbClr val="0000FF"/>
              </a:buClr>
              <a:defRPr/>
            </a:lvl2pPr>
            <a:lvl3pPr>
              <a:buClr>
                <a:srgbClr val="0000FF"/>
              </a:buClr>
              <a:defRPr/>
            </a:lvl3pPr>
            <a:lvl4pPr>
              <a:buClr>
                <a:srgbClr val="0000FF"/>
              </a:buClr>
              <a:defRPr/>
            </a:lvl4pPr>
            <a:lvl5pPr>
              <a:buClr>
                <a:srgbClr val="0000FF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95B7E5-25ED-45D2-A2A9-7EE6144B6A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1768743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0F3CD5-0484-4A71-ABF3-E844B167F4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78894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32C054-5728-42D5-9153-2895858A6A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670519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5AF26F-012B-4809-BC40-1DF200F442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996974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3562B6-2024-4D87-AE11-E9096D91BE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860398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AAD30C-755D-4DF4-8B74-5F432AACB1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2175789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33941A-4E1E-4785-BF0F-21291E8380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987076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DAE5FC-439A-47A9-BF06-49BB56BCD8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="" xmlns:p14="http://schemas.microsoft.com/office/powerpoint/2010/main" val="3319017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810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9379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9379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9379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fld id="{350C3EFE-9217-4250-8EA2-734C5FC61CD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FF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2.bin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1.bin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0.bin"/><Relationship Id="rId9" Type="http://schemas.openxmlformats.org/officeDocument/2006/relationships/oleObject" Target="../embeddings/oleObject2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1.bin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0.bin"/><Relationship Id="rId10" Type="http://schemas.openxmlformats.org/officeDocument/2006/relationships/oleObject" Target="../embeddings/oleObject35.bin"/><Relationship Id="rId4" Type="http://schemas.openxmlformats.org/officeDocument/2006/relationships/oleObject" Target="../embeddings/oleObject29.bin"/><Relationship Id="rId9" Type="http://schemas.openxmlformats.org/officeDocument/2006/relationships/oleObject" Target="../embeddings/oleObject34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0.bin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39.bin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38.bin"/><Relationship Id="rId9" Type="http://schemas.openxmlformats.org/officeDocument/2006/relationships/oleObject" Target="../embeddings/oleObject43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9.bin"/><Relationship Id="rId5" Type="http://schemas.openxmlformats.org/officeDocument/2006/relationships/oleObject" Target="../embeddings/oleObject48.bin"/><Relationship Id="rId4" Type="http://schemas.openxmlformats.org/officeDocument/2006/relationships/oleObject" Target="../embeddings/oleObject47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55.bin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4.bin"/><Relationship Id="rId10" Type="http://schemas.openxmlformats.org/officeDocument/2006/relationships/oleObject" Target="../embeddings/oleObject59.bin"/><Relationship Id="rId4" Type="http://schemas.openxmlformats.org/officeDocument/2006/relationships/oleObject" Target="../embeddings/oleObject53.bin"/><Relationship Id="rId9" Type="http://schemas.openxmlformats.org/officeDocument/2006/relationships/oleObject" Target="../embeddings/oleObject58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3.bin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2.bin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Chapter 4</a:t>
            </a:r>
            <a:br>
              <a:rPr lang="en-US" altLang="en-US" smtClean="0"/>
            </a:br>
            <a:r>
              <a:rPr lang="en-US" altLang="en-US" smtClean="0"/>
              <a:t>Data Link Layer Switching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Interconnecting at different layers</a:t>
            </a:r>
          </a:p>
          <a:p>
            <a:pPr eaLnBrk="1" hangingPunct="1"/>
            <a:r>
              <a:rPr lang="en-US" altLang="en-US" dirty="0" smtClean="0"/>
              <a:t>Transparent bridges</a:t>
            </a:r>
          </a:p>
          <a:p>
            <a:pPr eaLnBrk="1" hangingPunct="1"/>
            <a:r>
              <a:rPr lang="en-US" altLang="en-US" dirty="0" smtClean="0"/>
              <a:t>Spanning tree algorithm</a:t>
            </a:r>
          </a:p>
          <a:p>
            <a:pPr eaLnBrk="1" hangingPunct="1"/>
            <a:r>
              <a:rPr lang="en-US" altLang="en-US" dirty="0" smtClean="0"/>
              <a:t>Virtual LAN (VLAN)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Reading</a:t>
            </a:r>
          </a:p>
          <a:p>
            <a:pPr lvl="1" eaLnBrk="1" hangingPunct="1"/>
            <a:r>
              <a:rPr lang="en-US" altLang="en-US" dirty="0" smtClean="0"/>
              <a:t>Section </a:t>
            </a:r>
            <a:r>
              <a:rPr lang="en-US" altLang="en-US" dirty="0" smtClean="0"/>
              <a:t>4.8</a:t>
            </a:r>
            <a:endParaRPr lang="en-US" altLang="en-US" dirty="0" smtClean="0"/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02BAA617-51DA-4469-A885-3C57F47BEECE}" type="slidenum">
              <a:rPr lang="en-US" altLang="en-US" sz="1400">
                <a:latin typeface="Arial" charset="0"/>
              </a:rPr>
              <a:pPr eaLnBrk="1" hangingPunct="1"/>
              <a:t>1</a:t>
            </a:fld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09588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Filtering/Forwarding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0238" y="1150938"/>
            <a:ext cx="8201025" cy="48688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u="sng" dirty="0" smtClean="0"/>
              <a:t>When switch receives a frame:</a:t>
            </a:r>
            <a:br>
              <a:rPr lang="en-US" altLang="en-US" u="sng" dirty="0" smtClean="0"/>
            </a:br>
            <a:endParaRPr lang="en-US" altLang="en-US" u="sng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 smtClean="0"/>
              <a:t>index switch table using MAC </a:t>
            </a:r>
            <a:r>
              <a:rPr lang="en-US" altLang="en-US" dirty="0" err="1" smtClean="0">
                <a:solidFill>
                  <a:schemeClr val="accent2"/>
                </a:solidFill>
              </a:rPr>
              <a:t>dest</a:t>
            </a:r>
            <a:r>
              <a:rPr lang="en-US" altLang="en-US" dirty="0" smtClean="0"/>
              <a:t> address</a:t>
            </a:r>
            <a:endParaRPr lang="en-US" altLang="en-US" b="1" dirty="0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dirty="0" smtClean="0">
                <a:solidFill>
                  <a:schemeClr val="accent2"/>
                </a:solidFill>
              </a:rPr>
              <a:t>if </a:t>
            </a:r>
            <a:r>
              <a:rPr lang="en-US" altLang="en-US" dirty="0" smtClean="0"/>
              <a:t>entry found for destination </a:t>
            </a:r>
            <a:r>
              <a:rPr lang="en-US" altLang="en-US" b="1" dirty="0" smtClean="0">
                <a:solidFill>
                  <a:schemeClr val="accent2"/>
                </a:solidFill>
              </a:rPr>
              <a:t>then {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dirty="0" smtClean="0">
                <a:solidFill>
                  <a:schemeClr val="accent2"/>
                </a:solidFill>
              </a:rPr>
              <a:t>     if </a:t>
            </a:r>
            <a:r>
              <a:rPr lang="en-US" altLang="en-US" dirty="0" err="1" smtClean="0"/>
              <a:t>dest</a:t>
            </a:r>
            <a:r>
              <a:rPr lang="en-US" altLang="en-US" dirty="0" smtClean="0"/>
              <a:t> on segment from which frame arrived </a:t>
            </a:r>
            <a:r>
              <a:rPr lang="en-US" altLang="en-US" b="1" dirty="0" smtClean="0">
                <a:solidFill>
                  <a:schemeClr val="accent2"/>
                </a:solidFill>
              </a:rPr>
              <a:t>then</a:t>
            </a:r>
            <a:r>
              <a:rPr lang="en-US" altLang="en-US" dirty="0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 smtClean="0"/>
              <a:t>		drop the frame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dirty="0" smtClean="0"/>
              <a:t>     </a:t>
            </a:r>
            <a:r>
              <a:rPr lang="en-US" altLang="en-US" b="1" dirty="0" smtClean="0">
                <a:solidFill>
                  <a:schemeClr val="accent2"/>
                </a:solidFill>
              </a:rPr>
              <a:t>else</a:t>
            </a:r>
            <a:r>
              <a:rPr lang="en-US" altLang="en-US" dirty="0" smtClean="0"/>
              <a:t> forward the frame on interface    			indicated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dirty="0" smtClean="0">
                <a:solidFill>
                  <a:schemeClr val="accent2"/>
                </a:solidFill>
              </a:rPr>
              <a:t>}</a:t>
            </a:r>
            <a:endParaRPr lang="en-US" altLang="en-US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dirty="0" smtClean="0">
                <a:solidFill>
                  <a:schemeClr val="accent2"/>
                </a:solidFill>
              </a:rPr>
              <a:t>else</a:t>
            </a:r>
            <a:r>
              <a:rPr lang="en-US" altLang="en-US" dirty="0" smtClean="0"/>
              <a:t> flood</a:t>
            </a:r>
            <a:endParaRPr lang="en-US" altLang="en-US" sz="2800" dirty="0" smtClean="0"/>
          </a:p>
          <a:p>
            <a:pPr lvl="3" eaLnBrk="1" hangingPunct="1">
              <a:lnSpc>
                <a:spcPct val="90000"/>
              </a:lnSpc>
              <a:buFontTx/>
              <a:buNone/>
            </a:pPr>
            <a:r>
              <a:rPr lang="en-US" altLang="en-US" sz="1800" dirty="0" smtClean="0"/>
              <a:t>  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819400" y="4648200"/>
            <a:ext cx="4840288" cy="835025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i="1">
                <a:solidFill>
                  <a:schemeClr val="accent2"/>
                </a:solidFill>
                <a:latin typeface="Comic Sans MS" pitchFamily="66" charset="0"/>
              </a:rPr>
              <a:t>forward on all but the interface </a:t>
            </a:r>
          </a:p>
          <a:p>
            <a:r>
              <a:rPr lang="en-US" altLang="en-US" i="1">
                <a:solidFill>
                  <a:schemeClr val="accent2"/>
                </a:solidFill>
                <a:latin typeface="Comic Sans MS" pitchFamily="66" charset="0"/>
              </a:rPr>
              <a:t>on which the frame arrived</a:t>
            </a:r>
            <a:endParaRPr lang="en-US" altLang="en-US" sz="2000" i="1">
              <a:solidFill>
                <a:schemeClr val="accent2"/>
              </a:solidFill>
            </a:endParaRPr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 flipV="1">
            <a:off x="2133599" y="4876800"/>
            <a:ext cx="677863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2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A757AA43-6CA1-427C-8659-AC05979C97C7}" type="slidenum">
              <a:rPr lang="en-US" altLang="en-US" sz="1400">
                <a:latin typeface="Arial" charset="0"/>
              </a:rPr>
              <a:pPr eaLnBrk="1" hangingPunct="1"/>
              <a:t>10</a:t>
            </a:fld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228600"/>
            <a:ext cx="7772400" cy="914400"/>
          </a:xfrm>
        </p:spPr>
        <p:txBody>
          <a:bodyPr/>
          <a:lstStyle/>
          <a:p>
            <a:pPr eaLnBrk="1" hangingPunct="1"/>
            <a:r>
              <a:rPr lang="en-US" altLang="en-US" sz="2800" dirty="0" smtClean="0"/>
              <a:t>An</a:t>
            </a:r>
            <a:r>
              <a:rPr lang="en-US" altLang="en-US" sz="2800" dirty="0" smtClean="0"/>
              <a:t> </a:t>
            </a:r>
            <a:r>
              <a:rPr lang="en-US" altLang="en-US" sz="2800" dirty="0" smtClean="0"/>
              <a:t>Example</a:t>
            </a:r>
            <a:endParaRPr lang="en-US" altLang="en-US" dirty="0" smtClean="0"/>
          </a:p>
        </p:txBody>
      </p:sp>
      <p:sp>
        <p:nvSpPr>
          <p:cNvPr id="3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0863" y="1139825"/>
            <a:ext cx="7772400" cy="464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smtClean="0"/>
              <a:t>Suppose C sends frame to D</a:t>
            </a:r>
            <a:endParaRPr lang="en-US" altLang="en-US" smtClean="0"/>
          </a:p>
        </p:txBody>
      </p:sp>
      <p:sp>
        <p:nvSpPr>
          <p:cNvPr id="3085" name="Rectangle 4"/>
          <p:cNvSpPr>
            <a:spLocks noChangeArrowheads="1"/>
          </p:cNvSpPr>
          <p:nvPr/>
        </p:nvSpPr>
        <p:spPr bwMode="auto">
          <a:xfrm>
            <a:off x="714375" y="4664075"/>
            <a:ext cx="77724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2000" dirty="0"/>
              <a:t>Switch receives frame from </a:t>
            </a:r>
            <a:r>
              <a:rPr lang="en-US" altLang="en-US" sz="2000" dirty="0" err="1"/>
              <a:t>from</a:t>
            </a:r>
            <a:r>
              <a:rPr lang="en-US" altLang="en-US" sz="2000" dirty="0"/>
              <a:t> C</a:t>
            </a:r>
          </a:p>
          <a:p>
            <a:pPr lvl="1"/>
            <a:r>
              <a:rPr lang="en-US" altLang="en-US" sz="1800" dirty="0"/>
              <a:t>notes in </a:t>
            </a:r>
            <a:r>
              <a:rPr lang="en-US" altLang="en-US" sz="1800" dirty="0" smtClean="0"/>
              <a:t>switch</a:t>
            </a:r>
            <a:r>
              <a:rPr lang="en-US" altLang="en-US" sz="1800" dirty="0" smtClean="0"/>
              <a:t> </a:t>
            </a:r>
            <a:r>
              <a:rPr lang="en-US" altLang="en-US" sz="1800" dirty="0"/>
              <a:t>table that C is on interface 1</a:t>
            </a:r>
          </a:p>
          <a:p>
            <a:pPr lvl="1"/>
            <a:r>
              <a:rPr lang="en-US" altLang="en-US" sz="1800" dirty="0"/>
              <a:t>because D is not in table, switch forwards frame into interfaces 2 and 3</a:t>
            </a:r>
          </a:p>
          <a:p>
            <a:r>
              <a:rPr lang="en-US" altLang="en-US" sz="2000" dirty="0"/>
              <a:t>frame received by D </a:t>
            </a:r>
          </a:p>
        </p:txBody>
      </p:sp>
      <p:sp>
        <p:nvSpPr>
          <p:cNvPr id="3086" name="Rectangle 5"/>
          <p:cNvSpPr>
            <a:spLocks noChangeArrowheads="1"/>
          </p:cNvSpPr>
          <p:nvPr/>
        </p:nvSpPr>
        <p:spPr bwMode="auto">
          <a:xfrm>
            <a:off x="3736975" y="3314700"/>
            <a:ext cx="274638" cy="61913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3074" name="Object 6"/>
          <p:cNvGraphicFramePr>
            <a:graphicFrameLocks noChangeAspect="1"/>
          </p:cNvGraphicFramePr>
          <p:nvPr/>
        </p:nvGraphicFramePr>
        <p:xfrm>
          <a:off x="1565275" y="3602038"/>
          <a:ext cx="396875" cy="306387"/>
        </p:xfrm>
        <a:graphic>
          <a:graphicData uri="http://schemas.openxmlformats.org/presentationml/2006/ole">
            <p:oleObj spid="_x0000_s3166" name="Clip" r:id="rId3" imgW="1307263" imgH="1084139" progId="">
              <p:embed/>
            </p:oleObj>
          </a:graphicData>
        </a:graphic>
      </p:graphicFrame>
      <p:graphicFrame>
        <p:nvGraphicFramePr>
          <p:cNvPr id="3075" name="Object 7"/>
          <p:cNvGraphicFramePr>
            <a:graphicFrameLocks noChangeAspect="1"/>
          </p:cNvGraphicFramePr>
          <p:nvPr/>
        </p:nvGraphicFramePr>
        <p:xfrm>
          <a:off x="4132263" y="3613150"/>
          <a:ext cx="396875" cy="306388"/>
        </p:xfrm>
        <a:graphic>
          <a:graphicData uri="http://schemas.openxmlformats.org/presentationml/2006/ole">
            <p:oleObj spid="_x0000_s3167" name="Clip" r:id="rId4" imgW="1307263" imgH="1084139" progId="">
              <p:embed/>
            </p:oleObj>
          </a:graphicData>
        </a:graphic>
      </p:graphicFrame>
      <p:graphicFrame>
        <p:nvGraphicFramePr>
          <p:cNvPr id="3076" name="Object 8"/>
          <p:cNvGraphicFramePr>
            <a:graphicFrameLocks noChangeAspect="1"/>
          </p:cNvGraphicFramePr>
          <p:nvPr/>
        </p:nvGraphicFramePr>
        <p:xfrm>
          <a:off x="4905375" y="3571875"/>
          <a:ext cx="395288" cy="306388"/>
        </p:xfrm>
        <a:graphic>
          <a:graphicData uri="http://schemas.openxmlformats.org/presentationml/2006/ole">
            <p:oleObj spid="_x0000_s3168" name="Clip" r:id="rId5" imgW="1307263" imgH="1084139" progId="">
              <p:embed/>
            </p:oleObj>
          </a:graphicData>
        </a:graphic>
      </p:graphicFrame>
      <p:graphicFrame>
        <p:nvGraphicFramePr>
          <p:cNvPr id="3077" name="Object 9"/>
          <p:cNvGraphicFramePr>
            <a:graphicFrameLocks noChangeAspect="1"/>
          </p:cNvGraphicFramePr>
          <p:nvPr/>
        </p:nvGraphicFramePr>
        <p:xfrm>
          <a:off x="2192338" y="3624263"/>
          <a:ext cx="395287" cy="306387"/>
        </p:xfrm>
        <a:graphic>
          <a:graphicData uri="http://schemas.openxmlformats.org/presentationml/2006/ole">
            <p:oleObj spid="_x0000_s3169" name="Clip" r:id="rId6" imgW="1307263" imgH="1084139" progId="">
              <p:embed/>
            </p:oleObj>
          </a:graphicData>
        </a:graphic>
      </p:graphicFrame>
      <p:sp>
        <p:nvSpPr>
          <p:cNvPr id="3087" name="Rectangle 10"/>
          <p:cNvSpPr>
            <a:spLocks noChangeArrowheads="1"/>
          </p:cNvSpPr>
          <p:nvPr/>
        </p:nvSpPr>
        <p:spPr bwMode="auto">
          <a:xfrm>
            <a:off x="5484813" y="3322638"/>
            <a:ext cx="274637" cy="61912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88" name="Rectangle 11"/>
          <p:cNvSpPr>
            <a:spLocks noChangeArrowheads="1"/>
          </p:cNvSpPr>
          <p:nvPr/>
        </p:nvSpPr>
        <p:spPr bwMode="auto">
          <a:xfrm>
            <a:off x="2035175" y="3313113"/>
            <a:ext cx="274638" cy="60325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3078" name="Object 12"/>
          <p:cNvGraphicFramePr>
            <a:graphicFrameLocks noChangeAspect="1"/>
          </p:cNvGraphicFramePr>
          <p:nvPr/>
        </p:nvGraphicFramePr>
        <p:xfrm>
          <a:off x="3086100" y="3475038"/>
          <a:ext cx="395288" cy="306387"/>
        </p:xfrm>
        <a:graphic>
          <a:graphicData uri="http://schemas.openxmlformats.org/presentationml/2006/ole">
            <p:oleObj spid="_x0000_s3170" name="Clip" r:id="rId7" imgW="1307263" imgH="1084139" progId="">
              <p:embed/>
            </p:oleObj>
          </a:graphicData>
        </a:graphic>
      </p:graphicFrame>
      <p:graphicFrame>
        <p:nvGraphicFramePr>
          <p:cNvPr id="3079" name="Object 13"/>
          <p:cNvGraphicFramePr>
            <a:graphicFrameLocks noChangeAspect="1"/>
          </p:cNvGraphicFramePr>
          <p:nvPr/>
        </p:nvGraphicFramePr>
        <p:xfrm>
          <a:off x="3500438" y="3906838"/>
          <a:ext cx="395287" cy="306387"/>
        </p:xfrm>
        <a:graphic>
          <a:graphicData uri="http://schemas.openxmlformats.org/presentationml/2006/ole">
            <p:oleObj spid="_x0000_s3171" name="Clip" r:id="rId8" imgW="1307263" imgH="1084139" progId="">
              <p:embed/>
            </p:oleObj>
          </a:graphicData>
        </a:graphic>
      </p:graphicFrame>
      <p:graphicFrame>
        <p:nvGraphicFramePr>
          <p:cNvPr id="3080" name="Object 14"/>
          <p:cNvGraphicFramePr>
            <a:graphicFrameLocks noChangeAspect="1"/>
          </p:cNvGraphicFramePr>
          <p:nvPr/>
        </p:nvGraphicFramePr>
        <p:xfrm>
          <a:off x="6291263" y="3446463"/>
          <a:ext cx="395287" cy="306387"/>
        </p:xfrm>
        <a:graphic>
          <a:graphicData uri="http://schemas.openxmlformats.org/presentationml/2006/ole">
            <p:oleObj spid="_x0000_s3172" name="Clip" r:id="rId9" imgW="1307263" imgH="1084139" progId="">
              <p:embed/>
            </p:oleObj>
          </a:graphicData>
        </a:graphic>
      </p:graphicFrame>
      <p:graphicFrame>
        <p:nvGraphicFramePr>
          <p:cNvPr id="3081" name="Object 15"/>
          <p:cNvGraphicFramePr>
            <a:graphicFrameLocks noChangeAspect="1"/>
          </p:cNvGraphicFramePr>
          <p:nvPr/>
        </p:nvGraphicFramePr>
        <p:xfrm>
          <a:off x="5575300" y="3779838"/>
          <a:ext cx="395288" cy="307975"/>
        </p:xfrm>
        <a:graphic>
          <a:graphicData uri="http://schemas.openxmlformats.org/presentationml/2006/ole">
            <p:oleObj spid="_x0000_s3173" name="Clip" r:id="rId10" imgW="1307263" imgH="1084139" progId="">
              <p:embed/>
            </p:oleObj>
          </a:graphicData>
        </a:graphic>
      </p:graphicFrame>
      <p:graphicFrame>
        <p:nvGraphicFramePr>
          <p:cNvPr id="3082" name="Object 16"/>
          <p:cNvGraphicFramePr>
            <a:graphicFrameLocks noChangeAspect="1"/>
          </p:cNvGraphicFramePr>
          <p:nvPr/>
        </p:nvGraphicFramePr>
        <p:xfrm>
          <a:off x="1149350" y="3168650"/>
          <a:ext cx="395288" cy="306388"/>
        </p:xfrm>
        <a:graphic>
          <a:graphicData uri="http://schemas.openxmlformats.org/presentationml/2006/ole">
            <p:oleObj spid="_x0000_s3174" name="Clip" r:id="rId11" imgW="1307263" imgH="1084139" progId="">
              <p:embed/>
            </p:oleObj>
          </a:graphicData>
        </a:graphic>
      </p:graphicFrame>
      <p:sp>
        <p:nvSpPr>
          <p:cNvPr id="3089" name="Line 17"/>
          <p:cNvSpPr>
            <a:spLocks noChangeShapeType="1"/>
          </p:cNvSpPr>
          <p:nvPr/>
        </p:nvSpPr>
        <p:spPr bwMode="auto">
          <a:xfrm flipH="1">
            <a:off x="1506538" y="3316288"/>
            <a:ext cx="527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90" name="Line 18"/>
          <p:cNvSpPr>
            <a:spLocks noChangeShapeType="1"/>
          </p:cNvSpPr>
          <p:nvPr/>
        </p:nvSpPr>
        <p:spPr bwMode="auto">
          <a:xfrm flipH="1">
            <a:off x="1873250" y="3359150"/>
            <a:ext cx="258763" cy="284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91" name="Line 19"/>
          <p:cNvSpPr>
            <a:spLocks noChangeShapeType="1"/>
          </p:cNvSpPr>
          <p:nvPr/>
        </p:nvSpPr>
        <p:spPr bwMode="auto">
          <a:xfrm>
            <a:off x="2271713" y="3386138"/>
            <a:ext cx="68262" cy="265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92" name="Line 20"/>
          <p:cNvSpPr>
            <a:spLocks noChangeShapeType="1"/>
          </p:cNvSpPr>
          <p:nvPr/>
        </p:nvSpPr>
        <p:spPr bwMode="auto">
          <a:xfrm flipH="1">
            <a:off x="3454400" y="3351213"/>
            <a:ext cx="328613" cy="195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93" name="Line 21"/>
          <p:cNvSpPr>
            <a:spLocks noChangeShapeType="1"/>
          </p:cNvSpPr>
          <p:nvPr/>
        </p:nvSpPr>
        <p:spPr bwMode="auto">
          <a:xfrm flipH="1">
            <a:off x="3751263" y="3368675"/>
            <a:ext cx="120650" cy="528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94" name="Line 22"/>
          <p:cNvSpPr>
            <a:spLocks noChangeShapeType="1"/>
          </p:cNvSpPr>
          <p:nvPr/>
        </p:nvSpPr>
        <p:spPr bwMode="auto">
          <a:xfrm>
            <a:off x="4041775" y="3316288"/>
            <a:ext cx="217488" cy="327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95" name="Line 23"/>
          <p:cNvSpPr>
            <a:spLocks noChangeShapeType="1"/>
          </p:cNvSpPr>
          <p:nvPr/>
        </p:nvSpPr>
        <p:spPr bwMode="auto">
          <a:xfrm flipH="1">
            <a:off x="5254625" y="3386138"/>
            <a:ext cx="406400" cy="220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96" name="Line 24"/>
          <p:cNvSpPr>
            <a:spLocks noChangeShapeType="1"/>
          </p:cNvSpPr>
          <p:nvPr/>
        </p:nvSpPr>
        <p:spPr bwMode="auto">
          <a:xfrm flipH="1">
            <a:off x="5730875" y="3359150"/>
            <a:ext cx="9525" cy="425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97" name="Line 25"/>
          <p:cNvSpPr>
            <a:spLocks noChangeShapeType="1"/>
          </p:cNvSpPr>
          <p:nvPr/>
        </p:nvSpPr>
        <p:spPr bwMode="auto">
          <a:xfrm>
            <a:off x="5849938" y="3289300"/>
            <a:ext cx="487362" cy="220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098" name="Group 26"/>
          <p:cNvGrpSpPr>
            <a:grpSpLocks/>
          </p:cNvGrpSpPr>
          <p:nvPr/>
        </p:nvGrpSpPr>
        <p:grpSpPr bwMode="auto">
          <a:xfrm>
            <a:off x="3786188" y="1993900"/>
            <a:ext cx="352425" cy="227013"/>
            <a:chOff x="620" y="1640"/>
            <a:chExt cx="288" cy="209"/>
          </a:xfrm>
        </p:grpSpPr>
        <p:sp>
          <p:nvSpPr>
            <p:cNvPr id="3125" name="Line 27"/>
            <p:cNvSpPr>
              <a:spLocks noChangeShapeType="1"/>
            </p:cNvSpPr>
            <p:nvPr/>
          </p:nvSpPr>
          <p:spPr bwMode="auto">
            <a:xfrm>
              <a:off x="908" y="1640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126" name="Rectangle 28"/>
            <p:cNvSpPr>
              <a:spLocks noChangeArrowheads="1"/>
            </p:cNvSpPr>
            <p:nvPr/>
          </p:nvSpPr>
          <p:spPr bwMode="auto">
            <a:xfrm>
              <a:off x="620" y="1784"/>
              <a:ext cx="267" cy="65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3127" name="Group 29"/>
            <p:cNvGrpSpPr>
              <a:grpSpLocks/>
            </p:cNvGrpSpPr>
            <p:nvPr/>
          </p:nvGrpSpPr>
          <p:grpSpPr bwMode="auto">
            <a:xfrm>
              <a:off x="764" y="1688"/>
              <a:ext cx="109" cy="91"/>
              <a:chOff x="576" y="3456"/>
              <a:chExt cx="288" cy="240"/>
            </a:xfrm>
          </p:grpSpPr>
          <p:sp>
            <p:nvSpPr>
              <p:cNvPr id="3128" name="Line 30"/>
              <p:cNvSpPr>
                <a:spLocks noChangeShapeType="1"/>
              </p:cNvSpPr>
              <p:nvPr/>
            </p:nvSpPr>
            <p:spPr bwMode="auto">
              <a:xfrm>
                <a:off x="624" y="3456"/>
                <a:ext cx="192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129" name="Line 31"/>
              <p:cNvSpPr>
                <a:spLocks noChangeShapeType="1"/>
              </p:cNvSpPr>
              <p:nvPr/>
            </p:nvSpPr>
            <p:spPr bwMode="auto">
              <a:xfrm flipH="1">
                <a:off x="576" y="3456"/>
                <a:ext cx="28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3099" name="Line 32"/>
          <p:cNvSpPr>
            <a:spLocks noChangeShapeType="1"/>
          </p:cNvSpPr>
          <p:nvPr/>
        </p:nvSpPr>
        <p:spPr bwMode="auto">
          <a:xfrm flipH="1">
            <a:off x="2262188" y="2222500"/>
            <a:ext cx="1581150" cy="969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00" name="Line 33"/>
          <p:cNvSpPr>
            <a:spLocks noChangeShapeType="1"/>
          </p:cNvSpPr>
          <p:nvPr/>
        </p:nvSpPr>
        <p:spPr bwMode="auto">
          <a:xfrm>
            <a:off x="3990975" y="2214563"/>
            <a:ext cx="0" cy="1003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01" name="Line 34"/>
          <p:cNvSpPr>
            <a:spLocks noChangeShapeType="1"/>
          </p:cNvSpPr>
          <p:nvPr/>
        </p:nvSpPr>
        <p:spPr bwMode="auto">
          <a:xfrm flipH="1" flipV="1">
            <a:off x="4140200" y="2170113"/>
            <a:ext cx="1420813" cy="1111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02" name="Text Box 35"/>
          <p:cNvSpPr txBox="1">
            <a:spLocks noChangeArrowheads="1"/>
          </p:cNvSpPr>
          <p:nvPr/>
        </p:nvSpPr>
        <p:spPr bwMode="auto">
          <a:xfrm>
            <a:off x="2403475" y="3057525"/>
            <a:ext cx="5826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hub</a:t>
            </a:r>
          </a:p>
        </p:txBody>
      </p:sp>
      <p:sp>
        <p:nvSpPr>
          <p:cNvPr id="3103" name="Text Box 36"/>
          <p:cNvSpPr txBox="1">
            <a:spLocks noChangeArrowheads="1"/>
          </p:cNvSpPr>
          <p:nvPr/>
        </p:nvSpPr>
        <p:spPr bwMode="auto">
          <a:xfrm>
            <a:off x="4125913" y="3014663"/>
            <a:ext cx="5699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hub</a:t>
            </a:r>
          </a:p>
        </p:txBody>
      </p:sp>
      <p:sp>
        <p:nvSpPr>
          <p:cNvPr id="3104" name="Text Box 37"/>
          <p:cNvSpPr txBox="1">
            <a:spLocks noChangeArrowheads="1"/>
          </p:cNvSpPr>
          <p:nvPr/>
        </p:nvSpPr>
        <p:spPr bwMode="auto">
          <a:xfrm>
            <a:off x="5942013" y="2963863"/>
            <a:ext cx="5699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hub</a:t>
            </a:r>
          </a:p>
        </p:txBody>
      </p:sp>
      <p:sp>
        <p:nvSpPr>
          <p:cNvPr id="3105" name="Text Box 38"/>
          <p:cNvSpPr txBox="1">
            <a:spLocks noChangeArrowheads="1"/>
          </p:cNvSpPr>
          <p:nvPr/>
        </p:nvSpPr>
        <p:spPr bwMode="auto">
          <a:xfrm>
            <a:off x="4241800" y="1828800"/>
            <a:ext cx="873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switch</a:t>
            </a:r>
          </a:p>
        </p:txBody>
      </p:sp>
      <p:sp>
        <p:nvSpPr>
          <p:cNvPr id="3106" name="Text Box 39"/>
          <p:cNvSpPr txBox="1">
            <a:spLocks noChangeArrowheads="1"/>
          </p:cNvSpPr>
          <p:nvPr/>
        </p:nvSpPr>
        <p:spPr bwMode="auto">
          <a:xfrm>
            <a:off x="838200" y="3116263"/>
            <a:ext cx="3508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A</a:t>
            </a:r>
          </a:p>
        </p:txBody>
      </p:sp>
      <p:sp>
        <p:nvSpPr>
          <p:cNvPr id="3107" name="Text Box 40"/>
          <p:cNvSpPr txBox="1">
            <a:spLocks noChangeArrowheads="1"/>
          </p:cNvSpPr>
          <p:nvPr/>
        </p:nvSpPr>
        <p:spPr bwMode="auto">
          <a:xfrm>
            <a:off x="1519238" y="3889375"/>
            <a:ext cx="3286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B</a:t>
            </a:r>
          </a:p>
        </p:txBody>
      </p:sp>
      <p:sp>
        <p:nvSpPr>
          <p:cNvPr id="3108" name="Text Box 41"/>
          <p:cNvSpPr txBox="1">
            <a:spLocks noChangeArrowheads="1"/>
          </p:cNvSpPr>
          <p:nvPr/>
        </p:nvSpPr>
        <p:spPr bwMode="auto">
          <a:xfrm>
            <a:off x="2176463" y="3902075"/>
            <a:ext cx="3222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C</a:t>
            </a:r>
          </a:p>
        </p:txBody>
      </p:sp>
      <p:sp>
        <p:nvSpPr>
          <p:cNvPr id="3109" name="Text Box 42"/>
          <p:cNvSpPr txBox="1">
            <a:spLocks noChangeArrowheads="1"/>
          </p:cNvSpPr>
          <p:nvPr/>
        </p:nvSpPr>
        <p:spPr bwMode="auto">
          <a:xfrm>
            <a:off x="2987675" y="3722688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D</a:t>
            </a:r>
          </a:p>
        </p:txBody>
      </p:sp>
      <p:sp>
        <p:nvSpPr>
          <p:cNvPr id="3110" name="Text Box 43"/>
          <p:cNvSpPr txBox="1">
            <a:spLocks noChangeArrowheads="1"/>
          </p:cNvSpPr>
          <p:nvPr/>
        </p:nvSpPr>
        <p:spPr bwMode="auto">
          <a:xfrm>
            <a:off x="3863975" y="3979863"/>
            <a:ext cx="3270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E</a:t>
            </a:r>
          </a:p>
        </p:txBody>
      </p:sp>
      <p:sp>
        <p:nvSpPr>
          <p:cNvPr id="3111" name="Text Box 44"/>
          <p:cNvSpPr txBox="1">
            <a:spLocks noChangeArrowheads="1"/>
          </p:cNvSpPr>
          <p:nvPr/>
        </p:nvSpPr>
        <p:spPr bwMode="auto">
          <a:xfrm>
            <a:off x="4506913" y="3695700"/>
            <a:ext cx="3222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F</a:t>
            </a:r>
          </a:p>
        </p:txBody>
      </p:sp>
      <p:sp>
        <p:nvSpPr>
          <p:cNvPr id="3112" name="Text Box 45"/>
          <p:cNvSpPr txBox="1">
            <a:spLocks noChangeArrowheads="1"/>
          </p:cNvSpPr>
          <p:nvPr/>
        </p:nvSpPr>
        <p:spPr bwMode="auto">
          <a:xfrm>
            <a:off x="5048250" y="3838575"/>
            <a:ext cx="339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G</a:t>
            </a:r>
          </a:p>
        </p:txBody>
      </p:sp>
      <p:sp>
        <p:nvSpPr>
          <p:cNvPr id="3113" name="Text Box 46"/>
          <p:cNvSpPr txBox="1">
            <a:spLocks noChangeArrowheads="1"/>
          </p:cNvSpPr>
          <p:nvPr/>
        </p:nvSpPr>
        <p:spPr bwMode="auto">
          <a:xfrm>
            <a:off x="5911850" y="3914775"/>
            <a:ext cx="3603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H</a:t>
            </a:r>
          </a:p>
        </p:txBody>
      </p:sp>
      <p:sp>
        <p:nvSpPr>
          <p:cNvPr id="3114" name="Text Box 47"/>
          <p:cNvSpPr txBox="1">
            <a:spLocks noChangeArrowheads="1"/>
          </p:cNvSpPr>
          <p:nvPr/>
        </p:nvSpPr>
        <p:spPr bwMode="auto">
          <a:xfrm>
            <a:off x="6657975" y="3360738"/>
            <a:ext cx="3095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I</a:t>
            </a:r>
          </a:p>
        </p:txBody>
      </p:sp>
      <p:sp>
        <p:nvSpPr>
          <p:cNvPr id="3115" name="Line 48"/>
          <p:cNvSpPr>
            <a:spLocks noChangeShapeType="1"/>
          </p:cNvSpPr>
          <p:nvPr/>
        </p:nvSpPr>
        <p:spPr bwMode="auto">
          <a:xfrm>
            <a:off x="6686550" y="2132013"/>
            <a:ext cx="1981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16" name="Line 49"/>
          <p:cNvSpPr>
            <a:spLocks noChangeShapeType="1"/>
          </p:cNvSpPr>
          <p:nvPr/>
        </p:nvSpPr>
        <p:spPr bwMode="auto">
          <a:xfrm>
            <a:off x="7561263" y="1782763"/>
            <a:ext cx="0" cy="194468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117" name="Text Box 50"/>
          <p:cNvSpPr txBox="1">
            <a:spLocks noChangeArrowheads="1"/>
          </p:cNvSpPr>
          <p:nvPr/>
        </p:nvSpPr>
        <p:spPr bwMode="auto">
          <a:xfrm>
            <a:off x="6542088" y="1752600"/>
            <a:ext cx="102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solidFill>
                  <a:srgbClr val="FF0000"/>
                </a:solidFill>
                <a:latin typeface="Comic Sans MS" pitchFamily="66" charset="0"/>
              </a:rPr>
              <a:t>address</a:t>
            </a:r>
          </a:p>
        </p:txBody>
      </p:sp>
      <p:sp>
        <p:nvSpPr>
          <p:cNvPr id="3118" name="Text Box 51"/>
          <p:cNvSpPr txBox="1">
            <a:spLocks noChangeArrowheads="1"/>
          </p:cNvSpPr>
          <p:nvPr/>
        </p:nvSpPr>
        <p:spPr bwMode="auto">
          <a:xfrm>
            <a:off x="7572375" y="1763713"/>
            <a:ext cx="1185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solidFill>
                  <a:srgbClr val="FF0000"/>
                </a:solidFill>
                <a:latin typeface="Comic Sans MS" pitchFamily="66" charset="0"/>
              </a:rPr>
              <a:t>interface</a:t>
            </a:r>
          </a:p>
        </p:txBody>
      </p:sp>
      <p:sp>
        <p:nvSpPr>
          <p:cNvPr id="3119" name="Text Box 52"/>
          <p:cNvSpPr txBox="1">
            <a:spLocks noChangeArrowheads="1"/>
          </p:cNvSpPr>
          <p:nvPr/>
        </p:nvSpPr>
        <p:spPr bwMode="auto">
          <a:xfrm>
            <a:off x="7070725" y="2163763"/>
            <a:ext cx="350838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A</a:t>
            </a:r>
          </a:p>
          <a:p>
            <a:r>
              <a:rPr lang="en-US" altLang="en-US" sz="1800">
                <a:latin typeface="Comic Sans MS" pitchFamily="66" charset="0"/>
              </a:rPr>
              <a:t>B</a:t>
            </a:r>
          </a:p>
          <a:p>
            <a:r>
              <a:rPr lang="en-US" altLang="en-US" sz="1800">
                <a:latin typeface="Comic Sans MS" pitchFamily="66" charset="0"/>
              </a:rPr>
              <a:t>E</a:t>
            </a:r>
          </a:p>
          <a:p>
            <a:r>
              <a:rPr lang="en-US" altLang="en-US" sz="1800">
                <a:latin typeface="Comic Sans MS" pitchFamily="66" charset="0"/>
              </a:rPr>
              <a:t>G</a:t>
            </a:r>
          </a:p>
          <a:p>
            <a:endParaRPr lang="en-US" altLang="en-US" sz="1800">
              <a:latin typeface="Comic Sans MS" pitchFamily="66" charset="0"/>
            </a:endParaRPr>
          </a:p>
          <a:p>
            <a:endParaRPr lang="en-US" altLang="en-US" sz="1800">
              <a:latin typeface="Comic Sans MS" pitchFamily="66" charset="0"/>
            </a:endParaRPr>
          </a:p>
        </p:txBody>
      </p:sp>
      <p:sp>
        <p:nvSpPr>
          <p:cNvPr id="3120" name="Text Box 53"/>
          <p:cNvSpPr txBox="1">
            <a:spLocks noChangeArrowheads="1"/>
          </p:cNvSpPr>
          <p:nvPr/>
        </p:nvSpPr>
        <p:spPr bwMode="auto">
          <a:xfrm>
            <a:off x="7650163" y="2162175"/>
            <a:ext cx="3238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1</a:t>
            </a:r>
          </a:p>
          <a:p>
            <a:r>
              <a:rPr lang="en-US" altLang="en-US" sz="1800">
                <a:latin typeface="Comic Sans MS" pitchFamily="66" charset="0"/>
              </a:rPr>
              <a:t>1</a:t>
            </a:r>
          </a:p>
          <a:p>
            <a:r>
              <a:rPr lang="en-US" altLang="en-US" sz="1800">
                <a:latin typeface="Comic Sans MS" pitchFamily="66" charset="0"/>
              </a:rPr>
              <a:t>2</a:t>
            </a:r>
          </a:p>
          <a:p>
            <a:r>
              <a:rPr lang="en-US" altLang="en-US" sz="1800">
                <a:latin typeface="Comic Sans MS" pitchFamily="66" charset="0"/>
              </a:rPr>
              <a:t>3</a:t>
            </a:r>
          </a:p>
        </p:txBody>
      </p:sp>
      <p:sp>
        <p:nvSpPr>
          <p:cNvPr id="3121" name="Text Box 54"/>
          <p:cNvSpPr txBox="1">
            <a:spLocks noChangeArrowheads="1"/>
          </p:cNvSpPr>
          <p:nvPr/>
        </p:nvSpPr>
        <p:spPr bwMode="auto">
          <a:xfrm>
            <a:off x="3400425" y="2060575"/>
            <a:ext cx="2873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1</a:t>
            </a:r>
          </a:p>
        </p:txBody>
      </p:sp>
      <p:sp>
        <p:nvSpPr>
          <p:cNvPr id="3122" name="Text Box 55"/>
          <p:cNvSpPr txBox="1">
            <a:spLocks noChangeArrowheads="1"/>
          </p:cNvSpPr>
          <p:nvPr/>
        </p:nvSpPr>
        <p:spPr bwMode="auto">
          <a:xfrm>
            <a:off x="3721100" y="2344738"/>
            <a:ext cx="323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2</a:t>
            </a:r>
          </a:p>
        </p:txBody>
      </p:sp>
      <p:sp>
        <p:nvSpPr>
          <p:cNvPr id="3123" name="Text Box 56"/>
          <p:cNvSpPr txBox="1">
            <a:spLocks noChangeArrowheads="1"/>
          </p:cNvSpPr>
          <p:nvPr/>
        </p:nvSpPr>
        <p:spPr bwMode="auto">
          <a:xfrm>
            <a:off x="4146550" y="2305050"/>
            <a:ext cx="32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3</a:t>
            </a:r>
          </a:p>
        </p:txBody>
      </p:sp>
      <p:sp>
        <p:nvSpPr>
          <p:cNvPr id="3124" name="Slide Number Placeholder 58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505E1085-3A5A-4964-A411-43136024AC60}" type="slidenum">
              <a:rPr lang="en-US" altLang="en-US" sz="1400">
                <a:latin typeface="Arial" charset="0"/>
              </a:rPr>
              <a:pPr eaLnBrk="1" hangingPunct="1"/>
              <a:t>11</a:t>
            </a:fld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7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228600"/>
            <a:ext cx="7772400" cy="9144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Switch Example</a:t>
            </a:r>
            <a:endParaRPr lang="en-US" altLang="en-US" smtClean="0"/>
          </a:p>
        </p:txBody>
      </p:sp>
      <p:sp>
        <p:nvSpPr>
          <p:cNvPr id="4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0863" y="1139825"/>
            <a:ext cx="7772400" cy="464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 smtClean="0"/>
              <a:t>Suppose D replies back with frame to C. </a:t>
            </a:r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  <p:sp>
        <p:nvSpPr>
          <p:cNvPr id="4109" name="Rectangle 4"/>
          <p:cNvSpPr>
            <a:spLocks noChangeArrowheads="1"/>
          </p:cNvSpPr>
          <p:nvPr/>
        </p:nvSpPr>
        <p:spPr bwMode="auto">
          <a:xfrm>
            <a:off x="714375" y="4664075"/>
            <a:ext cx="7772400" cy="135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2000" dirty="0"/>
              <a:t>Switch receives frame from </a:t>
            </a:r>
            <a:r>
              <a:rPr lang="en-US" altLang="en-US" sz="2000" dirty="0" err="1"/>
              <a:t>from</a:t>
            </a:r>
            <a:r>
              <a:rPr lang="en-US" altLang="en-US" sz="2000" dirty="0"/>
              <a:t> D</a:t>
            </a:r>
          </a:p>
          <a:p>
            <a:pPr lvl="1"/>
            <a:r>
              <a:rPr lang="en-US" altLang="en-US" sz="1800" dirty="0"/>
              <a:t>notes in </a:t>
            </a:r>
            <a:r>
              <a:rPr lang="en-US" altLang="en-US" sz="1800" dirty="0" smtClean="0"/>
              <a:t>switch</a:t>
            </a:r>
            <a:r>
              <a:rPr lang="en-US" altLang="en-US" sz="1800" dirty="0" smtClean="0"/>
              <a:t> </a:t>
            </a:r>
            <a:r>
              <a:rPr lang="en-US" altLang="en-US" sz="1800" dirty="0"/>
              <a:t>table that D is on interface 2</a:t>
            </a:r>
          </a:p>
          <a:p>
            <a:pPr lvl="1"/>
            <a:r>
              <a:rPr lang="en-US" altLang="en-US" sz="1800" dirty="0"/>
              <a:t>because C is in table, switch forwards frame only to interface 1</a:t>
            </a:r>
          </a:p>
          <a:p>
            <a:r>
              <a:rPr lang="en-US" altLang="en-US" sz="2000" dirty="0"/>
              <a:t>frame received by C </a:t>
            </a:r>
          </a:p>
        </p:txBody>
      </p:sp>
      <p:sp>
        <p:nvSpPr>
          <p:cNvPr id="4110" name="Rectangle 5"/>
          <p:cNvSpPr>
            <a:spLocks noChangeArrowheads="1"/>
          </p:cNvSpPr>
          <p:nvPr/>
        </p:nvSpPr>
        <p:spPr bwMode="auto">
          <a:xfrm>
            <a:off x="3863975" y="3390900"/>
            <a:ext cx="274638" cy="61913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4098" name="Object 6"/>
          <p:cNvGraphicFramePr>
            <a:graphicFrameLocks noChangeAspect="1"/>
          </p:cNvGraphicFramePr>
          <p:nvPr/>
        </p:nvGraphicFramePr>
        <p:xfrm>
          <a:off x="1692275" y="3678238"/>
          <a:ext cx="396875" cy="306387"/>
        </p:xfrm>
        <a:graphic>
          <a:graphicData uri="http://schemas.openxmlformats.org/presentationml/2006/ole">
            <p:oleObj spid="_x0000_s4187" name="Clip" r:id="rId3" imgW="1307263" imgH="1084139" progId="">
              <p:embed/>
            </p:oleObj>
          </a:graphicData>
        </a:graphic>
      </p:graphicFrame>
      <p:graphicFrame>
        <p:nvGraphicFramePr>
          <p:cNvPr id="4099" name="Object 7"/>
          <p:cNvGraphicFramePr>
            <a:graphicFrameLocks noChangeAspect="1"/>
          </p:cNvGraphicFramePr>
          <p:nvPr/>
        </p:nvGraphicFramePr>
        <p:xfrm>
          <a:off x="4259263" y="3689350"/>
          <a:ext cx="396875" cy="306388"/>
        </p:xfrm>
        <a:graphic>
          <a:graphicData uri="http://schemas.openxmlformats.org/presentationml/2006/ole">
            <p:oleObj spid="_x0000_s4188" name="Clip" r:id="rId4" imgW="1307263" imgH="1084139" progId="">
              <p:embed/>
            </p:oleObj>
          </a:graphicData>
        </a:graphic>
      </p:graphicFrame>
      <p:graphicFrame>
        <p:nvGraphicFramePr>
          <p:cNvPr id="4100" name="Object 8"/>
          <p:cNvGraphicFramePr>
            <a:graphicFrameLocks noChangeAspect="1"/>
          </p:cNvGraphicFramePr>
          <p:nvPr/>
        </p:nvGraphicFramePr>
        <p:xfrm>
          <a:off x="5032375" y="3648075"/>
          <a:ext cx="395288" cy="306388"/>
        </p:xfrm>
        <a:graphic>
          <a:graphicData uri="http://schemas.openxmlformats.org/presentationml/2006/ole">
            <p:oleObj spid="_x0000_s4189" name="Clip" r:id="rId5" imgW="1307263" imgH="1084139" progId="">
              <p:embed/>
            </p:oleObj>
          </a:graphicData>
        </a:graphic>
      </p:graphicFrame>
      <p:graphicFrame>
        <p:nvGraphicFramePr>
          <p:cNvPr id="4101" name="Object 9"/>
          <p:cNvGraphicFramePr>
            <a:graphicFrameLocks noChangeAspect="1"/>
          </p:cNvGraphicFramePr>
          <p:nvPr/>
        </p:nvGraphicFramePr>
        <p:xfrm>
          <a:off x="2319338" y="3700463"/>
          <a:ext cx="395287" cy="306387"/>
        </p:xfrm>
        <a:graphic>
          <a:graphicData uri="http://schemas.openxmlformats.org/presentationml/2006/ole">
            <p:oleObj spid="_x0000_s4190" name="Clip" r:id="rId6" imgW="1307263" imgH="1084139" progId="">
              <p:embed/>
            </p:oleObj>
          </a:graphicData>
        </a:graphic>
      </p:graphicFrame>
      <p:sp>
        <p:nvSpPr>
          <p:cNvPr id="4111" name="Rectangle 10"/>
          <p:cNvSpPr>
            <a:spLocks noChangeArrowheads="1"/>
          </p:cNvSpPr>
          <p:nvPr/>
        </p:nvSpPr>
        <p:spPr bwMode="auto">
          <a:xfrm>
            <a:off x="5611813" y="3398838"/>
            <a:ext cx="274637" cy="61912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112" name="Rectangle 11"/>
          <p:cNvSpPr>
            <a:spLocks noChangeArrowheads="1"/>
          </p:cNvSpPr>
          <p:nvPr/>
        </p:nvSpPr>
        <p:spPr bwMode="auto">
          <a:xfrm>
            <a:off x="2162175" y="3389313"/>
            <a:ext cx="274638" cy="60325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4102" name="Object 12"/>
          <p:cNvGraphicFramePr>
            <a:graphicFrameLocks noChangeAspect="1"/>
          </p:cNvGraphicFramePr>
          <p:nvPr/>
        </p:nvGraphicFramePr>
        <p:xfrm>
          <a:off x="3213100" y="3551238"/>
          <a:ext cx="395288" cy="306387"/>
        </p:xfrm>
        <a:graphic>
          <a:graphicData uri="http://schemas.openxmlformats.org/presentationml/2006/ole">
            <p:oleObj spid="_x0000_s4191" name="Clip" r:id="rId7" imgW="1307263" imgH="1084139" progId="">
              <p:embed/>
            </p:oleObj>
          </a:graphicData>
        </a:graphic>
      </p:graphicFrame>
      <p:graphicFrame>
        <p:nvGraphicFramePr>
          <p:cNvPr id="4103" name="Object 13"/>
          <p:cNvGraphicFramePr>
            <a:graphicFrameLocks noChangeAspect="1"/>
          </p:cNvGraphicFramePr>
          <p:nvPr/>
        </p:nvGraphicFramePr>
        <p:xfrm>
          <a:off x="3627438" y="3983038"/>
          <a:ext cx="395287" cy="306387"/>
        </p:xfrm>
        <a:graphic>
          <a:graphicData uri="http://schemas.openxmlformats.org/presentationml/2006/ole">
            <p:oleObj spid="_x0000_s4192" name="Clip" r:id="rId8" imgW="1307263" imgH="1084139" progId="">
              <p:embed/>
            </p:oleObj>
          </a:graphicData>
        </a:graphic>
      </p:graphicFrame>
      <p:graphicFrame>
        <p:nvGraphicFramePr>
          <p:cNvPr id="4104" name="Object 14"/>
          <p:cNvGraphicFramePr>
            <a:graphicFrameLocks noChangeAspect="1"/>
          </p:cNvGraphicFramePr>
          <p:nvPr/>
        </p:nvGraphicFramePr>
        <p:xfrm>
          <a:off x="6418263" y="3522663"/>
          <a:ext cx="395287" cy="306387"/>
        </p:xfrm>
        <a:graphic>
          <a:graphicData uri="http://schemas.openxmlformats.org/presentationml/2006/ole">
            <p:oleObj spid="_x0000_s4193" name="Clip" r:id="rId9" imgW="1307263" imgH="1084139" progId="">
              <p:embed/>
            </p:oleObj>
          </a:graphicData>
        </a:graphic>
      </p:graphicFrame>
      <p:graphicFrame>
        <p:nvGraphicFramePr>
          <p:cNvPr id="4105" name="Object 15"/>
          <p:cNvGraphicFramePr>
            <a:graphicFrameLocks noChangeAspect="1"/>
          </p:cNvGraphicFramePr>
          <p:nvPr/>
        </p:nvGraphicFramePr>
        <p:xfrm>
          <a:off x="5702300" y="3856038"/>
          <a:ext cx="395288" cy="307975"/>
        </p:xfrm>
        <a:graphic>
          <a:graphicData uri="http://schemas.openxmlformats.org/presentationml/2006/ole">
            <p:oleObj spid="_x0000_s4194" name="Clip" r:id="rId10" imgW="1307263" imgH="1084139" progId="">
              <p:embed/>
            </p:oleObj>
          </a:graphicData>
        </a:graphic>
      </p:graphicFrame>
      <p:graphicFrame>
        <p:nvGraphicFramePr>
          <p:cNvPr id="4106" name="Object 16"/>
          <p:cNvGraphicFramePr>
            <a:graphicFrameLocks noChangeAspect="1"/>
          </p:cNvGraphicFramePr>
          <p:nvPr/>
        </p:nvGraphicFramePr>
        <p:xfrm>
          <a:off x="1276350" y="3244850"/>
          <a:ext cx="395288" cy="306388"/>
        </p:xfrm>
        <a:graphic>
          <a:graphicData uri="http://schemas.openxmlformats.org/presentationml/2006/ole">
            <p:oleObj spid="_x0000_s4195" name="Clip" r:id="rId11" imgW="1307263" imgH="1084139" progId="">
              <p:embed/>
            </p:oleObj>
          </a:graphicData>
        </a:graphic>
      </p:graphicFrame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1633538" y="3392488"/>
            <a:ext cx="5270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2000250" y="3435350"/>
            <a:ext cx="258763" cy="284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15" name="Line 19"/>
          <p:cNvSpPr>
            <a:spLocks noChangeShapeType="1"/>
          </p:cNvSpPr>
          <p:nvPr/>
        </p:nvSpPr>
        <p:spPr bwMode="auto">
          <a:xfrm>
            <a:off x="2398713" y="3462338"/>
            <a:ext cx="68262" cy="265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16" name="Line 20"/>
          <p:cNvSpPr>
            <a:spLocks noChangeShapeType="1"/>
          </p:cNvSpPr>
          <p:nvPr/>
        </p:nvSpPr>
        <p:spPr bwMode="auto">
          <a:xfrm flipH="1">
            <a:off x="3581400" y="3427413"/>
            <a:ext cx="328613" cy="195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17" name="Line 21"/>
          <p:cNvSpPr>
            <a:spLocks noChangeShapeType="1"/>
          </p:cNvSpPr>
          <p:nvPr/>
        </p:nvSpPr>
        <p:spPr bwMode="auto">
          <a:xfrm flipH="1">
            <a:off x="3878263" y="3444875"/>
            <a:ext cx="120650" cy="528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18" name="Line 22"/>
          <p:cNvSpPr>
            <a:spLocks noChangeShapeType="1"/>
          </p:cNvSpPr>
          <p:nvPr/>
        </p:nvSpPr>
        <p:spPr bwMode="auto">
          <a:xfrm>
            <a:off x="4168775" y="3392488"/>
            <a:ext cx="217488" cy="327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19" name="Line 23"/>
          <p:cNvSpPr>
            <a:spLocks noChangeShapeType="1"/>
          </p:cNvSpPr>
          <p:nvPr/>
        </p:nvSpPr>
        <p:spPr bwMode="auto">
          <a:xfrm flipH="1">
            <a:off x="5381625" y="3462338"/>
            <a:ext cx="406400" cy="220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20" name="Line 24"/>
          <p:cNvSpPr>
            <a:spLocks noChangeShapeType="1"/>
          </p:cNvSpPr>
          <p:nvPr/>
        </p:nvSpPr>
        <p:spPr bwMode="auto">
          <a:xfrm flipH="1">
            <a:off x="5857875" y="3435350"/>
            <a:ext cx="9525" cy="425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21" name="Line 25"/>
          <p:cNvSpPr>
            <a:spLocks noChangeShapeType="1"/>
          </p:cNvSpPr>
          <p:nvPr/>
        </p:nvSpPr>
        <p:spPr bwMode="auto">
          <a:xfrm>
            <a:off x="5976938" y="3365500"/>
            <a:ext cx="487362" cy="220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4122" name="Group 26"/>
          <p:cNvGrpSpPr>
            <a:grpSpLocks/>
          </p:cNvGrpSpPr>
          <p:nvPr/>
        </p:nvGrpSpPr>
        <p:grpSpPr bwMode="auto">
          <a:xfrm>
            <a:off x="3913188" y="2070100"/>
            <a:ext cx="352425" cy="227013"/>
            <a:chOff x="620" y="1640"/>
            <a:chExt cx="288" cy="209"/>
          </a:xfrm>
        </p:grpSpPr>
        <p:sp>
          <p:nvSpPr>
            <p:cNvPr id="4146" name="Line 27"/>
            <p:cNvSpPr>
              <a:spLocks noChangeShapeType="1"/>
            </p:cNvSpPr>
            <p:nvPr/>
          </p:nvSpPr>
          <p:spPr bwMode="auto">
            <a:xfrm>
              <a:off x="908" y="1640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147" name="Rectangle 28"/>
            <p:cNvSpPr>
              <a:spLocks noChangeArrowheads="1"/>
            </p:cNvSpPr>
            <p:nvPr/>
          </p:nvSpPr>
          <p:spPr bwMode="auto">
            <a:xfrm>
              <a:off x="620" y="1784"/>
              <a:ext cx="267" cy="65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4148" name="Group 29"/>
            <p:cNvGrpSpPr>
              <a:grpSpLocks/>
            </p:cNvGrpSpPr>
            <p:nvPr/>
          </p:nvGrpSpPr>
          <p:grpSpPr bwMode="auto">
            <a:xfrm>
              <a:off x="764" y="1688"/>
              <a:ext cx="109" cy="91"/>
              <a:chOff x="576" y="3456"/>
              <a:chExt cx="288" cy="240"/>
            </a:xfrm>
          </p:grpSpPr>
          <p:sp>
            <p:nvSpPr>
              <p:cNvPr id="4149" name="Line 30"/>
              <p:cNvSpPr>
                <a:spLocks noChangeShapeType="1"/>
              </p:cNvSpPr>
              <p:nvPr/>
            </p:nvSpPr>
            <p:spPr bwMode="auto">
              <a:xfrm>
                <a:off x="624" y="3456"/>
                <a:ext cx="192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150" name="Line 31"/>
              <p:cNvSpPr>
                <a:spLocks noChangeShapeType="1"/>
              </p:cNvSpPr>
              <p:nvPr/>
            </p:nvSpPr>
            <p:spPr bwMode="auto">
              <a:xfrm flipH="1">
                <a:off x="576" y="3456"/>
                <a:ext cx="28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4123" name="Line 32"/>
          <p:cNvSpPr>
            <a:spLocks noChangeShapeType="1"/>
          </p:cNvSpPr>
          <p:nvPr/>
        </p:nvSpPr>
        <p:spPr bwMode="auto">
          <a:xfrm flipH="1">
            <a:off x="2389188" y="2298700"/>
            <a:ext cx="1581150" cy="969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24" name="Line 33"/>
          <p:cNvSpPr>
            <a:spLocks noChangeShapeType="1"/>
          </p:cNvSpPr>
          <p:nvPr/>
        </p:nvSpPr>
        <p:spPr bwMode="auto">
          <a:xfrm>
            <a:off x="4117975" y="2290763"/>
            <a:ext cx="0" cy="1003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25" name="Line 34"/>
          <p:cNvSpPr>
            <a:spLocks noChangeShapeType="1"/>
          </p:cNvSpPr>
          <p:nvPr/>
        </p:nvSpPr>
        <p:spPr bwMode="auto">
          <a:xfrm flipH="1" flipV="1">
            <a:off x="4267200" y="2246313"/>
            <a:ext cx="1420813" cy="1111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26" name="Text Box 35"/>
          <p:cNvSpPr txBox="1">
            <a:spLocks noChangeArrowheads="1"/>
          </p:cNvSpPr>
          <p:nvPr/>
        </p:nvSpPr>
        <p:spPr bwMode="auto">
          <a:xfrm>
            <a:off x="2530475" y="3133725"/>
            <a:ext cx="5826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hub</a:t>
            </a:r>
          </a:p>
        </p:txBody>
      </p:sp>
      <p:sp>
        <p:nvSpPr>
          <p:cNvPr id="4127" name="Text Box 36"/>
          <p:cNvSpPr txBox="1">
            <a:spLocks noChangeArrowheads="1"/>
          </p:cNvSpPr>
          <p:nvPr/>
        </p:nvSpPr>
        <p:spPr bwMode="auto">
          <a:xfrm>
            <a:off x="4252913" y="3090863"/>
            <a:ext cx="5699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hub</a:t>
            </a:r>
          </a:p>
        </p:txBody>
      </p:sp>
      <p:sp>
        <p:nvSpPr>
          <p:cNvPr id="4128" name="Text Box 37"/>
          <p:cNvSpPr txBox="1">
            <a:spLocks noChangeArrowheads="1"/>
          </p:cNvSpPr>
          <p:nvPr/>
        </p:nvSpPr>
        <p:spPr bwMode="auto">
          <a:xfrm>
            <a:off x="6069013" y="3040063"/>
            <a:ext cx="5699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hub</a:t>
            </a:r>
          </a:p>
        </p:txBody>
      </p:sp>
      <p:sp>
        <p:nvSpPr>
          <p:cNvPr id="4129" name="Text Box 38"/>
          <p:cNvSpPr txBox="1">
            <a:spLocks noChangeArrowheads="1"/>
          </p:cNvSpPr>
          <p:nvPr/>
        </p:nvSpPr>
        <p:spPr bwMode="auto">
          <a:xfrm>
            <a:off x="4394200" y="2020888"/>
            <a:ext cx="8731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switch</a:t>
            </a:r>
          </a:p>
        </p:txBody>
      </p:sp>
      <p:sp>
        <p:nvSpPr>
          <p:cNvPr id="4130" name="Text Box 39"/>
          <p:cNvSpPr txBox="1">
            <a:spLocks noChangeArrowheads="1"/>
          </p:cNvSpPr>
          <p:nvPr/>
        </p:nvSpPr>
        <p:spPr bwMode="auto">
          <a:xfrm>
            <a:off x="965200" y="3192463"/>
            <a:ext cx="3508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A</a:t>
            </a:r>
          </a:p>
        </p:txBody>
      </p:sp>
      <p:sp>
        <p:nvSpPr>
          <p:cNvPr id="4131" name="Text Box 40"/>
          <p:cNvSpPr txBox="1">
            <a:spLocks noChangeArrowheads="1"/>
          </p:cNvSpPr>
          <p:nvPr/>
        </p:nvSpPr>
        <p:spPr bwMode="auto">
          <a:xfrm>
            <a:off x="1646238" y="3965575"/>
            <a:ext cx="3286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B</a:t>
            </a:r>
          </a:p>
        </p:txBody>
      </p:sp>
      <p:sp>
        <p:nvSpPr>
          <p:cNvPr id="4132" name="Text Box 41"/>
          <p:cNvSpPr txBox="1">
            <a:spLocks noChangeArrowheads="1"/>
          </p:cNvSpPr>
          <p:nvPr/>
        </p:nvSpPr>
        <p:spPr bwMode="auto">
          <a:xfrm>
            <a:off x="2303463" y="3978275"/>
            <a:ext cx="3222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C</a:t>
            </a:r>
          </a:p>
        </p:txBody>
      </p:sp>
      <p:sp>
        <p:nvSpPr>
          <p:cNvPr id="4133" name="Text Box 42"/>
          <p:cNvSpPr txBox="1">
            <a:spLocks noChangeArrowheads="1"/>
          </p:cNvSpPr>
          <p:nvPr/>
        </p:nvSpPr>
        <p:spPr bwMode="auto">
          <a:xfrm>
            <a:off x="3114675" y="3798888"/>
            <a:ext cx="34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D</a:t>
            </a:r>
          </a:p>
        </p:txBody>
      </p:sp>
      <p:sp>
        <p:nvSpPr>
          <p:cNvPr id="4134" name="Text Box 43"/>
          <p:cNvSpPr txBox="1">
            <a:spLocks noChangeArrowheads="1"/>
          </p:cNvSpPr>
          <p:nvPr/>
        </p:nvSpPr>
        <p:spPr bwMode="auto">
          <a:xfrm>
            <a:off x="3990975" y="4056063"/>
            <a:ext cx="3270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E</a:t>
            </a:r>
          </a:p>
        </p:txBody>
      </p:sp>
      <p:sp>
        <p:nvSpPr>
          <p:cNvPr id="4135" name="Text Box 44"/>
          <p:cNvSpPr txBox="1">
            <a:spLocks noChangeArrowheads="1"/>
          </p:cNvSpPr>
          <p:nvPr/>
        </p:nvSpPr>
        <p:spPr bwMode="auto">
          <a:xfrm>
            <a:off x="4633913" y="3771900"/>
            <a:ext cx="3222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F</a:t>
            </a:r>
          </a:p>
        </p:txBody>
      </p:sp>
      <p:sp>
        <p:nvSpPr>
          <p:cNvPr id="4136" name="Text Box 45"/>
          <p:cNvSpPr txBox="1">
            <a:spLocks noChangeArrowheads="1"/>
          </p:cNvSpPr>
          <p:nvPr/>
        </p:nvSpPr>
        <p:spPr bwMode="auto">
          <a:xfrm>
            <a:off x="5175250" y="3914775"/>
            <a:ext cx="339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G</a:t>
            </a:r>
          </a:p>
        </p:txBody>
      </p:sp>
      <p:sp>
        <p:nvSpPr>
          <p:cNvPr id="4137" name="Text Box 46"/>
          <p:cNvSpPr txBox="1">
            <a:spLocks noChangeArrowheads="1"/>
          </p:cNvSpPr>
          <p:nvPr/>
        </p:nvSpPr>
        <p:spPr bwMode="auto">
          <a:xfrm>
            <a:off x="6038850" y="3990975"/>
            <a:ext cx="3603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H</a:t>
            </a:r>
          </a:p>
        </p:txBody>
      </p:sp>
      <p:sp>
        <p:nvSpPr>
          <p:cNvPr id="4138" name="Text Box 47"/>
          <p:cNvSpPr txBox="1">
            <a:spLocks noChangeArrowheads="1"/>
          </p:cNvSpPr>
          <p:nvPr/>
        </p:nvSpPr>
        <p:spPr bwMode="auto">
          <a:xfrm>
            <a:off x="6784975" y="3436938"/>
            <a:ext cx="3095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I</a:t>
            </a:r>
          </a:p>
        </p:txBody>
      </p:sp>
      <p:sp>
        <p:nvSpPr>
          <p:cNvPr id="4139" name="Line 48"/>
          <p:cNvSpPr>
            <a:spLocks noChangeShapeType="1"/>
          </p:cNvSpPr>
          <p:nvPr/>
        </p:nvSpPr>
        <p:spPr bwMode="auto">
          <a:xfrm>
            <a:off x="6813550" y="2319338"/>
            <a:ext cx="19812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40" name="Line 49"/>
          <p:cNvSpPr>
            <a:spLocks noChangeShapeType="1"/>
          </p:cNvSpPr>
          <p:nvPr/>
        </p:nvSpPr>
        <p:spPr bwMode="auto">
          <a:xfrm>
            <a:off x="7688263" y="1858963"/>
            <a:ext cx="0" cy="1944687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41" name="Text Box 50"/>
          <p:cNvSpPr txBox="1">
            <a:spLocks noChangeArrowheads="1"/>
          </p:cNvSpPr>
          <p:nvPr/>
        </p:nvSpPr>
        <p:spPr bwMode="auto">
          <a:xfrm>
            <a:off x="6669088" y="1828800"/>
            <a:ext cx="102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solidFill>
                  <a:srgbClr val="FF0000"/>
                </a:solidFill>
                <a:latin typeface="Comic Sans MS" pitchFamily="66" charset="0"/>
              </a:rPr>
              <a:t>address</a:t>
            </a:r>
          </a:p>
        </p:txBody>
      </p:sp>
      <p:sp>
        <p:nvSpPr>
          <p:cNvPr id="4142" name="Text Box 51"/>
          <p:cNvSpPr txBox="1">
            <a:spLocks noChangeArrowheads="1"/>
          </p:cNvSpPr>
          <p:nvPr/>
        </p:nvSpPr>
        <p:spPr bwMode="auto">
          <a:xfrm>
            <a:off x="7620000" y="1828800"/>
            <a:ext cx="1185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solidFill>
                  <a:srgbClr val="FF0000"/>
                </a:solidFill>
                <a:latin typeface="Comic Sans MS" pitchFamily="66" charset="0"/>
              </a:rPr>
              <a:t>interface</a:t>
            </a:r>
          </a:p>
        </p:txBody>
      </p:sp>
      <p:sp>
        <p:nvSpPr>
          <p:cNvPr id="4143" name="Text Box 52"/>
          <p:cNvSpPr txBox="1">
            <a:spLocks noChangeArrowheads="1"/>
          </p:cNvSpPr>
          <p:nvPr/>
        </p:nvSpPr>
        <p:spPr bwMode="auto">
          <a:xfrm>
            <a:off x="7197725" y="2239963"/>
            <a:ext cx="350838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A</a:t>
            </a:r>
          </a:p>
          <a:p>
            <a:r>
              <a:rPr lang="en-US" altLang="en-US" sz="1800">
                <a:latin typeface="Comic Sans MS" pitchFamily="66" charset="0"/>
              </a:rPr>
              <a:t>B</a:t>
            </a:r>
          </a:p>
          <a:p>
            <a:r>
              <a:rPr lang="en-US" altLang="en-US" sz="1800">
                <a:latin typeface="Comic Sans MS" pitchFamily="66" charset="0"/>
              </a:rPr>
              <a:t>E</a:t>
            </a:r>
          </a:p>
          <a:p>
            <a:r>
              <a:rPr lang="en-US" altLang="en-US" sz="1800">
                <a:latin typeface="Comic Sans MS" pitchFamily="66" charset="0"/>
              </a:rPr>
              <a:t>G</a:t>
            </a:r>
          </a:p>
          <a:p>
            <a:r>
              <a:rPr lang="en-US" altLang="en-US" sz="1800">
                <a:latin typeface="Comic Sans MS" pitchFamily="66" charset="0"/>
              </a:rPr>
              <a:t>C</a:t>
            </a:r>
          </a:p>
        </p:txBody>
      </p:sp>
      <p:sp>
        <p:nvSpPr>
          <p:cNvPr id="4144" name="Text Box 53"/>
          <p:cNvSpPr txBox="1">
            <a:spLocks noChangeArrowheads="1"/>
          </p:cNvSpPr>
          <p:nvPr/>
        </p:nvSpPr>
        <p:spPr bwMode="auto">
          <a:xfrm>
            <a:off x="7777163" y="2238375"/>
            <a:ext cx="32385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1</a:t>
            </a:r>
          </a:p>
          <a:p>
            <a:r>
              <a:rPr lang="en-US" altLang="en-US" sz="1800">
                <a:latin typeface="Comic Sans MS" pitchFamily="66" charset="0"/>
              </a:rPr>
              <a:t>1</a:t>
            </a:r>
          </a:p>
          <a:p>
            <a:r>
              <a:rPr lang="en-US" altLang="en-US" sz="1800">
                <a:latin typeface="Comic Sans MS" pitchFamily="66" charset="0"/>
              </a:rPr>
              <a:t>2</a:t>
            </a:r>
          </a:p>
          <a:p>
            <a:r>
              <a:rPr lang="en-US" altLang="en-US" sz="1800">
                <a:latin typeface="Comic Sans MS" pitchFamily="66" charset="0"/>
              </a:rPr>
              <a:t>3</a:t>
            </a:r>
          </a:p>
          <a:p>
            <a:r>
              <a:rPr lang="en-US" altLang="en-US" sz="1800">
                <a:latin typeface="Comic Sans MS" pitchFamily="66" charset="0"/>
              </a:rPr>
              <a:t>1</a:t>
            </a:r>
          </a:p>
        </p:txBody>
      </p:sp>
      <p:sp>
        <p:nvSpPr>
          <p:cNvPr id="4145" name="Slide Number Placeholder 5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0FFD52B3-60BC-4063-A200-0824EFA87E9D}" type="slidenum">
              <a:rPr lang="en-US" altLang="en-US" sz="1400">
                <a:latin typeface="Arial" charset="0"/>
              </a:rPr>
              <a:pPr eaLnBrk="1" hangingPunct="1"/>
              <a:t>12</a:t>
            </a:fld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en-US" smtClean="0"/>
              <a:t>Looping Problem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dirty="0" smtClean="0"/>
              <a:t>This simple self-learning mechanism does not work for complex network topology. What happens when the switches form loops?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dirty="0" smtClean="0"/>
              <a:t>Solution: don’t allow loops to occur in the forwarding path by constructing a </a:t>
            </a:r>
            <a:r>
              <a:rPr lang="en-US" altLang="en-US" dirty="0" smtClean="0">
                <a:solidFill>
                  <a:schemeClr val="accent2"/>
                </a:solidFill>
              </a:rPr>
              <a:t>spanning tree</a:t>
            </a:r>
            <a:r>
              <a:rPr lang="en-US" altLang="en-US" dirty="0" smtClean="0"/>
              <a:t>.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dirty="0" smtClean="0"/>
              <a:t>A spanning tree of a graph G is a subgraph of G such that all nodes are connected without a loop.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dirty="0" smtClean="0"/>
              <a:t>How to build a spanning tree of a graph G?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en-US" sz="1800" dirty="0" smtClean="0"/>
              <a:t>        One way to do it is to fix a root and compute the shortest paths from the root to all other nodes.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en-US" sz="1800" dirty="0" smtClean="0"/>
              <a:t>	     For example, the switch will smallest MAC address can be chosen as the root.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altLang="en-US" sz="1800" dirty="0"/>
              <a:t>	 </a:t>
            </a:r>
            <a:r>
              <a:rPr lang="en-US" altLang="en-US" sz="1800" dirty="0" smtClean="0"/>
              <a:t>    All other switches keep the interfaces active if they are on shortest path, and turn off other interfaces.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  <a:buFontTx/>
              <a:buNone/>
            </a:pPr>
            <a:endParaRPr lang="en-US" altLang="en-US" sz="1800" dirty="0" smtClean="0"/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BDC89AA9-5CA9-4930-8846-F3E77446DCD7}" type="slidenum">
              <a:rPr lang="en-US" altLang="en-US" sz="1400">
                <a:latin typeface="Arial" charset="0"/>
              </a:rPr>
              <a:pPr eaLnBrk="1" hangingPunct="1"/>
              <a:t>13</a:t>
            </a:fld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Y:\class\spring02\fig\fig-3-spanning-tre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0"/>
            <a:ext cx="8153400" cy="338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2286000" y="549275"/>
            <a:ext cx="4826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altLang="en-US" sz="3200">
                <a:latin typeface="Arial" charset="0"/>
              </a:rPr>
              <a:t>Spanning Tree Example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55C2D3E0-A710-42A6-BA54-30A84B5C22F6}" type="slidenum">
              <a:rPr lang="en-US" altLang="en-US" sz="1400">
                <a:latin typeface="Arial" charset="0"/>
              </a:rPr>
              <a:pPr eaLnBrk="1" hangingPunct="1"/>
              <a:t>14</a:t>
            </a:fld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1" name="Freeform 2"/>
          <p:cNvSpPr>
            <a:spLocks/>
          </p:cNvSpPr>
          <p:nvPr/>
        </p:nvSpPr>
        <p:spPr bwMode="auto">
          <a:xfrm>
            <a:off x="4695825" y="3236913"/>
            <a:ext cx="2781300" cy="2574925"/>
          </a:xfrm>
          <a:custGeom>
            <a:avLst/>
            <a:gdLst>
              <a:gd name="T0" fmla="*/ 0 w 1752"/>
              <a:gd name="T1" fmla="*/ 0 h 1622"/>
              <a:gd name="T2" fmla="*/ 231775 w 1752"/>
              <a:gd name="T3" fmla="*/ 360362 h 1622"/>
              <a:gd name="T4" fmla="*/ 360362 w 1752"/>
              <a:gd name="T5" fmla="*/ 528638 h 1622"/>
              <a:gd name="T6" fmla="*/ 501650 w 1752"/>
              <a:gd name="T7" fmla="*/ 746125 h 1622"/>
              <a:gd name="T8" fmla="*/ 554038 w 1752"/>
              <a:gd name="T9" fmla="*/ 823913 h 1622"/>
              <a:gd name="T10" fmla="*/ 642938 w 1752"/>
              <a:gd name="T11" fmla="*/ 1017588 h 1622"/>
              <a:gd name="T12" fmla="*/ 708025 w 1752"/>
              <a:gd name="T13" fmla="*/ 1133475 h 1622"/>
              <a:gd name="T14" fmla="*/ 773112 w 1752"/>
              <a:gd name="T15" fmla="*/ 1365250 h 1622"/>
              <a:gd name="T16" fmla="*/ 785812 w 1752"/>
              <a:gd name="T17" fmla="*/ 1635125 h 1622"/>
              <a:gd name="T18" fmla="*/ 862013 w 1752"/>
              <a:gd name="T19" fmla="*/ 1866900 h 1622"/>
              <a:gd name="T20" fmla="*/ 939800 w 1752"/>
              <a:gd name="T21" fmla="*/ 2111375 h 1622"/>
              <a:gd name="T22" fmla="*/ 1042988 w 1752"/>
              <a:gd name="T23" fmla="*/ 2176463 h 1622"/>
              <a:gd name="T24" fmla="*/ 1081088 w 1752"/>
              <a:gd name="T25" fmla="*/ 2214563 h 1622"/>
              <a:gd name="T26" fmla="*/ 1416050 w 1752"/>
              <a:gd name="T27" fmla="*/ 2357438 h 1622"/>
              <a:gd name="T28" fmla="*/ 1609725 w 1752"/>
              <a:gd name="T29" fmla="*/ 2524125 h 1622"/>
              <a:gd name="T30" fmla="*/ 1763713 w 1752"/>
              <a:gd name="T31" fmla="*/ 2574925 h 1622"/>
              <a:gd name="T32" fmla="*/ 1919288 w 1752"/>
              <a:gd name="T33" fmla="*/ 2562225 h 1622"/>
              <a:gd name="T34" fmla="*/ 1957388 w 1752"/>
              <a:gd name="T35" fmla="*/ 2524125 h 1622"/>
              <a:gd name="T36" fmla="*/ 2098675 w 1752"/>
              <a:gd name="T37" fmla="*/ 2433638 h 1622"/>
              <a:gd name="T38" fmla="*/ 2486025 w 1752"/>
              <a:gd name="T39" fmla="*/ 2009775 h 1622"/>
              <a:gd name="T40" fmla="*/ 2781300 w 1752"/>
              <a:gd name="T41" fmla="*/ 1571625 h 1622"/>
              <a:gd name="T42" fmla="*/ 2755900 w 1752"/>
              <a:gd name="T43" fmla="*/ 1390650 h 1622"/>
              <a:gd name="T44" fmla="*/ 2678113 w 1752"/>
              <a:gd name="T45" fmla="*/ 1236663 h 1622"/>
              <a:gd name="T46" fmla="*/ 2587625 w 1752"/>
              <a:gd name="T47" fmla="*/ 1081088 h 1622"/>
              <a:gd name="T48" fmla="*/ 2408238 w 1752"/>
              <a:gd name="T49" fmla="*/ 901700 h 1622"/>
              <a:gd name="T50" fmla="*/ 2138363 w 1752"/>
              <a:gd name="T51" fmla="*/ 579438 h 1622"/>
              <a:gd name="T52" fmla="*/ 1982788 w 1752"/>
              <a:gd name="T53" fmla="*/ 385762 h 1622"/>
              <a:gd name="T54" fmla="*/ 1841500 w 1752"/>
              <a:gd name="T55" fmla="*/ 347662 h 1622"/>
              <a:gd name="T56" fmla="*/ 1544637 w 1752"/>
              <a:gd name="T57" fmla="*/ 296863 h 1622"/>
              <a:gd name="T58" fmla="*/ 977900 w 1752"/>
              <a:gd name="T59" fmla="*/ 206375 h 1622"/>
              <a:gd name="T60" fmla="*/ 514350 w 1752"/>
              <a:gd name="T61" fmla="*/ 25400 h 1622"/>
              <a:gd name="T62" fmla="*/ 0 w 1752"/>
              <a:gd name="T63" fmla="*/ 0 h 1622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752"/>
              <a:gd name="T97" fmla="*/ 0 h 1622"/>
              <a:gd name="T98" fmla="*/ 1752 w 1752"/>
              <a:gd name="T99" fmla="*/ 1622 h 1622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752" h="1622">
                <a:moveTo>
                  <a:pt x="0" y="0"/>
                </a:moveTo>
                <a:cubicBezTo>
                  <a:pt x="66" y="66"/>
                  <a:pt x="98" y="149"/>
                  <a:pt x="146" y="227"/>
                </a:cubicBezTo>
                <a:cubicBezTo>
                  <a:pt x="170" y="265"/>
                  <a:pt x="202" y="295"/>
                  <a:pt x="227" y="333"/>
                </a:cubicBezTo>
                <a:cubicBezTo>
                  <a:pt x="257" y="379"/>
                  <a:pt x="287" y="424"/>
                  <a:pt x="316" y="470"/>
                </a:cubicBezTo>
                <a:cubicBezTo>
                  <a:pt x="326" y="487"/>
                  <a:pt x="349" y="519"/>
                  <a:pt x="349" y="519"/>
                </a:cubicBezTo>
                <a:cubicBezTo>
                  <a:pt x="363" y="561"/>
                  <a:pt x="385" y="601"/>
                  <a:pt x="405" y="641"/>
                </a:cubicBezTo>
                <a:cubicBezTo>
                  <a:pt x="421" y="673"/>
                  <a:pt x="419" y="687"/>
                  <a:pt x="446" y="714"/>
                </a:cubicBezTo>
                <a:cubicBezTo>
                  <a:pt x="454" y="764"/>
                  <a:pt x="469" y="813"/>
                  <a:pt x="487" y="860"/>
                </a:cubicBezTo>
                <a:cubicBezTo>
                  <a:pt x="490" y="917"/>
                  <a:pt x="489" y="974"/>
                  <a:pt x="495" y="1030"/>
                </a:cubicBezTo>
                <a:cubicBezTo>
                  <a:pt x="500" y="1075"/>
                  <a:pt x="529" y="1134"/>
                  <a:pt x="543" y="1176"/>
                </a:cubicBezTo>
                <a:cubicBezTo>
                  <a:pt x="557" y="1219"/>
                  <a:pt x="563" y="1295"/>
                  <a:pt x="592" y="1330"/>
                </a:cubicBezTo>
                <a:cubicBezTo>
                  <a:pt x="619" y="1362"/>
                  <a:pt x="626" y="1349"/>
                  <a:pt x="657" y="1371"/>
                </a:cubicBezTo>
                <a:cubicBezTo>
                  <a:pt x="666" y="1378"/>
                  <a:pt x="671" y="1389"/>
                  <a:pt x="681" y="1395"/>
                </a:cubicBezTo>
                <a:cubicBezTo>
                  <a:pt x="745" y="1435"/>
                  <a:pt x="821" y="1458"/>
                  <a:pt x="892" y="1485"/>
                </a:cubicBezTo>
                <a:cubicBezTo>
                  <a:pt x="926" y="1519"/>
                  <a:pt x="966" y="1569"/>
                  <a:pt x="1014" y="1590"/>
                </a:cubicBezTo>
                <a:cubicBezTo>
                  <a:pt x="1045" y="1604"/>
                  <a:pt x="1111" y="1622"/>
                  <a:pt x="1111" y="1622"/>
                </a:cubicBezTo>
                <a:cubicBezTo>
                  <a:pt x="1144" y="1619"/>
                  <a:pt x="1177" y="1622"/>
                  <a:pt x="1209" y="1614"/>
                </a:cubicBezTo>
                <a:cubicBezTo>
                  <a:pt x="1220" y="1611"/>
                  <a:pt x="1224" y="1596"/>
                  <a:pt x="1233" y="1590"/>
                </a:cubicBezTo>
                <a:cubicBezTo>
                  <a:pt x="1263" y="1570"/>
                  <a:pt x="1291" y="1556"/>
                  <a:pt x="1322" y="1533"/>
                </a:cubicBezTo>
                <a:cubicBezTo>
                  <a:pt x="1422" y="1458"/>
                  <a:pt x="1496" y="1368"/>
                  <a:pt x="1566" y="1266"/>
                </a:cubicBezTo>
                <a:cubicBezTo>
                  <a:pt x="1631" y="1172"/>
                  <a:pt x="1715" y="1101"/>
                  <a:pt x="1752" y="990"/>
                </a:cubicBezTo>
                <a:cubicBezTo>
                  <a:pt x="1751" y="981"/>
                  <a:pt x="1744" y="897"/>
                  <a:pt x="1736" y="876"/>
                </a:cubicBezTo>
                <a:cubicBezTo>
                  <a:pt x="1723" y="842"/>
                  <a:pt x="1698" y="814"/>
                  <a:pt x="1687" y="779"/>
                </a:cubicBezTo>
                <a:cubicBezTo>
                  <a:pt x="1675" y="742"/>
                  <a:pt x="1667" y="709"/>
                  <a:pt x="1630" y="681"/>
                </a:cubicBezTo>
                <a:cubicBezTo>
                  <a:pt x="1594" y="654"/>
                  <a:pt x="1540" y="603"/>
                  <a:pt x="1517" y="568"/>
                </a:cubicBezTo>
                <a:cubicBezTo>
                  <a:pt x="1469" y="497"/>
                  <a:pt x="1420" y="413"/>
                  <a:pt x="1347" y="365"/>
                </a:cubicBezTo>
                <a:cubicBezTo>
                  <a:pt x="1325" y="324"/>
                  <a:pt x="1289" y="268"/>
                  <a:pt x="1249" y="243"/>
                </a:cubicBezTo>
                <a:cubicBezTo>
                  <a:pt x="1223" y="227"/>
                  <a:pt x="1190" y="226"/>
                  <a:pt x="1160" y="219"/>
                </a:cubicBezTo>
                <a:cubicBezTo>
                  <a:pt x="1098" y="204"/>
                  <a:pt x="1037" y="194"/>
                  <a:pt x="973" y="187"/>
                </a:cubicBezTo>
                <a:cubicBezTo>
                  <a:pt x="851" y="141"/>
                  <a:pt x="749" y="136"/>
                  <a:pt x="616" y="130"/>
                </a:cubicBezTo>
                <a:cubicBezTo>
                  <a:pt x="516" y="97"/>
                  <a:pt x="434" y="23"/>
                  <a:pt x="324" y="16"/>
                </a:cubicBezTo>
                <a:cubicBezTo>
                  <a:pt x="216" y="9"/>
                  <a:pt x="108" y="5"/>
                  <a:pt x="0" y="0"/>
                </a:cubicBezTo>
                <a:close/>
              </a:path>
            </a:pathLst>
          </a:cu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2" name="Freeform 3"/>
          <p:cNvSpPr>
            <a:spLocks/>
          </p:cNvSpPr>
          <p:nvPr/>
        </p:nvSpPr>
        <p:spPr bwMode="auto">
          <a:xfrm>
            <a:off x="3482975" y="3275013"/>
            <a:ext cx="1779588" cy="2370137"/>
          </a:xfrm>
          <a:custGeom>
            <a:avLst/>
            <a:gdLst>
              <a:gd name="T0" fmla="*/ 1019175 w 1121"/>
              <a:gd name="T1" fmla="*/ 0 h 1493"/>
              <a:gd name="T2" fmla="*/ 968375 w 1121"/>
              <a:gd name="T3" fmla="*/ 128587 h 1493"/>
              <a:gd name="T4" fmla="*/ 890588 w 1121"/>
              <a:gd name="T5" fmla="*/ 296862 h 1493"/>
              <a:gd name="T6" fmla="*/ 774700 w 1121"/>
              <a:gd name="T7" fmla="*/ 631825 h 1493"/>
              <a:gd name="T8" fmla="*/ 723900 w 1121"/>
              <a:gd name="T9" fmla="*/ 722312 h 1493"/>
              <a:gd name="T10" fmla="*/ 671513 w 1121"/>
              <a:gd name="T11" fmla="*/ 760412 h 1493"/>
              <a:gd name="T12" fmla="*/ 555625 w 1121"/>
              <a:gd name="T13" fmla="*/ 901700 h 1493"/>
              <a:gd name="T14" fmla="*/ 414338 w 1121"/>
              <a:gd name="T15" fmla="*/ 1108075 h 1493"/>
              <a:gd name="T16" fmla="*/ 349250 w 1121"/>
              <a:gd name="T17" fmla="*/ 1158875 h 1493"/>
              <a:gd name="T18" fmla="*/ 182563 w 1121"/>
              <a:gd name="T19" fmla="*/ 1339850 h 1493"/>
              <a:gd name="T20" fmla="*/ 157163 w 1121"/>
              <a:gd name="T21" fmla="*/ 1377950 h 1493"/>
              <a:gd name="T22" fmla="*/ 79375 w 1121"/>
              <a:gd name="T23" fmla="*/ 1430337 h 1493"/>
              <a:gd name="T24" fmla="*/ 14288 w 1121"/>
              <a:gd name="T25" fmla="*/ 1533525 h 1493"/>
              <a:gd name="T26" fmla="*/ 1588 w 1121"/>
              <a:gd name="T27" fmla="*/ 1622425 h 1493"/>
              <a:gd name="T28" fmla="*/ 26988 w 1121"/>
              <a:gd name="T29" fmla="*/ 1868487 h 1493"/>
              <a:gd name="T30" fmla="*/ 66675 w 1121"/>
              <a:gd name="T31" fmla="*/ 1931987 h 1493"/>
              <a:gd name="T32" fmla="*/ 273050 w 1121"/>
              <a:gd name="T33" fmla="*/ 2176462 h 1493"/>
              <a:gd name="T34" fmla="*/ 452438 w 1121"/>
              <a:gd name="T35" fmla="*/ 2319337 h 1493"/>
              <a:gd name="T36" fmla="*/ 658813 w 1121"/>
              <a:gd name="T37" fmla="*/ 2370137 h 1493"/>
              <a:gd name="T38" fmla="*/ 1200150 w 1121"/>
              <a:gd name="T39" fmla="*/ 2319337 h 1493"/>
              <a:gd name="T40" fmla="*/ 1419225 w 1121"/>
              <a:gd name="T41" fmla="*/ 2228850 h 1493"/>
              <a:gd name="T42" fmla="*/ 1522413 w 1121"/>
              <a:gd name="T43" fmla="*/ 2163762 h 1493"/>
              <a:gd name="T44" fmla="*/ 1598613 w 1121"/>
              <a:gd name="T45" fmla="*/ 2073275 h 1493"/>
              <a:gd name="T46" fmla="*/ 1739901 w 1121"/>
              <a:gd name="T47" fmla="*/ 1931987 h 1493"/>
              <a:gd name="T48" fmla="*/ 1779588 w 1121"/>
              <a:gd name="T49" fmla="*/ 1173162 h 1493"/>
              <a:gd name="T50" fmla="*/ 1663701 w 1121"/>
              <a:gd name="T51" fmla="*/ 838200 h 1493"/>
              <a:gd name="T52" fmla="*/ 1535113 w 1121"/>
              <a:gd name="T53" fmla="*/ 592137 h 1493"/>
              <a:gd name="T54" fmla="*/ 1341438 w 1121"/>
              <a:gd name="T55" fmla="*/ 296862 h 1493"/>
              <a:gd name="T56" fmla="*/ 1328738 w 1121"/>
              <a:gd name="T57" fmla="*/ 258762 h 1493"/>
              <a:gd name="T58" fmla="*/ 1290638 w 1121"/>
              <a:gd name="T59" fmla="*/ 244475 h 1493"/>
              <a:gd name="T60" fmla="*/ 1225550 w 1121"/>
              <a:gd name="T61" fmla="*/ 193675 h 1493"/>
              <a:gd name="T62" fmla="*/ 1084263 w 1121"/>
              <a:gd name="T63" fmla="*/ 52387 h 1493"/>
              <a:gd name="T64" fmla="*/ 1019175 w 1121"/>
              <a:gd name="T65" fmla="*/ 0 h 14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1121"/>
              <a:gd name="T100" fmla="*/ 0 h 1493"/>
              <a:gd name="T101" fmla="*/ 1121 w 1121"/>
              <a:gd name="T102" fmla="*/ 1493 h 14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1121" h="1493">
                <a:moveTo>
                  <a:pt x="642" y="0"/>
                </a:moveTo>
                <a:cubicBezTo>
                  <a:pt x="632" y="30"/>
                  <a:pt x="628" y="55"/>
                  <a:pt x="610" y="81"/>
                </a:cubicBezTo>
                <a:cubicBezTo>
                  <a:pt x="601" y="118"/>
                  <a:pt x="582" y="155"/>
                  <a:pt x="561" y="187"/>
                </a:cubicBezTo>
                <a:cubicBezTo>
                  <a:pt x="543" y="261"/>
                  <a:pt x="522" y="330"/>
                  <a:pt x="488" y="398"/>
                </a:cubicBezTo>
                <a:cubicBezTo>
                  <a:pt x="483" y="408"/>
                  <a:pt x="466" y="445"/>
                  <a:pt x="456" y="455"/>
                </a:cubicBezTo>
                <a:cubicBezTo>
                  <a:pt x="446" y="465"/>
                  <a:pt x="433" y="470"/>
                  <a:pt x="423" y="479"/>
                </a:cubicBezTo>
                <a:cubicBezTo>
                  <a:pt x="394" y="504"/>
                  <a:pt x="372" y="539"/>
                  <a:pt x="350" y="568"/>
                </a:cubicBezTo>
                <a:cubicBezTo>
                  <a:pt x="319" y="609"/>
                  <a:pt x="298" y="661"/>
                  <a:pt x="261" y="698"/>
                </a:cubicBezTo>
                <a:cubicBezTo>
                  <a:pt x="249" y="710"/>
                  <a:pt x="233" y="718"/>
                  <a:pt x="220" y="730"/>
                </a:cubicBezTo>
                <a:cubicBezTo>
                  <a:pt x="201" y="788"/>
                  <a:pt x="151" y="801"/>
                  <a:pt x="115" y="844"/>
                </a:cubicBezTo>
                <a:cubicBezTo>
                  <a:pt x="109" y="851"/>
                  <a:pt x="106" y="862"/>
                  <a:pt x="99" y="868"/>
                </a:cubicBezTo>
                <a:cubicBezTo>
                  <a:pt x="84" y="881"/>
                  <a:pt x="50" y="901"/>
                  <a:pt x="50" y="901"/>
                </a:cubicBezTo>
                <a:cubicBezTo>
                  <a:pt x="34" y="926"/>
                  <a:pt x="18" y="938"/>
                  <a:pt x="9" y="966"/>
                </a:cubicBezTo>
                <a:cubicBezTo>
                  <a:pt x="6" y="985"/>
                  <a:pt x="0" y="1003"/>
                  <a:pt x="1" y="1022"/>
                </a:cubicBezTo>
                <a:cubicBezTo>
                  <a:pt x="3" y="1074"/>
                  <a:pt x="6" y="1126"/>
                  <a:pt x="17" y="1177"/>
                </a:cubicBezTo>
                <a:cubicBezTo>
                  <a:pt x="20" y="1192"/>
                  <a:pt x="34" y="1203"/>
                  <a:pt x="42" y="1217"/>
                </a:cubicBezTo>
                <a:cubicBezTo>
                  <a:pt x="77" y="1279"/>
                  <a:pt x="121" y="1320"/>
                  <a:pt x="172" y="1371"/>
                </a:cubicBezTo>
                <a:cubicBezTo>
                  <a:pt x="204" y="1403"/>
                  <a:pt x="242" y="1447"/>
                  <a:pt x="285" y="1461"/>
                </a:cubicBezTo>
                <a:cubicBezTo>
                  <a:pt x="328" y="1475"/>
                  <a:pt x="372" y="1479"/>
                  <a:pt x="415" y="1493"/>
                </a:cubicBezTo>
                <a:cubicBezTo>
                  <a:pt x="528" y="1482"/>
                  <a:pt x="644" y="1479"/>
                  <a:pt x="756" y="1461"/>
                </a:cubicBezTo>
                <a:cubicBezTo>
                  <a:pt x="803" y="1444"/>
                  <a:pt x="847" y="1422"/>
                  <a:pt x="894" y="1404"/>
                </a:cubicBezTo>
                <a:cubicBezTo>
                  <a:pt x="914" y="1388"/>
                  <a:pt x="939" y="1379"/>
                  <a:pt x="959" y="1363"/>
                </a:cubicBezTo>
                <a:cubicBezTo>
                  <a:pt x="978" y="1347"/>
                  <a:pt x="988" y="1322"/>
                  <a:pt x="1007" y="1306"/>
                </a:cubicBezTo>
                <a:cubicBezTo>
                  <a:pt x="1040" y="1277"/>
                  <a:pt x="1070" y="1253"/>
                  <a:pt x="1096" y="1217"/>
                </a:cubicBezTo>
                <a:cubicBezTo>
                  <a:pt x="1107" y="1057"/>
                  <a:pt x="1115" y="899"/>
                  <a:pt x="1121" y="739"/>
                </a:cubicBezTo>
                <a:cubicBezTo>
                  <a:pt x="1112" y="665"/>
                  <a:pt x="1093" y="588"/>
                  <a:pt x="1048" y="528"/>
                </a:cubicBezTo>
                <a:cubicBezTo>
                  <a:pt x="1028" y="468"/>
                  <a:pt x="1000" y="425"/>
                  <a:pt x="967" y="373"/>
                </a:cubicBezTo>
                <a:cubicBezTo>
                  <a:pt x="922" y="303"/>
                  <a:pt x="907" y="249"/>
                  <a:pt x="845" y="187"/>
                </a:cubicBezTo>
                <a:cubicBezTo>
                  <a:pt x="842" y="179"/>
                  <a:pt x="843" y="169"/>
                  <a:pt x="837" y="163"/>
                </a:cubicBezTo>
                <a:cubicBezTo>
                  <a:pt x="831" y="157"/>
                  <a:pt x="820" y="158"/>
                  <a:pt x="813" y="154"/>
                </a:cubicBezTo>
                <a:cubicBezTo>
                  <a:pt x="798" y="145"/>
                  <a:pt x="786" y="132"/>
                  <a:pt x="772" y="122"/>
                </a:cubicBezTo>
                <a:cubicBezTo>
                  <a:pt x="750" y="90"/>
                  <a:pt x="719" y="45"/>
                  <a:pt x="683" y="33"/>
                </a:cubicBezTo>
                <a:cubicBezTo>
                  <a:pt x="652" y="12"/>
                  <a:pt x="665" y="23"/>
                  <a:pt x="642" y="0"/>
                </a:cubicBezTo>
                <a:close/>
              </a:path>
            </a:pathLst>
          </a:cu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3" name="Freeform 4"/>
          <p:cNvSpPr>
            <a:spLocks/>
          </p:cNvSpPr>
          <p:nvPr/>
        </p:nvSpPr>
        <p:spPr bwMode="auto">
          <a:xfrm>
            <a:off x="1270000" y="3033713"/>
            <a:ext cx="3128963" cy="2560637"/>
          </a:xfrm>
          <a:custGeom>
            <a:avLst/>
            <a:gdLst>
              <a:gd name="T0" fmla="*/ 3090863 w 1971"/>
              <a:gd name="T1" fmla="*/ 112712 h 1613"/>
              <a:gd name="T2" fmla="*/ 2562226 w 1971"/>
              <a:gd name="T3" fmla="*/ 112712 h 1613"/>
              <a:gd name="T4" fmla="*/ 1982788 w 1971"/>
              <a:gd name="T5" fmla="*/ 138112 h 1613"/>
              <a:gd name="T6" fmla="*/ 1738313 w 1971"/>
              <a:gd name="T7" fmla="*/ 215900 h 1613"/>
              <a:gd name="T8" fmla="*/ 1558925 w 1971"/>
              <a:gd name="T9" fmla="*/ 266700 h 1613"/>
              <a:gd name="T10" fmla="*/ 1506538 w 1971"/>
              <a:gd name="T11" fmla="*/ 293687 h 1613"/>
              <a:gd name="T12" fmla="*/ 1428750 w 1971"/>
              <a:gd name="T13" fmla="*/ 319087 h 1613"/>
              <a:gd name="T14" fmla="*/ 1325563 w 1971"/>
              <a:gd name="T15" fmla="*/ 396875 h 1613"/>
              <a:gd name="T16" fmla="*/ 1274763 w 1971"/>
              <a:gd name="T17" fmla="*/ 473075 h 1613"/>
              <a:gd name="T18" fmla="*/ 1081088 w 1971"/>
              <a:gd name="T19" fmla="*/ 485775 h 1613"/>
              <a:gd name="T20" fmla="*/ 952500 w 1971"/>
              <a:gd name="T21" fmla="*/ 525462 h 1613"/>
              <a:gd name="T22" fmla="*/ 811213 w 1971"/>
              <a:gd name="T23" fmla="*/ 601662 h 1613"/>
              <a:gd name="T24" fmla="*/ 760413 w 1971"/>
              <a:gd name="T25" fmla="*/ 641350 h 1613"/>
              <a:gd name="T26" fmla="*/ 644525 w 1971"/>
              <a:gd name="T27" fmla="*/ 666750 h 1613"/>
              <a:gd name="T28" fmla="*/ 566738 w 1971"/>
              <a:gd name="T29" fmla="*/ 692150 h 1613"/>
              <a:gd name="T30" fmla="*/ 527050 w 1971"/>
              <a:gd name="T31" fmla="*/ 704850 h 1613"/>
              <a:gd name="T32" fmla="*/ 463550 w 1971"/>
              <a:gd name="T33" fmla="*/ 744537 h 1613"/>
              <a:gd name="T34" fmla="*/ 282575 w 1971"/>
              <a:gd name="T35" fmla="*/ 936625 h 1613"/>
              <a:gd name="T36" fmla="*/ 115888 w 1971"/>
              <a:gd name="T37" fmla="*/ 1168400 h 1613"/>
              <a:gd name="T38" fmla="*/ 63500 w 1971"/>
              <a:gd name="T39" fmla="*/ 1246187 h 1613"/>
              <a:gd name="T40" fmla="*/ 0 w 1971"/>
              <a:gd name="T41" fmla="*/ 1452562 h 1613"/>
              <a:gd name="T42" fmla="*/ 12700 w 1971"/>
              <a:gd name="T43" fmla="*/ 1838325 h 1613"/>
              <a:gd name="T44" fmla="*/ 153988 w 1971"/>
              <a:gd name="T45" fmla="*/ 2044700 h 1613"/>
              <a:gd name="T46" fmla="*/ 257175 w 1971"/>
              <a:gd name="T47" fmla="*/ 2173287 h 1613"/>
              <a:gd name="T48" fmla="*/ 527050 w 1971"/>
              <a:gd name="T49" fmla="*/ 2341562 h 1613"/>
              <a:gd name="T50" fmla="*/ 617538 w 1971"/>
              <a:gd name="T51" fmla="*/ 2379662 h 1613"/>
              <a:gd name="T52" fmla="*/ 823913 w 1971"/>
              <a:gd name="T53" fmla="*/ 2508250 h 1613"/>
              <a:gd name="T54" fmla="*/ 889000 w 1971"/>
              <a:gd name="T55" fmla="*/ 2533650 h 1613"/>
              <a:gd name="T56" fmla="*/ 1017588 w 1971"/>
              <a:gd name="T57" fmla="*/ 2560637 h 1613"/>
              <a:gd name="T58" fmla="*/ 1209675 w 1971"/>
              <a:gd name="T59" fmla="*/ 2546350 h 1613"/>
              <a:gd name="T60" fmla="*/ 1352550 w 1971"/>
              <a:gd name="T61" fmla="*/ 2482850 h 1613"/>
              <a:gd name="T62" fmla="*/ 1660526 w 1971"/>
              <a:gd name="T63" fmla="*/ 2379662 h 1613"/>
              <a:gd name="T64" fmla="*/ 1803401 w 1971"/>
              <a:gd name="T65" fmla="*/ 2238375 h 1613"/>
              <a:gd name="T66" fmla="*/ 1944688 w 1971"/>
              <a:gd name="T67" fmla="*/ 1993900 h 1613"/>
              <a:gd name="T68" fmla="*/ 2151063 w 1971"/>
              <a:gd name="T69" fmla="*/ 1709737 h 1613"/>
              <a:gd name="T70" fmla="*/ 2266951 w 1971"/>
              <a:gd name="T71" fmla="*/ 1543050 h 1613"/>
              <a:gd name="T72" fmla="*/ 2382838 w 1971"/>
              <a:gd name="T73" fmla="*/ 1374775 h 1613"/>
              <a:gd name="T74" fmla="*/ 2446338 w 1971"/>
              <a:gd name="T75" fmla="*/ 1311275 h 1613"/>
              <a:gd name="T76" fmla="*/ 2562226 w 1971"/>
              <a:gd name="T77" fmla="*/ 1155700 h 1613"/>
              <a:gd name="T78" fmla="*/ 2743201 w 1971"/>
              <a:gd name="T79" fmla="*/ 717550 h 1613"/>
              <a:gd name="T80" fmla="*/ 2859088 w 1971"/>
              <a:gd name="T81" fmla="*/ 512762 h 1613"/>
              <a:gd name="T82" fmla="*/ 2987676 w 1971"/>
              <a:gd name="T83" fmla="*/ 331787 h 1613"/>
              <a:gd name="T84" fmla="*/ 3052763 w 1971"/>
              <a:gd name="T85" fmla="*/ 215900 h 1613"/>
              <a:gd name="T86" fmla="*/ 3013076 w 1971"/>
              <a:gd name="T87" fmla="*/ 228600 h 1613"/>
              <a:gd name="T88" fmla="*/ 3038476 w 1971"/>
              <a:gd name="T89" fmla="*/ 190500 h 1613"/>
              <a:gd name="T90" fmla="*/ 3090863 w 1971"/>
              <a:gd name="T91" fmla="*/ 112712 h 161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1971"/>
              <a:gd name="T139" fmla="*/ 0 h 1613"/>
              <a:gd name="T140" fmla="*/ 1971 w 1971"/>
              <a:gd name="T141" fmla="*/ 1613 h 1613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1971" h="1613">
                <a:moveTo>
                  <a:pt x="1947" y="71"/>
                </a:moveTo>
                <a:cubicBezTo>
                  <a:pt x="1826" y="47"/>
                  <a:pt x="1753" y="61"/>
                  <a:pt x="1614" y="71"/>
                </a:cubicBezTo>
                <a:cubicBezTo>
                  <a:pt x="1480" y="116"/>
                  <a:pt x="1622" y="71"/>
                  <a:pt x="1249" y="87"/>
                </a:cubicBezTo>
                <a:cubicBezTo>
                  <a:pt x="1195" y="89"/>
                  <a:pt x="1145" y="119"/>
                  <a:pt x="1095" y="136"/>
                </a:cubicBezTo>
                <a:cubicBezTo>
                  <a:pt x="1044" y="187"/>
                  <a:pt x="1097" y="144"/>
                  <a:pt x="982" y="168"/>
                </a:cubicBezTo>
                <a:cubicBezTo>
                  <a:pt x="970" y="170"/>
                  <a:pt x="960" y="180"/>
                  <a:pt x="949" y="185"/>
                </a:cubicBezTo>
                <a:cubicBezTo>
                  <a:pt x="933" y="191"/>
                  <a:pt x="900" y="201"/>
                  <a:pt x="900" y="201"/>
                </a:cubicBezTo>
                <a:cubicBezTo>
                  <a:pt x="880" y="215"/>
                  <a:pt x="850" y="233"/>
                  <a:pt x="835" y="250"/>
                </a:cubicBezTo>
                <a:cubicBezTo>
                  <a:pt x="822" y="264"/>
                  <a:pt x="821" y="291"/>
                  <a:pt x="803" y="298"/>
                </a:cubicBezTo>
                <a:cubicBezTo>
                  <a:pt x="765" y="312"/>
                  <a:pt x="722" y="303"/>
                  <a:pt x="681" y="306"/>
                </a:cubicBezTo>
                <a:cubicBezTo>
                  <a:pt x="654" y="316"/>
                  <a:pt x="627" y="322"/>
                  <a:pt x="600" y="331"/>
                </a:cubicBezTo>
                <a:cubicBezTo>
                  <a:pt x="572" y="350"/>
                  <a:pt x="538" y="358"/>
                  <a:pt x="511" y="379"/>
                </a:cubicBezTo>
                <a:cubicBezTo>
                  <a:pt x="500" y="387"/>
                  <a:pt x="492" y="399"/>
                  <a:pt x="479" y="404"/>
                </a:cubicBezTo>
                <a:cubicBezTo>
                  <a:pt x="456" y="413"/>
                  <a:pt x="430" y="414"/>
                  <a:pt x="406" y="420"/>
                </a:cubicBezTo>
                <a:cubicBezTo>
                  <a:pt x="389" y="424"/>
                  <a:pt x="373" y="431"/>
                  <a:pt x="357" y="436"/>
                </a:cubicBezTo>
                <a:cubicBezTo>
                  <a:pt x="349" y="439"/>
                  <a:pt x="332" y="444"/>
                  <a:pt x="332" y="444"/>
                </a:cubicBezTo>
                <a:cubicBezTo>
                  <a:pt x="262" y="519"/>
                  <a:pt x="376" y="403"/>
                  <a:pt x="292" y="469"/>
                </a:cubicBezTo>
                <a:cubicBezTo>
                  <a:pt x="251" y="501"/>
                  <a:pt x="212" y="550"/>
                  <a:pt x="178" y="590"/>
                </a:cubicBezTo>
                <a:cubicBezTo>
                  <a:pt x="143" y="632"/>
                  <a:pt x="98" y="685"/>
                  <a:pt x="73" y="736"/>
                </a:cubicBezTo>
                <a:cubicBezTo>
                  <a:pt x="54" y="776"/>
                  <a:pt x="66" y="761"/>
                  <a:pt x="40" y="785"/>
                </a:cubicBezTo>
                <a:cubicBezTo>
                  <a:pt x="25" y="831"/>
                  <a:pt x="8" y="867"/>
                  <a:pt x="0" y="915"/>
                </a:cubicBezTo>
                <a:cubicBezTo>
                  <a:pt x="3" y="996"/>
                  <a:pt x="1" y="1077"/>
                  <a:pt x="8" y="1158"/>
                </a:cubicBezTo>
                <a:cubicBezTo>
                  <a:pt x="13" y="1214"/>
                  <a:pt x="61" y="1252"/>
                  <a:pt x="97" y="1288"/>
                </a:cubicBezTo>
                <a:cubicBezTo>
                  <a:pt x="143" y="1334"/>
                  <a:pt x="107" y="1291"/>
                  <a:pt x="162" y="1369"/>
                </a:cubicBezTo>
                <a:cubicBezTo>
                  <a:pt x="179" y="1393"/>
                  <a:pt x="300" y="1455"/>
                  <a:pt x="332" y="1475"/>
                </a:cubicBezTo>
                <a:cubicBezTo>
                  <a:pt x="435" y="1540"/>
                  <a:pt x="310" y="1456"/>
                  <a:pt x="389" y="1499"/>
                </a:cubicBezTo>
                <a:cubicBezTo>
                  <a:pt x="434" y="1524"/>
                  <a:pt x="471" y="1559"/>
                  <a:pt x="519" y="1580"/>
                </a:cubicBezTo>
                <a:cubicBezTo>
                  <a:pt x="532" y="1586"/>
                  <a:pt x="546" y="1592"/>
                  <a:pt x="560" y="1596"/>
                </a:cubicBezTo>
                <a:cubicBezTo>
                  <a:pt x="587" y="1603"/>
                  <a:pt x="641" y="1613"/>
                  <a:pt x="641" y="1613"/>
                </a:cubicBezTo>
                <a:cubicBezTo>
                  <a:pt x="681" y="1610"/>
                  <a:pt x="722" y="1609"/>
                  <a:pt x="762" y="1604"/>
                </a:cubicBezTo>
                <a:cubicBezTo>
                  <a:pt x="784" y="1601"/>
                  <a:pt x="851" y="1565"/>
                  <a:pt x="852" y="1564"/>
                </a:cubicBezTo>
                <a:cubicBezTo>
                  <a:pt x="914" y="1534"/>
                  <a:pt x="982" y="1520"/>
                  <a:pt x="1046" y="1499"/>
                </a:cubicBezTo>
                <a:cubicBezTo>
                  <a:pt x="1078" y="1469"/>
                  <a:pt x="1109" y="1445"/>
                  <a:pt x="1136" y="1410"/>
                </a:cubicBezTo>
                <a:cubicBezTo>
                  <a:pt x="1172" y="1362"/>
                  <a:pt x="1190" y="1305"/>
                  <a:pt x="1225" y="1256"/>
                </a:cubicBezTo>
                <a:cubicBezTo>
                  <a:pt x="1268" y="1196"/>
                  <a:pt x="1312" y="1137"/>
                  <a:pt x="1355" y="1077"/>
                </a:cubicBezTo>
                <a:cubicBezTo>
                  <a:pt x="1380" y="1043"/>
                  <a:pt x="1398" y="1003"/>
                  <a:pt x="1428" y="972"/>
                </a:cubicBezTo>
                <a:cubicBezTo>
                  <a:pt x="1460" y="939"/>
                  <a:pt x="1473" y="901"/>
                  <a:pt x="1501" y="866"/>
                </a:cubicBezTo>
                <a:cubicBezTo>
                  <a:pt x="1513" y="851"/>
                  <a:pt x="1529" y="841"/>
                  <a:pt x="1541" y="826"/>
                </a:cubicBezTo>
                <a:cubicBezTo>
                  <a:pt x="1567" y="794"/>
                  <a:pt x="1614" y="728"/>
                  <a:pt x="1614" y="728"/>
                </a:cubicBezTo>
                <a:cubicBezTo>
                  <a:pt x="1636" y="641"/>
                  <a:pt x="1665" y="518"/>
                  <a:pt x="1728" y="452"/>
                </a:cubicBezTo>
                <a:cubicBezTo>
                  <a:pt x="1743" y="407"/>
                  <a:pt x="1768" y="356"/>
                  <a:pt x="1801" y="323"/>
                </a:cubicBezTo>
                <a:cubicBezTo>
                  <a:pt x="1813" y="273"/>
                  <a:pt x="1852" y="250"/>
                  <a:pt x="1882" y="209"/>
                </a:cubicBezTo>
                <a:cubicBezTo>
                  <a:pt x="1890" y="178"/>
                  <a:pt x="1893" y="150"/>
                  <a:pt x="1923" y="136"/>
                </a:cubicBezTo>
                <a:cubicBezTo>
                  <a:pt x="1915" y="139"/>
                  <a:pt x="1902" y="152"/>
                  <a:pt x="1898" y="144"/>
                </a:cubicBezTo>
                <a:cubicBezTo>
                  <a:pt x="1893" y="136"/>
                  <a:pt x="1910" y="129"/>
                  <a:pt x="1914" y="120"/>
                </a:cubicBezTo>
                <a:cubicBezTo>
                  <a:pt x="1923" y="103"/>
                  <a:pt x="1971" y="0"/>
                  <a:pt x="1947" y="71"/>
                </a:cubicBezTo>
                <a:close/>
              </a:path>
            </a:pathLst>
          </a:cu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134" name="Rectangle 5"/>
          <p:cNvSpPr>
            <a:spLocks noGrp="1" noChangeArrowheads="1"/>
          </p:cNvSpPr>
          <p:nvPr>
            <p:ph type="title"/>
          </p:nvPr>
        </p:nvSpPr>
        <p:spPr>
          <a:xfrm>
            <a:off x="546100" y="2286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 smtClean="0"/>
              <a:t>Switch: Traffic Isolation</a:t>
            </a:r>
          </a:p>
        </p:txBody>
      </p:sp>
      <p:sp>
        <p:nvSpPr>
          <p:cNvPr id="513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790575" y="1090613"/>
            <a:ext cx="7881938" cy="1881187"/>
          </a:xfrm>
        </p:spPr>
        <p:txBody>
          <a:bodyPr/>
          <a:lstStyle/>
          <a:p>
            <a:pPr eaLnBrk="1" hangingPunct="1"/>
            <a:r>
              <a:rPr lang="en-US" altLang="en-US" sz="2000" dirty="0"/>
              <a:t>S</a:t>
            </a:r>
            <a:r>
              <a:rPr lang="en-US" altLang="en-US" sz="2000" dirty="0" smtClean="0"/>
              <a:t>witch installation breaks subnet into LAN segments</a:t>
            </a:r>
          </a:p>
          <a:p>
            <a:pPr eaLnBrk="1" hangingPunct="1"/>
            <a:r>
              <a:rPr lang="en-US" altLang="en-US" sz="2000" dirty="0"/>
              <a:t>S</a:t>
            </a:r>
            <a:r>
              <a:rPr lang="en-US" altLang="en-US" sz="2000" dirty="0" smtClean="0"/>
              <a:t>witch filters packets: </a:t>
            </a:r>
          </a:p>
          <a:p>
            <a:pPr lvl="1" eaLnBrk="1" hangingPunct="1"/>
            <a:r>
              <a:rPr lang="en-US" altLang="en-US" sz="1800" dirty="0"/>
              <a:t>S</a:t>
            </a:r>
            <a:r>
              <a:rPr lang="en-US" altLang="en-US" sz="1800" dirty="0" smtClean="0"/>
              <a:t>ame-LAN-segment frames not usually forwarded onto other LAN segments</a:t>
            </a:r>
          </a:p>
          <a:p>
            <a:pPr lvl="1" eaLnBrk="1" hangingPunct="1"/>
            <a:r>
              <a:rPr lang="en-US" altLang="en-US" sz="1800" dirty="0"/>
              <a:t>S</a:t>
            </a:r>
            <a:r>
              <a:rPr lang="en-US" altLang="en-US" sz="1800" dirty="0" smtClean="0"/>
              <a:t>egments become separate </a:t>
            </a:r>
            <a:r>
              <a:rPr lang="en-US" altLang="en-US" sz="1800" dirty="0" smtClean="0">
                <a:solidFill>
                  <a:srgbClr val="FF0000"/>
                </a:solidFill>
              </a:rPr>
              <a:t>collision  domains</a:t>
            </a:r>
            <a:endParaRPr lang="en-US" altLang="en-US" sz="1800" dirty="0" smtClean="0"/>
          </a:p>
        </p:txBody>
      </p:sp>
      <p:grpSp>
        <p:nvGrpSpPr>
          <p:cNvPr id="5136" name="Group 7"/>
          <p:cNvGrpSpPr>
            <a:grpSpLocks/>
          </p:cNvGrpSpPr>
          <p:nvPr/>
        </p:nvGrpSpPr>
        <p:grpSpPr bwMode="auto">
          <a:xfrm>
            <a:off x="1530350" y="2971800"/>
            <a:ext cx="5835650" cy="2514600"/>
            <a:chOff x="602" y="2283"/>
            <a:chExt cx="3676" cy="1584"/>
          </a:xfrm>
        </p:grpSpPr>
        <p:sp>
          <p:nvSpPr>
            <p:cNvPr id="5142" name="Rectangle 8"/>
            <p:cNvSpPr>
              <a:spLocks noChangeArrowheads="1"/>
            </p:cNvSpPr>
            <p:nvPr/>
          </p:nvSpPr>
          <p:spPr bwMode="auto">
            <a:xfrm>
              <a:off x="2320" y="3240"/>
              <a:ext cx="182" cy="43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aphicFrame>
          <p:nvGraphicFramePr>
            <p:cNvPr id="5122" name="Object 9"/>
            <p:cNvGraphicFramePr>
              <a:graphicFrameLocks noChangeAspect="1"/>
            </p:cNvGraphicFramePr>
            <p:nvPr/>
          </p:nvGraphicFramePr>
          <p:xfrm>
            <a:off x="879" y="3440"/>
            <a:ext cx="262" cy="214"/>
          </p:xfrm>
          <a:graphic>
            <a:graphicData uri="http://schemas.openxmlformats.org/presentationml/2006/ole">
              <p:oleObj spid="_x0000_s5212" name="Clip" r:id="rId3" imgW="1307263" imgH="1084139" progId="">
                <p:embed/>
              </p:oleObj>
            </a:graphicData>
          </a:graphic>
        </p:graphicFrame>
        <p:graphicFrame>
          <p:nvGraphicFramePr>
            <p:cNvPr id="5123" name="Object 10"/>
            <p:cNvGraphicFramePr>
              <a:graphicFrameLocks noChangeAspect="1"/>
            </p:cNvGraphicFramePr>
            <p:nvPr/>
          </p:nvGraphicFramePr>
          <p:xfrm>
            <a:off x="2583" y="3448"/>
            <a:ext cx="263" cy="214"/>
          </p:xfrm>
          <a:graphic>
            <a:graphicData uri="http://schemas.openxmlformats.org/presentationml/2006/ole">
              <p:oleObj spid="_x0000_s5213" name="Clip" r:id="rId4" imgW="1307263" imgH="1084139" progId="">
                <p:embed/>
              </p:oleObj>
            </a:graphicData>
          </a:graphic>
        </p:graphicFrame>
        <p:graphicFrame>
          <p:nvGraphicFramePr>
            <p:cNvPr id="5124" name="Object 11"/>
            <p:cNvGraphicFramePr>
              <a:graphicFrameLocks noChangeAspect="1"/>
            </p:cNvGraphicFramePr>
            <p:nvPr/>
          </p:nvGraphicFramePr>
          <p:xfrm>
            <a:off x="3095" y="3419"/>
            <a:ext cx="263" cy="214"/>
          </p:xfrm>
          <a:graphic>
            <a:graphicData uri="http://schemas.openxmlformats.org/presentationml/2006/ole">
              <p:oleObj spid="_x0000_s5214" name="Clip" r:id="rId5" imgW="1307263" imgH="1084139" progId="">
                <p:embed/>
              </p:oleObj>
            </a:graphicData>
          </a:graphic>
        </p:graphicFrame>
        <p:graphicFrame>
          <p:nvGraphicFramePr>
            <p:cNvPr id="5125" name="Object 12"/>
            <p:cNvGraphicFramePr>
              <a:graphicFrameLocks noChangeAspect="1"/>
            </p:cNvGraphicFramePr>
            <p:nvPr/>
          </p:nvGraphicFramePr>
          <p:xfrm>
            <a:off x="1294" y="3456"/>
            <a:ext cx="263" cy="214"/>
          </p:xfrm>
          <a:graphic>
            <a:graphicData uri="http://schemas.openxmlformats.org/presentationml/2006/ole">
              <p:oleObj spid="_x0000_s5215" name="Clip" r:id="rId6" imgW="1307263" imgH="1084139" progId="">
                <p:embed/>
              </p:oleObj>
            </a:graphicData>
          </a:graphic>
        </p:graphicFrame>
        <p:sp>
          <p:nvSpPr>
            <p:cNvPr id="5143" name="Rectangle 13"/>
            <p:cNvSpPr>
              <a:spLocks noChangeArrowheads="1"/>
            </p:cNvSpPr>
            <p:nvPr/>
          </p:nvSpPr>
          <p:spPr bwMode="auto">
            <a:xfrm>
              <a:off x="3480" y="3245"/>
              <a:ext cx="182" cy="43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144" name="Rectangle 14"/>
            <p:cNvSpPr>
              <a:spLocks noChangeArrowheads="1"/>
            </p:cNvSpPr>
            <p:nvPr/>
          </p:nvSpPr>
          <p:spPr bwMode="auto">
            <a:xfrm>
              <a:off x="1190" y="3239"/>
              <a:ext cx="182" cy="42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aphicFrame>
          <p:nvGraphicFramePr>
            <p:cNvPr id="5126" name="Object 15"/>
            <p:cNvGraphicFramePr>
              <a:graphicFrameLocks noChangeAspect="1"/>
            </p:cNvGraphicFramePr>
            <p:nvPr/>
          </p:nvGraphicFramePr>
          <p:xfrm>
            <a:off x="1887" y="3352"/>
            <a:ext cx="263" cy="214"/>
          </p:xfrm>
          <a:graphic>
            <a:graphicData uri="http://schemas.openxmlformats.org/presentationml/2006/ole">
              <p:oleObj spid="_x0000_s5216" name="Clip" r:id="rId7" imgW="1307263" imgH="1084139" progId="">
                <p:embed/>
              </p:oleObj>
            </a:graphicData>
          </a:graphic>
        </p:graphicFrame>
        <p:graphicFrame>
          <p:nvGraphicFramePr>
            <p:cNvPr id="5127" name="Object 16"/>
            <p:cNvGraphicFramePr>
              <a:graphicFrameLocks noChangeAspect="1"/>
            </p:cNvGraphicFramePr>
            <p:nvPr/>
          </p:nvGraphicFramePr>
          <p:xfrm>
            <a:off x="2163" y="3653"/>
            <a:ext cx="263" cy="214"/>
          </p:xfrm>
          <a:graphic>
            <a:graphicData uri="http://schemas.openxmlformats.org/presentationml/2006/ole">
              <p:oleObj spid="_x0000_s5217" name="Clip" r:id="rId8" imgW="1307263" imgH="1084139" progId="">
                <p:embed/>
              </p:oleObj>
            </a:graphicData>
          </a:graphic>
        </p:graphicFrame>
        <p:graphicFrame>
          <p:nvGraphicFramePr>
            <p:cNvPr id="5128" name="Object 17"/>
            <p:cNvGraphicFramePr>
              <a:graphicFrameLocks noChangeAspect="1"/>
            </p:cNvGraphicFramePr>
            <p:nvPr/>
          </p:nvGraphicFramePr>
          <p:xfrm>
            <a:off x="4015" y="3332"/>
            <a:ext cx="263" cy="214"/>
          </p:xfrm>
          <a:graphic>
            <a:graphicData uri="http://schemas.openxmlformats.org/presentationml/2006/ole">
              <p:oleObj spid="_x0000_s5218" name="Clip" r:id="rId9" imgW="1307263" imgH="1084139" progId="">
                <p:embed/>
              </p:oleObj>
            </a:graphicData>
          </a:graphic>
        </p:graphicFrame>
        <p:graphicFrame>
          <p:nvGraphicFramePr>
            <p:cNvPr id="5129" name="Object 18"/>
            <p:cNvGraphicFramePr>
              <a:graphicFrameLocks noChangeAspect="1"/>
            </p:cNvGraphicFramePr>
            <p:nvPr/>
          </p:nvGraphicFramePr>
          <p:xfrm>
            <a:off x="3540" y="3565"/>
            <a:ext cx="263" cy="214"/>
          </p:xfrm>
          <a:graphic>
            <a:graphicData uri="http://schemas.openxmlformats.org/presentationml/2006/ole">
              <p:oleObj spid="_x0000_s5219" name="Clip" r:id="rId10" imgW="1307263" imgH="1084139" progId="">
                <p:embed/>
              </p:oleObj>
            </a:graphicData>
          </a:graphic>
        </p:graphicFrame>
        <p:graphicFrame>
          <p:nvGraphicFramePr>
            <p:cNvPr id="5130" name="Object 19"/>
            <p:cNvGraphicFramePr>
              <a:graphicFrameLocks noChangeAspect="1"/>
            </p:cNvGraphicFramePr>
            <p:nvPr/>
          </p:nvGraphicFramePr>
          <p:xfrm>
            <a:off x="602" y="3138"/>
            <a:ext cx="263" cy="214"/>
          </p:xfrm>
          <a:graphic>
            <a:graphicData uri="http://schemas.openxmlformats.org/presentationml/2006/ole">
              <p:oleObj spid="_x0000_s5220" name="Clip" r:id="rId11" imgW="1307263" imgH="1084139" progId="">
                <p:embed/>
              </p:oleObj>
            </a:graphicData>
          </a:graphic>
        </p:graphicFrame>
        <p:sp>
          <p:nvSpPr>
            <p:cNvPr id="5145" name="Line 20"/>
            <p:cNvSpPr>
              <a:spLocks noChangeShapeType="1"/>
            </p:cNvSpPr>
            <p:nvPr/>
          </p:nvSpPr>
          <p:spPr bwMode="auto">
            <a:xfrm flipH="1">
              <a:off x="839" y="3241"/>
              <a:ext cx="3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46" name="Line 21"/>
            <p:cNvSpPr>
              <a:spLocks noChangeShapeType="1"/>
            </p:cNvSpPr>
            <p:nvPr/>
          </p:nvSpPr>
          <p:spPr bwMode="auto">
            <a:xfrm flipH="1">
              <a:off x="1083" y="3271"/>
              <a:ext cx="171" cy="1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47" name="Line 22"/>
            <p:cNvSpPr>
              <a:spLocks noChangeShapeType="1"/>
            </p:cNvSpPr>
            <p:nvPr/>
          </p:nvSpPr>
          <p:spPr bwMode="auto">
            <a:xfrm>
              <a:off x="1347" y="3289"/>
              <a:ext cx="46" cy="18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48" name="Line 23"/>
            <p:cNvSpPr>
              <a:spLocks noChangeShapeType="1"/>
            </p:cNvSpPr>
            <p:nvPr/>
          </p:nvSpPr>
          <p:spPr bwMode="auto">
            <a:xfrm flipH="1">
              <a:off x="2132" y="3265"/>
              <a:ext cx="218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49" name="Line 24"/>
            <p:cNvSpPr>
              <a:spLocks noChangeShapeType="1"/>
            </p:cNvSpPr>
            <p:nvPr/>
          </p:nvSpPr>
          <p:spPr bwMode="auto">
            <a:xfrm flipH="1">
              <a:off x="2330" y="3277"/>
              <a:ext cx="79" cy="3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50" name="Line 25"/>
            <p:cNvSpPr>
              <a:spLocks noChangeShapeType="1"/>
            </p:cNvSpPr>
            <p:nvPr/>
          </p:nvSpPr>
          <p:spPr bwMode="auto">
            <a:xfrm>
              <a:off x="2522" y="3241"/>
              <a:ext cx="145" cy="2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51" name="Line 26"/>
            <p:cNvSpPr>
              <a:spLocks noChangeShapeType="1"/>
            </p:cNvSpPr>
            <p:nvPr/>
          </p:nvSpPr>
          <p:spPr bwMode="auto">
            <a:xfrm flipH="1">
              <a:off x="3327" y="3289"/>
              <a:ext cx="27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52" name="Line 27"/>
            <p:cNvSpPr>
              <a:spLocks noChangeShapeType="1"/>
            </p:cNvSpPr>
            <p:nvPr/>
          </p:nvSpPr>
          <p:spPr bwMode="auto">
            <a:xfrm flipH="1">
              <a:off x="3644" y="3271"/>
              <a:ext cx="6" cy="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53" name="Line 28"/>
            <p:cNvSpPr>
              <a:spLocks noChangeShapeType="1"/>
            </p:cNvSpPr>
            <p:nvPr/>
          </p:nvSpPr>
          <p:spPr bwMode="auto">
            <a:xfrm>
              <a:off x="3722" y="3222"/>
              <a:ext cx="324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5154" name="Group 29"/>
            <p:cNvGrpSpPr>
              <a:grpSpLocks/>
            </p:cNvGrpSpPr>
            <p:nvPr/>
          </p:nvGrpSpPr>
          <p:grpSpPr bwMode="auto">
            <a:xfrm>
              <a:off x="2353" y="2317"/>
              <a:ext cx="234" cy="159"/>
              <a:chOff x="620" y="1640"/>
              <a:chExt cx="288" cy="209"/>
            </a:xfrm>
          </p:grpSpPr>
          <p:sp>
            <p:nvSpPr>
              <p:cNvPr id="5162" name="Line 30"/>
              <p:cNvSpPr>
                <a:spLocks noChangeShapeType="1"/>
              </p:cNvSpPr>
              <p:nvPr/>
            </p:nvSpPr>
            <p:spPr bwMode="auto">
              <a:xfrm>
                <a:off x="908" y="1640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5163" name="Rectangle 31"/>
              <p:cNvSpPr>
                <a:spLocks noChangeArrowheads="1"/>
              </p:cNvSpPr>
              <p:nvPr/>
            </p:nvSpPr>
            <p:spPr bwMode="auto">
              <a:xfrm>
                <a:off x="620" y="1784"/>
                <a:ext cx="267" cy="65"/>
              </a:xfrm>
              <a:prstGeom prst="rect">
                <a:avLst/>
              </a:prstGeom>
              <a:solidFill>
                <a:schemeClr val="hlink"/>
              </a:solidFill>
              <a:ln w="9525">
                <a:miter lim="800000"/>
                <a:headEnd/>
                <a:tailEnd/>
              </a:ln>
              <a:scene3d>
                <a:camera prst="legacyObliqueTopRight"/>
                <a:lightRig rig="legacyFlat3" dir="l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5164" name="Group 32"/>
              <p:cNvGrpSpPr>
                <a:grpSpLocks/>
              </p:cNvGrpSpPr>
              <p:nvPr/>
            </p:nvGrpSpPr>
            <p:grpSpPr bwMode="auto">
              <a:xfrm>
                <a:off x="764" y="1688"/>
                <a:ext cx="109" cy="91"/>
                <a:chOff x="576" y="3456"/>
                <a:chExt cx="288" cy="240"/>
              </a:xfrm>
            </p:grpSpPr>
            <p:sp>
              <p:nvSpPr>
                <p:cNvPr id="5165" name="Line 33"/>
                <p:cNvSpPr>
                  <a:spLocks noChangeShapeType="1"/>
                </p:cNvSpPr>
                <p:nvPr/>
              </p:nvSpPr>
              <p:spPr bwMode="auto">
                <a:xfrm>
                  <a:off x="624" y="3456"/>
                  <a:ext cx="192" cy="24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5166" name="Line 34"/>
                <p:cNvSpPr>
                  <a:spLocks noChangeShapeType="1"/>
                </p:cNvSpPr>
                <p:nvPr/>
              </p:nvSpPr>
              <p:spPr bwMode="auto">
                <a:xfrm flipH="1">
                  <a:off x="576" y="3456"/>
                  <a:ext cx="288" cy="24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5155" name="Line 35"/>
            <p:cNvSpPr>
              <a:spLocks noChangeShapeType="1"/>
            </p:cNvSpPr>
            <p:nvPr/>
          </p:nvSpPr>
          <p:spPr bwMode="auto">
            <a:xfrm flipH="1">
              <a:off x="1341" y="2477"/>
              <a:ext cx="1049" cy="67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56" name="Line 36"/>
            <p:cNvSpPr>
              <a:spLocks noChangeShapeType="1"/>
            </p:cNvSpPr>
            <p:nvPr/>
          </p:nvSpPr>
          <p:spPr bwMode="auto">
            <a:xfrm>
              <a:off x="2488" y="2471"/>
              <a:ext cx="0" cy="70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57" name="Line 37"/>
            <p:cNvSpPr>
              <a:spLocks noChangeShapeType="1"/>
            </p:cNvSpPr>
            <p:nvPr/>
          </p:nvSpPr>
          <p:spPr bwMode="auto">
            <a:xfrm flipH="1" flipV="1">
              <a:off x="2588" y="2440"/>
              <a:ext cx="943" cy="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158" name="Text Box 38"/>
            <p:cNvSpPr txBox="1">
              <a:spLocks noChangeArrowheads="1"/>
            </p:cNvSpPr>
            <p:nvPr/>
          </p:nvSpPr>
          <p:spPr bwMode="auto">
            <a:xfrm>
              <a:off x="1452" y="3115"/>
              <a:ext cx="397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altLang="en-US" sz="1800">
                  <a:latin typeface="Comic Sans MS" pitchFamily="66" charset="0"/>
                </a:rPr>
                <a:t>hub</a:t>
              </a:r>
            </a:p>
          </p:txBody>
        </p:sp>
        <p:sp>
          <p:nvSpPr>
            <p:cNvPr id="5159" name="Text Box 39"/>
            <p:cNvSpPr txBox="1">
              <a:spLocks noChangeArrowheads="1"/>
            </p:cNvSpPr>
            <p:nvPr/>
          </p:nvSpPr>
          <p:spPr bwMode="auto">
            <a:xfrm>
              <a:off x="2587" y="3120"/>
              <a:ext cx="35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altLang="en-US" sz="1800">
                  <a:latin typeface="Comic Sans MS" pitchFamily="66" charset="0"/>
                </a:rPr>
                <a:t>hub</a:t>
              </a:r>
            </a:p>
          </p:txBody>
        </p:sp>
        <p:sp>
          <p:nvSpPr>
            <p:cNvPr id="5160" name="Text Box 40"/>
            <p:cNvSpPr txBox="1">
              <a:spLocks noChangeArrowheads="1"/>
            </p:cNvSpPr>
            <p:nvPr/>
          </p:nvSpPr>
          <p:spPr bwMode="auto">
            <a:xfrm>
              <a:off x="3741" y="3040"/>
              <a:ext cx="35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altLang="en-US" sz="1800">
                  <a:latin typeface="Comic Sans MS" pitchFamily="66" charset="0"/>
                </a:rPr>
                <a:t>hub</a:t>
              </a:r>
            </a:p>
          </p:txBody>
        </p:sp>
        <p:sp>
          <p:nvSpPr>
            <p:cNvPr id="5161" name="Text Box 41"/>
            <p:cNvSpPr txBox="1">
              <a:spLocks noChangeArrowheads="1"/>
            </p:cNvSpPr>
            <p:nvPr/>
          </p:nvSpPr>
          <p:spPr bwMode="auto">
            <a:xfrm>
              <a:off x="2672" y="2283"/>
              <a:ext cx="55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altLang="en-US" sz="1800">
                  <a:latin typeface="Comic Sans MS" pitchFamily="66" charset="0"/>
                </a:rPr>
                <a:t>switch</a:t>
              </a:r>
            </a:p>
          </p:txBody>
        </p:sp>
      </p:grpSp>
      <p:sp>
        <p:nvSpPr>
          <p:cNvPr id="5137" name="Text Box 42"/>
          <p:cNvSpPr txBox="1">
            <a:spLocks noChangeArrowheads="1"/>
          </p:cNvSpPr>
          <p:nvPr/>
        </p:nvSpPr>
        <p:spPr bwMode="auto">
          <a:xfrm>
            <a:off x="914400" y="5715000"/>
            <a:ext cx="18256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collision domain</a:t>
            </a:r>
          </a:p>
        </p:txBody>
      </p:sp>
      <p:sp>
        <p:nvSpPr>
          <p:cNvPr id="5138" name="Text Box 43"/>
          <p:cNvSpPr txBox="1">
            <a:spLocks noChangeArrowheads="1"/>
          </p:cNvSpPr>
          <p:nvPr/>
        </p:nvSpPr>
        <p:spPr bwMode="auto">
          <a:xfrm>
            <a:off x="3657600" y="5638800"/>
            <a:ext cx="18256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collision domain</a:t>
            </a:r>
          </a:p>
        </p:txBody>
      </p:sp>
      <p:sp>
        <p:nvSpPr>
          <p:cNvPr id="5139" name="Text Box 44"/>
          <p:cNvSpPr txBox="1">
            <a:spLocks noChangeArrowheads="1"/>
          </p:cNvSpPr>
          <p:nvPr/>
        </p:nvSpPr>
        <p:spPr bwMode="auto">
          <a:xfrm>
            <a:off x="3295650" y="6356350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endParaRPr lang="en-US" altLang="en-US" sz="1800">
              <a:latin typeface="Comic Sans MS" pitchFamily="66" charset="0"/>
            </a:endParaRPr>
          </a:p>
        </p:txBody>
      </p:sp>
      <p:sp>
        <p:nvSpPr>
          <p:cNvPr id="5140" name="Text Box 45"/>
          <p:cNvSpPr txBox="1">
            <a:spLocks noChangeArrowheads="1"/>
          </p:cNvSpPr>
          <p:nvPr/>
        </p:nvSpPr>
        <p:spPr bwMode="auto">
          <a:xfrm>
            <a:off x="6985000" y="3430588"/>
            <a:ext cx="1092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collision </a:t>
            </a:r>
            <a:br>
              <a:rPr lang="en-US" altLang="en-US" sz="1800">
                <a:latin typeface="Comic Sans MS" pitchFamily="66" charset="0"/>
              </a:rPr>
            </a:br>
            <a:r>
              <a:rPr lang="en-US" altLang="en-US" sz="1800">
                <a:latin typeface="Comic Sans MS" pitchFamily="66" charset="0"/>
              </a:rPr>
              <a:t>domain</a:t>
            </a:r>
          </a:p>
        </p:txBody>
      </p:sp>
      <p:sp>
        <p:nvSpPr>
          <p:cNvPr id="5141" name="Slide Number Placeholder 4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DE0F42D0-7138-4052-8C7E-B8C53ED9F051}" type="slidenum">
              <a:rPr lang="en-US" altLang="en-US" sz="1400">
                <a:latin typeface="Arial" charset="0"/>
              </a:rPr>
              <a:pPr eaLnBrk="1" hangingPunct="1"/>
              <a:t>15</a:t>
            </a:fld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 smtClean="0"/>
              <a:t>Switches: Dedicated Access</a:t>
            </a:r>
          </a:p>
        </p:txBody>
      </p:sp>
      <p:sp>
        <p:nvSpPr>
          <p:cNvPr id="61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4188" y="1147763"/>
            <a:ext cx="4503737" cy="4576762"/>
          </a:xfrm>
        </p:spPr>
        <p:txBody>
          <a:bodyPr/>
          <a:lstStyle/>
          <a:p>
            <a:pPr eaLnBrk="1" hangingPunct="1"/>
            <a:r>
              <a:rPr lang="en-US" altLang="en-US" smtClean="0"/>
              <a:t>Switch with many interfaces</a:t>
            </a:r>
          </a:p>
          <a:p>
            <a:pPr eaLnBrk="1" hangingPunct="1"/>
            <a:r>
              <a:rPr lang="en-US" altLang="en-US" smtClean="0"/>
              <a:t>Hosts have direct connection to switch</a:t>
            </a:r>
          </a:p>
          <a:p>
            <a:pPr eaLnBrk="1" hangingPunct="1"/>
            <a:r>
              <a:rPr lang="en-US" altLang="en-US" smtClean="0"/>
              <a:t>No collisions; full duplex</a:t>
            </a:r>
          </a:p>
          <a:p>
            <a:pPr eaLnBrk="1" hangingPunct="1">
              <a:buFontTx/>
              <a:buNone/>
            </a:pPr>
            <a:endParaRPr lang="en-US" altLang="en-US" smtClean="0">
              <a:solidFill>
                <a:schemeClr val="accent2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mtClean="0">
                <a:solidFill>
                  <a:schemeClr val="accent2"/>
                </a:solidFill>
              </a:rPr>
              <a:t>Switching: </a:t>
            </a:r>
            <a:r>
              <a:rPr lang="en-US" altLang="en-US" smtClean="0"/>
              <a:t>A-to-A’ and B-to-B’ simultaneously, no collisions</a:t>
            </a:r>
          </a:p>
          <a:p>
            <a:pPr eaLnBrk="1" hangingPunct="1">
              <a:buFontTx/>
              <a:buNone/>
            </a:pPr>
            <a:endParaRPr lang="en-US" altLang="en-US" smtClean="0"/>
          </a:p>
        </p:txBody>
      </p:sp>
      <p:grpSp>
        <p:nvGrpSpPr>
          <p:cNvPr id="6154" name="Group 4"/>
          <p:cNvGrpSpPr>
            <a:grpSpLocks/>
          </p:cNvGrpSpPr>
          <p:nvPr/>
        </p:nvGrpSpPr>
        <p:grpSpPr bwMode="auto">
          <a:xfrm>
            <a:off x="6249988" y="2865438"/>
            <a:ext cx="457200" cy="331787"/>
            <a:chOff x="620" y="1640"/>
            <a:chExt cx="288" cy="209"/>
          </a:xfrm>
        </p:grpSpPr>
        <p:sp>
          <p:nvSpPr>
            <p:cNvPr id="6169" name="Line 5"/>
            <p:cNvSpPr>
              <a:spLocks noChangeShapeType="1"/>
            </p:cNvSpPr>
            <p:nvPr/>
          </p:nvSpPr>
          <p:spPr bwMode="auto">
            <a:xfrm>
              <a:off x="908" y="1640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170" name="Rectangle 6"/>
            <p:cNvSpPr>
              <a:spLocks noChangeArrowheads="1"/>
            </p:cNvSpPr>
            <p:nvPr/>
          </p:nvSpPr>
          <p:spPr bwMode="auto">
            <a:xfrm>
              <a:off x="620" y="1784"/>
              <a:ext cx="267" cy="65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6171" name="Group 7"/>
            <p:cNvGrpSpPr>
              <a:grpSpLocks/>
            </p:cNvGrpSpPr>
            <p:nvPr/>
          </p:nvGrpSpPr>
          <p:grpSpPr bwMode="auto">
            <a:xfrm>
              <a:off x="764" y="1688"/>
              <a:ext cx="109" cy="91"/>
              <a:chOff x="576" y="3456"/>
              <a:chExt cx="288" cy="240"/>
            </a:xfrm>
          </p:grpSpPr>
          <p:sp>
            <p:nvSpPr>
              <p:cNvPr id="6172" name="Line 8"/>
              <p:cNvSpPr>
                <a:spLocks noChangeShapeType="1"/>
              </p:cNvSpPr>
              <p:nvPr/>
            </p:nvSpPr>
            <p:spPr bwMode="auto">
              <a:xfrm>
                <a:off x="624" y="3456"/>
                <a:ext cx="192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173" name="Line 9"/>
              <p:cNvSpPr>
                <a:spLocks noChangeShapeType="1"/>
              </p:cNvSpPr>
              <p:nvPr/>
            </p:nvSpPr>
            <p:spPr bwMode="auto">
              <a:xfrm flipH="1">
                <a:off x="576" y="3456"/>
                <a:ext cx="28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6155" name="Text Box 10"/>
          <p:cNvSpPr txBox="1">
            <a:spLocks noChangeArrowheads="1"/>
          </p:cNvSpPr>
          <p:nvPr/>
        </p:nvSpPr>
        <p:spPr bwMode="auto">
          <a:xfrm>
            <a:off x="5495925" y="2913063"/>
            <a:ext cx="796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600">
                <a:solidFill>
                  <a:srgbClr val="339933"/>
                </a:solidFill>
                <a:latin typeface="Comic Sans MS" pitchFamily="66" charset="0"/>
              </a:rPr>
              <a:t>switch</a:t>
            </a:r>
          </a:p>
        </p:txBody>
      </p:sp>
      <p:graphicFrame>
        <p:nvGraphicFramePr>
          <p:cNvPr id="6146" name="Object 11"/>
          <p:cNvGraphicFramePr>
            <a:graphicFrameLocks noChangeAspect="1"/>
          </p:cNvGraphicFramePr>
          <p:nvPr/>
        </p:nvGraphicFramePr>
        <p:xfrm>
          <a:off x="5029200" y="2185988"/>
          <a:ext cx="611188" cy="520700"/>
        </p:xfrm>
        <a:graphic>
          <a:graphicData uri="http://schemas.openxmlformats.org/presentationml/2006/ole">
            <p:oleObj spid="_x0000_s6198" name="Clip" r:id="rId3" imgW="1307263" imgH="1084139" progId="">
              <p:embed/>
            </p:oleObj>
          </a:graphicData>
        </a:graphic>
      </p:graphicFrame>
      <p:graphicFrame>
        <p:nvGraphicFramePr>
          <p:cNvPr id="6147" name="Object 12"/>
          <p:cNvGraphicFramePr>
            <a:graphicFrameLocks noChangeAspect="1"/>
          </p:cNvGraphicFramePr>
          <p:nvPr/>
        </p:nvGraphicFramePr>
        <p:xfrm>
          <a:off x="7686675" y="3311525"/>
          <a:ext cx="611188" cy="520700"/>
        </p:xfrm>
        <a:graphic>
          <a:graphicData uri="http://schemas.openxmlformats.org/presentationml/2006/ole">
            <p:oleObj spid="_x0000_s6199" name="Clip" r:id="rId4" imgW="1307263" imgH="1084139" progId="">
              <p:embed/>
            </p:oleObj>
          </a:graphicData>
        </a:graphic>
      </p:graphicFrame>
      <p:sp>
        <p:nvSpPr>
          <p:cNvPr id="6156" name="Line 13"/>
          <p:cNvSpPr>
            <a:spLocks noChangeShapeType="1"/>
          </p:cNvSpPr>
          <p:nvPr/>
        </p:nvSpPr>
        <p:spPr bwMode="auto">
          <a:xfrm>
            <a:off x="5575300" y="2582863"/>
            <a:ext cx="754063" cy="433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7" name="Line 14"/>
          <p:cNvSpPr>
            <a:spLocks noChangeShapeType="1"/>
          </p:cNvSpPr>
          <p:nvPr/>
        </p:nvSpPr>
        <p:spPr bwMode="auto">
          <a:xfrm flipV="1">
            <a:off x="5637213" y="3200400"/>
            <a:ext cx="679450" cy="655638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8" name="Line 15"/>
          <p:cNvSpPr>
            <a:spLocks noChangeShapeType="1"/>
          </p:cNvSpPr>
          <p:nvPr/>
        </p:nvSpPr>
        <p:spPr bwMode="auto">
          <a:xfrm flipV="1">
            <a:off x="6761163" y="2533650"/>
            <a:ext cx="593725" cy="407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9" name="Line 16"/>
          <p:cNvSpPr>
            <a:spLocks noChangeShapeType="1"/>
          </p:cNvSpPr>
          <p:nvPr/>
        </p:nvSpPr>
        <p:spPr bwMode="auto">
          <a:xfrm>
            <a:off x="6835775" y="3016250"/>
            <a:ext cx="939800" cy="395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6148" name="Object 17"/>
          <p:cNvGraphicFramePr>
            <a:graphicFrameLocks noChangeAspect="1"/>
          </p:cNvGraphicFramePr>
          <p:nvPr/>
        </p:nvGraphicFramePr>
        <p:xfrm>
          <a:off x="5365750" y="3836988"/>
          <a:ext cx="611188" cy="520700"/>
        </p:xfrm>
        <a:graphic>
          <a:graphicData uri="http://schemas.openxmlformats.org/presentationml/2006/ole">
            <p:oleObj spid="_x0000_s6200" name="Clip" r:id="rId5" imgW="1307263" imgH="1084139" progId="">
              <p:embed/>
            </p:oleObj>
          </a:graphicData>
        </a:graphic>
      </p:graphicFrame>
      <p:graphicFrame>
        <p:nvGraphicFramePr>
          <p:cNvPr id="6149" name="Object 18"/>
          <p:cNvGraphicFramePr>
            <a:graphicFrameLocks noChangeAspect="1"/>
          </p:cNvGraphicFramePr>
          <p:nvPr/>
        </p:nvGraphicFramePr>
        <p:xfrm>
          <a:off x="7297738" y="2201863"/>
          <a:ext cx="611187" cy="520700"/>
        </p:xfrm>
        <a:graphic>
          <a:graphicData uri="http://schemas.openxmlformats.org/presentationml/2006/ole">
            <p:oleObj spid="_x0000_s6201" name="Clip" r:id="rId6" imgW="1307263" imgH="1084139" progId="">
              <p:embed/>
            </p:oleObj>
          </a:graphicData>
        </a:graphic>
      </p:graphicFrame>
      <p:graphicFrame>
        <p:nvGraphicFramePr>
          <p:cNvPr id="6150" name="Object 19"/>
          <p:cNvGraphicFramePr>
            <a:graphicFrameLocks noChangeAspect="1"/>
          </p:cNvGraphicFramePr>
          <p:nvPr/>
        </p:nvGraphicFramePr>
        <p:xfrm>
          <a:off x="6203950" y="1622425"/>
          <a:ext cx="611188" cy="520700"/>
        </p:xfrm>
        <a:graphic>
          <a:graphicData uri="http://schemas.openxmlformats.org/presentationml/2006/ole">
            <p:oleObj spid="_x0000_s6202" name="Clip" r:id="rId7" imgW="1307263" imgH="1084139" progId="">
              <p:embed/>
            </p:oleObj>
          </a:graphicData>
        </a:graphic>
      </p:graphicFrame>
      <p:sp>
        <p:nvSpPr>
          <p:cNvPr id="6160" name="Line 20"/>
          <p:cNvSpPr>
            <a:spLocks noChangeShapeType="1"/>
          </p:cNvSpPr>
          <p:nvPr/>
        </p:nvSpPr>
        <p:spPr bwMode="auto">
          <a:xfrm flipH="1" flipV="1">
            <a:off x="6529388" y="2132013"/>
            <a:ext cx="11112" cy="781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6151" name="Object 21"/>
          <p:cNvGraphicFramePr>
            <a:graphicFrameLocks noChangeAspect="1"/>
          </p:cNvGraphicFramePr>
          <p:nvPr/>
        </p:nvGraphicFramePr>
        <p:xfrm>
          <a:off x="6523038" y="3951288"/>
          <a:ext cx="611187" cy="520700"/>
        </p:xfrm>
        <a:graphic>
          <a:graphicData uri="http://schemas.openxmlformats.org/presentationml/2006/ole">
            <p:oleObj spid="_x0000_s6203" name="Clip" r:id="rId8" imgW="1307263" imgH="1084139" progId="">
              <p:embed/>
            </p:oleObj>
          </a:graphicData>
        </a:graphic>
      </p:graphicFrame>
      <p:sp>
        <p:nvSpPr>
          <p:cNvPr id="6161" name="Line 22"/>
          <p:cNvSpPr>
            <a:spLocks noChangeShapeType="1"/>
          </p:cNvSpPr>
          <p:nvPr/>
        </p:nvSpPr>
        <p:spPr bwMode="auto">
          <a:xfrm flipH="1" flipV="1">
            <a:off x="6538913" y="3159125"/>
            <a:ext cx="204787" cy="808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2" name="Text Box 23"/>
          <p:cNvSpPr txBox="1">
            <a:spLocks noChangeArrowheads="1"/>
          </p:cNvSpPr>
          <p:nvPr/>
        </p:nvSpPr>
        <p:spPr bwMode="auto">
          <a:xfrm>
            <a:off x="6411913" y="1243013"/>
            <a:ext cx="3508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A</a:t>
            </a:r>
          </a:p>
        </p:txBody>
      </p:sp>
      <p:sp>
        <p:nvSpPr>
          <p:cNvPr id="6163" name="Text Box 24"/>
          <p:cNvSpPr txBox="1">
            <a:spLocks noChangeArrowheads="1"/>
          </p:cNvSpPr>
          <p:nvPr/>
        </p:nvSpPr>
        <p:spPr bwMode="auto">
          <a:xfrm>
            <a:off x="6605588" y="4502150"/>
            <a:ext cx="3921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A’</a:t>
            </a:r>
          </a:p>
        </p:txBody>
      </p:sp>
      <p:sp>
        <p:nvSpPr>
          <p:cNvPr id="6164" name="Text Box 25"/>
          <p:cNvSpPr txBox="1">
            <a:spLocks noChangeArrowheads="1"/>
          </p:cNvSpPr>
          <p:nvPr/>
        </p:nvSpPr>
        <p:spPr bwMode="auto">
          <a:xfrm>
            <a:off x="7827963" y="1912938"/>
            <a:ext cx="3286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B</a:t>
            </a:r>
          </a:p>
        </p:txBody>
      </p:sp>
      <p:sp>
        <p:nvSpPr>
          <p:cNvPr id="6165" name="Text Box 26"/>
          <p:cNvSpPr txBox="1">
            <a:spLocks noChangeArrowheads="1"/>
          </p:cNvSpPr>
          <p:nvPr/>
        </p:nvSpPr>
        <p:spPr bwMode="auto">
          <a:xfrm>
            <a:off x="5497513" y="4398963"/>
            <a:ext cx="3698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B’</a:t>
            </a:r>
          </a:p>
        </p:txBody>
      </p:sp>
      <p:sp>
        <p:nvSpPr>
          <p:cNvPr id="6166" name="Text Box 27"/>
          <p:cNvSpPr txBox="1">
            <a:spLocks noChangeArrowheads="1"/>
          </p:cNvSpPr>
          <p:nvPr/>
        </p:nvSpPr>
        <p:spPr bwMode="auto">
          <a:xfrm>
            <a:off x="7918450" y="3779838"/>
            <a:ext cx="3222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C</a:t>
            </a:r>
          </a:p>
        </p:txBody>
      </p:sp>
      <p:sp>
        <p:nvSpPr>
          <p:cNvPr id="6167" name="Text Box 28"/>
          <p:cNvSpPr txBox="1">
            <a:spLocks noChangeArrowheads="1"/>
          </p:cNvSpPr>
          <p:nvPr/>
        </p:nvSpPr>
        <p:spPr bwMode="auto">
          <a:xfrm>
            <a:off x="5006975" y="1860550"/>
            <a:ext cx="3635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C’</a:t>
            </a:r>
          </a:p>
        </p:txBody>
      </p:sp>
      <p:sp>
        <p:nvSpPr>
          <p:cNvPr id="6168" name="Slide Number Placeholder 30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427F66BB-D883-4C68-9EA3-773A1F0EB07F}" type="slidenum">
              <a:rPr lang="en-US" altLang="en-US" sz="1400">
                <a:latin typeface="Arial" charset="0"/>
              </a:rPr>
              <a:pPr eaLnBrk="1" hangingPunct="1"/>
              <a:t>16</a:t>
            </a:fld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9" name="Freeform 2"/>
          <p:cNvSpPr>
            <a:spLocks/>
          </p:cNvSpPr>
          <p:nvPr/>
        </p:nvSpPr>
        <p:spPr bwMode="auto">
          <a:xfrm rot="5400000">
            <a:off x="2404269" y="-665956"/>
            <a:ext cx="4632325" cy="8434387"/>
          </a:xfrm>
          <a:custGeom>
            <a:avLst/>
            <a:gdLst>
              <a:gd name="T0" fmla="*/ 856908 w 1292"/>
              <a:gd name="T1" fmla="*/ 47044 h 1255"/>
              <a:gd name="T2" fmla="*/ 125489 w 1292"/>
              <a:gd name="T3" fmla="*/ 1055138 h 1255"/>
              <a:gd name="T4" fmla="*/ 103976 w 1292"/>
              <a:gd name="T5" fmla="*/ 3514888 h 1255"/>
              <a:gd name="T6" fmla="*/ 190026 w 1292"/>
              <a:gd name="T7" fmla="*/ 5571399 h 1255"/>
              <a:gd name="T8" fmla="*/ 878421 w 1292"/>
              <a:gd name="T9" fmla="*/ 5853666 h 1255"/>
              <a:gd name="T10" fmla="*/ 2319748 w 1292"/>
              <a:gd name="T11" fmla="*/ 7587588 h 1255"/>
              <a:gd name="T12" fmla="*/ 3567463 w 1292"/>
              <a:gd name="T13" fmla="*/ 8313416 h 1255"/>
              <a:gd name="T14" fmla="*/ 4298884 w 1292"/>
              <a:gd name="T15" fmla="*/ 6861759 h 1255"/>
              <a:gd name="T16" fmla="*/ 4557032 w 1292"/>
              <a:gd name="T17" fmla="*/ 2990679 h 1255"/>
              <a:gd name="T18" fmla="*/ 4320396 w 1292"/>
              <a:gd name="T19" fmla="*/ 1418052 h 1255"/>
              <a:gd name="T20" fmla="*/ 2685458 w 1292"/>
              <a:gd name="T21" fmla="*/ 772872 h 1255"/>
              <a:gd name="T22" fmla="*/ 856908 w 1292"/>
              <a:gd name="T23" fmla="*/ 47044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80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533400"/>
          </a:xfrm>
        </p:spPr>
        <p:txBody>
          <a:bodyPr/>
          <a:lstStyle/>
          <a:p>
            <a:pPr eaLnBrk="1" hangingPunct="1"/>
            <a:r>
              <a:rPr lang="en-US" altLang="en-US" smtClean="0"/>
              <a:t>Institutional network</a:t>
            </a:r>
          </a:p>
        </p:txBody>
      </p:sp>
      <p:sp>
        <p:nvSpPr>
          <p:cNvPr id="7181" name="Rectangle 4"/>
          <p:cNvSpPr>
            <a:spLocks noChangeArrowheads="1"/>
          </p:cNvSpPr>
          <p:nvPr/>
        </p:nvSpPr>
        <p:spPr bwMode="auto">
          <a:xfrm>
            <a:off x="4062413" y="4983163"/>
            <a:ext cx="355600" cy="88900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7170" name="Object 5"/>
          <p:cNvGraphicFramePr>
            <a:graphicFrameLocks noChangeAspect="1"/>
          </p:cNvGraphicFramePr>
          <p:nvPr/>
        </p:nvGraphicFramePr>
        <p:xfrm>
          <a:off x="1249363" y="5400675"/>
          <a:ext cx="512762" cy="447675"/>
        </p:xfrm>
        <a:graphic>
          <a:graphicData uri="http://schemas.openxmlformats.org/presentationml/2006/ole">
            <p:oleObj spid="_x0000_s7286" name="Clip" r:id="rId3" imgW="1307263" imgH="1084139" progId="">
              <p:embed/>
            </p:oleObj>
          </a:graphicData>
        </a:graphic>
      </p:graphicFrame>
      <p:graphicFrame>
        <p:nvGraphicFramePr>
          <p:cNvPr id="7171" name="Object 6"/>
          <p:cNvGraphicFramePr>
            <a:graphicFrameLocks noChangeAspect="1"/>
          </p:cNvGraphicFramePr>
          <p:nvPr/>
        </p:nvGraphicFramePr>
        <p:xfrm>
          <a:off x="4575175" y="5418138"/>
          <a:ext cx="512763" cy="447675"/>
        </p:xfrm>
        <a:graphic>
          <a:graphicData uri="http://schemas.openxmlformats.org/presentationml/2006/ole">
            <p:oleObj spid="_x0000_s7287" name="Clip" r:id="rId4" imgW="1307263" imgH="1084139" progId="">
              <p:embed/>
            </p:oleObj>
          </a:graphicData>
        </a:graphic>
      </p:graphicFrame>
      <p:graphicFrame>
        <p:nvGraphicFramePr>
          <p:cNvPr id="7172" name="Object 7"/>
          <p:cNvGraphicFramePr>
            <a:graphicFrameLocks noChangeAspect="1"/>
          </p:cNvGraphicFramePr>
          <p:nvPr/>
        </p:nvGraphicFramePr>
        <p:xfrm>
          <a:off x="5575300" y="5357813"/>
          <a:ext cx="512763" cy="447675"/>
        </p:xfrm>
        <a:graphic>
          <a:graphicData uri="http://schemas.openxmlformats.org/presentationml/2006/ole">
            <p:oleObj spid="_x0000_s7288" name="Clip" r:id="rId5" imgW="1307263" imgH="1084139" progId="">
              <p:embed/>
            </p:oleObj>
          </a:graphicData>
        </a:graphic>
      </p:graphicFrame>
      <p:graphicFrame>
        <p:nvGraphicFramePr>
          <p:cNvPr id="7173" name="Object 8"/>
          <p:cNvGraphicFramePr>
            <a:graphicFrameLocks noChangeAspect="1"/>
          </p:cNvGraphicFramePr>
          <p:nvPr/>
        </p:nvGraphicFramePr>
        <p:xfrm>
          <a:off x="2060575" y="5434013"/>
          <a:ext cx="512763" cy="447675"/>
        </p:xfrm>
        <a:graphic>
          <a:graphicData uri="http://schemas.openxmlformats.org/presentationml/2006/ole">
            <p:oleObj spid="_x0000_s7289" name="Clip" r:id="rId6" imgW="1307263" imgH="1084139" progId="">
              <p:embed/>
            </p:oleObj>
          </a:graphicData>
        </a:graphic>
      </p:graphicFrame>
      <p:sp>
        <p:nvSpPr>
          <p:cNvPr id="7182" name="Rectangle 9"/>
          <p:cNvSpPr>
            <a:spLocks noChangeArrowheads="1"/>
          </p:cNvSpPr>
          <p:nvPr/>
        </p:nvSpPr>
        <p:spPr bwMode="auto">
          <a:xfrm>
            <a:off x="6326188" y="4994275"/>
            <a:ext cx="355600" cy="88900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83" name="Rectangle 10"/>
          <p:cNvSpPr>
            <a:spLocks noChangeArrowheads="1"/>
          </p:cNvSpPr>
          <p:nvPr/>
        </p:nvSpPr>
        <p:spPr bwMode="auto">
          <a:xfrm>
            <a:off x="1857375" y="4979988"/>
            <a:ext cx="355600" cy="88900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7174" name="Object 11"/>
          <p:cNvGraphicFramePr>
            <a:graphicFrameLocks noChangeAspect="1"/>
          </p:cNvGraphicFramePr>
          <p:nvPr/>
        </p:nvGraphicFramePr>
        <p:xfrm>
          <a:off x="3217863" y="5216525"/>
          <a:ext cx="512762" cy="447675"/>
        </p:xfrm>
        <a:graphic>
          <a:graphicData uri="http://schemas.openxmlformats.org/presentationml/2006/ole">
            <p:oleObj spid="_x0000_s7290" name="Clip" r:id="rId7" imgW="1307263" imgH="1084139" progId="">
              <p:embed/>
            </p:oleObj>
          </a:graphicData>
        </a:graphic>
      </p:graphicFrame>
      <p:graphicFrame>
        <p:nvGraphicFramePr>
          <p:cNvPr id="7175" name="Object 12"/>
          <p:cNvGraphicFramePr>
            <a:graphicFrameLocks noChangeAspect="1"/>
          </p:cNvGraphicFramePr>
          <p:nvPr/>
        </p:nvGraphicFramePr>
        <p:xfrm>
          <a:off x="3756025" y="5638800"/>
          <a:ext cx="512763" cy="447675"/>
        </p:xfrm>
        <a:graphic>
          <a:graphicData uri="http://schemas.openxmlformats.org/presentationml/2006/ole">
            <p:oleObj spid="_x0000_s7291" name="Clip" r:id="rId8" imgW="1307263" imgH="1084139" progId="">
              <p:embed/>
            </p:oleObj>
          </a:graphicData>
        </a:graphic>
      </p:graphicFrame>
      <p:graphicFrame>
        <p:nvGraphicFramePr>
          <p:cNvPr id="7176" name="Object 13"/>
          <p:cNvGraphicFramePr>
            <a:graphicFrameLocks noChangeAspect="1"/>
          </p:cNvGraphicFramePr>
          <p:nvPr/>
        </p:nvGraphicFramePr>
        <p:xfrm>
          <a:off x="7370763" y="5175250"/>
          <a:ext cx="512762" cy="447675"/>
        </p:xfrm>
        <a:graphic>
          <a:graphicData uri="http://schemas.openxmlformats.org/presentationml/2006/ole">
            <p:oleObj spid="_x0000_s7292" name="Clip" r:id="rId9" imgW="1307263" imgH="1084139" progId="">
              <p:embed/>
            </p:oleObj>
          </a:graphicData>
        </a:graphic>
      </p:graphicFrame>
      <p:graphicFrame>
        <p:nvGraphicFramePr>
          <p:cNvPr id="7177" name="Object 14"/>
          <p:cNvGraphicFramePr>
            <a:graphicFrameLocks noChangeAspect="1"/>
          </p:cNvGraphicFramePr>
          <p:nvPr/>
        </p:nvGraphicFramePr>
        <p:xfrm>
          <a:off x="6443663" y="5662613"/>
          <a:ext cx="512762" cy="447675"/>
        </p:xfrm>
        <a:graphic>
          <a:graphicData uri="http://schemas.openxmlformats.org/presentationml/2006/ole">
            <p:oleObj spid="_x0000_s7293" name="Clip" r:id="rId10" imgW="1307263" imgH="1084139" progId="">
              <p:embed/>
            </p:oleObj>
          </a:graphicData>
        </a:graphic>
      </p:graphicFrame>
      <p:graphicFrame>
        <p:nvGraphicFramePr>
          <p:cNvPr id="7178" name="Object 15"/>
          <p:cNvGraphicFramePr>
            <a:graphicFrameLocks noChangeAspect="1"/>
          </p:cNvGraphicFramePr>
          <p:nvPr/>
        </p:nvGraphicFramePr>
        <p:xfrm>
          <a:off x="709613" y="4768850"/>
          <a:ext cx="512762" cy="447675"/>
        </p:xfrm>
        <a:graphic>
          <a:graphicData uri="http://schemas.openxmlformats.org/presentationml/2006/ole">
            <p:oleObj spid="_x0000_s7294" name="Clip" r:id="rId11" imgW="1307263" imgH="1084139" progId="">
              <p:embed/>
            </p:oleObj>
          </a:graphicData>
        </a:graphic>
      </p:graphicFrame>
      <p:sp>
        <p:nvSpPr>
          <p:cNvPr id="7184" name="Line 16"/>
          <p:cNvSpPr>
            <a:spLocks noChangeShapeType="1"/>
          </p:cNvSpPr>
          <p:nvPr/>
        </p:nvSpPr>
        <p:spPr bwMode="auto">
          <a:xfrm flipH="1">
            <a:off x="1171575" y="4984750"/>
            <a:ext cx="682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 flipH="1">
            <a:off x="1647825" y="5048250"/>
            <a:ext cx="334963" cy="412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>
            <a:off x="2163763" y="5086350"/>
            <a:ext cx="88900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 flipH="1">
            <a:off x="3695700" y="5035550"/>
            <a:ext cx="425450" cy="284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88" name="Line 20"/>
          <p:cNvSpPr>
            <a:spLocks noChangeShapeType="1"/>
          </p:cNvSpPr>
          <p:nvPr/>
        </p:nvSpPr>
        <p:spPr bwMode="auto">
          <a:xfrm flipH="1">
            <a:off x="4081463" y="5060950"/>
            <a:ext cx="155575" cy="773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89" name="Line 21"/>
          <p:cNvSpPr>
            <a:spLocks noChangeShapeType="1"/>
          </p:cNvSpPr>
          <p:nvPr/>
        </p:nvSpPr>
        <p:spPr bwMode="auto">
          <a:xfrm>
            <a:off x="4456113" y="4984750"/>
            <a:ext cx="282575" cy="476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90" name="Line 22"/>
          <p:cNvSpPr>
            <a:spLocks noChangeShapeType="1"/>
          </p:cNvSpPr>
          <p:nvPr/>
        </p:nvSpPr>
        <p:spPr bwMode="auto">
          <a:xfrm flipH="1">
            <a:off x="6027738" y="5086350"/>
            <a:ext cx="527050" cy="322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91" name="Line 23"/>
          <p:cNvSpPr>
            <a:spLocks noChangeShapeType="1"/>
          </p:cNvSpPr>
          <p:nvPr/>
        </p:nvSpPr>
        <p:spPr bwMode="auto">
          <a:xfrm flipH="1">
            <a:off x="6645275" y="5048250"/>
            <a:ext cx="12700" cy="619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92" name="Line 24"/>
          <p:cNvSpPr>
            <a:spLocks noChangeShapeType="1"/>
          </p:cNvSpPr>
          <p:nvPr/>
        </p:nvSpPr>
        <p:spPr bwMode="auto">
          <a:xfrm>
            <a:off x="6799263" y="4945063"/>
            <a:ext cx="631825" cy="322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7193" name="Group 25"/>
          <p:cNvGrpSpPr>
            <a:grpSpLocks/>
          </p:cNvGrpSpPr>
          <p:nvPr/>
        </p:nvGrpSpPr>
        <p:grpSpPr bwMode="auto">
          <a:xfrm>
            <a:off x="4125913" y="3052763"/>
            <a:ext cx="457200" cy="331787"/>
            <a:chOff x="620" y="1640"/>
            <a:chExt cx="288" cy="209"/>
          </a:xfrm>
        </p:grpSpPr>
        <p:sp>
          <p:nvSpPr>
            <p:cNvPr id="7245" name="Line 26"/>
            <p:cNvSpPr>
              <a:spLocks noChangeShapeType="1"/>
            </p:cNvSpPr>
            <p:nvPr/>
          </p:nvSpPr>
          <p:spPr bwMode="auto">
            <a:xfrm>
              <a:off x="908" y="1640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246" name="Rectangle 27"/>
            <p:cNvSpPr>
              <a:spLocks noChangeArrowheads="1"/>
            </p:cNvSpPr>
            <p:nvPr/>
          </p:nvSpPr>
          <p:spPr bwMode="auto">
            <a:xfrm>
              <a:off x="620" y="1784"/>
              <a:ext cx="267" cy="65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7247" name="Group 28"/>
            <p:cNvGrpSpPr>
              <a:grpSpLocks/>
            </p:cNvGrpSpPr>
            <p:nvPr/>
          </p:nvGrpSpPr>
          <p:grpSpPr bwMode="auto">
            <a:xfrm>
              <a:off x="764" y="1688"/>
              <a:ext cx="109" cy="91"/>
              <a:chOff x="576" y="3456"/>
              <a:chExt cx="288" cy="240"/>
            </a:xfrm>
          </p:grpSpPr>
          <p:sp>
            <p:nvSpPr>
              <p:cNvPr id="7248" name="Line 29"/>
              <p:cNvSpPr>
                <a:spLocks noChangeShapeType="1"/>
              </p:cNvSpPr>
              <p:nvPr/>
            </p:nvSpPr>
            <p:spPr bwMode="auto">
              <a:xfrm>
                <a:off x="624" y="3456"/>
                <a:ext cx="192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249" name="Line 30"/>
              <p:cNvSpPr>
                <a:spLocks noChangeShapeType="1"/>
              </p:cNvSpPr>
              <p:nvPr/>
            </p:nvSpPr>
            <p:spPr bwMode="auto">
              <a:xfrm flipH="1">
                <a:off x="576" y="3456"/>
                <a:ext cx="288" cy="24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7194" name="Line 31"/>
          <p:cNvSpPr>
            <a:spLocks noChangeShapeType="1"/>
          </p:cNvSpPr>
          <p:nvPr/>
        </p:nvSpPr>
        <p:spPr bwMode="auto">
          <a:xfrm flipH="1">
            <a:off x="2151063" y="3387725"/>
            <a:ext cx="2047875" cy="141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95" name="Line 32"/>
          <p:cNvSpPr>
            <a:spLocks noChangeShapeType="1"/>
          </p:cNvSpPr>
          <p:nvPr/>
        </p:nvSpPr>
        <p:spPr bwMode="auto">
          <a:xfrm>
            <a:off x="4391025" y="3375025"/>
            <a:ext cx="0" cy="146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96" name="Line 33"/>
          <p:cNvSpPr>
            <a:spLocks noChangeShapeType="1"/>
          </p:cNvSpPr>
          <p:nvPr/>
        </p:nvSpPr>
        <p:spPr bwMode="auto">
          <a:xfrm flipH="1" flipV="1">
            <a:off x="4584700" y="3309938"/>
            <a:ext cx="1841500" cy="1622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197" name="Text Box 34"/>
          <p:cNvSpPr txBox="1">
            <a:spLocks noChangeArrowheads="1"/>
          </p:cNvSpPr>
          <p:nvPr/>
        </p:nvSpPr>
        <p:spPr bwMode="auto">
          <a:xfrm>
            <a:off x="2368550" y="4721225"/>
            <a:ext cx="5699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hub</a:t>
            </a:r>
          </a:p>
        </p:txBody>
      </p:sp>
      <p:sp>
        <p:nvSpPr>
          <p:cNvPr id="7198" name="Text Box 35"/>
          <p:cNvSpPr txBox="1">
            <a:spLocks noChangeArrowheads="1"/>
          </p:cNvSpPr>
          <p:nvPr/>
        </p:nvSpPr>
        <p:spPr bwMode="auto">
          <a:xfrm>
            <a:off x="4583113" y="4732338"/>
            <a:ext cx="5699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hub</a:t>
            </a:r>
          </a:p>
        </p:txBody>
      </p:sp>
      <p:sp>
        <p:nvSpPr>
          <p:cNvPr id="7199" name="Text Box 36"/>
          <p:cNvSpPr txBox="1">
            <a:spLocks noChangeArrowheads="1"/>
          </p:cNvSpPr>
          <p:nvPr/>
        </p:nvSpPr>
        <p:spPr bwMode="auto">
          <a:xfrm>
            <a:off x="6835775" y="4565650"/>
            <a:ext cx="5699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hub</a:t>
            </a:r>
          </a:p>
        </p:txBody>
      </p:sp>
      <p:sp>
        <p:nvSpPr>
          <p:cNvPr id="7200" name="Text Box 37"/>
          <p:cNvSpPr txBox="1">
            <a:spLocks noChangeArrowheads="1"/>
          </p:cNvSpPr>
          <p:nvPr/>
        </p:nvSpPr>
        <p:spPr bwMode="auto">
          <a:xfrm>
            <a:off x="4697413" y="3175000"/>
            <a:ext cx="8731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switch</a:t>
            </a:r>
          </a:p>
        </p:txBody>
      </p:sp>
      <p:grpSp>
        <p:nvGrpSpPr>
          <p:cNvPr id="7201" name="Group 38"/>
          <p:cNvGrpSpPr>
            <a:grpSpLocks/>
          </p:cNvGrpSpPr>
          <p:nvPr/>
        </p:nvGrpSpPr>
        <p:grpSpPr bwMode="auto">
          <a:xfrm>
            <a:off x="5910263" y="2484438"/>
            <a:ext cx="238125" cy="484187"/>
            <a:chOff x="4180" y="783"/>
            <a:chExt cx="150" cy="307"/>
          </a:xfrm>
        </p:grpSpPr>
        <p:sp>
          <p:nvSpPr>
            <p:cNvPr id="7237" name="AutoShape 39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38" name="Rectangle 40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39" name="Rectangle 41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40" name="AutoShape 42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41" name="Line 43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42" name="Line 44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43" name="Rectangle 45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44" name="Rectangle 46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7202" name="Group 47"/>
          <p:cNvGrpSpPr>
            <a:grpSpLocks/>
          </p:cNvGrpSpPr>
          <p:nvPr/>
        </p:nvGrpSpPr>
        <p:grpSpPr bwMode="auto">
          <a:xfrm>
            <a:off x="5149850" y="1992313"/>
            <a:ext cx="238125" cy="484187"/>
            <a:chOff x="4180" y="783"/>
            <a:chExt cx="150" cy="307"/>
          </a:xfrm>
        </p:grpSpPr>
        <p:sp>
          <p:nvSpPr>
            <p:cNvPr id="7229" name="AutoShape 48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30" name="Rectangle 49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31" name="Rectangle 50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32" name="AutoShape 51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33" name="Line 52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4" name="Line 53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5" name="Rectangle 54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236" name="Rectangle 55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7203" name="Line 56"/>
          <p:cNvSpPr>
            <a:spLocks noChangeShapeType="1"/>
          </p:cNvSpPr>
          <p:nvPr/>
        </p:nvSpPr>
        <p:spPr bwMode="auto">
          <a:xfrm flipV="1">
            <a:off x="4687888" y="2692400"/>
            <a:ext cx="1223962" cy="423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04" name="Line 57"/>
          <p:cNvSpPr>
            <a:spLocks noChangeShapeType="1"/>
          </p:cNvSpPr>
          <p:nvPr/>
        </p:nvSpPr>
        <p:spPr bwMode="auto">
          <a:xfrm flipV="1">
            <a:off x="4481513" y="2370138"/>
            <a:ext cx="669925" cy="758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7205" name="Group 58"/>
          <p:cNvGrpSpPr>
            <a:grpSpLocks/>
          </p:cNvGrpSpPr>
          <p:nvPr/>
        </p:nvGrpSpPr>
        <p:grpSpPr bwMode="auto">
          <a:xfrm>
            <a:off x="2843213" y="2312988"/>
            <a:ext cx="569912" cy="285750"/>
            <a:chOff x="533" y="321"/>
            <a:chExt cx="359" cy="180"/>
          </a:xfrm>
        </p:grpSpPr>
        <p:grpSp>
          <p:nvGrpSpPr>
            <p:cNvPr id="7214" name="Group 59"/>
            <p:cNvGrpSpPr>
              <a:grpSpLocks/>
            </p:cNvGrpSpPr>
            <p:nvPr/>
          </p:nvGrpSpPr>
          <p:grpSpPr bwMode="auto">
            <a:xfrm>
              <a:off x="533" y="321"/>
              <a:ext cx="359" cy="180"/>
              <a:chOff x="1009" y="655"/>
              <a:chExt cx="359" cy="180"/>
            </a:xfrm>
          </p:grpSpPr>
          <p:sp>
            <p:nvSpPr>
              <p:cNvPr id="7216" name="Oval 60"/>
              <p:cNvSpPr>
                <a:spLocks noChangeArrowheads="1"/>
              </p:cNvSpPr>
              <p:nvPr/>
            </p:nvSpPr>
            <p:spPr bwMode="auto">
              <a:xfrm>
                <a:off x="1012" y="735"/>
                <a:ext cx="356" cy="100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7217" name="Line 61"/>
              <p:cNvSpPr>
                <a:spLocks noChangeShapeType="1"/>
              </p:cNvSpPr>
              <p:nvPr/>
            </p:nvSpPr>
            <p:spPr bwMode="auto">
              <a:xfrm>
                <a:off x="1012" y="727"/>
                <a:ext cx="0" cy="6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18" name="Line 62"/>
              <p:cNvSpPr>
                <a:spLocks noChangeShapeType="1"/>
              </p:cNvSpPr>
              <p:nvPr/>
            </p:nvSpPr>
            <p:spPr bwMode="auto">
              <a:xfrm>
                <a:off x="1368" y="727"/>
                <a:ext cx="0" cy="6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19" name="Rectangle 63"/>
              <p:cNvSpPr>
                <a:spLocks noChangeArrowheads="1"/>
              </p:cNvSpPr>
              <p:nvPr/>
            </p:nvSpPr>
            <p:spPr bwMode="auto">
              <a:xfrm>
                <a:off x="1012" y="727"/>
                <a:ext cx="353" cy="61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7220" name="Oval 64"/>
              <p:cNvSpPr>
                <a:spLocks noChangeArrowheads="1"/>
              </p:cNvSpPr>
              <p:nvPr/>
            </p:nvSpPr>
            <p:spPr bwMode="auto">
              <a:xfrm>
                <a:off x="1009" y="655"/>
                <a:ext cx="356" cy="11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7221" name="Group 65"/>
              <p:cNvGrpSpPr>
                <a:grpSpLocks/>
              </p:cNvGrpSpPr>
              <p:nvPr/>
            </p:nvGrpSpPr>
            <p:grpSpPr bwMode="auto">
              <a:xfrm>
                <a:off x="1095" y="681"/>
                <a:ext cx="176" cy="68"/>
                <a:chOff x="2848" y="848"/>
                <a:chExt cx="140" cy="98"/>
              </a:xfrm>
            </p:grpSpPr>
            <p:sp>
              <p:nvSpPr>
                <p:cNvPr id="7226" name="Line 6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7" name="Line 6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8" name="Line 6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222" name="Group 69"/>
              <p:cNvGrpSpPr>
                <a:grpSpLocks/>
              </p:cNvGrpSpPr>
              <p:nvPr/>
            </p:nvGrpSpPr>
            <p:grpSpPr bwMode="auto">
              <a:xfrm flipV="1">
                <a:off x="1095" y="680"/>
                <a:ext cx="176" cy="68"/>
                <a:chOff x="2848" y="848"/>
                <a:chExt cx="140" cy="98"/>
              </a:xfrm>
            </p:grpSpPr>
            <p:sp>
              <p:nvSpPr>
                <p:cNvPr id="7223" name="Line 7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4" name="Line 7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25" name="Line 7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7215" name="Line 73"/>
            <p:cNvSpPr>
              <a:spLocks noChangeShapeType="1"/>
            </p:cNvSpPr>
            <p:nvPr/>
          </p:nvSpPr>
          <p:spPr bwMode="auto">
            <a:xfrm>
              <a:off x="535" y="368"/>
              <a:ext cx="0" cy="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206" name="Line 74"/>
          <p:cNvSpPr>
            <a:spLocks noChangeShapeType="1"/>
          </p:cNvSpPr>
          <p:nvPr/>
        </p:nvSpPr>
        <p:spPr bwMode="auto">
          <a:xfrm>
            <a:off x="3387725" y="2524125"/>
            <a:ext cx="862013" cy="644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07" name="Line 75"/>
          <p:cNvSpPr>
            <a:spLocks noChangeShapeType="1"/>
          </p:cNvSpPr>
          <p:nvPr/>
        </p:nvSpPr>
        <p:spPr bwMode="auto">
          <a:xfrm flipH="1">
            <a:off x="1995488" y="2420938"/>
            <a:ext cx="850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08" name="Text Box 76"/>
          <p:cNvSpPr txBox="1">
            <a:spLocks noChangeArrowheads="1"/>
          </p:cNvSpPr>
          <p:nvPr/>
        </p:nvSpPr>
        <p:spPr bwMode="auto">
          <a:xfrm>
            <a:off x="744538" y="2041525"/>
            <a:ext cx="13827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to external</a:t>
            </a:r>
          </a:p>
          <a:p>
            <a:r>
              <a:rPr lang="en-US" altLang="en-US" sz="1800">
                <a:latin typeface="Comic Sans MS" pitchFamily="66" charset="0"/>
              </a:rPr>
              <a:t>network</a:t>
            </a:r>
          </a:p>
        </p:txBody>
      </p:sp>
      <p:sp>
        <p:nvSpPr>
          <p:cNvPr id="7209" name="Text Box 77"/>
          <p:cNvSpPr txBox="1">
            <a:spLocks noChangeArrowheads="1"/>
          </p:cNvSpPr>
          <p:nvPr/>
        </p:nvSpPr>
        <p:spPr bwMode="auto">
          <a:xfrm>
            <a:off x="2716213" y="2608263"/>
            <a:ext cx="8763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router</a:t>
            </a:r>
          </a:p>
        </p:txBody>
      </p:sp>
      <p:sp>
        <p:nvSpPr>
          <p:cNvPr id="7210" name="Text Box 78"/>
          <p:cNvSpPr txBox="1">
            <a:spLocks noChangeArrowheads="1"/>
          </p:cNvSpPr>
          <p:nvPr/>
        </p:nvSpPr>
        <p:spPr bwMode="auto">
          <a:xfrm>
            <a:off x="6435725" y="3516313"/>
            <a:ext cx="1557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  <a:latin typeface="Comic Sans MS" pitchFamily="66" charset="0"/>
              </a:rPr>
              <a:t>IP subnet</a:t>
            </a:r>
          </a:p>
        </p:txBody>
      </p:sp>
      <p:sp>
        <p:nvSpPr>
          <p:cNvPr id="7211" name="Text Box 79"/>
          <p:cNvSpPr txBox="1">
            <a:spLocks noChangeArrowheads="1"/>
          </p:cNvSpPr>
          <p:nvPr/>
        </p:nvSpPr>
        <p:spPr bwMode="auto">
          <a:xfrm>
            <a:off x="5432425" y="1835150"/>
            <a:ext cx="1365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mail server</a:t>
            </a:r>
          </a:p>
        </p:txBody>
      </p:sp>
      <p:sp>
        <p:nvSpPr>
          <p:cNvPr id="7212" name="Text Box 80"/>
          <p:cNvSpPr txBox="1">
            <a:spLocks noChangeArrowheads="1"/>
          </p:cNvSpPr>
          <p:nvPr/>
        </p:nvSpPr>
        <p:spPr bwMode="auto">
          <a:xfrm>
            <a:off x="6230938" y="2505075"/>
            <a:ext cx="13620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web server</a:t>
            </a:r>
          </a:p>
        </p:txBody>
      </p:sp>
      <p:sp>
        <p:nvSpPr>
          <p:cNvPr id="7213" name="Slide Number Placeholder 82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244250B5-94D7-4749-8112-19B82AFAFF6A}" type="slidenum">
              <a:rPr lang="en-US" altLang="en-US" sz="1400">
                <a:latin typeface="Arial" charset="0"/>
              </a:rPr>
              <a:pPr eaLnBrk="1" hangingPunct="1"/>
              <a:t>17</a:t>
            </a:fld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42925" y="155575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Switches vs. Routers</a:t>
            </a:r>
            <a:endParaRPr lang="en-US" alt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2925" y="1233488"/>
            <a:ext cx="7981950" cy="2287587"/>
          </a:xfrm>
        </p:spPr>
        <p:txBody>
          <a:bodyPr/>
          <a:lstStyle/>
          <a:p>
            <a:pPr eaLnBrk="1" hangingPunct="1"/>
            <a:r>
              <a:rPr lang="en-US" altLang="en-US" sz="1800" smtClean="0"/>
              <a:t>both store-and-forward devices</a:t>
            </a:r>
          </a:p>
          <a:p>
            <a:pPr lvl="1" eaLnBrk="1" hangingPunct="1"/>
            <a:r>
              <a:rPr lang="en-US" altLang="en-US" sz="1800" smtClean="0"/>
              <a:t>routers: network layer devices (examine network layer headers)</a:t>
            </a:r>
          </a:p>
          <a:p>
            <a:pPr lvl="1" eaLnBrk="1" hangingPunct="1"/>
            <a:r>
              <a:rPr lang="en-US" altLang="en-US" sz="1800" smtClean="0"/>
              <a:t>switches are link layer devices</a:t>
            </a:r>
          </a:p>
          <a:p>
            <a:pPr eaLnBrk="1" hangingPunct="1"/>
            <a:r>
              <a:rPr lang="en-US" altLang="en-US" sz="1800" smtClean="0"/>
              <a:t>routers maintain routing tables, implement routing algorithms</a:t>
            </a:r>
          </a:p>
          <a:p>
            <a:pPr eaLnBrk="1" hangingPunct="1"/>
            <a:r>
              <a:rPr lang="en-US" altLang="en-US" sz="1800" smtClean="0"/>
              <a:t>switches maintain switch tables, implement filtering, learning algorithms, </a:t>
            </a:r>
            <a:r>
              <a:rPr lang="en-US" altLang="en-US" sz="1800" smtClean="0">
                <a:solidFill>
                  <a:srgbClr val="FF3300"/>
                </a:solidFill>
              </a:rPr>
              <a:t>cannot use redundant path.</a:t>
            </a:r>
          </a:p>
        </p:txBody>
      </p:sp>
      <p:pic>
        <p:nvPicPr>
          <p:cNvPr id="17412" name="Picture 4" descr="566 Bridge and router stack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733800"/>
            <a:ext cx="5456238" cy="2157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C4B18C61-97B8-4E0E-A94E-625CCD3C142C}" type="slidenum">
              <a:rPr lang="en-US" altLang="en-US" sz="1400">
                <a:latin typeface="Arial" charset="0"/>
              </a:rPr>
              <a:pPr eaLnBrk="1" hangingPunct="1"/>
              <a:t>18</a:t>
            </a:fld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LANs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914399" y="1439263"/>
            <a:ext cx="7790214" cy="4600081"/>
          </a:xfrm>
        </p:spPr>
        <p:txBody>
          <a:bodyPr/>
          <a:lstStyle/>
          <a:p>
            <a:r>
              <a:rPr lang="en-US" dirty="0" smtClean="0"/>
              <a:t>VLANs (Virtual LANs) splits one physical LAN into multiple logical LANs to ease management tasks</a:t>
            </a:r>
          </a:p>
          <a:p>
            <a:pPr lvl="1"/>
            <a:r>
              <a:rPr lang="en-US" dirty="0" smtClean="0"/>
              <a:t>Ports are “colored” according to their VLAN</a:t>
            </a:r>
          </a:p>
        </p:txBody>
      </p:sp>
      <p:pic>
        <p:nvPicPr>
          <p:cNvPr id="7168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118" y="2895600"/>
            <a:ext cx="8259763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406400"/>
          </a:xfrm>
        </p:spPr>
        <p:txBody>
          <a:bodyPr/>
          <a:lstStyle/>
          <a:p>
            <a:pPr eaLnBrk="1" hangingPunct="1"/>
            <a:r>
              <a:rPr lang="en-US" altLang="en-US" smtClean="0"/>
              <a:t>Interconnecting LANs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dirty="0" smtClean="0"/>
              <a:t>Why?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dirty="0" smtClean="0"/>
              <a:t>When too many machines are in a single LAN, the bandwidth may not be sufficient to support all the machines, need to partition one LAN into multiple LANs to get higher aggregate throughput.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2000" dirty="0" smtClean="0"/>
              <a:t>1Gbps for all machines .vs. 1Gbps for each machine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dirty="0" smtClean="0"/>
              <a:t>When the area is too big for a single LAN (e.g. 5km for Ethernet)? We can create multiple collision domains and interconnect the LANs.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dirty="0" smtClean="0"/>
              <a:t>For security reasons. Ethernet cards support a </a:t>
            </a:r>
            <a:r>
              <a:rPr lang="en-US" altLang="en-US" b="1" dirty="0" smtClean="0"/>
              <a:t>promiscuous mode</a:t>
            </a:r>
            <a:r>
              <a:rPr lang="en-US" altLang="en-US" dirty="0" smtClean="0"/>
              <a:t> which allows a station to get all frames received.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30EC581A-DFCF-47E2-A392-924D0C5EB001}" type="slidenum">
              <a:rPr lang="en-US" altLang="en-US" sz="1400">
                <a:latin typeface="Arial" charset="0"/>
              </a:rPr>
              <a:pPr eaLnBrk="1" hangingPunct="1"/>
              <a:t>2</a:t>
            </a:fld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LANs – IEEE 802.1Q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Bridges need to be aware of VLANs to support them</a:t>
            </a:r>
          </a:p>
          <a:p>
            <a:pPr lvl="1"/>
            <a:r>
              <a:rPr lang="en-US" dirty="0" smtClean="0"/>
              <a:t>In 802.1Q, frames are tagged with their “color</a:t>
            </a:r>
            <a:r>
              <a:rPr lang="en-US" dirty="0" smtClean="0"/>
              <a:t>”</a:t>
            </a:r>
          </a:p>
          <a:p>
            <a:pPr lvl="2"/>
            <a:r>
              <a:rPr lang="en-US" sz="1800" dirty="0" smtClean="0"/>
              <a:t>First VLAN switch adds tag, last VLAN switch removes tag.</a:t>
            </a:r>
            <a:endParaRPr lang="en-US" sz="1800" dirty="0" smtClean="0"/>
          </a:p>
          <a:p>
            <a:pPr lvl="1"/>
            <a:r>
              <a:rPr lang="en-US" dirty="0" smtClean="0"/>
              <a:t>Legacy switches with no tags are supported</a:t>
            </a:r>
          </a:p>
        </p:txBody>
      </p:sp>
      <p:pic>
        <p:nvPicPr>
          <p:cNvPr id="7270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" y="3176588"/>
            <a:ext cx="8001000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 LANs – IEEE 802.1Q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802.1Q frames carry a color tag (VLAN identifier)</a:t>
            </a:r>
          </a:p>
          <a:p>
            <a:pPr lvl="1"/>
            <a:r>
              <a:rPr lang="en-US" dirty="0" smtClean="0"/>
              <a:t>Length/Type value is 0x8100 for VLAN protocol</a:t>
            </a:r>
          </a:p>
        </p:txBody>
      </p:sp>
      <p:pic>
        <p:nvPicPr>
          <p:cNvPr id="73732" name="Picture 3"/>
          <p:cNvPicPr>
            <a:picLocks noChangeAspect="1" noChangeArrowheads="1"/>
          </p:cNvPicPr>
          <p:nvPr/>
        </p:nvPicPr>
        <p:blipFill>
          <a:blip r:embed="rId3" cstate="print"/>
          <a:srcRect t="2808"/>
          <a:stretch>
            <a:fillRect/>
          </a:stretch>
        </p:blipFill>
        <p:spPr bwMode="auto">
          <a:xfrm>
            <a:off x="466725" y="2838450"/>
            <a:ext cx="8229600" cy="273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143000" y="5715000"/>
            <a:ext cx="66880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0x8100 is not a legitimate length for Ethernet frames</a:t>
            </a:r>
          </a:p>
          <a:p>
            <a:r>
              <a:rPr lang="en-US" dirty="0" smtClean="0"/>
              <a:t>Tag is only needed by the switches, but end host.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457200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Interconnecting at Different Layers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smtClean="0"/>
              <a:t>Repeaters/hubs: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600" smtClean="0"/>
              <a:t>physical layer,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600" smtClean="0"/>
              <a:t>copy signals from one network to another network.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b="1" smtClean="0">
                <a:solidFill>
                  <a:schemeClr val="accent2"/>
                </a:solidFill>
              </a:rPr>
              <a:t>Bridges/switches</a:t>
            </a:r>
            <a:r>
              <a:rPr lang="en-US" altLang="en-US" sz="1800" smtClean="0">
                <a:solidFill>
                  <a:schemeClr val="accent2"/>
                </a:solidFill>
              </a:rPr>
              <a:t>: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600" smtClean="0"/>
              <a:t>data link layer,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600" smtClean="0"/>
              <a:t>(selectively) copy frames from one network to another network.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smtClean="0"/>
              <a:t>Routers/ network layer gateways: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600" smtClean="0"/>
              <a:t>network layer,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600" smtClean="0"/>
              <a:t>routing and forwarding.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800" smtClean="0"/>
              <a:t>application gateway or converter: 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600" smtClean="0"/>
              <a:t>application layer,</a:t>
            </a:r>
          </a:p>
          <a:p>
            <a:pPr lvl="1" eaLnBrk="1" hangingPunct="1">
              <a:spcBef>
                <a:spcPts val="500"/>
              </a:spcBef>
              <a:spcAft>
                <a:spcPts val="500"/>
              </a:spcAft>
            </a:pPr>
            <a:r>
              <a:rPr lang="en-US" altLang="en-US" sz="1600" smtClean="0"/>
              <a:t>translate between OSI mail and SMTP mail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5CF7DA45-5700-479C-9866-1DEFCDE6BEE1}" type="slidenum">
              <a:rPr lang="en-US" altLang="en-US" sz="1400">
                <a:latin typeface="Arial" charset="0"/>
              </a:rPr>
              <a:pPr eaLnBrk="1" hangingPunct="1"/>
              <a:t>3</a:t>
            </a:fld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main difference among repeater/hub, bridge/switch, and router?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5B7E5-25ED-45D2-A2A9-7EE6144B6A5C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648200"/>
          </a:xfrm>
        </p:spPr>
        <p:txBody>
          <a:bodyPr/>
          <a:lstStyle/>
          <a:p>
            <a:r>
              <a:rPr lang="en-US" dirty="0" smtClean="0"/>
              <a:t>What is the main difference among repeater/hub, bridge/switch, and router?</a:t>
            </a:r>
          </a:p>
          <a:p>
            <a:pPr lvl="1"/>
            <a:r>
              <a:rPr lang="en-US" dirty="0" smtClean="0"/>
              <a:t>Repeater: physical layer (Layer 1) device, sees 1’s and 0’s, naively forwards what it sees in a port to all other ports</a:t>
            </a:r>
          </a:p>
          <a:p>
            <a:pPr lvl="1"/>
            <a:r>
              <a:rPr lang="en-US" dirty="0" smtClean="0"/>
              <a:t>Switch: data link layer (Layer 2) device, sees frames with layer 2 destination address in a port and may forward a frame only to the port toward the Layer 2 destination</a:t>
            </a:r>
          </a:p>
          <a:p>
            <a:pPr lvl="1"/>
            <a:r>
              <a:rPr lang="en-US" dirty="0" smtClean="0"/>
              <a:t>Router: network layer (Layer 3) device, sees packets with IP (layer 3) destination addresses, route the packet toward the layer 3 address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5B7E5-25ED-45D2-A2A9-7EE6144B6A5C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2"/>
          <p:cNvSpPr>
            <a:spLocks noGrp="1" noChangeArrowheads="1"/>
          </p:cNvSpPr>
          <p:nvPr>
            <p:ph type="title"/>
          </p:nvPr>
        </p:nvSpPr>
        <p:spPr>
          <a:xfrm>
            <a:off x="508000" y="228600"/>
            <a:ext cx="7772400" cy="914400"/>
          </a:xfrm>
        </p:spPr>
        <p:txBody>
          <a:bodyPr/>
          <a:lstStyle/>
          <a:p>
            <a:pPr eaLnBrk="1" hangingPunct="1"/>
            <a:r>
              <a:rPr lang="en-US" altLang="en-US" smtClean="0"/>
              <a:t>Interconnecting with Hubs</a:t>
            </a:r>
          </a:p>
        </p:txBody>
      </p:sp>
      <p:sp>
        <p:nvSpPr>
          <p:cNvPr id="1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95400"/>
            <a:ext cx="8383587" cy="1447800"/>
          </a:xfrm>
        </p:spPr>
        <p:txBody>
          <a:bodyPr/>
          <a:lstStyle/>
          <a:p>
            <a:pPr eaLnBrk="1" hangingPunct="1"/>
            <a:r>
              <a:rPr lang="en-US" altLang="en-US" sz="1600" smtClean="0"/>
              <a:t>Backbone hub interconnects LAN segments</a:t>
            </a:r>
          </a:p>
          <a:p>
            <a:pPr eaLnBrk="1" hangingPunct="1"/>
            <a:r>
              <a:rPr lang="en-US" altLang="en-US" sz="1600" smtClean="0"/>
              <a:t>Extends max distance between nodes</a:t>
            </a:r>
          </a:p>
          <a:p>
            <a:pPr eaLnBrk="1" hangingPunct="1"/>
            <a:r>
              <a:rPr lang="en-US" altLang="en-US" sz="1600" smtClean="0"/>
              <a:t>But individual segment collision domains become one large collision domain</a:t>
            </a:r>
          </a:p>
          <a:p>
            <a:pPr eaLnBrk="1" hangingPunct="1"/>
            <a:r>
              <a:rPr lang="en-US" altLang="en-US" sz="1600" smtClean="0"/>
              <a:t>Can’t interconnect 10BaseT &amp; 100BaseT</a:t>
            </a:r>
          </a:p>
        </p:txBody>
      </p:sp>
      <p:sp>
        <p:nvSpPr>
          <p:cNvPr id="1037" name="Rectangle 4"/>
          <p:cNvSpPr>
            <a:spLocks noChangeArrowheads="1"/>
          </p:cNvSpPr>
          <p:nvPr/>
        </p:nvSpPr>
        <p:spPr bwMode="auto">
          <a:xfrm>
            <a:off x="4330700" y="4806950"/>
            <a:ext cx="361950" cy="74613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1720850" y="5157788"/>
          <a:ext cx="520700" cy="376237"/>
        </p:xfrm>
        <a:graphic>
          <a:graphicData uri="http://schemas.openxmlformats.org/presentationml/2006/ole">
            <p:oleObj spid="_x0000_s1094" name="Clip" r:id="rId3" imgW="1307263" imgH="1084139" progId="">
              <p:embed/>
            </p:oleObj>
          </a:graphicData>
        </a:graphic>
      </p:graphicFrame>
      <p:graphicFrame>
        <p:nvGraphicFramePr>
          <p:cNvPr id="1027" name="Object 6"/>
          <p:cNvGraphicFramePr>
            <a:graphicFrameLocks noChangeAspect="1"/>
          </p:cNvGraphicFramePr>
          <p:nvPr/>
        </p:nvGraphicFramePr>
        <p:xfrm>
          <a:off x="4806950" y="5172075"/>
          <a:ext cx="522288" cy="376238"/>
        </p:xfrm>
        <a:graphic>
          <a:graphicData uri="http://schemas.openxmlformats.org/presentationml/2006/ole">
            <p:oleObj spid="_x0000_s1095" name="Clip" r:id="rId4" imgW="1307263" imgH="1084139" progId="">
              <p:embed/>
            </p:oleObj>
          </a:graphicData>
        </a:graphic>
      </p:graphicFrame>
      <p:graphicFrame>
        <p:nvGraphicFramePr>
          <p:cNvPr id="1028" name="Object 7"/>
          <p:cNvGraphicFramePr>
            <a:graphicFrameLocks noChangeAspect="1"/>
          </p:cNvGraphicFramePr>
          <p:nvPr/>
        </p:nvGraphicFramePr>
        <p:xfrm>
          <a:off x="5735638" y="5121275"/>
          <a:ext cx="520700" cy="376238"/>
        </p:xfrm>
        <a:graphic>
          <a:graphicData uri="http://schemas.openxmlformats.org/presentationml/2006/ole">
            <p:oleObj spid="_x0000_s1096" name="Clip" r:id="rId5" imgW="1307263" imgH="1084139" progId="">
              <p:embed/>
            </p:oleObj>
          </a:graphicData>
        </a:graphic>
      </p:graphicFrame>
      <p:graphicFrame>
        <p:nvGraphicFramePr>
          <p:cNvPr id="1029" name="Object 8"/>
          <p:cNvGraphicFramePr>
            <a:graphicFrameLocks noChangeAspect="1"/>
          </p:cNvGraphicFramePr>
          <p:nvPr/>
        </p:nvGraphicFramePr>
        <p:xfrm>
          <a:off x="2473325" y="5184775"/>
          <a:ext cx="522288" cy="376238"/>
        </p:xfrm>
        <a:graphic>
          <a:graphicData uri="http://schemas.openxmlformats.org/presentationml/2006/ole">
            <p:oleObj spid="_x0000_s1097" name="Clip" r:id="rId6" imgW="1307263" imgH="1084139" progId="">
              <p:embed/>
            </p:oleObj>
          </a:graphicData>
        </a:graphic>
      </p:graphicFrame>
      <p:sp>
        <p:nvSpPr>
          <p:cNvPr id="1038" name="Rectangle 9"/>
          <p:cNvSpPr>
            <a:spLocks noChangeArrowheads="1"/>
          </p:cNvSpPr>
          <p:nvPr/>
        </p:nvSpPr>
        <p:spPr bwMode="auto">
          <a:xfrm>
            <a:off x="6432550" y="4816475"/>
            <a:ext cx="360363" cy="74613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9" name="Rectangle 10"/>
          <p:cNvSpPr>
            <a:spLocks noChangeArrowheads="1"/>
          </p:cNvSpPr>
          <p:nvPr/>
        </p:nvSpPr>
        <p:spPr bwMode="auto">
          <a:xfrm>
            <a:off x="2284413" y="4803775"/>
            <a:ext cx="361950" cy="74613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1030" name="Object 11"/>
          <p:cNvGraphicFramePr>
            <a:graphicFrameLocks noChangeAspect="1"/>
          </p:cNvGraphicFramePr>
          <p:nvPr/>
        </p:nvGraphicFramePr>
        <p:xfrm>
          <a:off x="3546475" y="5002213"/>
          <a:ext cx="522288" cy="376237"/>
        </p:xfrm>
        <a:graphic>
          <a:graphicData uri="http://schemas.openxmlformats.org/presentationml/2006/ole">
            <p:oleObj spid="_x0000_s1098" name="Clip" r:id="rId7" imgW="1307263" imgH="1084139" progId="">
              <p:embed/>
            </p:oleObj>
          </a:graphicData>
        </a:graphic>
      </p:graphicFrame>
      <p:graphicFrame>
        <p:nvGraphicFramePr>
          <p:cNvPr id="1031" name="Object 12"/>
          <p:cNvGraphicFramePr>
            <a:graphicFrameLocks noChangeAspect="1"/>
          </p:cNvGraphicFramePr>
          <p:nvPr/>
        </p:nvGraphicFramePr>
        <p:xfrm>
          <a:off x="4046538" y="5532438"/>
          <a:ext cx="522287" cy="376237"/>
        </p:xfrm>
        <a:graphic>
          <a:graphicData uri="http://schemas.openxmlformats.org/presentationml/2006/ole">
            <p:oleObj spid="_x0000_s1099" name="Clip" r:id="rId8" imgW="1307263" imgH="1084139" progId="">
              <p:embed/>
            </p:oleObj>
          </a:graphicData>
        </a:graphic>
      </p:graphicFrame>
      <p:graphicFrame>
        <p:nvGraphicFramePr>
          <p:cNvPr id="1032" name="Object 13"/>
          <p:cNvGraphicFramePr>
            <a:graphicFrameLocks noChangeAspect="1"/>
          </p:cNvGraphicFramePr>
          <p:nvPr/>
        </p:nvGraphicFramePr>
        <p:xfrm>
          <a:off x="7400925" y="4967288"/>
          <a:ext cx="522288" cy="376237"/>
        </p:xfrm>
        <a:graphic>
          <a:graphicData uri="http://schemas.openxmlformats.org/presentationml/2006/ole">
            <p:oleObj spid="_x0000_s1100" name="Clip" r:id="rId9" imgW="1307263" imgH="1084139" progId="">
              <p:embed/>
            </p:oleObj>
          </a:graphicData>
        </a:graphic>
      </p:graphicFrame>
      <p:graphicFrame>
        <p:nvGraphicFramePr>
          <p:cNvPr id="1033" name="Object 14"/>
          <p:cNvGraphicFramePr>
            <a:graphicFrameLocks noChangeAspect="1"/>
          </p:cNvGraphicFramePr>
          <p:nvPr/>
        </p:nvGraphicFramePr>
        <p:xfrm>
          <a:off x="6540500" y="5378450"/>
          <a:ext cx="522288" cy="376238"/>
        </p:xfrm>
        <a:graphic>
          <a:graphicData uri="http://schemas.openxmlformats.org/presentationml/2006/ole">
            <p:oleObj spid="_x0000_s1101" name="Clip" r:id="rId10" imgW="1307263" imgH="1084139" progId="">
              <p:embed/>
            </p:oleObj>
          </a:graphicData>
        </a:graphic>
      </p:graphicFrame>
      <p:graphicFrame>
        <p:nvGraphicFramePr>
          <p:cNvPr id="1034" name="Object 15"/>
          <p:cNvGraphicFramePr>
            <a:graphicFrameLocks noChangeAspect="1"/>
          </p:cNvGraphicFramePr>
          <p:nvPr/>
        </p:nvGraphicFramePr>
        <p:xfrm>
          <a:off x="1219200" y="4625975"/>
          <a:ext cx="522288" cy="376238"/>
        </p:xfrm>
        <a:graphic>
          <a:graphicData uri="http://schemas.openxmlformats.org/presentationml/2006/ole">
            <p:oleObj spid="_x0000_s1102" name="Clip" r:id="rId11" imgW="1307263" imgH="1084139" progId="">
              <p:embed/>
            </p:oleObj>
          </a:graphicData>
        </a:graphic>
      </p:graphicFrame>
      <p:sp>
        <p:nvSpPr>
          <p:cNvPr id="1040" name="Line 16"/>
          <p:cNvSpPr>
            <a:spLocks noChangeShapeType="1"/>
          </p:cNvSpPr>
          <p:nvPr/>
        </p:nvSpPr>
        <p:spPr bwMode="auto">
          <a:xfrm flipH="1">
            <a:off x="1647825" y="4808538"/>
            <a:ext cx="693738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auto">
          <a:xfrm flipH="1">
            <a:off x="2089150" y="4860925"/>
            <a:ext cx="341313" cy="347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auto">
          <a:xfrm>
            <a:off x="2568575" y="4892675"/>
            <a:ext cx="90488" cy="325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auto">
          <a:xfrm flipH="1">
            <a:off x="3990975" y="4851400"/>
            <a:ext cx="431800" cy="238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auto">
          <a:xfrm flipH="1">
            <a:off x="4348163" y="4872038"/>
            <a:ext cx="158750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5" name="Line 21"/>
          <p:cNvSpPr>
            <a:spLocks noChangeShapeType="1"/>
          </p:cNvSpPr>
          <p:nvPr/>
        </p:nvSpPr>
        <p:spPr bwMode="auto">
          <a:xfrm>
            <a:off x="4695825" y="4808538"/>
            <a:ext cx="287338" cy="400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auto">
          <a:xfrm flipH="1">
            <a:off x="6154738" y="4892675"/>
            <a:ext cx="536575" cy="271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auto">
          <a:xfrm flipH="1">
            <a:off x="6727825" y="4860925"/>
            <a:ext cx="14288" cy="520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auto">
          <a:xfrm>
            <a:off x="6870700" y="4775200"/>
            <a:ext cx="641350" cy="269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auto">
          <a:xfrm flipH="1">
            <a:off x="2557463" y="3465513"/>
            <a:ext cx="2082800" cy="1190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auto">
          <a:xfrm>
            <a:off x="4635500" y="3454400"/>
            <a:ext cx="0" cy="1233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auto">
          <a:xfrm flipH="1" flipV="1">
            <a:off x="4814888" y="3400425"/>
            <a:ext cx="1873250" cy="1363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2" name="Text Box 28"/>
          <p:cNvSpPr txBox="1">
            <a:spLocks noChangeArrowheads="1"/>
          </p:cNvSpPr>
          <p:nvPr/>
        </p:nvSpPr>
        <p:spPr bwMode="auto">
          <a:xfrm>
            <a:off x="2759075" y="4586288"/>
            <a:ext cx="5794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hub</a:t>
            </a:r>
          </a:p>
        </p:txBody>
      </p:sp>
      <p:sp>
        <p:nvSpPr>
          <p:cNvPr id="1053" name="Text Box 29"/>
          <p:cNvSpPr txBox="1">
            <a:spLocks noChangeArrowheads="1"/>
          </p:cNvSpPr>
          <p:nvPr/>
        </p:nvSpPr>
        <p:spPr bwMode="auto">
          <a:xfrm>
            <a:off x="4814888" y="4595813"/>
            <a:ext cx="5699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hub</a:t>
            </a:r>
          </a:p>
        </p:txBody>
      </p:sp>
      <p:sp>
        <p:nvSpPr>
          <p:cNvPr id="1054" name="Text Box 30"/>
          <p:cNvSpPr txBox="1">
            <a:spLocks noChangeArrowheads="1"/>
          </p:cNvSpPr>
          <p:nvPr/>
        </p:nvSpPr>
        <p:spPr bwMode="auto">
          <a:xfrm>
            <a:off x="6904038" y="4456113"/>
            <a:ext cx="5699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hub</a:t>
            </a:r>
          </a:p>
        </p:txBody>
      </p:sp>
      <p:sp>
        <p:nvSpPr>
          <p:cNvPr id="1055" name="Text Box 31"/>
          <p:cNvSpPr txBox="1">
            <a:spLocks noChangeArrowheads="1"/>
          </p:cNvSpPr>
          <p:nvPr/>
        </p:nvSpPr>
        <p:spPr bwMode="auto">
          <a:xfrm>
            <a:off x="4968875" y="3124200"/>
            <a:ext cx="5699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hub</a:t>
            </a:r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auto">
          <a:xfrm>
            <a:off x="4433888" y="3417888"/>
            <a:ext cx="361950" cy="74612"/>
          </a:xfrm>
          <a:prstGeom prst="rect">
            <a:avLst/>
          </a:prstGeom>
          <a:solidFill>
            <a:schemeClr val="hlink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l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57" name="Slide Number Placeholder 3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491E5F38-3D19-4C36-BAAD-65D6A5039C1C}" type="slidenum">
              <a:rPr lang="en-US" altLang="en-US" sz="1400">
                <a:latin typeface="Arial" charset="0"/>
              </a:rPr>
              <a:pPr eaLnBrk="1" hangingPunct="1"/>
              <a:t>6</a:t>
            </a:fld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46100" y="228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smtClean="0"/>
              <a:t>Switch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1900"/>
            <a:ext cx="8240713" cy="4711700"/>
          </a:xfrm>
        </p:spPr>
        <p:txBody>
          <a:bodyPr/>
          <a:lstStyle/>
          <a:p>
            <a:pPr eaLnBrk="1" hangingPunct="1"/>
            <a:r>
              <a:rPr lang="en-US" altLang="en-US" sz="2000" dirty="0" smtClean="0"/>
              <a:t>Data Link layer device</a:t>
            </a:r>
          </a:p>
          <a:p>
            <a:pPr lvl="1" eaLnBrk="1" hangingPunct="1"/>
            <a:r>
              <a:rPr lang="en-US" altLang="en-US" dirty="0" smtClean="0"/>
              <a:t>stores and forwards Ethernet frames</a:t>
            </a:r>
          </a:p>
          <a:p>
            <a:pPr lvl="1" eaLnBrk="1" hangingPunct="1"/>
            <a:r>
              <a:rPr lang="en-US" altLang="en-US" dirty="0" smtClean="0"/>
              <a:t>examines frame header and </a:t>
            </a:r>
            <a:r>
              <a:rPr lang="en-US" altLang="en-US" dirty="0" smtClean="0">
                <a:solidFill>
                  <a:srgbClr val="FF0000"/>
                </a:solidFill>
              </a:rPr>
              <a:t>selectively</a:t>
            </a:r>
            <a:r>
              <a:rPr lang="en-US" altLang="en-US" dirty="0" smtClean="0"/>
              <a:t> forwards frame based on MAC destination address</a:t>
            </a:r>
          </a:p>
          <a:p>
            <a:pPr lvl="1" eaLnBrk="1" hangingPunct="1"/>
            <a:r>
              <a:rPr lang="en-US" altLang="en-US" dirty="0" smtClean="0"/>
              <a:t>when frame is to be forwarded on segment, uses CSMA/CD to access segment</a:t>
            </a:r>
            <a:endParaRPr lang="en-US" altLang="en-US" sz="1800" dirty="0" smtClean="0"/>
          </a:p>
          <a:p>
            <a:pPr eaLnBrk="1" hangingPunct="1"/>
            <a:r>
              <a:rPr lang="en-US" altLang="en-US" sz="2000" dirty="0" smtClean="0"/>
              <a:t>transparent</a:t>
            </a:r>
          </a:p>
          <a:p>
            <a:pPr lvl="1" eaLnBrk="1" hangingPunct="1"/>
            <a:r>
              <a:rPr lang="en-US" altLang="en-US" dirty="0" smtClean="0"/>
              <a:t>hosts are unaware of presence of switches</a:t>
            </a:r>
            <a:endParaRPr lang="en-US" altLang="en-US" sz="1800" dirty="0" smtClean="0"/>
          </a:p>
          <a:p>
            <a:pPr eaLnBrk="1" hangingPunct="1"/>
            <a:r>
              <a:rPr lang="en-US" altLang="en-US" sz="2000" dirty="0" smtClean="0"/>
              <a:t>plug-and-play, self-learning</a:t>
            </a:r>
          </a:p>
          <a:p>
            <a:pPr lvl="1" eaLnBrk="1" hangingPunct="1"/>
            <a:r>
              <a:rPr lang="en-US" altLang="en-US" dirty="0" smtClean="0"/>
              <a:t>switches do not need to be configured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sz="2000" dirty="0" smtClean="0"/>
          </a:p>
          <a:p>
            <a:pPr eaLnBrk="1" hangingPunct="1"/>
            <a:endParaRPr lang="en-US" altLang="en-US" sz="2000" dirty="0" smtClean="0"/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91CEA021-AFDB-4D9E-994D-CD6CDBB568F9}" type="slidenum">
              <a:rPr lang="en-US" altLang="en-US" sz="1400">
                <a:latin typeface="Arial" charset="0"/>
              </a:rPr>
              <a:pPr eaLnBrk="1" hangingPunct="1"/>
              <a:t>7</a:t>
            </a:fld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Forwarding</a:t>
            </a:r>
          </a:p>
        </p:txBody>
      </p:sp>
      <p:sp>
        <p:nvSpPr>
          <p:cNvPr id="2060" name="Text Box 3"/>
          <p:cNvSpPr txBox="1">
            <a:spLocks noChangeArrowheads="1"/>
          </p:cNvSpPr>
          <p:nvPr/>
        </p:nvSpPr>
        <p:spPr bwMode="auto">
          <a:xfrm>
            <a:off x="739775" y="4648200"/>
            <a:ext cx="7712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>
              <a:buFontTx/>
              <a:buChar char="•"/>
            </a:pPr>
            <a:r>
              <a:rPr lang="en-US" altLang="en-US" dirty="0">
                <a:latin typeface="Comic Sans MS" pitchFamily="66" charset="0"/>
              </a:rPr>
              <a:t> </a:t>
            </a:r>
            <a:r>
              <a:rPr lang="en-US" altLang="en-US" dirty="0">
                <a:latin typeface="Arial" charset="0"/>
              </a:rPr>
              <a:t>How to determine onto which LAN segment to     	forward frame?</a:t>
            </a:r>
          </a:p>
          <a:p>
            <a:pPr>
              <a:buFontTx/>
              <a:buChar char="•"/>
            </a:pPr>
            <a:r>
              <a:rPr lang="en-US" altLang="en-US" dirty="0">
                <a:latin typeface="Arial" charset="0"/>
              </a:rPr>
              <a:t> Looks like a routing problem...</a:t>
            </a:r>
          </a:p>
        </p:txBody>
      </p:sp>
      <p:grpSp>
        <p:nvGrpSpPr>
          <p:cNvPr id="2061" name="Group 4"/>
          <p:cNvGrpSpPr>
            <a:grpSpLocks/>
          </p:cNvGrpSpPr>
          <p:nvPr/>
        </p:nvGrpSpPr>
        <p:grpSpPr bwMode="auto">
          <a:xfrm>
            <a:off x="658813" y="1125538"/>
            <a:ext cx="7173912" cy="3313112"/>
            <a:chOff x="431" y="653"/>
            <a:chExt cx="4519" cy="2087"/>
          </a:xfrm>
        </p:grpSpPr>
        <p:sp>
          <p:nvSpPr>
            <p:cNvPr id="2066" name="Rectangle 5"/>
            <p:cNvSpPr>
              <a:spLocks noChangeArrowheads="1"/>
            </p:cNvSpPr>
            <p:nvPr/>
          </p:nvSpPr>
          <p:spPr bwMode="auto">
            <a:xfrm>
              <a:off x="2543" y="1914"/>
              <a:ext cx="224" cy="56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aphicFrame>
          <p:nvGraphicFramePr>
            <p:cNvPr id="2050" name="Object 6"/>
            <p:cNvGraphicFramePr>
              <a:graphicFrameLocks noChangeAspect="1"/>
            </p:cNvGraphicFramePr>
            <p:nvPr/>
          </p:nvGraphicFramePr>
          <p:xfrm>
            <a:off x="771" y="2177"/>
            <a:ext cx="323" cy="282"/>
          </p:xfrm>
          <a:graphic>
            <a:graphicData uri="http://schemas.openxmlformats.org/presentationml/2006/ole">
              <p:oleObj spid="_x0000_s2127" name="Clip" r:id="rId3" imgW="1307263" imgH="1084139" progId="">
                <p:embed/>
              </p:oleObj>
            </a:graphicData>
          </a:graphic>
        </p:graphicFrame>
        <p:graphicFrame>
          <p:nvGraphicFramePr>
            <p:cNvPr id="2051" name="Object 7"/>
            <p:cNvGraphicFramePr>
              <a:graphicFrameLocks noChangeAspect="1"/>
            </p:cNvGraphicFramePr>
            <p:nvPr/>
          </p:nvGraphicFramePr>
          <p:xfrm>
            <a:off x="2866" y="2188"/>
            <a:ext cx="323" cy="282"/>
          </p:xfrm>
          <a:graphic>
            <a:graphicData uri="http://schemas.openxmlformats.org/presentationml/2006/ole">
              <p:oleObj spid="_x0000_s2128" name="Clip" r:id="rId4" imgW="1307263" imgH="1084139" progId="">
                <p:embed/>
              </p:oleObj>
            </a:graphicData>
          </a:graphic>
        </p:graphicFrame>
        <p:graphicFrame>
          <p:nvGraphicFramePr>
            <p:cNvPr id="2052" name="Object 8"/>
            <p:cNvGraphicFramePr>
              <a:graphicFrameLocks noChangeAspect="1"/>
            </p:cNvGraphicFramePr>
            <p:nvPr/>
          </p:nvGraphicFramePr>
          <p:xfrm>
            <a:off x="3496" y="2150"/>
            <a:ext cx="323" cy="282"/>
          </p:xfrm>
          <a:graphic>
            <a:graphicData uri="http://schemas.openxmlformats.org/presentationml/2006/ole">
              <p:oleObj spid="_x0000_s2129" name="Clip" r:id="rId5" imgW="1307263" imgH="1084139" progId="">
                <p:embed/>
              </p:oleObj>
            </a:graphicData>
          </a:graphic>
        </p:graphicFrame>
        <p:graphicFrame>
          <p:nvGraphicFramePr>
            <p:cNvPr id="2053" name="Object 9"/>
            <p:cNvGraphicFramePr>
              <a:graphicFrameLocks noChangeAspect="1"/>
            </p:cNvGraphicFramePr>
            <p:nvPr/>
          </p:nvGraphicFramePr>
          <p:xfrm>
            <a:off x="1282" y="2198"/>
            <a:ext cx="323" cy="282"/>
          </p:xfrm>
          <a:graphic>
            <a:graphicData uri="http://schemas.openxmlformats.org/presentationml/2006/ole">
              <p:oleObj spid="_x0000_s2130" name="Clip" r:id="rId6" imgW="1307263" imgH="1084139" progId="">
                <p:embed/>
              </p:oleObj>
            </a:graphicData>
          </a:graphic>
        </p:graphicFrame>
        <p:sp>
          <p:nvSpPr>
            <p:cNvPr id="2067" name="Rectangle 10"/>
            <p:cNvSpPr>
              <a:spLocks noChangeArrowheads="1"/>
            </p:cNvSpPr>
            <p:nvPr/>
          </p:nvSpPr>
          <p:spPr bwMode="auto">
            <a:xfrm>
              <a:off x="3969" y="1921"/>
              <a:ext cx="224" cy="56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2068" name="Rectangle 11"/>
            <p:cNvSpPr>
              <a:spLocks noChangeArrowheads="1"/>
            </p:cNvSpPr>
            <p:nvPr/>
          </p:nvSpPr>
          <p:spPr bwMode="auto">
            <a:xfrm>
              <a:off x="1154" y="1912"/>
              <a:ext cx="224" cy="56"/>
            </a:xfrm>
            <a:prstGeom prst="rect">
              <a:avLst/>
            </a:prstGeom>
            <a:solidFill>
              <a:schemeClr val="hlink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l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hlink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aphicFrame>
          <p:nvGraphicFramePr>
            <p:cNvPr id="2054" name="Object 12"/>
            <p:cNvGraphicFramePr>
              <a:graphicFrameLocks noChangeAspect="1"/>
            </p:cNvGraphicFramePr>
            <p:nvPr/>
          </p:nvGraphicFramePr>
          <p:xfrm>
            <a:off x="2011" y="2061"/>
            <a:ext cx="323" cy="282"/>
          </p:xfrm>
          <a:graphic>
            <a:graphicData uri="http://schemas.openxmlformats.org/presentationml/2006/ole">
              <p:oleObj spid="_x0000_s2131" name="Clip" r:id="rId7" imgW="1307263" imgH="1084139" progId="">
                <p:embed/>
              </p:oleObj>
            </a:graphicData>
          </a:graphic>
        </p:graphicFrame>
        <p:graphicFrame>
          <p:nvGraphicFramePr>
            <p:cNvPr id="2055" name="Object 13"/>
            <p:cNvGraphicFramePr>
              <a:graphicFrameLocks noChangeAspect="1"/>
            </p:cNvGraphicFramePr>
            <p:nvPr/>
          </p:nvGraphicFramePr>
          <p:xfrm>
            <a:off x="2350" y="2458"/>
            <a:ext cx="323" cy="282"/>
          </p:xfrm>
          <a:graphic>
            <a:graphicData uri="http://schemas.openxmlformats.org/presentationml/2006/ole">
              <p:oleObj spid="_x0000_s2132" name="Clip" r:id="rId8" imgW="1307263" imgH="1084139" progId="">
                <p:embed/>
              </p:oleObj>
            </a:graphicData>
          </a:graphic>
        </p:graphicFrame>
        <p:graphicFrame>
          <p:nvGraphicFramePr>
            <p:cNvPr id="2056" name="Object 14"/>
            <p:cNvGraphicFramePr>
              <a:graphicFrameLocks noChangeAspect="1"/>
            </p:cNvGraphicFramePr>
            <p:nvPr/>
          </p:nvGraphicFramePr>
          <p:xfrm>
            <a:off x="4627" y="2035"/>
            <a:ext cx="323" cy="282"/>
          </p:xfrm>
          <a:graphic>
            <a:graphicData uri="http://schemas.openxmlformats.org/presentationml/2006/ole">
              <p:oleObj spid="_x0000_s2133" name="Clip" r:id="rId9" imgW="1307263" imgH="1084139" progId="">
                <p:embed/>
              </p:oleObj>
            </a:graphicData>
          </a:graphic>
        </p:graphicFrame>
        <p:graphicFrame>
          <p:nvGraphicFramePr>
            <p:cNvPr id="2057" name="Object 15"/>
            <p:cNvGraphicFramePr>
              <a:graphicFrameLocks noChangeAspect="1"/>
            </p:cNvGraphicFramePr>
            <p:nvPr/>
          </p:nvGraphicFramePr>
          <p:xfrm>
            <a:off x="4043" y="2342"/>
            <a:ext cx="323" cy="282"/>
          </p:xfrm>
          <a:graphic>
            <a:graphicData uri="http://schemas.openxmlformats.org/presentationml/2006/ole">
              <p:oleObj spid="_x0000_s2134" name="Clip" r:id="rId10" imgW="1307263" imgH="1084139" progId="">
                <p:embed/>
              </p:oleObj>
            </a:graphicData>
          </a:graphic>
        </p:graphicFrame>
        <p:graphicFrame>
          <p:nvGraphicFramePr>
            <p:cNvPr id="2058" name="Object 16"/>
            <p:cNvGraphicFramePr>
              <a:graphicFrameLocks noChangeAspect="1"/>
            </p:cNvGraphicFramePr>
            <p:nvPr/>
          </p:nvGraphicFramePr>
          <p:xfrm>
            <a:off x="431" y="1779"/>
            <a:ext cx="323" cy="282"/>
          </p:xfrm>
          <a:graphic>
            <a:graphicData uri="http://schemas.openxmlformats.org/presentationml/2006/ole">
              <p:oleObj spid="_x0000_s2135" name="Clip" r:id="rId11" imgW="1307263" imgH="1084139" progId="">
                <p:embed/>
              </p:oleObj>
            </a:graphicData>
          </a:graphic>
        </p:graphicFrame>
        <p:sp>
          <p:nvSpPr>
            <p:cNvPr id="2069" name="Line 17"/>
            <p:cNvSpPr>
              <a:spLocks noChangeShapeType="1"/>
            </p:cNvSpPr>
            <p:nvPr/>
          </p:nvSpPr>
          <p:spPr bwMode="auto">
            <a:xfrm flipH="1">
              <a:off x="722" y="1915"/>
              <a:ext cx="4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070" name="Line 18"/>
            <p:cNvSpPr>
              <a:spLocks noChangeShapeType="1"/>
            </p:cNvSpPr>
            <p:nvPr/>
          </p:nvSpPr>
          <p:spPr bwMode="auto">
            <a:xfrm flipH="1">
              <a:off x="1022" y="1955"/>
              <a:ext cx="211" cy="2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071" name="Line 19"/>
            <p:cNvSpPr>
              <a:spLocks noChangeShapeType="1"/>
            </p:cNvSpPr>
            <p:nvPr/>
          </p:nvSpPr>
          <p:spPr bwMode="auto">
            <a:xfrm>
              <a:off x="1347" y="1979"/>
              <a:ext cx="56" cy="2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072" name="Line 20"/>
            <p:cNvSpPr>
              <a:spLocks noChangeShapeType="1"/>
            </p:cNvSpPr>
            <p:nvPr/>
          </p:nvSpPr>
          <p:spPr bwMode="auto">
            <a:xfrm flipH="1">
              <a:off x="2312" y="1947"/>
              <a:ext cx="268" cy="1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073" name="Line 21"/>
            <p:cNvSpPr>
              <a:spLocks noChangeShapeType="1"/>
            </p:cNvSpPr>
            <p:nvPr/>
          </p:nvSpPr>
          <p:spPr bwMode="auto">
            <a:xfrm flipH="1">
              <a:off x="2555" y="1963"/>
              <a:ext cx="98" cy="4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074" name="Line 22"/>
            <p:cNvSpPr>
              <a:spLocks noChangeShapeType="1"/>
            </p:cNvSpPr>
            <p:nvPr/>
          </p:nvSpPr>
          <p:spPr bwMode="auto">
            <a:xfrm>
              <a:off x="2791" y="1915"/>
              <a:ext cx="178" cy="3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075" name="Line 23"/>
            <p:cNvSpPr>
              <a:spLocks noChangeShapeType="1"/>
            </p:cNvSpPr>
            <p:nvPr/>
          </p:nvSpPr>
          <p:spPr bwMode="auto">
            <a:xfrm flipH="1">
              <a:off x="3781" y="1979"/>
              <a:ext cx="332" cy="2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076" name="Line 24"/>
            <p:cNvSpPr>
              <a:spLocks noChangeShapeType="1"/>
            </p:cNvSpPr>
            <p:nvPr/>
          </p:nvSpPr>
          <p:spPr bwMode="auto">
            <a:xfrm flipH="1">
              <a:off x="4170" y="1955"/>
              <a:ext cx="8" cy="39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077" name="Line 25"/>
            <p:cNvSpPr>
              <a:spLocks noChangeShapeType="1"/>
            </p:cNvSpPr>
            <p:nvPr/>
          </p:nvSpPr>
          <p:spPr bwMode="auto">
            <a:xfrm>
              <a:off x="4267" y="1890"/>
              <a:ext cx="398" cy="20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2078" name="Group 26"/>
            <p:cNvGrpSpPr>
              <a:grpSpLocks/>
            </p:cNvGrpSpPr>
            <p:nvPr/>
          </p:nvGrpSpPr>
          <p:grpSpPr bwMode="auto">
            <a:xfrm>
              <a:off x="2583" y="698"/>
              <a:ext cx="288" cy="209"/>
              <a:chOff x="620" y="1640"/>
              <a:chExt cx="288" cy="209"/>
            </a:xfrm>
          </p:grpSpPr>
          <p:sp>
            <p:nvSpPr>
              <p:cNvPr id="2086" name="Line 27"/>
              <p:cNvSpPr>
                <a:spLocks noChangeShapeType="1"/>
              </p:cNvSpPr>
              <p:nvPr/>
            </p:nvSpPr>
            <p:spPr bwMode="auto">
              <a:xfrm>
                <a:off x="908" y="1640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87" name="Rectangle 28"/>
              <p:cNvSpPr>
                <a:spLocks noChangeArrowheads="1"/>
              </p:cNvSpPr>
              <p:nvPr/>
            </p:nvSpPr>
            <p:spPr bwMode="auto">
              <a:xfrm>
                <a:off x="620" y="1784"/>
                <a:ext cx="267" cy="65"/>
              </a:xfrm>
              <a:prstGeom prst="rect">
                <a:avLst/>
              </a:prstGeom>
              <a:solidFill>
                <a:schemeClr val="hlink"/>
              </a:solidFill>
              <a:ln w="9525">
                <a:miter lim="800000"/>
                <a:headEnd/>
                <a:tailEnd/>
              </a:ln>
              <a:scene3d>
                <a:camera prst="legacyObliqueTopRight"/>
                <a:lightRig rig="legacyFlat3" dir="l"/>
              </a:scene3d>
              <a:sp3d extrusionH="430200" prstMaterial="legacyMatte">
                <a:bevelT w="13500" h="13500" prst="angle"/>
                <a:bevelB w="13500" h="13500" prst="angle"/>
                <a:extrusionClr>
                  <a:schemeClr val="hlink"/>
                </a:extrusionClr>
              </a:sp3d>
            </p:spPr>
            <p:txBody>
              <a:bodyPr wrap="none" anchor="ctr">
                <a:flatTx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grpSp>
            <p:nvGrpSpPr>
              <p:cNvPr id="2088" name="Group 29"/>
              <p:cNvGrpSpPr>
                <a:grpSpLocks/>
              </p:cNvGrpSpPr>
              <p:nvPr/>
            </p:nvGrpSpPr>
            <p:grpSpPr bwMode="auto">
              <a:xfrm>
                <a:off x="764" y="1688"/>
                <a:ext cx="109" cy="91"/>
                <a:chOff x="576" y="3456"/>
                <a:chExt cx="288" cy="240"/>
              </a:xfrm>
            </p:grpSpPr>
            <p:sp>
              <p:nvSpPr>
                <p:cNvPr id="2089" name="Line 30"/>
                <p:cNvSpPr>
                  <a:spLocks noChangeShapeType="1"/>
                </p:cNvSpPr>
                <p:nvPr/>
              </p:nvSpPr>
              <p:spPr bwMode="auto">
                <a:xfrm>
                  <a:off x="624" y="3456"/>
                  <a:ext cx="192" cy="24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2090" name="Line 31"/>
                <p:cNvSpPr>
                  <a:spLocks noChangeShapeType="1"/>
                </p:cNvSpPr>
                <p:nvPr/>
              </p:nvSpPr>
              <p:spPr bwMode="auto">
                <a:xfrm flipH="1">
                  <a:off x="576" y="3456"/>
                  <a:ext cx="288" cy="24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2079" name="Line 32"/>
            <p:cNvSpPr>
              <a:spLocks noChangeShapeType="1"/>
            </p:cNvSpPr>
            <p:nvPr/>
          </p:nvSpPr>
          <p:spPr bwMode="auto">
            <a:xfrm flipH="1">
              <a:off x="1339" y="909"/>
              <a:ext cx="1290" cy="8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080" name="Line 33"/>
            <p:cNvSpPr>
              <a:spLocks noChangeShapeType="1"/>
            </p:cNvSpPr>
            <p:nvPr/>
          </p:nvSpPr>
          <p:spPr bwMode="auto">
            <a:xfrm>
              <a:off x="2750" y="901"/>
              <a:ext cx="0" cy="9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081" name="Line 34"/>
            <p:cNvSpPr>
              <a:spLocks noChangeShapeType="1"/>
            </p:cNvSpPr>
            <p:nvPr/>
          </p:nvSpPr>
          <p:spPr bwMode="auto">
            <a:xfrm flipH="1" flipV="1">
              <a:off x="2872" y="860"/>
              <a:ext cx="1160" cy="10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082" name="Text Box 35"/>
            <p:cNvSpPr txBox="1">
              <a:spLocks noChangeArrowheads="1"/>
            </p:cNvSpPr>
            <p:nvPr/>
          </p:nvSpPr>
          <p:spPr bwMode="auto">
            <a:xfrm>
              <a:off x="1476" y="1749"/>
              <a:ext cx="35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altLang="en-US" sz="1800">
                  <a:latin typeface="Comic Sans MS" pitchFamily="66" charset="0"/>
                </a:rPr>
                <a:t>hub</a:t>
              </a:r>
            </a:p>
          </p:txBody>
        </p:sp>
        <p:sp>
          <p:nvSpPr>
            <p:cNvPr id="2083" name="Text Box 36"/>
            <p:cNvSpPr txBox="1">
              <a:spLocks noChangeArrowheads="1"/>
            </p:cNvSpPr>
            <p:nvPr/>
          </p:nvSpPr>
          <p:spPr bwMode="auto">
            <a:xfrm>
              <a:off x="2871" y="1756"/>
              <a:ext cx="35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altLang="en-US" sz="1800">
                  <a:latin typeface="Comic Sans MS" pitchFamily="66" charset="0"/>
                </a:rPr>
                <a:t>hub</a:t>
              </a:r>
            </a:p>
          </p:txBody>
        </p:sp>
        <p:sp>
          <p:nvSpPr>
            <p:cNvPr id="2084" name="Text Box 37"/>
            <p:cNvSpPr txBox="1">
              <a:spLocks noChangeArrowheads="1"/>
            </p:cNvSpPr>
            <p:nvPr/>
          </p:nvSpPr>
          <p:spPr bwMode="auto">
            <a:xfrm>
              <a:off x="4290" y="1651"/>
              <a:ext cx="359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altLang="en-US" sz="1800">
                  <a:latin typeface="Comic Sans MS" pitchFamily="66" charset="0"/>
                </a:rPr>
                <a:t>hub</a:t>
              </a:r>
            </a:p>
          </p:txBody>
        </p:sp>
        <p:sp>
          <p:nvSpPr>
            <p:cNvPr id="2085" name="Text Box 38"/>
            <p:cNvSpPr txBox="1">
              <a:spLocks noChangeArrowheads="1"/>
            </p:cNvSpPr>
            <p:nvPr/>
          </p:nvSpPr>
          <p:spPr bwMode="auto">
            <a:xfrm>
              <a:off x="2976" y="653"/>
              <a:ext cx="55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</a:defRPr>
              </a:lvl9pPr>
            </a:lstStyle>
            <a:p>
              <a:r>
                <a:rPr lang="en-US" altLang="en-US" sz="1800">
                  <a:latin typeface="Comic Sans MS" pitchFamily="66" charset="0"/>
                </a:rPr>
                <a:t>switch</a:t>
              </a:r>
            </a:p>
          </p:txBody>
        </p:sp>
      </p:grpSp>
      <p:sp>
        <p:nvSpPr>
          <p:cNvPr id="2062" name="Text Box 39"/>
          <p:cNvSpPr txBox="1">
            <a:spLocks noChangeArrowheads="1"/>
          </p:cNvSpPr>
          <p:nvPr/>
        </p:nvSpPr>
        <p:spPr bwMode="auto">
          <a:xfrm>
            <a:off x="3746500" y="1358900"/>
            <a:ext cx="2873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1</a:t>
            </a:r>
          </a:p>
        </p:txBody>
      </p:sp>
      <p:sp>
        <p:nvSpPr>
          <p:cNvPr id="2063" name="Text Box 40"/>
          <p:cNvSpPr txBox="1">
            <a:spLocks noChangeArrowheads="1"/>
          </p:cNvSpPr>
          <p:nvPr/>
        </p:nvSpPr>
        <p:spPr bwMode="auto">
          <a:xfrm>
            <a:off x="4079875" y="1681163"/>
            <a:ext cx="323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2</a:t>
            </a:r>
          </a:p>
        </p:txBody>
      </p:sp>
      <p:sp>
        <p:nvSpPr>
          <p:cNvPr id="2064" name="Text Box 41"/>
          <p:cNvSpPr txBox="1">
            <a:spLocks noChangeArrowheads="1"/>
          </p:cNvSpPr>
          <p:nvPr/>
        </p:nvSpPr>
        <p:spPr bwMode="auto">
          <a:xfrm>
            <a:off x="4545013" y="1617663"/>
            <a:ext cx="323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r>
              <a:rPr lang="en-US" altLang="en-US" sz="1800">
                <a:latin typeface="Comic Sans MS" pitchFamily="66" charset="0"/>
              </a:rPr>
              <a:t>3</a:t>
            </a:r>
          </a:p>
        </p:txBody>
      </p:sp>
      <p:sp>
        <p:nvSpPr>
          <p:cNvPr id="2065" name="Slide Number Placeholder 4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AAA66231-6426-4620-A32E-99819BA3D15A}" type="slidenum">
              <a:rPr lang="en-US" altLang="en-US" sz="1400">
                <a:latin typeface="Arial" charset="0"/>
              </a:rPr>
              <a:pPr eaLnBrk="1" hangingPunct="1"/>
              <a:t>8</a:t>
            </a:fld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en-US" smtClean="0"/>
              <a:t>Self Learning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0850" y="1547813"/>
            <a:ext cx="8420100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000" dirty="0" smtClean="0"/>
              <a:t>A switch has a switch </a:t>
            </a:r>
            <a:r>
              <a:rPr lang="en-US" altLang="en-US" sz="2000" dirty="0" smtClean="0"/>
              <a:t>table (hash table in the book)</a:t>
            </a:r>
            <a:endParaRPr lang="en-US" altLang="en-US" sz="2000" dirty="0" smtClean="0"/>
          </a:p>
          <a:p>
            <a:pPr eaLnBrk="1" hangingPunct="1"/>
            <a:r>
              <a:rPr lang="en-US" altLang="en-US" sz="2000" dirty="0"/>
              <a:t>E</a:t>
            </a:r>
            <a:r>
              <a:rPr lang="en-US" altLang="en-US" sz="2000" dirty="0" smtClean="0"/>
              <a:t>ntry in switch table: </a:t>
            </a:r>
          </a:p>
          <a:p>
            <a:pPr lvl="1" eaLnBrk="1" hangingPunct="1"/>
            <a:r>
              <a:rPr lang="en-US" altLang="en-US" dirty="0" smtClean="0"/>
              <a:t>(MAC Address, Interface, Time Stamp)</a:t>
            </a:r>
          </a:p>
          <a:p>
            <a:pPr lvl="1" eaLnBrk="1" hangingPunct="1"/>
            <a:r>
              <a:rPr lang="en-US" altLang="en-US" dirty="0"/>
              <a:t>S</a:t>
            </a:r>
            <a:r>
              <a:rPr lang="en-US" altLang="en-US" dirty="0" smtClean="0"/>
              <a:t>tale entries in table dropped (TTL can be 60 min) </a:t>
            </a:r>
          </a:p>
          <a:p>
            <a:pPr lvl="1" eaLnBrk="1" hangingPunct="1"/>
            <a:endParaRPr lang="en-US" altLang="en-US" dirty="0" smtClean="0"/>
          </a:p>
          <a:p>
            <a:pPr eaLnBrk="1" hangingPunct="1"/>
            <a:r>
              <a:rPr lang="en-US" altLang="en-US" sz="2000" dirty="0" smtClean="0"/>
              <a:t>Switch </a:t>
            </a:r>
            <a:r>
              <a:rPr lang="en-US" altLang="en-US" sz="2000" i="1" dirty="0" smtClean="0">
                <a:solidFill>
                  <a:schemeClr val="accent2"/>
                </a:solidFill>
              </a:rPr>
              <a:t>learns</a:t>
            </a:r>
            <a:r>
              <a:rPr lang="en-US" altLang="en-US" sz="2000" dirty="0" smtClean="0"/>
              <a:t> which hosts can be reached through which interfaces</a:t>
            </a:r>
          </a:p>
          <a:p>
            <a:pPr lvl="1" eaLnBrk="1" hangingPunct="1"/>
            <a:r>
              <a:rPr lang="en-US" altLang="en-US" dirty="0"/>
              <a:t>W</a:t>
            </a:r>
            <a:r>
              <a:rPr lang="en-US" altLang="en-US" dirty="0" smtClean="0"/>
              <a:t>hen a frame is </a:t>
            </a:r>
            <a:r>
              <a:rPr lang="en-US" altLang="en-US" dirty="0" smtClean="0">
                <a:solidFill>
                  <a:schemeClr val="accent2"/>
                </a:solidFill>
              </a:rPr>
              <a:t>received</a:t>
            </a:r>
            <a:r>
              <a:rPr lang="en-US" altLang="en-US" dirty="0" smtClean="0"/>
              <a:t>, switch “learns” location of sender: incoming LAN segment</a:t>
            </a:r>
          </a:p>
          <a:p>
            <a:pPr lvl="1" eaLnBrk="1" hangingPunct="1"/>
            <a:r>
              <a:rPr lang="en-US" altLang="en-US" dirty="0" smtClean="0"/>
              <a:t>records </a:t>
            </a:r>
            <a:r>
              <a:rPr lang="en-US" altLang="en-US" dirty="0" smtClean="0">
                <a:solidFill>
                  <a:schemeClr val="accent2"/>
                </a:solidFill>
              </a:rPr>
              <a:t>sender/location</a:t>
            </a:r>
            <a:r>
              <a:rPr lang="en-US" altLang="en-US" dirty="0" smtClean="0"/>
              <a:t> pair in switch table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A6CE12BB-568A-4CD5-A782-844830285EA4}" type="slidenum">
              <a:rPr lang="en-US" altLang="en-US" sz="1400">
                <a:latin typeface="Arial" charset="0"/>
              </a:rPr>
              <a:pPr eaLnBrk="1" hangingPunct="1"/>
              <a:t>9</a:t>
            </a:fld>
            <a:endParaRPr lang="en-US" altLang="en-U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_simple">
  <a:themeElements>
    <a:clrScheme name="class_simpl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lass_sim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class_simpl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_simpl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_simpl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Settings\Zhenhai Duan\Application Data\Microsoft\Templates\class_simple.pot</Template>
  <TotalTime>0</TotalTime>
  <Words>1012</Words>
  <Application>Microsoft Office PowerPoint</Application>
  <PresentationFormat>On-screen Show (4:3)</PresentationFormat>
  <Paragraphs>235</Paragraphs>
  <Slides>21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class_simple</vt:lpstr>
      <vt:lpstr>Clip</vt:lpstr>
      <vt:lpstr>Chapter 4 Data Link Layer Switching</vt:lpstr>
      <vt:lpstr>Interconnecting LANs</vt:lpstr>
      <vt:lpstr>Interconnecting at Different Layers</vt:lpstr>
      <vt:lpstr>Question</vt:lpstr>
      <vt:lpstr>Question</vt:lpstr>
      <vt:lpstr>Interconnecting with Hubs</vt:lpstr>
      <vt:lpstr>Switch</vt:lpstr>
      <vt:lpstr>Forwarding</vt:lpstr>
      <vt:lpstr>Self Learning</vt:lpstr>
      <vt:lpstr>Filtering/Forwarding</vt:lpstr>
      <vt:lpstr>An Example</vt:lpstr>
      <vt:lpstr>Switch Example</vt:lpstr>
      <vt:lpstr>Looping Problem</vt:lpstr>
      <vt:lpstr>Slide 14</vt:lpstr>
      <vt:lpstr>Switch: Traffic Isolation</vt:lpstr>
      <vt:lpstr>Switches: Dedicated Access</vt:lpstr>
      <vt:lpstr>Institutional network</vt:lpstr>
      <vt:lpstr>Switches vs. Routers</vt:lpstr>
      <vt:lpstr>Virtual LANs</vt:lpstr>
      <vt:lpstr>Virtual LANs – IEEE 802.1Q</vt:lpstr>
      <vt:lpstr>Virtual LANs – IEEE 802.1Q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2016-02-23T18:56:32Z</dcterms:created>
  <dcterms:modified xsi:type="dcterms:W3CDTF">2017-10-08T15:52:28Z</dcterms:modified>
</cp:coreProperties>
</file>