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sldIdLst>
    <p:sldId id="256" r:id="rId2"/>
    <p:sldId id="257" r:id="rId3"/>
    <p:sldId id="258" r:id="rId4"/>
    <p:sldId id="259" r:id="rId5"/>
    <p:sldId id="306" r:id="rId6"/>
    <p:sldId id="307" r:id="rId7"/>
    <p:sldId id="260" r:id="rId8"/>
    <p:sldId id="261" r:id="rId9"/>
    <p:sldId id="262" r:id="rId10"/>
    <p:sldId id="263" r:id="rId11"/>
    <p:sldId id="418" r:id="rId12"/>
    <p:sldId id="411" r:id="rId13"/>
    <p:sldId id="412" r:id="rId14"/>
    <p:sldId id="413" r:id="rId15"/>
    <p:sldId id="414" r:id="rId16"/>
    <p:sldId id="415" r:id="rId17"/>
    <p:sldId id="416" r:id="rId18"/>
    <p:sldId id="419" r:id="rId19"/>
    <p:sldId id="308" r:id="rId20"/>
    <p:sldId id="309" r:id="rId21"/>
    <p:sldId id="410" r:id="rId22"/>
    <p:sldId id="310" r:id="rId23"/>
    <p:sldId id="311" r:id="rId24"/>
    <p:sldId id="312" r:id="rId25"/>
    <p:sldId id="313" r:id="rId26"/>
    <p:sldId id="315" r:id="rId27"/>
    <p:sldId id="317" r:id="rId28"/>
    <p:sldId id="318" r:id="rId29"/>
    <p:sldId id="441" r:id="rId30"/>
    <p:sldId id="319" r:id="rId31"/>
    <p:sldId id="442" r:id="rId32"/>
    <p:sldId id="443" r:id="rId33"/>
    <p:sldId id="321" r:id="rId34"/>
    <p:sldId id="325" r:id="rId35"/>
    <p:sldId id="420" r:id="rId36"/>
    <p:sldId id="326" r:id="rId37"/>
    <p:sldId id="327" r:id="rId38"/>
    <p:sldId id="328" r:id="rId39"/>
    <p:sldId id="329" r:id="rId40"/>
    <p:sldId id="330" r:id="rId41"/>
    <p:sldId id="331" r:id="rId42"/>
    <p:sldId id="432" r:id="rId43"/>
    <p:sldId id="433" r:id="rId44"/>
    <p:sldId id="434" r:id="rId45"/>
    <p:sldId id="436" r:id="rId46"/>
    <p:sldId id="435" r:id="rId47"/>
    <p:sldId id="332" r:id="rId48"/>
    <p:sldId id="444" r:id="rId49"/>
    <p:sldId id="335" r:id="rId50"/>
    <p:sldId id="445" r:id="rId51"/>
    <p:sldId id="447" r:id="rId52"/>
    <p:sldId id="437" r:id="rId53"/>
    <p:sldId id="448" r:id="rId54"/>
    <p:sldId id="439" r:id="rId55"/>
    <p:sldId id="446" r:id="rId56"/>
    <p:sldId id="399" r:id="rId57"/>
    <p:sldId id="400" r:id="rId58"/>
    <p:sldId id="401" r:id="rId59"/>
    <p:sldId id="402" r:id="rId60"/>
    <p:sldId id="406" r:id="rId61"/>
    <p:sldId id="407" r:id="rId62"/>
    <p:sldId id="408" r:id="rId63"/>
    <p:sldId id="372" r:id="rId64"/>
    <p:sldId id="373" r:id="rId65"/>
    <p:sldId id="374" r:id="rId66"/>
    <p:sldId id="375" r:id="rId67"/>
    <p:sldId id="378" r:id="rId6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97"/>
    <p:restoredTop sz="97505" autoAdjust="0"/>
  </p:normalViewPr>
  <p:slideViewPr>
    <p:cSldViewPr>
      <p:cViewPr varScale="1">
        <p:scale>
          <a:sx n="151" d="100"/>
          <a:sy n="151" d="100"/>
        </p:scale>
        <p:origin x="-157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37EFF5D-8E44-44E3-BEC3-EFCB0C6052E1}" type="datetimeFigureOut">
              <a:rPr lang="en-US"/>
              <a:pPr>
                <a:defRPr/>
              </a:pPr>
              <a:t>10/8/2017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265C01EA-8C99-4A70-B200-6E7755CBC7C8}" type="slidenum">
              <a:rPr lang="en-US" altLang="en-US"/>
              <a:pPr/>
              <a:t>‹#›</a:t>
            </a:fld>
            <a:endParaRPr lang="en-US" altLang="en-US"/>
          </a:p>
        </p:txBody>
      </p:sp>
    </p:spTree>
    <p:extLst>
      <p:ext uri="{BB962C8B-B14F-4D97-AF65-F5344CB8AC3E}">
        <p14:creationId xmlns:p14="http://schemas.microsoft.com/office/powerpoint/2010/main" xmlns="" val="26718123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325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9F07139-97FB-492E-BC8D-3306441EEDD9}" type="slidenum">
              <a:rPr lang="en-US" altLang="en-US">
                <a:latin typeface="Calibri" panose="020F0502020204030204" pitchFamily="34" charset="0"/>
              </a:rPr>
              <a:pPr eaLnBrk="1" hangingPunct="1"/>
              <a:t>2</a:t>
            </a:fld>
            <a:endParaRPr lang="en-US" altLang="en-US">
              <a:latin typeface="Calibri" panose="020F0502020204030204" pitchFamily="34" charset="0"/>
            </a:endParaRPr>
          </a:p>
        </p:txBody>
      </p:sp>
    </p:spTree>
    <p:extLst>
      <p:ext uri="{BB962C8B-B14F-4D97-AF65-F5344CB8AC3E}">
        <p14:creationId xmlns:p14="http://schemas.microsoft.com/office/powerpoint/2010/main" xmlns="" val="15936592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246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47F9C85-3CD4-4B5F-A0D4-8726092DC0B7}" type="slidenum">
              <a:rPr lang="en-US" altLang="en-US">
                <a:latin typeface="Calibri" panose="020F0502020204030204" pitchFamily="34" charset="0"/>
              </a:rPr>
              <a:pPr eaLnBrk="1" hangingPunct="1"/>
              <a:t>11</a:t>
            </a:fld>
            <a:endParaRPr lang="en-US" altLang="en-US">
              <a:latin typeface="Calibri" panose="020F0502020204030204" pitchFamily="34" charset="0"/>
            </a:endParaRPr>
          </a:p>
        </p:txBody>
      </p:sp>
    </p:spTree>
    <p:extLst>
      <p:ext uri="{BB962C8B-B14F-4D97-AF65-F5344CB8AC3E}">
        <p14:creationId xmlns:p14="http://schemas.microsoft.com/office/powerpoint/2010/main" xmlns="" val="19173059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39B6C69A-F184-486F-A9DB-85BD8FBF9CB6}" type="slidenum">
              <a:rPr lang="en-US" altLang="en-US"/>
              <a:pPr/>
              <a:t>20</a:t>
            </a:fld>
            <a:endParaRPr lang="en-US" altLang="en-US"/>
          </a:p>
        </p:txBody>
      </p:sp>
    </p:spTree>
    <p:extLst>
      <p:ext uri="{BB962C8B-B14F-4D97-AF65-F5344CB8AC3E}">
        <p14:creationId xmlns:p14="http://schemas.microsoft.com/office/powerpoint/2010/main" xmlns="" val="2519900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39B6C69A-F184-486F-A9DB-85BD8FBF9CB6}" type="slidenum">
              <a:rPr lang="en-US" altLang="en-US"/>
              <a:pPr/>
              <a:t>21</a:t>
            </a:fld>
            <a:endParaRPr lang="en-US" altLang="en-US"/>
          </a:p>
        </p:txBody>
      </p:sp>
    </p:spTree>
    <p:extLst>
      <p:ext uri="{BB962C8B-B14F-4D97-AF65-F5344CB8AC3E}">
        <p14:creationId xmlns:p14="http://schemas.microsoft.com/office/powerpoint/2010/main" xmlns="" val="2519900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076169F-1865-49C8-A060-C7CC15AB677C}" type="slidenum">
              <a:rPr lang="en-US" altLang="en-US"/>
              <a:pPr/>
              <a:t>22</a:t>
            </a:fld>
            <a:endParaRPr lang="en-US" altLang="en-US"/>
          </a:p>
        </p:txBody>
      </p:sp>
    </p:spTree>
    <p:extLst>
      <p:ext uri="{BB962C8B-B14F-4D97-AF65-F5344CB8AC3E}">
        <p14:creationId xmlns:p14="http://schemas.microsoft.com/office/powerpoint/2010/main" xmlns="" val="29719790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sz="1200" dirty="0" smtClean="0"/>
              <a:t>Answer: c. There are 8 possibilities and three will not cause collision – one selects 0, the other two selects 1.</a:t>
            </a:r>
          </a:p>
          <a:p>
            <a:endParaRPr lang="en-US" dirty="0"/>
          </a:p>
        </p:txBody>
      </p:sp>
      <p:sp>
        <p:nvSpPr>
          <p:cNvPr id="4" name="Slide Number Placeholder 3"/>
          <p:cNvSpPr>
            <a:spLocks noGrp="1"/>
          </p:cNvSpPr>
          <p:nvPr>
            <p:ph type="sldNum" sz="quarter" idx="10"/>
          </p:nvPr>
        </p:nvSpPr>
        <p:spPr/>
        <p:txBody>
          <a:bodyPr/>
          <a:lstStyle/>
          <a:p>
            <a:fld id="{265C01EA-8C99-4A70-B200-6E7755CBC7C8}" type="slidenum">
              <a:rPr lang="en-US" altLang="en-US" smtClean="0"/>
              <a:pPr/>
              <a:t>25</a:t>
            </a:fld>
            <a:endParaRPr lang="en-US" altLang="en-US"/>
          </a:p>
        </p:txBody>
      </p:sp>
    </p:spTree>
    <p:extLst>
      <p:ext uri="{BB962C8B-B14F-4D97-AF65-F5344CB8AC3E}">
        <p14:creationId xmlns:p14="http://schemas.microsoft.com/office/powerpoint/2010/main" xmlns="" val="22177688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the first is a collision, second time, if one 0 and two 1s, good, then the other two will reset and collide again</a:t>
            </a:r>
            <a:endParaRPr lang="en-US" dirty="0"/>
          </a:p>
        </p:txBody>
      </p:sp>
      <p:sp>
        <p:nvSpPr>
          <p:cNvPr id="4" name="Slide Number Placeholder 3"/>
          <p:cNvSpPr>
            <a:spLocks noGrp="1"/>
          </p:cNvSpPr>
          <p:nvPr>
            <p:ph type="sldNum" sz="quarter" idx="10"/>
          </p:nvPr>
        </p:nvSpPr>
        <p:spPr/>
        <p:txBody>
          <a:bodyPr/>
          <a:lstStyle/>
          <a:p>
            <a:fld id="{265C01EA-8C99-4A70-B200-6E7755CBC7C8}" type="slidenum">
              <a:rPr lang="en-US" altLang="en-US" smtClean="0"/>
              <a:pPr/>
              <a:t>26</a:t>
            </a:fld>
            <a:endParaRPr lang="en-US" altLang="en-US"/>
          </a:p>
        </p:txBody>
      </p:sp>
    </p:spTree>
    <p:extLst>
      <p:ext uri="{BB962C8B-B14F-4D97-AF65-F5344CB8AC3E}">
        <p14:creationId xmlns:p14="http://schemas.microsoft.com/office/powerpoint/2010/main" xmlns="" val="28163452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E8AEBEDC-E334-470B-9DF1-9C9C1BCE388B}" type="slidenum">
              <a:rPr lang="en-US" altLang="en-US"/>
              <a:pPr/>
              <a:t>27</a:t>
            </a:fld>
            <a:endParaRPr lang="en-US" altLang="en-US"/>
          </a:p>
        </p:txBody>
      </p:sp>
    </p:spTree>
    <p:extLst>
      <p:ext uri="{BB962C8B-B14F-4D97-AF65-F5344CB8AC3E}">
        <p14:creationId xmlns:p14="http://schemas.microsoft.com/office/powerpoint/2010/main" xmlns="" val="39783267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4742F9CD-A534-4290-AF3A-990EB62A86C3}" type="slidenum">
              <a:rPr lang="en-US" altLang="en-US"/>
              <a:pPr/>
              <a:t>28</a:t>
            </a:fld>
            <a:endParaRPr lang="en-US" altLang="en-US"/>
          </a:p>
        </p:txBody>
      </p:sp>
    </p:spTree>
    <p:extLst>
      <p:ext uri="{BB962C8B-B14F-4D97-AF65-F5344CB8AC3E}">
        <p14:creationId xmlns:p14="http://schemas.microsoft.com/office/powerpoint/2010/main" xmlns="" val="11913334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4742F9CD-A534-4290-AF3A-990EB62A86C3}" type="slidenum">
              <a:rPr lang="en-US" altLang="en-US"/>
              <a:pPr/>
              <a:t>29</a:t>
            </a:fld>
            <a:endParaRPr lang="en-US" altLang="en-US"/>
          </a:p>
        </p:txBody>
      </p:sp>
    </p:spTree>
    <p:extLst>
      <p:ext uri="{BB962C8B-B14F-4D97-AF65-F5344CB8AC3E}">
        <p14:creationId xmlns:p14="http://schemas.microsoft.com/office/powerpoint/2010/main" xmlns="" val="3477888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7CF5C014-9F90-49E0-9572-32D293183171}" type="slidenum">
              <a:rPr lang="en-US" altLang="en-US"/>
              <a:pPr/>
              <a:t>30</a:t>
            </a:fld>
            <a:endParaRPr lang="en-US" altLang="en-US"/>
          </a:p>
        </p:txBody>
      </p:sp>
    </p:spTree>
    <p:extLst>
      <p:ext uri="{BB962C8B-B14F-4D97-AF65-F5344CB8AC3E}">
        <p14:creationId xmlns:p14="http://schemas.microsoft.com/office/powerpoint/2010/main" xmlns="" val="1756036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427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7477F84-8E62-4B87-B231-F1E3A1C3EAF3}" type="slidenum">
              <a:rPr lang="en-US" altLang="en-US">
                <a:latin typeface="Calibri" panose="020F0502020204030204" pitchFamily="34" charset="0"/>
              </a:rPr>
              <a:pPr eaLnBrk="1" hangingPunct="1"/>
              <a:t>3</a:t>
            </a:fld>
            <a:endParaRPr lang="en-US" altLang="en-US">
              <a:latin typeface="Calibri" panose="020F0502020204030204" pitchFamily="34" charset="0"/>
            </a:endParaRPr>
          </a:p>
        </p:txBody>
      </p:sp>
    </p:spTree>
    <p:extLst>
      <p:ext uri="{BB962C8B-B14F-4D97-AF65-F5344CB8AC3E}">
        <p14:creationId xmlns:p14="http://schemas.microsoft.com/office/powerpoint/2010/main" xmlns="" val="15648961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FBD41DB-7223-4839-8AEF-155D85717D14}" type="slidenum">
              <a:rPr lang="en-US" altLang="en-US"/>
              <a:pPr/>
              <a:t>31</a:t>
            </a:fld>
            <a:endParaRPr lang="en-US" altLang="en-US"/>
          </a:p>
        </p:txBody>
      </p:sp>
    </p:spTree>
    <p:extLst>
      <p:ext uri="{BB962C8B-B14F-4D97-AF65-F5344CB8AC3E}">
        <p14:creationId xmlns:p14="http://schemas.microsoft.com/office/powerpoint/2010/main" xmlns="" val="4954016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FBD41DB-7223-4839-8AEF-155D85717D14}" type="slidenum">
              <a:rPr lang="en-US" altLang="en-US"/>
              <a:pPr/>
              <a:t>32</a:t>
            </a:fld>
            <a:endParaRPr lang="en-US" altLang="en-US"/>
          </a:p>
        </p:txBody>
      </p:sp>
    </p:spTree>
    <p:extLst>
      <p:ext uri="{BB962C8B-B14F-4D97-AF65-F5344CB8AC3E}">
        <p14:creationId xmlns:p14="http://schemas.microsoft.com/office/powerpoint/2010/main" xmlns="" val="17773222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14400" lvl="1" indent="-457200">
              <a:buFont typeface="Arial" panose="020B0604020202020204" pitchFamily="34" charset="0"/>
              <a:buNone/>
            </a:pPr>
            <a:r>
              <a:rPr lang="en-US" altLang="en-US" sz="2400" dirty="0" smtClean="0"/>
              <a:t>Answer:  b. never has to choose a large window size.</a:t>
            </a:r>
          </a:p>
        </p:txBody>
      </p:sp>
      <p:sp>
        <p:nvSpPr>
          <p:cNvPr id="4" name="Slide Number Placeholder 3"/>
          <p:cNvSpPr>
            <a:spLocks noGrp="1"/>
          </p:cNvSpPr>
          <p:nvPr>
            <p:ph type="sldNum" sz="quarter" idx="10"/>
          </p:nvPr>
        </p:nvSpPr>
        <p:spPr/>
        <p:txBody>
          <a:bodyPr/>
          <a:lstStyle/>
          <a:p>
            <a:fld id="{265C01EA-8C99-4A70-B200-6E7755CBC7C8}" type="slidenum">
              <a:rPr lang="en-US" altLang="en-US" smtClean="0"/>
              <a:pPr/>
              <a:t>33</a:t>
            </a:fld>
            <a:endParaRPr lang="en-US" altLang="en-US"/>
          </a:p>
        </p:txBody>
      </p:sp>
    </p:spTree>
    <p:extLst>
      <p:ext uri="{BB962C8B-B14F-4D97-AF65-F5344CB8AC3E}">
        <p14:creationId xmlns:p14="http://schemas.microsoft.com/office/powerpoint/2010/main" xmlns="" val="609830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C71CA0B-9C80-4C07-8EB2-615913A85C16}" type="slidenum">
              <a:rPr lang="en-US" altLang="en-US" smtClean="0"/>
              <a:pPr>
                <a:spcBef>
                  <a:spcPct val="0"/>
                </a:spcBef>
              </a:pPr>
              <a:t>37</a:t>
            </a:fld>
            <a:endParaRPr lang="en-US" altLang="en-US" smtClean="0"/>
          </a:p>
        </p:txBody>
      </p:sp>
    </p:spTree>
    <p:extLst>
      <p:ext uri="{BB962C8B-B14F-4D97-AF65-F5344CB8AC3E}">
        <p14:creationId xmlns:p14="http://schemas.microsoft.com/office/powerpoint/2010/main" xmlns="" val="19870808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E3DA1D6-7FC7-4291-AA26-A7E1FF3AA57B}" type="slidenum">
              <a:rPr lang="en-US" altLang="en-US" smtClean="0"/>
              <a:pPr>
                <a:spcBef>
                  <a:spcPct val="0"/>
                </a:spcBef>
              </a:pPr>
              <a:t>38</a:t>
            </a:fld>
            <a:endParaRPr lang="en-US" altLang="en-US" smtClean="0"/>
          </a:p>
        </p:txBody>
      </p:sp>
    </p:spTree>
    <p:extLst>
      <p:ext uri="{BB962C8B-B14F-4D97-AF65-F5344CB8AC3E}">
        <p14:creationId xmlns:p14="http://schemas.microsoft.com/office/powerpoint/2010/main" xmlns="" val="11423949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DECFECB-FA9D-41AA-9A4C-9CDEBC2A090F}" type="slidenum">
              <a:rPr lang="en-US" altLang="en-US" smtClean="0"/>
              <a:pPr>
                <a:spcBef>
                  <a:spcPct val="0"/>
                </a:spcBef>
              </a:pPr>
              <a:t>39</a:t>
            </a:fld>
            <a:endParaRPr lang="en-US" altLang="en-US" smtClean="0"/>
          </a:p>
        </p:txBody>
      </p:sp>
    </p:spTree>
    <p:extLst>
      <p:ext uri="{BB962C8B-B14F-4D97-AF65-F5344CB8AC3E}">
        <p14:creationId xmlns:p14="http://schemas.microsoft.com/office/powerpoint/2010/main" xmlns="" val="27809085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B81674C-F66D-413D-A875-39F776F3179E}" type="slidenum">
              <a:rPr lang="en-US" altLang="en-US" smtClean="0"/>
              <a:pPr>
                <a:spcBef>
                  <a:spcPct val="0"/>
                </a:spcBef>
              </a:pPr>
              <a:t>40</a:t>
            </a:fld>
            <a:endParaRPr lang="en-US" altLang="en-US" smtClean="0"/>
          </a:p>
        </p:txBody>
      </p:sp>
    </p:spTree>
    <p:extLst>
      <p:ext uri="{BB962C8B-B14F-4D97-AF65-F5344CB8AC3E}">
        <p14:creationId xmlns:p14="http://schemas.microsoft.com/office/powerpoint/2010/main" xmlns="" val="27675878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98EF06-E946-44E1-934B-9A90E4406B7D}" type="slidenum">
              <a:rPr lang="en-US" smtClean="0"/>
              <a:pPr/>
              <a:t>42</a:t>
            </a:fld>
            <a:endParaRPr lang="en-US"/>
          </a:p>
        </p:txBody>
      </p:sp>
    </p:spTree>
    <p:extLst>
      <p:ext uri="{BB962C8B-B14F-4D97-AF65-F5344CB8AC3E}">
        <p14:creationId xmlns:p14="http://schemas.microsoft.com/office/powerpoint/2010/main" xmlns="" val="21740897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98EF06-E946-44E1-934B-9A90E4406B7D}" type="slidenum">
              <a:rPr lang="en-US" smtClean="0"/>
              <a:pPr/>
              <a:t>43</a:t>
            </a:fld>
            <a:endParaRPr lang="en-US"/>
          </a:p>
        </p:txBody>
      </p:sp>
    </p:spTree>
    <p:extLst>
      <p:ext uri="{BB962C8B-B14F-4D97-AF65-F5344CB8AC3E}">
        <p14:creationId xmlns:p14="http://schemas.microsoft.com/office/powerpoint/2010/main" xmlns="" val="3408689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98EF06-E946-44E1-934B-9A90E4406B7D}" type="slidenum">
              <a:rPr lang="en-US" smtClean="0"/>
              <a:pPr/>
              <a:t>44</a:t>
            </a:fld>
            <a:endParaRPr lang="en-US"/>
          </a:p>
        </p:txBody>
      </p:sp>
    </p:spTree>
    <p:extLst>
      <p:ext uri="{BB962C8B-B14F-4D97-AF65-F5344CB8AC3E}">
        <p14:creationId xmlns:p14="http://schemas.microsoft.com/office/powerpoint/2010/main" xmlns="" val="3207850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530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95392F5-303B-46C0-9C71-47B7183DF314}" type="slidenum">
              <a:rPr lang="en-US" altLang="en-US">
                <a:latin typeface="Calibri" panose="020F0502020204030204" pitchFamily="34" charset="0"/>
              </a:rPr>
              <a:pPr eaLnBrk="1" hangingPunct="1"/>
              <a:t>4</a:t>
            </a:fld>
            <a:endParaRPr lang="en-US" altLang="en-US">
              <a:latin typeface="Calibri" panose="020F0502020204030204" pitchFamily="34" charset="0"/>
            </a:endParaRPr>
          </a:p>
        </p:txBody>
      </p:sp>
    </p:spTree>
    <p:extLst>
      <p:ext uri="{BB962C8B-B14F-4D97-AF65-F5344CB8AC3E}">
        <p14:creationId xmlns:p14="http://schemas.microsoft.com/office/powerpoint/2010/main" xmlns="" val="33862017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98EF06-E946-44E1-934B-9A90E4406B7D}" type="slidenum">
              <a:rPr lang="en-US" smtClean="0"/>
              <a:pPr/>
              <a:t>45</a:t>
            </a:fld>
            <a:endParaRPr lang="en-US"/>
          </a:p>
        </p:txBody>
      </p:sp>
    </p:spTree>
    <p:extLst>
      <p:ext uri="{BB962C8B-B14F-4D97-AF65-F5344CB8AC3E}">
        <p14:creationId xmlns:p14="http://schemas.microsoft.com/office/powerpoint/2010/main" xmlns="" val="32078500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98EF06-E946-44E1-934B-9A90E4406B7D}" type="slidenum">
              <a:rPr lang="en-US" smtClean="0"/>
              <a:pPr/>
              <a:t>46</a:t>
            </a:fld>
            <a:endParaRPr lang="en-US"/>
          </a:p>
        </p:txBody>
      </p:sp>
    </p:spTree>
    <p:extLst>
      <p:ext uri="{BB962C8B-B14F-4D97-AF65-F5344CB8AC3E}">
        <p14:creationId xmlns:p14="http://schemas.microsoft.com/office/powerpoint/2010/main" xmlns="" val="8043247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98EF06-E946-44E1-934B-9A90E4406B7D}" type="slidenum">
              <a:rPr lang="en-US" smtClean="0"/>
              <a:pPr/>
              <a:t>50</a:t>
            </a:fld>
            <a:endParaRPr lang="en-US"/>
          </a:p>
        </p:txBody>
      </p:sp>
    </p:spTree>
    <p:extLst>
      <p:ext uri="{BB962C8B-B14F-4D97-AF65-F5344CB8AC3E}">
        <p14:creationId xmlns="" xmlns:p14="http://schemas.microsoft.com/office/powerpoint/2010/main" val="370678941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98EF06-E946-44E1-934B-9A90E4406B7D}" type="slidenum">
              <a:rPr lang="en-US" smtClean="0"/>
              <a:pPr/>
              <a:t>51</a:t>
            </a:fld>
            <a:endParaRPr lang="en-US"/>
          </a:p>
        </p:txBody>
      </p:sp>
    </p:spTree>
    <p:extLst>
      <p:ext uri="{BB962C8B-B14F-4D97-AF65-F5344CB8AC3E}">
        <p14:creationId xmlns="" xmlns:p14="http://schemas.microsoft.com/office/powerpoint/2010/main" val="70833433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B98EF06-E946-44E1-934B-9A90E4406B7D}" type="slidenum">
              <a:rPr lang="en-US" smtClean="0"/>
              <a:pPr/>
              <a:t>53</a:t>
            </a:fld>
            <a:endParaRPr lang="en-US"/>
          </a:p>
        </p:txBody>
      </p:sp>
    </p:spTree>
    <p:extLst>
      <p:ext uri="{BB962C8B-B14F-4D97-AF65-F5344CB8AC3E}">
        <p14:creationId xmlns="" xmlns:p14="http://schemas.microsoft.com/office/powerpoint/2010/main" val="47687631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B98EF06-E946-44E1-934B-9A90E4406B7D}" type="slidenum">
              <a:rPr lang="en-US" smtClean="0"/>
              <a:pPr/>
              <a:t>55</a:t>
            </a:fld>
            <a:endParaRPr lang="en-US"/>
          </a:p>
        </p:txBody>
      </p:sp>
    </p:spTree>
    <p:extLst>
      <p:ext uri="{BB962C8B-B14F-4D97-AF65-F5344CB8AC3E}">
        <p14:creationId xmlns="" xmlns:p14="http://schemas.microsoft.com/office/powerpoint/2010/main" val="214838076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c</a:t>
            </a:r>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BF3D54E-2F40-4794-8E5D-D8BF23C750A9}" type="slidenum">
              <a:rPr lang="en-US" altLang="en-US" smtClean="0">
                <a:latin typeface="Calibri" panose="020F0502020204030204" pitchFamily="34" charset="0"/>
              </a:rPr>
              <a:pPr/>
              <a:t>57</a:t>
            </a:fld>
            <a:endParaRPr lang="en-US" altLang="en-US" smtClean="0">
              <a:latin typeface="Calibri" panose="020F0502020204030204" pitchFamily="34" charset="0"/>
            </a:endParaRPr>
          </a:p>
        </p:txBody>
      </p:sp>
    </p:spTree>
    <p:extLst>
      <p:ext uri="{BB962C8B-B14F-4D97-AF65-F5344CB8AC3E}">
        <p14:creationId xmlns:p14="http://schemas.microsoft.com/office/powerpoint/2010/main" xmlns="" val="266060535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b</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FFA82E3-6D13-4F31-8EC6-B01D913E3E09}" type="slidenum">
              <a:rPr lang="en-US" altLang="en-US" smtClean="0">
                <a:latin typeface="Calibri" panose="020F0502020204030204" pitchFamily="34" charset="0"/>
              </a:rPr>
              <a:pPr/>
              <a:t>58</a:t>
            </a:fld>
            <a:endParaRPr lang="en-US" altLang="en-US" smtClean="0">
              <a:latin typeface="Calibri" panose="020F0502020204030204" pitchFamily="34" charset="0"/>
            </a:endParaRPr>
          </a:p>
        </p:txBody>
      </p:sp>
    </p:spTree>
    <p:extLst>
      <p:ext uri="{BB962C8B-B14F-4D97-AF65-F5344CB8AC3E}">
        <p14:creationId xmlns:p14="http://schemas.microsoft.com/office/powerpoint/2010/main" xmlns="" val="393693748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a</a:t>
            </a: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75EF1D9-79E9-44FA-81BC-C05347F68CF3}" type="slidenum">
              <a:rPr lang="en-US" altLang="en-US" smtClean="0">
                <a:latin typeface="Calibri" panose="020F0502020204030204" pitchFamily="34" charset="0"/>
              </a:rPr>
              <a:pPr/>
              <a:t>59</a:t>
            </a:fld>
            <a:endParaRPr lang="en-US" altLang="en-US" smtClean="0">
              <a:latin typeface="Calibri" panose="020F0502020204030204" pitchFamily="34" charset="0"/>
            </a:endParaRPr>
          </a:p>
        </p:txBody>
      </p:sp>
    </p:spTree>
    <p:extLst>
      <p:ext uri="{BB962C8B-B14F-4D97-AF65-F5344CB8AC3E}">
        <p14:creationId xmlns:p14="http://schemas.microsoft.com/office/powerpoint/2010/main" xmlns="" val="1404397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0E195E-2D09-4688-9A90-B663C296FE13}" type="slidenum">
              <a:rPr lang="en-US" altLang="en-US">
                <a:latin typeface="Calibri" panose="020F0502020204030204" pitchFamily="34" charset="0"/>
              </a:rPr>
              <a:pPr eaLnBrk="1" hangingPunct="1"/>
              <a:t>5</a:t>
            </a:fld>
            <a:endParaRPr lang="en-US" altLang="en-US">
              <a:latin typeface="Calibri" panose="020F0502020204030204" pitchFamily="34" charset="0"/>
            </a:endParaRPr>
          </a:p>
        </p:txBody>
      </p:sp>
    </p:spTree>
    <p:extLst>
      <p:ext uri="{BB962C8B-B14F-4D97-AF65-F5344CB8AC3E}">
        <p14:creationId xmlns:p14="http://schemas.microsoft.com/office/powerpoint/2010/main" xmlns="" val="19921311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613A096-4BA2-4BE2-856B-F50FE6949DED}" type="slidenum">
              <a:rPr lang="en-US" altLang="en-US">
                <a:latin typeface="Calibri" panose="020F0502020204030204" pitchFamily="34" charset="0"/>
              </a:rPr>
              <a:pPr eaLnBrk="1" hangingPunct="1"/>
              <a:t>6</a:t>
            </a:fld>
            <a:endParaRPr lang="en-US" altLang="en-US">
              <a:latin typeface="Calibri" panose="020F0502020204030204" pitchFamily="34" charset="0"/>
            </a:endParaRPr>
          </a:p>
        </p:txBody>
      </p:sp>
    </p:spTree>
    <p:extLst>
      <p:ext uri="{BB962C8B-B14F-4D97-AF65-F5344CB8AC3E}">
        <p14:creationId xmlns:p14="http://schemas.microsoft.com/office/powerpoint/2010/main" xmlns="" val="2559082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632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D8F5407-2D0B-42DD-BF04-CA99C197B425}" type="slidenum">
              <a:rPr lang="en-US" altLang="en-US">
                <a:latin typeface="Calibri" panose="020F0502020204030204" pitchFamily="34" charset="0"/>
              </a:rPr>
              <a:pPr eaLnBrk="1" hangingPunct="1"/>
              <a:t>7</a:t>
            </a:fld>
            <a:endParaRPr lang="en-US" altLang="en-US">
              <a:latin typeface="Calibri" panose="020F0502020204030204" pitchFamily="34" charset="0"/>
            </a:endParaRPr>
          </a:p>
        </p:txBody>
      </p:sp>
    </p:spTree>
    <p:extLst>
      <p:ext uri="{BB962C8B-B14F-4D97-AF65-F5344CB8AC3E}">
        <p14:creationId xmlns:p14="http://schemas.microsoft.com/office/powerpoint/2010/main" xmlns="" val="21068870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734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5C92637-7C25-4610-9ECC-2D059CCA8F3D}" type="slidenum">
              <a:rPr lang="en-US" altLang="en-US">
                <a:latin typeface="Calibri" panose="020F0502020204030204" pitchFamily="34" charset="0"/>
              </a:rPr>
              <a:pPr eaLnBrk="1" hangingPunct="1"/>
              <a:t>8</a:t>
            </a:fld>
            <a:endParaRPr lang="en-US" altLang="en-US">
              <a:latin typeface="Calibri" panose="020F0502020204030204" pitchFamily="34" charset="0"/>
            </a:endParaRPr>
          </a:p>
        </p:txBody>
      </p:sp>
    </p:spTree>
    <p:extLst>
      <p:ext uri="{BB962C8B-B14F-4D97-AF65-F5344CB8AC3E}">
        <p14:creationId xmlns:p14="http://schemas.microsoft.com/office/powerpoint/2010/main" xmlns="" val="3839811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837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E7F9D69-7A0D-490A-83B2-DB1BF0E3A6A3}" type="slidenum">
              <a:rPr lang="en-US" altLang="en-US">
                <a:latin typeface="Calibri" panose="020F0502020204030204" pitchFamily="34" charset="0"/>
              </a:rPr>
              <a:pPr eaLnBrk="1" hangingPunct="1"/>
              <a:t>9</a:t>
            </a:fld>
            <a:endParaRPr lang="en-US" altLang="en-US">
              <a:latin typeface="Calibri" panose="020F0502020204030204" pitchFamily="34" charset="0"/>
            </a:endParaRPr>
          </a:p>
        </p:txBody>
      </p:sp>
    </p:spTree>
    <p:extLst>
      <p:ext uri="{BB962C8B-B14F-4D97-AF65-F5344CB8AC3E}">
        <p14:creationId xmlns:p14="http://schemas.microsoft.com/office/powerpoint/2010/main" xmlns="" val="40977026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939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D5CB0F9-AE54-4EC5-AB69-5820EC891D7E}" type="slidenum">
              <a:rPr lang="en-US" altLang="en-US">
                <a:latin typeface="Calibri" panose="020F0502020204030204" pitchFamily="34" charset="0"/>
              </a:rPr>
              <a:pPr eaLnBrk="1" hangingPunct="1"/>
              <a:t>10</a:t>
            </a:fld>
            <a:endParaRPr lang="en-US" altLang="en-US">
              <a:latin typeface="Calibri" panose="020F0502020204030204" pitchFamily="34" charset="0"/>
            </a:endParaRPr>
          </a:p>
        </p:txBody>
      </p:sp>
    </p:spTree>
    <p:extLst>
      <p:ext uri="{BB962C8B-B14F-4D97-AF65-F5344CB8AC3E}">
        <p14:creationId xmlns:p14="http://schemas.microsoft.com/office/powerpoint/2010/main" xmlns="" val="4024524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1FADDE2E-6AF1-4C7F-B8D3-57A8C7BBE0F1}" type="datetimeFigureOut">
              <a:rPr lang="en-US"/>
              <a:pPr>
                <a:defRPr/>
              </a:pPr>
              <a:t>10/8/2017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CF2E75D-4DCA-4CAF-B291-09B0B5BD094C}" type="slidenum">
              <a:rPr lang="en-US" altLang="en-US"/>
              <a:pPr/>
              <a:t>‹#›</a:t>
            </a:fld>
            <a:endParaRPr lang="en-US" altLang="en-US"/>
          </a:p>
        </p:txBody>
      </p:sp>
    </p:spTree>
    <p:extLst>
      <p:ext uri="{BB962C8B-B14F-4D97-AF65-F5344CB8AC3E}">
        <p14:creationId xmlns:p14="http://schemas.microsoft.com/office/powerpoint/2010/main" xmlns="" val="1940418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EBE2730-1354-4ED7-AC7E-89D2DA61A29D}" type="datetimeFigureOut">
              <a:rPr lang="en-US"/>
              <a:pPr>
                <a:defRPr/>
              </a:pPr>
              <a:t>10/8/2017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41E6540-1F58-4A42-AE06-C8EBF17D709E}" type="slidenum">
              <a:rPr lang="en-US" altLang="en-US"/>
              <a:pPr/>
              <a:t>‹#›</a:t>
            </a:fld>
            <a:endParaRPr lang="en-US" altLang="en-US"/>
          </a:p>
        </p:txBody>
      </p:sp>
    </p:spTree>
    <p:extLst>
      <p:ext uri="{BB962C8B-B14F-4D97-AF65-F5344CB8AC3E}">
        <p14:creationId xmlns:p14="http://schemas.microsoft.com/office/powerpoint/2010/main" xmlns="" val="3539557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A3C830F-3CCD-4F7A-836C-611CE0AE215A}" type="datetimeFigureOut">
              <a:rPr lang="en-US"/>
              <a:pPr>
                <a:defRPr/>
              </a:pPr>
              <a:t>10/8/2017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3DEAFC6-3F64-4FE4-9EF0-5545D5A931CF}" type="slidenum">
              <a:rPr lang="en-US" altLang="en-US"/>
              <a:pPr/>
              <a:t>‹#›</a:t>
            </a:fld>
            <a:endParaRPr lang="en-US" altLang="en-US"/>
          </a:p>
        </p:txBody>
      </p:sp>
    </p:spTree>
    <p:extLst>
      <p:ext uri="{BB962C8B-B14F-4D97-AF65-F5344CB8AC3E}">
        <p14:creationId xmlns:p14="http://schemas.microsoft.com/office/powerpoint/2010/main" xmlns="" val="2013964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E769DF2-D6BB-4641-9387-EFE244117CB9}" type="datetimeFigureOut">
              <a:rPr lang="en-US"/>
              <a:pPr>
                <a:defRPr/>
              </a:pPr>
              <a:t>10/8/2017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700FEF7-0E33-4A2C-85EC-24ABA9F6DC23}" type="slidenum">
              <a:rPr lang="en-US" altLang="en-US"/>
              <a:pPr/>
              <a:t>‹#›</a:t>
            </a:fld>
            <a:endParaRPr lang="en-US" altLang="en-US"/>
          </a:p>
        </p:txBody>
      </p:sp>
    </p:spTree>
    <p:extLst>
      <p:ext uri="{BB962C8B-B14F-4D97-AF65-F5344CB8AC3E}">
        <p14:creationId xmlns:p14="http://schemas.microsoft.com/office/powerpoint/2010/main" xmlns="" val="2951677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73CF81E-4748-43CC-8294-03F812A8BDB4}" type="datetimeFigureOut">
              <a:rPr lang="en-US"/>
              <a:pPr>
                <a:defRPr/>
              </a:pPr>
              <a:t>10/8/2017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131DFAB-B6F7-4C62-A733-69FD054D4A54}" type="slidenum">
              <a:rPr lang="en-US" altLang="en-US"/>
              <a:pPr/>
              <a:t>‹#›</a:t>
            </a:fld>
            <a:endParaRPr lang="en-US" altLang="en-US"/>
          </a:p>
        </p:txBody>
      </p:sp>
    </p:spTree>
    <p:extLst>
      <p:ext uri="{BB962C8B-B14F-4D97-AF65-F5344CB8AC3E}">
        <p14:creationId xmlns:p14="http://schemas.microsoft.com/office/powerpoint/2010/main" xmlns="" val="2238353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5C7EC6F-98D1-4C05-A9EE-543A0DD4A376}" type="datetimeFigureOut">
              <a:rPr lang="en-US"/>
              <a:pPr>
                <a:defRPr/>
              </a:pPr>
              <a:t>10/8/2017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FB5BF96-B236-4623-8F4B-8B63F9687BAA}" type="slidenum">
              <a:rPr lang="en-US" altLang="en-US"/>
              <a:pPr/>
              <a:t>‹#›</a:t>
            </a:fld>
            <a:endParaRPr lang="en-US" altLang="en-US"/>
          </a:p>
        </p:txBody>
      </p:sp>
    </p:spTree>
    <p:extLst>
      <p:ext uri="{BB962C8B-B14F-4D97-AF65-F5344CB8AC3E}">
        <p14:creationId xmlns:p14="http://schemas.microsoft.com/office/powerpoint/2010/main" xmlns="" val="846878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820D7B7-B2A2-44F2-BD63-0E6BA3F4CB54}" type="datetimeFigureOut">
              <a:rPr lang="en-US"/>
              <a:pPr>
                <a:defRPr/>
              </a:pPr>
              <a:t>10/8/2017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966F92DD-4947-4A8E-95D2-0D83A9FB5332}" type="slidenum">
              <a:rPr lang="en-US" altLang="en-US"/>
              <a:pPr/>
              <a:t>‹#›</a:t>
            </a:fld>
            <a:endParaRPr lang="en-US" altLang="en-US"/>
          </a:p>
        </p:txBody>
      </p:sp>
    </p:spTree>
    <p:extLst>
      <p:ext uri="{BB962C8B-B14F-4D97-AF65-F5344CB8AC3E}">
        <p14:creationId xmlns:p14="http://schemas.microsoft.com/office/powerpoint/2010/main" xmlns="" val="110105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C8B6806-A733-4E9D-8D6C-C46799C53CF8}" type="datetimeFigureOut">
              <a:rPr lang="en-US"/>
              <a:pPr>
                <a:defRPr/>
              </a:pPr>
              <a:t>10/8/2017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768C484E-423A-4913-AB43-4F953FC58712}" type="slidenum">
              <a:rPr lang="en-US" altLang="en-US"/>
              <a:pPr/>
              <a:t>‹#›</a:t>
            </a:fld>
            <a:endParaRPr lang="en-US" altLang="en-US"/>
          </a:p>
        </p:txBody>
      </p:sp>
    </p:spTree>
    <p:extLst>
      <p:ext uri="{BB962C8B-B14F-4D97-AF65-F5344CB8AC3E}">
        <p14:creationId xmlns:p14="http://schemas.microsoft.com/office/powerpoint/2010/main" xmlns="" val="3149101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C65BE02-7FDF-4B7C-94D4-0B76D9B3F78D}" type="datetimeFigureOut">
              <a:rPr lang="en-US"/>
              <a:pPr>
                <a:defRPr/>
              </a:pPr>
              <a:t>10/8/2017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EC6363FA-5538-461A-B64D-587B476C1C33}" type="slidenum">
              <a:rPr lang="en-US" altLang="en-US"/>
              <a:pPr/>
              <a:t>‹#›</a:t>
            </a:fld>
            <a:endParaRPr lang="en-US" altLang="en-US"/>
          </a:p>
        </p:txBody>
      </p:sp>
    </p:spTree>
    <p:extLst>
      <p:ext uri="{BB962C8B-B14F-4D97-AF65-F5344CB8AC3E}">
        <p14:creationId xmlns:p14="http://schemas.microsoft.com/office/powerpoint/2010/main" xmlns="" val="1493284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B336D69-F253-4AAE-B55F-6FAD43C8EB3E}" type="datetimeFigureOut">
              <a:rPr lang="en-US"/>
              <a:pPr>
                <a:defRPr/>
              </a:pPr>
              <a:t>10/8/2017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A673126-DC4C-44B7-88EE-4CF5808FB7E4}" type="slidenum">
              <a:rPr lang="en-US" altLang="en-US"/>
              <a:pPr/>
              <a:t>‹#›</a:t>
            </a:fld>
            <a:endParaRPr lang="en-US" altLang="en-US"/>
          </a:p>
        </p:txBody>
      </p:sp>
    </p:spTree>
    <p:extLst>
      <p:ext uri="{BB962C8B-B14F-4D97-AF65-F5344CB8AC3E}">
        <p14:creationId xmlns:p14="http://schemas.microsoft.com/office/powerpoint/2010/main" xmlns="" val="1465569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97B06FB-470D-4EAA-8ED6-8C8850A23576}" type="datetimeFigureOut">
              <a:rPr lang="en-US"/>
              <a:pPr>
                <a:defRPr/>
              </a:pPr>
              <a:t>10/8/2017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0AAD233-1863-4E58-8ECD-445B528A9728}" type="slidenum">
              <a:rPr lang="en-US" altLang="en-US"/>
              <a:pPr/>
              <a:t>‹#›</a:t>
            </a:fld>
            <a:endParaRPr lang="en-US" altLang="en-US"/>
          </a:p>
        </p:txBody>
      </p:sp>
    </p:spTree>
    <p:extLst>
      <p:ext uri="{BB962C8B-B14F-4D97-AF65-F5344CB8AC3E}">
        <p14:creationId xmlns:p14="http://schemas.microsoft.com/office/powerpoint/2010/main" xmlns="" val="3953484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D8361106-8EE7-40F7-964F-B62C5A6BAF5A}" type="datetimeFigureOut">
              <a:rPr lang="en-US"/>
              <a:pPr>
                <a:defRPr/>
              </a:pPr>
              <a:t>10/8/2017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FE7530BE-F70C-479E-9C5D-6D21EFD67D4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erg.abdn.ac.uk/users/gorry/course/lan-pages/csma-cd.html"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hyperlink" Target="http://www.marlow.dk/tech/madwifi/lacage04.pdf"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eaLnBrk="1" hangingPunct="1"/>
            <a:r>
              <a:rPr lang="en-US" altLang="en-US" dirty="0" smtClean="0"/>
              <a:t>Medium Access Control (MAC)</a:t>
            </a:r>
          </a:p>
        </p:txBody>
      </p:sp>
      <p:sp>
        <p:nvSpPr>
          <p:cNvPr id="3" name="Subtitle 2"/>
          <p:cNvSpPr>
            <a:spLocks noGrp="1"/>
          </p:cNvSpPr>
          <p:nvPr>
            <p:ph type="subTitle" idx="1"/>
          </p:nvPr>
        </p:nvSpPr>
        <p:spPr/>
        <p:txBody>
          <a:bodyPr rtlCol="0">
            <a:normAutofit/>
          </a:bodyPr>
          <a:lstStyle/>
          <a:p>
            <a:pPr eaLnBrk="1" fontAlgn="auto" hangingPunct="1">
              <a:spcAft>
                <a:spcPts val="0"/>
              </a:spcAft>
              <a:defRPr/>
            </a:pPr>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altLang="en-US" smtClean="0"/>
              <a:t>Carrier Sense</a:t>
            </a:r>
          </a:p>
        </p:txBody>
      </p:sp>
      <p:sp>
        <p:nvSpPr>
          <p:cNvPr id="11267" name="Content Placeholder 2"/>
          <p:cNvSpPr>
            <a:spLocks noGrp="1"/>
          </p:cNvSpPr>
          <p:nvPr>
            <p:ph idx="1"/>
          </p:nvPr>
        </p:nvSpPr>
        <p:spPr/>
        <p:txBody>
          <a:bodyPr>
            <a:normAutofit fontScale="92500" lnSpcReduction="10000"/>
          </a:bodyPr>
          <a:lstStyle/>
          <a:p>
            <a:pPr eaLnBrk="1" hangingPunct="1"/>
            <a:r>
              <a:rPr lang="en-US" altLang="en-US" dirty="0" smtClean="0"/>
              <a:t>Non-persistent</a:t>
            </a:r>
          </a:p>
          <a:p>
            <a:pPr lvl="1" eaLnBrk="1" hangingPunct="1"/>
            <a:r>
              <a:rPr lang="en-US" altLang="en-US" dirty="0" smtClean="0"/>
              <a:t>If no one else is sending, send. Else, wait for a random time and check the channel again.</a:t>
            </a:r>
          </a:p>
          <a:p>
            <a:pPr lvl="1" eaLnBrk="1" hangingPunct="1"/>
            <a:r>
              <a:rPr lang="en-US" altLang="en-US" dirty="0" smtClean="0"/>
              <a:t>Does not constantly monitor the channel, so reduces the chance for collision</a:t>
            </a:r>
          </a:p>
          <a:p>
            <a:pPr eaLnBrk="1" hangingPunct="1"/>
            <a:r>
              <a:rPr lang="en-US" altLang="en-US" dirty="0" smtClean="0"/>
              <a:t>p-persistent</a:t>
            </a:r>
          </a:p>
          <a:p>
            <a:pPr lvl="1" eaLnBrk="1" hangingPunct="1"/>
            <a:r>
              <a:rPr lang="en-US" altLang="en-US" dirty="0" smtClean="0"/>
              <a:t>For slotted channel</a:t>
            </a:r>
          </a:p>
          <a:p>
            <a:pPr lvl="1" eaLnBrk="1" hangingPunct="1"/>
            <a:r>
              <a:rPr lang="en-US" altLang="en-US" dirty="0" smtClean="0"/>
              <a:t>If channel is idle, send with probably p, defers to next slot with probably q = 1-p (try again)</a:t>
            </a:r>
          </a:p>
          <a:p>
            <a:pPr lvl="1" eaLnBrk="1" hangingPunct="1"/>
            <a:r>
              <a:rPr lang="en-US" altLang="en-US" dirty="0" smtClean="0"/>
              <a:t>If no idle, wait for next slot and try again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altLang="en-US" smtClean="0"/>
              <a:t>CSMA with Collision Detection</a:t>
            </a:r>
          </a:p>
        </p:txBody>
      </p:sp>
      <p:sp>
        <p:nvSpPr>
          <p:cNvPr id="13315" name="Content Placeholder 2"/>
          <p:cNvSpPr>
            <a:spLocks noGrp="1"/>
          </p:cNvSpPr>
          <p:nvPr>
            <p:ph idx="1"/>
          </p:nvPr>
        </p:nvSpPr>
        <p:spPr/>
        <p:txBody>
          <a:bodyPr/>
          <a:lstStyle/>
          <a:p>
            <a:pPr eaLnBrk="1" hangingPunct="1"/>
            <a:r>
              <a:rPr lang="en-US" altLang="en-US" smtClean="0"/>
              <a:t>CSMA/CD </a:t>
            </a:r>
          </a:p>
          <a:p>
            <a:pPr lvl="1" eaLnBrk="1" hangingPunct="1"/>
            <a:r>
              <a:rPr lang="en-US" altLang="en-US" smtClean="0"/>
              <a:t>Improves CSMA by listening to the channel and </a:t>
            </a:r>
            <a:r>
              <a:rPr lang="en-US" altLang="en-US" b="1" smtClean="0"/>
              <a:t>abort immediately </a:t>
            </a:r>
            <a:r>
              <a:rPr lang="en-US" altLang="en-US" smtClean="0"/>
              <a:t>when there is a collision.</a:t>
            </a:r>
          </a:p>
          <a:p>
            <a:pPr eaLnBrk="1" hangingPunct="1">
              <a:buFont typeface="Arial" panose="020B0604020202020204" pitchFamily="34" charset="0"/>
              <a:buNone/>
            </a:pPr>
            <a:endParaRPr lang="en-US" altLang="en-US" smtClean="0"/>
          </a:p>
        </p:txBody>
      </p:sp>
    </p:spTree>
    <p:extLst>
      <p:ext uri="{BB962C8B-B14F-4D97-AF65-F5344CB8AC3E}">
        <p14:creationId xmlns:p14="http://schemas.microsoft.com/office/powerpoint/2010/main" xmlns="" val="17633606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Collision-free protocols</a:t>
            </a:r>
            <a:endParaRPr lang="en-US" dirty="0"/>
          </a:p>
        </p:txBody>
      </p:sp>
      <p:sp>
        <p:nvSpPr>
          <p:cNvPr id="3" name="Content Placeholder 2"/>
          <p:cNvSpPr>
            <a:spLocks noGrp="1"/>
          </p:cNvSpPr>
          <p:nvPr>
            <p:ph idx="1"/>
          </p:nvPr>
        </p:nvSpPr>
        <p:spPr/>
        <p:txBody>
          <a:bodyPr>
            <a:normAutofit fontScale="85000" lnSpcReduction="20000"/>
          </a:bodyPr>
          <a:lstStyle/>
          <a:p>
            <a:pPr>
              <a:spcBef>
                <a:spcPts val="500"/>
              </a:spcBef>
              <a:spcAft>
                <a:spcPts val="500"/>
              </a:spcAft>
            </a:pPr>
            <a:r>
              <a:rPr lang="en-US" dirty="0" smtClean="0"/>
              <a:t>bit-map method.</a:t>
            </a:r>
          </a:p>
          <a:p>
            <a:pPr lvl="1">
              <a:spcBef>
                <a:spcPts val="500"/>
              </a:spcBef>
              <a:spcAft>
                <a:spcPts val="500"/>
              </a:spcAft>
            </a:pPr>
            <a:r>
              <a:rPr lang="en-US" dirty="0" smtClean="0"/>
              <a:t>control frame contain N bits, each station send 1 bits to indicate whether it has a frame to send</a:t>
            </a:r>
          </a:p>
          <a:p>
            <a:pPr lvl="1">
              <a:spcBef>
                <a:spcPts val="500"/>
              </a:spcBef>
              <a:spcAft>
                <a:spcPts val="500"/>
              </a:spcAft>
            </a:pPr>
            <a:r>
              <a:rPr lang="en-US" dirty="0" smtClean="0"/>
              <a:t>at the end of the control frame, every station knows all the station that want to send, the station can send in order. </a:t>
            </a:r>
          </a:p>
          <a:p>
            <a:pPr lvl="1">
              <a:spcBef>
                <a:spcPts val="500"/>
              </a:spcBef>
              <a:spcAft>
                <a:spcPts val="500"/>
              </a:spcAft>
            </a:pPr>
            <a:r>
              <a:rPr lang="en-US" dirty="0" smtClean="0"/>
              <a:t>example: </a:t>
            </a:r>
          </a:p>
          <a:p>
            <a:pPr lvl="1">
              <a:spcBef>
                <a:spcPts val="500"/>
              </a:spcBef>
              <a:spcAft>
                <a:spcPts val="500"/>
              </a:spcAft>
              <a:buFontTx/>
              <a:buNone/>
            </a:pPr>
            <a:r>
              <a:rPr lang="en-US" dirty="0" smtClean="0"/>
              <a:t>        station      </a:t>
            </a:r>
            <a:r>
              <a:rPr lang="en-US" sz="2200" dirty="0" smtClean="0"/>
              <a:t>0 1 2 3                                            0 1 2 3 </a:t>
            </a:r>
          </a:p>
          <a:p>
            <a:pPr lvl="1">
              <a:spcBef>
                <a:spcPts val="500"/>
              </a:spcBef>
              <a:spcAft>
                <a:spcPts val="500"/>
              </a:spcAft>
              <a:buFontTx/>
              <a:buNone/>
            </a:pPr>
            <a:r>
              <a:rPr lang="en-US" sz="2200" dirty="0" smtClean="0"/>
              <a:t>                      sync   0 1 0 1   frame 1   frame 3  sync 1 0 0 0    frame 0</a:t>
            </a:r>
          </a:p>
          <a:p>
            <a:pPr lvl="1">
              <a:lnSpc>
                <a:spcPct val="80000"/>
              </a:lnSpc>
              <a:spcBef>
                <a:spcPts val="500"/>
              </a:spcBef>
              <a:spcAft>
                <a:spcPts val="500"/>
              </a:spcAft>
            </a:pPr>
            <a:r>
              <a:rPr lang="en-US" dirty="0" smtClean="0"/>
              <a:t>Performance: </a:t>
            </a:r>
          </a:p>
          <a:p>
            <a:pPr lvl="2">
              <a:lnSpc>
                <a:spcPct val="80000"/>
              </a:lnSpc>
              <a:spcBef>
                <a:spcPts val="500"/>
              </a:spcBef>
              <a:spcAft>
                <a:spcPts val="500"/>
              </a:spcAft>
            </a:pPr>
            <a:r>
              <a:rPr lang="en-US" dirty="0" smtClean="0"/>
              <a:t>At high load: channel efficiency: d/(d+1).</a:t>
            </a:r>
          </a:p>
          <a:p>
            <a:pPr lvl="2">
              <a:lnSpc>
                <a:spcPct val="80000"/>
              </a:lnSpc>
              <a:spcBef>
                <a:spcPts val="500"/>
              </a:spcBef>
              <a:spcAft>
                <a:spcPts val="500"/>
              </a:spcAft>
            </a:pPr>
            <a:r>
              <a:rPr lang="en-US" dirty="0" smtClean="0"/>
              <a:t>At low load: an average of N/2 for the previous control frame and another N bits  for the current control frame. Channel efficiency: d/(</a:t>
            </a:r>
            <a:r>
              <a:rPr lang="en-US" dirty="0" err="1" smtClean="0"/>
              <a:t>d+N</a:t>
            </a:r>
            <a:r>
              <a:rPr lang="en-US"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Collision free protocol</a:t>
            </a:r>
            <a:endParaRPr lang="en-US" dirty="0"/>
          </a:p>
        </p:txBody>
      </p:sp>
      <p:sp>
        <p:nvSpPr>
          <p:cNvPr id="3" name="Content Placeholder 2"/>
          <p:cNvSpPr>
            <a:spLocks noGrp="1"/>
          </p:cNvSpPr>
          <p:nvPr>
            <p:ph idx="1"/>
          </p:nvPr>
        </p:nvSpPr>
        <p:spPr>
          <a:xfrm>
            <a:off x="457200" y="1295400"/>
            <a:ext cx="8229600" cy="4830763"/>
          </a:xfrm>
        </p:spPr>
        <p:txBody>
          <a:bodyPr>
            <a:normAutofit fontScale="70000" lnSpcReduction="20000"/>
          </a:bodyPr>
          <a:lstStyle/>
          <a:p>
            <a:r>
              <a:rPr lang="en-US" dirty="0" smtClean="0"/>
              <a:t>Binary countdown</a:t>
            </a:r>
          </a:p>
          <a:p>
            <a:pPr lvl="1">
              <a:lnSpc>
                <a:spcPct val="80000"/>
              </a:lnSpc>
              <a:spcBef>
                <a:spcPts val="500"/>
              </a:spcBef>
              <a:spcAft>
                <a:spcPts val="500"/>
              </a:spcAft>
            </a:pPr>
            <a:r>
              <a:rPr lang="en-US" dirty="0" smtClean="0"/>
              <a:t>Each station sends the address bits in some order (from highest order bit to the lowest order bit). </a:t>
            </a:r>
          </a:p>
          <a:p>
            <a:pPr lvl="1">
              <a:lnSpc>
                <a:spcPct val="80000"/>
              </a:lnSpc>
              <a:spcBef>
                <a:spcPts val="500"/>
              </a:spcBef>
              <a:spcAft>
                <a:spcPts val="500"/>
              </a:spcAft>
            </a:pPr>
            <a:r>
              <a:rPr lang="en-US" dirty="0" smtClean="0"/>
              <a:t>The bits in each position from different stations are </a:t>
            </a:r>
            <a:r>
              <a:rPr lang="en-US" dirty="0" err="1" smtClean="0"/>
              <a:t>ORed</a:t>
            </a:r>
            <a:r>
              <a:rPr lang="en-US" dirty="0" smtClean="0"/>
              <a:t>. </a:t>
            </a:r>
          </a:p>
          <a:p>
            <a:pPr lvl="1">
              <a:lnSpc>
                <a:spcPct val="80000"/>
              </a:lnSpc>
              <a:spcBef>
                <a:spcPts val="500"/>
              </a:spcBef>
              <a:spcAft>
                <a:spcPts val="500"/>
              </a:spcAft>
            </a:pPr>
            <a:r>
              <a:rPr lang="en-US" dirty="0" smtClean="0"/>
              <a:t>As soon as a station sees that a high-order bit position that is 0 is overwrite by 1, it gives up.</a:t>
            </a:r>
          </a:p>
          <a:p>
            <a:pPr lvl="1">
              <a:lnSpc>
                <a:spcPct val="80000"/>
              </a:lnSpc>
              <a:spcBef>
                <a:spcPts val="500"/>
              </a:spcBef>
              <a:spcAft>
                <a:spcPts val="500"/>
              </a:spcAft>
            </a:pPr>
            <a:r>
              <a:rPr lang="en-US" dirty="0" smtClean="0"/>
              <a:t> Eventual, only one station (with largest station number among all the competitors) gets the channel.</a:t>
            </a:r>
          </a:p>
          <a:p>
            <a:pPr lvl="1">
              <a:lnSpc>
                <a:spcPct val="70000"/>
              </a:lnSpc>
              <a:spcBef>
                <a:spcPts val="500"/>
              </a:spcBef>
              <a:spcAft>
                <a:spcPts val="500"/>
              </a:spcAft>
            </a:pPr>
            <a:r>
              <a:rPr lang="en-US" dirty="0" smtClean="0"/>
              <a:t>example: </a:t>
            </a:r>
          </a:p>
          <a:p>
            <a:pPr lvl="2">
              <a:lnSpc>
                <a:spcPct val="70000"/>
              </a:lnSpc>
              <a:spcBef>
                <a:spcPts val="500"/>
              </a:spcBef>
              <a:spcAft>
                <a:spcPts val="500"/>
              </a:spcAft>
              <a:buFontTx/>
              <a:buNone/>
            </a:pPr>
            <a:r>
              <a:rPr lang="en-US" dirty="0" smtClean="0"/>
              <a:t>station 2 (0010)    0 (give up)</a:t>
            </a:r>
          </a:p>
          <a:p>
            <a:pPr lvl="2">
              <a:lnSpc>
                <a:spcPct val="70000"/>
              </a:lnSpc>
              <a:spcBef>
                <a:spcPts val="500"/>
              </a:spcBef>
              <a:spcAft>
                <a:spcPts val="500"/>
              </a:spcAft>
              <a:buFontTx/>
              <a:buNone/>
            </a:pPr>
            <a:r>
              <a:rPr lang="en-US" dirty="0" smtClean="0"/>
              <a:t>station 4 (0100)    0 (give up)</a:t>
            </a:r>
          </a:p>
          <a:p>
            <a:pPr lvl="2">
              <a:lnSpc>
                <a:spcPct val="70000"/>
              </a:lnSpc>
              <a:spcBef>
                <a:spcPts val="500"/>
              </a:spcBef>
              <a:spcAft>
                <a:spcPts val="500"/>
              </a:spcAft>
              <a:buFontTx/>
              <a:buNone/>
            </a:pPr>
            <a:r>
              <a:rPr lang="en-US" dirty="0" smtClean="0"/>
              <a:t>station 9 (1001)    1 0 0 (give up)</a:t>
            </a:r>
          </a:p>
          <a:p>
            <a:pPr lvl="2">
              <a:lnSpc>
                <a:spcPct val="70000"/>
              </a:lnSpc>
              <a:spcBef>
                <a:spcPts val="500"/>
              </a:spcBef>
              <a:spcAft>
                <a:spcPts val="500"/>
              </a:spcAft>
              <a:buFontTx/>
              <a:buNone/>
            </a:pPr>
            <a:r>
              <a:rPr lang="en-US" dirty="0" smtClean="0"/>
              <a:t>station 10 (1010)  1 0 1 0 (finished address, send data)        </a:t>
            </a:r>
          </a:p>
          <a:p>
            <a:pPr lvl="2">
              <a:lnSpc>
                <a:spcPct val="70000"/>
              </a:lnSpc>
              <a:spcBef>
                <a:spcPts val="500"/>
              </a:spcBef>
              <a:spcAft>
                <a:spcPts val="500"/>
              </a:spcAft>
              <a:buFontTx/>
              <a:buNone/>
            </a:pPr>
            <a:r>
              <a:rPr lang="en-US" dirty="0" smtClean="0"/>
              <a:t>                       OR 1 0 1 0</a:t>
            </a:r>
          </a:p>
          <a:p>
            <a:pPr lvl="1">
              <a:lnSpc>
                <a:spcPct val="70000"/>
              </a:lnSpc>
              <a:spcBef>
                <a:spcPts val="500"/>
              </a:spcBef>
              <a:spcAft>
                <a:spcPts val="500"/>
              </a:spcAft>
            </a:pPr>
            <a:r>
              <a:rPr lang="en-US" dirty="0" smtClean="0"/>
              <a:t>Performance:</a:t>
            </a:r>
          </a:p>
          <a:p>
            <a:pPr lvl="2">
              <a:lnSpc>
                <a:spcPct val="70000"/>
              </a:lnSpc>
              <a:spcBef>
                <a:spcPts val="500"/>
              </a:spcBef>
              <a:spcAft>
                <a:spcPts val="500"/>
              </a:spcAft>
            </a:pPr>
            <a:r>
              <a:rPr lang="en-US" dirty="0" smtClean="0"/>
              <a:t>channel utilization rate: d/(</a:t>
            </a:r>
            <a:r>
              <a:rPr lang="en-US" dirty="0" err="1" smtClean="0"/>
              <a:t>d+log</a:t>
            </a:r>
            <a:r>
              <a:rPr lang="en-US" dirty="0" smtClean="0"/>
              <a:t>(N)) for high load</a:t>
            </a:r>
          </a:p>
          <a:p>
            <a:pPr lvl="2">
              <a:lnSpc>
                <a:spcPct val="70000"/>
              </a:lnSpc>
              <a:spcBef>
                <a:spcPts val="500"/>
              </a:spcBef>
              <a:spcAft>
                <a:spcPts val="500"/>
              </a:spcAft>
            </a:pPr>
            <a:r>
              <a:rPr lang="en-US" dirty="0" smtClean="0"/>
              <a:t>log(N) bits delay for low load.</a:t>
            </a:r>
          </a:p>
          <a:p>
            <a:pPr lvl="2">
              <a:lnSpc>
                <a:spcPct val="70000"/>
              </a:lnSpc>
              <a:spcBef>
                <a:spcPts val="500"/>
              </a:spcBef>
              <a:spcAft>
                <a:spcPts val="500"/>
              </a:spcAft>
            </a:pPr>
            <a:r>
              <a:rPr lang="en-US" dirty="0" smtClean="0"/>
              <a:t>Contention field can serve as the address field.</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Collision free protocols</a:t>
            </a:r>
            <a:endParaRPr lang="en-US" dirty="0"/>
          </a:p>
        </p:txBody>
      </p:sp>
      <p:sp>
        <p:nvSpPr>
          <p:cNvPr id="3" name="Content Placeholder 2"/>
          <p:cNvSpPr>
            <a:spLocks noGrp="1"/>
          </p:cNvSpPr>
          <p:nvPr>
            <p:ph idx="1"/>
          </p:nvPr>
        </p:nvSpPr>
        <p:spPr/>
        <p:txBody>
          <a:bodyPr/>
          <a:lstStyle/>
          <a:p>
            <a:r>
              <a:rPr lang="en-US" dirty="0" smtClean="0"/>
              <a:t>Token pass</a:t>
            </a:r>
          </a:p>
          <a:p>
            <a:pPr lvl="1"/>
            <a:r>
              <a:rPr lang="en-US" dirty="0" smtClean="0"/>
              <a:t>There is only one token in the network</a:t>
            </a:r>
          </a:p>
          <a:p>
            <a:pPr lvl="1"/>
            <a:r>
              <a:rPr lang="en-US" dirty="0" smtClean="0"/>
              <a:t>The token is passed through every node in the network.</a:t>
            </a:r>
          </a:p>
          <a:p>
            <a:pPr lvl="1"/>
            <a:r>
              <a:rPr lang="en-US" dirty="0" smtClean="0"/>
              <a:t>Only the node that has the token can transfer data.</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Limited Contention Protocols</a:t>
            </a:r>
            <a:endParaRPr lang="en-US" dirty="0"/>
          </a:p>
        </p:txBody>
      </p:sp>
      <p:sp>
        <p:nvSpPr>
          <p:cNvPr id="3" name="Content Placeholder 2"/>
          <p:cNvSpPr>
            <a:spLocks noGrp="1"/>
          </p:cNvSpPr>
          <p:nvPr>
            <p:ph idx="1"/>
          </p:nvPr>
        </p:nvSpPr>
        <p:spPr/>
        <p:txBody>
          <a:bodyPr/>
          <a:lstStyle/>
          <a:p>
            <a:pPr>
              <a:spcBef>
                <a:spcPts val="500"/>
              </a:spcBef>
              <a:spcAft>
                <a:spcPts val="500"/>
              </a:spcAft>
            </a:pPr>
            <a:r>
              <a:rPr lang="en-US" altLang="en-US" dirty="0"/>
              <a:t>C</a:t>
            </a:r>
            <a:r>
              <a:rPr lang="en-US" altLang="en-US" dirty="0" smtClean="0"/>
              <a:t>ollision </a:t>
            </a:r>
            <a:r>
              <a:rPr lang="en-US" altLang="en-US" dirty="0"/>
              <a:t>based protocols (ALOHA,CSMA/CD) are good when the network load is low.</a:t>
            </a:r>
          </a:p>
          <a:p>
            <a:pPr>
              <a:spcBef>
                <a:spcPts val="500"/>
              </a:spcBef>
              <a:spcAft>
                <a:spcPts val="500"/>
              </a:spcAft>
            </a:pPr>
            <a:r>
              <a:rPr lang="en-US" altLang="en-US" dirty="0"/>
              <a:t>C</a:t>
            </a:r>
            <a:r>
              <a:rPr lang="en-US" altLang="en-US" dirty="0" smtClean="0"/>
              <a:t>ollision </a:t>
            </a:r>
            <a:r>
              <a:rPr lang="en-US" altLang="en-US" dirty="0"/>
              <a:t>free protocols (bit map, binary countdown) are good when load is high.</a:t>
            </a:r>
          </a:p>
          <a:p>
            <a:pPr>
              <a:spcBef>
                <a:spcPts val="500"/>
              </a:spcBef>
              <a:spcAft>
                <a:spcPts val="500"/>
              </a:spcAft>
            </a:pPr>
            <a:r>
              <a:rPr lang="en-US" altLang="en-US" dirty="0" smtClean="0"/>
              <a:t>Can we combine </a:t>
            </a:r>
            <a:r>
              <a:rPr lang="en-US" altLang="en-US" dirty="0"/>
              <a:t>their advantages -- limited contention </a:t>
            </a:r>
            <a:r>
              <a:rPr lang="en-US" altLang="en-US" dirty="0" smtClean="0"/>
              <a:t>protocols?</a:t>
            </a:r>
            <a:endParaRPr lang="en-US" altLang="en-US" dirty="0"/>
          </a:p>
          <a:p>
            <a:pPr lvl="1">
              <a:spcBef>
                <a:spcPts val="500"/>
              </a:spcBef>
              <a:spcAft>
                <a:spcPts val="500"/>
              </a:spcAft>
            </a:pPr>
            <a:r>
              <a:rPr lang="en-US" altLang="en-US" dirty="0"/>
              <a:t>Behave like the ALOHA scheme under light load</a:t>
            </a:r>
          </a:p>
          <a:p>
            <a:pPr lvl="1">
              <a:spcBef>
                <a:spcPts val="500"/>
              </a:spcBef>
              <a:spcAft>
                <a:spcPts val="500"/>
              </a:spcAft>
            </a:pPr>
            <a:r>
              <a:rPr lang="en-US" altLang="en-US" dirty="0"/>
              <a:t>Behave like the bitmap scheme under heavy load. </a:t>
            </a:r>
          </a:p>
          <a:p>
            <a:endParaRPr lang="en-US" dirty="0"/>
          </a:p>
        </p:txBody>
      </p:sp>
    </p:spTree>
    <p:extLst>
      <p:ext uri="{BB962C8B-B14F-4D97-AF65-F5344CB8AC3E}">
        <p14:creationId xmlns:p14="http://schemas.microsoft.com/office/powerpoint/2010/main" xmlns="" val="1295815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Limited contention protocol</a:t>
            </a:r>
            <a:endParaRPr lang="en-US" dirty="0"/>
          </a:p>
        </p:txBody>
      </p:sp>
      <p:sp>
        <p:nvSpPr>
          <p:cNvPr id="3" name="Content Placeholder 2"/>
          <p:cNvSpPr>
            <a:spLocks noGrp="1"/>
          </p:cNvSpPr>
          <p:nvPr>
            <p:ph idx="1"/>
          </p:nvPr>
        </p:nvSpPr>
        <p:spPr/>
        <p:txBody>
          <a:bodyPr>
            <a:normAutofit fontScale="92500" lnSpcReduction="20000"/>
          </a:bodyPr>
          <a:lstStyle/>
          <a:p>
            <a:pPr>
              <a:spcBef>
                <a:spcPts val="500"/>
              </a:spcBef>
              <a:spcAft>
                <a:spcPts val="500"/>
              </a:spcAft>
            </a:pPr>
            <a:r>
              <a:rPr lang="en-US" altLang="en-US" dirty="0"/>
              <a:t>adaptive tree walk protocol</a:t>
            </a:r>
          </a:p>
          <a:p>
            <a:pPr lvl="1">
              <a:spcBef>
                <a:spcPts val="500"/>
              </a:spcBef>
              <a:spcAft>
                <a:spcPts val="500"/>
              </a:spcAft>
            </a:pPr>
            <a:r>
              <a:rPr lang="en-US" altLang="en-US" dirty="0"/>
              <a:t>trick: partition the group of station and limit the contention for each slot.</a:t>
            </a:r>
          </a:p>
          <a:p>
            <a:pPr lvl="2">
              <a:spcBef>
                <a:spcPts val="500"/>
              </a:spcBef>
              <a:spcAft>
                <a:spcPts val="500"/>
              </a:spcAft>
            </a:pPr>
            <a:r>
              <a:rPr lang="en-US" altLang="en-US" dirty="0"/>
              <a:t>U</a:t>
            </a:r>
            <a:r>
              <a:rPr lang="en-US" altLang="en-US" dirty="0" smtClean="0"/>
              <a:t>nder </a:t>
            </a:r>
            <a:r>
              <a:rPr lang="en-US" altLang="en-US" dirty="0"/>
              <a:t>light load, every one can try for each slot like aloha </a:t>
            </a:r>
          </a:p>
          <a:p>
            <a:pPr lvl="2">
              <a:spcBef>
                <a:spcPts val="500"/>
              </a:spcBef>
              <a:spcAft>
                <a:spcPts val="500"/>
              </a:spcAft>
            </a:pPr>
            <a:r>
              <a:rPr lang="en-US" altLang="en-US" dirty="0"/>
              <a:t>U</a:t>
            </a:r>
            <a:r>
              <a:rPr lang="en-US" altLang="en-US" dirty="0" smtClean="0"/>
              <a:t>nder </a:t>
            </a:r>
            <a:r>
              <a:rPr lang="en-US" altLang="en-US" dirty="0"/>
              <a:t>heavy load, only a small group can try for each slot</a:t>
            </a:r>
          </a:p>
          <a:p>
            <a:pPr lvl="2">
              <a:spcBef>
                <a:spcPts val="500"/>
              </a:spcBef>
              <a:spcAft>
                <a:spcPts val="500"/>
              </a:spcAft>
            </a:pPr>
            <a:r>
              <a:rPr lang="en-US" altLang="en-US" dirty="0"/>
              <a:t>H</a:t>
            </a:r>
            <a:r>
              <a:rPr lang="en-US" altLang="en-US" dirty="0" smtClean="0"/>
              <a:t>ow </a:t>
            </a:r>
            <a:r>
              <a:rPr lang="en-US" altLang="en-US" dirty="0"/>
              <a:t>do we do </a:t>
            </a:r>
            <a:r>
              <a:rPr lang="en-US" altLang="en-US" dirty="0" smtClean="0"/>
              <a:t>it?</a:t>
            </a:r>
            <a:endParaRPr lang="en-US" altLang="en-US" dirty="0"/>
          </a:p>
          <a:p>
            <a:pPr lvl="3">
              <a:spcBef>
                <a:spcPts val="500"/>
              </a:spcBef>
              <a:spcAft>
                <a:spcPts val="500"/>
              </a:spcAft>
            </a:pPr>
            <a:r>
              <a:rPr lang="en-US" altLang="en-US" dirty="0"/>
              <a:t>treat stations as the leaf of a binary tree.</a:t>
            </a:r>
          </a:p>
          <a:p>
            <a:pPr lvl="3">
              <a:spcBef>
                <a:spcPts val="500"/>
              </a:spcBef>
              <a:spcAft>
                <a:spcPts val="500"/>
              </a:spcAft>
            </a:pPr>
            <a:r>
              <a:rPr lang="en-US" altLang="en-US" dirty="0"/>
              <a:t>first slot (after successful transmission), all stations (under the root node) can try to get the slot.</a:t>
            </a:r>
          </a:p>
          <a:p>
            <a:pPr lvl="3">
              <a:spcBef>
                <a:spcPts val="500"/>
              </a:spcBef>
              <a:spcAft>
                <a:spcPts val="500"/>
              </a:spcAft>
            </a:pPr>
            <a:r>
              <a:rPr lang="en-US" altLang="en-US" dirty="0"/>
              <a:t>if no conflict, fine.</a:t>
            </a:r>
          </a:p>
          <a:p>
            <a:pPr lvl="3">
              <a:spcBef>
                <a:spcPts val="500"/>
              </a:spcBef>
              <a:spcAft>
                <a:spcPts val="500"/>
              </a:spcAft>
            </a:pPr>
            <a:r>
              <a:rPr lang="en-US" altLang="en-US" dirty="0"/>
              <a:t>if conflict, only nodes under a </a:t>
            </a:r>
            <a:r>
              <a:rPr lang="en-US" altLang="en-US" dirty="0" err="1"/>
              <a:t>subtree</a:t>
            </a:r>
            <a:r>
              <a:rPr lang="en-US" altLang="en-US" dirty="0"/>
              <a:t> get to try for the next one. (depth first search)</a:t>
            </a:r>
          </a:p>
          <a:p>
            <a:endParaRPr lang="en-US" dirty="0"/>
          </a:p>
        </p:txBody>
      </p:sp>
    </p:spTree>
    <p:extLst>
      <p:ext uri="{BB962C8B-B14F-4D97-AF65-F5344CB8AC3E}">
        <p14:creationId xmlns:p14="http://schemas.microsoft.com/office/powerpoint/2010/main" xmlns="" val="15915644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Adaptive tree walk: an example</a:t>
            </a:r>
            <a:endParaRPr lang="en-US" dirty="0"/>
          </a:p>
        </p:txBody>
      </p:sp>
      <p:sp>
        <p:nvSpPr>
          <p:cNvPr id="3" name="Content Placeholder 2"/>
          <p:cNvSpPr>
            <a:spLocks noGrp="1"/>
          </p:cNvSpPr>
          <p:nvPr>
            <p:ph idx="1"/>
          </p:nvPr>
        </p:nvSpPr>
        <p:spPr>
          <a:xfrm>
            <a:off x="609600" y="4191000"/>
            <a:ext cx="8229600" cy="2514600"/>
          </a:xfrm>
        </p:spPr>
        <p:txBody>
          <a:bodyPr>
            <a:normAutofit fontScale="70000" lnSpcReduction="20000"/>
          </a:bodyPr>
          <a:lstStyle/>
          <a:p>
            <a:pPr marL="0" indent="0">
              <a:buNone/>
            </a:pPr>
            <a:r>
              <a:rPr lang="en-US" altLang="en-US" dirty="0"/>
              <a:t>Slot 0: C*, E*, F*, H* (all nodes under node 0 can try), conflict</a:t>
            </a:r>
          </a:p>
          <a:p>
            <a:pPr marL="0" indent="0">
              <a:buNone/>
            </a:pPr>
            <a:r>
              <a:rPr lang="en-US" altLang="en-US" dirty="0"/>
              <a:t>slot 1: C* (all nodes under node 1 can try), C sends</a:t>
            </a:r>
          </a:p>
          <a:p>
            <a:pPr marL="0" indent="0">
              <a:buNone/>
            </a:pPr>
            <a:r>
              <a:rPr lang="en-US" altLang="en-US" dirty="0"/>
              <a:t>slot 2: E*, F*, H*(all nodes under node 2 can try), conflict</a:t>
            </a:r>
          </a:p>
          <a:p>
            <a:pPr marL="0" indent="0">
              <a:buNone/>
            </a:pPr>
            <a:r>
              <a:rPr lang="en-US" altLang="en-US" dirty="0"/>
              <a:t>slot 3: E*, F* (all nodes under node 5 can try), conflict</a:t>
            </a:r>
          </a:p>
          <a:p>
            <a:pPr marL="0" indent="0">
              <a:buNone/>
            </a:pPr>
            <a:r>
              <a:rPr lang="en-US" altLang="en-US" dirty="0"/>
              <a:t>slot 4: E* (all nodes under E can try), E sends</a:t>
            </a:r>
          </a:p>
          <a:p>
            <a:pPr marL="0" indent="0">
              <a:buNone/>
            </a:pPr>
            <a:r>
              <a:rPr lang="en-US" altLang="en-US" dirty="0"/>
              <a:t>slot 5: F* (all nodes under F can try), F sends</a:t>
            </a:r>
          </a:p>
          <a:p>
            <a:pPr marL="0" indent="0">
              <a:buNone/>
            </a:pPr>
            <a:r>
              <a:rPr lang="en-US" altLang="en-US" dirty="0"/>
              <a:t>slot 6: H* (all nodes under node 6 can try), H sends.</a:t>
            </a:r>
          </a:p>
          <a:p>
            <a:endParaRPr lang="en-US" dirty="0"/>
          </a:p>
        </p:txBody>
      </p:sp>
      <p:sp>
        <p:nvSpPr>
          <p:cNvPr id="4" name="Text Box 4"/>
          <p:cNvSpPr txBox="1">
            <a:spLocks noChangeArrowheads="1"/>
          </p:cNvSpPr>
          <p:nvPr/>
        </p:nvSpPr>
        <p:spPr bwMode="auto">
          <a:xfrm>
            <a:off x="4311650" y="1420409"/>
            <a:ext cx="336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altLang="en-US"/>
              <a:t>0</a:t>
            </a:r>
          </a:p>
        </p:txBody>
      </p:sp>
      <p:sp>
        <p:nvSpPr>
          <p:cNvPr id="5" name="Text Box 5"/>
          <p:cNvSpPr txBox="1">
            <a:spLocks noChangeArrowheads="1"/>
          </p:cNvSpPr>
          <p:nvPr/>
        </p:nvSpPr>
        <p:spPr bwMode="auto">
          <a:xfrm>
            <a:off x="2895600" y="2030009"/>
            <a:ext cx="336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altLang="en-US"/>
              <a:t>1</a:t>
            </a:r>
          </a:p>
        </p:txBody>
      </p:sp>
      <p:sp>
        <p:nvSpPr>
          <p:cNvPr id="6" name="Text Box 7"/>
          <p:cNvSpPr txBox="1">
            <a:spLocks noChangeArrowheads="1"/>
          </p:cNvSpPr>
          <p:nvPr/>
        </p:nvSpPr>
        <p:spPr bwMode="auto">
          <a:xfrm>
            <a:off x="5867400" y="1953809"/>
            <a:ext cx="336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altLang="en-US"/>
              <a:t>2</a:t>
            </a:r>
          </a:p>
        </p:txBody>
      </p:sp>
      <p:sp>
        <p:nvSpPr>
          <p:cNvPr id="7" name="Text Box 8"/>
          <p:cNvSpPr txBox="1">
            <a:spLocks noChangeArrowheads="1"/>
          </p:cNvSpPr>
          <p:nvPr/>
        </p:nvSpPr>
        <p:spPr bwMode="auto">
          <a:xfrm>
            <a:off x="2133600" y="2944409"/>
            <a:ext cx="336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altLang="en-US"/>
              <a:t>3</a:t>
            </a:r>
          </a:p>
        </p:txBody>
      </p:sp>
      <p:sp>
        <p:nvSpPr>
          <p:cNvPr id="8" name="Text Box 9"/>
          <p:cNvSpPr txBox="1">
            <a:spLocks noChangeArrowheads="1"/>
          </p:cNvSpPr>
          <p:nvPr/>
        </p:nvSpPr>
        <p:spPr bwMode="auto">
          <a:xfrm>
            <a:off x="3581400" y="3020609"/>
            <a:ext cx="336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altLang="en-US"/>
              <a:t>4</a:t>
            </a:r>
          </a:p>
        </p:txBody>
      </p:sp>
      <p:sp>
        <p:nvSpPr>
          <p:cNvPr id="9" name="Text Box 10"/>
          <p:cNvSpPr txBox="1">
            <a:spLocks noChangeArrowheads="1"/>
          </p:cNvSpPr>
          <p:nvPr/>
        </p:nvSpPr>
        <p:spPr bwMode="auto">
          <a:xfrm>
            <a:off x="5257800" y="3020609"/>
            <a:ext cx="336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altLang="en-US"/>
              <a:t>5</a:t>
            </a:r>
          </a:p>
        </p:txBody>
      </p:sp>
      <p:sp>
        <p:nvSpPr>
          <p:cNvPr id="10" name="Text Box 11"/>
          <p:cNvSpPr txBox="1">
            <a:spLocks noChangeArrowheads="1"/>
          </p:cNvSpPr>
          <p:nvPr/>
        </p:nvSpPr>
        <p:spPr bwMode="auto">
          <a:xfrm>
            <a:off x="6858000" y="2944409"/>
            <a:ext cx="336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altLang="en-US"/>
              <a:t>6</a:t>
            </a:r>
          </a:p>
        </p:txBody>
      </p:sp>
      <p:sp>
        <p:nvSpPr>
          <p:cNvPr id="11" name="Text Box 13"/>
          <p:cNvSpPr txBox="1">
            <a:spLocks noChangeArrowheads="1"/>
          </p:cNvSpPr>
          <p:nvPr/>
        </p:nvSpPr>
        <p:spPr bwMode="auto">
          <a:xfrm>
            <a:off x="1600200" y="3706409"/>
            <a:ext cx="4048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altLang="en-US"/>
              <a:t>A</a:t>
            </a:r>
          </a:p>
        </p:txBody>
      </p:sp>
      <p:sp>
        <p:nvSpPr>
          <p:cNvPr id="12" name="Text Box 14"/>
          <p:cNvSpPr txBox="1">
            <a:spLocks noChangeArrowheads="1"/>
          </p:cNvSpPr>
          <p:nvPr/>
        </p:nvSpPr>
        <p:spPr bwMode="auto">
          <a:xfrm>
            <a:off x="2514600" y="3706409"/>
            <a:ext cx="3873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altLang="en-US"/>
              <a:t>B</a:t>
            </a:r>
          </a:p>
        </p:txBody>
      </p:sp>
      <p:sp>
        <p:nvSpPr>
          <p:cNvPr id="13" name="Text Box 15"/>
          <p:cNvSpPr txBox="1">
            <a:spLocks noChangeArrowheads="1"/>
          </p:cNvSpPr>
          <p:nvPr/>
        </p:nvSpPr>
        <p:spPr bwMode="auto">
          <a:xfrm>
            <a:off x="3200400" y="3706409"/>
            <a:ext cx="5397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altLang="en-US"/>
              <a:t>C*</a:t>
            </a:r>
          </a:p>
        </p:txBody>
      </p:sp>
      <p:sp>
        <p:nvSpPr>
          <p:cNvPr id="14" name="Text Box 16"/>
          <p:cNvSpPr txBox="1">
            <a:spLocks noChangeArrowheads="1"/>
          </p:cNvSpPr>
          <p:nvPr/>
        </p:nvSpPr>
        <p:spPr bwMode="auto">
          <a:xfrm>
            <a:off x="4038600" y="3630209"/>
            <a:ext cx="4048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altLang="en-US"/>
              <a:t>D</a:t>
            </a:r>
          </a:p>
        </p:txBody>
      </p:sp>
      <p:sp>
        <p:nvSpPr>
          <p:cNvPr id="15" name="Text Box 17"/>
          <p:cNvSpPr txBox="1">
            <a:spLocks noChangeArrowheads="1"/>
          </p:cNvSpPr>
          <p:nvPr/>
        </p:nvSpPr>
        <p:spPr bwMode="auto">
          <a:xfrm>
            <a:off x="4876800" y="3706409"/>
            <a:ext cx="52228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altLang="en-US"/>
              <a:t>E*</a:t>
            </a:r>
          </a:p>
        </p:txBody>
      </p:sp>
      <p:sp>
        <p:nvSpPr>
          <p:cNvPr id="16" name="Text Box 18"/>
          <p:cNvSpPr txBox="1">
            <a:spLocks noChangeArrowheads="1"/>
          </p:cNvSpPr>
          <p:nvPr/>
        </p:nvSpPr>
        <p:spPr bwMode="auto">
          <a:xfrm>
            <a:off x="5562600" y="3706409"/>
            <a:ext cx="5064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altLang="en-US"/>
              <a:t>F*</a:t>
            </a:r>
          </a:p>
        </p:txBody>
      </p:sp>
      <p:sp>
        <p:nvSpPr>
          <p:cNvPr id="17" name="Text Box 19"/>
          <p:cNvSpPr txBox="1">
            <a:spLocks noChangeArrowheads="1"/>
          </p:cNvSpPr>
          <p:nvPr/>
        </p:nvSpPr>
        <p:spPr bwMode="auto">
          <a:xfrm>
            <a:off x="6400800" y="3706409"/>
            <a:ext cx="4048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altLang="en-US"/>
              <a:t>G</a:t>
            </a:r>
          </a:p>
        </p:txBody>
      </p:sp>
      <p:sp>
        <p:nvSpPr>
          <p:cNvPr id="18" name="Text Box 20"/>
          <p:cNvSpPr txBox="1">
            <a:spLocks noChangeArrowheads="1"/>
          </p:cNvSpPr>
          <p:nvPr/>
        </p:nvSpPr>
        <p:spPr bwMode="auto">
          <a:xfrm>
            <a:off x="7315200" y="3706409"/>
            <a:ext cx="5572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altLang="en-US"/>
              <a:t>H*</a:t>
            </a:r>
          </a:p>
        </p:txBody>
      </p:sp>
      <p:sp>
        <p:nvSpPr>
          <p:cNvPr id="19" name="Line 22"/>
          <p:cNvSpPr>
            <a:spLocks noChangeShapeType="1"/>
          </p:cNvSpPr>
          <p:nvPr/>
        </p:nvSpPr>
        <p:spPr bwMode="auto">
          <a:xfrm flipV="1">
            <a:off x="3200400" y="1725209"/>
            <a:ext cx="11430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 name="Line 23"/>
          <p:cNvSpPr>
            <a:spLocks noChangeShapeType="1"/>
          </p:cNvSpPr>
          <p:nvPr/>
        </p:nvSpPr>
        <p:spPr bwMode="auto">
          <a:xfrm>
            <a:off x="4648200" y="1649009"/>
            <a:ext cx="12954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1" name="Line 24"/>
          <p:cNvSpPr>
            <a:spLocks noChangeShapeType="1"/>
          </p:cNvSpPr>
          <p:nvPr/>
        </p:nvSpPr>
        <p:spPr bwMode="auto">
          <a:xfrm flipV="1">
            <a:off x="2362200" y="2334809"/>
            <a:ext cx="6858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2" name="Line 25"/>
          <p:cNvSpPr>
            <a:spLocks noChangeShapeType="1"/>
          </p:cNvSpPr>
          <p:nvPr/>
        </p:nvSpPr>
        <p:spPr bwMode="auto">
          <a:xfrm>
            <a:off x="3124200" y="2334809"/>
            <a:ext cx="609600" cy="838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3" name="Line 26"/>
          <p:cNvSpPr>
            <a:spLocks noChangeShapeType="1"/>
          </p:cNvSpPr>
          <p:nvPr/>
        </p:nvSpPr>
        <p:spPr bwMode="auto">
          <a:xfrm flipV="1">
            <a:off x="1905000" y="3249209"/>
            <a:ext cx="304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4" name="Line 27"/>
          <p:cNvSpPr>
            <a:spLocks noChangeShapeType="1"/>
          </p:cNvSpPr>
          <p:nvPr/>
        </p:nvSpPr>
        <p:spPr bwMode="auto">
          <a:xfrm>
            <a:off x="2286000" y="3325409"/>
            <a:ext cx="304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5" name="Line 28"/>
          <p:cNvSpPr>
            <a:spLocks noChangeShapeType="1"/>
          </p:cNvSpPr>
          <p:nvPr/>
        </p:nvSpPr>
        <p:spPr bwMode="auto">
          <a:xfrm flipV="1">
            <a:off x="3429000" y="3401609"/>
            <a:ext cx="3048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6" name="Line 29"/>
          <p:cNvSpPr>
            <a:spLocks noChangeShapeType="1"/>
          </p:cNvSpPr>
          <p:nvPr/>
        </p:nvSpPr>
        <p:spPr bwMode="auto">
          <a:xfrm>
            <a:off x="3810000" y="3401609"/>
            <a:ext cx="3048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7" name="Line 30"/>
          <p:cNvSpPr>
            <a:spLocks noChangeShapeType="1"/>
          </p:cNvSpPr>
          <p:nvPr/>
        </p:nvSpPr>
        <p:spPr bwMode="auto">
          <a:xfrm flipV="1">
            <a:off x="5410200" y="2182409"/>
            <a:ext cx="533400" cy="914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8" name="Line 31"/>
          <p:cNvSpPr>
            <a:spLocks noChangeShapeType="1"/>
          </p:cNvSpPr>
          <p:nvPr/>
        </p:nvSpPr>
        <p:spPr bwMode="auto">
          <a:xfrm>
            <a:off x="6172200" y="2258609"/>
            <a:ext cx="762000" cy="838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9" name="Line 32"/>
          <p:cNvSpPr>
            <a:spLocks noChangeShapeType="1"/>
          </p:cNvSpPr>
          <p:nvPr/>
        </p:nvSpPr>
        <p:spPr bwMode="auto">
          <a:xfrm flipV="1">
            <a:off x="5029200" y="3325409"/>
            <a:ext cx="304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0" name="Line 33"/>
          <p:cNvSpPr>
            <a:spLocks noChangeShapeType="1"/>
          </p:cNvSpPr>
          <p:nvPr/>
        </p:nvSpPr>
        <p:spPr bwMode="auto">
          <a:xfrm>
            <a:off x="5486400" y="3325409"/>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1" name="Line 34"/>
          <p:cNvSpPr>
            <a:spLocks noChangeShapeType="1"/>
          </p:cNvSpPr>
          <p:nvPr/>
        </p:nvSpPr>
        <p:spPr bwMode="auto">
          <a:xfrm flipV="1">
            <a:off x="6629400" y="3325409"/>
            <a:ext cx="304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2" name="Line 35"/>
          <p:cNvSpPr>
            <a:spLocks noChangeShapeType="1"/>
          </p:cNvSpPr>
          <p:nvPr/>
        </p:nvSpPr>
        <p:spPr bwMode="auto">
          <a:xfrm>
            <a:off x="7086600" y="3249209"/>
            <a:ext cx="304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xmlns="" val="13085815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Adaptive tree walk</a:t>
            </a:r>
            <a:endParaRPr lang="en-US" dirty="0"/>
          </a:p>
        </p:txBody>
      </p:sp>
      <p:sp>
        <p:nvSpPr>
          <p:cNvPr id="3" name="Content Placeholder 2"/>
          <p:cNvSpPr>
            <a:spLocks noGrp="1"/>
          </p:cNvSpPr>
          <p:nvPr>
            <p:ph idx="1"/>
          </p:nvPr>
        </p:nvSpPr>
        <p:spPr/>
        <p:txBody>
          <a:bodyPr/>
          <a:lstStyle/>
          <a:p>
            <a:r>
              <a:rPr lang="en-US" dirty="0" smtClean="0"/>
              <a:t>Low load: like Aloha</a:t>
            </a:r>
          </a:p>
          <a:p>
            <a:r>
              <a:rPr lang="en-US" dirty="0" smtClean="0"/>
              <a:t>High load? What is the channel efficiency without collision detection? </a:t>
            </a:r>
          </a:p>
          <a:p>
            <a:pPr lvl="1"/>
            <a:r>
              <a:rPr lang="en-US" dirty="0" smtClean="0"/>
              <a:t>Can improve by searching at level </a:t>
            </a:r>
            <a:r>
              <a:rPr lang="en-US" dirty="0" err="1" smtClean="0"/>
              <a:t>i</a:t>
            </a:r>
            <a:r>
              <a:rPr lang="en-US" dirty="0" smtClean="0"/>
              <a:t> (instead of from the root) using the estimated number of stations that want to send.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altLang="en-US" dirty="0" smtClean="0"/>
              <a:t>Classic Ethernet</a:t>
            </a:r>
          </a:p>
        </p:txBody>
      </p:sp>
      <p:sp>
        <p:nvSpPr>
          <p:cNvPr id="3" name="Subtitle 2"/>
          <p:cNvSpPr>
            <a:spLocks noGrp="1"/>
          </p:cNvSpPr>
          <p:nvPr>
            <p:ph type="subTitle" idx="1"/>
          </p:nvPr>
        </p:nvSpPr>
        <p:spPr/>
        <p:txBody>
          <a:bodyPr rtlCol="0">
            <a:normAutofit/>
          </a:bodyPr>
          <a:lstStyle/>
          <a:p>
            <a:pPr fontAlgn="auto">
              <a:spcAft>
                <a:spcPts val="0"/>
              </a:spcAft>
              <a:defRPr/>
            </a:pPr>
            <a:endParaRPr lang="en-US" dirty="0" smtClean="0"/>
          </a:p>
        </p:txBody>
      </p:sp>
    </p:spTree>
    <p:extLst>
      <p:ext uri="{BB962C8B-B14F-4D97-AF65-F5344CB8AC3E}">
        <p14:creationId xmlns:p14="http://schemas.microsoft.com/office/powerpoint/2010/main" xmlns="" val="667815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altLang="en-US" smtClean="0"/>
              <a:t>MAC</a:t>
            </a:r>
          </a:p>
        </p:txBody>
      </p:sp>
      <p:sp>
        <p:nvSpPr>
          <p:cNvPr id="7171" name="Content Placeholder 2"/>
          <p:cNvSpPr>
            <a:spLocks noGrp="1"/>
          </p:cNvSpPr>
          <p:nvPr>
            <p:ph idx="1"/>
          </p:nvPr>
        </p:nvSpPr>
        <p:spPr/>
        <p:txBody>
          <a:bodyPr rtlCol="0">
            <a:normAutofit fontScale="92500" lnSpcReduction="10000"/>
          </a:bodyPr>
          <a:lstStyle/>
          <a:p>
            <a:pPr eaLnBrk="1" fontAlgn="auto" hangingPunct="1">
              <a:spcAft>
                <a:spcPts val="0"/>
              </a:spcAft>
              <a:defRPr/>
            </a:pPr>
            <a:r>
              <a:rPr lang="en-US" sz="2800" dirty="0" smtClean="0"/>
              <a:t>Medium Access Control (MAC) is concerned about broadcast channel, also known as </a:t>
            </a:r>
            <a:r>
              <a:rPr lang="en-US" sz="2800" i="1" dirty="0" err="1" smtClean="0"/>
              <a:t>multiaccess</a:t>
            </a:r>
            <a:r>
              <a:rPr lang="en-US" sz="2800" i="1" dirty="0" smtClean="0"/>
              <a:t> channels and random access channels.</a:t>
            </a:r>
          </a:p>
          <a:p>
            <a:pPr lvl="1" eaLnBrk="1" fontAlgn="auto" hangingPunct="1">
              <a:spcAft>
                <a:spcPts val="0"/>
              </a:spcAft>
              <a:defRPr/>
            </a:pPr>
            <a:r>
              <a:rPr lang="en-US" sz="2400" dirty="0" smtClean="0"/>
              <a:t> multiple sources may compete for a shared channel. Two properties:</a:t>
            </a:r>
          </a:p>
          <a:p>
            <a:pPr lvl="2" eaLnBrk="1" fontAlgn="auto" hangingPunct="1">
              <a:spcAft>
                <a:spcPts val="0"/>
              </a:spcAft>
              <a:defRPr/>
            </a:pPr>
            <a:r>
              <a:rPr lang="en-US" sz="2000" dirty="0" smtClean="0"/>
              <a:t>When one station transmits, anyone can hear (something)</a:t>
            </a:r>
          </a:p>
          <a:p>
            <a:pPr lvl="2" eaLnBrk="1" fontAlgn="auto" hangingPunct="1">
              <a:spcAft>
                <a:spcPts val="0"/>
              </a:spcAft>
              <a:defRPr/>
            </a:pPr>
            <a:r>
              <a:rPr lang="en-US" sz="2000" dirty="0" smtClean="0"/>
              <a:t>When more than station transmit, collision (data lost)</a:t>
            </a:r>
          </a:p>
          <a:p>
            <a:pPr lvl="1" eaLnBrk="1" fontAlgn="auto" hangingPunct="1">
              <a:spcAft>
                <a:spcPts val="0"/>
              </a:spcAft>
              <a:defRPr/>
            </a:pPr>
            <a:r>
              <a:rPr lang="en-US" dirty="0" smtClean="0"/>
              <a:t>Example: classic Ethernet, current </a:t>
            </a:r>
            <a:r>
              <a:rPr lang="en-US" dirty="0" err="1" smtClean="0"/>
              <a:t>WiFi</a:t>
            </a:r>
            <a:r>
              <a:rPr lang="en-US" dirty="0" smtClean="0"/>
              <a:t>.</a:t>
            </a:r>
          </a:p>
          <a:p>
            <a:pPr eaLnBrk="1" fontAlgn="auto" hangingPunct="1">
              <a:spcAft>
                <a:spcPts val="0"/>
              </a:spcAft>
              <a:defRPr/>
            </a:pPr>
            <a:r>
              <a:rPr lang="en-US" sz="2800" dirty="0" smtClean="0"/>
              <a:t>The issue is to determine who gets the channel. </a:t>
            </a:r>
          </a:p>
          <a:p>
            <a:pPr lvl="1" eaLnBrk="1" fontAlgn="auto" hangingPunct="1">
              <a:spcAft>
                <a:spcPts val="0"/>
              </a:spcAft>
              <a:defRPr/>
            </a:pPr>
            <a:r>
              <a:rPr lang="en-US" sz="2400" dirty="0" smtClean="0"/>
              <a:t>In a point-to-point link, this problem does not exist.</a:t>
            </a:r>
          </a:p>
          <a:p>
            <a:pPr eaLnBrk="1" fontAlgn="auto" hangingPunct="1">
              <a:spcAft>
                <a:spcPts val="0"/>
              </a:spcAft>
              <a:defRPr/>
            </a:pPr>
            <a:r>
              <a:rPr lang="en-US" sz="2800" dirty="0" smtClean="0"/>
              <a:t>A point-to-point protocol (e.g. Sliding-window protocol) can run on top of the MAC layer.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dirty="0" smtClean="0"/>
              <a:t>Classic Ethernet (802.3)</a:t>
            </a:r>
          </a:p>
        </p:txBody>
      </p:sp>
      <p:sp>
        <p:nvSpPr>
          <p:cNvPr id="3" name="Content Placeholder 2"/>
          <p:cNvSpPr>
            <a:spLocks noGrp="1"/>
          </p:cNvSpPr>
          <p:nvPr>
            <p:ph idx="1"/>
          </p:nvPr>
        </p:nvSpPr>
        <p:spPr/>
        <p:txBody>
          <a:bodyPr rtlCol="0">
            <a:normAutofit/>
          </a:bodyPr>
          <a:lstStyle/>
          <a:p>
            <a:pPr fontAlgn="auto">
              <a:lnSpc>
                <a:spcPct val="90000"/>
              </a:lnSpc>
              <a:spcAft>
                <a:spcPts val="0"/>
              </a:spcAft>
              <a:defRPr/>
            </a:pPr>
            <a:r>
              <a:rPr lang="en-US" sz="2800" dirty="0" smtClean="0"/>
              <a:t>Physical layer</a:t>
            </a:r>
          </a:p>
          <a:p>
            <a:pPr lvl="1" fontAlgn="auto">
              <a:lnSpc>
                <a:spcPct val="90000"/>
              </a:lnSpc>
              <a:spcAft>
                <a:spcPts val="0"/>
              </a:spcAft>
              <a:defRPr/>
            </a:pPr>
            <a:r>
              <a:rPr lang="en-US" sz="2400" dirty="0" smtClean="0"/>
              <a:t>Shared medium: one machine sends, all can hear. More than one machine sends, collision.</a:t>
            </a:r>
          </a:p>
          <a:p>
            <a:pPr lvl="1" fontAlgn="auto">
              <a:lnSpc>
                <a:spcPct val="90000"/>
              </a:lnSpc>
              <a:spcAft>
                <a:spcPts val="0"/>
              </a:spcAft>
              <a:defRPr/>
            </a:pPr>
            <a:endParaRPr lang="en-US" sz="2400" dirty="0" smtClean="0"/>
          </a:p>
          <a:p>
            <a:pPr lvl="1" fontAlgn="auto">
              <a:lnSpc>
                <a:spcPct val="90000"/>
              </a:lnSpc>
              <a:spcAft>
                <a:spcPts val="0"/>
              </a:spcAft>
              <a:defRPr/>
            </a:pPr>
            <a:r>
              <a:rPr lang="en-US" sz="2400" dirty="0" smtClean="0"/>
              <a:t>Thick Ethernet: cable like a garden hose</a:t>
            </a:r>
          </a:p>
          <a:p>
            <a:pPr lvl="1" fontAlgn="auto">
              <a:lnSpc>
                <a:spcPct val="90000"/>
              </a:lnSpc>
              <a:spcAft>
                <a:spcPts val="0"/>
              </a:spcAft>
              <a:defRPr/>
            </a:pPr>
            <a:r>
              <a:rPr lang="en-US" sz="2400" dirty="0" smtClean="0"/>
              <a:t>Thin Ethernet: smaller, shorter, more flexible cable</a:t>
            </a:r>
          </a:p>
          <a:p>
            <a:pPr lvl="1" fontAlgn="auto">
              <a:lnSpc>
                <a:spcPct val="90000"/>
              </a:lnSpc>
              <a:spcAft>
                <a:spcPts val="0"/>
              </a:spcAft>
              <a:defRPr/>
            </a:pPr>
            <a:endParaRPr lang="en-US" sz="2400" dirty="0" smtClean="0"/>
          </a:p>
          <a:p>
            <a:pPr lvl="1" fontAlgn="auto">
              <a:lnSpc>
                <a:spcPct val="90000"/>
              </a:lnSpc>
              <a:spcAft>
                <a:spcPts val="0"/>
              </a:spcAft>
              <a:defRPr/>
            </a:pPr>
            <a:r>
              <a:rPr lang="en-US" sz="2400" dirty="0" smtClean="0"/>
              <a:t>Design for 3-10Mbps</a:t>
            </a:r>
          </a:p>
          <a:p>
            <a:pPr lvl="1" fontAlgn="auto">
              <a:lnSpc>
                <a:spcPct val="90000"/>
              </a:lnSpc>
              <a:spcAft>
                <a:spcPts val="0"/>
              </a:spcAft>
              <a:defRPr/>
            </a:pPr>
            <a:r>
              <a:rPr lang="en-US" sz="2400" dirty="0" smtClean="0"/>
              <a:t>Using repeaters to allow multiple segments</a:t>
            </a:r>
          </a:p>
          <a:p>
            <a:pPr lvl="1" fontAlgn="auto">
              <a:lnSpc>
                <a:spcPct val="90000"/>
              </a:lnSpc>
              <a:spcAft>
                <a:spcPts val="0"/>
              </a:spcAft>
              <a:defRPr/>
            </a:pPr>
            <a:r>
              <a:rPr lang="en-US" sz="2400" dirty="0" smtClean="0"/>
              <a:t>No more than 4 repeaters and 2.5km between any pair of transceivers. </a:t>
            </a:r>
          </a:p>
          <a:p>
            <a:pPr fontAlgn="auto">
              <a:spcAft>
                <a:spcPts val="0"/>
              </a:spcAft>
              <a:buFont typeface="Arial" panose="020B0604020202020204" pitchFamily="34" charset="0"/>
              <a:buNone/>
              <a:defRPr/>
            </a:pPr>
            <a:endParaRPr lang="en-US" dirty="0" smtClean="0"/>
          </a:p>
        </p:txBody>
      </p:sp>
    </p:spTree>
    <p:extLst>
      <p:ext uri="{BB962C8B-B14F-4D97-AF65-F5344CB8AC3E}">
        <p14:creationId xmlns:p14="http://schemas.microsoft.com/office/powerpoint/2010/main" xmlns="" val="40353717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dirty="0" smtClean="0"/>
              <a:t>Ethernet (802.3): MAC </a:t>
            </a:r>
          </a:p>
        </p:txBody>
      </p:sp>
      <p:sp>
        <p:nvSpPr>
          <p:cNvPr id="3" name="Content Placeholder 2"/>
          <p:cNvSpPr>
            <a:spLocks noGrp="1"/>
          </p:cNvSpPr>
          <p:nvPr>
            <p:ph idx="1"/>
          </p:nvPr>
        </p:nvSpPr>
        <p:spPr/>
        <p:txBody>
          <a:bodyPr rtlCol="0">
            <a:normAutofit fontScale="77500" lnSpcReduction="20000"/>
          </a:bodyPr>
          <a:lstStyle/>
          <a:p>
            <a:pPr fontAlgn="auto">
              <a:lnSpc>
                <a:spcPct val="90000"/>
              </a:lnSpc>
              <a:spcAft>
                <a:spcPts val="0"/>
              </a:spcAft>
              <a:defRPr/>
            </a:pPr>
            <a:r>
              <a:rPr lang="en-US" sz="2800" b="1" dirty="0" smtClean="0"/>
              <a:t>1-persistent CSMA, CD, and binary exponential </a:t>
            </a:r>
            <a:r>
              <a:rPr lang="en-US" sz="2800" b="1" dirty="0" err="1" smtClean="0"/>
              <a:t>backoff</a:t>
            </a:r>
            <a:endParaRPr lang="en-US" sz="2800" b="1" dirty="0" smtClean="0"/>
          </a:p>
          <a:p>
            <a:pPr fontAlgn="auto">
              <a:lnSpc>
                <a:spcPct val="90000"/>
              </a:lnSpc>
              <a:spcAft>
                <a:spcPts val="0"/>
              </a:spcAft>
              <a:defRPr/>
            </a:pPr>
            <a:r>
              <a:rPr lang="en-US" sz="2800" dirty="0" smtClean="0"/>
              <a:t>Carrier sense: station listens to channel first. 1-persistent: If idle, station may initiate transmission</a:t>
            </a:r>
            <a:endParaRPr lang="en-US" sz="2400" dirty="0" smtClean="0">
              <a:solidFill>
                <a:schemeClr val="accent2"/>
              </a:solidFill>
            </a:endParaRPr>
          </a:p>
          <a:p>
            <a:pPr fontAlgn="auto">
              <a:lnSpc>
                <a:spcPct val="90000"/>
              </a:lnSpc>
              <a:spcAft>
                <a:spcPts val="0"/>
              </a:spcAft>
              <a:defRPr/>
            </a:pPr>
            <a:r>
              <a:rPr lang="en-US" sz="2800" dirty="0" smtClean="0"/>
              <a:t>Collision Detection: continuously monitor channel and if collision, abort transmission immediately. </a:t>
            </a:r>
          </a:p>
          <a:p>
            <a:pPr lvl="1" fontAlgn="auto">
              <a:lnSpc>
                <a:spcPct val="90000"/>
              </a:lnSpc>
              <a:spcAft>
                <a:spcPts val="0"/>
              </a:spcAft>
              <a:buFont typeface="Arial" panose="020B0604020202020204" pitchFamily="34" charset="0"/>
              <a:buChar char="•"/>
              <a:defRPr/>
            </a:pPr>
            <a:r>
              <a:rPr lang="en-US" sz="2400" dirty="0" smtClean="0"/>
              <a:t>A transmitting station detects more energy than it sends, considers a collision, and sends a jam signal to warn others</a:t>
            </a:r>
          </a:p>
          <a:p>
            <a:pPr fontAlgn="auto">
              <a:lnSpc>
                <a:spcPct val="90000"/>
              </a:lnSpc>
              <a:spcAft>
                <a:spcPts val="0"/>
              </a:spcAft>
              <a:defRPr/>
            </a:pPr>
            <a:r>
              <a:rPr lang="en-US" sz="2800" dirty="0" smtClean="0"/>
              <a:t>If collision, when to resend? </a:t>
            </a:r>
          </a:p>
          <a:p>
            <a:pPr lvl="1" fontAlgn="auto">
              <a:lnSpc>
                <a:spcPct val="90000"/>
              </a:lnSpc>
              <a:spcAft>
                <a:spcPts val="0"/>
              </a:spcAft>
              <a:defRPr/>
            </a:pPr>
            <a:r>
              <a:rPr lang="en-US" sz="2400" dirty="0" smtClean="0"/>
              <a:t>To determine the back-off time, use binary exponential </a:t>
            </a:r>
            <a:r>
              <a:rPr lang="en-US" sz="2400" dirty="0" err="1" smtClean="0"/>
              <a:t>backoff</a:t>
            </a:r>
            <a:r>
              <a:rPr lang="en-US" sz="2400" dirty="0" smtClean="0"/>
              <a:t> :  </a:t>
            </a:r>
          </a:p>
          <a:p>
            <a:pPr lvl="2" fontAlgn="auto">
              <a:lnSpc>
                <a:spcPct val="80000"/>
              </a:lnSpc>
              <a:spcBef>
                <a:spcPts val="500"/>
              </a:spcBef>
              <a:spcAft>
                <a:spcPts val="500"/>
              </a:spcAft>
              <a:defRPr/>
            </a:pPr>
            <a:r>
              <a:rPr lang="en-US" dirty="0" smtClean="0"/>
              <a:t>Each time slot is 51.2 us (How does this number relate to the Ethernet Spec? 10 Mbps, 2500 meters, 4 repeaters?)</a:t>
            </a:r>
          </a:p>
          <a:p>
            <a:pPr lvl="2" fontAlgn="auto">
              <a:lnSpc>
                <a:spcPct val="80000"/>
              </a:lnSpc>
              <a:spcBef>
                <a:spcPts val="500"/>
              </a:spcBef>
              <a:spcAft>
                <a:spcPts val="500"/>
              </a:spcAft>
              <a:defRPr/>
            </a:pPr>
            <a:r>
              <a:rPr lang="en-US" dirty="0" smtClean="0"/>
              <a:t>First collision, retransmission interval = random number between [0,1]</a:t>
            </a:r>
          </a:p>
          <a:p>
            <a:pPr lvl="2" fontAlgn="auto">
              <a:lnSpc>
                <a:spcPct val="80000"/>
              </a:lnSpc>
              <a:spcBef>
                <a:spcPts val="500"/>
              </a:spcBef>
              <a:spcAft>
                <a:spcPts val="500"/>
              </a:spcAft>
              <a:defRPr/>
            </a:pPr>
            <a:r>
              <a:rPr lang="en-US" dirty="0" smtClean="0"/>
              <a:t>Second collision, interval = random number between [0,3]</a:t>
            </a:r>
          </a:p>
          <a:p>
            <a:pPr lvl="2" fontAlgn="auto">
              <a:lnSpc>
                <a:spcPct val="80000"/>
              </a:lnSpc>
              <a:spcBef>
                <a:spcPts val="500"/>
              </a:spcBef>
              <a:spcAft>
                <a:spcPts val="500"/>
              </a:spcAft>
              <a:defRPr/>
            </a:pPr>
            <a:r>
              <a:rPr lang="en-US" dirty="0" err="1" smtClean="0"/>
              <a:t>kth</a:t>
            </a:r>
            <a:r>
              <a:rPr lang="en-US" dirty="0" smtClean="0"/>
              <a:t> collision, interval = random number between [0, 2</a:t>
            </a:r>
            <a:r>
              <a:rPr lang="en-US" baseline="30000" dirty="0" smtClean="0"/>
              <a:t>k</a:t>
            </a:r>
            <a:r>
              <a:rPr lang="en-US" dirty="0" smtClean="0"/>
              <a:t>-1]</a:t>
            </a:r>
          </a:p>
          <a:p>
            <a:pPr lvl="2" fontAlgn="auto">
              <a:lnSpc>
                <a:spcPct val="80000"/>
              </a:lnSpc>
              <a:spcBef>
                <a:spcPts val="500"/>
              </a:spcBef>
              <a:spcAft>
                <a:spcPts val="500"/>
              </a:spcAft>
              <a:defRPr/>
            </a:pPr>
            <a:r>
              <a:rPr lang="en-US" dirty="0" smtClean="0"/>
              <a:t>upper bound 1023 slots.</a:t>
            </a:r>
          </a:p>
          <a:p>
            <a:pPr lvl="2" fontAlgn="auto">
              <a:lnSpc>
                <a:spcPct val="80000"/>
              </a:lnSpc>
              <a:spcBef>
                <a:spcPts val="500"/>
              </a:spcBef>
              <a:spcAft>
                <a:spcPts val="500"/>
              </a:spcAft>
              <a:defRPr/>
            </a:pPr>
            <a:r>
              <a:rPr lang="en-US" dirty="0" smtClean="0"/>
              <a:t>Give up after a maximum number of tries.</a:t>
            </a:r>
          </a:p>
          <a:p>
            <a:pPr fontAlgn="auto">
              <a:lnSpc>
                <a:spcPct val="90000"/>
              </a:lnSpc>
              <a:spcAft>
                <a:spcPts val="0"/>
              </a:spcAft>
              <a:defRPr/>
            </a:pPr>
            <a:endParaRPr lang="en-US" sz="2800" dirty="0" smtClean="0"/>
          </a:p>
          <a:p>
            <a:pPr fontAlgn="auto">
              <a:spcAft>
                <a:spcPts val="0"/>
              </a:spcAft>
              <a:buFont typeface="Arial" panose="020B0604020202020204" pitchFamily="34" charset="0"/>
              <a:buNone/>
              <a:defRPr/>
            </a:pPr>
            <a:endParaRPr lang="en-US" dirty="0" smtClean="0"/>
          </a:p>
        </p:txBody>
      </p:sp>
    </p:spTree>
    <p:extLst>
      <p:ext uri="{BB962C8B-B14F-4D97-AF65-F5344CB8AC3E}">
        <p14:creationId xmlns:p14="http://schemas.microsoft.com/office/powerpoint/2010/main" xmlns="" val="40353717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ltLang="en-US" dirty="0" smtClean="0"/>
              <a:t>Why binary exponential </a:t>
            </a:r>
            <a:r>
              <a:rPr lang="en-US" altLang="en-US" dirty="0" err="1" smtClean="0"/>
              <a:t>backoff</a:t>
            </a:r>
            <a:r>
              <a:rPr lang="en-US" altLang="en-US" dirty="0" smtClean="0"/>
              <a:t> </a:t>
            </a:r>
          </a:p>
        </p:txBody>
      </p:sp>
      <p:sp>
        <p:nvSpPr>
          <p:cNvPr id="4099" name="Content Placeholder 2"/>
          <p:cNvSpPr>
            <a:spLocks noGrp="1"/>
          </p:cNvSpPr>
          <p:nvPr>
            <p:ph idx="1"/>
          </p:nvPr>
        </p:nvSpPr>
        <p:spPr/>
        <p:txBody>
          <a:bodyPr/>
          <a:lstStyle/>
          <a:p>
            <a:r>
              <a:rPr lang="en-US" altLang="en-US" dirty="0" smtClean="0"/>
              <a:t>Why not pick a random number from a fixed interval?</a:t>
            </a:r>
          </a:p>
          <a:p>
            <a:r>
              <a:rPr lang="en-US" altLang="en-US" dirty="0" smtClean="0"/>
              <a:t>Why a fixed small interval not good?</a:t>
            </a:r>
          </a:p>
          <a:p>
            <a:r>
              <a:rPr lang="en-US" altLang="en-US" dirty="0" smtClean="0"/>
              <a:t>Why a fixed large interval not good?</a:t>
            </a:r>
          </a:p>
          <a:p>
            <a:endParaRPr lang="en-US" altLang="en-US" dirty="0" smtClean="0"/>
          </a:p>
          <a:p>
            <a:endParaRPr lang="en-US" altLang="en-US" dirty="0" smtClean="0"/>
          </a:p>
        </p:txBody>
      </p:sp>
    </p:spTree>
    <p:extLst>
      <p:ext uri="{BB962C8B-B14F-4D97-AF65-F5344CB8AC3E}">
        <p14:creationId xmlns:p14="http://schemas.microsoft.com/office/powerpoint/2010/main" xmlns="" val="20644903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en-US" smtClean="0"/>
              <a:t>Binary exponential backoff </a:t>
            </a:r>
          </a:p>
        </p:txBody>
      </p:sp>
      <p:sp>
        <p:nvSpPr>
          <p:cNvPr id="5123" name="Content Placeholder 2"/>
          <p:cNvSpPr>
            <a:spLocks noGrp="1"/>
          </p:cNvSpPr>
          <p:nvPr>
            <p:ph idx="1"/>
          </p:nvPr>
        </p:nvSpPr>
        <p:spPr/>
        <p:txBody>
          <a:bodyPr/>
          <a:lstStyle/>
          <a:p>
            <a:r>
              <a:rPr lang="en-US" altLang="en-US" smtClean="0"/>
              <a:t>The binary exponential backoff is basically how a station uses locally observed information to infer the state of the network and to take the best actions.</a:t>
            </a:r>
          </a:p>
        </p:txBody>
      </p:sp>
    </p:spTree>
    <p:extLst>
      <p:ext uri="{BB962C8B-B14F-4D97-AF65-F5344CB8AC3E}">
        <p14:creationId xmlns:p14="http://schemas.microsoft.com/office/powerpoint/2010/main" xmlns="" val="36207730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ltLang="en-US" smtClean="0"/>
              <a:t>802.3 </a:t>
            </a:r>
          </a:p>
        </p:txBody>
      </p:sp>
      <p:pic>
        <p:nvPicPr>
          <p:cNvPr id="6147"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a:xfrm>
            <a:off x="1295400" y="1371600"/>
            <a:ext cx="6618288" cy="4479925"/>
          </a:xfrm>
          <a:noFill/>
        </p:spPr>
      </p:pic>
      <p:sp>
        <p:nvSpPr>
          <p:cNvPr id="6148" name="Rectangle 3"/>
          <p:cNvSpPr>
            <a:spLocks noChangeArrowheads="1"/>
          </p:cNvSpPr>
          <p:nvPr/>
        </p:nvSpPr>
        <p:spPr bwMode="auto">
          <a:xfrm>
            <a:off x="838200" y="5791200"/>
            <a:ext cx="78486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en-US" dirty="0">
                <a:hlinkClick r:id="rId3"/>
              </a:rPr>
              <a:t>http://www.erg.abdn.ac.uk/users/gorry/course/lan-pages/csma-cd.html</a:t>
            </a:r>
            <a:r>
              <a:rPr lang="en-US" altLang="en-US" dirty="0"/>
              <a:t> </a:t>
            </a:r>
          </a:p>
        </p:txBody>
      </p:sp>
    </p:spTree>
    <p:extLst>
      <p:ext uri="{BB962C8B-B14F-4D97-AF65-F5344CB8AC3E}">
        <p14:creationId xmlns:p14="http://schemas.microsoft.com/office/powerpoint/2010/main" xmlns="" val="2266841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smtClean="0"/>
              <a:t>Problem</a:t>
            </a:r>
          </a:p>
        </p:txBody>
      </p:sp>
      <p:sp>
        <p:nvSpPr>
          <p:cNvPr id="7171" name="Content Placeholder 2"/>
          <p:cNvSpPr>
            <a:spLocks noGrp="1"/>
          </p:cNvSpPr>
          <p:nvPr>
            <p:ph idx="1"/>
          </p:nvPr>
        </p:nvSpPr>
        <p:spPr/>
        <p:txBody>
          <a:bodyPr/>
          <a:lstStyle/>
          <a:p>
            <a:r>
              <a:rPr lang="en-US" altLang="en-US" sz="2000" dirty="0" smtClean="0"/>
              <a:t>In an Ethernet, suppose there are three stations very close to each other, A, B and C.  Suppose at time 0, all of them have a frame to send, but the medium is busy. After the medium is free (for the inter-frame gap, 9.6us in some Ethernet), A, B, and C will all send, which results in a collision. They will perform the binary exponential back-off algorithm. What is the probability that the next transmission is again a collision? </a:t>
            </a:r>
          </a:p>
          <a:p>
            <a:pPr marL="857250" lvl="1" indent="-457200">
              <a:buFont typeface="Calibri" panose="020F0502020204030204" pitchFamily="34" charset="0"/>
              <a:buAutoNum type="alphaLcParenR"/>
            </a:pPr>
            <a:r>
              <a:rPr lang="en-US" altLang="en-US" sz="1600" dirty="0" smtClean="0"/>
              <a:t>2/3. </a:t>
            </a:r>
          </a:p>
          <a:p>
            <a:pPr marL="857250" lvl="1" indent="-457200">
              <a:buFont typeface="Calibri" panose="020F0502020204030204" pitchFamily="34" charset="0"/>
              <a:buAutoNum type="alphaLcParenR"/>
            </a:pPr>
            <a:r>
              <a:rPr lang="en-US" altLang="en-US" sz="1600" dirty="0" smtClean="0"/>
              <a:t>3/4.</a:t>
            </a:r>
          </a:p>
          <a:p>
            <a:pPr marL="857250" lvl="1" indent="-457200">
              <a:buFont typeface="Calibri" panose="020F0502020204030204" pitchFamily="34" charset="0"/>
              <a:buAutoNum type="alphaLcParenR"/>
            </a:pPr>
            <a:r>
              <a:rPr lang="en-US" altLang="en-US" sz="1600" dirty="0" smtClean="0"/>
              <a:t>5/8.</a:t>
            </a:r>
          </a:p>
          <a:p>
            <a:pPr marL="857250" lvl="1" indent="-457200">
              <a:buFont typeface="Calibri" panose="020F0502020204030204" pitchFamily="34" charset="0"/>
              <a:buAutoNum type="alphaLcParenR"/>
            </a:pPr>
            <a:r>
              <a:rPr lang="en-US" altLang="en-US" sz="1600" dirty="0" smtClean="0"/>
              <a:t>None of the above.</a:t>
            </a:r>
          </a:p>
          <a:p>
            <a:endParaRPr lang="en-US" altLang="en-US" dirty="0" smtClean="0"/>
          </a:p>
        </p:txBody>
      </p:sp>
    </p:spTree>
    <p:extLst>
      <p:ext uri="{BB962C8B-B14F-4D97-AF65-F5344CB8AC3E}">
        <p14:creationId xmlns:p14="http://schemas.microsoft.com/office/powerpoint/2010/main" xmlns="" val="36191974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en-US" smtClean="0"/>
              <a:t>Problem</a:t>
            </a:r>
          </a:p>
        </p:txBody>
      </p:sp>
      <p:sp>
        <p:nvSpPr>
          <p:cNvPr id="3" name="Content Placeholder 2"/>
          <p:cNvSpPr>
            <a:spLocks noGrp="1"/>
          </p:cNvSpPr>
          <p:nvPr>
            <p:ph idx="1"/>
          </p:nvPr>
        </p:nvSpPr>
        <p:spPr/>
        <p:txBody>
          <a:bodyPr rtlCol="0">
            <a:normAutofit lnSpcReduction="10000"/>
          </a:bodyPr>
          <a:lstStyle/>
          <a:p>
            <a:pPr fontAlgn="auto">
              <a:spcAft>
                <a:spcPts val="0"/>
              </a:spcAft>
              <a:defRPr/>
            </a:pPr>
            <a:r>
              <a:rPr lang="en-US" dirty="0" smtClean="0"/>
              <a:t>In an Ethernet, suppose the medium is currently busy, and there are three stations A, B, C, each with exactly one frame to send. When all three frames are sent successfully, which of the following statements is true?</a:t>
            </a:r>
          </a:p>
          <a:p>
            <a:pPr marL="971550" lvl="1" indent="-514350" fontAlgn="auto">
              <a:spcAft>
                <a:spcPts val="0"/>
              </a:spcAft>
              <a:buFont typeface="+mj-lt"/>
              <a:buAutoNum type="alphaLcParenR"/>
              <a:defRPr/>
            </a:pPr>
            <a:r>
              <a:rPr lang="en-US" dirty="0" smtClean="0"/>
              <a:t>There were at least 2 collisions.</a:t>
            </a:r>
          </a:p>
          <a:p>
            <a:pPr marL="971550" lvl="1" indent="-514350" fontAlgn="auto">
              <a:spcAft>
                <a:spcPts val="0"/>
              </a:spcAft>
              <a:buFont typeface="+mj-lt"/>
              <a:buAutoNum type="alphaLcParenR"/>
              <a:defRPr/>
            </a:pPr>
            <a:r>
              <a:rPr lang="en-US" dirty="0" smtClean="0"/>
              <a:t>There were at most 3 collisions.</a:t>
            </a:r>
          </a:p>
          <a:p>
            <a:pPr marL="971550" lvl="1" indent="-514350" fontAlgn="auto">
              <a:spcAft>
                <a:spcPts val="0"/>
              </a:spcAft>
              <a:buFont typeface="+mj-lt"/>
              <a:buAutoNum type="alphaLcParenR"/>
              <a:defRPr/>
            </a:pPr>
            <a:r>
              <a:rPr lang="en-US" dirty="0" smtClean="0"/>
              <a:t>There were at least 3 collisions.</a:t>
            </a:r>
          </a:p>
          <a:p>
            <a:pPr marL="971550" lvl="1" indent="-514350" fontAlgn="auto">
              <a:spcAft>
                <a:spcPts val="0"/>
              </a:spcAft>
              <a:buFont typeface="+mj-lt"/>
              <a:buAutoNum type="alphaLcParenR"/>
              <a:defRPr/>
            </a:pPr>
            <a:r>
              <a:rPr lang="en-US" dirty="0" smtClean="0"/>
              <a:t>None of the above.</a:t>
            </a:r>
          </a:p>
          <a:p>
            <a:pPr marL="0" indent="0" fontAlgn="auto">
              <a:spcAft>
                <a:spcPts val="0"/>
              </a:spcAft>
              <a:buNone/>
              <a:defRPr/>
            </a:pPr>
            <a:endParaRPr lang="en-US" dirty="0" smtClean="0"/>
          </a:p>
        </p:txBody>
      </p:sp>
    </p:spTree>
    <p:extLst>
      <p:ext uri="{BB962C8B-B14F-4D97-AF65-F5344CB8AC3E}">
        <p14:creationId xmlns:p14="http://schemas.microsoft.com/office/powerpoint/2010/main" xmlns="" val="40681792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en-US" smtClean="0"/>
              <a:t>Ethernet Frame Format</a:t>
            </a:r>
          </a:p>
        </p:txBody>
      </p:sp>
      <p:pic>
        <p:nvPicPr>
          <p:cNvPr id="11267" name="Picture 4" descr="4-17"/>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33400" y="2362200"/>
            <a:ext cx="8118475" cy="2066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268" name="Text Box 5"/>
          <p:cNvSpPr txBox="1">
            <a:spLocks noChangeArrowheads="1"/>
          </p:cNvSpPr>
          <p:nvPr/>
        </p:nvSpPr>
        <p:spPr bwMode="auto">
          <a:xfrm>
            <a:off x="1736725" y="5451475"/>
            <a:ext cx="4252913"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en-US"/>
              <a:t>(a) DIX Ethernet, (b) IEEE 802.3</a:t>
            </a:r>
          </a:p>
        </p:txBody>
      </p:sp>
    </p:spTree>
    <p:extLst>
      <p:ext uri="{BB962C8B-B14F-4D97-AF65-F5344CB8AC3E}">
        <p14:creationId xmlns:p14="http://schemas.microsoft.com/office/powerpoint/2010/main" xmlns="" val="30217210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en-US" smtClean="0"/>
              <a:t>Minimum Frame Size</a:t>
            </a:r>
          </a:p>
        </p:txBody>
      </p:sp>
      <p:sp>
        <p:nvSpPr>
          <p:cNvPr id="12291" name="Content Placeholder 2"/>
          <p:cNvSpPr>
            <a:spLocks noGrp="1"/>
          </p:cNvSpPr>
          <p:nvPr>
            <p:ph idx="1"/>
          </p:nvPr>
        </p:nvSpPr>
        <p:spPr>
          <a:xfrm>
            <a:off x="457200" y="1600200"/>
            <a:ext cx="8229600" cy="4495800"/>
          </a:xfrm>
        </p:spPr>
        <p:txBody>
          <a:bodyPr>
            <a:normAutofit/>
          </a:bodyPr>
          <a:lstStyle/>
          <a:p>
            <a:r>
              <a:rPr lang="en-US" altLang="en-US" dirty="0" smtClean="0"/>
              <a:t>DIX Ethernet frame size ranges from 64 bytes to 1526 bytes.</a:t>
            </a:r>
          </a:p>
          <a:p>
            <a:r>
              <a:rPr lang="en-US" altLang="en-US" dirty="0" smtClean="0"/>
              <a:t>For channel efficiency, do we want large or small frames?</a:t>
            </a:r>
          </a:p>
          <a:p>
            <a:r>
              <a:rPr lang="en-US" altLang="en-US" dirty="0" smtClean="0"/>
              <a:t>Why small frames?</a:t>
            </a:r>
          </a:p>
          <a:p>
            <a:r>
              <a:rPr lang="en-US" altLang="en-US" dirty="0" smtClean="0"/>
              <a:t>Why minimum frame size for Ethernet (64 bytes) ?</a:t>
            </a:r>
          </a:p>
        </p:txBody>
      </p:sp>
    </p:spTree>
    <p:extLst>
      <p:ext uri="{BB962C8B-B14F-4D97-AF65-F5344CB8AC3E}">
        <p14:creationId xmlns:p14="http://schemas.microsoft.com/office/powerpoint/2010/main" xmlns="" val="17348359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en-US" smtClean="0"/>
              <a:t>Minimum Frame Size</a:t>
            </a:r>
          </a:p>
        </p:txBody>
      </p:sp>
      <p:sp>
        <p:nvSpPr>
          <p:cNvPr id="12291" name="Content Placeholder 2"/>
          <p:cNvSpPr>
            <a:spLocks noGrp="1"/>
          </p:cNvSpPr>
          <p:nvPr>
            <p:ph idx="1"/>
          </p:nvPr>
        </p:nvSpPr>
        <p:spPr>
          <a:xfrm>
            <a:off x="457200" y="1600200"/>
            <a:ext cx="8229600" cy="4495800"/>
          </a:xfrm>
        </p:spPr>
        <p:txBody>
          <a:bodyPr>
            <a:normAutofit lnSpcReduction="10000"/>
          </a:bodyPr>
          <a:lstStyle/>
          <a:p>
            <a:r>
              <a:rPr lang="en-US" altLang="en-US" dirty="0" smtClean="0"/>
              <a:t>Why a minimum frame size is needed?</a:t>
            </a:r>
          </a:p>
          <a:p>
            <a:pPr lvl="1"/>
            <a:r>
              <a:rPr lang="en-US" altLang="en-US" dirty="0" smtClean="0"/>
              <a:t>Ethernet thinks that a frame goes through if there is no collision.</a:t>
            </a:r>
          </a:p>
          <a:p>
            <a:pPr lvl="1"/>
            <a:r>
              <a:rPr lang="en-US" altLang="en-US" dirty="0" smtClean="0"/>
              <a:t>The key is that you should be still transmitting when being aware of the collision, because if you finished before the collision, when the collision notifying signal comes, you might think it is for some other people’s frame.</a:t>
            </a:r>
          </a:p>
          <a:p>
            <a:r>
              <a:rPr lang="en-US" altLang="en-US" dirty="0" smtClean="0"/>
              <a:t>How long does it take for a station to make sure that there won’t be any collision?</a:t>
            </a:r>
          </a:p>
          <a:p>
            <a:pPr lvl="1"/>
            <a:endParaRPr lang="en-US" altLang="en-US" dirty="0" smtClean="0"/>
          </a:p>
        </p:txBody>
      </p:sp>
    </p:spTree>
    <p:extLst>
      <p:ext uri="{BB962C8B-B14F-4D97-AF65-F5344CB8AC3E}">
        <p14:creationId xmlns:p14="http://schemas.microsoft.com/office/powerpoint/2010/main" xmlns="" val="1871812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t>A simple MAC protocol</a:t>
            </a:r>
          </a:p>
        </p:txBody>
      </p:sp>
      <p:sp>
        <p:nvSpPr>
          <p:cNvPr id="4099" name="Content Placeholder 2"/>
          <p:cNvSpPr>
            <a:spLocks noGrp="1"/>
          </p:cNvSpPr>
          <p:nvPr>
            <p:ph idx="1"/>
          </p:nvPr>
        </p:nvSpPr>
        <p:spPr/>
        <p:txBody>
          <a:bodyPr>
            <a:normAutofit fontScale="77500" lnSpcReduction="20000"/>
          </a:bodyPr>
          <a:lstStyle/>
          <a:p>
            <a:pPr eaLnBrk="1" hangingPunct="1"/>
            <a:r>
              <a:rPr lang="en-US" altLang="en-US" dirty="0" smtClean="0"/>
              <a:t>The simplest: </a:t>
            </a:r>
          </a:p>
          <a:p>
            <a:pPr lvl="1" eaLnBrk="1" hangingPunct="1"/>
            <a:r>
              <a:rPr lang="en-US" altLang="en-US" dirty="0" smtClean="0"/>
              <a:t>Get data, send immediately.</a:t>
            </a:r>
          </a:p>
          <a:p>
            <a:pPr eaLnBrk="1" hangingPunct="1"/>
            <a:r>
              <a:rPr lang="en-US" altLang="en-US" dirty="0" smtClean="0"/>
              <a:t>But, what if there is collision?</a:t>
            </a:r>
          </a:p>
          <a:p>
            <a:pPr lvl="1" eaLnBrk="1" hangingPunct="1"/>
            <a:r>
              <a:rPr lang="en-US" altLang="en-US" dirty="0" smtClean="0"/>
              <a:t>Immediately resend?</a:t>
            </a:r>
          </a:p>
          <a:p>
            <a:pPr lvl="1" eaLnBrk="1" hangingPunct="1"/>
            <a:r>
              <a:rPr lang="en-US" altLang="en-US" dirty="0" smtClean="0"/>
              <a:t>Wait for a constant time and resend?</a:t>
            </a:r>
          </a:p>
          <a:p>
            <a:pPr eaLnBrk="1" hangingPunct="1"/>
            <a:endParaRPr lang="en-US" altLang="en-US" dirty="0" smtClean="0"/>
          </a:p>
          <a:p>
            <a:pPr eaLnBrk="1" hangingPunct="1"/>
            <a:r>
              <a:rPr lang="en-US" altLang="en-US" dirty="0" smtClean="0"/>
              <a:t>This works. Is it good enough? </a:t>
            </a:r>
          </a:p>
          <a:p>
            <a:pPr lvl="1" eaLnBrk="1" hangingPunct="1"/>
            <a:r>
              <a:rPr lang="en-US" altLang="en-US" dirty="0" smtClean="0"/>
              <a:t>There is a performance issue. We want a protocol that is fair to all stations while achieving as high a throughput as possible.</a:t>
            </a:r>
          </a:p>
          <a:p>
            <a:pPr lvl="2" eaLnBrk="1" hangingPunct="1"/>
            <a:r>
              <a:rPr lang="en-US" altLang="en-US" dirty="0" smtClean="0"/>
              <a:t>High load: high throughput (frames need to be able to get through).</a:t>
            </a:r>
          </a:p>
          <a:p>
            <a:pPr lvl="2" eaLnBrk="1" hangingPunct="1"/>
            <a:r>
              <a:rPr lang="en-US" altLang="en-US" dirty="0" smtClean="0"/>
              <a:t>Low load: low delay (don’t want long arbitration).</a:t>
            </a:r>
          </a:p>
          <a:p>
            <a:pPr eaLnBrk="1" hangingPunct="1">
              <a:buFont typeface="Arial" panose="020B0604020202020204" pitchFamily="34" charset="0"/>
              <a:buNone/>
            </a:pPr>
            <a:r>
              <a:rPr lang="en-US" altLang="en-US" dirty="0" smtClean="0"/>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en-US" smtClean="0"/>
              <a:t>Worst case</a:t>
            </a:r>
          </a:p>
        </p:txBody>
      </p:sp>
      <p:pic>
        <p:nvPicPr>
          <p:cNvPr id="13315" name="Picture 2051" descr="Y:\class\others\tanenbaum\fig\4-22.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04800" y="2286000"/>
            <a:ext cx="8343900" cy="3160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8922024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smtClean="0"/>
              <a:t>Minimum Frame Size</a:t>
            </a:r>
          </a:p>
        </p:txBody>
      </p:sp>
      <p:sp>
        <p:nvSpPr>
          <p:cNvPr id="14339" name="Content Placeholder 2"/>
          <p:cNvSpPr>
            <a:spLocks noGrp="1"/>
          </p:cNvSpPr>
          <p:nvPr>
            <p:ph idx="1"/>
          </p:nvPr>
        </p:nvSpPr>
        <p:spPr/>
        <p:txBody>
          <a:bodyPr/>
          <a:lstStyle/>
          <a:p>
            <a:r>
              <a:rPr lang="en-US" altLang="en-US" dirty="0" smtClean="0"/>
              <a:t>So, if maximum one-way delay is </a:t>
            </a:r>
            <a:r>
              <a:rPr lang="en-US" altLang="en-US" i="1" dirty="0" smtClean="0">
                <a:latin typeface="Times New Roman" panose="02020603050405020304" pitchFamily="18" charset="0"/>
                <a:cs typeface="Times New Roman" panose="02020603050405020304" pitchFamily="18" charset="0"/>
              </a:rPr>
              <a:t>t</a:t>
            </a:r>
            <a:r>
              <a:rPr lang="en-US" altLang="en-US" dirty="0" smtClean="0"/>
              <a:t>, the minimum frame size should be at least </a:t>
            </a:r>
            <a:r>
              <a:rPr lang="en-US" altLang="en-US" i="1" dirty="0" smtClean="0">
                <a:latin typeface="Times New Roman" panose="02020603050405020304" pitchFamily="18" charset="0"/>
                <a:cs typeface="Times New Roman" panose="02020603050405020304" pitchFamily="18" charset="0"/>
              </a:rPr>
              <a:t>2t * </a:t>
            </a:r>
            <a:r>
              <a:rPr lang="en-US" altLang="en-US" i="1" dirty="0" err="1" smtClean="0">
                <a:latin typeface="Times New Roman" panose="02020603050405020304" pitchFamily="18" charset="0"/>
                <a:cs typeface="Times New Roman" panose="02020603050405020304" pitchFamily="18" charset="0"/>
              </a:rPr>
              <a:t>bit_rate</a:t>
            </a:r>
            <a:r>
              <a:rPr lang="en-US" altLang="en-US" dirty="0" smtClean="0"/>
              <a:t>.</a:t>
            </a:r>
          </a:p>
          <a:p>
            <a:r>
              <a:rPr lang="en-US" altLang="en-US" i="1" dirty="0" smtClean="0">
                <a:latin typeface="Times New Roman" panose="02020603050405020304" pitchFamily="18" charset="0"/>
                <a:cs typeface="Times New Roman" panose="02020603050405020304" pitchFamily="18" charset="0"/>
              </a:rPr>
              <a:t>2t</a:t>
            </a:r>
            <a:r>
              <a:rPr lang="en-US" altLang="en-US" dirty="0" smtClean="0"/>
              <a:t> is about 50us (2500m + 4 repeaters)</a:t>
            </a:r>
          </a:p>
          <a:p>
            <a:r>
              <a:rPr lang="en-US" altLang="en-US" dirty="0" smtClean="0"/>
              <a:t>So the minimum frame size of 10M Ethernet is 512 bits.</a:t>
            </a:r>
          </a:p>
          <a:p>
            <a:r>
              <a:rPr lang="en-US" altLang="en-US" dirty="0" smtClean="0"/>
              <a:t>What if the speed goes up? E.g. 100Mbps Ethernet?</a:t>
            </a:r>
          </a:p>
        </p:txBody>
      </p:sp>
    </p:spTree>
    <p:extLst>
      <p:ext uri="{BB962C8B-B14F-4D97-AF65-F5344CB8AC3E}">
        <p14:creationId xmlns:p14="http://schemas.microsoft.com/office/powerpoint/2010/main" xmlns="" val="16484408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smtClean="0"/>
              <a:t>Minimum Frame Size</a:t>
            </a:r>
          </a:p>
        </p:txBody>
      </p:sp>
      <p:sp>
        <p:nvSpPr>
          <p:cNvPr id="14339" name="Content Placeholder 2"/>
          <p:cNvSpPr>
            <a:spLocks noGrp="1"/>
          </p:cNvSpPr>
          <p:nvPr>
            <p:ph idx="1"/>
          </p:nvPr>
        </p:nvSpPr>
        <p:spPr/>
        <p:txBody>
          <a:bodyPr/>
          <a:lstStyle/>
          <a:p>
            <a:r>
              <a:rPr lang="en-US" altLang="en-US" dirty="0" smtClean="0"/>
              <a:t>What if the speed goes up? 100Mbps Ethernet?</a:t>
            </a:r>
          </a:p>
          <a:p>
            <a:pPr lvl="1"/>
            <a:r>
              <a:rPr lang="en-US" altLang="en-US" dirty="0" smtClean="0"/>
              <a:t>Two options: reduce network size, increase minimum size</a:t>
            </a:r>
          </a:p>
          <a:p>
            <a:pPr lvl="1"/>
            <a:r>
              <a:rPr lang="en-US" altLang="en-US" dirty="0" smtClean="0"/>
              <a:t>100 Mbps Ethernet: 200m instead of 2500km</a:t>
            </a:r>
          </a:p>
        </p:txBody>
      </p:sp>
    </p:spTree>
    <p:extLst>
      <p:ext uri="{BB962C8B-B14F-4D97-AF65-F5344CB8AC3E}">
        <p14:creationId xmlns:p14="http://schemas.microsoft.com/office/powerpoint/2010/main" xmlns="" val="9981718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smtClean="0"/>
              <a:t>Problem</a:t>
            </a:r>
          </a:p>
        </p:txBody>
      </p:sp>
      <p:sp>
        <p:nvSpPr>
          <p:cNvPr id="15363" name="Content Placeholder 2"/>
          <p:cNvSpPr>
            <a:spLocks noGrp="1"/>
          </p:cNvSpPr>
          <p:nvPr>
            <p:ph idx="1"/>
          </p:nvPr>
        </p:nvSpPr>
        <p:spPr/>
        <p:txBody>
          <a:bodyPr/>
          <a:lstStyle/>
          <a:p>
            <a:r>
              <a:rPr lang="en-US" altLang="en-US" sz="2800" smtClean="0"/>
              <a:t>Hypothetically, suppose it turns out that there cannot be more than 8 stations in any Ethernet. Which of the following statement is true?</a:t>
            </a:r>
          </a:p>
          <a:p>
            <a:pPr marL="914400" lvl="1" indent="-457200">
              <a:buFont typeface="Calibri" panose="020F0502020204030204" pitchFamily="34" charset="0"/>
              <a:buAutoNum type="alphaLcParenR"/>
            </a:pPr>
            <a:r>
              <a:rPr lang="en-US" altLang="en-US" sz="2400" smtClean="0"/>
              <a:t>The minimum size of the Ethernet frame can be significantly reduced.</a:t>
            </a:r>
          </a:p>
          <a:p>
            <a:pPr marL="914400" lvl="1" indent="-457200">
              <a:buFont typeface="Calibri" panose="020F0502020204030204" pitchFamily="34" charset="0"/>
              <a:buAutoNum type="alphaLcParenR"/>
            </a:pPr>
            <a:r>
              <a:rPr lang="en-US" altLang="en-US" sz="2400" smtClean="0"/>
              <a:t>The back-off algorithm should be modified.</a:t>
            </a:r>
          </a:p>
          <a:p>
            <a:pPr marL="914400" lvl="1" indent="-457200">
              <a:buFont typeface="Calibri" panose="020F0502020204030204" pitchFamily="34" charset="0"/>
              <a:buAutoNum type="alphaLcParenR"/>
            </a:pPr>
            <a:r>
              <a:rPr lang="en-US" altLang="en-US" sz="2400" smtClean="0"/>
              <a:t>Both of the above.</a:t>
            </a:r>
          </a:p>
          <a:p>
            <a:pPr marL="914400" lvl="1" indent="-457200">
              <a:buFont typeface="Calibri" panose="020F0502020204030204" pitchFamily="34" charset="0"/>
              <a:buAutoNum type="alphaLcParenR"/>
            </a:pPr>
            <a:r>
              <a:rPr lang="en-US" altLang="en-US" sz="2400" smtClean="0"/>
              <a:t>None of the above.</a:t>
            </a:r>
          </a:p>
          <a:p>
            <a:endParaRPr lang="en-US" altLang="en-US" sz="2800" smtClean="0"/>
          </a:p>
        </p:txBody>
      </p:sp>
    </p:spTree>
    <p:extLst>
      <p:ext uri="{BB962C8B-B14F-4D97-AF65-F5344CB8AC3E}">
        <p14:creationId xmlns:p14="http://schemas.microsoft.com/office/powerpoint/2010/main" xmlns="" val="6840258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pPr eaLnBrk="1" hangingPunct="1"/>
            <a:r>
              <a:rPr lang="en-US" altLang="en-US" dirty="0" smtClean="0"/>
              <a:t>Wireless LAN 802.11 (</a:t>
            </a:r>
            <a:r>
              <a:rPr lang="en-US" altLang="en-US" dirty="0" err="1" smtClean="0"/>
              <a:t>WiFi</a:t>
            </a:r>
            <a:r>
              <a:rPr lang="en-US" altLang="en-US" dirty="0" smtClean="0"/>
              <a:t>)</a:t>
            </a:r>
          </a:p>
        </p:txBody>
      </p:sp>
      <p:sp>
        <p:nvSpPr>
          <p:cNvPr id="3" name="Subtitle 2"/>
          <p:cNvSpPr>
            <a:spLocks noGrp="1"/>
          </p:cNvSpPr>
          <p:nvPr>
            <p:ph type="subTitle" idx="1"/>
          </p:nvPr>
        </p:nvSpPr>
        <p:spPr/>
        <p:txBody>
          <a:bodyPr rtlCol="0">
            <a:normAutofit/>
          </a:bodyPr>
          <a:lstStyle/>
          <a:p>
            <a:pPr eaLnBrk="1" fontAlgn="auto" hangingPunct="1">
              <a:spcAft>
                <a:spcPts val="0"/>
              </a:spcAft>
              <a:defRPr/>
            </a:pPr>
            <a:endParaRPr lang="en-US" smtClean="0"/>
          </a:p>
        </p:txBody>
      </p:sp>
    </p:spTree>
    <p:extLst>
      <p:ext uri="{BB962C8B-B14F-4D97-AF65-F5344CB8AC3E}">
        <p14:creationId xmlns:p14="http://schemas.microsoft.com/office/powerpoint/2010/main" xmlns="" val="27481146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Wire LANs 802.11</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Started in the mid 1990’s</a:t>
            </a:r>
          </a:p>
          <a:p>
            <a:r>
              <a:rPr lang="en-US" dirty="0" smtClean="0"/>
              <a:t>Goal: connecting laptops to the Internet</a:t>
            </a:r>
          </a:p>
          <a:p>
            <a:r>
              <a:rPr lang="en-US" dirty="0" smtClean="0"/>
              <a:t>Operates in unlicensed bands and not (expensive) licensed spectrum</a:t>
            </a:r>
          </a:p>
          <a:p>
            <a:r>
              <a:rPr lang="en-US" dirty="0" smtClean="0"/>
              <a:t>Environmental concerns</a:t>
            </a:r>
          </a:p>
          <a:p>
            <a:pPr lvl="1"/>
            <a:r>
              <a:rPr lang="en-US" dirty="0" smtClean="0"/>
              <a:t>Radio signals affected by the weather</a:t>
            </a:r>
          </a:p>
          <a:p>
            <a:pPr lvl="1"/>
            <a:r>
              <a:rPr lang="en-US" dirty="0" smtClean="0"/>
              <a:t>Signals bounce off of objects resulting reception following multiple paths and fading of the signal</a:t>
            </a:r>
          </a:p>
          <a:p>
            <a:r>
              <a:rPr lang="en-US" dirty="0" smtClean="0"/>
              <a:t>Bandwidth !</a:t>
            </a:r>
          </a:p>
          <a:p>
            <a:pPr lvl="1"/>
            <a:r>
              <a:rPr lang="en-US" dirty="0" smtClean="0"/>
              <a:t>802.11b: rates up to 11 Mbps</a:t>
            </a:r>
          </a:p>
          <a:p>
            <a:pPr lvl="1"/>
            <a:r>
              <a:rPr lang="en-US" dirty="0" smtClean="0"/>
              <a:t>802.11g : rates up to 54 Mbps (OFDM modulation scheme introduced)</a:t>
            </a:r>
          </a:p>
          <a:p>
            <a:pPr lvl="1"/>
            <a:r>
              <a:rPr lang="en-US" dirty="0" smtClean="0"/>
              <a:t>802.11n: 300 Mbps</a:t>
            </a:r>
          </a:p>
          <a:p>
            <a:pPr lvl="1"/>
            <a:r>
              <a:rPr lang="en-US" dirty="0" smtClean="0"/>
              <a:t>802.11ac: 7,000Mbps</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dirty="0" smtClean="0"/>
              <a:t>Two modes of operation</a:t>
            </a:r>
          </a:p>
        </p:txBody>
      </p:sp>
      <p:sp>
        <p:nvSpPr>
          <p:cNvPr id="4099" name="Content Placeholder 2"/>
          <p:cNvSpPr>
            <a:spLocks noGrp="1"/>
          </p:cNvSpPr>
          <p:nvPr>
            <p:ph idx="1"/>
          </p:nvPr>
        </p:nvSpPr>
        <p:spPr/>
        <p:txBody>
          <a:bodyPr/>
          <a:lstStyle/>
          <a:p>
            <a:pPr eaLnBrk="1" hangingPunct="1"/>
            <a:r>
              <a:rPr lang="en-US" altLang="en-US" dirty="0" smtClean="0"/>
              <a:t>Using an Access Point which connects to the (wired) internet</a:t>
            </a:r>
          </a:p>
          <a:p>
            <a:pPr eaLnBrk="1" hangingPunct="1"/>
            <a:r>
              <a:rPr lang="en-US" altLang="en-US" dirty="0" smtClean="0"/>
              <a:t>As an Ad Hoc network communicating with other mobile devices without an access point. </a:t>
            </a:r>
          </a:p>
        </p:txBody>
      </p:sp>
    </p:spTree>
    <p:extLst>
      <p:ext uri="{BB962C8B-B14F-4D97-AF65-F5344CB8AC3E}">
        <p14:creationId xmlns:p14="http://schemas.microsoft.com/office/powerpoint/2010/main" xmlns="" val="15702824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en-US" dirty="0" smtClean="0"/>
              <a:t>Properties of wireless communications (.vs. wired LANs)</a:t>
            </a:r>
          </a:p>
        </p:txBody>
      </p:sp>
      <p:sp>
        <p:nvSpPr>
          <p:cNvPr id="5123" name="Content Placeholder 2"/>
          <p:cNvSpPr>
            <a:spLocks noGrp="1"/>
          </p:cNvSpPr>
          <p:nvPr>
            <p:ph idx="1"/>
          </p:nvPr>
        </p:nvSpPr>
        <p:spPr/>
        <p:txBody>
          <a:bodyPr/>
          <a:lstStyle/>
          <a:p>
            <a:pPr eaLnBrk="1" hangingPunct="1"/>
            <a:r>
              <a:rPr lang="en-US" altLang="en-US" dirty="0" smtClean="0"/>
              <a:t>When a station is sending, it cannot hear other stations </a:t>
            </a:r>
          </a:p>
          <a:p>
            <a:pPr lvl="1" eaLnBrk="1" hangingPunct="1"/>
            <a:r>
              <a:rPr lang="en-US" altLang="en-US" dirty="0" smtClean="0">
                <a:solidFill>
                  <a:srgbClr val="FF0000"/>
                </a:solidFill>
              </a:rPr>
              <a:t>No collision detection</a:t>
            </a:r>
          </a:p>
          <a:p>
            <a:pPr lvl="1" eaLnBrk="1" hangingPunct="1"/>
            <a:r>
              <a:rPr lang="en-US" altLang="en-US" dirty="0" smtClean="0">
                <a:solidFill>
                  <a:srgbClr val="FF0000"/>
                </a:solidFill>
              </a:rPr>
              <a:t>A station can only do either sending or receiving, but not both.</a:t>
            </a:r>
            <a:endParaRPr lang="en-US" altLang="en-US" dirty="0" smtClean="0"/>
          </a:p>
          <a:p>
            <a:pPr eaLnBrk="1" hangingPunct="1"/>
            <a:endParaRPr lang="en-US" altLang="en-US" dirty="0" smtClean="0"/>
          </a:p>
        </p:txBody>
      </p:sp>
    </p:spTree>
    <p:extLst>
      <p:ext uri="{BB962C8B-B14F-4D97-AF65-F5344CB8AC3E}">
        <p14:creationId xmlns:p14="http://schemas.microsoft.com/office/powerpoint/2010/main" xmlns="" val="38931009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mtClean="0"/>
              <a:t>Properties of wireless communications </a:t>
            </a:r>
          </a:p>
        </p:txBody>
      </p:sp>
      <p:sp>
        <p:nvSpPr>
          <p:cNvPr id="7171" name="Content Placeholder 2"/>
          <p:cNvSpPr>
            <a:spLocks noGrp="1"/>
          </p:cNvSpPr>
          <p:nvPr>
            <p:ph idx="1"/>
          </p:nvPr>
        </p:nvSpPr>
        <p:spPr/>
        <p:txBody>
          <a:bodyPr/>
          <a:lstStyle/>
          <a:p>
            <a:pPr eaLnBrk="1" hangingPunct="1"/>
            <a:r>
              <a:rPr lang="en-US" altLang="en-US" dirty="0" smtClean="0"/>
              <a:t>Signal decays very fast with the distance</a:t>
            </a:r>
          </a:p>
          <a:p>
            <a:pPr lvl="1" eaLnBrk="1" hangingPunct="1"/>
            <a:r>
              <a:rPr lang="en-US" altLang="en-US" dirty="0" smtClean="0">
                <a:solidFill>
                  <a:srgbClr val="FF0000"/>
                </a:solidFill>
              </a:rPr>
              <a:t>Received signal is much fainter than the transmitted signal.</a:t>
            </a:r>
          </a:p>
          <a:p>
            <a:pPr lvl="1" eaLnBrk="1" hangingPunct="1"/>
            <a:r>
              <a:rPr lang="en-US" altLang="en-US" dirty="0" smtClean="0">
                <a:solidFill>
                  <a:srgbClr val="FF0000"/>
                </a:solidFill>
              </a:rPr>
              <a:t>When a station is sending, you cannot assume all stations can hear the medium is busy. </a:t>
            </a:r>
          </a:p>
        </p:txBody>
      </p:sp>
      <p:sp>
        <p:nvSpPr>
          <p:cNvPr id="4" name="Oval 3"/>
          <p:cNvSpPr/>
          <p:nvPr/>
        </p:nvSpPr>
        <p:spPr>
          <a:xfrm>
            <a:off x="2971800" y="4495800"/>
            <a:ext cx="1676400" cy="1447800"/>
          </a:xfrm>
          <a:prstGeom prst="ellipse">
            <a:avLst/>
          </a:prstGeom>
          <a:noFill/>
        </p:spPr>
        <p:style>
          <a:lnRef idx="2">
            <a:schemeClr val="accent6"/>
          </a:lnRef>
          <a:fillRef idx="1">
            <a:schemeClr val="lt1"/>
          </a:fillRef>
          <a:effectRef idx="0">
            <a:schemeClr val="accent6"/>
          </a:effectRef>
          <a:fontRef idx="minor">
            <a:schemeClr val="dk1"/>
          </a:fontRef>
        </p:style>
        <p:txBody>
          <a:bodyPr anchor="ctr"/>
          <a:lstStyle/>
          <a:p>
            <a:pPr algn="ctr" eaLnBrk="1" fontAlgn="auto" hangingPunct="1">
              <a:spcBef>
                <a:spcPts val="0"/>
              </a:spcBef>
              <a:spcAft>
                <a:spcPts val="0"/>
              </a:spcAft>
              <a:defRPr/>
            </a:pPr>
            <a:endParaRPr lang="en-US"/>
          </a:p>
        </p:txBody>
      </p:sp>
      <p:sp>
        <p:nvSpPr>
          <p:cNvPr id="5" name="Oval 4"/>
          <p:cNvSpPr/>
          <p:nvPr/>
        </p:nvSpPr>
        <p:spPr>
          <a:xfrm>
            <a:off x="4191000" y="4495800"/>
            <a:ext cx="1676400" cy="1447800"/>
          </a:xfrm>
          <a:prstGeom prst="ellipse">
            <a:avLst/>
          </a:prstGeom>
          <a:noFill/>
        </p:spPr>
        <p:style>
          <a:lnRef idx="2">
            <a:schemeClr val="accent6"/>
          </a:lnRef>
          <a:fillRef idx="1">
            <a:schemeClr val="lt1"/>
          </a:fillRef>
          <a:effectRef idx="0">
            <a:schemeClr val="accent6"/>
          </a:effectRef>
          <a:fontRef idx="minor">
            <a:schemeClr val="dk1"/>
          </a:fontRef>
        </p:style>
        <p:txBody>
          <a:bodyPr anchor="ctr"/>
          <a:lstStyle/>
          <a:p>
            <a:pPr algn="ctr" eaLnBrk="1" fontAlgn="auto" hangingPunct="1">
              <a:spcBef>
                <a:spcPts val="0"/>
              </a:spcBef>
              <a:spcAft>
                <a:spcPts val="0"/>
              </a:spcAft>
              <a:defRPr/>
            </a:pPr>
            <a:endParaRPr lang="en-US"/>
          </a:p>
        </p:txBody>
      </p:sp>
      <p:sp>
        <p:nvSpPr>
          <p:cNvPr id="6" name="TextBox 5"/>
          <p:cNvSpPr txBox="1">
            <a:spLocks noChangeArrowheads="1"/>
          </p:cNvSpPr>
          <p:nvPr/>
        </p:nvSpPr>
        <p:spPr bwMode="auto">
          <a:xfrm>
            <a:off x="3657600" y="5105400"/>
            <a:ext cx="3175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A</a:t>
            </a:r>
          </a:p>
        </p:txBody>
      </p:sp>
      <p:sp>
        <p:nvSpPr>
          <p:cNvPr id="8" name="TextBox 8"/>
          <p:cNvSpPr txBox="1">
            <a:spLocks noChangeArrowheads="1"/>
          </p:cNvSpPr>
          <p:nvPr/>
        </p:nvSpPr>
        <p:spPr bwMode="auto">
          <a:xfrm>
            <a:off x="4876800" y="5105400"/>
            <a:ext cx="307975"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C</a:t>
            </a:r>
          </a:p>
        </p:txBody>
      </p:sp>
      <p:sp>
        <p:nvSpPr>
          <p:cNvPr id="9" name="TextBox 9"/>
          <p:cNvSpPr txBox="1">
            <a:spLocks noChangeArrowheads="1"/>
          </p:cNvSpPr>
          <p:nvPr/>
        </p:nvSpPr>
        <p:spPr bwMode="auto">
          <a:xfrm>
            <a:off x="4267200" y="5105400"/>
            <a:ext cx="309563"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B</a:t>
            </a:r>
          </a:p>
        </p:txBody>
      </p:sp>
    </p:spTree>
    <p:extLst>
      <p:ext uri="{BB962C8B-B14F-4D97-AF65-F5344CB8AC3E}">
        <p14:creationId xmlns:p14="http://schemas.microsoft.com/office/powerpoint/2010/main" xmlns="" val="19093120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mtClean="0"/>
              <a:t>Properties of wireless communications </a:t>
            </a:r>
          </a:p>
        </p:txBody>
      </p:sp>
      <p:sp>
        <p:nvSpPr>
          <p:cNvPr id="10243" name="Content Placeholder 2"/>
          <p:cNvSpPr>
            <a:spLocks noGrp="1"/>
          </p:cNvSpPr>
          <p:nvPr>
            <p:ph idx="1"/>
          </p:nvPr>
        </p:nvSpPr>
        <p:spPr/>
        <p:txBody>
          <a:bodyPr/>
          <a:lstStyle/>
          <a:p>
            <a:pPr marL="342900" lvl="1" indent="-342900" eaLnBrk="1" hangingPunct="1">
              <a:buFont typeface="Arial" panose="020B0604020202020204" pitchFamily="34" charset="0"/>
              <a:buChar char="•"/>
              <a:defRPr/>
            </a:pPr>
            <a:r>
              <a:rPr lang="en-US" sz="3200" dirty="0" smtClean="0"/>
              <a:t>If received signal having power P means that you can decode the data, it may be true that at power P/2 you can realize that there is something going on</a:t>
            </a:r>
          </a:p>
          <a:p>
            <a:pPr lvl="1" eaLnBrk="1" hangingPunct="1">
              <a:defRPr/>
            </a:pPr>
            <a:r>
              <a:rPr lang="en-US" dirty="0" smtClean="0">
                <a:solidFill>
                  <a:srgbClr val="FF0000"/>
                </a:solidFill>
              </a:rPr>
              <a:t>Being able to sense the carrier does not mean that you can decode the data</a:t>
            </a:r>
          </a:p>
        </p:txBody>
      </p:sp>
    </p:spTree>
    <p:extLst>
      <p:ext uri="{BB962C8B-B14F-4D97-AF65-F5344CB8AC3E}">
        <p14:creationId xmlns:p14="http://schemas.microsoft.com/office/powerpoint/2010/main" xmlns="" val="339955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en-US" smtClean="0"/>
              <a:t>ALOHA</a:t>
            </a:r>
          </a:p>
        </p:txBody>
      </p:sp>
      <p:sp>
        <p:nvSpPr>
          <p:cNvPr id="5123" name="Content Placeholder 2"/>
          <p:cNvSpPr>
            <a:spLocks noGrp="1"/>
          </p:cNvSpPr>
          <p:nvPr>
            <p:ph idx="1"/>
          </p:nvPr>
        </p:nvSpPr>
        <p:spPr/>
        <p:txBody>
          <a:bodyPr/>
          <a:lstStyle/>
          <a:p>
            <a:pPr eaLnBrk="1" hangingPunct="1"/>
            <a:r>
              <a:rPr lang="en-US" altLang="en-US" smtClean="0"/>
              <a:t>Each station sends  when data is available.</a:t>
            </a:r>
          </a:p>
          <a:p>
            <a:pPr eaLnBrk="1" hangingPunct="1"/>
            <a:r>
              <a:rPr lang="en-US" altLang="en-US" smtClean="0"/>
              <a:t>Each station can detect if the frame it sent collided with frames from other stations. If yes, wait for a </a:t>
            </a:r>
            <a:r>
              <a:rPr lang="en-US" altLang="en-US" b="1" smtClean="0"/>
              <a:t>random</a:t>
            </a:r>
            <a:r>
              <a:rPr lang="en-US" altLang="en-US" smtClean="0"/>
              <a:t> time, resend.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altLang="en-US" smtClean="0"/>
              <a:t>Properties of wireless communications </a:t>
            </a:r>
          </a:p>
        </p:txBody>
      </p:sp>
      <p:sp>
        <p:nvSpPr>
          <p:cNvPr id="3" name="Content Placeholder 2"/>
          <p:cNvSpPr>
            <a:spLocks noGrp="1"/>
          </p:cNvSpPr>
          <p:nvPr>
            <p:ph idx="1"/>
          </p:nvPr>
        </p:nvSpPr>
        <p:spPr>
          <a:xfrm>
            <a:off x="457200" y="1600200"/>
            <a:ext cx="8229600" cy="2438400"/>
          </a:xfrm>
        </p:spPr>
        <p:txBody>
          <a:bodyPr rtlCol="0">
            <a:normAutofit lnSpcReduction="10000"/>
          </a:bodyPr>
          <a:lstStyle/>
          <a:p>
            <a:pPr eaLnBrk="1" fontAlgn="auto" hangingPunct="1">
              <a:spcAft>
                <a:spcPts val="0"/>
              </a:spcAft>
              <a:defRPr/>
            </a:pPr>
            <a:r>
              <a:rPr lang="en-US" dirty="0" smtClean="0"/>
              <a:t>The received signal can be decoded if the signal to noise ratio is larger than a certain threshold. </a:t>
            </a:r>
          </a:p>
          <a:p>
            <a:pPr lvl="1" eaLnBrk="1" fontAlgn="auto" hangingPunct="1">
              <a:spcAft>
                <a:spcPts val="0"/>
              </a:spcAft>
              <a:defRPr/>
            </a:pPr>
            <a:r>
              <a:rPr lang="en-US" dirty="0" smtClean="0">
                <a:solidFill>
                  <a:srgbClr val="FF0000"/>
                </a:solidFill>
              </a:rPr>
              <a:t>You may allow two transmissions at the same time without collision.</a:t>
            </a:r>
            <a:r>
              <a:rPr lang="en-US" dirty="0" smtClean="0"/>
              <a:t> </a:t>
            </a:r>
          </a:p>
          <a:p>
            <a:pPr eaLnBrk="1" fontAlgn="auto" hangingPunct="1">
              <a:spcAft>
                <a:spcPts val="0"/>
              </a:spcAft>
              <a:defRPr/>
            </a:pPr>
            <a:endParaRPr lang="en-US" dirty="0" smtClean="0"/>
          </a:p>
          <a:p>
            <a:pPr eaLnBrk="1" fontAlgn="auto" hangingPunct="1">
              <a:spcAft>
                <a:spcPts val="0"/>
              </a:spcAft>
              <a:defRPr/>
            </a:pPr>
            <a:endParaRPr lang="en-US" dirty="0" smtClean="0"/>
          </a:p>
        </p:txBody>
      </p:sp>
      <p:sp>
        <p:nvSpPr>
          <p:cNvPr id="4" name="Oval 3"/>
          <p:cNvSpPr/>
          <p:nvPr/>
        </p:nvSpPr>
        <p:spPr>
          <a:xfrm>
            <a:off x="1371600" y="4419600"/>
            <a:ext cx="1676400" cy="1447800"/>
          </a:xfrm>
          <a:prstGeom prst="ellipse">
            <a:avLst/>
          </a:prstGeom>
          <a:noFill/>
        </p:spPr>
        <p:style>
          <a:lnRef idx="2">
            <a:schemeClr val="accent6"/>
          </a:lnRef>
          <a:fillRef idx="1">
            <a:schemeClr val="lt1"/>
          </a:fillRef>
          <a:effectRef idx="0">
            <a:schemeClr val="accent6"/>
          </a:effectRef>
          <a:fontRef idx="minor">
            <a:schemeClr val="dk1"/>
          </a:fontRef>
        </p:style>
        <p:txBody>
          <a:bodyPr anchor="ctr"/>
          <a:lstStyle/>
          <a:p>
            <a:pPr algn="ctr" eaLnBrk="1" fontAlgn="auto" hangingPunct="1">
              <a:spcBef>
                <a:spcPts val="0"/>
              </a:spcBef>
              <a:spcAft>
                <a:spcPts val="0"/>
              </a:spcAft>
              <a:defRPr/>
            </a:pPr>
            <a:endParaRPr lang="en-US"/>
          </a:p>
        </p:txBody>
      </p:sp>
      <p:sp>
        <p:nvSpPr>
          <p:cNvPr id="5" name="Oval 4"/>
          <p:cNvSpPr/>
          <p:nvPr/>
        </p:nvSpPr>
        <p:spPr>
          <a:xfrm>
            <a:off x="2590800" y="4419600"/>
            <a:ext cx="1676400" cy="1447800"/>
          </a:xfrm>
          <a:prstGeom prst="ellipse">
            <a:avLst/>
          </a:prstGeom>
          <a:noFill/>
        </p:spPr>
        <p:style>
          <a:lnRef idx="2">
            <a:schemeClr val="accent6"/>
          </a:lnRef>
          <a:fillRef idx="1">
            <a:schemeClr val="lt1"/>
          </a:fillRef>
          <a:effectRef idx="0">
            <a:schemeClr val="accent6"/>
          </a:effectRef>
          <a:fontRef idx="minor">
            <a:schemeClr val="dk1"/>
          </a:fontRef>
        </p:style>
        <p:txBody>
          <a:bodyPr anchor="ctr"/>
          <a:lstStyle/>
          <a:p>
            <a:pPr algn="ctr" eaLnBrk="1" fontAlgn="auto" hangingPunct="1">
              <a:spcBef>
                <a:spcPts val="0"/>
              </a:spcBef>
              <a:spcAft>
                <a:spcPts val="0"/>
              </a:spcAft>
              <a:defRPr/>
            </a:pPr>
            <a:endParaRPr lang="en-US"/>
          </a:p>
        </p:txBody>
      </p:sp>
      <p:sp>
        <p:nvSpPr>
          <p:cNvPr id="11270" name="TextBox 5"/>
          <p:cNvSpPr txBox="1">
            <a:spLocks noChangeArrowheads="1"/>
          </p:cNvSpPr>
          <p:nvPr/>
        </p:nvSpPr>
        <p:spPr bwMode="auto">
          <a:xfrm>
            <a:off x="2057400" y="5029200"/>
            <a:ext cx="3175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A</a:t>
            </a:r>
          </a:p>
        </p:txBody>
      </p:sp>
      <p:sp>
        <p:nvSpPr>
          <p:cNvPr id="11271" name="TextBox 7"/>
          <p:cNvSpPr txBox="1">
            <a:spLocks noChangeArrowheads="1"/>
          </p:cNvSpPr>
          <p:nvPr/>
        </p:nvSpPr>
        <p:spPr bwMode="auto">
          <a:xfrm>
            <a:off x="3886200" y="5029200"/>
            <a:ext cx="327025"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D</a:t>
            </a:r>
          </a:p>
        </p:txBody>
      </p:sp>
      <p:sp>
        <p:nvSpPr>
          <p:cNvPr id="11272" name="TextBox 8"/>
          <p:cNvSpPr txBox="1">
            <a:spLocks noChangeArrowheads="1"/>
          </p:cNvSpPr>
          <p:nvPr/>
        </p:nvSpPr>
        <p:spPr bwMode="auto">
          <a:xfrm>
            <a:off x="3276600" y="5029200"/>
            <a:ext cx="307975"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C</a:t>
            </a:r>
          </a:p>
        </p:txBody>
      </p:sp>
      <p:sp>
        <p:nvSpPr>
          <p:cNvPr id="11273" name="TextBox 9"/>
          <p:cNvSpPr txBox="1">
            <a:spLocks noChangeArrowheads="1"/>
          </p:cNvSpPr>
          <p:nvPr/>
        </p:nvSpPr>
        <p:spPr bwMode="auto">
          <a:xfrm>
            <a:off x="2667000" y="5029200"/>
            <a:ext cx="309563"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B</a:t>
            </a:r>
          </a:p>
        </p:txBody>
      </p:sp>
      <p:sp>
        <p:nvSpPr>
          <p:cNvPr id="11" name="Oval 10"/>
          <p:cNvSpPr/>
          <p:nvPr/>
        </p:nvSpPr>
        <p:spPr>
          <a:xfrm>
            <a:off x="4876800" y="4495800"/>
            <a:ext cx="1676400" cy="1447800"/>
          </a:xfrm>
          <a:prstGeom prst="ellipse">
            <a:avLst/>
          </a:prstGeom>
          <a:noFill/>
        </p:spPr>
        <p:style>
          <a:lnRef idx="2">
            <a:schemeClr val="accent6"/>
          </a:lnRef>
          <a:fillRef idx="1">
            <a:schemeClr val="lt1"/>
          </a:fillRef>
          <a:effectRef idx="0">
            <a:schemeClr val="accent6"/>
          </a:effectRef>
          <a:fontRef idx="minor">
            <a:schemeClr val="dk1"/>
          </a:fontRef>
        </p:style>
        <p:txBody>
          <a:bodyPr anchor="ctr"/>
          <a:lstStyle/>
          <a:p>
            <a:pPr algn="ctr" eaLnBrk="1" fontAlgn="auto" hangingPunct="1">
              <a:spcBef>
                <a:spcPts val="0"/>
              </a:spcBef>
              <a:spcAft>
                <a:spcPts val="0"/>
              </a:spcAft>
              <a:defRPr/>
            </a:pPr>
            <a:endParaRPr lang="en-US"/>
          </a:p>
        </p:txBody>
      </p:sp>
      <p:sp>
        <p:nvSpPr>
          <p:cNvPr id="12" name="Oval 11"/>
          <p:cNvSpPr/>
          <p:nvPr/>
        </p:nvSpPr>
        <p:spPr>
          <a:xfrm>
            <a:off x="6629400" y="4495800"/>
            <a:ext cx="1676400" cy="1447800"/>
          </a:xfrm>
          <a:prstGeom prst="ellipse">
            <a:avLst/>
          </a:prstGeom>
          <a:noFill/>
        </p:spPr>
        <p:style>
          <a:lnRef idx="2">
            <a:schemeClr val="accent6"/>
          </a:lnRef>
          <a:fillRef idx="1">
            <a:schemeClr val="lt1"/>
          </a:fillRef>
          <a:effectRef idx="0">
            <a:schemeClr val="accent6"/>
          </a:effectRef>
          <a:fontRef idx="minor">
            <a:schemeClr val="dk1"/>
          </a:fontRef>
        </p:style>
        <p:txBody>
          <a:bodyPr anchor="ctr"/>
          <a:lstStyle/>
          <a:p>
            <a:pPr algn="ctr" eaLnBrk="1" fontAlgn="auto" hangingPunct="1">
              <a:spcBef>
                <a:spcPts val="0"/>
              </a:spcBef>
              <a:spcAft>
                <a:spcPts val="0"/>
              </a:spcAft>
              <a:defRPr/>
            </a:pPr>
            <a:endParaRPr lang="en-US"/>
          </a:p>
        </p:txBody>
      </p:sp>
      <p:sp>
        <p:nvSpPr>
          <p:cNvPr id="11276" name="TextBox 12"/>
          <p:cNvSpPr txBox="1">
            <a:spLocks noChangeArrowheads="1"/>
          </p:cNvSpPr>
          <p:nvPr/>
        </p:nvSpPr>
        <p:spPr bwMode="auto">
          <a:xfrm>
            <a:off x="5562600" y="5105400"/>
            <a:ext cx="3175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A</a:t>
            </a:r>
          </a:p>
        </p:txBody>
      </p:sp>
      <p:sp>
        <p:nvSpPr>
          <p:cNvPr id="11277" name="TextBox 13"/>
          <p:cNvSpPr txBox="1">
            <a:spLocks noChangeArrowheads="1"/>
          </p:cNvSpPr>
          <p:nvPr/>
        </p:nvSpPr>
        <p:spPr bwMode="auto">
          <a:xfrm>
            <a:off x="7391400" y="5105400"/>
            <a:ext cx="327025"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D</a:t>
            </a:r>
          </a:p>
        </p:txBody>
      </p:sp>
      <p:sp>
        <p:nvSpPr>
          <p:cNvPr id="11278" name="TextBox 14"/>
          <p:cNvSpPr txBox="1">
            <a:spLocks noChangeArrowheads="1"/>
          </p:cNvSpPr>
          <p:nvPr/>
        </p:nvSpPr>
        <p:spPr bwMode="auto">
          <a:xfrm>
            <a:off x="6781800" y="5105400"/>
            <a:ext cx="307975"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C</a:t>
            </a:r>
          </a:p>
        </p:txBody>
      </p:sp>
      <p:sp>
        <p:nvSpPr>
          <p:cNvPr id="11279" name="TextBox 15"/>
          <p:cNvSpPr txBox="1">
            <a:spLocks noChangeArrowheads="1"/>
          </p:cNvSpPr>
          <p:nvPr/>
        </p:nvSpPr>
        <p:spPr bwMode="auto">
          <a:xfrm>
            <a:off x="6172200" y="5105400"/>
            <a:ext cx="309563"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B</a:t>
            </a:r>
          </a:p>
        </p:txBody>
      </p:sp>
      <p:sp>
        <p:nvSpPr>
          <p:cNvPr id="11280" name="TextBox 16"/>
          <p:cNvSpPr txBox="1">
            <a:spLocks noChangeArrowheads="1"/>
          </p:cNvSpPr>
          <p:nvPr/>
        </p:nvSpPr>
        <p:spPr bwMode="auto">
          <a:xfrm>
            <a:off x="1600200" y="6172200"/>
            <a:ext cx="1241425"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A-&gt;B, C-&gt;D </a:t>
            </a:r>
          </a:p>
        </p:txBody>
      </p:sp>
      <p:sp>
        <p:nvSpPr>
          <p:cNvPr id="11281" name="TextBox 17"/>
          <p:cNvSpPr txBox="1">
            <a:spLocks noChangeArrowheads="1"/>
          </p:cNvSpPr>
          <p:nvPr/>
        </p:nvSpPr>
        <p:spPr bwMode="auto">
          <a:xfrm>
            <a:off x="5845175" y="6096000"/>
            <a:ext cx="1241425"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A-&gt;B, D-&gt;C </a:t>
            </a:r>
          </a:p>
        </p:txBody>
      </p:sp>
    </p:spTree>
    <p:extLst>
      <p:ext uri="{BB962C8B-B14F-4D97-AF65-F5344CB8AC3E}">
        <p14:creationId xmlns:p14="http://schemas.microsoft.com/office/powerpoint/2010/main" xmlns="" val="33518410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en-US" smtClean="0"/>
              <a:t>Properties of wireless communications</a:t>
            </a:r>
          </a:p>
        </p:txBody>
      </p:sp>
      <p:sp>
        <p:nvSpPr>
          <p:cNvPr id="13315" name="Content Placeholder 2"/>
          <p:cNvSpPr>
            <a:spLocks noGrp="1"/>
          </p:cNvSpPr>
          <p:nvPr>
            <p:ph idx="1"/>
          </p:nvPr>
        </p:nvSpPr>
        <p:spPr>
          <a:xfrm>
            <a:off x="457200" y="1600200"/>
            <a:ext cx="8229600" cy="1447800"/>
          </a:xfrm>
        </p:spPr>
        <p:txBody>
          <a:bodyPr/>
          <a:lstStyle/>
          <a:p>
            <a:r>
              <a:rPr lang="en-US" altLang="en-US" smtClean="0"/>
              <a:t>Capture effect</a:t>
            </a:r>
          </a:p>
          <a:p>
            <a:pPr lvl="1"/>
            <a:r>
              <a:rPr lang="en-US" altLang="en-US" smtClean="0"/>
              <a:t>A and C both send to B, B may be able to decode A</a:t>
            </a:r>
          </a:p>
        </p:txBody>
      </p:sp>
      <p:sp>
        <p:nvSpPr>
          <p:cNvPr id="13316" name="TextBox 5"/>
          <p:cNvSpPr txBox="1">
            <a:spLocks noChangeArrowheads="1"/>
          </p:cNvSpPr>
          <p:nvPr/>
        </p:nvSpPr>
        <p:spPr bwMode="auto">
          <a:xfrm>
            <a:off x="3657600" y="4191000"/>
            <a:ext cx="3175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A</a:t>
            </a:r>
          </a:p>
        </p:txBody>
      </p:sp>
      <p:sp>
        <p:nvSpPr>
          <p:cNvPr id="13317" name="TextBox 8"/>
          <p:cNvSpPr txBox="1">
            <a:spLocks noChangeArrowheads="1"/>
          </p:cNvSpPr>
          <p:nvPr/>
        </p:nvSpPr>
        <p:spPr bwMode="auto">
          <a:xfrm>
            <a:off x="6019800" y="4195763"/>
            <a:ext cx="307975"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C</a:t>
            </a:r>
          </a:p>
        </p:txBody>
      </p:sp>
      <p:sp>
        <p:nvSpPr>
          <p:cNvPr id="13318" name="TextBox 9"/>
          <p:cNvSpPr txBox="1">
            <a:spLocks noChangeArrowheads="1"/>
          </p:cNvSpPr>
          <p:nvPr/>
        </p:nvSpPr>
        <p:spPr bwMode="auto">
          <a:xfrm>
            <a:off x="4267200" y="4191000"/>
            <a:ext cx="309563"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B</a:t>
            </a:r>
          </a:p>
        </p:txBody>
      </p:sp>
    </p:spTree>
    <p:extLst>
      <p:ext uri="{BB962C8B-B14F-4D97-AF65-F5344CB8AC3E}">
        <p14:creationId xmlns:p14="http://schemas.microsoft.com/office/powerpoint/2010/main" xmlns="" val="10034169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val 10"/>
          <p:cNvSpPr/>
          <p:nvPr/>
        </p:nvSpPr>
        <p:spPr bwMode="auto">
          <a:xfrm>
            <a:off x="4191000" y="1524000"/>
            <a:ext cx="2857500" cy="1915160"/>
          </a:xfrm>
          <a:prstGeom prst="ellipse">
            <a:avLst/>
          </a:prstGeom>
          <a:solidFill>
            <a:schemeClr val="bg1"/>
          </a:solid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10" name="Oval 9"/>
          <p:cNvSpPr/>
          <p:nvPr/>
        </p:nvSpPr>
        <p:spPr bwMode="auto">
          <a:xfrm>
            <a:off x="1524000" y="1534160"/>
            <a:ext cx="2743200" cy="1676400"/>
          </a:xfrm>
          <a:prstGeom prst="ellipse">
            <a:avLst/>
          </a:prstGeom>
          <a:solidFill>
            <a:schemeClr val="bg1"/>
          </a:solid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2" name="Title 1"/>
          <p:cNvSpPr>
            <a:spLocks noGrp="1"/>
          </p:cNvSpPr>
          <p:nvPr>
            <p:ph type="title"/>
          </p:nvPr>
        </p:nvSpPr>
        <p:spPr/>
        <p:txBody>
          <a:bodyPr/>
          <a:lstStyle/>
          <a:p>
            <a:r>
              <a:rPr lang="en-US" dirty="0" smtClean="0"/>
              <a:t>Hidden terminal problem</a:t>
            </a:r>
            <a:endParaRPr lang="en-US" dirty="0"/>
          </a:p>
        </p:txBody>
      </p:sp>
      <p:sp>
        <p:nvSpPr>
          <p:cNvPr id="6" name="Rectangle 5"/>
          <p:cNvSpPr/>
          <p:nvPr/>
        </p:nvSpPr>
        <p:spPr bwMode="auto">
          <a:xfrm>
            <a:off x="2362200" y="2067560"/>
            <a:ext cx="609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7" name="Rectangle 6"/>
          <p:cNvSpPr/>
          <p:nvPr/>
        </p:nvSpPr>
        <p:spPr bwMode="auto">
          <a:xfrm>
            <a:off x="3810000" y="2067560"/>
            <a:ext cx="609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9" name="Rectangle 8"/>
          <p:cNvSpPr/>
          <p:nvPr/>
        </p:nvSpPr>
        <p:spPr bwMode="auto">
          <a:xfrm>
            <a:off x="5334000" y="2067560"/>
            <a:ext cx="609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12" name="TextBox 11"/>
          <p:cNvSpPr txBox="1"/>
          <p:nvPr/>
        </p:nvSpPr>
        <p:spPr>
          <a:xfrm>
            <a:off x="2514600" y="2143760"/>
            <a:ext cx="381000" cy="400110"/>
          </a:xfrm>
          <a:prstGeom prst="rect">
            <a:avLst/>
          </a:prstGeom>
          <a:noFill/>
        </p:spPr>
        <p:txBody>
          <a:bodyPr wrap="square" rtlCol="0">
            <a:spAutoFit/>
          </a:bodyPr>
          <a:lstStyle/>
          <a:p>
            <a:pPr algn="ctr"/>
            <a:r>
              <a:rPr lang="en-US" sz="2000" b="1" i="0" dirty="0" smtClean="0"/>
              <a:t>A</a:t>
            </a:r>
            <a:endParaRPr lang="en-US" sz="2000" b="1" i="0" dirty="0"/>
          </a:p>
        </p:txBody>
      </p:sp>
      <p:sp>
        <p:nvSpPr>
          <p:cNvPr id="13" name="TextBox 12"/>
          <p:cNvSpPr txBox="1"/>
          <p:nvPr/>
        </p:nvSpPr>
        <p:spPr>
          <a:xfrm>
            <a:off x="3962400" y="2143760"/>
            <a:ext cx="381000" cy="400110"/>
          </a:xfrm>
          <a:prstGeom prst="rect">
            <a:avLst/>
          </a:prstGeom>
          <a:noFill/>
        </p:spPr>
        <p:txBody>
          <a:bodyPr wrap="square" rtlCol="0">
            <a:spAutoFit/>
          </a:bodyPr>
          <a:lstStyle/>
          <a:p>
            <a:pPr algn="ctr"/>
            <a:r>
              <a:rPr lang="en-US" sz="2000" b="1" i="0" dirty="0" smtClean="0"/>
              <a:t>B</a:t>
            </a:r>
            <a:endParaRPr lang="en-US" sz="2000" b="1" i="0" dirty="0"/>
          </a:p>
        </p:txBody>
      </p:sp>
      <p:sp>
        <p:nvSpPr>
          <p:cNvPr id="14" name="TextBox 13"/>
          <p:cNvSpPr txBox="1"/>
          <p:nvPr/>
        </p:nvSpPr>
        <p:spPr>
          <a:xfrm>
            <a:off x="5486400" y="2143760"/>
            <a:ext cx="381000" cy="400110"/>
          </a:xfrm>
          <a:prstGeom prst="rect">
            <a:avLst/>
          </a:prstGeom>
          <a:noFill/>
        </p:spPr>
        <p:txBody>
          <a:bodyPr wrap="square" rtlCol="0">
            <a:spAutoFit/>
          </a:bodyPr>
          <a:lstStyle/>
          <a:p>
            <a:pPr algn="ctr"/>
            <a:r>
              <a:rPr lang="en-US" sz="2000" b="1" i="0" dirty="0" smtClean="0"/>
              <a:t>C</a:t>
            </a:r>
            <a:endParaRPr lang="en-US" sz="2000" b="1" i="0" dirty="0"/>
          </a:p>
        </p:txBody>
      </p:sp>
      <p:sp>
        <p:nvSpPr>
          <p:cNvPr id="15" name="TextBox 14"/>
          <p:cNvSpPr txBox="1"/>
          <p:nvPr/>
        </p:nvSpPr>
        <p:spPr>
          <a:xfrm>
            <a:off x="838200" y="3581400"/>
            <a:ext cx="7696200" cy="2308324"/>
          </a:xfrm>
          <a:prstGeom prst="rect">
            <a:avLst/>
          </a:prstGeom>
          <a:noFill/>
        </p:spPr>
        <p:txBody>
          <a:bodyPr wrap="square" rtlCol="0">
            <a:spAutoFit/>
          </a:bodyPr>
          <a:lstStyle/>
          <a:p>
            <a:r>
              <a:rPr lang="en-US" sz="2400" dirty="0" smtClean="0"/>
              <a:t>W</a:t>
            </a:r>
            <a:r>
              <a:rPr lang="en-US" sz="2400" i="0" dirty="0" smtClean="0"/>
              <a:t>hen A transmits to B, A is hidden from C. Suppose C is transmitting to D. Since C is hidden from A, if A decides to transmit to B then A’s transmission would interfere with C’s transmission (to D) at B. But A has no way to know this. So any protocol for transmission must be cognizant of this.</a:t>
            </a:r>
          </a:p>
        </p:txBody>
      </p:sp>
      <p:sp>
        <p:nvSpPr>
          <p:cNvPr id="16" name="Rectangle 15"/>
          <p:cNvSpPr/>
          <p:nvPr/>
        </p:nvSpPr>
        <p:spPr bwMode="auto">
          <a:xfrm>
            <a:off x="6443980" y="2750185"/>
            <a:ext cx="609600" cy="467148"/>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17" name="TextBox 16"/>
          <p:cNvSpPr txBox="1"/>
          <p:nvPr/>
        </p:nvSpPr>
        <p:spPr>
          <a:xfrm>
            <a:off x="6558280" y="2750185"/>
            <a:ext cx="381000" cy="400110"/>
          </a:xfrm>
          <a:prstGeom prst="rect">
            <a:avLst/>
          </a:prstGeom>
          <a:noFill/>
        </p:spPr>
        <p:txBody>
          <a:bodyPr wrap="square" rtlCol="0">
            <a:spAutoFit/>
          </a:bodyPr>
          <a:lstStyle/>
          <a:p>
            <a:pPr algn="ctr"/>
            <a:r>
              <a:rPr lang="en-US" sz="2000" b="1" i="0" dirty="0"/>
              <a:t>D</a:t>
            </a:r>
          </a:p>
        </p:txBody>
      </p:sp>
    </p:spTree>
    <p:extLst>
      <p:ext uri="{BB962C8B-B14F-4D97-AF65-F5344CB8AC3E}">
        <p14:creationId xmlns:p14="http://schemas.microsoft.com/office/powerpoint/2010/main" xmlns="" val="208331426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val 14"/>
          <p:cNvSpPr/>
          <p:nvPr/>
        </p:nvSpPr>
        <p:spPr bwMode="auto">
          <a:xfrm>
            <a:off x="2057400" y="1447800"/>
            <a:ext cx="2743200" cy="1676400"/>
          </a:xfrm>
          <a:prstGeom prst="ellipse">
            <a:avLst/>
          </a:prstGeom>
          <a:solidFill>
            <a:schemeClr val="bg1"/>
          </a:solid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2" name="Title 1"/>
          <p:cNvSpPr>
            <a:spLocks noGrp="1"/>
          </p:cNvSpPr>
          <p:nvPr>
            <p:ph type="title"/>
          </p:nvPr>
        </p:nvSpPr>
        <p:spPr/>
        <p:txBody>
          <a:bodyPr/>
          <a:lstStyle/>
          <a:p>
            <a:r>
              <a:rPr lang="en-US" dirty="0" smtClean="0"/>
              <a:t>Exposed terminal problem</a:t>
            </a:r>
            <a:endParaRPr lang="en-US" dirty="0"/>
          </a:p>
        </p:txBody>
      </p:sp>
      <p:sp>
        <p:nvSpPr>
          <p:cNvPr id="5" name="Oval 4"/>
          <p:cNvSpPr/>
          <p:nvPr/>
        </p:nvSpPr>
        <p:spPr bwMode="auto">
          <a:xfrm>
            <a:off x="3657600" y="1447800"/>
            <a:ext cx="2971800" cy="1600200"/>
          </a:xfrm>
          <a:prstGeom prst="ellipse">
            <a:avLst/>
          </a:prstGeom>
          <a:solidFill>
            <a:schemeClr val="bg1"/>
          </a:solid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7" name="Rectangle 6"/>
          <p:cNvSpPr/>
          <p:nvPr/>
        </p:nvSpPr>
        <p:spPr bwMode="auto">
          <a:xfrm>
            <a:off x="3276600" y="1981200"/>
            <a:ext cx="609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8" name="Rectangle 7"/>
          <p:cNvSpPr/>
          <p:nvPr/>
        </p:nvSpPr>
        <p:spPr bwMode="auto">
          <a:xfrm>
            <a:off x="4495800" y="1981200"/>
            <a:ext cx="609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10" name="TextBox 9"/>
          <p:cNvSpPr txBox="1"/>
          <p:nvPr/>
        </p:nvSpPr>
        <p:spPr>
          <a:xfrm>
            <a:off x="3429000" y="2057400"/>
            <a:ext cx="381000" cy="400110"/>
          </a:xfrm>
          <a:prstGeom prst="rect">
            <a:avLst/>
          </a:prstGeom>
          <a:noFill/>
        </p:spPr>
        <p:txBody>
          <a:bodyPr wrap="square" rtlCol="0">
            <a:spAutoFit/>
          </a:bodyPr>
          <a:lstStyle/>
          <a:p>
            <a:pPr algn="ctr"/>
            <a:r>
              <a:rPr lang="en-US" sz="2000" b="1" i="0" dirty="0" smtClean="0"/>
              <a:t>B</a:t>
            </a:r>
            <a:endParaRPr lang="en-US" sz="2000" b="1" i="0" dirty="0"/>
          </a:p>
        </p:txBody>
      </p:sp>
      <p:sp>
        <p:nvSpPr>
          <p:cNvPr id="11" name="TextBox 10"/>
          <p:cNvSpPr txBox="1"/>
          <p:nvPr/>
        </p:nvSpPr>
        <p:spPr>
          <a:xfrm>
            <a:off x="4648200" y="2057400"/>
            <a:ext cx="381000" cy="400110"/>
          </a:xfrm>
          <a:prstGeom prst="rect">
            <a:avLst/>
          </a:prstGeom>
          <a:noFill/>
        </p:spPr>
        <p:txBody>
          <a:bodyPr wrap="square" rtlCol="0">
            <a:spAutoFit/>
          </a:bodyPr>
          <a:lstStyle/>
          <a:p>
            <a:pPr algn="ctr"/>
            <a:r>
              <a:rPr lang="en-US" sz="2000" b="1" i="0" dirty="0" smtClean="0"/>
              <a:t>C</a:t>
            </a:r>
            <a:endParaRPr lang="en-US" sz="2000" b="1" i="0" dirty="0"/>
          </a:p>
        </p:txBody>
      </p:sp>
      <p:sp>
        <p:nvSpPr>
          <p:cNvPr id="12" name="TextBox 11"/>
          <p:cNvSpPr txBox="1"/>
          <p:nvPr/>
        </p:nvSpPr>
        <p:spPr>
          <a:xfrm>
            <a:off x="838200" y="3863876"/>
            <a:ext cx="7696200" cy="2308324"/>
          </a:xfrm>
          <a:prstGeom prst="rect">
            <a:avLst/>
          </a:prstGeom>
          <a:noFill/>
        </p:spPr>
        <p:txBody>
          <a:bodyPr wrap="square" rtlCol="0">
            <a:spAutoFit/>
          </a:bodyPr>
          <a:lstStyle/>
          <a:p>
            <a:r>
              <a:rPr lang="en-US" sz="2400" dirty="0" smtClean="0"/>
              <a:t>A</a:t>
            </a:r>
            <a:r>
              <a:rPr lang="en-US" sz="2400" i="0" dirty="0" smtClean="0"/>
              <a:t>ssume B is transmitting to A. If C want to transmit to D there is actually no problem doing so. But C hears B’s transmission and believes it should wait until B is finished.  B is exposed to C. There is really no reason it should wait. So any protocol for transmission must be cognizant of this also.</a:t>
            </a:r>
          </a:p>
        </p:txBody>
      </p:sp>
      <p:sp>
        <p:nvSpPr>
          <p:cNvPr id="13" name="Rectangle 12"/>
          <p:cNvSpPr/>
          <p:nvPr/>
        </p:nvSpPr>
        <p:spPr bwMode="auto">
          <a:xfrm>
            <a:off x="6248400" y="1981200"/>
            <a:ext cx="609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14" name="TextBox 13"/>
          <p:cNvSpPr txBox="1"/>
          <p:nvPr/>
        </p:nvSpPr>
        <p:spPr>
          <a:xfrm>
            <a:off x="6400800" y="2057400"/>
            <a:ext cx="381000" cy="400110"/>
          </a:xfrm>
          <a:prstGeom prst="rect">
            <a:avLst/>
          </a:prstGeom>
          <a:noFill/>
        </p:spPr>
        <p:txBody>
          <a:bodyPr wrap="square" rtlCol="0">
            <a:spAutoFit/>
          </a:bodyPr>
          <a:lstStyle/>
          <a:p>
            <a:pPr algn="ctr"/>
            <a:r>
              <a:rPr lang="en-US" sz="2000" b="1" i="0" dirty="0" smtClean="0"/>
              <a:t>D</a:t>
            </a:r>
            <a:endParaRPr lang="en-US" sz="2000" b="1" i="0" dirty="0"/>
          </a:p>
        </p:txBody>
      </p:sp>
      <p:sp>
        <p:nvSpPr>
          <p:cNvPr id="6" name="Rectangle 5"/>
          <p:cNvSpPr/>
          <p:nvPr/>
        </p:nvSpPr>
        <p:spPr bwMode="auto">
          <a:xfrm>
            <a:off x="1524000" y="1981200"/>
            <a:ext cx="609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9" name="TextBox 8"/>
          <p:cNvSpPr txBox="1"/>
          <p:nvPr/>
        </p:nvSpPr>
        <p:spPr>
          <a:xfrm>
            <a:off x="1676400" y="2057400"/>
            <a:ext cx="381000" cy="400110"/>
          </a:xfrm>
          <a:prstGeom prst="rect">
            <a:avLst/>
          </a:prstGeom>
          <a:noFill/>
        </p:spPr>
        <p:txBody>
          <a:bodyPr wrap="square" rtlCol="0">
            <a:spAutoFit/>
          </a:bodyPr>
          <a:lstStyle/>
          <a:p>
            <a:pPr algn="ctr"/>
            <a:r>
              <a:rPr lang="en-US" sz="2000" b="1" i="0" dirty="0" smtClean="0"/>
              <a:t>A</a:t>
            </a:r>
            <a:endParaRPr lang="en-US" sz="2000" b="1" i="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with CSMA/CD in </a:t>
            </a:r>
            <a:r>
              <a:rPr lang="en-US" dirty="0" err="1" smtClean="0"/>
              <a:t>WiFi</a:t>
            </a:r>
            <a:endParaRPr lang="en-US" dirty="0"/>
          </a:p>
        </p:txBody>
      </p:sp>
      <p:sp>
        <p:nvSpPr>
          <p:cNvPr id="3" name="Content Placeholder 2"/>
          <p:cNvSpPr>
            <a:spLocks noGrp="1"/>
          </p:cNvSpPr>
          <p:nvPr>
            <p:ph idx="1"/>
          </p:nvPr>
        </p:nvSpPr>
        <p:spPr/>
        <p:txBody>
          <a:bodyPr>
            <a:normAutofit/>
          </a:bodyPr>
          <a:lstStyle/>
          <a:p>
            <a:pPr>
              <a:buNone/>
            </a:pPr>
            <a:endParaRPr lang="en-US" dirty="0" smtClean="0"/>
          </a:p>
          <a:p>
            <a:pPr lvl="1"/>
            <a:r>
              <a:rPr lang="en-US" dirty="0" smtClean="0"/>
              <a:t>Hidden channel problem</a:t>
            </a:r>
          </a:p>
          <a:p>
            <a:pPr lvl="1"/>
            <a:r>
              <a:rPr lang="en-US" dirty="0" smtClean="0"/>
              <a:t>Sensing the channel cannot guarantee a packet goes through</a:t>
            </a:r>
          </a:p>
          <a:p>
            <a:pPr lvl="1"/>
            <a:r>
              <a:rPr lang="en-US" dirty="0" smtClean="0"/>
              <a:t>Collision is more costly with no CD mechanism (want to reduce collision as much as possible).</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Access with Collision Avoidance</a:t>
            </a:r>
            <a:endParaRPr lang="en-US" dirty="0"/>
          </a:p>
        </p:txBody>
      </p:sp>
      <p:sp>
        <p:nvSpPr>
          <p:cNvPr id="3" name="Content Placeholder 2"/>
          <p:cNvSpPr>
            <a:spLocks noGrp="1"/>
          </p:cNvSpPr>
          <p:nvPr>
            <p:ph idx="1"/>
          </p:nvPr>
        </p:nvSpPr>
        <p:spPr/>
        <p:txBody>
          <a:bodyPr>
            <a:normAutofit fontScale="77500" lnSpcReduction="20000"/>
          </a:bodyPr>
          <a:lstStyle/>
          <a:p>
            <a:pPr>
              <a:buNone/>
            </a:pPr>
            <a:endParaRPr lang="en-US" dirty="0" smtClean="0"/>
          </a:p>
          <a:p>
            <a:r>
              <a:rPr lang="en-US" dirty="0" smtClean="0"/>
              <a:t>MACA was developed by </a:t>
            </a:r>
            <a:r>
              <a:rPr lang="en-US" dirty="0" err="1" smtClean="0"/>
              <a:t>Karn</a:t>
            </a:r>
            <a:r>
              <a:rPr lang="en-US" dirty="0" smtClean="0"/>
              <a:t> in 1990, and solves </a:t>
            </a:r>
            <a:r>
              <a:rPr lang="en-US" dirty="0" smtClean="0">
                <a:solidFill>
                  <a:srgbClr val="FF0000"/>
                </a:solidFill>
              </a:rPr>
              <a:t>some</a:t>
            </a:r>
            <a:r>
              <a:rPr lang="en-US" dirty="0" smtClean="0"/>
              <a:t> of these problems.  Suppose station A wants to transmit to station B.</a:t>
            </a:r>
          </a:p>
          <a:p>
            <a:pPr lvl="1"/>
            <a:r>
              <a:rPr lang="en-US" dirty="0" smtClean="0">
                <a:solidFill>
                  <a:srgbClr val="FF0000"/>
                </a:solidFill>
              </a:rPr>
              <a:t>Sender stimulates the receiver to send a packet.</a:t>
            </a:r>
          </a:p>
          <a:p>
            <a:pPr lvl="1"/>
            <a:r>
              <a:rPr lang="en-US" dirty="0" smtClean="0"/>
              <a:t>A first sends a Request to Send (RTS) packet to B. This is a short packet of 30 bytes.  It also contains the length of the data frame that will follow. Any station within range of  A waits enough time for the response from B to get back to A.</a:t>
            </a:r>
          </a:p>
          <a:p>
            <a:pPr lvl="1"/>
            <a:r>
              <a:rPr lang="en-US" dirty="0" smtClean="0"/>
              <a:t>B replies to the RTS by sending a Clear to Send (CTS) if B does not hear anyone else that is transmitting in B’s range. The reply also contains the length of the data frame that A wishes to send. Any station within range of B’s CTS must remain silent through the upcoming data transmission from A to B.</a:t>
            </a:r>
          </a:p>
          <a:p>
            <a:pPr lvl="1"/>
            <a:endParaRPr lang="en-US" dirty="0" smtClean="0"/>
          </a:p>
          <a:p>
            <a:pPr lvl="1"/>
            <a:endParaRPr lang="en-US"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z="3600" dirty="0" smtClean="0"/>
              <a:t>Actions of various stations under MACA</a:t>
            </a:r>
            <a:endParaRPr lang="en-US" sz="3600" dirty="0"/>
          </a:p>
        </p:txBody>
      </p:sp>
      <p:sp>
        <p:nvSpPr>
          <p:cNvPr id="3" name="Oval 2"/>
          <p:cNvSpPr/>
          <p:nvPr/>
        </p:nvSpPr>
        <p:spPr bwMode="auto">
          <a:xfrm>
            <a:off x="1143000" y="762000"/>
            <a:ext cx="2743200" cy="1676400"/>
          </a:xfrm>
          <a:prstGeom prst="ellipse">
            <a:avLst/>
          </a:prstGeom>
          <a:solidFill>
            <a:schemeClr val="bg1"/>
          </a:solid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5" name="Rectangle 4"/>
          <p:cNvSpPr/>
          <p:nvPr/>
        </p:nvSpPr>
        <p:spPr bwMode="auto">
          <a:xfrm>
            <a:off x="2057400" y="1295400"/>
            <a:ext cx="609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6" name="Rectangle 5"/>
          <p:cNvSpPr/>
          <p:nvPr/>
        </p:nvSpPr>
        <p:spPr bwMode="auto">
          <a:xfrm>
            <a:off x="3505200" y="1295400"/>
            <a:ext cx="609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7" name="Rectangle 6"/>
          <p:cNvSpPr/>
          <p:nvPr/>
        </p:nvSpPr>
        <p:spPr bwMode="auto">
          <a:xfrm>
            <a:off x="1219200" y="1295400"/>
            <a:ext cx="609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8" name="TextBox 7"/>
          <p:cNvSpPr txBox="1"/>
          <p:nvPr/>
        </p:nvSpPr>
        <p:spPr>
          <a:xfrm>
            <a:off x="2209800" y="1371600"/>
            <a:ext cx="381000" cy="400110"/>
          </a:xfrm>
          <a:prstGeom prst="rect">
            <a:avLst/>
          </a:prstGeom>
          <a:noFill/>
        </p:spPr>
        <p:txBody>
          <a:bodyPr wrap="square" rtlCol="0">
            <a:spAutoFit/>
          </a:bodyPr>
          <a:lstStyle/>
          <a:p>
            <a:pPr algn="ctr"/>
            <a:r>
              <a:rPr lang="en-US" sz="2000" b="1" i="0" dirty="0" smtClean="0"/>
              <a:t>A</a:t>
            </a:r>
            <a:endParaRPr lang="en-US" sz="2000" b="1" i="0" dirty="0"/>
          </a:p>
        </p:txBody>
      </p:sp>
      <p:sp>
        <p:nvSpPr>
          <p:cNvPr id="9" name="TextBox 8"/>
          <p:cNvSpPr txBox="1"/>
          <p:nvPr/>
        </p:nvSpPr>
        <p:spPr>
          <a:xfrm>
            <a:off x="3657600" y="1371600"/>
            <a:ext cx="381000" cy="400110"/>
          </a:xfrm>
          <a:prstGeom prst="rect">
            <a:avLst/>
          </a:prstGeom>
          <a:noFill/>
        </p:spPr>
        <p:txBody>
          <a:bodyPr wrap="square" rtlCol="0">
            <a:spAutoFit/>
          </a:bodyPr>
          <a:lstStyle/>
          <a:p>
            <a:pPr algn="ctr"/>
            <a:r>
              <a:rPr lang="en-US" sz="2000" b="1" i="0" dirty="0" smtClean="0"/>
              <a:t>B</a:t>
            </a:r>
            <a:endParaRPr lang="en-US" sz="2000" b="1" i="0" dirty="0"/>
          </a:p>
        </p:txBody>
      </p:sp>
      <p:sp>
        <p:nvSpPr>
          <p:cNvPr id="10" name="TextBox 9"/>
          <p:cNvSpPr txBox="1"/>
          <p:nvPr/>
        </p:nvSpPr>
        <p:spPr>
          <a:xfrm>
            <a:off x="1371600" y="1371600"/>
            <a:ext cx="381000" cy="400110"/>
          </a:xfrm>
          <a:prstGeom prst="rect">
            <a:avLst/>
          </a:prstGeom>
          <a:noFill/>
        </p:spPr>
        <p:txBody>
          <a:bodyPr wrap="square" rtlCol="0">
            <a:spAutoFit/>
          </a:bodyPr>
          <a:lstStyle/>
          <a:p>
            <a:pPr algn="ctr"/>
            <a:r>
              <a:rPr lang="en-US" sz="2000" b="1" i="0" dirty="0" smtClean="0"/>
              <a:t>C</a:t>
            </a:r>
            <a:endParaRPr lang="en-US" sz="2000" b="1" i="0" dirty="0"/>
          </a:p>
        </p:txBody>
      </p:sp>
      <p:grpSp>
        <p:nvGrpSpPr>
          <p:cNvPr id="4" name="Group 18"/>
          <p:cNvGrpSpPr/>
          <p:nvPr/>
        </p:nvGrpSpPr>
        <p:grpSpPr>
          <a:xfrm>
            <a:off x="4648200" y="1295400"/>
            <a:ext cx="609600" cy="533400"/>
            <a:chOff x="6858000" y="1981200"/>
            <a:chExt cx="609600" cy="533400"/>
          </a:xfrm>
        </p:grpSpPr>
        <p:sp>
          <p:nvSpPr>
            <p:cNvPr id="11" name="Rectangle 10"/>
            <p:cNvSpPr/>
            <p:nvPr/>
          </p:nvSpPr>
          <p:spPr bwMode="auto">
            <a:xfrm>
              <a:off x="6858000" y="1981200"/>
              <a:ext cx="609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12" name="TextBox 11"/>
            <p:cNvSpPr txBox="1"/>
            <p:nvPr/>
          </p:nvSpPr>
          <p:spPr>
            <a:xfrm>
              <a:off x="7010400" y="2057400"/>
              <a:ext cx="381000" cy="400110"/>
            </a:xfrm>
            <a:prstGeom prst="rect">
              <a:avLst/>
            </a:prstGeom>
            <a:noFill/>
          </p:spPr>
          <p:txBody>
            <a:bodyPr wrap="square" rtlCol="0">
              <a:spAutoFit/>
            </a:bodyPr>
            <a:lstStyle/>
            <a:p>
              <a:pPr algn="ctr"/>
              <a:r>
                <a:rPr lang="en-US" sz="2000" b="1" i="0" dirty="0" smtClean="0"/>
                <a:t>D</a:t>
              </a:r>
              <a:endParaRPr lang="en-US" sz="2000" b="1" i="0" dirty="0"/>
            </a:p>
          </p:txBody>
        </p:sp>
      </p:grpSp>
      <p:cxnSp>
        <p:nvCxnSpPr>
          <p:cNvPr id="14" name="Straight Arrow Connector 13"/>
          <p:cNvCxnSpPr>
            <a:stCxn id="5" idx="3"/>
            <a:endCxn id="6" idx="1"/>
          </p:cNvCxnSpPr>
          <p:nvPr/>
        </p:nvCxnSpPr>
        <p:spPr bwMode="auto">
          <a:xfrm>
            <a:off x="2667000" y="1562100"/>
            <a:ext cx="838200" cy="0"/>
          </a:xfrm>
          <a:prstGeom prst="straightConnector1">
            <a:avLst/>
          </a:prstGeom>
          <a:ln>
            <a:headEnd type="none" w="med" len="med"/>
            <a:tailEnd type="arrow"/>
          </a:ln>
        </p:spPr>
        <p:style>
          <a:lnRef idx="2">
            <a:schemeClr val="dk1"/>
          </a:lnRef>
          <a:fillRef idx="0">
            <a:schemeClr val="dk1"/>
          </a:fillRef>
          <a:effectRef idx="1">
            <a:schemeClr val="dk1"/>
          </a:effectRef>
          <a:fontRef idx="minor">
            <a:schemeClr val="tx1"/>
          </a:fontRef>
        </p:style>
      </p:cxnSp>
      <p:sp>
        <p:nvSpPr>
          <p:cNvPr id="15" name="TextBox 14"/>
          <p:cNvSpPr txBox="1"/>
          <p:nvPr/>
        </p:nvSpPr>
        <p:spPr>
          <a:xfrm>
            <a:off x="2743200" y="1219200"/>
            <a:ext cx="685800" cy="307777"/>
          </a:xfrm>
          <a:prstGeom prst="rect">
            <a:avLst/>
          </a:prstGeom>
          <a:noFill/>
        </p:spPr>
        <p:txBody>
          <a:bodyPr wrap="square" rtlCol="0">
            <a:spAutoFit/>
          </a:bodyPr>
          <a:lstStyle/>
          <a:p>
            <a:r>
              <a:rPr lang="en-US" sz="1400" dirty="0" smtClean="0"/>
              <a:t>RTS</a:t>
            </a:r>
            <a:endParaRPr lang="en-US" sz="1400" dirty="0"/>
          </a:p>
        </p:txBody>
      </p:sp>
      <p:grpSp>
        <p:nvGrpSpPr>
          <p:cNvPr id="13" name="Group 17"/>
          <p:cNvGrpSpPr/>
          <p:nvPr/>
        </p:nvGrpSpPr>
        <p:grpSpPr>
          <a:xfrm>
            <a:off x="2743200" y="1752600"/>
            <a:ext cx="609600" cy="533400"/>
            <a:chOff x="6629400" y="3429000"/>
            <a:chExt cx="609600" cy="533400"/>
          </a:xfrm>
        </p:grpSpPr>
        <p:sp>
          <p:nvSpPr>
            <p:cNvPr id="16" name="Rectangle 15"/>
            <p:cNvSpPr/>
            <p:nvPr/>
          </p:nvSpPr>
          <p:spPr bwMode="auto">
            <a:xfrm>
              <a:off x="6629400" y="3429000"/>
              <a:ext cx="609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17" name="TextBox 16"/>
            <p:cNvSpPr txBox="1"/>
            <p:nvPr/>
          </p:nvSpPr>
          <p:spPr>
            <a:xfrm>
              <a:off x="6781800" y="3505200"/>
              <a:ext cx="381000" cy="400110"/>
            </a:xfrm>
            <a:prstGeom prst="rect">
              <a:avLst/>
            </a:prstGeom>
            <a:noFill/>
          </p:spPr>
          <p:txBody>
            <a:bodyPr wrap="square" rtlCol="0">
              <a:spAutoFit/>
            </a:bodyPr>
            <a:lstStyle/>
            <a:p>
              <a:pPr algn="ctr"/>
              <a:r>
                <a:rPr lang="en-US" sz="2000" b="1" i="0" dirty="0" smtClean="0"/>
                <a:t>E</a:t>
              </a:r>
              <a:endParaRPr lang="en-US" sz="2000" b="1" i="0" dirty="0"/>
            </a:p>
          </p:txBody>
        </p:sp>
      </p:grpSp>
      <p:sp>
        <p:nvSpPr>
          <p:cNvPr id="20" name="Oval 19"/>
          <p:cNvSpPr/>
          <p:nvPr/>
        </p:nvSpPr>
        <p:spPr bwMode="auto">
          <a:xfrm>
            <a:off x="5486400" y="4724400"/>
            <a:ext cx="2743200" cy="1676400"/>
          </a:xfrm>
          <a:prstGeom prst="ellipse">
            <a:avLst/>
          </a:prstGeom>
          <a:solidFill>
            <a:schemeClr val="bg1"/>
          </a:solid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21" name="Rectangle 20"/>
          <p:cNvSpPr/>
          <p:nvPr/>
        </p:nvSpPr>
        <p:spPr bwMode="auto">
          <a:xfrm>
            <a:off x="5334000" y="5257800"/>
            <a:ext cx="609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22" name="Rectangle 21"/>
          <p:cNvSpPr/>
          <p:nvPr/>
        </p:nvSpPr>
        <p:spPr bwMode="auto">
          <a:xfrm>
            <a:off x="6781800" y="5257800"/>
            <a:ext cx="609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23" name="Rectangle 22"/>
          <p:cNvSpPr/>
          <p:nvPr/>
        </p:nvSpPr>
        <p:spPr bwMode="auto">
          <a:xfrm>
            <a:off x="4495800" y="5257800"/>
            <a:ext cx="609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24" name="TextBox 23"/>
          <p:cNvSpPr txBox="1"/>
          <p:nvPr/>
        </p:nvSpPr>
        <p:spPr>
          <a:xfrm>
            <a:off x="5486400" y="5334000"/>
            <a:ext cx="381000" cy="400110"/>
          </a:xfrm>
          <a:prstGeom prst="rect">
            <a:avLst/>
          </a:prstGeom>
          <a:noFill/>
        </p:spPr>
        <p:txBody>
          <a:bodyPr wrap="square" rtlCol="0">
            <a:spAutoFit/>
          </a:bodyPr>
          <a:lstStyle/>
          <a:p>
            <a:pPr algn="ctr"/>
            <a:r>
              <a:rPr lang="en-US" sz="2000" b="1" i="0" dirty="0" smtClean="0"/>
              <a:t>A</a:t>
            </a:r>
            <a:endParaRPr lang="en-US" sz="2000" b="1" i="0" dirty="0"/>
          </a:p>
        </p:txBody>
      </p:sp>
      <p:sp>
        <p:nvSpPr>
          <p:cNvPr id="25" name="TextBox 24"/>
          <p:cNvSpPr txBox="1"/>
          <p:nvPr/>
        </p:nvSpPr>
        <p:spPr>
          <a:xfrm>
            <a:off x="6934200" y="5334000"/>
            <a:ext cx="381000" cy="400110"/>
          </a:xfrm>
          <a:prstGeom prst="rect">
            <a:avLst/>
          </a:prstGeom>
          <a:noFill/>
        </p:spPr>
        <p:txBody>
          <a:bodyPr wrap="square" rtlCol="0">
            <a:spAutoFit/>
          </a:bodyPr>
          <a:lstStyle/>
          <a:p>
            <a:pPr algn="ctr"/>
            <a:r>
              <a:rPr lang="en-US" sz="2000" b="1" i="0" dirty="0" smtClean="0"/>
              <a:t>B</a:t>
            </a:r>
            <a:endParaRPr lang="en-US" sz="2000" b="1" i="0" dirty="0"/>
          </a:p>
        </p:txBody>
      </p:sp>
      <p:sp>
        <p:nvSpPr>
          <p:cNvPr id="26" name="TextBox 25"/>
          <p:cNvSpPr txBox="1"/>
          <p:nvPr/>
        </p:nvSpPr>
        <p:spPr>
          <a:xfrm>
            <a:off x="4648200" y="5334000"/>
            <a:ext cx="381000" cy="400110"/>
          </a:xfrm>
          <a:prstGeom prst="rect">
            <a:avLst/>
          </a:prstGeom>
          <a:noFill/>
        </p:spPr>
        <p:txBody>
          <a:bodyPr wrap="square" rtlCol="0">
            <a:spAutoFit/>
          </a:bodyPr>
          <a:lstStyle/>
          <a:p>
            <a:pPr algn="ctr"/>
            <a:r>
              <a:rPr lang="en-US" sz="2000" b="1" i="0" dirty="0" smtClean="0"/>
              <a:t>C</a:t>
            </a:r>
            <a:endParaRPr lang="en-US" sz="2000" b="1" i="0" dirty="0"/>
          </a:p>
        </p:txBody>
      </p:sp>
      <p:grpSp>
        <p:nvGrpSpPr>
          <p:cNvPr id="18" name="Group 26"/>
          <p:cNvGrpSpPr/>
          <p:nvPr/>
        </p:nvGrpSpPr>
        <p:grpSpPr>
          <a:xfrm>
            <a:off x="7924800" y="5257800"/>
            <a:ext cx="609600" cy="533400"/>
            <a:chOff x="6858000" y="1981200"/>
            <a:chExt cx="609600" cy="533400"/>
          </a:xfrm>
        </p:grpSpPr>
        <p:sp>
          <p:nvSpPr>
            <p:cNvPr id="28" name="Rectangle 27"/>
            <p:cNvSpPr/>
            <p:nvPr/>
          </p:nvSpPr>
          <p:spPr bwMode="auto">
            <a:xfrm>
              <a:off x="6858000" y="1981200"/>
              <a:ext cx="609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29" name="TextBox 28"/>
            <p:cNvSpPr txBox="1"/>
            <p:nvPr/>
          </p:nvSpPr>
          <p:spPr>
            <a:xfrm>
              <a:off x="7010400" y="2057400"/>
              <a:ext cx="381000" cy="400110"/>
            </a:xfrm>
            <a:prstGeom prst="rect">
              <a:avLst/>
            </a:prstGeom>
            <a:noFill/>
          </p:spPr>
          <p:txBody>
            <a:bodyPr wrap="square" rtlCol="0">
              <a:spAutoFit/>
            </a:bodyPr>
            <a:lstStyle/>
            <a:p>
              <a:pPr algn="ctr"/>
              <a:r>
                <a:rPr lang="en-US" sz="2000" b="1" i="0" dirty="0" smtClean="0"/>
                <a:t>D</a:t>
              </a:r>
              <a:endParaRPr lang="en-US" sz="2000" b="1" i="0" dirty="0"/>
            </a:p>
          </p:txBody>
        </p:sp>
      </p:grpSp>
      <p:cxnSp>
        <p:nvCxnSpPr>
          <p:cNvPr id="30" name="Straight Arrow Connector 29"/>
          <p:cNvCxnSpPr>
            <a:stCxn id="21" idx="3"/>
            <a:endCxn id="22" idx="1"/>
          </p:cNvCxnSpPr>
          <p:nvPr/>
        </p:nvCxnSpPr>
        <p:spPr bwMode="auto">
          <a:xfrm>
            <a:off x="5943600" y="5524500"/>
            <a:ext cx="838200" cy="0"/>
          </a:xfrm>
          <a:prstGeom prst="straightConnector1">
            <a:avLst/>
          </a:prstGeom>
          <a:ln>
            <a:headEnd type="triangle" w="med" len="med"/>
            <a:tailEnd type="none" w="med" len="med"/>
          </a:ln>
        </p:spPr>
        <p:style>
          <a:lnRef idx="2">
            <a:schemeClr val="dk1"/>
          </a:lnRef>
          <a:fillRef idx="0">
            <a:schemeClr val="dk1"/>
          </a:fillRef>
          <a:effectRef idx="1">
            <a:schemeClr val="dk1"/>
          </a:effectRef>
          <a:fontRef idx="minor">
            <a:schemeClr val="tx1"/>
          </a:fontRef>
        </p:style>
      </p:cxnSp>
      <p:sp>
        <p:nvSpPr>
          <p:cNvPr id="31" name="TextBox 30"/>
          <p:cNvSpPr txBox="1"/>
          <p:nvPr/>
        </p:nvSpPr>
        <p:spPr>
          <a:xfrm>
            <a:off x="6019800" y="5181600"/>
            <a:ext cx="685800" cy="369332"/>
          </a:xfrm>
          <a:prstGeom prst="rect">
            <a:avLst/>
          </a:prstGeom>
          <a:noFill/>
        </p:spPr>
        <p:txBody>
          <a:bodyPr wrap="square" rtlCol="0">
            <a:spAutoFit/>
          </a:bodyPr>
          <a:lstStyle/>
          <a:p>
            <a:r>
              <a:rPr lang="en-US" dirty="0" smtClean="0"/>
              <a:t>CTS</a:t>
            </a:r>
            <a:endParaRPr lang="en-US" dirty="0"/>
          </a:p>
        </p:txBody>
      </p:sp>
      <p:grpSp>
        <p:nvGrpSpPr>
          <p:cNvPr id="19" name="Group 31"/>
          <p:cNvGrpSpPr/>
          <p:nvPr/>
        </p:nvGrpSpPr>
        <p:grpSpPr>
          <a:xfrm>
            <a:off x="6019799" y="5715000"/>
            <a:ext cx="783771" cy="533400"/>
            <a:chOff x="6629400" y="3429000"/>
            <a:chExt cx="609600" cy="533400"/>
          </a:xfrm>
        </p:grpSpPr>
        <p:sp>
          <p:nvSpPr>
            <p:cNvPr id="33" name="Rectangle 32"/>
            <p:cNvSpPr/>
            <p:nvPr/>
          </p:nvSpPr>
          <p:spPr bwMode="auto">
            <a:xfrm>
              <a:off x="6629400" y="3429000"/>
              <a:ext cx="609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smtClean="0">
                <a:ln>
                  <a:noFill/>
                </a:ln>
                <a:solidFill>
                  <a:schemeClr val="tx1"/>
                </a:solidFill>
                <a:effectLst/>
                <a:latin typeface="Times New Roman" pitchFamily="18" charset="0"/>
              </a:endParaRPr>
            </a:p>
          </p:txBody>
        </p:sp>
        <p:sp>
          <p:nvSpPr>
            <p:cNvPr id="34" name="TextBox 33"/>
            <p:cNvSpPr txBox="1"/>
            <p:nvPr/>
          </p:nvSpPr>
          <p:spPr>
            <a:xfrm>
              <a:off x="6781800" y="3505200"/>
              <a:ext cx="381000" cy="400110"/>
            </a:xfrm>
            <a:prstGeom prst="rect">
              <a:avLst/>
            </a:prstGeom>
            <a:noFill/>
          </p:spPr>
          <p:txBody>
            <a:bodyPr wrap="square" rtlCol="0">
              <a:spAutoFit/>
            </a:bodyPr>
            <a:lstStyle/>
            <a:p>
              <a:pPr algn="ctr"/>
              <a:r>
                <a:rPr lang="en-US" sz="2000" b="1" i="0" dirty="0" smtClean="0"/>
                <a:t>E</a:t>
              </a:r>
              <a:endParaRPr lang="en-US" sz="2000" b="1" i="0" dirty="0"/>
            </a:p>
          </p:txBody>
        </p:sp>
      </p:grpSp>
      <p:sp>
        <p:nvSpPr>
          <p:cNvPr id="35" name="TextBox 34"/>
          <p:cNvSpPr txBox="1"/>
          <p:nvPr/>
        </p:nvSpPr>
        <p:spPr>
          <a:xfrm>
            <a:off x="304800" y="2514600"/>
            <a:ext cx="8534400" cy="3170099"/>
          </a:xfrm>
          <a:prstGeom prst="rect">
            <a:avLst/>
          </a:prstGeom>
          <a:noFill/>
        </p:spPr>
        <p:txBody>
          <a:bodyPr wrap="square" rtlCol="0">
            <a:spAutoFit/>
          </a:bodyPr>
          <a:lstStyle/>
          <a:p>
            <a:r>
              <a:rPr lang="en-US" i="0" dirty="0" smtClean="0"/>
              <a:t>C hears A’s RTS and wait until A should get the CTS. After that it is free to transmit since C did not hear B’s reply and hence will not interfere with B’s reception. </a:t>
            </a:r>
          </a:p>
          <a:p>
            <a:r>
              <a:rPr lang="en-US" i="0" dirty="0" smtClean="0"/>
              <a:t>E does the same but also hears the reply and waits until A’s data frame is sent.</a:t>
            </a:r>
          </a:p>
          <a:p>
            <a:r>
              <a:rPr lang="en-US" i="0" dirty="0" smtClean="0"/>
              <a:t>D does not hear the RTS but as soon as it hears the CTS it waits until A’s data frame is sent.</a:t>
            </a:r>
          </a:p>
          <a:p>
            <a:endParaRPr lang="en-US" sz="2000" i="0" dirty="0" smtClean="0"/>
          </a:p>
          <a:p>
            <a:r>
              <a:rPr lang="en-US" i="0" dirty="0" smtClean="0"/>
              <a:t>Note however that if </a:t>
            </a:r>
          </a:p>
          <a:p>
            <a:r>
              <a:rPr lang="en-US" i="0" dirty="0" smtClean="0"/>
              <a:t>both C and B send an RTS</a:t>
            </a:r>
          </a:p>
          <a:p>
            <a:r>
              <a:rPr lang="en-US" i="0" dirty="0" smtClean="0"/>
              <a:t>to A these will collide. Since</a:t>
            </a:r>
            <a:endParaRPr lang="en-US" b="1" i="0" dirty="0" smtClean="0"/>
          </a:p>
          <a:p>
            <a:r>
              <a:rPr lang="en-US" i="0" dirty="0" smtClean="0"/>
              <a:t>neither hears a CTS back both</a:t>
            </a:r>
          </a:p>
          <a:p>
            <a:r>
              <a:rPr lang="en-US" i="0" dirty="0" smtClean="0"/>
              <a:t>wait a random time and retry.</a:t>
            </a:r>
            <a:endParaRPr lang="en-US" i="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dirty="0" smtClean="0"/>
              <a:t>802.11 MAC protocol: CSMA/CA</a:t>
            </a:r>
          </a:p>
        </p:txBody>
      </p:sp>
      <p:sp>
        <p:nvSpPr>
          <p:cNvPr id="14339" name="Content Placeholder 2"/>
          <p:cNvSpPr>
            <a:spLocks noGrp="1"/>
          </p:cNvSpPr>
          <p:nvPr>
            <p:ph idx="1"/>
          </p:nvPr>
        </p:nvSpPr>
        <p:spPr/>
        <p:txBody>
          <a:bodyPr>
            <a:normAutofit fontScale="92500" lnSpcReduction="10000"/>
          </a:bodyPr>
          <a:lstStyle/>
          <a:p>
            <a:r>
              <a:rPr lang="en-US" altLang="en-US" dirty="0" smtClean="0"/>
              <a:t>Two modes: </a:t>
            </a:r>
          </a:p>
          <a:p>
            <a:pPr lvl="1"/>
            <a:r>
              <a:rPr lang="en-US" altLang="en-US" dirty="0" smtClean="0"/>
              <a:t>DCF (distributed coordination function): used widely.</a:t>
            </a:r>
          </a:p>
          <a:p>
            <a:pPr lvl="1"/>
            <a:r>
              <a:rPr lang="en-US" altLang="en-US" dirty="0" smtClean="0"/>
              <a:t>PCF (point coordination function): AP like a central controller. Not often used in practice. </a:t>
            </a:r>
          </a:p>
          <a:p>
            <a:r>
              <a:rPr lang="en-US" altLang="en-US" dirty="0" smtClean="0">
                <a:solidFill>
                  <a:srgbClr val="FF0000"/>
                </a:solidFill>
              </a:rPr>
              <a:t>CSMA with Collision Avoidance</a:t>
            </a:r>
          </a:p>
          <a:p>
            <a:pPr lvl="1"/>
            <a:r>
              <a:rPr lang="en-US" dirty="0" smtClean="0"/>
              <a:t>Hidden channel problem</a:t>
            </a:r>
          </a:p>
          <a:p>
            <a:pPr lvl="1"/>
            <a:r>
              <a:rPr lang="en-US" dirty="0" smtClean="0"/>
              <a:t>Sensing the channel cannot guarantee a packet goes through</a:t>
            </a:r>
          </a:p>
          <a:p>
            <a:pPr lvl="1"/>
            <a:r>
              <a:rPr lang="en-US" dirty="0" smtClean="0"/>
              <a:t>Collision is more costly with no CD mechanism (want to reduce collision as much as possible).</a:t>
            </a:r>
          </a:p>
          <a:p>
            <a:endParaRPr lang="en-US" altLang="en-US" dirty="0" smtClean="0"/>
          </a:p>
        </p:txBody>
      </p:sp>
    </p:spTree>
    <p:extLst>
      <p:ext uri="{BB962C8B-B14F-4D97-AF65-F5344CB8AC3E}">
        <p14:creationId xmlns:p14="http://schemas.microsoft.com/office/powerpoint/2010/main" xmlns="" val="13902038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ltLang="en-US" dirty="0" smtClean="0"/>
              <a:t>802.11 DCF MAC protocol</a:t>
            </a:r>
          </a:p>
        </p:txBody>
      </p:sp>
      <p:sp>
        <p:nvSpPr>
          <p:cNvPr id="19459" name="Content Placeholder 2"/>
          <p:cNvSpPr>
            <a:spLocks noGrp="1"/>
          </p:cNvSpPr>
          <p:nvPr>
            <p:ph idx="1"/>
          </p:nvPr>
        </p:nvSpPr>
        <p:spPr/>
        <p:txBody>
          <a:bodyPr>
            <a:normAutofit/>
          </a:bodyPr>
          <a:lstStyle/>
          <a:p>
            <a:pPr eaLnBrk="1" hangingPunct="1"/>
            <a:r>
              <a:rPr lang="en-US" altLang="en-US" dirty="0" smtClean="0"/>
              <a:t>Ideal 1: The sender cannot be certain that a packet is delivered by sensing the channel. </a:t>
            </a:r>
          </a:p>
          <a:p>
            <a:pPr eaLnBrk="1" hangingPunct="1"/>
            <a:r>
              <a:rPr lang="en-US" altLang="en-US" dirty="0" smtClean="0"/>
              <a:t>Use ACK.</a:t>
            </a:r>
          </a:p>
          <a:p>
            <a:pPr lvl="1" eaLnBrk="1" hangingPunct="1"/>
            <a:r>
              <a:rPr lang="en-US" altLang="en-US" dirty="0" smtClean="0"/>
              <a:t>Sender cannot detect collision, use ACK to make sure.</a:t>
            </a:r>
          </a:p>
          <a:p>
            <a:pPr lvl="1" eaLnBrk="1" hangingPunct="1"/>
            <a:r>
              <a:rPr lang="en-US" altLang="en-US" dirty="0" smtClean="0"/>
              <a:t>After sending a packet, the station would expect an ACK. If no ACK is received, it assumes the packet is lost, do MAC layer retransmission.</a:t>
            </a:r>
          </a:p>
        </p:txBody>
      </p:sp>
    </p:spTree>
    <p:extLst>
      <p:ext uri="{BB962C8B-B14F-4D97-AF65-F5344CB8AC3E}">
        <p14:creationId xmlns:p14="http://schemas.microsoft.com/office/powerpoint/2010/main" xmlns="" val="36148041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dirty="0" smtClean="0"/>
              <a:t>802.11 MAC protocol: CSMA/CA</a:t>
            </a:r>
          </a:p>
        </p:txBody>
      </p:sp>
      <p:sp>
        <p:nvSpPr>
          <p:cNvPr id="18435" name="Content Placeholder 2"/>
          <p:cNvSpPr>
            <a:spLocks noGrp="1"/>
          </p:cNvSpPr>
          <p:nvPr>
            <p:ph idx="1"/>
          </p:nvPr>
        </p:nvSpPr>
        <p:spPr/>
        <p:txBody>
          <a:bodyPr>
            <a:normAutofit fontScale="92500"/>
          </a:bodyPr>
          <a:lstStyle/>
          <a:p>
            <a:pPr eaLnBrk="1" hangingPunct="1"/>
            <a:r>
              <a:rPr lang="en-US" altLang="en-US" dirty="0" smtClean="0"/>
              <a:t>Idea 2: A station waits when the medium is busy. When the medium becomes free, wait for a random amount of time to avoid collision.</a:t>
            </a:r>
          </a:p>
          <a:p>
            <a:pPr lvl="1" eaLnBrk="1" hangingPunct="1"/>
            <a:r>
              <a:rPr lang="en-US" altLang="en-US" dirty="0" smtClean="0"/>
              <a:t>Details: A station waits if the medium is busy. When the medium becomes free, select a random </a:t>
            </a:r>
            <a:r>
              <a:rPr lang="en-US" altLang="en-US" dirty="0" err="1" smtClean="0"/>
              <a:t>backoff</a:t>
            </a:r>
            <a:r>
              <a:rPr lang="en-US" altLang="en-US" dirty="0" smtClean="0"/>
              <a:t> counter (e.g. 0 to 15 slots) . Decrement the counter every time slot. If the counter reaches 0 and the medium is still free, send the frame. If the counter is still not 0 when the medium becomes busy again, freeze the counter until the medium is free.</a:t>
            </a:r>
          </a:p>
        </p:txBody>
      </p:sp>
    </p:spTree>
    <p:extLst>
      <p:ext uri="{BB962C8B-B14F-4D97-AF65-F5344CB8AC3E}">
        <p14:creationId xmlns:p14="http://schemas.microsoft.com/office/powerpoint/2010/main" xmlns="" val="1830338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en-US" smtClean="0"/>
              <a:t>ALOHA</a:t>
            </a:r>
          </a:p>
        </p:txBody>
      </p:sp>
      <p:sp>
        <p:nvSpPr>
          <p:cNvPr id="6147" name="Content Placeholder 2"/>
          <p:cNvSpPr>
            <a:spLocks noGrp="1"/>
          </p:cNvSpPr>
          <p:nvPr>
            <p:ph idx="1"/>
          </p:nvPr>
        </p:nvSpPr>
        <p:spPr/>
        <p:txBody>
          <a:bodyPr/>
          <a:lstStyle/>
          <a:p>
            <a:pPr eaLnBrk="1" hangingPunct="1"/>
            <a:r>
              <a:rPr lang="en-US" altLang="en-US" dirty="0" smtClean="0"/>
              <a:t>What is the performance likely to be?</a:t>
            </a:r>
          </a:p>
          <a:p>
            <a:pPr eaLnBrk="1" hangingPunct="1"/>
            <a:r>
              <a:rPr lang="en-US" altLang="en-US" dirty="0" smtClean="0"/>
              <a:t>In other words, if we plot a curve where the x axis is the offered load and y axis is the throughput, how would you expect it to be?</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 3: Virtual Sensing</a:t>
            </a:r>
            <a:endParaRPr lang="en-US" dirty="0"/>
          </a:p>
        </p:txBody>
      </p:sp>
      <p:sp>
        <p:nvSpPr>
          <p:cNvPr id="3" name="Content Placeholder 2"/>
          <p:cNvSpPr>
            <a:spLocks noGrp="1"/>
          </p:cNvSpPr>
          <p:nvPr>
            <p:ph idx="1"/>
          </p:nvPr>
        </p:nvSpPr>
        <p:spPr>
          <a:xfrm>
            <a:off x="381000" y="1600200"/>
            <a:ext cx="8504237" cy="3733800"/>
          </a:xfrm>
        </p:spPr>
        <p:txBody>
          <a:bodyPr>
            <a:normAutofit fontScale="77500" lnSpcReduction="20000"/>
          </a:bodyPr>
          <a:lstStyle/>
          <a:p>
            <a:r>
              <a:rPr lang="en-US" dirty="0" smtClean="0"/>
              <a:t>So far, we have essentially sensed if the channel is idle / busy by actually seeing if anyone is transmitting. This is called physical sensing. </a:t>
            </a:r>
          </a:p>
          <a:p>
            <a:r>
              <a:rPr lang="en-US" dirty="0" smtClean="0"/>
              <a:t>We can also sense if the channel is idle / busy by virtual sensing which simply means we know by information in some previous  frame sent how long the channel is to be busy by the next frame.</a:t>
            </a:r>
          </a:p>
          <a:p>
            <a:r>
              <a:rPr lang="en-US" dirty="0" smtClean="0"/>
              <a:t>This is by tracking the NAV (Network Allocation Vector). Each frame sent has a NAV field that says how long is the exchange sequence associated which this frame. For example, a data frame NAV would include the time needed to send an ack.</a:t>
            </a:r>
            <a:endParaRPr lang="en-US" dirty="0"/>
          </a:p>
        </p:txBody>
      </p:sp>
      <p:cxnSp>
        <p:nvCxnSpPr>
          <p:cNvPr id="4" name="Straight Connector 3"/>
          <p:cNvCxnSpPr/>
          <p:nvPr/>
        </p:nvCxnSpPr>
        <p:spPr bwMode="auto">
          <a:xfrm>
            <a:off x="838200" y="5943600"/>
            <a:ext cx="7620000" cy="1588"/>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9" name="Straight Connector 8"/>
          <p:cNvCxnSpPr/>
          <p:nvPr/>
        </p:nvCxnSpPr>
        <p:spPr bwMode="auto">
          <a:xfrm rot="5400000">
            <a:off x="876300" y="5676900"/>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10" name="Straight Connector 9"/>
          <p:cNvCxnSpPr/>
          <p:nvPr/>
        </p:nvCxnSpPr>
        <p:spPr bwMode="auto">
          <a:xfrm rot="5400000">
            <a:off x="1485106" y="5676106"/>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11" name="Straight Arrow Connector 10"/>
          <p:cNvCxnSpPr/>
          <p:nvPr/>
        </p:nvCxnSpPr>
        <p:spPr bwMode="auto">
          <a:xfrm>
            <a:off x="1143000" y="5562600"/>
            <a:ext cx="609600" cy="15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2" name="TextBox 11"/>
          <p:cNvSpPr txBox="1"/>
          <p:nvPr/>
        </p:nvSpPr>
        <p:spPr>
          <a:xfrm>
            <a:off x="1143000" y="5635823"/>
            <a:ext cx="609600" cy="307777"/>
          </a:xfrm>
          <a:prstGeom prst="rect">
            <a:avLst/>
          </a:prstGeom>
          <a:noFill/>
        </p:spPr>
        <p:txBody>
          <a:bodyPr wrap="square" rtlCol="0">
            <a:spAutoFit/>
          </a:bodyPr>
          <a:lstStyle/>
          <a:p>
            <a:r>
              <a:rPr lang="en-US" sz="1400" b="1" i="0" dirty="0" smtClean="0"/>
              <a:t>DIFS</a:t>
            </a:r>
            <a:endParaRPr lang="en-US" sz="1400" b="1" i="0" dirty="0"/>
          </a:p>
        </p:txBody>
      </p:sp>
      <p:cxnSp>
        <p:nvCxnSpPr>
          <p:cNvPr id="13" name="Straight Connector 12"/>
          <p:cNvCxnSpPr/>
          <p:nvPr/>
        </p:nvCxnSpPr>
        <p:spPr bwMode="auto">
          <a:xfrm rot="5400000">
            <a:off x="2705894" y="5676106"/>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15" name="Straight Arrow Connector 14"/>
          <p:cNvCxnSpPr/>
          <p:nvPr/>
        </p:nvCxnSpPr>
        <p:spPr bwMode="auto">
          <a:xfrm>
            <a:off x="1752600" y="5562600"/>
            <a:ext cx="1219200" cy="1588"/>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cxnSp>
        <p:nvCxnSpPr>
          <p:cNvPr id="16" name="Straight Connector 15"/>
          <p:cNvCxnSpPr/>
          <p:nvPr/>
        </p:nvCxnSpPr>
        <p:spPr bwMode="auto">
          <a:xfrm rot="5400000">
            <a:off x="3313906" y="5676106"/>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17" name="Straight Arrow Connector 16"/>
          <p:cNvCxnSpPr/>
          <p:nvPr/>
        </p:nvCxnSpPr>
        <p:spPr bwMode="auto">
          <a:xfrm>
            <a:off x="2971800" y="5562600"/>
            <a:ext cx="609600" cy="15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8" name="TextBox 17"/>
          <p:cNvSpPr txBox="1"/>
          <p:nvPr/>
        </p:nvSpPr>
        <p:spPr>
          <a:xfrm>
            <a:off x="2971800" y="5635823"/>
            <a:ext cx="609600" cy="307777"/>
          </a:xfrm>
          <a:prstGeom prst="rect">
            <a:avLst/>
          </a:prstGeom>
          <a:noFill/>
        </p:spPr>
        <p:txBody>
          <a:bodyPr wrap="square" rtlCol="0">
            <a:spAutoFit/>
          </a:bodyPr>
          <a:lstStyle/>
          <a:p>
            <a:r>
              <a:rPr lang="en-US" sz="1400" b="1" i="0" dirty="0" smtClean="0"/>
              <a:t>SIFS</a:t>
            </a:r>
            <a:endParaRPr lang="en-US" sz="1400" b="1" i="0" dirty="0"/>
          </a:p>
        </p:txBody>
      </p:sp>
      <p:cxnSp>
        <p:nvCxnSpPr>
          <p:cNvPr id="19" name="Straight Connector 18"/>
          <p:cNvCxnSpPr/>
          <p:nvPr/>
        </p:nvCxnSpPr>
        <p:spPr bwMode="auto">
          <a:xfrm rot="5400000">
            <a:off x="3772694" y="5676106"/>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23" name="TextBox 22"/>
          <p:cNvSpPr txBox="1"/>
          <p:nvPr/>
        </p:nvSpPr>
        <p:spPr>
          <a:xfrm>
            <a:off x="1752600" y="5635823"/>
            <a:ext cx="1219200" cy="307777"/>
          </a:xfrm>
          <a:prstGeom prst="rect">
            <a:avLst/>
          </a:prstGeom>
          <a:noFill/>
        </p:spPr>
        <p:txBody>
          <a:bodyPr wrap="square" rtlCol="0">
            <a:spAutoFit/>
          </a:bodyPr>
          <a:lstStyle/>
          <a:p>
            <a:pPr algn="ctr"/>
            <a:r>
              <a:rPr lang="en-US" sz="1400" b="1" i="0" dirty="0" smtClean="0"/>
              <a:t>data frame</a:t>
            </a:r>
            <a:endParaRPr lang="en-US" sz="1400" b="1" i="0" dirty="0"/>
          </a:p>
        </p:txBody>
      </p:sp>
      <p:sp>
        <p:nvSpPr>
          <p:cNvPr id="24" name="TextBox 23"/>
          <p:cNvSpPr txBox="1"/>
          <p:nvPr/>
        </p:nvSpPr>
        <p:spPr>
          <a:xfrm>
            <a:off x="3581400" y="5635823"/>
            <a:ext cx="457200" cy="307777"/>
          </a:xfrm>
          <a:prstGeom prst="rect">
            <a:avLst/>
          </a:prstGeom>
          <a:noFill/>
        </p:spPr>
        <p:txBody>
          <a:bodyPr wrap="square" rtlCol="0">
            <a:spAutoFit/>
          </a:bodyPr>
          <a:lstStyle/>
          <a:p>
            <a:pPr algn="ctr"/>
            <a:r>
              <a:rPr lang="en-US" sz="1400" b="1" i="0" dirty="0" smtClean="0"/>
              <a:t>ack</a:t>
            </a:r>
            <a:endParaRPr lang="en-US" sz="1400" b="1" i="0" dirty="0"/>
          </a:p>
        </p:txBody>
      </p:sp>
      <p:cxnSp>
        <p:nvCxnSpPr>
          <p:cNvPr id="25" name="Straight Connector 24"/>
          <p:cNvCxnSpPr/>
          <p:nvPr/>
        </p:nvCxnSpPr>
        <p:spPr bwMode="auto">
          <a:xfrm rot="5400000">
            <a:off x="1486694" y="6209506"/>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26" name="Straight Arrow Connector 25"/>
          <p:cNvCxnSpPr/>
          <p:nvPr/>
        </p:nvCxnSpPr>
        <p:spPr bwMode="auto">
          <a:xfrm>
            <a:off x="3581400" y="5562600"/>
            <a:ext cx="457200" cy="1588"/>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cxnSp>
        <p:nvCxnSpPr>
          <p:cNvPr id="28" name="Straight Connector 27"/>
          <p:cNvCxnSpPr/>
          <p:nvPr/>
        </p:nvCxnSpPr>
        <p:spPr bwMode="auto">
          <a:xfrm rot="5400000">
            <a:off x="3772694" y="6209506"/>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2" name="TextBox 31"/>
          <p:cNvSpPr txBox="1"/>
          <p:nvPr/>
        </p:nvSpPr>
        <p:spPr>
          <a:xfrm>
            <a:off x="2590800" y="6172200"/>
            <a:ext cx="609600" cy="307777"/>
          </a:xfrm>
          <a:prstGeom prst="rect">
            <a:avLst/>
          </a:prstGeom>
          <a:noFill/>
        </p:spPr>
        <p:txBody>
          <a:bodyPr wrap="square" rtlCol="0">
            <a:spAutoFit/>
          </a:bodyPr>
          <a:lstStyle/>
          <a:p>
            <a:pPr algn="ctr"/>
            <a:r>
              <a:rPr lang="en-US" sz="1400" b="1" i="0" dirty="0" smtClean="0"/>
              <a:t>NAV</a:t>
            </a:r>
            <a:endParaRPr lang="en-US" sz="1400" b="1" i="0" dirty="0"/>
          </a:p>
        </p:txBody>
      </p:sp>
      <p:cxnSp>
        <p:nvCxnSpPr>
          <p:cNvPr id="36" name="Straight Arrow Connector 35"/>
          <p:cNvCxnSpPr/>
          <p:nvPr/>
        </p:nvCxnSpPr>
        <p:spPr bwMode="auto">
          <a:xfrm>
            <a:off x="1752600" y="6477000"/>
            <a:ext cx="2286000" cy="1588"/>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smtClean="0"/>
              <a:t>Sending a frame with CSMA/CA – Basic Channel Acquisition</a:t>
            </a:r>
            <a:endParaRPr lang="en-US" sz="2000" dirty="0"/>
          </a:p>
        </p:txBody>
      </p:sp>
      <p:cxnSp>
        <p:nvCxnSpPr>
          <p:cNvPr id="4" name="Straight Connector 3"/>
          <p:cNvCxnSpPr/>
          <p:nvPr/>
        </p:nvCxnSpPr>
        <p:spPr bwMode="auto">
          <a:xfrm>
            <a:off x="1066800" y="2362200"/>
            <a:ext cx="7620000" cy="1588"/>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6" name="Straight Connector 5"/>
          <p:cNvCxnSpPr/>
          <p:nvPr/>
        </p:nvCxnSpPr>
        <p:spPr bwMode="auto">
          <a:xfrm rot="5400000">
            <a:off x="800100" y="2095500"/>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7" name="Straight Connector 6"/>
          <p:cNvCxnSpPr/>
          <p:nvPr/>
        </p:nvCxnSpPr>
        <p:spPr bwMode="auto">
          <a:xfrm rot="5400000">
            <a:off x="1408906" y="2094706"/>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Straight Arrow Connector 8"/>
          <p:cNvCxnSpPr/>
          <p:nvPr/>
        </p:nvCxnSpPr>
        <p:spPr bwMode="auto">
          <a:xfrm>
            <a:off x="1066800" y="1981200"/>
            <a:ext cx="609600" cy="15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0" name="TextBox 9"/>
          <p:cNvSpPr txBox="1"/>
          <p:nvPr/>
        </p:nvSpPr>
        <p:spPr>
          <a:xfrm>
            <a:off x="1066800" y="1676400"/>
            <a:ext cx="609600" cy="307777"/>
          </a:xfrm>
          <a:prstGeom prst="rect">
            <a:avLst/>
          </a:prstGeom>
          <a:noFill/>
        </p:spPr>
        <p:txBody>
          <a:bodyPr wrap="square" rtlCol="0">
            <a:spAutoFit/>
          </a:bodyPr>
          <a:lstStyle/>
          <a:p>
            <a:r>
              <a:rPr lang="en-US" sz="1400" b="1" i="0" dirty="0" smtClean="0"/>
              <a:t>DIFS</a:t>
            </a:r>
            <a:endParaRPr lang="en-US" sz="1400" b="1" i="0" dirty="0"/>
          </a:p>
        </p:txBody>
      </p:sp>
      <p:cxnSp>
        <p:nvCxnSpPr>
          <p:cNvPr id="11" name="Straight Connector 10"/>
          <p:cNvCxnSpPr/>
          <p:nvPr/>
        </p:nvCxnSpPr>
        <p:spPr bwMode="auto">
          <a:xfrm rot="5400000">
            <a:off x="2629694" y="2094706"/>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12" name="TextBox 11"/>
          <p:cNvSpPr txBox="1"/>
          <p:nvPr/>
        </p:nvSpPr>
        <p:spPr>
          <a:xfrm>
            <a:off x="1752600" y="2057400"/>
            <a:ext cx="1143000" cy="523220"/>
          </a:xfrm>
          <a:prstGeom prst="rect">
            <a:avLst/>
          </a:prstGeom>
          <a:noFill/>
        </p:spPr>
        <p:txBody>
          <a:bodyPr wrap="square" rtlCol="0">
            <a:spAutoFit/>
          </a:bodyPr>
          <a:lstStyle/>
          <a:p>
            <a:r>
              <a:rPr lang="en-US" sz="1400" b="1" i="0" dirty="0" smtClean="0"/>
              <a:t>Wait for idle channel </a:t>
            </a:r>
            <a:endParaRPr lang="en-US" sz="1400" b="1" i="0" dirty="0"/>
          </a:p>
        </p:txBody>
      </p:sp>
      <p:cxnSp>
        <p:nvCxnSpPr>
          <p:cNvPr id="14" name="Straight Arrow Connector 13"/>
          <p:cNvCxnSpPr/>
          <p:nvPr/>
        </p:nvCxnSpPr>
        <p:spPr bwMode="auto">
          <a:xfrm>
            <a:off x="1676400" y="2133600"/>
            <a:ext cx="1219200" cy="1588"/>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cxnSp>
        <p:nvCxnSpPr>
          <p:cNvPr id="16" name="Straight Connector 15"/>
          <p:cNvCxnSpPr/>
          <p:nvPr/>
        </p:nvCxnSpPr>
        <p:spPr bwMode="auto">
          <a:xfrm rot="5400000">
            <a:off x="3237706" y="2094706"/>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17" name="Straight Arrow Connector 16"/>
          <p:cNvCxnSpPr/>
          <p:nvPr/>
        </p:nvCxnSpPr>
        <p:spPr bwMode="auto">
          <a:xfrm>
            <a:off x="2895600" y="1981200"/>
            <a:ext cx="609600" cy="15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8" name="TextBox 17"/>
          <p:cNvSpPr txBox="1"/>
          <p:nvPr/>
        </p:nvSpPr>
        <p:spPr>
          <a:xfrm>
            <a:off x="2895600" y="1676400"/>
            <a:ext cx="609600" cy="307777"/>
          </a:xfrm>
          <a:prstGeom prst="rect">
            <a:avLst/>
          </a:prstGeom>
          <a:noFill/>
        </p:spPr>
        <p:txBody>
          <a:bodyPr wrap="square" rtlCol="0">
            <a:spAutoFit/>
          </a:bodyPr>
          <a:lstStyle/>
          <a:p>
            <a:r>
              <a:rPr lang="en-US" sz="1400" b="1" i="0" dirty="0" smtClean="0"/>
              <a:t>DIFS</a:t>
            </a:r>
            <a:endParaRPr lang="en-US" sz="1400" b="1" i="0" dirty="0"/>
          </a:p>
        </p:txBody>
      </p:sp>
      <p:cxnSp>
        <p:nvCxnSpPr>
          <p:cNvPr id="19" name="Straight Connector 18"/>
          <p:cNvCxnSpPr/>
          <p:nvPr/>
        </p:nvCxnSpPr>
        <p:spPr bwMode="auto">
          <a:xfrm rot="5400000">
            <a:off x="3923506" y="2094706"/>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20" name="Straight Connector 19"/>
          <p:cNvCxnSpPr/>
          <p:nvPr/>
        </p:nvCxnSpPr>
        <p:spPr bwMode="auto">
          <a:xfrm rot="5400000">
            <a:off x="3505200" y="2209800"/>
            <a:ext cx="304800" cy="1588"/>
          </a:xfrm>
          <a:prstGeom prst="line">
            <a:avLst/>
          </a:prstGeom>
          <a:solidFill>
            <a:schemeClr val="accent1"/>
          </a:solidFill>
          <a:ln w="9525" cap="flat" cmpd="sng" algn="ctr">
            <a:solidFill>
              <a:srgbClr val="7030A0"/>
            </a:solidFill>
            <a:prstDash val="solid"/>
            <a:round/>
            <a:headEnd type="none" w="med" len="med"/>
            <a:tailEnd type="none" w="med" len="med"/>
          </a:ln>
          <a:effectLst/>
        </p:spPr>
      </p:cxnSp>
      <p:cxnSp>
        <p:nvCxnSpPr>
          <p:cNvPr id="22" name="Straight Connector 21"/>
          <p:cNvCxnSpPr/>
          <p:nvPr/>
        </p:nvCxnSpPr>
        <p:spPr bwMode="auto">
          <a:xfrm rot="5400000">
            <a:off x="3658394" y="2209006"/>
            <a:ext cx="304800" cy="1588"/>
          </a:xfrm>
          <a:prstGeom prst="line">
            <a:avLst/>
          </a:prstGeom>
          <a:solidFill>
            <a:schemeClr val="accent1"/>
          </a:solidFill>
          <a:ln w="9525" cap="flat" cmpd="sng" algn="ctr">
            <a:solidFill>
              <a:srgbClr val="7030A0"/>
            </a:solidFill>
            <a:prstDash val="solid"/>
            <a:round/>
            <a:headEnd type="none" w="med" len="med"/>
            <a:tailEnd type="none" w="med" len="med"/>
          </a:ln>
          <a:effectLst/>
        </p:spPr>
      </p:cxnSp>
      <p:cxnSp>
        <p:nvCxnSpPr>
          <p:cNvPr id="23" name="Straight Connector 22"/>
          <p:cNvCxnSpPr/>
          <p:nvPr/>
        </p:nvCxnSpPr>
        <p:spPr bwMode="auto">
          <a:xfrm rot="5400000">
            <a:off x="3849309" y="2209006"/>
            <a:ext cx="304800" cy="1588"/>
          </a:xfrm>
          <a:prstGeom prst="line">
            <a:avLst/>
          </a:prstGeom>
          <a:solidFill>
            <a:schemeClr val="accent1"/>
          </a:solidFill>
          <a:ln w="9525" cap="flat" cmpd="sng" algn="ctr">
            <a:solidFill>
              <a:srgbClr val="7030A0"/>
            </a:solidFill>
            <a:prstDash val="solid"/>
            <a:round/>
            <a:headEnd type="none" w="med" len="med"/>
            <a:tailEnd type="none" w="med" len="med"/>
          </a:ln>
          <a:effectLst/>
        </p:spPr>
      </p:cxnSp>
      <p:sp>
        <p:nvSpPr>
          <p:cNvPr id="24" name="TextBox 23"/>
          <p:cNvSpPr txBox="1"/>
          <p:nvPr/>
        </p:nvSpPr>
        <p:spPr>
          <a:xfrm>
            <a:off x="1981200" y="1752600"/>
            <a:ext cx="609600" cy="307777"/>
          </a:xfrm>
          <a:prstGeom prst="rect">
            <a:avLst/>
          </a:prstGeom>
          <a:noFill/>
        </p:spPr>
        <p:txBody>
          <a:bodyPr wrap="square" rtlCol="0">
            <a:spAutoFit/>
          </a:bodyPr>
          <a:lstStyle/>
          <a:p>
            <a:r>
              <a:rPr lang="en-US" sz="1400" b="1" i="0" dirty="0" smtClean="0"/>
              <a:t>Busy</a:t>
            </a:r>
            <a:endParaRPr lang="en-US" sz="1400" b="1" i="0" dirty="0"/>
          </a:p>
        </p:txBody>
      </p:sp>
      <p:sp>
        <p:nvSpPr>
          <p:cNvPr id="25" name="TextBox 24"/>
          <p:cNvSpPr txBox="1"/>
          <p:nvPr/>
        </p:nvSpPr>
        <p:spPr>
          <a:xfrm>
            <a:off x="3581400" y="1600200"/>
            <a:ext cx="533400" cy="307777"/>
          </a:xfrm>
          <a:prstGeom prst="rect">
            <a:avLst/>
          </a:prstGeom>
          <a:noFill/>
        </p:spPr>
        <p:txBody>
          <a:bodyPr wrap="square" rtlCol="0">
            <a:spAutoFit/>
          </a:bodyPr>
          <a:lstStyle/>
          <a:p>
            <a:pPr algn="ctr"/>
            <a:r>
              <a:rPr lang="en-US" sz="1400" b="1" i="0" dirty="0" smtClean="0"/>
              <a:t>Idle</a:t>
            </a:r>
            <a:endParaRPr lang="en-US" sz="1400" b="1" i="0" dirty="0"/>
          </a:p>
        </p:txBody>
      </p:sp>
      <p:cxnSp>
        <p:nvCxnSpPr>
          <p:cNvPr id="27" name="Straight Connector 26"/>
          <p:cNvCxnSpPr/>
          <p:nvPr/>
        </p:nvCxnSpPr>
        <p:spPr bwMode="auto">
          <a:xfrm rot="5400000">
            <a:off x="5295106" y="2094706"/>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28" name="Straight Arrow Connector 27"/>
          <p:cNvCxnSpPr/>
          <p:nvPr/>
        </p:nvCxnSpPr>
        <p:spPr bwMode="auto">
          <a:xfrm>
            <a:off x="4191000" y="2133600"/>
            <a:ext cx="1371600" cy="1588"/>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sp>
        <p:nvSpPr>
          <p:cNvPr id="29" name="TextBox 28"/>
          <p:cNvSpPr txBox="1"/>
          <p:nvPr/>
        </p:nvSpPr>
        <p:spPr>
          <a:xfrm>
            <a:off x="4495800" y="1752600"/>
            <a:ext cx="609600" cy="307777"/>
          </a:xfrm>
          <a:prstGeom prst="rect">
            <a:avLst/>
          </a:prstGeom>
          <a:noFill/>
        </p:spPr>
        <p:txBody>
          <a:bodyPr wrap="square" rtlCol="0">
            <a:spAutoFit/>
          </a:bodyPr>
          <a:lstStyle/>
          <a:p>
            <a:r>
              <a:rPr lang="en-US" sz="1400" b="1" i="0" dirty="0" smtClean="0"/>
              <a:t>Busy</a:t>
            </a:r>
            <a:endParaRPr lang="en-US" sz="1400" b="1" i="0" dirty="0"/>
          </a:p>
        </p:txBody>
      </p:sp>
      <p:cxnSp>
        <p:nvCxnSpPr>
          <p:cNvPr id="38" name="Straight Connector 37"/>
          <p:cNvCxnSpPr/>
          <p:nvPr/>
        </p:nvCxnSpPr>
        <p:spPr bwMode="auto">
          <a:xfrm rot="5400000">
            <a:off x="6349874" y="2094706"/>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39" name="Straight Connector 38"/>
          <p:cNvCxnSpPr/>
          <p:nvPr/>
        </p:nvCxnSpPr>
        <p:spPr bwMode="auto">
          <a:xfrm rot="5400000">
            <a:off x="5562600" y="2209800"/>
            <a:ext cx="304800" cy="1588"/>
          </a:xfrm>
          <a:prstGeom prst="line">
            <a:avLst/>
          </a:prstGeom>
          <a:solidFill>
            <a:schemeClr val="accent1"/>
          </a:solidFill>
          <a:ln w="9525" cap="flat" cmpd="sng" algn="ctr">
            <a:solidFill>
              <a:srgbClr val="7030A0"/>
            </a:solidFill>
            <a:prstDash val="solid"/>
            <a:round/>
            <a:headEnd type="none" w="med" len="med"/>
            <a:tailEnd type="none" w="med" len="med"/>
          </a:ln>
          <a:effectLst/>
        </p:spPr>
      </p:cxnSp>
      <p:cxnSp>
        <p:nvCxnSpPr>
          <p:cNvPr id="40" name="Straight Connector 39"/>
          <p:cNvCxnSpPr/>
          <p:nvPr/>
        </p:nvCxnSpPr>
        <p:spPr bwMode="auto">
          <a:xfrm rot="5400000">
            <a:off x="5715794" y="2209006"/>
            <a:ext cx="304800" cy="1588"/>
          </a:xfrm>
          <a:prstGeom prst="line">
            <a:avLst/>
          </a:prstGeom>
          <a:solidFill>
            <a:schemeClr val="accent1"/>
          </a:solidFill>
          <a:ln w="9525" cap="flat" cmpd="sng" algn="ctr">
            <a:solidFill>
              <a:srgbClr val="7030A0"/>
            </a:solidFill>
            <a:prstDash val="solid"/>
            <a:round/>
            <a:headEnd type="none" w="med" len="med"/>
            <a:tailEnd type="none" w="med" len="med"/>
          </a:ln>
          <a:effectLst/>
        </p:spPr>
      </p:cxnSp>
      <p:cxnSp>
        <p:nvCxnSpPr>
          <p:cNvPr id="41" name="Straight Connector 40"/>
          <p:cNvCxnSpPr/>
          <p:nvPr/>
        </p:nvCxnSpPr>
        <p:spPr bwMode="auto">
          <a:xfrm rot="5400000">
            <a:off x="5906709" y="2209006"/>
            <a:ext cx="304800" cy="1588"/>
          </a:xfrm>
          <a:prstGeom prst="line">
            <a:avLst/>
          </a:prstGeom>
          <a:solidFill>
            <a:schemeClr val="accent1"/>
          </a:solidFill>
          <a:ln w="9525" cap="flat" cmpd="sng" algn="ctr">
            <a:solidFill>
              <a:srgbClr val="7030A0"/>
            </a:solidFill>
            <a:prstDash val="solid"/>
            <a:round/>
            <a:headEnd type="none" w="med" len="med"/>
            <a:tailEnd type="none" w="med" len="med"/>
          </a:ln>
          <a:effectLst/>
        </p:spPr>
      </p:cxnSp>
      <p:sp>
        <p:nvSpPr>
          <p:cNvPr id="42" name="TextBox 41"/>
          <p:cNvSpPr txBox="1"/>
          <p:nvPr/>
        </p:nvSpPr>
        <p:spPr>
          <a:xfrm>
            <a:off x="5867400" y="1600200"/>
            <a:ext cx="533400" cy="307777"/>
          </a:xfrm>
          <a:prstGeom prst="rect">
            <a:avLst/>
          </a:prstGeom>
          <a:noFill/>
        </p:spPr>
        <p:txBody>
          <a:bodyPr wrap="square" rtlCol="0">
            <a:spAutoFit/>
          </a:bodyPr>
          <a:lstStyle/>
          <a:p>
            <a:pPr algn="ctr"/>
            <a:r>
              <a:rPr lang="en-US" sz="1400" b="1" i="0" dirty="0" smtClean="0"/>
              <a:t>Idle</a:t>
            </a:r>
            <a:endParaRPr lang="en-US" sz="1400" b="1" i="0" dirty="0"/>
          </a:p>
        </p:txBody>
      </p:sp>
      <p:cxnSp>
        <p:nvCxnSpPr>
          <p:cNvPr id="44" name="Straight Connector 43"/>
          <p:cNvCxnSpPr/>
          <p:nvPr/>
        </p:nvCxnSpPr>
        <p:spPr bwMode="auto">
          <a:xfrm rot="5400000">
            <a:off x="6096000" y="2209800"/>
            <a:ext cx="304800" cy="1588"/>
          </a:xfrm>
          <a:prstGeom prst="line">
            <a:avLst/>
          </a:prstGeom>
          <a:solidFill>
            <a:schemeClr val="accent1"/>
          </a:solidFill>
          <a:ln w="9525" cap="flat" cmpd="sng" algn="ctr">
            <a:solidFill>
              <a:srgbClr val="7030A0"/>
            </a:solidFill>
            <a:prstDash val="solid"/>
            <a:round/>
            <a:headEnd type="none" w="med" len="med"/>
            <a:tailEnd type="none" w="med" len="med"/>
          </a:ln>
          <a:effectLst/>
        </p:spPr>
      </p:cxnSp>
      <p:cxnSp>
        <p:nvCxnSpPr>
          <p:cNvPr id="45" name="Straight Connector 44"/>
          <p:cNvCxnSpPr/>
          <p:nvPr/>
        </p:nvCxnSpPr>
        <p:spPr bwMode="auto">
          <a:xfrm rot="5400000">
            <a:off x="6267242" y="2209006"/>
            <a:ext cx="304800" cy="1588"/>
          </a:xfrm>
          <a:prstGeom prst="line">
            <a:avLst/>
          </a:prstGeom>
          <a:solidFill>
            <a:schemeClr val="accent1"/>
          </a:solidFill>
          <a:ln w="9525" cap="flat" cmpd="sng" algn="ctr">
            <a:solidFill>
              <a:srgbClr val="7030A0"/>
            </a:solidFill>
            <a:prstDash val="solid"/>
            <a:round/>
            <a:headEnd type="none" w="med" len="med"/>
            <a:tailEnd type="none" w="med" len="med"/>
          </a:ln>
          <a:effectLst/>
        </p:spPr>
      </p:cxnSp>
      <p:cxnSp>
        <p:nvCxnSpPr>
          <p:cNvPr id="47" name="Straight Arrow Connector 46"/>
          <p:cNvCxnSpPr/>
          <p:nvPr/>
        </p:nvCxnSpPr>
        <p:spPr bwMode="auto">
          <a:xfrm>
            <a:off x="1066800" y="3124200"/>
            <a:ext cx="2438400" cy="1588"/>
          </a:xfrm>
          <a:prstGeom prst="straightConnector1">
            <a:avLst/>
          </a:prstGeom>
          <a:solidFill>
            <a:schemeClr val="accent1"/>
          </a:solidFill>
          <a:ln w="12700" cap="flat" cmpd="sng" algn="ctr">
            <a:solidFill>
              <a:srgbClr val="C00000"/>
            </a:solidFill>
            <a:prstDash val="solid"/>
            <a:round/>
            <a:headEnd type="arrow" w="med" len="med"/>
            <a:tailEnd type="arrow" w="med" len="med"/>
          </a:ln>
          <a:effectLst/>
        </p:spPr>
      </p:cxnSp>
      <p:sp>
        <p:nvSpPr>
          <p:cNvPr id="50" name="TextBox 49"/>
          <p:cNvSpPr txBox="1"/>
          <p:nvPr/>
        </p:nvSpPr>
        <p:spPr>
          <a:xfrm>
            <a:off x="1143000" y="3352800"/>
            <a:ext cx="2362200" cy="954107"/>
          </a:xfrm>
          <a:prstGeom prst="rect">
            <a:avLst/>
          </a:prstGeom>
          <a:noFill/>
        </p:spPr>
        <p:txBody>
          <a:bodyPr wrap="square" rtlCol="0">
            <a:spAutoFit/>
          </a:bodyPr>
          <a:lstStyle/>
          <a:p>
            <a:r>
              <a:rPr lang="en-US" sz="1400" b="1" i="0" dirty="0" smtClean="0"/>
              <a:t>Defer until contention period which is after idle channel and interframe spacing</a:t>
            </a:r>
            <a:endParaRPr lang="en-US" sz="1400" b="1" i="0" dirty="0"/>
          </a:p>
        </p:txBody>
      </p:sp>
      <p:cxnSp>
        <p:nvCxnSpPr>
          <p:cNvPr id="51" name="Straight Arrow Connector 50"/>
          <p:cNvCxnSpPr/>
          <p:nvPr/>
        </p:nvCxnSpPr>
        <p:spPr bwMode="auto">
          <a:xfrm>
            <a:off x="3505200" y="3124200"/>
            <a:ext cx="3200400" cy="1588"/>
          </a:xfrm>
          <a:prstGeom prst="straightConnector1">
            <a:avLst/>
          </a:prstGeom>
          <a:solidFill>
            <a:schemeClr val="accent1"/>
          </a:solidFill>
          <a:ln w="12700" cap="flat" cmpd="sng" algn="ctr">
            <a:solidFill>
              <a:srgbClr val="FFC000"/>
            </a:solidFill>
            <a:prstDash val="solid"/>
            <a:round/>
            <a:headEnd type="arrow" w="med" len="med"/>
            <a:tailEnd type="arrow" w="med" len="med"/>
          </a:ln>
          <a:effectLst/>
        </p:spPr>
      </p:cxnSp>
      <p:sp>
        <p:nvSpPr>
          <p:cNvPr id="53" name="TextBox 52"/>
          <p:cNvSpPr txBox="1"/>
          <p:nvPr/>
        </p:nvSpPr>
        <p:spPr>
          <a:xfrm>
            <a:off x="4038600" y="3352800"/>
            <a:ext cx="2362200" cy="954107"/>
          </a:xfrm>
          <a:prstGeom prst="rect">
            <a:avLst/>
          </a:prstGeom>
          <a:noFill/>
        </p:spPr>
        <p:txBody>
          <a:bodyPr wrap="square" rtlCol="0">
            <a:spAutoFit/>
          </a:bodyPr>
          <a:lstStyle/>
          <a:p>
            <a:r>
              <a:rPr lang="en-US" sz="1400" b="1" i="0" dirty="0" smtClean="0"/>
              <a:t>Contention period. Choose backoff number of slots. Count down slots (say 10) when channel is idle.</a:t>
            </a:r>
            <a:endParaRPr lang="en-US" sz="1400" b="1" i="0" dirty="0"/>
          </a:p>
        </p:txBody>
      </p:sp>
      <p:cxnSp>
        <p:nvCxnSpPr>
          <p:cNvPr id="54" name="Straight Arrow Connector 53"/>
          <p:cNvCxnSpPr/>
          <p:nvPr/>
        </p:nvCxnSpPr>
        <p:spPr bwMode="auto">
          <a:xfrm>
            <a:off x="6705600" y="3124200"/>
            <a:ext cx="2057400" cy="1588"/>
          </a:xfrm>
          <a:prstGeom prst="straightConnector1">
            <a:avLst/>
          </a:prstGeom>
          <a:solidFill>
            <a:schemeClr val="accent1"/>
          </a:solidFill>
          <a:ln w="12700" cap="flat" cmpd="sng" algn="ctr">
            <a:solidFill>
              <a:srgbClr val="00B050"/>
            </a:solidFill>
            <a:prstDash val="solid"/>
            <a:round/>
            <a:headEnd type="arrow" w="med" len="med"/>
            <a:tailEnd type="arrow" w="med" len="med"/>
          </a:ln>
          <a:effectLst/>
        </p:spPr>
      </p:cxnSp>
      <p:sp>
        <p:nvSpPr>
          <p:cNvPr id="58" name="TextBox 57"/>
          <p:cNvSpPr txBox="1"/>
          <p:nvPr/>
        </p:nvSpPr>
        <p:spPr>
          <a:xfrm>
            <a:off x="6858000" y="3352800"/>
            <a:ext cx="1981200" cy="523220"/>
          </a:xfrm>
          <a:prstGeom prst="rect">
            <a:avLst/>
          </a:prstGeom>
          <a:noFill/>
        </p:spPr>
        <p:txBody>
          <a:bodyPr wrap="square" rtlCol="0">
            <a:spAutoFit/>
          </a:bodyPr>
          <a:lstStyle/>
          <a:p>
            <a:r>
              <a:rPr lang="en-US" sz="1400" b="1" i="0" dirty="0" smtClean="0"/>
              <a:t>Transmit data frame and get ack</a:t>
            </a:r>
            <a:endParaRPr lang="en-US" sz="1400" b="1" i="0" dirty="0"/>
          </a:p>
        </p:txBody>
      </p:sp>
      <p:cxnSp>
        <p:nvCxnSpPr>
          <p:cNvPr id="59" name="Straight Connector 58"/>
          <p:cNvCxnSpPr/>
          <p:nvPr/>
        </p:nvCxnSpPr>
        <p:spPr bwMode="auto">
          <a:xfrm rot="5400000">
            <a:off x="7809706" y="2094706"/>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60" name="Straight Connector 59"/>
          <p:cNvCxnSpPr/>
          <p:nvPr/>
        </p:nvCxnSpPr>
        <p:spPr bwMode="auto">
          <a:xfrm rot="5400000">
            <a:off x="7735094" y="2094706"/>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61" name="Straight Arrow Connector 60"/>
          <p:cNvCxnSpPr/>
          <p:nvPr/>
        </p:nvCxnSpPr>
        <p:spPr bwMode="auto">
          <a:xfrm>
            <a:off x="6630988" y="2133600"/>
            <a:ext cx="1371600" cy="1588"/>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sp>
        <p:nvSpPr>
          <p:cNvPr id="62" name="TextBox 61"/>
          <p:cNvSpPr txBox="1"/>
          <p:nvPr/>
        </p:nvSpPr>
        <p:spPr>
          <a:xfrm>
            <a:off x="6935788" y="1752600"/>
            <a:ext cx="836612" cy="307777"/>
          </a:xfrm>
          <a:prstGeom prst="rect">
            <a:avLst/>
          </a:prstGeom>
          <a:noFill/>
        </p:spPr>
        <p:txBody>
          <a:bodyPr wrap="square" rtlCol="0">
            <a:spAutoFit/>
          </a:bodyPr>
          <a:lstStyle/>
          <a:p>
            <a:pPr algn="ctr"/>
            <a:r>
              <a:rPr lang="en-US" sz="1400" b="1" i="0" dirty="0" smtClean="0"/>
              <a:t>Data</a:t>
            </a:r>
            <a:endParaRPr lang="en-US" sz="1400" b="1" i="0" dirty="0"/>
          </a:p>
        </p:txBody>
      </p:sp>
      <p:cxnSp>
        <p:nvCxnSpPr>
          <p:cNvPr id="64" name="Straight Connector 63"/>
          <p:cNvCxnSpPr/>
          <p:nvPr/>
        </p:nvCxnSpPr>
        <p:spPr bwMode="auto">
          <a:xfrm rot="5400000">
            <a:off x="8343106" y="2094706"/>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65" name="Straight Arrow Connector 64"/>
          <p:cNvCxnSpPr/>
          <p:nvPr/>
        </p:nvCxnSpPr>
        <p:spPr bwMode="auto">
          <a:xfrm>
            <a:off x="8077200" y="2133600"/>
            <a:ext cx="533400" cy="1588"/>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sp>
        <p:nvSpPr>
          <p:cNvPr id="68" name="TextBox 67"/>
          <p:cNvSpPr txBox="1"/>
          <p:nvPr/>
        </p:nvSpPr>
        <p:spPr>
          <a:xfrm>
            <a:off x="8011024" y="1752600"/>
            <a:ext cx="609600" cy="307777"/>
          </a:xfrm>
          <a:prstGeom prst="rect">
            <a:avLst/>
          </a:prstGeom>
          <a:noFill/>
        </p:spPr>
        <p:txBody>
          <a:bodyPr wrap="square" rtlCol="0">
            <a:spAutoFit/>
          </a:bodyPr>
          <a:lstStyle/>
          <a:p>
            <a:pPr algn="ctr"/>
            <a:r>
              <a:rPr lang="en-US" sz="1400" b="1" i="0" dirty="0" smtClean="0"/>
              <a:t>Ack</a:t>
            </a:r>
            <a:endParaRPr lang="en-US" sz="1400" b="1" i="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dirty="0" smtClean="0"/>
              <a:t>802.11 MAC protocol: CSMA/CA</a:t>
            </a:r>
          </a:p>
        </p:txBody>
      </p:sp>
      <p:sp>
        <p:nvSpPr>
          <p:cNvPr id="26627" name="Content Placeholder 2"/>
          <p:cNvSpPr>
            <a:spLocks noGrp="1"/>
          </p:cNvSpPr>
          <p:nvPr>
            <p:ph idx="1"/>
          </p:nvPr>
        </p:nvSpPr>
        <p:spPr/>
        <p:txBody>
          <a:bodyPr>
            <a:normAutofit lnSpcReduction="10000"/>
          </a:bodyPr>
          <a:lstStyle/>
          <a:p>
            <a:r>
              <a:rPr lang="en-US" altLang="en-US" sz="2500" dirty="0" smtClean="0"/>
              <a:t>Optional: RTS/CTS (request to send/clear to send)</a:t>
            </a:r>
          </a:p>
          <a:p>
            <a:r>
              <a:rPr lang="en-US" altLang="en-US" sz="2500" dirty="0" smtClean="0"/>
              <a:t>Let’s say A wants to send to B.</a:t>
            </a:r>
          </a:p>
          <a:p>
            <a:pPr marL="971550" lvl="1" indent="-514350">
              <a:buFont typeface="Calibri" panose="020F0502020204030204" pitchFamily="34" charset="0"/>
              <a:buAutoNum type="arabicPeriod"/>
            </a:pPr>
            <a:r>
              <a:rPr lang="en-US" altLang="en-US" sz="2500" dirty="0" smtClean="0"/>
              <a:t>A sends RTS.</a:t>
            </a:r>
          </a:p>
          <a:p>
            <a:pPr marL="971550" lvl="1" indent="-514350">
              <a:buFont typeface="Calibri" panose="020F0502020204030204" pitchFamily="34" charset="0"/>
              <a:buAutoNum type="arabicPeriod"/>
            </a:pPr>
            <a:r>
              <a:rPr lang="en-US" altLang="en-US" sz="2500" dirty="0" smtClean="0"/>
              <a:t>If B receives the RTS, it sends CTS.</a:t>
            </a:r>
          </a:p>
          <a:p>
            <a:pPr marL="971550" lvl="1" indent="-514350">
              <a:buFont typeface="Calibri" panose="020F0502020204030204" pitchFamily="34" charset="0"/>
              <a:buAutoNum type="arabicPeriod"/>
            </a:pPr>
            <a:r>
              <a:rPr lang="en-US" altLang="en-US" sz="2500" dirty="0" smtClean="0"/>
              <a:t>If A receives the CTS, it sends the data packet.</a:t>
            </a:r>
          </a:p>
          <a:p>
            <a:pPr marL="971550" lvl="1" indent="-514350">
              <a:buFont typeface="Calibri" panose="020F0502020204030204" pitchFamily="34" charset="0"/>
              <a:buAutoNum type="arabicPeriod"/>
            </a:pPr>
            <a:r>
              <a:rPr lang="en-US" altLang="en-US" sz="2500" dirty="0" smtClean="0"/>
              <a:t>If B receives the data packet, it sends the ACK.</a:t>
            </a:r>
          </a:p>
          <a:p>
            <a:r>
              <a:rPr lang="en-US" altLang="en-US" sz="2500" dirty="0" smtClean="0"/>
              <a:t>It helps with the hidden terminal problem because any station that can cause problems to B should hear the CTS, which includes the transmission length information  and should stay quiet.</a:t>
            </a:r>
          </a:p>
          <a:p>
            <a:r>
              <a:rPr lang="en-US" altLang="en-US" sz="2500" dirty="0" smtClean="0"/>
              <a:t>Does not always work well.</a:t>
            </a:r>
          </a:p>
        </p:txBody>
      </p:sp>
    </p:spTree>
    <p:extLst>
      <p:ext uri="{BB962C8B-B14F-4D97-AF65-F5344CB8AC3E}">
        <p14:creationId xmlns:p14="http://schemas.microsoft.com/office/powerpoint/2010/main" xmlns="" val="158793853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229600" cy="1143000"/>
          </a:xfrm>
        </p:spPr>
        <p:txBody>
          <a:bodyPr/>
          <a:lstStyle/>
          <a:p>
            <a:r>
              <a:rPr lang="en-US" dirty="0" smtClean="0"/>
              <a:t>Using RTS &amp; CTS</a:t>
            </a:r>
            <a:endParaRPr lang="en-US" dirty="0"/>
          </a:p>
        </p:txBody>
      </p:sp>
      <p:sp>
        <p:nvSpPr>
          <p:cNvPr id="3" name="Content Placeholder 2"/>
          <p:cNvSpPr>
            <a:spLocks noGrp="1"/>
          </p:cNvSpPr>
          <p:nvPr>
            <p:ph idx="1"/>
          </p:nvPr>
        </p:nvSpPr>
        <p:spPr>
          <a:xfrm>
            <a:off x="304800" y="1219200"/>
            <a:ext cx="8504237" cy="609600"/>
          </a:xfrm>
        </p:spPr>
        <p:txBody>
          <a:bodyPr>
            <a:normAutofit/>
          </a:bodyPr>
          <a:lstStyle/>
          <a:p>
            <a:endParaRPr lang="en-US" dirty="0"/>
          </a:p>
        </p:txBody>
      </p:sp>
      <p:cxnSp>
        <p:nvCxnSpPr>
          <p:cNvPr id="4" name="Straight Connector 3"/>
          <p:cNvCxnSpPr/>
          <p:nvPr/>
        </p:nvCxnSpPr>
        <p:spPr bwMode="auto">
          <a:xfrm>
            <a:off x="457200" y="3431977"/>
            <a:ext cx="7620000" cy="1588"/>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 name="Straight Connector 4"/>
          <p:cNvCxnSpPr/>
          <p:nvPr/>
        </p:nvCxnSpPr>
        <p:spPr bwMode="auto">
          <a:xfrm rot="5400000">
            <a:off x="267097" y="3164880"/>
            <a:ext cx="533400" cy="794"/>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6" name="Straight Connector 5"/>
          <p:cNvCxnSpPr/>
          <p:nvPr/>
        </p:nvCxnSpPr>
        <p:spPr bwMode="auto">
          <a:xfrm rot="5400000">
            <a:off x="877094" y="3165277"/>
            <a:ext cx="532606" cy="794"/>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7" name="Straight Arrow Connector 6"/>
          <p:cNvCxnSpPr/>
          <p:nvPr/>
        </p:nvCxnSpPr>
        <p:spPr bwMode="auto">
          <a:xfrm>
            <a:off x="533400" y="3127177"/>
            <a:ext cx="609600" cy="15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8" name="TextBox 7"/>
          <p:cNvSpPr txBox="1"/>
          <p:nvPr/>
        </p:nvSpPr>
        <p:spPr>
          <a:xfrm>
            <a:off x="533400" y="2822377"/>
            <a:ext cx="609600" cy="307777"/>
          </a:xfrm>
          <a:prstGeom prst="rect">
            <a:avLst/>
          </a:prstGeom>
          <a:noFill/>
        </p:spPr>
        <p:txBody>
          <a:bodyPr wrap="square" rtlCol="0">
            <a:spAutoFit/>
          </a:bodyPr>
          <a:lstStyle/>
          <a:p>
            <a:r>
              <a:rPr lang="en-US" sz="1400" b="1" i="0" dirty="0" smtClean="0"/>
              <a:t>DIFS</a:t>
            </a:r>
            <a:endParaRPr lang="en-US" sz="1400" b="1" i="0" dirty="0"/>
          </a:p>
        </p:txBody>
      </p:sp>
      <p:cxnSp>
        <p:nvCxnSpPr>
          <p:cNvPr id="9" name="Straight Connector 8"/>
          <p:cNvCxnSpPr/>
          <p:nvPr/>
        </p:nvCxnSpPr>
        <p:spPr bwMode="auto">
          <a:xfrm rot="5400000">
            <a:off x="1867694" y="3393083"/>
            <a:ext cx="9906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11" name="Straight Arrow Connector 10"/>
          <p:cNvCxnSpPr/>
          <p:nvPr/>
        </p:nvCxnSpPr>
        <p:spPr bwMode="auto">
          <a:xfrm>
            <a:off x="1143000" y="3277989"/>
            <a:ext cx="1219200" cy="1588"/>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cxnSp>
        <p:nvCxnSpPr>
          <p:cNvPr id="12" name="Straight Connector 11"/>
          <p:cNvCxnSpPr/>
          <p:nvPr/>
        </p:nvCxnSpPr>
        <p:spPr bwMode="auto">
          <a:xfrm rot="5400000">
            <a:off x="2704306" y="3164483"/>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13" name="Straight Arrow Connector 12"/>
          <p:cNvCxnSpPr/>
          <p:nvPr/>
        </p:nvCxnSpPr>
        <p:spPr bwMode="auto">
          <a:xfrm>
            <a:off x="2362200" y="3127177"/>
            <a:ext cx="609600" cy="15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4" name="TextBox 13"/>
          <p:cNvSpPr txBox="1"/>
          <p:nvPr/>
        </p:nvSpPr>
        <p:spPr>
          <a:xfrm>
            <a:off x="2362200" y="2822377"/>
            <a:ext cx="609600" cy="307777"/>
          </a:xfrm>
          <a:prstGeom prst="rect">
            <a:avLst/>
          </a:prstGeom>
          <a:noFill/>
        </p:spPr>
        <p:txBody>
          <a:bodyPr wrap="square" rtlCol="0">
            <a:spAutoFit/>
          </a:bodyPr>
          <a:lstStyle/>
          <a:p>
            <a:r>
              <a:rPr lang="en-US" sz="1400" b="1" i="0" dirty="0" smtClean="0"/>
              <a:t>SIFS</a:t>
            </a:r>
            <a:endParaRPr lang="en-US" sz="1400" b="1" i="0" dirty="0"/>
          </a:p>
        </p:txBody>
      </p:sp>
      <p:cxnSp>
        <p:nvCxnSpPr>
          <p:cNvPr id="15" name="Straight Connector 14"/>
          <p:cNvCxnSpPr/>
          <p:nvPr/>
        </p:nvCxnSpPr>
        <p:spPr bwMode="auto">
          <a:xfrm rot="5400000">
            <a:off x="3124994" y="3584377"/>
            <a:ext cx="1370806" cy="794"/>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19" name="TextBox 18"/>
          <p:cNvSpPr txBox="1"/>
          <p:nvPr/>
        </p:nvSpPr>
        <p:spPr>
          <a:xfrm>
            <a:off x="1295400" y="2898577"/>
            <a:ext cx="838200" cy="307777"/>
          </a:xfrm>
          <a:prstGeom prst="rect">
            <a:avLst/>
          </a:prstGeom>
          <a:noFill/>
        </p:spPr>
        <p:txBody>
          <a:bodyPr wrap="square" rtlCol="0">
            <a:spAutoFit/>
          </a:bodyPr>
          <a:lstStyle/>
          <a:p>
            <a:r>
              <a:rPr lang="en-US" sz="1400" b="1" i="0" dirty="0" smtClean="0"/>
              <a:t>A: RTS </a:t>
            </a:r>
            <a:endParaRPr lang="en-US" sz="1400" b="1" i="0" dirty="0"/>
          </a:p>
        </p:txBody>
      </p:sp>
      <p:sp>
        <p:nvSpPr>
          <p:cNvPr id="20" name="TextBox 19"/>
          <p:cNvSpPr txBox="1"/>
          <p:nvPr/>
        </p:nvSpPr>
        <p:spPr>
          <a:xfrm>
            <a:off x="2971800" y="2895600"/>
            <a:ext cx="838200" cy="307777"/>
          </a:xfrm>
          <a:prstGeom prst="rect">
            <a:avLst/>
          </a:prstGeom>
          <a:noFill/>
        </p:spPr>
        <p:txBody>
          <a:bodyPr wrap="square" rtlCol="0">
            <a:spAutoFit/>
          </a:bodyPr>
          <a:lstStyle/>
          <a:p>
            <a:pPr algn="ctr"/>
            <a:r>
              <a:rPr lang="en-US" sz="1400" b="1" i="0" dirty="0" smtClean="0"/>
              <a:t>B: CTS</a:t>
            </a:r>
            <a:endParaRPr lang="en-US" sz="1400" b="1" i="0" dirty="0"/>
          </a:p>
        </p:txBody>
      </p:sp>
      <p:cxnSp>
        <p:nvCxnSpPr>
          <p:cNvPr id="21" name="Straight Connector 20"/>
          <p:cNvCxnSpPr/>
          <p:nvPr/>
        </p:nvCxnSpPr>
        <p:spPr bwMode="auto">
          <a:xfrm rot="5400000">
            <a:off x="4077494" y="3164483"/>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22" name="Straight Arrow Connector 21"/>
          <p:cNvCxnSpPr/>
          <p:nvPr/>
        </p:nvCxnSpPr>
        <p:spPr bwMode="auto">
          <a:xfrm>
            <a:off x="2971800" y="3279577"/>
            <a:ext cx="838200" cy="1588"/>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sp>
        <p:nvSpPr>
          <p:cNvPr id="23" name="TextBox 22"/>
          <p:cNvSpPr txBox="1"/>
          <p:nvPr/>
        </p:nvSpPr>
        <p:spPr>
          <a:xfrm>
            <a:off x="3810000" y="2822377"/>
            <a:ext cx="609600" cy="307777"/>
          </a:xfrm>
          <a:prstGeom prst="rect">
            <a:avLst/>
          </a:prstGeom>
          <a:noFill/>
        </p:spPr>
        <p:txBody>
          <a:bodyPr wrap="square" rtlCol="0">
            <a:spAutoFit/>
          </a:bodyPr>
          <a:lstStyle/>
          <a:p>
            <a:r>
              <a:rPr lang="en-US" sz="1400" b="1" i="0" dirty="0" smtClean="0"/>
              <a:t>SIFS</a:t>
            </a:r>
            <a:endParaRPr lang="en-US" sz="1400" b="1" i="0" dirty="0"/>
          </a:p>
        </p:txBody>
      </p:sp>
      <p:sp>
        <p:nvSpPr>
          <p:cNvPr id="28" name="TextBox 27"/>
          <p:cNvSpPr txBox="1"/>
          <p:nvPr/>
        </p:nvSpPr>
        <p:spPr>
          <a:xfrm>
            <a:off x="4495800" y="2898577"/>
            <a:ext cx="1371600" cy="307777"/>
          </a:xfrm>
          <a:prstGeom prst="rect">
            <a:avLst/>
          </a:prstGeom>
          <a:noFill/>
        </p:spPr>
        <p:txBody>
          <a:bodyPr wrap="square" rtlCol="0">
            <a:spAutoFit/>
          </a:bodyPr>
          <a:lstStyle/>
          <a:p>
            <a:pPr algn="ctr"/>
            <a:r>
              <a:rPr lang="en-US" sz="1400" b="1" i="0" dirty="0" smtClean="0"/>
              <a:t>A: data frame</a:t>
            </a:r>
            <a:endParaRPr lang="en-US" sz="1400" b="1" i="0" dirty="0"/>
          </a:p>
        </p:txBody>
      </p:sp>
      <p:cxnSp>
        <p:nvCxnSpPr>
          <p:cNvPr id="32" name="Straight Connector 31"/>
          <p:cNvCxnSpPr/>
          <p:nvPr/>
        </p:nvCxnSpPr>
        <p:spPr bwMode="auto">
          <a:xfrm rot="16200000" flipH="1">
            <a:off x="6858001" y="3736777"/>
            <a:ext cx="1066801" cy="2"/>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33" name="Straight Arrow Connector 32"/>
          <p:cNvCxnSpPr/>
          <p:nvPr/>
        </p:nvCxnSpPr>
        <p:spPr bwMode="auto">
          <a:xfrm>
            <a:off x="3810000" y="3127177"/>
            <a:ext cx="533400" cy="1588"/>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cxnSp>
        <p:nvCxnSpPr>
          <p:cNvPr id="36" name="Straight Arrow Connector 35"/>
          <p:cNvCxnSpPr/>
          <p:nvPr/>
        </p:nvCxnSpPr>
        <p:spPr bwMode="auto">
          <a:xfrm>
            <a:off x="4343400" y="3279577"/>
            <a:ext cx="1752600" cy="1588"/>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sp>
        <p:nvSpPr>
          <p:cNvPr id="37" name="TextBox 36"/>
          <p:cNvSpPr txBox="1"/>
          <p:nvPr/>
        </p:nvSpPr>
        <p:spPr>
          <a:xfrm>
            <a:off x="6705600" y="2898577"/>
            <a:ext cx="685800" cy="307777"/>
          </a:xfrm>
          <a:prstGeom prst="rect">
            <a:avLst/>
          </a:prstGeom>
          <a:noFill/>
        </p:spPr>
        <p:txBody>
          <a:bodyPr wrap="square" rtlCol="0">
            <a:spAutoFit/>
          </a:bodyPr>
          <a:lstStyle/>
          <a:p>
            <a:pPr algn="ctr"/>
            <a:r>
              <a:rPr lang="en-US" sz="1400" b="1" i="0" dirty="0" smtClean="0"/>
              <a:t>B:Ack</a:t>
            </a:r>
            <a:endParaRPr lang="en-US" sz="1400" b="1" i="0" dirty="0"/>
          </a:p>
        </p:txBody>
      </p:sp>
      <p:cxnSp>
        <p:nvCxnSpPr>
          <p:cNvPr id="41" name="Straight Connector 40"/>
          <p:cNvCxnSpPr/>
          <p:nvPr/>
        </p:nvCxnSpPr>
        <p:spPr bwMode="auto">
          <a:xfrm rot="5400000">
            <a:off x="5830094" y="3164483"/>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42" name="Straight Connector 41"/>
          <p:cNvCxnSpPr/>
          <p:nvPr/>
        </p:nvCxnSpPr>
        <p:spPr bwMode="auto">
          <a:xfrm rot="5400000">
            <a:off x="6438106" y="3164483"/>
            <a:ext cx="5334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43" name="Straight Arrow Connector 42"/>
          <p:cNvCxnSpPr/>
          <p:nvPr/>
        </p:nvCxnSpPr>
        <p:spPr bwMode="auto">
          <a:xfrm>
            <a:off x="6096000" y="3127177"/>
            <a:ext cx="609600" cy="15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44" name="TextBox 43"/>
          <p:cNvSpPr txBox="1"/>
          <p:nvPr/>
        </p:nvSpPr>
        <p:spPr>
          <a:xfrm>
            <a:off x="6096000" y="2822377"/>
            <a:ext cx="609600" cy="307777"/>
          </a:xfrm>
          <a:prstGeom prst="rect">
            <a:avLst/>
          </a:prstGeom>
          <a:noFill/>
        </p:spPr>
        <p:txBody>
          <a:bodyPr wrap="square" rtlCol="0">
            <a:spAutoFit/>
          </a:bodyPr>
          <a:lstStyle/>
          <a:p>
            <a:r>
              <a:rPr lang="en-US" sz="1400" b="1" i="0" dirty="0" smtClean="0"/>
              <a:t>SIFS</a:t>
            </a:r>
            <a:endParaRPr lang="en-US" sz="1400" b="1" i="0" dirty="0"/>
          </a:p>
        </p:txBody>
      </p:sp>
      <p:cxnSp>
        <p:nvCxnSpPr>
          <p:cNvPr id="45" name="Straight Arrow Connector 44"/>
          <p:cNvCxnSpPr/>
          <p:nvPr/>
        </p:nvCxnSpPr>
        <p:spPr bwMode="auto">
          <a:xfrm>
            <a:off x="6705600" y="3279577"/>
            <a:ext cx="685800" cy="1588"/>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cxnSp>
        <p:nvCxnSpPr>
          <p:cNvPr id="50" name="Straight Arrow Connector 49"/>
          <p:cNvCxnSpPr/>
          <p:nvPr/>
        </p:nvCxnSpPr>
        <p:spPr bwMode="auto">
          <a:xfrm>
            <a:off x="2362200" y="3889177"/>
            <a:ext cx="5029200" cy="1588"/>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sp>
        <p:nvSpPr>
          <p:cNvPr id="54" name="TextBox 53"/>
          <p:cNvSpPr txBox="1"/>
          <p:nvPr/>
        </p:nvSpPr>
        <p:spPr>
          <a:xfrm>
            <a:off x="3352800" y="3581400"/>
            <a:ext cx="3505200" cy="307777"/>
          </a:xfrm>
          <a:prstGeom prst="rect">
            <a:avLst/>
          </a:prstGeom>
          <a:noFill/>
        </p:spPr>
        <p:txBody>
          <a:bodyPr wrap="square" rtlCol="0">
            <a:spAutoFit/>
          </a:bodyPr>
          <a:lstStyle/>
          <a:p>
            <a:r>
              <a:rPr lang="en-US" sz="1400" b="1" i="0" dirty="0" smtClean="0"/>
              <a:t>NAV in RTS frame: remaining time</a:t>
            </a:r>
            <a:endParaRPr lang="en-US" sz="1400" b="1" i="0" dirty="0"/>
          </a:p>
        </p:txBody>
      </p:sp>
      <p:cxnSp>
        <p:nvCxnSpPr>
          <p:cNvPr id="56" name="Straight Arrow Connector 55"/>
          <p:cNvCxnSpPr/>
          <p:nvPr/>
        </p:nvCxnSpPr>
        <p:spPr bwMode="auto">
          <a:xfrm>
            <a:off x="3810000" y="4270177"/>
            <a:ext cx="3581400" cy="1588"/>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sp>
        <p:nvSpPr>
          <p:cNvPr id="57" name="TextBox 56"/>
          <p:cNvSpPr txBox="1"/>
          <p:nvPr/>
        </p:nvSpPr>
        <p:spPr>
          <a:xfrm>
            <a:off x="4114800" y="3960812"/>
            <a:ext cx="3200400" cy="307777"/>
          </a:xfrm>
          <a:prstGeom prst="rect">
            <a:avLst/>
          </a:prstGeom>
          <a:noFill/>
        </p:spPr>
        <p:txBody>
          <a:bodyPr wrap="square" rtlCol="0">
            <a:spAutoFit/>
          </a:bodyPr>
          <a:lstStyle/>
          <a:p>
            <a:r>
              <a:rPr lang="en-US" sz="1400" b="1" i="0" dirty="0" smtClean="0"/>
              <a:t>NAV in CTS frame: remaining time</a:t>
            </a:r>
            <a:endParaRPr lang="en-US" sz="1400" b="1" i="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altLang="en-US" dirty="0" smtClean="0"/>
              <a:t>802.11 DCF</a:t>
            </a:r>
          </a:p>
        </p:txBody>
      </p:sp>
      <p:sp>
        <p:nvSpPr>
          <p:cNvPr id="21507" name="Content Placeholder 2"/>
          <p:cNvSpPr>
            <a:spLocks noGrp="1"/>
          </p:cNvSpPr>
          <p:nvPr>
            <p:ph idx="1"/>
          </p:nvPr>
        </p:nvSpPr>
        <p:spPr/>
        <p:txBody>
          <a:bodyPr/>
          <a:lstStyle/>
          <a:p>
            <a:pPr eaLnBrk="1" hangingPunct="1"/>
            <a:r>
              <a:rPr lang="en-US" altLang="en-US" dirty="0" smtClean="0"/>
              <a:t>What should we do if a packet is lost? </a:t>
            </a:r>
          </a:p>
          <a:p>
            <a:pPr lvl="1" eaLnBrk="1" hangingPunct="1"/>
            <a:r>
              <a:rPr lang="en-US" altLang="en-US" dirty="0" smtClean="0"/>
              <a:t>Meaning that we did not get ACK for this packet?</a:t>
            </a:r>
          </a:p>
          <a:p>
            <a:pPr eaLnBrk="1" hangingPunct="1"/>
            <a:r>
              <a:rPr lang="en-US" altLang="en-US" dirty="0" smtClean="0">
                <a:solidFill>
                  <a:srgbClr val="FF0000"/>
                </a:solidFill>
              </a:rPr>
              <a:t>Try again, but doubling the contention window size. </a:t>
            </a:r>
          </a:p>
          <a:p>
            <a:pPr lvl="1" eaLnBrk="1" hangingPunct="1"/>
            <a:r>
              <a:rPr lang="en-US" altLang="en-US" dirty="0" smtClean="0"/>
              <a:t>Currently in 802.11, if a packet is lost, CW = CW * 2.</a:t>
            </a:r>
          </a:p>
          <a:p>
            <a:pPr lvl="1" eaLnBrk="1" hangingPunct="1"/>
            <a:r>
              <a:rPr lang="en-US" altLang="en-US" dirty="0" err="1" smtClean="0"/>
              <a:t>CWMin</a:t>
            </a:r>
            <a:r>
              <a:rPr lang="en-US" altLang="en-US" dirty="0" smtClean="0"/>
              <a:t> = 31. </a:t>
            </a:r>
            <a:r>
              <a:rPr lang="en-US" altLang="en-US" dirty="0" err="1" smtClean="0"/>
              <a:t>CWMax</a:t>
            </a:r>
            <a:r>
              <a:rPr lang="en-US" altLang="en-US" dirty="0" smtClean="0"/>
              <a:t> = 1023. CW is reset to </a:t>
            </a:r>
            <a:r>
              <a:rPr lang="en-US" altLang="en-US" dirty="0" err="1" smtClean="0"/>
              <a:t>CWMin</a:t>
            </a:r>
            <a:r>
              <a:rPr lang="en-US" altLang="en-US" dirty="0" smtClean="0"/>
              <a:t> after every successful transmission. </a:t>
            </a:r>
          </a:p>
        </p:txBody>
      </p:sp>
    </p:spTree>
    <p:extLst>
      <p:ext uri="{BB962C8B-B14F-4D97-AF65-F5344CB8AC3E}">
        <p14:creationId xmlns:p14="http://schemas.microsoft.com/office/powerpoint/2010/main" xmlns="" val="147132014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802.11 </a:t>
            </a:r>
            <a:r>
              <a:rPr lang="en-US" dirty="0" err="1" smtClean="0"/>
              <a:t>QoS</a:t>
            </a:r>
            <a:r>
              <a:rPr lang="en-US" dirty="0" smtClean="0"/>
              <a:t>: </a:t>
            </a:r>
            <a:r>
              <a:rPr lang="en-US" dirty="0" err="1" smtClean="0"/>
              <a:t>Interframe</a:t>
            </a:r>
            <a:r>
              <a:rPr lang="en-US" dirty="0" smtClean="0"/>
              <a:t> Spacing</a:t>
            </a:r>
            <a:endParaRPr lang="en-US" dirty="0"/>
          </a:p>
        </p:txBody>
      </p:sp>
      <p:sp>
        <p:nvSpPr>
          <p:cNvPr id="3" name="Content Placeholder 2"/>
          <p:cNvSpPr>
            <a:spLocks noGrp="1"/>
          </p:cNvSpPr>
          <p:nvPr>
            <p:ph idx="1"/>
          </p:nvPr>
        </p:nvSpPr>
        <p:spPr>
          <a:xfrm>
            <a:off x="304800" y="1447800"/>
            <a:ext cx="8504237" cy="3581400"/>
          </a:xfrm>
        </p:spPr>
        <p:txBody>
          <a:bodyPr>
            <a:normAutofit fontScale="70000" lnSpcReduction="20000"/>
          </a:bodyPr>
          <a:lstStyle/>
          <a:p>
            <a:r>
              <a:rPr lang="en-US" dirty="0" smtClean="0"/>
              <a:t>Five different Interframe interval are defined each longer than the previous.</a:t>
            </a:r>
          </a:p>
          <a:p>
            <a:pPr lvl="1"/>
            <a:r>
              <a:rPr lang="en-US" dirty="0" smtClean="0"/>
              <a:t>SIFS (short interframe spacing): this is when you need the channel as soon as possible and need to send a control frame or the next fragment of a frame. Also used for </a:t>
            </a:r>
            <a:r>
              <a:rPr lang="en-US" dirty="0" err="1" smtClean="0"/>
              <a:t>ACKs</a:t>
            </a:r>
            <a:r>
              <a:rPr lang="en-US" dirty="0" smtClean="0"/>
              <a:t>, CTS, etc.</a:t>
            </a:r>
          </a:p>
          <a:p>
            <a:pPr lvl="1"/>
            <a:r>
              <a:rPr lang="en-US" dirty="0" smtClean="0"/>
              <a:t>AIFS</a:t>
            </a:r>
            <a:r>
              <a:rPr lang="en-US" baseline="-25000" dirty="0" smtClean="0"/>
              <a:t>1</a:t>
            </a:r>
            <a:r>
              <a:rPr lang="en-US" dirty="0" smtClean="0"/>
              <a:t> (arbitration interframe space 1): for sending a high-priority frame</a:t>
            </a:r>
          </a:p>
          <a:p>
            <a:pPr lvl="1"/>
            <a:r>
              <a:rPr lang="en-US" dirty="0" smtClean="0"/>
              <a:t>DIFS (DCF interframe spacing): normal spacing for any station to contend for the next frame to be sent.</a:t>
            </a:r>
          </a:p>
          <a:p>
            <a:pPr lvl="1"/>
            <a:r>
              <a:rPr lang="en-US" dirty="0" smtClean="0"/>
              <a:t>AIFS</a:t>
            </a:r>
            <a:r>
              <a:rPr lang="en-US" baseline="-25000" dirty="0" smtClean="0"/>
              <a:t>4</a:t>
            </a:r>
            <a:r>
              <a:rPr lang="en-US" dirty="0" smtClean="0"/>
              <a:t> (arbitration interframe space 4): for sending a low-priority frame</a:t>
            </a:r>
          </a:p>
          <a:p>
            <a:pPr lvl="1"/>
            <a:r>
              <a:rPr lang="en-US" dirty="0" smtClean="0"/>
              <a:t>EIFS (extended interframe spacing): bad frame or reporting a problem</a:t>
            </a:r>
          </a:p>
          <a:p>
            <a:r>
              <a:rPr lang="en-US" dirty="0" smtClean="0"/>
              <a:t>Exact values depend on the version of 802.11. Also, other names are sometimes used for the </a:t>
            </a:r>
            <a:r>
              <a:rPr lang="en-US" dirty="0" err="1" smtClean="0"/>
              <a:t>AIFs</a:t>
            </a:r>
            <a:r>
              <a:rPr lang="en-US" dirty="0" smtClean="0"/>
              <a:t>.</a:t>
            </a:r>
            <a:endParaRPr lang="en-US" b="1" dirty="0" smtClean="0"/>
          </a:p>
        </p:txBody>
      </p:sp>
      <p:cxnSp>
        <p:nvCxnSpPr>
          <p:cNvPr id="4" name="Straight Connector 3"/>
          <p:cNvCxnSpPr/>
          <p:nvPr/>
        </p:nvCxnSpPr>
        <p:spPr bwMode="auto">
          <a:xfrm>
            <a:off x="838200" y="6323012"/>
            <a:ext cx="7620000" cy="1588"/>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 name="Straight Connector 4"/>
          <p:cNvCxnSpPr/>
          <p:nvPr/>
        </p:nvCxnSpPr>
        <p:spPr bwMode="auto">
          <a:xfrm rot="5400000">
            <a:off x="152400" y="5638800"/>
            <a:ext cx="13716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6" name="Straight Connector 5"/>
          <p:cNvCxnSpPr/>
          <p:nvPr/>
        </p:nvCxnSpPr>
        <p:spPr bwMode="auto">
          <a:xfrm rot="5400000">
            <a:off x="762000" y="5638800"/>
            <a:ext cx="13716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7" name="Straight Arrow Connector 6"/>
          <p:cNvCxnSpPr/>
          <p:nvPr/>
        </p:nvCxnSpPr>
        <p:spPr bwMode="auto">
          <a:xfrm>
            <a:off x="838200" y="5256212"/>
            <a:ext cx="609600" cy="15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8" name="TextBox 7"/>
          <p:cNvSpPr txBox="1"/>
          <p:nvPr/>
        </p:nvSpPr>
        <p:spPr>
          <a:xfrm>
            <a:off x="838200" y="4953000"/>
            <a:ext cx="609600" cy="307777"/>
          </a:xfrm>
          <a:prstGeom prst="rect">
            <a:avLst/>
          </a:prstGeom>
          <a:noFill/>
        </p:spPr>
        <p:txBody>
          <a:bodyPr wrap="square" rtlCol="0">
            <a:spAutoFit/>
          </a:bodyPr>
          <a:lstStyle/>
          <a:p>
            <a:r>
              <a:rPr lang="en-US" sz="1400" b="1" i="0" dirty="0" smtClean="0"/>
              <a:t>SIFS</a:t>
            </a:r>
            <a:endParaRPr lang="en-US" sz="1400" b="1" i="0" dirty="0"/>
          </a:p>
        </p:txBody>
      </p:sp>
      <p:cxnSp>
        <p:nvCxnSpPr>
          <p:cNvPr id="11" name="Straight Connector 10"/>
          <p:cNvCxnSpPr/>
          <p:nvPr/>
        </p:nvCxnSpPr>
        <p:spPr bwMode="auto">
          <a:xfrm rot="5400000">
            <a:off x="1372394" y="5638006"/>
            <a:ext cx="13716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12" name="Straight Connector 11"/>
          <p:cNvCxnSpPr/>
          <p:nvPr/>
        </p:nvCxnSpPr>
        <p:spPr bwMode="auto">
          <a:xfrm rot="5400000">
            <a:off x="2591594" y="5638006"/>
            <a:ext cx="13716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13" name="Straight Connector 12"/>
          <p:cNvCxnSpPr/>
          <p:nvPr/>
        </p:nvCxnSpPr>
        <p:spPr bwMode="auto">
          <a:xfrm rot="5400000">
            <a:off x="3734594" y="5638006"/>
            <a:ext cx="13716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15" name="Straight Arrow Connector 14"/>
          <p:cNvCxnSpPr/>
          <p:nvPr/>
        </p:nvCxnSpPr>
        <p:spPr bwMode="auto">
          <a:xfrm>
            <a:off x="838200" y="5486400"/>
            <a:ext cx="1219200" cy="15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6" name="TextBox 15"/>
          <p:cNvSpPr txBox="1"/>
          <p:nvPr/>
        </p:nvSpPr>
        <p:spPr>
          <a:xfrm>
            <a:off x="1447800" y="5181600"/>
            <a:ext cx="609600" cy="307777"/>
          </a:xfrm>
          <a:prstGeom prst="rect">
            <a:avLst/>
          </a:prstGeom>
          <a:noFill/>
        </p:spPr>
        <p:txBody>
          <a:bodyPr wrap="square" rtlCol="0">
            <a:spAutoFit/>
          </a:bodyPr>
          <a:lstStyle/>
          <a:p>
            <a:r>
              <a:rPr lang="en-US" sz="1400" b="1" i="0" dirty="0" smtClean="0"/>
              <a:t>AIFS</a:t>
            </a:r>
            <a:endParaRPr lang="en-US" sz="1400" b="1" i="0" dirty="0"/>
          </a:p>
        </p:txBody>
      </p:sp>
      <p:cxnSp>
        <p:nvCxnSpPr>
          <p:cNvPr id="17" name="Straight Arrow Connector 16"/>
          <p:cNvCxnSpPr/>
          <p:nvPr/>
        </p:nvCxnSpPr>
        <p:spPr bwMode="auto">
          <a:xfrm>
            <a:off x="838200" y="5942012"/>
            <a:ext cx="3581400" cy="15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8" name="TextBox 17"/>
          <p:cNvSpPr txBox="1"/>
          <p:nvPr/>
        </p:nvSpPr>
        <p:spPr>
          <a:xfrm>
            <a:off x="3581400" y="5638800"/>
            <a:ext cx="609600" cy="307777"/>
          </a:xfrm>
          <a:prstGeom prst="rect">
            <a:avLst/>
          </a:prstGeom>
          <a:noFill/>
        </p:spPr>
        <p:txBody>
          <a:bodyPr wrap="square" rtlCol="0">
            <a:spAutoFit/>
          </a:bodyPr>
          <a:lstStyle/>
          <a:p>
            <a:r>
              <a:rPr lang="en-US" sz="1400" b="1" i="0" dirty="0" smtClean="0"/>
              <a:t>AIFS</a:t>
            </a:r>
            <a:endParaRPr lang="en-US" sz="1400" b="1" i="0" dirty="0"/>
          </a:p>
        </p:txBody>
      </p:sp>
      <p:cxnSp>
        <p:nvCxnSpPr>
          <p:cNvPr id="19" name="Straight Arrow Connector 18"/>
          <p:cNvCxnSpPr/>
          <p:nvPr/>
        </p:nvCxnSpPr>
        <p:spPr bwMode="auto">
          <a:xfrm>
            <a:off x="838200" y="5713412"/>
            <a:ext cx="2438400" cy="15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20" name="TextBox 19"/>
          <p:cNvSpPr txBox="1"/>
          <p:nvPr/>
        </p:nvSpPr>
        <p:spPr>
          <a:xfrm>
            <a:off x="2362200" y="5410200"/>
            <a:ext cx="609600" cy="307777"/>
          </a:xfrm>
          <a:prstGeom prst="rect">
            <a:avLst/>
          </a:prstGeom>
          <a:noFill/>
        </p:spPr>
        <p:txBody>
          <a:bodyPr wrap="square" rtlCol="0">
            <a:spAutoFit/>
          </a:bodyPr>
          <a:lstStyle/>
          <a:p>
            <a:r>
              <a:rPr lang="en-US" sz="1400" b="1" i="0" dirty="0" smtClean="0"/>
              <a:t>DIFS</a:t>
            </a:r>
            <a:endParaRPr lang="en-US" sz="1400" b="1" i="0" dirty="0"/>
          </a:p>
        </p:txBody>
      </p:sp>
      <p:cxnSp>
        <p:nvCxnSpPr>
          <p:cNvPr id="21" name="Straight Arrow Connector 20"/>
          <p:cNvCxnSpPr/>
          <p:nvPr/>
        </p:nvCxnSpPr>
        <p:spPr bwMode="auto">
          <a:xfrm>
            <a:off x="838200" y="6172200"/>
            <a:ext cx="4724400" cy="15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22" name="TextBox 21"/>
          <p:cNvSpPr txBox="1"/>
          <p:nvPr/>
        </p:nvSpPr>
        <p:spPr>
          <a:xfrm>
            <a:off x="4800600" y="5867400"/>
            <a:ext cx="609600" cy="307777"/>
          </a:xfrm>
          <a:prstGeom prst="rect">
            <a:avLst/>
          </a:prstGeom>
          <a:noFill/>
        </p:spPr>
        <p:txBody>
          <a:bodyPr wrap="square" rtlCol="0">
            <a:spAutoFit/>
          </a:bodyPr>
          <a:lstStyle/>
          <a:p>
            <a:r>
              <a:rPr lang="en-US" sz="1400" b="1" i="0" dirty="0" smtClean="0"/>
              <a:t>EIFS</a:t>
            </a:r>
            <a:endParaRPr lang="en-US" sz="1400" b="1" i="0" dirty="0"/>
          </a:p>
        </p:txBody>
      </p:sp>
      <p:cxnSp>
        <p:nvCxnSpPr>
          <p:cNvPr id="33" name="Straight Connector 32"/>
          <p:cNvCxnSpPr/>
          <p:nvPr/>
        </p:nvCxnSpPr>
        <p:spPr bwMode="auto">
          <a:xfrm rot="5400000">
            <a:off x="4877594" y="5638006"/>
            <a:ext cx="1371600"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altLang="en-US" smtClean="0"/>
              <a:t>802.11 DCF</a:t>
            </a:r>
          </a:p>
        </p:txBody>
      </p:sp>
      <p:sp>
        <p:nvSpPr>
          <p:cNvPr id="3" name="Content Placeholder 2"/>
          <p:cNvSpPr>
            <a:spLocks noGrp="1"/>
          </p:cNvSpPr>
          <p:nvPr>
            <p:ph idx="1"/>
          </p:nvPr>
        </p:nvSpPr>
        <p:spPr/>
        <p:txBody>
          <a:bodyPr rtlCol="0">
            <a:normAutofit fontScale="85000" lnSpcReduction="20000"/>
          </a:bodyPr>
          <a:lstStyle/>
          <a:p>
            <a:pPr eaLnBrk="1" fontAlgn="auto" hangingPunct="1">
              <a:spcAft>
                <a:spcPts val="0"/>
              </a:spcAft>
              <a:defRPr/>
            </a:pPr>
            <a:r>
              <a:rPr lang="en-US" dirty="0" smtClean="0"/>
              <a:t>Slot time</a:t>
            </a:r>
          </a:p>
          <a:p>
            <a:pPr lvl="1" eaLnBrk="1" fontAlgn="auto" hangingPunct="1">
              <a:spcAft>
                <a:spcPts val="0"/>
              </a:spcAft>
              <a:defRPr/>
            </a:pPr>
            <a:r>
              <a:rPr lang="en-US" dirty="0" smtClean="0"/>
              <a:t>802.11b, 20us</a:t>
            </a:r>
          </a:p>
          <a:p>
            <a:pPr lvl="1" eaLnBrk="1" fontAlgn="auto" hangingPunct="1">
              <a:spcAft>
                <a:spcPts val="0"/>
              </a:spcAft>
              <a:defRPr/>
            </a:pPr>
            <a:r>
              <a:rPr lang="en-US" dirty="0" smtClean="0"/>
              <a:t>802.11a, 9us</a:t>
            </a:r>
          </a:p>
          <a:p>
            <a:pPr lvl="1" eaLnBrk="1" fontAlgn="auto" hangingPunct="1">
              <a:spcAft>
                <a:spcPts val="0"/>
              </a:spcAft>
              <a:defRPr/>
            </a:pPr>
            <a:r>
              <a:rPr lang="en-US" dirty="0" smtClean="0"/>
              <a:t>802.11g, 9us (fast slot time)</a:t>
            </a:r>
          </a:p>
          <a:p>
            <a:pPr lvl="1" eaLnBrk="1" fontAlgn="auto" hangingPunct="1">
              <a:spcAft>
                <a:spcPts val="0"/>
              </a:spcAft>
              <a:defRPr/>
            </a:pPr>
            <a:r>
              <a:rPr lang="en-US" dirty="0" smtClean="0"/>
              <a:t>802.11n, </a:t>
            </a:r>
            <a:r>
              <a:rPr lang="en-US" dirty="0"/>
              <a:t>9us (fast slot time</a:t>
            </a:r>
            <a:r>
              <a:rPr lang="en-US" dirty="0" smtClean="0"/>
              <a:t>)</a:t>
            </a:r>
          </a:p>
          <a:p>
            <a:pPr eaLnBrk="1" fontAlgn="auto" hangingPunct="1">
              <a:spcAft>
                <a:spcPts val="0"/>
              </a:spcAft>
              <a:defRPr/>
            </a:pPr>
            <a:r>
              <a:rPr lang="en-US" dirty="0" smtClean="0"/>
              <a:t>SIFS: </a:t>
            </a:r>
          </a:p>
          <a:p>
            <a:pPr lvl="1" eaLnBrk="1" fontAlgn="auto" hangingPunct="1">
              <a:spcAft>
                <a:spcPts val="0"/>
              </a:spcAft>
              <a:defRPr/>
            </a:pPr>
            <a:r>
              <a:rPr lang="en-US" dirty="0" smtClean="0"/>
              <a:t>802.11b, 10us. </a:t>
            </a:r>
          </a:p>
          <a:p>
            <a:pPr lvl="1" eaLnBrk="1" fontAlgn="auto" hangingPunct="1">
              <a:spcAft>
                <a:spcPts val="0"/>
              </a:spcAft>
              <a:defRPr/>
            </a:pPr>
            <a:r>
              <a:rPr lang="en-US" dirty="0" smtClean="0"/>
              <a:t>802.11a, 16us.</a:t>
            </a:r>
          </a:p>
          <a:p>
            <a:pPr lvl="1" eaLnBrk="1" fontAlgn="auto" hangingPunct="1">
              <a:spcAft>
                <a:spcPts val="0"/>
              </a:spcAft>
              <a:defRPr/>
            </a:pPr>
            <a:r>
              <a:rPr lang="en-US" dirty="0" smtClean="0"/>
              <a:t>802.11g, 10us.</a:t>
            </a:r>
          </a:p>
          <a:p>
            <a:pPr lvl="1" eaLnBrk="1" fontAlgn="auto" hangingPunct="1">
              <a:spcAft>
                <a:spcPts val="0"/>
              </a:spcAft>
              <a:defRPr/>
            </a:pPr>
            <a:r>
              <a:rPr lang="en-US" dirty="0" smtClean="0"/>
              <a:t>802.11n, 10us in 2.4G and 16us in 5G  </a:t>
            </a:r>
          </a:p>
          <a:p>
            <a:pPr eaLnBrk="1" fontAlgn="auto" hangingPunct="1">
              <a:spcAft>
                <a:spcPts val="0"/>
              </a:spcAft>
              <a:defRPr/>
            </a:pPr>
            <a:r>
              <a:rPr lang="en-US" dirty="0" smtClean="0"/>
              <a:t>DIFS = SIFS + 2*SLOT</a:t>
            </a:r>
          </a:p>
        </p:txBody>
      </p:sp>
    </p:spTree>
    <p:extLst>
      <p:ext uri="{BB962C8B-B14F-4D97-AF65-F5344CB8AC3E}">
        <p14:creationId xmlns:p14="http://schemas.microsoft.com/office/powerpoint/2010/main" xmlns="" val="176558745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altLang="en-US" smtClean="0"/>
              <a:t>Exercise</a:t>
            </a:r>
          </a:p>
        </p:txBody>
      </p:sp>
      <p:sp>
        <p:nvSpPr>
          <p:cNvPr id="30723" name="Content Placeholder 2"/>
          <p:cNvSpPr>
            <a:spLocks noGrp="1"/>
          </p:cNvSpPr>
          <p:nvPr>
            <p:ph idx="1"/>
          </p:nvPr>
        </p:nvSpPr>
        <p:spPr/>
        <p:txBody>
          <a:bodyPr/>
          <a:lstStyle/>
          <a:p>
            <a:r>
              <a:rPr lang="en-US" altLang="en-US" sz="2000" smtClean="0"/>
              <a:t>Assume there are three stations in a Wi-Fi network all within each other’s communication range. If the medium was busy when they received data from the upper layer. After the medium has been free for DIFS, what will happen?</a:t>
            </a:r>
          </a:p>
          <a:p>
            <a:pPr marL="857250" lvl="1" indent="-457200">
              <a:buFont typeface="Calibri" panose="020F0502020204030204" pitchFamily="34" charset="0"/>
              <a:buAutoNum type="alphaLcParenR"/>
            </a:pPr>
            <a:r>
              <a:rPr lang="en-US" altLang="en-US" sz="1600" smtClean="0"/>
              <a:t>All three stations will transmit immediately which will result in a collision. </a:t>
            </a:r>
          </a:p>
          <a:p>
            <a:pPr marL="857250" lvl="1" indent="-457200">
              <a:buFont typeface="Calibri" panose="020F0502020204030204" pitchFamily="34" charset="0"/>
              <a:buAutoNum type="alphaLcParenR"/>
            </a:pPr>
            <a:r>
              <a:rPr lang="en-US" altLang="en-US" sz="1600" smtClean="0"/>
              <a:t>All three stations will wait for others to transmit first.</a:t>
            </a:r>
          </a:p>
          <a:p>
            <a:pPr marL="857250" lvl="1" indent="-457200">
              <a:buFont typeface="Calibri" panose="020F0502020204030204" pitchFamily="34" charset="0"/>
              <a:buAutoNum type="alphaLcParenR"/>
            </a:pPr>
            <a:r>
              <a:rPr lang="en-US" altLang="en-US" sz="1600" smtClean="0"/>
              <a:t>All three stations will pick random numbers to backoff but may still collide with each other.</a:t>
            </a:r>
          </a:p>
          <a:p>
            <a:pPr marL="857250" lvl="1" indent="-457200">
              <a:buFont typeface="Calibri" panose="020F0502020204030204" pitchFamily="34" charset="0"/>
              <a:buAutoNum type="alphaLcParenR"/>
            </a:pPr>
            <a:r>
              <a:rPr lang="en-US" altLang="en-US" sz="1600" smtClean="0"/>
              <a:t>None of the above.</a:t>
            </a:r>
          </a:p>
          <a:p>
            <a:endParaRPr lang="en-US" altLang="en-US" sz="2000" smtClean="0"/>
          </a:p>
        </p:txBody>
      </p:sp>
    </p:spTree>
    <p:extLst>
      <p:ext uri="{BB962C8B-B14F-4D97-AF65-F5344CB8AC3E}">
        <p14:creationId xmlns:p14="http://schemas.microsoft.com/office/powerpoint/2010/main" xmlns="" val="67011111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altLang="en-US" smtClean="0"/>
              <a:t>Exercise</a:t>
            </a:r>
          </a:p>
        </p:txBody>
      </p:sp>
      <p:sp>
        <p:nvSpPr>
          <p:cNvPr id="32771" name="Content Placeholder 2"/>
          <p:cNvSpPr>
            <a:spLocks noGrp="1"/>
          </p:cNvSpPr>
          <p:nvPr>
            <p:ph idx="1"/>
          </p:nvPr>
        </p:nvSpPr>
        <p:spPr/>
        <p:txBody>
          <a:bodyPr/>
          <a:lstStyle/>
          <a:p>
            <a:r>
              <a:rPr lang="en-US" altLang="en-US" sz="2000" dirty="0" smtClean="0"/>
              <a:t>Suppose we run a new MAC protocol for Wi-Fi in which the AP polls each station round-robin. Here, polling means that the AP sends a polling message to a station and the polled station will send data if it has data and will send a NULL message if not. Which of the following statements is true?</a:t>
            </a:r>
          </a:p>
          <a:p>
            <a:pPr marL="800100" lvl="1" indent="-342900">
              <a:buFont typeface="Calibri" panose="020F0502020204030204" pitchFamily="34" charset="0"/>
              <a:buAutoNum type="alphaLcParenR"/>
            </a:pPr>
            <a:r>
              <a:rPr lang="en-US" altLang="en-US" sz="1600" dirty="0" smtClean="0"/>
              <a:t>It will never achieve higher efficiency than 802.11 DCF.</a:t>
            </a:r>
          </a:p>
          <a:p>
            <a:pPr marL="800100" lvl="1" indent="-342900">
              <a:buFont typeface="Calibri" panose="020F0502020204030204" pitchFamily="34" charset="0"/>
              <a:buAutoNum type="alphaLcParenR"/>
            </a:pPr>
            <a:r>
              <a:rPr lang="en-US" altLang="en-US" sz="1600" dirty="0" smtClean="0"/>
              <a:t>It may achieve higher efficiency than 802.11 DCF in some cases.</a:t>
            </a:r>
          </a:p>
          <a:p>
            <a:pPr marL="800100" lvl="1" indent="-342900">
              <a:buFont typeface="Calibri" panose="020F0502020204030204" pitchFamily="34" charset="0"/>
              <a:buAutoNum type="alphaLcParenR"/>
            </a:pPr>
            <a:r>
              <a:rPr lang="en-US" altLang="en-US" sz="1600" dirty="0" smtClean="0"/>
              <a:t>It will always achieve higher efficiency than 802.11 DCF.</a:t>
            </a:r>
          </a:p>
          <a:p>
            <a:pPr marL="800100" lvl="1" indent="-342900">
              <a:buFont typeface="Calibri" panose="020F0502020204030204" pitchFamily="34" charset="0"/>
              <a:buAutoNum type="alphaLcParenR"/>
            </a:pPr>
            <a:r>
              <a:rPr lang="en-US" altLang="en-US" sz="1600" dirty="0" smtClean="0"/>
              <a:t>None of the above.</a:t>
            </a:r>
          </a:p>
          <a:p>
            <a:endParaRPr lang="en-US" altLang="en-US" sz="2000" dirty="0" smtClean="0"/>
          </a:p>
        </p:txBody>
      </p:sp>
    </p:spTree>
    <p:extLst>
      <p:ext uri="{BB962C8B-B14F-4D97-AF65-F5344CB8AC3E}">
        <p14:creationId xmlns:p14="http://schemas.microsoft.com/office/powerpoint/2010/main" xmlns="" val="367007880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altLang="en-US" smtClean="0"/>
              <a:t>Exercise</a:t>
            </a:r>
          </a:p>
        </p:txBody>
      </p:sp>
      <p:sp>
        <p:nvSpPr>
          <p:cNvPr id="34819" name="Content Placeholder 2"/>
          <p:cNvSpPr>
            <a:spLocks noGrp="1"/>
          </p:cNvSpPr>
          <p:nvPr>
            <p:ph idx="1"/>
          </p:nvPr>
        </p:nvSpPr>
        <p:spPr/>
        <p:txBody>
          <a:bodyPr/>
          <a:lstStyle/>
          <a:p>
            <a:r>
              <a:rPr lang="en-US" altLang="en-US" sz="2000" dirty="0" smtClean="0"/>
              <a:t>Suppose a Wi-Fi network has three nodes, A, B, and C, each with exactly one frame to send to the Access Point (AP). Suppose A and B received the data from their upper layers at the same time when the AP was transmitting, and A successfully grabbed the medium after the AP finished transmitting. Suppose C received the data from its upper layer after A started transmitting. Which of the following statements is true?</a:t>
            </a:r>
          </a:p>
          <a:p>
            <a:pPr marL="800100" lvl="1" indent="-342900">
              <a:buFont typeface="Calibri" panose="020F0502020204030204" pitchFamily="34" charset="0"/>
              <a:buAutoNum type="alphaLcParenR"/>
            </a:pPr>
            <a:r>
              <a:rPr lang="en-US" altLang="en-US" sz="1600" dirty="0" smtClean="0"/>
              <a:t>B will have a higher probability to transmit than C after A finishes.</a:t>
            </a:r>
          </a:p>
          <a:p>
            <a:pPr marL="800100" lvl="1" indent="-342900">
              <a:buFont typeface="Calibri" panose="020F0502020204030204" pitchFamily="34" charset="0"/>
              <a:buAutoNum type="alphaLcParenR"/>
            </a:pPr>
            <a:r>
              <a:rPr lang="en-US" altLang="en-US" sz="1600" dirty="0" smtClean="0"/>
              <a:t>B and C will have an equal probability to transmit after A finishes.</a:t>
            </a:r>
          </a:p>
          <a:p>
            <a:pPr marL="800100" lvl="1" indent="-342900">
              <a:buFont typeface="Calibri" panose="020F0502020204030204" pitchFamily="34" charset="0"/>
              <a:buAutoNum type="alphaLcParenR"/>
            </a:pPr>
            <a:r>
              <a:rPr lang="en-US" altLang="en-US" sz="1600" dirty="0" smtClean="0"/>
              <a:t>B and C will transmit at the same time after A finishes which will be a collision.</a:t>
            </a:r>
          </a:p>
          <a:p>
            <a:pPr marL="800100" lvl="1" indent="-342900">
              <a:buFont typeface="Calibri" panose="020F0502020204030204" pitchFamily="34" charset="0"/>
              <a:buAutoNum type="alphaLcParenR"/>
            </a:pPr>
            <a:r>
              <a:rPr lang="en-US" altLang="en-US" sz="1600" dirty="0" smtClean="0"/>
              <a:t>None of the above. </a:t>
            </a:r>
          </a:p>
          <a:p>
            <a:endParaRPr lang="en-US" altLang="en-US" sz="2000" dirty="0" smtClean="0"/>
          </a:p>
        </p:txBody>
      </p:sp>
    </p:spTree>
    <p:extLst>
      <p:ext uri="{BB962C8B-B14F-4D97-AF65-F5344CB8AC3E}">
        <p14:creationId xmlns:p14="http://schemas.microsoft.com/office/powerpoint/2010/main" xmlns="" val="3915483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mtClean="0"/>
              <a:t>ALOHA</a:t>
            </a:r>
          </a:p>
        </p:txBody>
      </p:sp>
      <p:sp>
        <p:nvSpPr>
          <p:cNvPr id="7171" name="Content Placeholder 2"/>
          <p:cNvSpPr>
            <a:spLocks noGrp="1"/>
          </p:cNvSpPr>
          <p:nvPr>
            <p:ph idx="1"/>
          </p:nvPr>
        </p:nvSpPr>
        <p:spPr/>
        <p:txBody>
          <a:bodyPr/>
          <a:lstStyle/>
          <a:p>
            <a:pPr eaLnBrk="1" hangingPunct="1"/>
            <a:r>
              <a:rPr lang="en-US" altLang="en-US" smtClean="0"/>
              <a:t>What is the performance likely to be?</a:t>
            </a:r>
          </a:p>
          <a:p>
            <a:pPr eaLnBrk="1" hangingPunct="1"/>
            <a:r>
              <a:rPr lang="en-US" altLang="en-US" smtClean="0"/>
              <a:t>In other words, if we plot a curve where the x axis is the offered load and y axis is the throughput, how would you expect it to be?</a:t>
            </a:r>
          </a:p>
          <a:p>
            <a:pPr lvl="1" eaLnBrk="1" hangingPunct="1"/>
            <a:r>
              <a:rPr lang="en-US" altLang="en-US" smtClean="0"/>
              <a:t>At low traffic load, everything will get through.</a:t>
            </a:r>
          </a:p>
          <a:p>
            <a:pPr lvl="1" eaLnBrk="1" hangingPunct="1"/>
            <a:r>
              <a:rPr lang="en-US" altLang="en-US" smtClean="0"/>
              <a:t>At high traffic load, very few frames can get through.</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lstStyle/>
          <a:p>
            <a:r>
              <a:rPr lang="en-US" altLang="en-US" dirty="0" smtClean="0"/>
              <a:t>Some points</a:t>
            </a:r>
          </a:p>
        </p:txBody>
      </p:sp>
      <p:sp>
        <p:nvSpPr>
          <p:cNvPr id="69635" name="Content Placeholder 2"/>
          <p:cNvSpPr>
            <a:spLocks noGrp="1"/>
          </p:cNvSpPr>
          <p:nvPr>
            <p:ph idx="1"/>
          </p:nvPr>
        </p:nvSpPr>
        <p:spPr/>
        <p:txBody>
          <a:bodyPr/>
          <a:lstStyle/>
          <a:p>
            <a:r>
              <a:rPr lang="en-US" altLang="en-US" dirty="0" smtClean="0"/>
              <a:t>Can a Wi-Fi device know its packet collided with another packet?</a:t>
            </a:r>
          </a:p>
          <a:p>
            <a:r>
              <a:rPr lang="en-US" altLang="en-US" dirty="0" smtClean="0"/>
              <a:t>Yes, sometimes. </a:t>
            </a:r>
          </a:p>
          <a:p>
            <a:pPr lvl="1"/>
            <a:r>
              <a:rPr lang="en-US" altLang="en-US" dirty="0" smtClean="0"/>
              <a:t>When it finds the medium busy after its own transmission</a:t>
            </a:r>
          </a:p>
        </p:txBody>
      </p:sp>
    </p:spTree>
    <p:extLst>
      <p:ext uri="{BB962C8B-B14F-4D97-AF65-F5344CB8AC3E}">
        <p14:creationId xmlns:p14="http://schemas.microsoft.com/office/powerpoint/2010/main" xmlns="" val="348904637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p:txBody>
          <a:bodyPr/>
          <a:lstStyle/>
          <a:p>
            <a:r>
              <a:rPr lang="en-US" altLang="en-US" dirty="0" smtClean="0"/>
              <a:t>A few points</a:t>
            </a:r>
          </a:p>
        </p:txBody>
      </p:sp>
      <p:sp>
        <p:nvSpPr>
          <p:cNvPr id="70659" name="Content Placeholder 2"/>
          <p:cNvSpPr>
            <a:spLocks noGrp="1"/>
          </p:cNvSpPr>
          <p:nvPr>
            <p:ph idx="1"/>
          </p:nvPr>
        </p:nvSpPr>
        <p:spPr/>
        <p:txBody>
          <a:bodyPr/>
          <a:lstStyle/>
          <a:p>
            <a:r>
              <a:rPr lang="en-US" altLang="en-US" smtClean="0"/>
              <a:t>Can a Wi-Fi device know the channel is actually not too bad?</a:t>
            </a:r>
          </a:p>
          <a:p>
            <a:r>
              <a:rPr lang="en-US" altLang="en-US" smtClean="0"/>
              <a:t>Yes, sometimes. </a:t>
            </a:r>
          </a:p>
          <a:p>
            <a:pPr lvl="1"/>
            <a:r>
              <a:rPr lang="en-US" altLang="en-US" smtClean="0"/>
              <a:t>When it finds ACK signal is very strong</a:t>
            </a:r>
          </a:p>
          <a:p>
            <a:pPr lvl="2"/>
            <a:r>
              <a:rPr lang="en-US" altLang="en-US" smtClean="0"/>
              <a:t>Channel is reciprocal</a:t>
            </a:r>
          </a:p>
          <a:p>
            <a:pPr lvl="1"/>
            <a:r>
              <a:rPr lang="en-US" altLang="en-US" smtClean="0"/>
              <a:t>Cannot determine if the signal is not very strong</a:t>
            </a:r>
          </a:p>
        </p:txBody>
      </p:sp>
    </p:spTree>
    <p:extLst>
      <p:ext uri="{BB962C8B-B14F-4D97-AF65-F5344CB8AC3E}">
        <p14:creationId xmlns:p14="http://schemas.microsoft.com/office/powerpoint/2010/main" xmlns="" val="323512697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p:txBody>
          <a:bodyPr/>
          <a:lstStyle/>
          <a:p>
            <a:r>
              <a:rPr lang="en-US" altLang="en-US" dirty="0" smtClean="0"/>
              <a:t>A few points</a:t>
            </a:r>
          </a:p>
        </p:txBody>
      </p:sp>
      <p:sp>
        <p:nvSpPr>
          <p:cNvPr id="71683" name="Content Placeholder 2"/>
          <p:cNvSpPr>
            <a:spLocks noGrp="1"/>
          </p:cNvSpPr>
          <p:nvPr>
            <p:ph idx="1"/>
          </p:nvPr>
        </p:nvSpPr>
        <p:spPr/>
        <p:txBody>
          <a:bodyPr/>
          <a:lstStyle/>
          <a:p>
            <a:r>
              <a:rPr lang="en-US" altLang="en-US" smtClean="0"/>
              <a:t>Can a Wi-Fi device know there is a hidden terminal?</a:t>
            </a:r>
          </a:p>
          <a:p>
            <a:r>
              <a:rPr lang="en-US" altLang="en-US" smtClean="0"/>
              <a:t>Yes, sometimes. </a:t>
            </a:r>
          </a:p>
          <a:p>
            <a:pPr lvl="1"/>
            <a:r>
              <a:rPr lang="en-US" altLang="en-US" smtClean="0"/>
              <a:t>When it receives some dataless-ACK, i.e., an ACK with no data packet before it</a:t>
            </a:r>
          </a:p>
          <a:p>
            <a:pPr lvl="1"/>
            <a:r>
              <a:rPr lang="en-US" altLang="en-US" smtClean="0"/>
              <a:t>Means there is someone transmitting the data packet but I cannot detect it</a:t>
            </a:r>
          </a:p>
          <a:p>
            <a:pPr lvl="1"/>
            <a:endParaRPr lang="en-US" altLang="en-US" smtClean="0"/>
          </a:p>
          <a:p>
            <a:pPr lvl="1"/>
            <a:endParaRPr lang="en-US" altLang="en-US" smtClean="0"/>
          </a:p>
        </p:txBody>
      </p:sp>
    </p:spTree>
    <p:extLst>
      <p:ext uri="{BB962C8B-B14F-4D97-AF65-F5344CB8AC3E}">
        <p14:creationId xmlns:p14="http://schemas.microsoft.com/office/powerpoint/2010/main" xmlns="" val="316073353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pPr eaLnBrk="1" hangingPunct="1"/>
            <a:r>
              <a:rPr lang="en-US" altLang="en-US" smtClean="0"/>
              <a:t>Rate Adaptation</a:t>
            </a:r>
          </a:p>
        </p:txBody>
      </p:sp>
      <p:sp>
        <p:nvSpPr>
          <p:cNvPr id="3" name="Content Placeholder 2"/>
          <p:cNvSpPr>
            <a:spLocks noGrp="1"/>
          </p:cNvSpPr>
          <p:nvPr>
            <p:ph idx="1"/>
          </p:nvPr>
        </p:nvSpPr>
        <p:spPr/>
        <p:txBody>
          <a:bodyPr rtlCol="0">
            <a:normAutofit fontScale="92500" lnSpcReduction="10000"/>
          </a:bodyPr>
          <a:lstStyle/>
          <a:p>
            <a:pPr eaLnBrk="1" fontAlgn="auto" hangingPunct="1">
              <a:spcAft>
                <a:spcPts val="0"/>
              </a:spcAft>
              <a:defRPr/>
            </a:pPr>
            <a:r>
              <a:rPr lang="en-US" sz="3600" dirty="0" smtClean="0"/>
              <a:t>Wireless nodes may have different channels, some strong, some weak. </a:t>
            </a:r>
          </a:p>
          <a:p>
            <a:pPr eaLnBrk="1" fontAlgn="auto" hangingPunct="1">
              <a:spcAft>
                <a:spcPts val="0"/>
              </a:spcAft>
              <a:defRPr/>
            </a:pPr>
            <a:r>
              <a:rPr lang="en-US" sz="3600" dirty="0" smtClean="0"/>
              <a:t>Which rate should you choose? Higher data rate requires stronger channels. You should select a rate that most suitable for your channel.</a:t>
            </a:r>
          </a:p>
          <a:p>
            <a:pPr eaLnBrk="1" fontAlgn="auto" hangingPunct="1">
              <a:spcAft>
                <a:spcPts val="0"/>
              </a:spcAft>
              <a:defRPr/>
            </a:pPr>
            <a:r>
              <a:rPr lang="en-US" sz="3600" dirty="0" smtClean="0"/>
              <a:t>If you select a rate that is above the channel can take, the Packet Error Ratio is going to be high.</a:t>
            </a:r>
          </a:p>
          <a:p>
            <a:pPr eaLnBrk="1" fontAlgn="auto" hangingPunct="1">
              <a:spcAft>
                <a:spcPts val="0"/>
              </a:spcAft>
              <a:defRPr/>
            </a:pPr>
            <a:endParaRPr lang="en-US" sz="3600" dirty="0" smtClean="0"/>
          </a:p>
          <a:p>
            <a:pPr eaLnBrk="1" fontAlgn="auto" hangingPunct="1">
              <a:spcAft>
                <a:spcPts val="0"/>
              </a:spcAft>
              <a:defRPr/>
            </a:pPr>
            <a:endParaRPr lang="en-US" sz="3600" dirty="0" smtClean="0"/>
          </a:p>
          <a:p>
            <a:pPr eaLnBrk="1" fontAlgn="auto" hangingPunct="1">
              <a:spcAft>
                <a:spcPts val="0"/>
              </a:spcAft>
              <a:defRPr/>
            </a:pPr>
            <a:endParaRPr lang="en-US" sz="2000" dirty="0" smtClean="0">
              <a:hlinkClick r:id="rId2"/>
            </a:endParaRPr>
          </a:p>
        </p:txBody>
      </p:sp>
    </p:spTree>
    <p:extLst>
      <p:ext uri="{BB962C8B-B14F-4D97-AF65-F5344CB8AC3E}">
        <p14:creationId xmlns:p14="http://schemas.microsoft.com/office/powerpoint/2010/main" xmlns="" val="360523646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r>
              <a:rPr lang="en-US" altLang="en-US" smtClean="0"/>
              <a:t>Rate Adaptation</a:t>
            </a:r>
          </a:p>
        </p:txBody>
      </p:sp>
      <p:sp>
        <p:nvSpPr>
          <p:cNvPr id="63491" name="Content Placeholder 2"/>
          <p:cNvSpPr>
            <a:spLocks noGrp="1"/>
          </p:cNvSpPr>
          <p:nvPr>
            <p:ph idx="1"/>
          </p:nvPr>
        </p:nvSpPr>
        <p:spPr/>
        <p:txBody>
          <a:bodyPr/>
          <a:lstStyle/>
          <a:p>
            <a:r>
              <a:rPr lang="en-US" altLang="en-US" smtClean="0"/>
              <a:t>Rate adaptation is not part of the 802.11 standard.</a:t>
            </a:r>
          </a:p>
          <a:p>
            <a:r>
              <a:rPr lang="en-US" altLang="en-US" smtClean="0"/>
              <a:t>Commonly implemented in the device driver.</a:t>
            </a:r>
          </a:p>
        </p:txBody>
      </p:sp>
    </p:spTree>
    <p:extLst>
      <p:ext uri="{BB962C8B-B14F-4D97-AF65-F5344CB8AC3E}">
        <p14:creationId xmlns:p14="http://schemas.microsoft.com/office/powerpoint/2010/main" xmlns="" val="201959612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r>
              <a:rPr lang="en-US" altLang="en-US" smtClean="0"/>
              <a:t>Rate Adaptation</a:t>
            </a:r>
          </a:p>
        </p:txBody>
      </p:sp>
      <p:sp>
        <p:nvSpPr>
          <p:cNvPr id="64515" name="Content Placeholder 2"/>
          <p:cNvSpPr>
            <a:spLocks noGrp="1"/>
          </p:cNvSpPr>
          <p:nvPr>
            <p:ph idx="1"/>
          </p:nvPr>
        </p:nvSpPr>
        <p:spPr/>
        <p:txBody>
          <a:bodyPr/>
          <a:lstStyle/>
          <a:p>
            <a:r>
              <a:rPr lang="en-US" altLang="en-US" smtClean="0"/>
              <a:t>Algorithm 1. Maintains a current data rate. </a:t>
            </a:r>
          </a:p>
          <a:p>
            <a:pPr lvl="1"/>
            <a:r>
              <a:rPr lang="en-US" altLang="en-US" smtClean="0"/>
              <a:t>If 10 consecutive packets are good, send a packet as sample at a higher data rate.</a:t>
            </a:r>
          </a:p>
          <a:p>
            <a:pPr lvl="2"/>
            <a:r>
              <a:rPr lang="en-US" altLang="en-US" smtClean="0"/>
              <a:t>If 2 consecutive samples are good, jump to a rate higher</a:t>
            </a:r>
          </a:p>
          <a:p>
            <a:pPr lvl="1"/>
            <a:r>
              <a:rPr lang="en-US" altLang="en-US" smtClean="0"/>
              <a:t>If 3 consecutive packets are lost, reduce the data rate.</a:t>
            </a:r>
          </a:p>
          <a:p>
            <a:pPr lvl="2"/>
            <a:endParaRPr lang="en-US" altLang="en-US" smtClean="0"/>
          </a:p>
          <a:p>
            <a:endParaRPr lang="en-US" altLang="en-US" smtClean="0"/>
          </a:p>
        </p:txBody>
      </p:sp>
    </p:spTree>
    <p:extLst>
      <p:ext uri="{BB962C8B-B14F-4D97-AF65-F5344CB8AC3E}">
        <p14:creationId xmlns:p14="http://schemas.microsoft.com/office/powerpoint/2010/main" xmlns="" val="135340037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r>
              <a:rPr lang="en-US" altLang="en-US" smtClean="0"/>
              <a:t>Rate Adaptation</a:t>
            </a:r>
          </a:p>
        </p:txBody>
      </p:sp>
      <p:sp>
        <p:nvSpPr>
          <p:cNvPr id="65539" name="Content Placeholder 2"/>
          <p:cNvSpPr>
            <a:spLocks noGrp="1"/>
          </p:cNvSpPr>
          <p:nvPr>
            <p:ph idx="1"/>
          </p:nvPr>
        </p:nvSpPr>
        <p:spPr/>
        <p:txBody>
          <a:bodyPr/>
          <a:lstStyle/>
          <a:p>
            <a:r>
              <a:rPr lang="en-US" altLang="en-US" dirty="0" smtClean="0"/>
              <a:t>Salient features of Algorithm 1:</a:t>
            </a:r>
          </a:p>
          <a:p>
            <a:pPr lvl="1"/>
            <a:r>
              <a:rPr lang="en-US" altLang="en-US" dirty="0" smtClean="0"/>
              <a:t>If channel becomes better, will eventually jump to higher rates</a:t>
            </a:r>
          </a:p>
          <a:p>
            <a:pPr lvl="1"/>
            <a:r>
              <a:rPr lang="en-US" altLang="en-US" dirty="0" smtClean="0"/>
              <a:t>If channel becomes worse, will reduce rate pretty quickly</a:t>
            </a:r>
          </a:p>
          <a:p>
            <a:pPr lvl="1"/>
            <a:r>
              <a:rPr lang="en-US" altLang="en-US" dirty="0" smtClean="0"/>
              <a:t>In other words, will make sure the link is operative</a:t>
            </a:r>
          </a:p>
        </p:txBody>
      </p:sp>
    </p:spTree>
    <p:extLst>
      <p:ext uri="{BB962C8B-B14F-4D97-AF65-F5344CB8AC3E}">
        <p14:creationId xmlns:p14="http://schemas.microsoft.com/office/powerpoint/2010/main" xmlns="" val="124660667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p:txBody>
          <a:bodyPr/>
          <a:lstStyle/>
          <a:p>
            <a:r>
              <a:rPr lang="en-US" altLang="en-US" smtClean="0"/>
              <a:t>Rate Adaptation</a:t>
            </a:r>
          </a:p>
        </p:txBody>
      </p:sp>
      <p:sp>
        <p:nvSpPr>
          <p:cNvPr id="68611" name="Content Placeholder 2"/>
          <p:cNvSpPr>
            <a:spLocks noGrp="1"/>
          </p:cNvSpPr>
          <p:nvPr>
            <p:ph idx="1"/>
          </p:nvPr>
        </p:nvSpPr>
        <p:spPr/>
        <p:txBody>
          <a:bodyPr/>
          <a:lstStyle/>
          <a:p>
            <a:r>
              <a:rPr lang="en-US" altLang="en-US" smtClean="0"/>
              <a:t>Wi-Fi devices have inherent difficulties to do rate adaptation</a:t>
            </a:r>
          </a:p>
          <a:p>
            <a:pPr lvl="1"/>
            <a:r>
              <a:rPr lang="en-US" altLang="en-US" smtClean="0"/>
              <a:t>The protocol does not have support for channel state feedback (newer ones have)</a:t>
            </a:r>
          </a:p>
          <a:p>
            <a:pPr lvl="1"/>
            <a:r>
              <a:rPr lang="en-US" altLang="en-US" smtClean="0"/>
              <a:t>So, have to rely on the loss statistics</a:t>
            </a:r>
          </a:p>
          <a:p>
            <a:pPr lvl="2"/>
            <a:r>
              <a:rPr lang="en-US" altLang="en-US" smtClean="0"/>
              <a:t>There are more than one possible causes of packet loss, i.e., bad channel, collision, hidden terminal</a:t>
            </a:r>
          </a:p>
          <a:p>
            <a:pPr lvl="2"/>
            <a:r>
              <a:rPr lang="en-US" altLang="en-US" smtClean="0"/>
              <a:t>The protocol does not provide a mechanism to allow the sender to learn the cause of loss, although the receiver may know it</a:t>
            </a:r>
          </a:p>
        </p:txBody>
      </p:sp>
    </p:spTree>
    <p:extLst>
      <p:ext uri="{BB962C8B-B14F-4D97-AF65-F5344CB8AC3E}">
        <p14:creationId xmlns:p14="http://schemas.microsoft.com/office/powerpoint/2010/main" xmlns="" val="1712026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altLang="en-US" smtClean="0"/>
              <a:t>Slotted ALOHA</a:t>
            </a:r>
          </a:p>
        </p:txBody>
      </p:sp>
      <p:sp>
        <p:nvSpPr>
          <p:cNvPr id="8195" name="Content Placeholder 2"/>
          <p:cNvSpPr>
            <a:spLocks noGrp="1"/>
          </p:cNvSpPr>
          <p:nvPr>
            <p:ph idx="1"/>
          </p:nvPr>
        </p:nvSpPr>
        <p:spPr/>
        <p:txBody>
          <a:bodyPr/>
          <a:lstStyle/>
          <a:p>
            <a:pPr eaLnBrk="1" hangingPunct="1"/>
            <a:r>
              <a:rPr lang="en-US" altLang="en-US" dirty="0" smtClean="0"/>
              <a:t>Time is divided into slots and each station sends at the beginning of time slots.</a:t>
            </a:r>
          </a:p>
          <a:p>
            <a:pPr eaLnBrk="1" hangingPunct="1"/>
            <a:r>
              <a:rPr lang="en-US" altLang="en-US" dirty="0" smtClean="0"/>
              <a:t>Intuitively, why this is better? </a:t>
            </a:r>
          </a:p>
          <a:p>
            <a:pPr lvl="1" eaLnBrk="1" hangingPunct="1"/>
            <a:r>
              <a:rPr lang="en-US" altLang="en-US" dirty="0" smtClean="0"/>
              <a:t>Because at least nodes are trying to coordinate with each other.</a:t>
            </a:r>
          </a:p>
          <a:p>
            <a:pPr eaLnBrk="1" hangingPunct="1"/>
            <a:r>
              <a:rPr lang="en-US" altLang="en-US" dirty="0" smtClean="0"/>
              <a:t>Can we do even better than that?</a:t>
            </a:r>
          </a:p>
          <a:p>
            <a:pPr lvl="1" eaLnBrk="1" hangingPunct="1"/>
            <a:r>
              <a:rPr lang="en-US" altLang="en-US" dirty="0" smtClean="0"/>
              <a:t>What other coordination can you do?</a:t>
            </a:r>
          </a:p>
          <a:p>
            <a:pPr eaLnBrk="1" hangingPunct="1"/>
            <a:endParaRPr lang="en-US" altLang="en-US" dirty="0" smtClean="0"/>
          </a:p>
          <a:p>
            <a:pPr eaLnBrk="1" hangingPunct="1"/>
            <a:endParaRPr lang="en-US" alt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rtlCol="0">
            <a:normAutofit fontScale="90000"/>
          </a:bodyPr>
          <a:lstStyle/>
          <a:p>
            <a:pPr eaLnBrk="1" fontAlgn="auto" hangingPunct="1">
              <a:spcAft>
                <a:spcPts val="0"/>
              </a:spcAft>
              <a:defRPr/>
            </a:pPr>
            <a:r>
              <a:rPr lang="en-US" dirty="0" smtClean="0"/>
              <a:t>Beyond Aloha – Carrier Sense Protocols</a:t>
            </a:r>
          </a:p>
        </p:txBody>
      </p:sp>
      <p:sp>
        <p:nvSpPr>
          <p:cNvPr id="9219" name="Content Placeholder 2"/>
          <p:cNvSpPr>
            <a:spLocks noGrp="1"/>
          </p:cNvSpPr>
          <p:nvPr>
            <p:ph idx="1"/>
          </p:nvPr>
        </p:nvSpPr>
        <p:spPr/>
        <p:txBody>
          <a:bodyPr/>
          <a:lstStyle/>
          <a:p>
            <a:pPr eaLnBrk="1" hangingPunct="1"/>
            <a:r>
              <a:rPr lang="en-US" altLang="en-US" dirty="0" smtClean="0"/>
              <a:t>CSMA – Carrier Sense Multiple Access</a:t>
            </a:r>
          </a:p>
          <a:p>
            <a:pPr eaLnBrk="1" hangingPunct="1"/>
            <a:r>
              <a:rPr lang="en-US" altLang="en-US" b="1" dirty="0" smtClean="0"/>
              <a:t>Listen before send</a:t>
            </a:r>
            <a:r>
              <a:rPr lang="en-US" altLang="en-US" dirty="0" smtClean="0"/>
              <a:t>, a basic courtesy </a:t>
            </a:r>
          </a:p>
          <a:p>
            <a:pPr eaLnBrk="1" hangingPunct="1"/>
            <a:r>
              <a:rPr lang="en-US" altLang="en-US" dirty="0" smtClean="0"/>
              <a:t>Why call it carrier?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smtClean="0"/>
              <a:t>Carrier Sense</a:t>
            </a:r>
          </a:p>
        </p:txBody>
      </p:sp>
      <p:sp>
        <p:nvSpPr>
          <p:cNvPr id="3" name="Content Placeholder 2"/>
          <p:cNvSpPr>
            <a:spLocks noGrp="1"/>
          </p:cNvSpPr>
          <p:nvPr>
            <p:ph idx="1"/>
          </p:nvPr>
        </p:nvSpPr>
        <p:spPr/>
        <p:txBody>
          <a:bodyPr rtlCol="0">
            <a:normAutofit fontScale="92500" lnSpcReduction="20000"/>
          </a:bodyPr>
          <a:lstStyle/>
          <a:p>
            <a:pPr eaLnBrk="1" fontAlgn="auto" hangingPunct="1">
              <a:spcAft>
                <a:spcPts val="0"/>
              </a:spcAft>
              <a:defRPr/>
            </a:pPr>
            <a:r>
              <a:rPr lang="en-US" dirty="0" smtClean="0"/>
              <a:t>1-persistent</a:t>
            </a:r>
          </a:p>
          <a:p>
            <a:pPr lvl="1" eaLnBrk="1" fontAlgn="auto" hangingPunct="1">
              <a:spcAft>
                <a:spcPts val="0"/>
              </a:spcAft>
              <a:buFont typeface="Arial" charset="0"/>
              <a:buChar char="–"/>
              <a:defRPr/>
            </a:pPr>
            <a:r>
              <a:rPr lang="en-US" dirty="0" smtClean="0"/>
              <a:t>Station listens to the channel, if busy, waits until idle and send immediately. If collision, waits for a random time and starts over again.</a:t>
            </a:r>
          </a:p>
          <a:p>
            <a:pPr eaLnBrk="1" fontAlgn="auto" hangingPunct="1">
              <a:spcAft>
                <a:spcPts val="0"/>
              </a:spcAft>
              <a:defRPr/>
            </a:pPr>
            <a:r>
              <a:rPr lang="en-US" dirty="0" smtClean="0"/>
              <a:t>Better than ALOHA because at least if someone is sending, won’t send</a:t>
            </a:r>
          </a:p>
          <a:p>
            <a:pPr eaLnBrk="1" fontAlgn="auto" hangingPunct="1">
              <a:spcAft>
                <a:spcPts val="0"/>
              </a:spcAft>
              <a:defRPr/>
            </a:pPr>
            <a:r>
              <a:rPr lang="en-US" dirty="0" smtClean="0"/>
              <a:t>Problems</a:t>
            </a:r>
          </a:p>
          <a:p>
            <a:pPr lvl="1" eaLnBrk="1" fontAlgn="auto" hangingPunct="1">
              <a:spcAft>
                <a:spcPts val="0"/>
              </a:spcAft>
              <a:defRPr/>
            </a:pPr>
            <a:r>
              <a:rPr lang="en-US" dirty="0" smtClean="0"/>
              <a:t>Two stations wait for channel to be idle and will send at the same time</a:t>
            </a:r>
          </a:p>
          <a:p>
            <a:pPr lvl="1" eaLnBrk="1" fontAlgn="auto" hangingPunct="1">
              <a:spcAft>
                <a:spcPts val="0"/>
              </a:spcAft>
              <a:defRPr/>
            </a:pPr>
            <a:r>
              <a:rPr lang="en-US" dirty="0" smtClean="0"/>
              <a:t>If propagation delay is long, B does not know A has started sending</a:t>
            </a:r>
          </a:p>
          <a:p>
            <a:pPr eaLnBrk="1" fontAlgn="auto" hangingPunct="1">
              <a:spcAft>
                <a:spcPts val="0"/>
              </a:spcAft>
              <a:defRPr/>
            </a:pPr>
            <a:endParaRPr lang="en-US" dirty="0" smtClean="0"/>
          </a:p>
          <a:p>
            <a:pPr eaLnBrk="1" fontAlgn="auto" hangingPunct="1">
              <a:spcAft>
                <a:spcPts val="0"/>
              </a:spcAft>
              <a:defRPr/>
            </a:pPr>
            <a:endParaRPr lang="en-US"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14877</TotalTime>
  <Words>4459</Words>
  <Application>Microsoft Macintosh PowerPoint</Application>
  <PresentationFormat>On-screen Show (4:3)</PresentationFormat>
  <Paragraphs>491</Paragraphs>
  <Slides>67</Slides>
  <Notes>38</Notes>
  <HiddenSlides>0</HiddenSlides>
  <MMClips>0</MMClips>
  <ScaleCrop>false</ScaleCrop>
  <HeadingPairs>
    <vt:vector size="4" baseType="variant">
      <vt:variant>
        <vt:lpstr>Theme</vt:lpstr>
      </vt:variant>
      <vt:variant>
        <vt:i4>1</vt:i4>
      </vt:variant>
      <vt:variant>
        <vt:lpstr>Slide Titles</vt:lpstr>
      </vt:variant>
      <vt:variant>
        <vt:i4>67</vt:i4>
      </vt:variant>
    </vt:vector>
  </HeadingPairs>
  <TitlesOfParts>
    <vt:vector size="68" baseType="lpstr">
      <vt:lpstr>Office Theme</vt:lpstr>
      <vt:lpstr>Medium Access Control (MAC)</vt:lpstr>
      <vt:lpstr>MAC</vt:lpstr>
      <vt:lpstr>A simple MAC protocol</vt:lpstr>
      <vt:lpstr>ALOHA</vt:lpstr>
      <vt:lpstr>ALOHA</vt:lpstr>
      <vt:lpstr>ALOHA</vt:lpstr>
      <vt:lpstr>Slotted ALOHA</vt:lpstr>
      <vt:lpstr>Beyond Aloha – Carrier Sense Protocols</vt:lpstr>
      <vt:lpstr>Carrier Sense</vt:lpstr>
      <vt:lpstr>Carrier Sense</vt:lpstr>
      <vt:lpstr>CSMA with Collision Detection</vt:lpstr>
      <vt:lpstr>Collision-free protocols</vt:lpstr>
      <vt:lpstr>Collision free protocol</vt:lpstr>
      <vt:lpstr>Collision free protocols</vt:lpstr>
      <vt:lpstr>Limited Contention Protocols</vt:lpstr>
      <vt:lpstr>Limited contention protocol</vt:lpstr>
      <vt:lpstr>Adaptive tree walk: an example</vt:lpstr>
      <vt:lpstr>Adaptive tree walk</vt:lpstr>
      <vt:lpstr>Classic Ethernet</vt:lpstr>
      <vt:lpstr>Classic Ethernet (802.3)</vt:lpstr>
      <vt:lpstr>Ethernet (802.3): MAC </vt:lpstr>
      <vt:lpstr>Why binary exponential backoff </vt:lpstr>
      <vt:lpstr>Binary exponential backoff </vt:lpstr>
      <vt:lpstr>802.3 </vt:lpstr>
      <vt:lpstr>Problem</vt:lpstr>
      <vt:lpstr>Problem</vt:lpstr>
      <vt:lpstr>Ethernet Frame Format</vt:lpstr>
      <vt:lpstr>Minimum Frame Size</vt:lpstr>
      <vt:lpstr>Minimum Frame Size</vt:lpstr>
      <vt:lpstr>Worst case</vt:lpstr>
      <vt:lpstr>Minimum Frame Size</vt:lpstr>
      <vt:lpstr>Minimum Frame Size</vt:lpstr>
      <vt:lpstr>Problem</vt:lpstr>
      <vt:lpstr>Wireless LAN 802.11 (WiFi)</vt:lpstr>
      <vt:lpstr>Wire LANs 802.11</vt:lpstr>
      <vt:lpstr>Two modes of operation</vt:lpstr>
      <vt:lpstr>Properties of wireless communications (.vs. wired LANs)</vt:lpstr>
      <vt:lpstr>Properties of wireless communications </vt:lpstr>
      <vt:lpstr>Properties of wireless communications </vt:lpstr>
      <vt:lpstr>Properties of wireless communications </vt:lpstr>
      <vt:lpstr>Properties of wireless communications</vt:lpstr>
      <vt:lpstr>Hidden terminal problem</vt:lpstr>
      <vt:lpstr>Exposed terminal problem</vt:lpstr>
      <vt:lpstr>Issues with CSMA/CD in WiFi</vt:lpstr>
      <vt:lpstr>Multiple Access with Collision Avoidance</vt:lpstr>
      <vt:lpstr>Actions of various stations under MACA</vt:lpstr>
      <vt:lpstr>802.11 MAC protocol: CSMA/CA</vt:lpstr>
      <vt:lpstr>802.11 DCF MAC protocol</vt:lpstr>
      <vt:lpstr>802.11 MAC protocol: CSMA/CA</vt:lpstr>
      <vt:lpstr>Idea 3: Virtual Sensing</vt:lpstr>
      <vt:lpstr>Sending a frame with CSMA/CA – Basic Channel Acquisition</vt:lpstr>
      <vt:lpstr>802.11 MAC protocol: CSMA/CA</vt:lpstr>
      <vt:lpstr>Using RTS &amp; CTS</vt:lpstr>
      <vt:lpstr>802.11 DCF</vt:lpstr>
      <vt:lpstr>802.11 QoS: Interframe Spacing</vt:lpstr>
      <vt:lpstr>802.11 DCF</vt:lpstr>
      <vt:lpstr>Exercise</vt:lpstr>
      <vt:lpstr>Exercise</vt:lpstr>
      <vt:lpstr>Exercise</vt:lpstr>
      <vt:lpstr>Some points</vt:lpstr>
      <vt:lpstr>A few points</vt:lpstr>
      <vt:lpstr>A few points</vt:lpstr>
      <vt:lpstr>Rate Adaptation</vt:lpstr>
      <vt:lpstr>Rate Adaptation</vt:lpstr>
      <vt:lpstr>Rate Adaptation</vt:lpstr>
      <vt:lpstr>Rate Adaptation</vt:lpstr>
      <vt:lpstr>Rate Adaptation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dc:title>
  <dc:creator>zhenghao</dc:creator>
  <cp:lastModifiedBy>Surfing</cp:lastModifiedBy>
  <cp:revision>72</cp:revision>
  <dcterms:created xsi:type="dcterms:W3CDTF">2008-09-26T02:16:12Z</dcterms:created>
  <dcterms:modified xsi:type="dcterms:W3CDTF">2017-10-08T15:08:29Z</dcterms:modified>
</cp:coreProperties>
</file>