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70" r:id="rId11"/>
    <p:sldId id="271" r:id="rId12"/>
    <p:sldId id="273" r:id="rId13"/>
    <p:sldId id="272" r:id="rId14"/>
    <p:sldId id="26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50"/>
    <p:restoredTop sz="94640"/>
  </p:normalViewPr>
  <p:slideViewPr>
    <p:cSldViewPr snapToGrid="0" snapToObjects="1">
      <p:cViewPr varScale="1">
        <p:scale>
          <a:sx n="115" d="100"/>
          <a:sy n="115" d="100"/>
        </p:scale>
        <p:origin x="216" y="16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3872A-8D4E-934E-ADFF-8C0ECBAA449A}" type="datetimeFigureOut">
              <a:rPr lang="en-US" smtClean="0"/>
              <a:t>9/26/17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76E72-8D6D-394A-854F-AFC9B428E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866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3872A-8D4E-934E-ADFF-8C0ECBAA449A}" type="datetimeFigureOut">
              <a:rPr lang="en-US" smtClean="0"/>
              <a:t>9/26/17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76E72-8D6D-394A-854F-AFC9B428E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423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3872A-8D4E-934E-ADFF-8C0ECBAA449A}" type="datetimeFigureOut">
              <a:rPr lang="en-US" smtClean="0"/>
              <a:t>9/26/17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76E72-8D6D-394A-854F-AFC9B428E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519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3872A-8D4E-934E-ADFF-8C0ECBAA449A}" type="datetimeFigureOut">
              <a:rPr lang="en-US" smtClean="0"/>
              <a:t>9/26/17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76E72-8D6D-394A-854F-AFC9B428E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893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3872A-8D4E-934E-ADFF-8C0ECBAA449A}" type="datetimeFigureOut">
              <a:rPr lang="en-US" smtClean="0"/>
              <a:t>9/26/17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76E72-8D6D-394A-854F-AFC9B428E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849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3872A-8D4E-934E-ADFF-8C0ECBAA449A}" type="datetimeFigureOut">
              <a:rPr lang="en-US" smtClean="0"/>
              <a:t>9/26/17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76E72-8D6D-394A-854F-AFC9B428E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251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3872A-8D4E-934E-ADFF-8C0ECBAA449A}" type="datetimeFigureOut">
              <a:rPr lang="en-US" smtClean="0"/>
              <a:t>9/26/17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76E72-8D6D-394A-854F-AFC9B428E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11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3872A-8D4E-934E-ADFF-8C0ECBAA449A}" type="datetimeFigureOut">
              <a:rPr lang="en-US" smtClean="0"/>
              <a:t>9/26/17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76E72-8D6D-394A-854F-AFC9B428E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183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3872A-8D4E-934E-ADFF-8C0ECBAA449A}" type="datetimeFigureOut">
              <a:rPr lang="en-US" smtClean="0"/>
              <a:t>9/26/17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76E72-8D6D-394A-854F-AFC9B428E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169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3872A-8D4E-934E-ADFF-8C0ECBAA449A}" type="datetimeFigureOut">
              <a:rPr lang="en-US" smtClean="0"/>
              <a:t>9/26/17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76E72-8D6D-394A-854F-AFC9B428E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06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3872A-8D4E-934E-ADFF-8C0ECBAA449A}" type="datetimeFigureOut">
              <a:rPr lang="en-US" smtClean="0"/>
              <a:t>9/26/17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76E72-8D6D-394A-854F-AFC9B428E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197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83872A-8D4E-934E-ADFF-8C0ECBAA449A}" type="datetimeFigureOut">
              <a:rPr lang="en-US" smtClean="0"/>
              <a:t>9/26/17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D76E72-8D6D-394A-854F-AFC9B428E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572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Error correction and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en-US" dirty="0" smtClean="0"/>
              <a:t>What is an error? Bits missed or altered.</a:t>
            </a:r>
          </a:p>
          <a:p>
            <a:r>
              <a:rPr lang="en-US" altLang="en-US" dirty="0" smtClean="0"/>
              <a:t>How to find an error?</a:t>
            </a:r>
          </a:p>
          <a:p>
            <a:pPr lvl="1"/>
            <a:r>
              <a:rPr lang="en-US" altLang="en-US" dirty="0" smtClean="0"/>
              <a:t>The receiver does not know what the sender sent – the only way to detect errors is to make sure that when errors occur, the resulting message is (or has a very very high probability of being) invalid.</a:t>
            </a:r>
          </a:p>
          <a:p>
            <a:pPr lvl="2"/>
            <a:endParaRPr lang="en-US" altLang="en-US" dirty="0" smtClean="0"/>
          </a:p>
          <a:p>
            <a:pPr lvl="1"/>
            <a:r>
              <a:rPr lang="en-US" altLang="en-US" dirty="0" err="1" smtClean="0"/>
              <a:t>E.g</a:t>
            </a:r>
            <a:r>
              <a:rPr lang="en-US" altLang="en-US" dirty="0" smtClean="0"/>
              <a:t>: two bits message, what happens if all four words (00, 01, 10, 11) are valid?  What if the sender can only send 00 or 11?</a:t>
            </a:r>
          </a:p>
          <a:p>
            <a:pPr lvl="1"/>
            <a:endParaRPr lang="en-US" altLang="en-US" dirty="0"/>
          </a:p>
          <a:p>
            <a:pPr lvl="1"/>
            <a:r>
              <a:rPr lang="en-US" altLang="en-US" dirty="0" smtClean="0"/>
              <a:t>The foundation of error correction and detection is to introduce redundancy in messages --  in the previous example, we use 2 bits to carry 1 bit information.</a:t>
            </a:r>
          </a:p>
          <a:p>
            <a:pPr lvl="2"/>
            <a:r>
              <a:rPr lang="en-US" altLang="en-US" dirty="0" smtClean="0"/>
              <a:t>Massage = information bits + redundant bits (also called checksum)</a:t>
            </a:r>
          </a:p>
        </p:txBody>
      </p:sp>
    </p:spTree>
    <p:extLst>
      <p:ext uri="{BB962C8B-B14F-4D97-AF65-F5344CB8AC3E}">
        <p14:creationId xmlns:p14="http://schemas.microsoft.com/office/powerpoint/2010/main" val="7916355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How does the sender compute the checksum?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n-US" dirty="0" smtClean="0"/>
                  <a:t>Example: 10 bits data: 1101011011, 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                 4 bits checksum Generator 10011</a:t>
                </a:r>
              </a:p>
              <a:p>
                <a:pPr marL="0" indent="0">
                  <a:buNone/>
                </a:pPr>
                <a:endParaRPr lang="en-US" dirty="0" smtClean="0"/>
              </a:p>
              <a:p>
                <a:r>
                  <a:rPr lang="en-US" dirty="0" smtClean="0"/>
                  <a:t>Let r=4 be the degree of G(x). Append r=4 0’s to the low-order end of the 10 data bits so that the frame contains </a:t>
                </a:r>
                <a:r>
                  <a:rPr lang="en-US" dirty="0" err="1" smtClean="0"/>
                  <a:t>m+r</a:t>
                </a:r>
                <a:r>
                  <a:rPr lang="en-US" dirty="0" smtClean="0"/>
                  <a:t> bits corresponding 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charset="0"/>
                      </a:rPr>
                      <m:t>𝑀</m:t>
                    </m:r>
                    <m:r>
                      <a:rPr lang="en-US" b="0" i="1" smtClean="0">
                        <a:latin typeface="Cambria Math" charset="0"/>
                      </a:rPr>
                      <m:t>(</m:t>
                    </m:r>
                    <m:r>
                      <a:rPr lang="en-US" b="0" i="1" smtClean="0">
                        <a:latin typeface="Cambria Math" charset="0"/>
                      </a:rPr>
                      <m:t>𝑥</m:t>
                    </m:r>
                    <m:r>
                      <a:rPr lang="en-US" b="0" i="1" smtClean="0">
                        <a:latin typeface="Cambria Math" charset="0"/>
                      </a:rPr>
                      <m:t>)×</m:t>
                    </m:r>
                    <m:sSup>
                      <m:sSupPr>
                        <m:ctrlPr>
                          <a:rPr lang="en-US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𝑟</m:t>
                        </m:r>
                      </m:sup>
                    </m:sSup>
                    <m:r>
                      <a:rPr lang="en-US" b="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⟺</m:t>
                    </m:r>
                  </m:oMath>
                </a14:m>
                <a:r>
                  <a:rPr lang="en-US" dirty="0" smtClean="0"/>
                  <a:t> 1101011011 0000</a:t>
                </a:r>
              </a:p>
              <a:p>
                <a:r>
                  <a:rPr lang="en-US" dirty="0" smtClean="0"/>
                  <a:t>Using modulo 2 division to divide the bit stream corresponding to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charset="0"/>
                      </a:rPr>
                      <m:t>𝑀</m:t>
                    </m:r>
                    <m:r>
                      <a:rPr lang="en-US" i="1">
                        <a:latin typeface="Cambria Math" charset="0"/>
                      </a:rPr>
                      <m:t>(</m:t>
                    </m:r>
                    <m:r>
                      <a:rPr lang="en-US" i="1">
                        <a:latin typeface="Cambria Math" charset="0"/>
                      </a:rPr>
                      <m:t>𝑥</m:t>
                    </m:r>
                    <m:r>
                      <a:rPr lang="en-US" i="1">
                        <a:latin typeface="Cambria Math" charset="0"/>
                      </a:rPr>
                      <m:t>)×</m:t>
                    </m:r>
                    <m:sSup>
                      <m:sSupPr>
                        <m:ctrlPr>
                          <a:rPr lang="en-US" i="1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𝑟</m:t>
                        </m:r>
                      </m:sup>
                    </m:sSup>
                  </m:oMath>
                </a14:m>
                <a:r>
                  <a:rPr lang="en-US" dirty="0" smtClean="0"/>
                  <a:t> by the bit stream string corresponding to G(x</a:t>
                </a:r>
                <a:r>
                  <a:rPr lang="en-US" smtClean="0"/>
                  <a:t>) (10011 in this example).</a:t>
                </a:r>
                <a:endParaRPr lang="en-US" dirty="0" smtClean="0"/>
              </a:p>
              <a:p>
                <a:r>
                  <a:rPr lang="en-US" dirty="0" smtClean="0"/>
                  <a:t>Add the reminder back to the </a:t>
                </a:r>
                <a:r>
                  <a:rPr lang="en-US" smtClean="0"/>
                  <a:t>frame.</a:t>
                </a:r>
              </a:p>
              <a:p>
                <a:endParaRPr lang="en-US" dirty="0" smtClean="0"/>
              </a:p>
              <a:p>
                <a:r>
                  <a:rPr lang="en-US" dirty="0" smtClean="0"/>
                  <a:t>What is the reminder, what is the final data frame for this example.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928" t="-3501" b="-30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941735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the receiver check to see if a received frame has error?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Divide the data frame 1101011011 1110 by the generator 10011</a:t>
            </a:r>
          </a:p>
          <a:p>
            <a:r>
              <a:rPr lang="en-US" dirty="0" smtClean="0"/>
              <a:t>Divisible: no error</a:t>
            </a:r>
          </a:p>
          <a:p>
            <a:r>
              <a:rPr lang="en-US" dirty="0" smtClean="0"/>
              <a:t>Not divisible: error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6393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Generator: 1001</a:t>
            </a:r>
          </a:p>
          <a:p>
            <a:r>
              <a:rPr lang="en-US" dirty="0" smtClean="0"/>
              <a:t>Data: 10000011</a:t>
            </a:r>
          </a:p>
          <a:p>
            <a:r>
              <a:rPr lang="en-US" dirty="0" smtClean="0"/>
              <a:t>What is the data frame to be sent?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Received 1101100. Is this a valid packet?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68119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 of the CRC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Depending on the selection of G(x)</a:t>
            </a:r>
          </a:p>
          <a:p>
            <a:r>
              <a:rPr lang="en-US" dirty="0" smtClean="0"/>
              <a:t>Let T(x) be the frame polynomial, E(x) be the error polynomial and G(x) be the generator polynomial</a:t>
            </a:r>
          </a:p>
          <a:p>
            <a:r>
              <a:rPr lang="en-US" dirty="0" smtClean="0"/>
              <a:t>We want to make sure that when E(x) is not zero, (T(x) + E(x)) / G(x) = E(x)/G(x) is not zero.</a:t>
            </a:r>
          </a:p>
          <a:p>
            <a:pPr lvl="1"/>
            <a:r>
              <a:rPr lang="en-US" dirty="0" smtClean="0"/>
              <a:t>Detect single bit error E(x) = </a:t>
            </a:r>
            <a:r>
              <a:rPr lang="en-US" dirty="0" err="1" smtClean="0"/>
              <a:t>x</a:t>
            </a:r>
            <a:r>
              <a:rPr lang="en-US" baseline="30000" dirty="0" err="1"/>
              <a:t>j</a:t>
            </a:r>
            <a:r>
              <a:rPr lang="en-US" dirty="0" smtClean="0"/>
              <a:t> : if G(x) has more than two terms, guarantee to detect all single bit errors</a:t>
            </a:r>
          </a:p>
          <a:p>
            <a:pPr lvl="1"/>
            <a:r>
              <a:rPr lang="en-US" dirty="0" smtClean="0"/>
              <a:t>Detect two errors: E(x) = </a:t>
            </a:r>
            <a:r>
              <a:rPr lang="en-US" dirty="0" err="1" smtClean="0"/>
              <a:t>x</a:t>
            </a:r>
            <a:r>
              <a:rPr lang="en-US" baseline="30000" dirty="0" err="1" smtClean="0"/>
              <a:t>j</a:t>
            </a:r>
            <a:r>
              <a:rPr lang="en-US" dirty="0" err="1" smtClean="0"/>
              <a:t>+x</a:t>
            </a:r>
            <a:r>
              <a:rPr lang="en-US" baseline="30000" dirty="0" err="1" smtClean="0"/>
              <a:t>k</a:t>
            </a:r>
            <a:r>
              <a:rPr lang="en-US" dirty="0" smtClean="0"/>
              <a:t>=</a:t>
            </a:r>
            <a:r>
              <a:rPr lang="en-US" dirty="0" err="1" smtClean="0"/>
              <a:t>x</a:t>
            </a:r>
            <a:r>
              <a:rPr lang="en-US" baseline="30000" dirty="0" err="1" smtClean="0"/>
              <a:t>k</a:t>
            </a:r>
            <a:r>
              <a:rPr lang="en-US" dirty="0" smtClean="0"/>
              <a:t>(x</a:t>
            </a:r>
            <a:r>
              <a:rPr lang="en-US" baseline="30000" dirty="0" smtClean="0"/>
              <a:t>j-k</a:t>
            </a:r>
            <a:r>
              <a:rPr lang="en-US" dirty="0" smtClean="0"/>
              <a:t>+1): x</a:t>
            </a:r>
            <a:r>
              <a:rPr lang="en-US" baseline="30000" dirty="0" smtClean="0"/>
              <a:t>k</a:t>
            </a:r>
            <a:r>
              <a:rPr lang="en-US" dirty="0" smtClean="0"/>
              <a:t>+1 (k&lt;32768) cannot be </a:t>
            </a:r>
            <a:r>
              <a:rPr lang="en-US" dirty="0" err="1" smtClean="0"/>
              <a:t>divisable</a:t>
            </a:r>
            <a:r>
              <a:rPr lang="en-US" dirty="0" smtClean="0"/>
              <a:t> by x</a:t>
            </a:r>
            <a:r>
              <a:rPr lang="en-US" baseline="30000" dirty="0" smtClean="0"/>
              <a:t>15</a:t>
            </a:r>
            <a:r>
              <a:rPr lang="en-US" dirty="0" smtClean="0"/>
              <a:t>+x</a:t>
            </a:r>
            <a:r>
              <a:rPr lang="en-US" baseline="30000" dirty="0" smtClean="0"/>
              <a:t>14</a:t>
            </a:r>
            <a:r>
              <a:rPr lang="en-US" dirty="0" smtClean="0"/>
              <a:t>+1</a:t>
            </a:r>
          </a:p>
          <a:p>
            <a:pPr lvl="1"/>
            <a:r>
              <a:rPr lang="en-US" dirty="0" smtClean="0"/>
              <a:t>Detect odd numbers of errors: </a:t>
            </a:r>
            <a:r>
              <a:rPr lang="en-US" smtClean="0"/>
              <a:t>no polynomial with an odd number of terms has x+1 as a fac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032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CRC code use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Ethernet generator polynomial (CRC-32)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x</a:t>
            </a:r>
            <a:r>
              <a:rPr lang="en-US" baseline="30000" dirty="0" smtClean="0"/>
              <a:t>32</a:t>
            </a:r>
            <a:r>
              <a:rPr lang="en-US" dirty="0" smtClean="0"/>
              <a:t>+x</a:t>
            </a:r>
            <a:r>
              <a:rPr lang="en-US" baseline="30000" dirty="0" smtClean="0"/>
              <a:t>26</a:t>
            </a:r>
            <a:r>
              <a:rPr lang="en-US" dirty="0" smtClean="0"/>
              <a:t>+x</a:t>
            </a:r>
            <a:r>
              <a:rPr lang="en-US" baseline="30000" dirty="0" smtClean="0"/>
              <a:t>23</a:t>
            </a:r>
            <a:r>
              <a:rPr lang="en-US" dirty="0" smtClean="0"/>
              <a:t>+x</a:t>
            </a:r>
            <a:r>
              <a:rPr lang="en-US" baseline="30000" dirty="0" smtClean="0"/>
              <a:t>22</a:t>
            </a:r>
            <a:r>
              <a:rPr lang="en-US" dirty="0" smtClean="0"/>
              <a:t>+x</a:t>
            </a:r>
            <a:r>
              <a:rPr lang="en-US" baseline="30000" dirty="0" smtClean="0"/>
              <a:t>16</a:t>
            </a:r>
            <a:r>
              <a:rPr lang="en-US" dirty="0" smtClean="0"/>
              <a:t>+x</a:t>
            </a:r>
            <a:r>
              <a:rPr lang="en-US" baseline="30000" dirty="0" smtClean="0"/>
              <a:t>12</a:t>
            </a:r>
            <a:r>
              <a:rPr lang="en-US" dirty="0" smtClean="0"/>
              <a:t>+x</a:t>
            </a:r>
            <a:r>
              <a:rPr lang="en-US" baseline="30000" dirty="0" smtClean="0"/>
              <a:t>11</a:t>
            </a:r>
            <a:r>
              <a:rPr lang="en-US" dirty="0" smtClean="0"/>
              <a:t>+x</a:t>
            </a:r>
            <a:r>
              <a:rPr lang="en-US" baseline="30000" dirty="0" smtClean="0"/>
              <a:t>10</a:t>
            </a:r>
            <a:r>
              <a:rPr lang="en-US" dirty="0" smtClean="0"/>
              <a:t>+x</a:t>
            </a:r>
            <a:r>
              <a:rPr lang="en-US" baseline="30000" dirty="0" smtClean="0"/>
              <a:t>8</a:t>
            </a:r>
            <a:r>
              <a:rPr lang="en-US" dirty="0" smtClean="0"/>
              <a:t>+x</a:t>
            </a:r>
            <a:r>
              <a:rPr lang="en-US" baseline="30000" dirty="0" smtClean="0"/>
              <a:t>7</a:t>
            </a:r>
            <a:r>
              <a:rPr lang="en-US" dirty="0" smtClean="0"/>
              <a:t>+x</a:t>
            </a:r>
            <a:r>
              <a:rPr lang="en-US" baseline="30000" dirty="0" smtClean="0"/>
              <a:t>5</a:t>
            </a:r>
            <a:r>
              <a:rPr lang="en-US" dirty="0" smtClean="0"/>
              <a:t>+x</a:t>
            </a:r>
            <a:r>
              <a:rPr lang="en-US" baseline="30000" dirty="0" smtClean="0"/>
              <a:t>4</a:t>
            </a:r>
            <a:r>
              <a:rPr lang="en-US" dirty="0" smtClean="0"/>
              <a:t>+x</a:t>
            </a:r>
            <a:r>
              <a:rPr lang="en-US" baseline="30000" dirty="0" smtClean="0"/>
              <a:t>2</a:t>
            </a:r>
            <a:r>
              <a:rPr lang="en-US" dirty="0" smtClean="0"/>
              <a:t>+x</a:t>
            </a:r>
            <a:r>
              <a:rPr lang="en-US" baseline="30000" dirty="0" smtClean="0"/>
              <a:t>1</a:t>
            </a:r>
            <a:r>
              <a:rPr lang="en-US" dirty="0" smtClean="0"/>
              <a:t>+1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 smtClean="0"/>
              <a:t>Detects all bursts of 32 bits or less, all bursts affecting an odd number of bits, etc.</a:t>
            </a:r>
          </a:p>
          <a:p>
            <a:pPr lvl="1"/>
            <a:r>
              <a:rPr lang="en-US" dirty="0" smtClean="0"/>
              <a:t>Hamming distance of 4.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31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General approaches of error correction and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How to design codes that have error correction and detection capability?</a:t>
            </a:r>
          </a:p>
          <a:p>
            <a:pPr lvl="1"/>
            <a:r>
              <a:rPr lang="en-US" dirty="0" smtClean="0"/>
              <a:t>To detection n-bit errors, we must make sure that after n-bit are altered in a message, the resulting message is invalid (something that sender will never send).   </a:t>
            </a:r>
          </a:p>
          <a:p>
            <a:pPr lvl="1"/>
            <a:r>
              <a:rPr lang="en-US" dirty="0" smtClean="0"/>
              <a:t>To be able to correct n-bit errors, we must make sure that for a valid message, for each of the 1 to n bits altercations, the resulting message must have no overlap with other valid messages as well as the potential n-bit errors from any other valid message.  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We need to have a way to measure the “spacing” between valid messages (which are sometimes called valid </a:t>
            </a:r>
            <a:r>
              <a:rPr lang="en-US" dirty="0" err="1" smtClean="0">
                <a:solidFill>
                  <a:srgbClr val="FF0000"/>
                </a:solidFill>
              </a:rPr>
              <a:t>codewords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– all possible messages that the sender can send): Hamming distance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210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Hamming distance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Hamming distance between two </a:t>
            </a:r>
            <a:r>
              <a:rPr lang="en-US" dirty="0" err="1" smtClean="0"/>
              <a:t>codewords</a:t>
            </a:r>
            <a:r>
              <a:rPr lang="en-US" dirty="0" smtClean="0"/>
              <a:t>: how many bits need to be changed in order for a </a:t>
            </a:r>
            <a:r>
              <a:rPr lang="en-US" dirty="0" err="1" smtClean="0"/>
              <a:t>codeword</a:t>
            </a:r>
            <a:r>
              <a:rPr lang="en-US" dirty="0" smtClean="0"/>
              <a:t> to become the other.</a:t>
            </a:r>
          </a:p>
          <a:p>
            <a:pPr lvl="1"/>
            <a:r>
              <a:rPr lang="en-US" dirty="0" smtClean="0"/>
              <a:t>The number of different bits between two </a:t>
            </a:r>
            <a:r>
              <a:rPr lang="en-US" dirty="0" err="1" smtClean="0"/>
              <a:t>codewords</a:t>
            </a:r>
            <a:endParaRPr lang="en-US" dirty="0" smtClean="0"/>
          </a:p>
          <a:p>
            <a:pPr lvl="1"/>
            <a:r>
              <a:rPr lang="en-US" dirty="0" smtClean="0"/>
              <a:t>E.g. What is the hamming distance between 010101 and 111000?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Let a code be the set of all valid </a:t>
            </a:r>
            <a:r>
              <a:rPr lang="en-US" dirty="0" err="1" smtClean="0"/>
              <a:t>codewords</a:t>
            </a:r>
            <a:r>
              <a:rPr lang="en-US" dirty="0" smtClean="0"/>
              <a:t>. Hamming distance of a code is the minimum Hamming distance between any of the two </a:t>
            </a:r>
            <a:r>
              <a:rPr lang="en-US" dirty="0" err="1" smtClean="0"/>
              <a:t>codewords</a:t>
            </a:r>
            <a:r>
              <a:rPr lang="en-US" dirty="0" smtClean="0"/>
              <a:t> in the code.</a:t>
            </a:r>
          </a:p>
          <a:p>
            <a:pPr lvl="1"/>
            <a:r>
              <a:rPr lang="en-US" dirty="0" smtClean="0"/>
              <a:t>Example: What is the Hamming distance of Code  {010101, 111000, 000111, 111111}?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948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Hamming distance and the error detection/correction capability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 the Hamming distance of a code be N. </a:t>
            </a:r>
          </a:p>
          <a:p>
            <a:r>
              <a:rPr lang="en-US" dirty="0" smtClean="0"/>
              <a:t>How many bits of errors can be detected?</a:t>
            </a:r>
          </a:p>
          <a:p>
            <a:r>
              <a:rPr lang="en-US" dirty="0" smtClean="0"/>
              <a:t>How many bits of errors can be corrected?</a:t>
            </a:r>
          </a:p>
          <a:p>
            <a:endParaRPr lang="en-US" dirty="0" smtClean="0"/>
          </a:p>
          <a:p>
            <a:r>
              <a:rPr lang="en-US" dirty="0" smtClean="0"/>
              <a:t>Given code {00000000, 00001111, 11110000, 11111111}. Compute the Hamming distance. How many bits of errors can be detected? How many bits of errors can be corrected?</a:t>
            </a:r>
          </a:p>
          <a:p>
            <a:endParaRPr lang="en-US" dirty="0"/>
          </a:p>
          <a:p>
            <a:r>
              <a:rPr lang="en-US" dirty="0" smtClean="0"/>
              <a:t>What is Hamming distance of the Even parity code?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800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Error correction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dirty="0" smtClean="0"/>
              <a:t>How many (</a:t>
            </a:r>
            <a:r>
              <a:rPr lang="en-US" altLang="en-US" i="1" dirty="0" smtClean="0"/>
              <a:t>r)</a:t>
            </a:r>
            <a:r>
              <a:rPr lang="en-US" altLang="en-US" dirty="0" smtClean="0"/>
              <a:t> redundant bits do we need to correct a single error for the </a:t>
            </a:r>
            <a:r>
              <a:rPr lang="en-US" altLang="en-US" i="1" dirty="0" smtClean="0"/>
              <a:t>m</a:t>
            </a:r>
            <a:r>
              <a:rPr lang="en-US" altLang="en-US" dirty="0" smtClean="0"/>
              <a:t> information bits?</a:t>
            </a:r>
          </a:p>
          <a:p>
            <a:pPr lvl="1"/>
            <a:r>
              <a:rPr lang="en-US" altLang="en-US" dirty="0" smtClean="0"/>
              <a:t>A message contains </a:t>
            </a:r>
            <a:r>
              <a:rPr lang="en-US" altLang="en-US" i="1" dirty="0" err="1" smtClean="0"/>
              <a:t>m+r</a:t>
            </a:r>
            <a:r>
              <a:rPr lang="en-US" altLang="en-US" dirty="0" smtClean="0"/>
              <a:t> bits</a:t>
            </a:r>
          </a:p>
          <a:p>
            <a:pPr lvl="1"/>
            <a:r>
              <a:rPr lang="en-US" altLang="en-US" dirty="0" smtClean="0"/>
              <a:t>total number of possible </a:t>
            </a:r>
            <a:r>
              <a:rPr lang="en-US" altLang="en-US" dirty="0" err="1" smtClean="0"/>
              <a:t>codewords</a:t>
            </a:r>
            <a:r>
              <a:rPr lang="en-US" altLang="en-US" dirty="0" smtClean="0"/>
              <a:t>: </a:t>
            </a:r>
            <a:r>
              <a:rPr lang="en-US" altLang="en-US" i="1" dirty="0" smtClean="0"/>
              <a:t>2</a:t>
            </a:r>
            <a:r>
              <a:rPr lang="en-US" altLang="en-US" i="1" baseline="40000" dirty="0" smtClean="0"/>
              <a:t>m+r</a:t>
            </a:r>
            <a:endParaRPr lang="en-US" altLang="en-US" i="1" dirty="0" smtClean="0"/>
          </a:p>
          <a:p>
            <a:pPr lvl="1"/>
            <a:r>
              <a:rPr lang="en-US" altLang="en-US" dirty="0" smtClean="0"/>
              <a:t>total number of valid </a:t>
            </a:r>
            <a:r>
              <a:rPr lang="en-US" altLang="en-US" dirty="0" err="1" smtClean="0"/>
              <a:t>codewords</a:t>
            </a:r>
            <a:r>
              <a:rPr lang="en-US" altLang="en-US" dirty="0" smtClean="0"/>
              <a:t> = 2</a:t>
            </a:r>
            <a:r>
              <a:rPr lang="en-US" altLang="en-US" baseline="40000" dirty="0" smtClean="0"/>
              <a:t>m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To correct single error, each single error must results in a </a:t>
            </a:r>
            <a:r>
              <a:rPr lang="en-US" altLang="en-US" b="1" dirty="0" smtClean="0"/>
              <a:t>different</a:t>
            </a:r>
            <a:r>
              <a:rPr lang="en-US" altLang="en-US" dirty="0" smtClean="0"/>
              <a:t> (invalid) </a:t>
            </a:r>
            <a:r>
              <a:rPr lang="en-US" altLang="en-US" dirty="0" err="1" smtClean="0"/>
              <a:t>codeword</a:t>
            </a:r>
            <a:r>
              <a:rPr lang="en-US" altLang="en-US" dirty="0" smtClean="0"/>
              <a:t>.</a:t>
            </a:r>
          </a:p>
          <a:p>
            <a:pPr lvl="1"/>
            <a:r>
              <a:rPr lang="en-US" altLang="en-US" dirty="0" smtClean="0"/>
              <a:t>Total number of (invalid) </a:t>
            </a:r>
            <a:r>
              <a:rPr lang="en-US" altLang="en-US" dirty="0" err="1" smtClean="0"/>
              <a:t>codewords</a:t>
            </a:r>
            <a:r>
              <a:rPr lang="en-US" altLang="en-US" dirty="0" smtClean="0"/>
              <a:t> for one bit error = (</a:t>
            </a:r>
            <a:r>
              <a:rPr lang="en-US" altLang="en-US" dirty="0" err="1" smtClean="0"/>
              <a:t>m+r</a:t>
            </a:r>
            <a:r>
              <a:rPr lang="en-US" altLang="en-US" dirty="0" smtClean="0"/>
              <a:t>)2</a:t>
            </a:r>
            <a:r>
              <a:rPr lang="en-US" altLang="en-US" baseline="40000" dirty="0" smtClean="0"/>
              <a:t>m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total number of valid </a:t>
            </a:r>
            <a:r>
              <a:rPr lang="en-US" altLang="en-US" dirty="0" err="1" smtClean="0"/>
              <a:t>codewords</a:t>
            </a:r>
            <a:r>
              <a:rPr lang="en-US" altLang="en-US" dirty="0" smtClean="0"/>
              <a:t> plus the total number of (invalid) </a:t>
            </a:r>
            <a:r>
              <a:rPr lang="en-US" altLang="en-US" dirty="0" err="1" smtClean="0"/>
              <a:t>codewords</a:t>
            </a:r>
            <a:r>
              <a:rPr lang="en-US" altLang="en-US" dirty="0" smtClean="0"/>
              <a:t> for single bit error must be less than the total number of possible </a:t>
            </a:r>
            <a:r>
              <a:rPr lang="en-US" altLang="en-US" dirty="0" err="1" smtClean="0"/>
              <a:t>codewords</a:t>
            </a:r>
            <a:r>
              <a:rPr lang="en-US" altLang="en-US" dirty="0" smtClean="0"/>
              <a:t>.</a:t>
            </a:r>
          </a:p>
          <a:p>
            <a:pPr lvl="2">
              <a:buFontTx/>
              <a:buNone/>
            </a:pPr>
            <a:r>
              <a:rPr lang="en-US" altLang="en-US" dirty="0" smtClean="0"/>
              <a:t>2</a:t>
            </a:r>
            <a:r>
              <a:rPr lang="en-US" altLang="en-US" baseline="40000" dirty="0" smtClean="0"/>
              <a:t>m</a:t>
            </a:r>
            <a:r>
              <a:rPr lang="en-US" altLang="en-US" dirty="0" smtClean="0"/>
              <a:t>+(</a:t>
            </a:r>
            <a:r>
              <a:rPr lang="en-US" altLang="en-US" dirty="0" err="1" smtClean="0"/>
              <a:t>m+r</a:t>
            </a:r>
            <a:r>
              <a:rPr lang="en-US" altLang="en-US" dirty="0" smtClean="0"/>
              <a:t>)2</a:t>
            </a:r>
            <a:r>
              <a:rPr lang="en-US" altLang="en-US" baseline="40000" dirty="0" smtClean="0"/>
              <a:t>m</a:t>
            </a:r>
            <a:r>
              <a:rPr lang="en-US" altLang="en-US" dirty="0" smtClean="0"/>
              <a:t> &lt;= 2</a:t>
            </a:r>
            <a:r>
              <a:rPr lang="en-US" altLang="en-US" baseline="40000" dirty="0" smtClean="0"/>
              <a:t>m+r</a:t>
            </a:r>
            <a:endParaRPr lang="en-US" altLang="en-US" dirty="0" smtClean="0"/>
          </a:p>
          <a:p>
            <a:pPr lvl="2">
              <a:buFontTx/>
              <a:buNone/>
            </a:pPr>
            <a:r>
              <a:rPr lang="en-US" altLang="en-US" dirty="0" smtClean="0"/>
              <a:t>m+r+1 &lt;= 2</a:t>
            </a:r>
            <a:r>
              <a:rPr lang="en-US" altLang="en-US" baseline="40000" dirty="0" smtClean="0"/>
              <a:t>r</a:t>
            </a:r>
            <a:endParaRPr lang="en-US" alt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235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Error correction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en-US" dirty="0" smtClean="0"/>
              <a:t>How many (</a:t>
            </a:r>
            <a:r>
              <a:rPr lang="en-US" altLang="en-US" i="1" dirty="0" smtClean="0"/>
              <a:t>r)</a:t>
            </a:r>
            <a:r>
              <a:rPr lang="en-US" altLang="en-US" dirty="0" smtClean="0"/>
              <a:t> redundant bits do we need to correct single error for the </a:t>
            </a:r>
            <a:r>
              <a:rPr lang="en-US" altLang="en-US" i="1" dirty="0" smtClean="0"/>
              <a:t>m</a:t>
            </a:r>
            <a:r>
              <a:rPr lang="en-US" altLang="en-US" dirty="0" smtClean="0"/>
              <a:t> information bits?</a:t>
            </a:r>
          </a:p>
          <a:p>
            <a:pPr lvl="2">
              <a:buFontTx/>
              <a:buNone/>
            </a:pPr>
            <a:r>
              <a:rPr lang="en-US" altLang="en-US" dirty="0" smtClean="0"/>
              <a:t>m+r+1 &lt;= 2</a:t>
            </a:r>
            <a:r>
              <a:rPr lang="en-US" altLang="en-US" baseline="40000" dirty="0" smtClean="0"/>
              <a:t>r</a:t>
            </a:r>
            <a:endParaRPr lang="en-US" altLang="en-US" dirty="0" smtClean="0"/>
          </a:p>
          <a:p>
            <a:pPr lvl="2">
              <a:buFontTx/>
              <a:buNone/>
            </a:pPr>
            <a:endParaRPr lang="en-US" altLang="en-US" dirty="0" smtClean="0"/>
          </a:p>
          <a:p>
            <a:pPr lvl="2">
              <a:buFontTx/>
              <a:buNone/>
            </a:pPr>
            <a:r>
              <a:rPr lang="en-US" altLang="en-US" dirty="0" smtClean="0"/>
              <a:t>m = 1,               r = 2</a:t>
            </a:r>
          </a:p>
          <a:p>
            <a:pPr lvl="2">
              <a:buFontTx/>
              <a:buNone/>
            </a:pPr>
            <a:r>
              <a:rPr lang="en-US" altLang="en-US" dirty="0" smtClean="0"/>
              <a:t>m = 2,               r = 3</a:t>
            </a:r>
          </a:p>
          <a:p>
            <a:pPr lvl="2">
              <a:buFontTx/>
              <a:buNone/>
            </a:pPr>
            <a:r>
              <a:rPr lang="en-US" altLang="en-US" dirty="0" smtClean="0"/>
              <a:t>m = 3,               r = 3</a:t>
            </a:r>
          </a:p>
          <a:p>
            <a:pPr lvl="2">
              <a:buFontTx/>
              <a:buNone/>
            </a:pPr>
            <a:r>
              <a:rPr lang="en-US" altLang="en-US" dirty="0" smtClean="0"/>
              <a:t>……</a:t>
            </a:r>
          </a:p>
          <a:p>
            <a:pPr lvl="2">
              <a:buFontTx/>
              <a:buNone/>
            </a:pPr>
            <a:r>
              <a:rPr lang="en-US" altLang="en-US" dirty="0" smtClean="0"/>
              <a:t>m = 1000,         r = 10</a:t>
            </a:r>
          </a:p>
          <a:p>
            <a:pPr lvl="2">
              <a:buFontTx/>
              <a:buNone/>
            </a:pPr>
            <a:endParaRPr lang="en-US" altLang="en-US" dirty="0" smtClean="0"/>
          </a:p>
          <a:p>
            <a:r>
              <a:rPr lang="en-US" altLang="en-US" dirty="0" smtClean="0"/>
              <a:t>This formula gives the lower bound of the redundant bits to correct a single error. Hamming code achieves this lower bound (Chapter 3.2.1)</a:t>
            </a:r>
          </a:p>
          <a:p>
            <a:pPr lvl="1"/>
            <a:r>
              <a:rPr lang="en-US" altLang="en-US" dirty="0" smtClean="0"/>
              <a:t>How many redundant bits are needed to detect a single error?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142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Error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Two options</a:t>
            </a:r>
          </a:p>
          <a:p>
            <a:pPr lvl="1"/>
            <a:r>
              <a:rPr lang="en-US" dirty="0" smtClean="0"/>
              <a:t>Use error correction code</a:t>
            </a:r>
          </a:p>
          <a:p>
            <a:pPr lvl="1"/>
            <a:r>
              <a:rPr lang="en-US" dirty="0" smtClean="0"/>
              <a:t>Use error detection code with retransmission</a:t>
            </a:r>
          </a:p>
          <a:p>
            <a:r>
              <a:rPr lang="en-US" dirty="0" smtClean="0"/>
              <a:t>Which option is better?</a:t>
            </a:r>
          </a:p>
          <a:p>
            <a:pPr lvl="1"/>
            <a:r>
              <a:rPr lang="en-US" dirty="0" smtClean="0"/>
              <a:t>Intuition?</a:t>
            </a:r>
          </a:p>
          <a:p>
            <a:pPr lvl="1"/>
            <a:r>
              <a:rPr lang="en-US" dirty="0" smtClean="0"/>
              <a:t>Example: assume an error rate of 10</a:t>
            </a:r>
            <a:r>
              <a:rPr lang="en-US" baseline="30000" dirty="0" smtClean="0"/>
              <a:t>-6 </a:t>
            </a:r>
            <a:r>
              <a:rPr lang="en-US" dirty="0" smtClean="0"/>
              <a:t>. Each packet carries 1000 bits information. The system will only have single bit errors. Quantitatively compare the two options.</a:t>
            </a:r>
          </a:p>
          <a:p>
            <a:pPr lvl="1"/>
            <a:endParaRPr lang="en-US" dirty="0"/>
          </a:p>
          <a:p>
            <a:r>
              <a:rPr lang="en-US" dirty="0" smtClean="0"/>
              <a:t>From the example, can you derive when should error correction code be used, and when should error detection code with retransmission be used?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237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Error detection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Parity code: detect single bit error</a:t>
            </a:r>
          </a:p>
          <a:p>
            <a:pPr lvl="1"/>
            <a:r>
              <a:rPr lang="en-US" dirty="0" smtClean="0"/>
              <a:t>In communication system, this is not good enough.</a:t>
            </a:r>
          </a:p>
          <a:p>
            <a:r>
              <a:rPr lang="en-US" dirty="0" smtClean="0"/>
              <a:t>We must be able to detect more errors.</a:t>
            </a:r>
          </a:p>
          <a:p>
            <a:r>
              <a:rPr lang="en-US" dirty="0" smtClean="0"/>
              <a:t>The most commonly used error detection code is called polynomial code or cyclic redundancy code (CRC code)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590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CRC code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altLang="en-US" sz="2600" dirty="0" smtClean="0"/>
                  <a:t> How it works:</a:t>
                </a:r>
              </a:p>
              <a:p>
                <a:pPr lvl="1"/>
                <a:r>
                  <a:rPr lang="en-US" altLang="en-US" sz="2200" dirty="0" smtClean="0"/>
                  <a:t>A </a:t>
                </a:r>
                <a:r>
                  <a:rPr lang="en-US" altLang="en-US" sz="2200" dirty="0"/>
                  <a:t>bit stream is treated as a polynomial with coefficients 0s and </a:t>
                </a:r>
                <a:r>
                  <a:rPr lang="en-US" altLang="en-US" sz="2200" dirty="0" smtClean="0"/>
                  <a:t>1s</a:t>
                </a:r>
              </a:p>
              <a:p>
                <a:pPr marL="914400" lvl="2" indent="0">
                  <a:buNone/>
                </a:pPr>
                <a:r>
                  <a:rPr lang="en-US" altLang="en-US" sz="2200" dirty="0" smtClean="0"/>
                  <a:t>A k </a:t>
                </a:r>
                <a:r>
                  <a:rPr lang="en-US" altLang="en-US" sz="2200" dirty="0"/>
                  <a:t>bits </a:t>
                </a:r>
                <a:r>
                  <a:rPr lang="en-US" altLang="en-US" sz="2200" dirty="0" smtClean="0"/>
                  <a:t>data corresponds to a k-terms </a:t>
                </a:r>
                <a:r>
                  <a:rPr lang="en-US" altLang="en-US" sz="2200" dirty="0"/>
                  <a:t>polynomial </a:t>
                </a:r>
                <a:r>
                  <a:rPr lang="en-US" altLang="en-US" sz="2200" dirty="0" smtClean="0"/>
                  <a:t>and vice versa</a:t>
                </a:r>
                <a:endParaRPr lang="en-US" altLang="en-US" sz="2200" dirty="0"/>
              </a:p>
              <a:p>
                <a:pPr marL="914400" lvl="2" indent="0">
                  <a:buNone/>
                </a:pPr>
                <a:endParaRPr lang="en-US" altLang="en-US" sz="2200" dirty="0"/>
              </a:p>
              <a:p>
                <a:pPr marL="914400" lvl="2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sz="2200" b="0" i="1" smtClean="0">
                          <a:latin typeface="Cambria Math" charset="0"/>
                        </a:rPr>
                        <m:t>11001 </m:t>
                      </m:r>
                      <m:r>
                        <a:rPr lang="en-US" altLang="en-US" sz="2200" b="0" i="1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m:t>⟺</m:t>
                      </m:r>
                      <m:sSup>
                        <m:sSupPr>
                          <m:ctrlPr>
                            <a:rPr lang="en-US" altLang="en-US" sz="2200" b="0" i="1" smtClean="0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</m:ctrlPr>
                        </m:sSupPr>
                        <m:e>
                          <m:r>
                            <a:rPr lang="en-US" altLang="en-US" sz="2200" b="0" i="1" smtClean="0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𝑥</m:t>
                          </m:r>
                        </m:e>
                        <m:sup>
                          <m:r>
                            <a:rPr lang="en-US" altLang="en-US" sz="2200" b="0" i="1" smtClean="0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4</m:t>
                          </m:r>
                        </m:sup>
                      </m:sSup>
                      <m:r>
                        <a:rPr lang="en-US" altLang="en-US" sz="2200" b="0" i="1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m:t>+</m:t>
                      </m:r>
                      <m:sSup>
                        <m:sSupPr>
                          <m:ctrlPr>
                            <a:rPr lang="en-US" altLang="en-US" sz="2200" b="0" i="1" smtClean="0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</m:ctrlPr>
                        </m:sSupPr>
                        <m:e>
                          <m:r>
                            <a:rPr lang="en-US" altLang="en-US" sz="2200" b="0" i="1" smtClean="0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𝑥</m:t>
                          </m:r>
                        </m:e>
                        <m:sup>
                          <m:r>
                            <a:rPr lang="en-US" altLang="en-US" sz="2200" b="0" i="1" smtClean="0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3</m:t>
                          </m:r>
                        </m:sup>
                      </m:sSup>
                      <m:r>
                        <a:rPr lang="en-US" altLang="en-US" sz="2200" b="0" i="1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m:t>+</m:t>
                      </m:r>
                      <m:sSup>
                        <m:sSupPr>
                          <m:ctrlPr>
                            <a:rPr lang="en-US" altLang="en-US" sz="2200" b="0" i="1" smtClean="0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</m:ctrlPr>
                        </m:sSupPr>
                        <m:e>
                          <m:r>
                            <a:rPr lang="en-US" altLang="en-US" sz="2200" b="0" i="1" smtClean="0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0</m:t>
                          </m:r>
                          <m:r>
                            <a:rPr lang="en-US" altLang="en-US" sz="2200" b="0" i="1" smtClean="0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𝑥</m:t>
                          </m:r>
                        </m:e>
                        <m:sup>
                          <m:r>
                            <a:rPr lang="en-US" altLang="en-US" sz="2200" b="0" i="1" smtClean="0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2</m:t>
                          </m:r>
                        </m:sup>
                      </m:sSup>
                      <m:r>
                        <a:rPr lang="en-US" altLang="en-US" sz="2200" b="0" i="1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m:t>+0</m:t>
                      </m:r>
                      <m:sSup>
                        <m:sSupPr>
                          <m:ctrlPr>
                            <a:rPr lang="en-US" altLang="en-US" sz="2200" b="0" i="1" smtClean="0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</m:ctrlPr>
                        </m:sSupPr>
                        <m:e>
                          <m:r>
                            <a:rPr lang="en-US" altLang="en-US" sz="2200" b="0" i="1" smtClean="0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𝑥</m:t>
                          </m:r>
                        </m:e>
                        <m:sup>
                          <m:r>
                            <a:rPr lang="en-US" altLang="en-US" sz="2200" b="0" i="1" smtClean="0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1</m:t>
                          </m:r>
                        </m:sup>
                      </m:sSup>
                      <m:r>
                        <a:rPr lang="en-US" altLang="en-US" sz="2200" b="0" i="1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m:t>+</m:t>
                      </m:r>
                      <m:sSup>
                        <m:sSupPr>
                          <m:ctrlPr>
                            <a:rPr lang="en-US" altLang="en-US" sz="2200" b="0" i="1" smtClean="0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</m:ctrlPr>
                        </m:sSupPr>
                        <m:e>
                          <m:r>
                            <a:rPr lang="en-US" altLang="en-US" sz="2200" b="0" i="1" smtClean="0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𝑥</m:t>
                          </m:r>
                        </m:e>
                        <m:sup>
                          <m:r>
                            <a:rPr lang="en-US" altLang="en-US" sz="2200" b="0" i="1" smtClean="0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altLang="en-US" sz="1800" dirty="0"/>
              </a:p>
              <a:p>
                <a:pPr lvl="2">
                  <a:buFontTx/>
                  <a:buNone/>
                </a:pPr>
                <a:endParaRPr lang="en-US" altLang="en-US" sz="1800" dirty="0" smtClean="0"/>
              </a:p>
              <a:p>
                <a:pPr lvl="1"/>
                <a:r>
                  <a:rPr lang="en-US" altLang="en-US" sz="2200" dirty="0" smtClean="0"/>
                  <a:t>The sender and the receiver both have a same generator polynomial G(x) with degree r (r is the number of redundant bits).</a:t>
                </a:r>
              </a:p>
              <a:p>
                <a:pPr lvl="2"/>
                <a:r>
                  <a:rPr lang="en-US" altLang="en-US" sz="1800" dirty="0" smtClean="0"/>
                  <a:t>Sender: adds r checksum bits to the information bits to make sure that the message is divisible by G(x).</a:t>
                </a:r>
              </a:p>
              <a:p>
                <a:pPr lvl="2"/>
                <a:r>
                  <a:rPr lang="en-US" altLang="en-US" sz="1800" dirty="0" smtClean="0"/>
                  <a:t>Receiver: receives the information and checksum bits, do the division and make sure that the received message is divisible by G(x). If yes, valid message, otherwise, error detected.</a:t>
                </a:r>
              </a:p>
              <a:p>
                <a:r>
                  <a:rPr lang="en-US" altLang="en-US" dirty="0" smtClean="0"/>
                  <a:t>The error detection capability depends on </a:t>
                </a:r>
                <a:r>
                  <a:rPr lang="en-US" altLang="en-US" smtClean="0"/>
                  <a:t>the selection of G(x).</a:t>
                </a:r>
                <a:endParaRPr lang="en-US" alt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1043" t="-28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72503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</TotalTime>
  <Words>1088</Words>
  <Application>Microsoft Macintosh PowerPoint</Application>
  <PresentationFormat>Widescreen</PresentationFormat>
  <Paragraphs>111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Calibri</vt:lpstr>
      <vt:lpstr>Calibri Light</vt:lpstr>
      <vt:lpstr>Cambria Math</vt:lpstr>
      <vt:lpstr>Arial</vt:lpstr>
      <vt:lpstr>Office Theme</vt:lpstr>
      <vt:lpstr>Error correction and detection</vt:lpstr>
      <vt:lpstr>General approaches of error correction and detection</vt:lpstr>
      <vt:lpstr>Hamming distance</vt:lpstr>
      <vt:lpstr>Hamming distance and the error detection/correction capability</vt:lpstr>
      <vt:lpstr>Error correction code</vt:lpstr>
      <vt:lpstr>Error correction code</vt:lpstr>
      <vt:lpstr>Error control</vt:lpstr>
      <vt:lpstr>Error detection code</vt:lpstr>
      <vt:lpstr>CRC code</vt:lpstr>
      <vt:lpstr>How does the sender compute the checksum?</vt:lpstr>
      <vt:lpstr>How does the receiver check to see if a received frame has error?</vt:lpstr>
      <vt:lpstr>Exercise</vt:lpstr>
      <vt:lpstr>Power of the CRC code</vt:lpstr>
      <vt:lpstr>CRC code use case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Error correction and detection</dc:title>
  <dc:creator>Microsoft Office User</dc:creator>
  <cp:lastModifiedBy>Microsoft Office User</cp:lastModifiedBy>
  <cp:revision>15</cp:revision>
  <dcterms:created xsi:type="dcterms:W3CDTF">2017-09-25T21:06:24Z</dcterms:created>
  <dcterms:modified xsi:type="dcterms:W3CDTF">2017-09-26T21:39:00Z</dcterms:modified>
</cp:coreProperties>
</file>