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7" r:id="rId2"/>
    <p:sldId id="258" r:id="rId3"/>
    <p:sldId id="259" r:id="rId4"/>
    <p:sldId id="260" r:id="rId5"/>
    <p:sldId id="314" r:id="rId6"/>
    <p:sldId id="315" r:id="rId7"/>
    <p:sldId id="261" r:id="rId8"/>
    <p:sldId id="262" r:id="rId9"/>
    <p:sldId id="263" r:id="rId10"/>
    <p:sldId id="264" r:id="rId11"/>
    <p:sldId id="265" r:id="rId12"/>
    <p:sldId id="266" r:id="rId13"/>
    <p:sldId id="282" r:id="rId14"/>
    <p:sldId id="268" r:id="rId15"/>
    <p:sldId id="283" r:id="rId16"/>
    <p:sldId id="316" r:id="rId17"/>
    <p:sldId id="269" r:id="rId18"/>
    <p:sldId id="270" r:id="rId19"/>
    <p:sldId id="307" r:id="rId20"/>
    <p:sldId id="272" r:id="rId21"/>
    <p:sldId id="273" r:id="rId22"/>
    <p:sldId id="274" r:id="rId23"/>
    <p:sldId id="275" r:id="rId24"/>
    <p:sldId id="276" r:id="rId25"/>
    <p:sldId id="277" r:id="rId26"/>
    <p:sldId id="278" r:id="rId27"/>
    <p:sldId id="279" r:id="rId28"/>
    <p:sldId id="280" r:id="rId29"/>
    <p:sldId id="281" r:id="rId30"/>
    <p:sldId id="284" r:id="rId31"/>
    <p:sldId id="285" r:id="rId32"/>
    <p:sldId id="286" r:id="rId33"/>
    <p:sldId id="287" r:id="rId34"/>
    <p:sldId id="288" r:id="rId35"/>
    <p:sldId id="289" r:id="rId36"/>
    <p:sldId id="290" r:id="rId37"/>
    <p:sldId id="291" r:id="rId38"/>
    <p:sldId id="292" r:id="rId39"/>
    <p:sldId id="306" r:id="rId40"/>
    <p:sldId id="293" r:id="rId41"/>
    <p:sldId id="294" r:id="rId42"/>
    <p:sldId id="295" r:id="rId43"/>
    <p:sldId id="296" r:id="rId44"/>
    <p:sldId id="297" r:id="rId45"/>
    <p:sldId id="311" r:id="rId46"/>
    <p:sldId id="298" r:id="rId47"/>
    <p:sldId id="310" r:id="rId48"/>
    <p:sldId id="299" r:id="rId49"/>
    <p:sldId id="300" r:id="rId50"/>
    <p:sldId id="309" r:id="rId51"/>
    <p:sldId id="301" r:id="rId52"/>
    <p:sldId id="302" r:id="rId53"/>
    <p:sldId id="303" r:id="rId54"/>
    <p:sldId id="304" r:id="rId55"/>
    <p:sldId id="305" r:id="rId56"/>
    <p:sldId id="312"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89" autoAdjust="0"/>
    <p:restoredTop sz="93580" autoAdjust="0"/>
  </p:normalViewPr>
  <p:slideViewPr>
    <p:cSldViewPr snapToGrid="0">
      <p:cViewPr varScale="1">
        <p:scale>
          <a:sx n="145" d="100"/>
          <a:sy n="145" d="100"/>
        </p:scale>
        <p:origin x="-216"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25C01E-0F8F-4B1D-98C0-854098844922}" type="datetimeFigureOut">
              <a:rPr lang="en-US" smtClean="0"/>
              <a:pPr/>
              <a:t>9/26/2017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27FD95-7CF9-4AE7-84D0-D845BF6F4075}" type="slidenum">
              <a:rPr lang="en-US" smtClean="0"/>
              <a:pPr/>
              <a:t>‹#›</a:t>
            </a:fld>
            <a:endParaRPr lang="en-US"/>
          </a:p>
        </p:txBody>
      </p:sp>
    </p:spTree>
    <p:extLst>
      <p:ext uri="{BB962C8B-B14F-4D97-AF65-F5344CB8AC3E}">
        <p14:creationId xmlns="" xmlns:p14="http://schemas.microsoft.com/office/powerpoint/2010/main" val="1634646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427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0DFCDC5-A0E1-4EC1-98A0-6EF914B9DEC1}" type="slidenum">
              <a:rPr lang="en-US" altLang="en-US">
                <a:latin typeface="Calibri" panose="020F0502020204030204" pitchFamily="34" charset="0"/>
              </a:rPr>
              <a:pPr eaLnBrk="1" hangingPunct="1"/>
              <a:t>1</a:t>
            </a:fld>
            <a:endParaRPr lang="en-US" altLang="en-US">
              <a:latin typeface="Calibri" panose="020F0502020204030204" pitchFamily="34" charset="0"/>
            </a:endParaRPr>
          </a:p>
        </p:txBody>
      </p:sp>
    </p:spTree>
    <p:extLst>
      <p:ext uri="{BB962C8B-B14F-4D97-AF65-F5344CB8AC3E}">
        <p14:creationId xmlns="" xmlns:p14="http://schemas.microsoft.com/office/powerpoint/2010/main" val="1538312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451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05968A2-6B93-46F6-B4B2-ED968C9D5550}"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 xmlns:p14="http://schemas.microsoft.com/office/powerpoint/2010/main" val="135257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554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8976332-1C50-4C12-8869-8F92AB02C21D}"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extLst>
      <p:ext uri="{BB962C8B-B14F-4D97-AF65-F5344CB8AC3E}">
        <p14:creationId xmlns="" xmlns:p14="http://schemas.microsoft.com/office/powerpoint/2010/main" val="15021744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640E30A-D1CF-4CD3-B995-BB43C9B93049}" type="slidenum">
              <a:rPr lang="en-US" altLang="en-US">
                <a:latin typeface="Calibri" panose="020F0502020204030204" pitchFamily="34" charset="0"/>
              </a:rPr>
              <a:pPr eaLnBrk="1" hangingPunct="1"/>
              <a:t>12</a:t>
            </a:fld>
            <a:endParaRPr lang="en-US" altLang="en-US">
              <a:latin typeface="Calibri" panose="020F0502020204030204" pitchFamily="34" charset="0"/>
            </a:endParaRPr>
          </a:p>
        </p:txBody>
      </p:sp>
    </p:spTree>
    <p:extLst>
      <p:ext uri="{BB962C8B-B14F-4D97-AF65-F5344CB8AC3E}">
        <p14:creationId xmlns="" xmlns:p14="http://schemas.microsoft.com/office/powerpoint/2010/main" val="146977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861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DAA5CD6-4876-49BB-B238-0E87BC5628F7}" type="slidenum">
              <a:rPr lang="en-US" altLang="en-US">
                <a:latin typeface="Calibri" panose="020F0502020204030204" pitchFamily="34" charset="0"/>
              </a:rPr>
              <a:pPr eaLnBrk="1" hangingPunct="1"/>
              <a:t>14</a:t>
            </a:fld>
            <a:endParaRPr lang="en-US" altLang="en-US">
              <a:latin typeface="Calibri" panose="020F0502020204030204" pitchFamily="34" charset="0"/>
            </a:endParaRPr>
          </a:p>
        </p:txBody>
      </p:sp>
    </p:spTree>
    <p:extLst>
      <p:ext uri="{BB962C8B-B14F-4D97-AF65-F5344CB8AC3E}">
        <p14:creationId xmlns="" xmlns:p14="http://schemas.microsoft.com/office/powerpoint/2010/main" val="337152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640E30A-D1CF-4CD3-B995-BB43C9B93049}" type="slidenum">
              <a:rPr lang="en-US" altLang="en-US">
                <a:latin typeface="Calibri" panose="020F0502020204030204" pitchFamily="34" charset="0"/>
              </a:rPr>
              <a:pPr eaLnBrk="1" hangingPunct="1"/>
              <a:t>16</a:t>
            </a:fld>
            <a:endParaRPr lang="en-US" altLang="en-US">
              <a:latin typeface="Calibri" panose="020F0502020204030204" pitchFamily="34" charset="0"/>
            </a:endParaRPr>
          </a:p>
        </p:txBody>
      </p:sp>
    </p:spTree>
    <p:extLst>
      <p:ext uri="{BB962C8B-B14F-4D97-AF65-F5344CB8AC3E}">
        <p14:creationId xmlns="" xmlns:p14="http://schemas.microsoft.com/office/powerpoint/2010/main" val="15013841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963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BD76A2C-7862-454B-AFC4-07851B8B5799}" type="slidenum">
              <a:rPr lang="en-US" altLang="en-US">
                <a:latin typeface="Calibri" panose="020F0502020204030204" pitchFamily="34" charset="0"/>
              </a:rPr>
              <a:pPr eaLnBrk="1" hangingPunct="1"/>
              <a:t>17</a:t>
            </a:fld>
            <a:endParaRPr lang="en-US" altLang="en-US">
              <a:latin typeface="Calibri" panose="020F0502020204030204" pitchFamily="34" charset="0"/>
            </a:endParaRPr>
          </a:p>
        </p:txBody>
      </p:sp>
    </p:spTree>
    <p:extLst>
      <p:ext uri="{BB962C8B-B14F-4D97-AF65-F5344CB8AC3E}">
        <p14:creationId xmlns="" xmlns:p14="http://schemas.microsoft.com/office/powerpoint/2010/main" val="2954453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066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29186A6-EC6D-45AE-B622-C5ACF4617560}" type="slidenum">
              <a:rPr lang="en-US" altLang="en-US">
                <a:latin typeface="Calibri" panose="020F0502020204030204" pitchFamily="34" charset="0"/>
              </a:rPr>
              <a:pPr eaLnBrk="1" hangingPunct="1"/>
              <a:t>18</a:t>
            </a:fld>
            <a:endParaRPr lang="en-US" altLang="en-US">
              <a:latin typeface="Calibri" panose="020F0502020204030204" pitchFamily="34" charset="0"/>
            </a:endParaRPr>
          </a:p>
        </p:txBody>
      </p:sp>
    </p:spTree>
    <p:extLst>
      <p:ext uri="{BB962C8B-B14F-4D97-AF65-F5344CB8AC3E}">
        <p14:creationId xmlns="" xmlns:p14="http://schemas.microsoft.com/office/powerpoint/2010/main" val="964648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789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F10090-8544-4612-87D9-8CCCF225BDA8}" type="slidenum">
              <a:rPr lang="en-US" altLang="en-US">
                <a:latin typeface="Calibri" panose="020F0502020204030204" pitchFamily="34" charset="0"/>
              </a:rPr>
              <a:pPr eaLnBrk="1" hangingPunct="1"/>
              <a:t>19</a:t>
            </a:fld>
            <a:endParaRPr lang="en-US" altLang="en-US">
              <a:latin typeface="Calibri" panose="020F0502020204030204" pitchFamily="34" charset="0"/>
            </a:endParaRPr>
          </a:p>
        </p:txBody>
      </p:sp>
    </p:spTree>
    <p:extLst>
      <p:ext uri="{BB962C8B-B14F-4D97-AF65-F5344CB8AC3E}">
        <p14:creationId xmlns="" xmlns:p14="http://schemas.microsoft.com/office/powerpoint/2010/main" val="25171828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270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8354906-FB91-47AC-980B-9E953F60D34C}" type="slidenum">
              <a:rPr lang="en-US" altLang="en-US">
                <a:latin typeface="Calibri" panose="020F0502020204030204" pitchFamily="34" charset="0"/>
              </a:rPr>
              <a:pPr eaLnBrk="1" hangingPunct="1"/>
              <a:t>22</a:t>
            </a:fld>
            <a:endParaRPr lang="en-US" altLang="en-US">
              <a:latin typeface="Calibri" panose="020F0502020204030204" pitchFamily="34" charset="0"/>
            </a:endParaRPr>
          </a:p>
        </p:txBody>
      </p:sp>
    </p:spTree>
    <p:extLst>
      <p:ext uri="{BB962C8B-B14F-4D97-AF65-F5344CB8AC3E}">
        <p14:creationId xmlns="" xmlns:p14="http://schemas.microsoft.com/office/powerpoint/2010/main" val="42898508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373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A568E2-638B-48E2-BAA9-146CEB094886}" type="slidenum">
              <a:rPr lang="en-US" altLang="en-US">
                <a:latin typeface="Calibri" panose="020F0502020204030204" pitchFamily="34" charset="0"/>
              </a:rPr>
              <a:pPr eaLnBrk="1" hangingPunct="1"/>
              <a:t>23</a:t>
            </a:fld>
            <a:endParaRPr lang="en-US" altLang="en-US">
              <a:latin typeface="Calibri" panose="020F0502020204030204" pitchFamily="34" charset="0"/>
            </a:endParaRPr>
          </a:p>
        </p:txBody>
      </p:sp>
    </p:spTree>
    <p:extLst>
      <p:ext uri="{BB962C8B-B14F-4D97-AF65-F5344CB8AC3E}">
        <p14:creationId xmlns="" xmlns:p14="http://schemas.microsoft.com/office/powerpoint/2010/main" val="3264922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530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775F9F3-EB94-478B-9E23-611333D83339}"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extLst>
      <p:ext uri="{BB962C8B-B14F-4D97-AF65-F5344CB8AC3E}">
        <p14:creationId xmlns="" xmlns:p14="http://schemas.microsoft.com/office/powerpoint/2010/main" val="18238254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475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A347756-5CD2-4CE3-87CB-9B0DE8189037}" type="slidenum">
              <a:rPr lang="en-US" altLang="en-US">
                <a:latin typeface="Calibri" panose="020F0502020204030204" pitchFamily="34" charset="0"/>
              </a:rPr>
              <a:pPr eaLnBrk="1" hangingPunct="1"/>
              <a:t>25</a:t>
            </a:fld>
            <a:endParaRPr lang="en-US" altLang="en-US">
              <a:latin typeface="Calibri" panose="020F0502020204030204" pitchFamily="34" charset="0"/>
            </a:endParaRPr>
          </a:p>
        </p:txBody>
      </p:sp>
    </p:spTree>
    <p:extLst>
      <p:ext uri="{BB962C8B-B14F-4D97-AF65-F5344CB8AC3E}">
        <p14:creationId xmlns="" xmlns:p14="http://schemas.microsoft.com/office/powerpoint/2010/main" val="24308226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578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B5C4D59-BDD5-402E-9555-1BA3BE784EA2}" type="slidenum">
              <a:rPr lang="en-US" altLang="en-US">
                <a:latin typeface="Calibri" panose="020F0502020204030204" pitchFamily="34" charset="0"/>
              </a:rPr>
              <a:pPr eaLnBrk="1" hangingPunct="1"/>
              <a:t>26</a:t>
            </a:fld>
            <a:endParaRPr lang="en-US" altLang="en-US">
              <a:latin typeface="Calibri" panose="020F0502020204030204" pitchFamily="34" charset="0"/>
            </a:endParaRPr>
          </a:p>
        </p:txBody>
      </p:sp>
    </p:spTree>
    <p:extLst>
      <p:ext uri="{BB962C8B-B14F-4D97-AF65-F5344CB8AC3E}">
        <p14:creationId xmlns="" xmlns:p14="http://schemas.microsoft.com/office/powerpoint/2010/main" val="40500485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680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BD1F1D-9CB5-4311-8453-8FCBA1413D80}" type="slidenum">
              <a:rPr lang="en-US" altLang="en-US">
                <a:latin typeface="Calibri" panose="020F0502020204030204" pitchFamily="34" charset="0"/>
              </a:rPr>
              <a:pPr eaLnBrk="1" hangingPunct="1"/>
              <a:t>28</a:t>
            </a:fld>
            <a:endParaRPr lang="en-US" altLang="en-US">
              <a:latin typeface="Calibri" panose="020F0502020204030204" pitchFamily="34" charset="0"/>
            </a:endParaRPr>
          </a:p>
        </p:txBody>
      </p:sp>
    </p:spTree>
    <p:extLst>
      <p:ext uri="{BB962C8B-B14F-4D97-AF65-F5344CB8AC3E}">
        <p14:creationId xmlns="" xmlns:p14="http://schemas.microsoft.com/office/powerpoint/2010/main" val="3503132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782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C8FE3F5-5E36-47C0-85E8-552EBA4FA807}" type="slidenum">
              <a:rPr lang="en-US" altLang="en-US">
                <a:latin typeface="Calibri" panose="020F0502020204030204" pitchFamily="34" charset="0"/>
              </a:rPr>
              <a:pPr eaLnBrk="1" hangingPunct="1"/>
              <a:t>29</a:t>
            </a:fld>
            <a:endParaRPr lang="en-US" altLang="en-US">
              <a:latin typeface="Calibri" panose="020F0502020204030204" pitchFamily="34" charset="0"/>
            </a:endParaRPr>
          </a:p>
        </p:txBody>
      </p:sp>
    </p:spTree>
    <p:extLst>
      <p:ext uri="{BB962C8B-B14F-4D97-AF65-F5344CB8AC3E}">
        <p14:creationId xmlns="" xmlns:p14="http://schemas.microsoft.com/office/powerpoint/2010/main" val="37452270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072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E6837E6-8AAB-4BBC-AB05-0A612E6D7BF8}" type="slidenum">
              <a:rPr lang="en-US" altLang="en-US">
                <a:latin typeface="Calibri" panose="020F0502020204030204" pitchFamily="34" charset="0"/>
              </a:rPr>
              <a:pPr eaLnBrk="1" hangingPunct="1"/>
              <a:t>31</a:t>
            </a:fld>
            <a:endParaRPr lang="en-US" altLang="en-US">
              <a:latin typeface="Calibri" panose="020F0502020204030204" pitchFamily="34" charset="0"/>
            </a:endParaRPr>
          </a:p>
        </p:txBody>
      </p:sp>
    </p:spTree>
    <p:extLst>
      <p:ext uri="{BB962C8B-B14F-4D97-AF65-F5344CB8AC3E}">
        <p14:creationId xmlns="" xmlns:p14="http://schemas.microsoft.com/office/powerpoint/2010/main" val="7422604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174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2A46196-8D92-4F1E-A898-8CF3EED5A6BD}" type="slidenum">
              <a:rPr lang="en-US" altLang="en-US">
                <a:latin typeface="Calibri" panose="020F0502020204030204" pitchFamily="34" charset="0"/>
              </a:rPr>
              <a:pPr eaLnBrk="1" hangingPunct="1"/>
              <a:t>32</a:t>
            </a:fld>
            <a:endParaRPr lang="en-US" altLang="en-US">
              <a:latin typeface="Calibri" panose="020F0502020204030204" pitchFamily="34" charset="0"/>
            </a:endParaRPr>
          </a:p>
        </p:txBody>
      </p:sp>
    </p:spTree>
    <p:extLst>
      <p:ext uri="{BB962C8B-B14F-4D97-AF65-F5344CB8AC3E}">
        <p14:creationId xmlns="" xmlns:p14="http://schemas.microsoft.com/office/powerpoint/2010/main" val="10243141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277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5877C8-DBF3-4E2F-A609-743AF865EC27}" type="slidenum">
              <a:rPr lang="en-US" altLang="en-US">
                <a:latin typeface="Calibri" panose="020F0502020204030204" pitchFamily="34" charset="0"/>
              </a:rPr>
              <a:pPr eaLnBrk="1" hangingPunct="1"/>
              <a:t>33</a:t>
            </a:fld>
            <a:endParaRPr lang="en-US" altLang="en-US">
              <a:latin typeface="Calibri" panose="020F0502020204030204" pitchFamily="34" charset="0"/>
            </a:endParaRPr>
          </a:p>
        </p:txBody>
      </p:sp>
    </p:spTree>
    <p:extLst>
      <p:ext uri="{BB962C8B-B14F-4D97-AF65-F5344CB8AC3E}">
        <p14:creationId xmlns="" xmlns:p14="http://schemas.microsoft.com/office/powerpoint/2010/main" val="8592646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379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CDE37CF-DFC8-4810-903A-A6F21F35BA56}" type="slidenum">
              <a:rPr lang="en-US" altLang="en-US">
                <a:latin typeface="Calibri" panose="020F0502020204030204" pitchFamily="34" charset="0"/>
              </a:rPr>
              <a:pPr eaLnBrk="1" hangingPunct="1"/>
              <a:t>34</a:t>
            </a:fld>
            <a:endParaRPr lang="en-US" altLang="en-US">
              <a:latin typeface="Calibri" panose="020F0502020204030204" pitchFamily="34" charset="0"/>
            </a:endParaRPr>
          </a:p>
        </p:txBody>
      </p:sp>
    </p:spTree>
    <p:extLst>
      <p:ext uri="{BB962C8B-B14F-4D97-AF65-F5344CB8AC3E}">
        <p14:creationId xmlns="" xmlns:p14="http://schemas.microsoft.com/office/powerpoint/2010/main" val="33629099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584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647CBA-9AC1-4780-B849-F4C08080D74C}" type="slidenum">
              <a:rPr lang="en-US" altLang="en-US">
                <a:latin typeface="Calibri" panose="020F0502020204030204" pitchFamily="34" charset="0"/>
              </a:rPr>
              <a:pPr eaLnBrk="1" hangingPunct="1"/>
              <a:t>35</a:t>
            </a:fld>
            <a:endParaRPr lang="en-US" altLang="en-US">
              <a:latin typeface="Calibri" panose="020F0502020204030204" pitchFamily="34" charset="0"/>
            </a:endParaRPr>
          </a:p>
        </p:txBody>
      </p:sp>
    </p:spTree>
    <p:extLst>
      <p:ext uri="{BB962C8B-B14F-4D97-AF65-F5344CB8AC3E}">
        <p14:creationId xmlns="" xmlns:p14="http://schemas.microsoft.com/office/powerpoint/2010/main" val="34376685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482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28A1B75-CB19-4C9C-9A0A-768117C303CC}" type="slidenum">
              <a:rPr lang="en-US" altLang="en-US">
                <a:latin typeface="Calibri" panose="020F0502020204030204" pitchFamily="34" charset="0"/>
              </a:rPr>
              <a:pPr eaLnBrk="1" hangingPunct="1"/>
              <a:t>37</a:t>
            </a:fld>
            <a:endParaRPr lang="en-US" altLang="en-US">
              <a:latin typeface="Calibri" panose="020F0502020204030204" pitchFamily="34" charset="0"/>
            </a:endParaRPr>
          </a:p>
        </p:txBody>
      </p:sp>
    </p:spTree>
    <p:extLst>
      <p:ext uri="{BB962C8B-B14F-4D97-AF65-F5344CB8AC3E}">
        <p14:creationId xmlns="" xmlns:p14="http://schemas.microsoft.com/office/powerpoint/2010/main" val="70382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632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A56E595-AD9B-445C-81CB-823E68151FF3}"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 xmlns:p14="http://schemas.microsoft.com/office/powerpoint/2010/main" val="82286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789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F10090-8544-4612-87D9-8CCCF225BDA8}" type="slidenum">
              <a:rPr lang="en-US" altLang="en-US">
                <a:latin typeface="Calibri" panose="020F0502020204030204" pitchFamily="34" charset="0"/>
              </a:rPr>
              <a:pPr eaLnBrk="1" hangingPunct="1"/>
              <a:t>38</a:t>
            </a:fld>
            <a:endParaRPr lang="en-US" altLang="en-US">
              <a:latin typeface="Calibri" panose="020F0502020204030204" pitchFamily="34" charset="0"/>
            </a:endParaRPr>
          </a:p>
        </p:txBody>
      </p:sp>
    </p:spTree>
    <p:extLst>
      <p:ext uri="{BB962C8B-B14F-4D97-AF65-F5344CB8AC3E}">
        <p14:creationId xmlns="" xmlns:p14="http://schemas.microsoft.com/office/powerpoint/2010/main" val="1372839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789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F10090-8544-4612-87D9-8CCCF225BDA8}" type="slidenum">
              <a:rPr lang="en-US" altLang="en-US">
                <a:latin typeface="Calibri" panose="020F0502020204030204" pitchFamily="34" charset="0"/>
              </a:rPr>
              <a:pPr eaLnBrk="1" hangingPunct="1"/>
              <a:t>39</a:t>
            </a:fld>
            <a:endParaRPr lang="en-US" altLang="en-US">
              <a:latin typeface="Calibri" panose="020F0502020204030204" pitchFamily="34" charset="0"/>
            </a:endParaRPr>
          </a:p>
        </p:txBody>
      </p:sp>
    </p:spTree>
    <p:extLst>
      <p:ext uri="{BB962C8B-B14F-4D97-AF65-F5344CB8AC3E}">
        <p14:creationId xmlns="" xmlns:p14="http://schemas.microsoft.com/office/powerpoint/2010/main" val="1013279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891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051BDCF-C29D-4959-BA14-3DECF66198A3}" type="slidenum">
              <a:rPr lang="en-US" altLang="en-US">
                <a:latin typeface="Calibri" panose="020F0502020204030204" pitchFamily="34" charset="0"/>
              </a:rPr>
              <a:pPr eaLnBrk="1" hangingPunct="1"/>
              <a:t>40</a:t>
            </a:fld>
            <a:endParaRPr lang="en-US" altLang="en-US">
              <a:latin typeface="Calibri" panose="020F0502020204030204" pitchFamily="34" charset="0"/>
            </a:endParaRPr>
          </a:p>
        </p:txBody>
      </p:sp>
    </p:spTree>
    <p:extLst>
      <p:ext uri="{BB962C8B-B14F-4D97-AF65-F5344CB8AC3E}">
        <p14:creationId xmlns="" xmlns:p14="http://schemas.microsoft.com/office/powerpoint/2010/main" val="898381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98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13F8286-5E22-4F20-8FFD-3C3AB5663E13}" type="slidenum">
              <a:rPr lang="en-US" altLang="en-US">
                <a:latin typeface="Calibri" panose="020F0502020204030204" pitchFamily="34" charset="0"/>
              </a:rPr>
              <a:pPr eaLnBrk="1" hangingPunct="1"/>
              <a:t>41</a:t>
            </a:fld>
            <a:endParaRPr lang="en-US" altLang="en-US">
              <a:latin typeface="Calibri" panose="020F0502020204030204" pitchFamily="34" charset="0"/>
            </a:endParaRPr>
          </a:p>
        </p:txBody>
      </p:sp>
    </p:spTree>
    <p:extLst>
      <p:ext uri="{BB962C8B-B14F-4D97-AF65-F5344CB8AC3E}">
        <p14:creationId xmlns="" xmlns:p14="http://schemas.microsoft.com/office/powerpoint/2010/main" val="39539148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301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4DFCB16-F704-4347-AEF5-2AB797D6F252}" type="slidenum">
              <a:rPr lang="en-US" altLang="en-US">
                <a:latin typeface="Calibri" panose="020F0502020204030204" pitchFamily="34" charset="0"/>
              </a:rPr>
              <a:pPr eaLnBrk="1" hangingPunct="1"/>
              <a:t>48</a:t>
            </a:fld>
            <a:endParaRPr lang="en-US" altLang="en-US">
              <a:latin typeface="Calibri" panose="020F0502020204030204" pitchFamily="34" charset="0"/>
            </a:endParaRPr>
          </a:p>
        </p:txBody>
      </p:sp>
    </p:spTree>
    <p:extLst>
      <p:ext uri="{BB962C8B-B14F-4D97-AF65-F5344CB8AC3E}">
        <p14:creationId xmlns="" xmlns:p14="http://schemas.microsoft.com/office/powerpoint/2010/main" val="21031939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403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6860D9F-49FA-434D-82A2-684363251534}" type="slidenum">
              <a:rPr lang="en-US" altLang="en-US">
                <a:latin typeface="Calibri" panose="020F0502020204030204" pitchFamily="34" charset="0"/>
              </a:rPr>
              <a:pPr eaLnBrk="1" hangingPunct="1"/>
              <a:t>49</a:t>
            </a:fld>
            <a:endParaRPr lang="en-US" altLang="en-US">
              <a:latin typeface="Calibri" panose="020F0502020204030204" pitchFamily="34" charset="0"/>
            </a:endParaRPr>
          </a:p>
        </p:txBody>
      </p:sp>
    </p:spTree>
    <p:extLst>
      <p:ext uri="{BB962C8B-B14F-4D97-AF65-F5344CB8AC3E}">
        <p14:creationId xmlns="" xmlns:p14="http://schemas.microsoft.com/office/powerpoint/2010/main" val="2455508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403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6860D9F-49FA-434D-82A2-684363251534}" type="slidenum">
              <a:rPr lang="en-US" altLang="en-US">
                <a:latin typeface="Calibri" panose="020F0502020204030204" pitchFamily="34" charset="0"/>
              </a:rPr>
              <a:pPr eaLnBrk="1" hangingPunct="1"/>
              <a:t>50</a:t>
            </a:fld>
            <a:endParaRPr lang="en-US" altLang="en-US">
              <a:latin typeface="Calibri" panose="020F0502020204030204" pitchFamily="34" charset="0"/>
            </a:endParaRPr>
          </a:p>
        </p:txBody>
      </p:sp>
    </p:spTree>
    <p:extLst>
      <p:ext uri="{BB962C8B-B14F-4D97-AF65-F5344CB8AC3E}">
        <p14:creationId xmlns="" xmlns:p14="http://schemas.microsoft.com/office/powerpoint/2010/main" val="31880983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608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9187BC5-78DB-4AF2-B9E4-9C372C229AD9}" type="slidenum">
              <a:rPr lang="en-US" altLang="en-US">
                <a:latin typeface="Calibri" panose="020F0502020204030204" pitchFamily="34" charset="0"/>
              </a:rPr>
              <a:pPr eaLnBrk="1" hangingPunct="1"/>
              <a:t>55</a:t>
            </a:fld>
            <a:endParaRPr lang="en-US" altLang="en-US">
              <a:latin typeface="Calibri" panose="020F0502020204030204" pitchFamily="34" charset="0"/>
            </a:endParaRPr>
          </a:p>
        </p:txBody>
      </p:sp>
    </p:spTree>
    <p:extLst>
      <p:ext uri="{BB962C8B-B14F-4D97-AF65-F5344CB8AC3E}">
        <p14:creationId xmlns="" xmlns:p14="http://schemas.microsoft.com/office/powerpoint/2010/main" val="1846290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734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6CF7ED0-295A-49C4-B522-DC9C845DBB54}" type="slidenum">
              <a:rPr lang="en-US" altLang="en-US">
                <a:latin typeface="Calibri" panose="020F0502020204030204" pitchFamily="34" charset="0"/>
              </a:rPr>
              <a:pPr eaLnBrk="1" hangingPunct="1"/>
              <a:t>4</a:t>
            </a:fld>
            <a:endParaRPr lang="en-US" altLang="en-US">
              <a:latin typeface="Calibri" panose="020F0502020204030204" pitchFamily="34" charset="0"/>
            </a:endParaRPr>
          </a:p>
        </p:txBody>
      </p:sp>
    </p:spTree>
    <p:extLst>
      <p:ext uri="{BB962C8B-B14F-4D97-AF65-F5344CB8AC3E}">
        <p14:creationId xmlns="" xmlns:p14="http://schemas.microsoft.com/office/powerpoint/2010/main" val="2112013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485" eaLnBrk="0" hangingPunct="0">
              <a:defRPr sz="2300">
                <a:solidFill>
                  <a:schemeClr val="tx1"/>
                </a:solidFill>
                <a:latin typeface="Times New Roman" pitchFamily="18" charset="0"/>
              </a:defRPr>
            </a:lvl1pPr>
            <a:lvl2pPr marL="702756" indent="-270291" defTabSz="914485" eaLnBrk="0" hangingPunct="0">
              <a:defRPr sz="2300">
                <a:solidFill>
                  <a:schemeClr val="tx1"/>
                </a:solidFill>
                <a:latin typeface="Times New Roman" pitchFamily="18" charset="0"/>
              </a:defRPr>
            </a:lvl2pPr>
            <a:lvl3pPr marL="1081164" indent="-216233" defTabSz="914485" eaLnBrk="0" hangingPunct="0">
              <a:defRPr sz="2300">
                <a:solidFill>
                  <a:schemeClr val="tx1"/>
                </a:solidFill>
                <a:latin typeface="Times New Roman" pitchFamily="18" charset="0"/>
              </a:defRPr>
            </a:lvl3pPr>
            <a:lvl4pPr marL="1513629" indent="-216233" defTabSz="914485" eaLnBrk="0" hangingPunct="0">
              <a:defRPr sz="2300">
                <a:solidFill>
                  <a:schemeClr val="tx1"/>
                </a:solidFill>
                <a:latin typeface="Times New Roman" pitchFamily="18" charset="0"/>
              </a:defRPr>
            </a:lvl4pPr>
            <a:lvl5pPr marL="1946095" indent="-216233" defTabSz="914485" eaLnBrk="0" hangingPunct="0">
              <a:defRPr sz="2300">
                <a:solidFill>
                  <a:schemeClr val="tx1"/>
                </a:solidFill>
                <a:latin typeface="Times New Roman" pitchFamily="18" charset="0"/>
              </a:defRPr>
            </a:lvl5pPr>
            <a:lvl6pPr marL="2378560" indent="-216233" defTabSz="914485" eaLnBrk="0" fontAlgn="base" hangingPunct="0">
              <a:spcBef>
                <a:spcPct val="0"/>
              </a:spcBef>
              <a:spcAft>
                <a:spcPct val="0"/>
              </a:spcAft>
              <a:defRPr sz="2300">
                <a:solidFill>
                  <a:schemeClr val="tx1"/>
                </a:solidFill>
                <a:latin typeface="Times New Roman" pitchFamily="18" charset="0"/>
              </a:defRPr>
            </a:lvl6pPr>
            <a:lvl7pPr marL="2811026" indent="-216233" defTabSz="914485" eaLnBrk="0" fontAlgn="base" hangingPunct="0">
              <a:spcBef>
                <a:spcPct val="0"/>
              </a:spcBef>
              <a:spcAft>
                <a:spcPct val="0"/>
              </a:spcAft>
              <a:defRPr sz="2300">
                <a:solidFill>
                  <a:schemeClr val="tx1"/>
                </a:solidFill>
                <a:latin typeface="Times New Roman" pitchFamily="18" charset="0"/>
              </a:defRPr>
            </a:lvl7pPr>
            <a:lvl8pPr marL="3243491" indent="-216233" defTabSz="914485" eaLnBrk="0" fontAlgn="base" hangingPunct="0">
              <a:spcBef>
                <a:spcPct val="0"/>
              </a:spcBef>
              <a:spcAft>
                <a:spcPct val="0"/>
              </a:spcAft>
              <a:defRPr sz="2300">
                <a:solidFill>
                  <a:schemeClr val="tx1"/>
                </a:solidFill>
                <a:latin typeface="Times New Roman" pitchFamily="18" charset="0"/>
              </a:defRPr>
            </a:lvl8pPr>
            <a:lvl9pPr marL="3675957" indent="-216233" defTabSz="914485" eaLnBrk="0" fontAlgn="base" hangingPunct="0">
              <a:spcBef>
                <a:spcPct val="0"/>
              </a:spcBef>
              <a:spcAft>
                <a:spcPct val="0"/>
              </a:spcAft>
              <a:defRPr sz="2300">
                <a:solidFill>
                  <a:schemeClr val="tx1"/>
                </a:solidFill>
                <a:latin typeface="Times New Roman" pitchFamily="18" charset="0"/>
              </a:defRPr>
            </a:lvl9pPr>
          </a:lstStyle>
          <a:p>
            <a:fld id="{9488E35B-5145-44A3-B56F-240685F59057}" type="slidenum">
              <a:rPr lang="en-US" altLang="en-US" sz="1100"/>
              <a:pPr/>
              <a:t>5</a:t>
            </a:fld>
            <a:endParaRPr lang="en-US" altLang="en-US" sz="1100" dirty="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 xmlns:p14="http://schemas.microsoft.com/office/powerpoint/2010/main" val="836902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485" eaLnBrk="0" hangingPunct="0">
              <a:defRPr sz="2300">
                <a:solidFill>
                  <a:schemeClr val="tx1"/>
                </a:solidFill>
                <a:latin typeface="Times New Roman" pitchFamily="18" charset="0"/>
              </a:defRPr>
            </a:lvl1pPr>
            <a:lvl2pPr marL="702756" indent="-270291" defTabSz="914485" eaLnBrk="0" hangingPunct="0">
              <a:defRPr sz="2300">
                <a:solidFill>
                  <a:schemeClr val="tx1"/>
                </a:solidFill>
                <a:latin typeface="Times New Roman" pitchFamily="18" charset="0"/>
              </a:defRPr>
            </a:lvl2pPr>
            <a:lvl3pPr marL="1081164" indent="-216233" defTabSz="914485" eaLnBrk="0" hangingPunct="0">
              <a:defRPr sz="2300">
                <a:solidFill>
                  <a:schemeClr val="tx1"/>
                </a:solidFill>
                <a:latin typeface="Times New Roman" pitchFamily="18" charset="0"/>
              </a:defRPr>
            </a:lvl3pPr>
            <a:lvl4pPr marL="1513629" indent="-216233" defTabSz="914485" eaLnBrk="0" hangingPunct="0">
              <a:defRPr sz="2300">
                <a:solidFill>
                  <a:schemeClr val="tx1"/>
                </a:solidFill>
                <a:latin typeface="Times New Roman" pitchFamily="18" charset="0"/>
              </a:defRPr>
            </a:lvl4pPr>
            <a:lvl5pPr marL="1946095" indent="-216233" defTabSz="914485" eaLnBrk="0" hangingPunct="0">
              <a:defRPr sz="2300">
                <a:solidFill>
                  <a:schemeClr val="tx1"/>
                </a:solidFill>
                <a:latin typeface="Times New Roman" pitchFamily="18" charset="0"/>
              </a:defRPr>
            </a:lvl5pPr>
            <a:lvl6pPr marL="2378560" indent="-216233" defTabSz="914485" eaLnBrk="0" fontAlgn="base" hangingPunct="0">
              <a:spcBef>
                <a:spcPct val="0"/>
              </a:spcBef>
              <a:spcAft>
                <a:spcPct val="0"/>
              </a:spcAft>
              <a:defRPr sz="2300">
                <a:solidFill>
                  <a:schemeClr val="tx1"/>
                </a:solidFill>
                <a:latin typeface="Times New Roman" pitchFamily="18" charset="0"/>
              </a:defRPr>
            </a:lvl6pPr>
            <a:lvl7pPr marL="2811026" indent="-216233" defTabSz="914485" eaLnBrk="0" fontAlgn="base" hangingPunct="0">
              <a:spcBef>
                <a:spcPct val="0"/>
              </a:spcBef>
              <a:spcAft>
                <a:spcPct val="0"/>
              </a:spcAft>
              <a:defRPr sz="2300">
                <a:solidFill>
                  <a:schemeClr val="tx1"/>
                </a:solidFill>
                <a:latin typeface="Times New Roman" pitchFamily="18" charset="0"/>
              </a:defRPr>
            </a:lvl7pPr>
            <a:lvl8pPr marL="3243491" indent="-216233" defTabSz="914485" eaLnBrk="0" fontAlgn="base" hangingPunct="0">
              <a:spcBef>
                <a:spcPct val="0"/>
              </a:spcBef>
              <a:spcAft>
                <a:spcPct val="0"/>
              </a:spcAft>
              <a:defRPr sz="2300">
                <a:solidFill>
                  <a:schemeClr val="tx1"/>
                </a:solidFill>
                <a:latin typeface="Times New Roman" pitchFamily="18" charset="0"/>
              </a:defRPr>
            </a:lvl8pPr>
            <a:lvl9pPr marL="3675957" indent="-216233" defTabSz="914485" eaLnBrk="0" fontAlgn="base" hangingPunct="0">
              <a:spcBef>
                <a:spcPct val="0"/>
              </a:spcBef>
              <a:spcAft>
                <a:spcPct val="0"/>
              </a:spcAft>
              <a:defRPr sz="2300">
                <a:solidFill>
                  <a:schemeClr val="tx1"/>
                </a:solidFill>
                <a:latin typeface="Times New Roman" pitchFamily="18" charset="0"/>
              </a:defRPr>
            </a:lvl9pPr>
          </a:lstStyle>
          <a:p>
            <a:fld id="{8CE0E032-DFF6-46B9-B888-1EAF43ACE260}" type="slidenum">
              <a:rPr lang="en-US" altLang="en-US" sz="1100"/>
              <a:pPr/>
              <a:t>6</a:t>
            </a:fld>
            <a:endParaRPr lang="en-US" altLang="en-US" sz="1100" dirty="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 xmlns:p14="http://schemas.microsoft.com/office/powerpoint/2010/main" val="1128111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144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DF5AA91-39E7-430C-AAAE-DAAE4BE19157}" type="slidenum">
              <a:rPr lang="en-US" altLang="en-US">
                <a:latin typeface="Calibri" panose="020F0502020204030204" pitchFamily="34" charset="0"/>
              </a:rPr>
              <a:pPr eaLnBrk="1" hangingPunct="1"/>
              <a:t>7</a:t>
            </a:fld>
            <a:endParaRPr lang="en-US" altLang="en-US">
              <a:latin typeface="Calibri" panose="020F0502020204030204" pitchFamily="34" charset="0"/>
            </a:endParaRPr>
          </a:p>
        </p:txBody>
      </p:sp>
    </p:spTree>
    <p:extLst>
      <p:ext uri="{BB962C8B-B14F-4D97-AF65-F5344CB8AC3E}">
        <p14:creationId xmlns="" xmlns:p14="http://schemas.microsoft.com/office/powerpoint/2010/main" val="7393245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246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2E18DA7-3E26-457A-B7F3-F95B93B9715B}"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extLst>
      <p:ext uri="{BB962C8B-B14F-4D97-AF65-F5344CB8AC3E}">
        <p14:creationId xmlns="" xmlns:p14="http://schemas.microsoft.com/office/powerpoint/2010/main" val="2100215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349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B453738-C241-4789-914A-2A8924937EC5}"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extLst>
      <p:ext uri="{BB962C8B-B14F-4D97-AF65-F5344CB8AC3E}">
        <p14:creationId xmlns="" xmlns:p14="http://schemas.microsoft.com/office/powerpoint/2010/main" val="1196930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AA9259-F013-4F57-B606-6D624E1C59F2}"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794583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A9259-F013-4F57-B606-6D624E1C59F2}"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3468587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A9259-F013-4F57-B606-6D624E1C59F2}"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4109920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A9259-F013-4F57-B606-6D624E1C59F2}"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106224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AA9259-F013-4F57-B606-6D624E1C59F2}"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891287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AA9259-F013-4F57-B606-6D624E1C59F2}"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90443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AA9259-F013-4F57-B606-6D624E1C59F2}" type="datetimeFigureOut">
              <a:rPr lang="en-US" smtClean="0"/>
              <a:pPr/>
              <a:t>9/26/2017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799720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AA9259-F013-4F57-B606-6D624E1C59F2}" type="datetimeFigureOut">
              <a:rPr lang="en-US" smtClean="0"/>
              <a:pPr/>
              <a:t>9/26/2017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2695181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AA9259-F013-4F57-B606-6D624E1C59F2}" type="datetimeFigureOut">
              <a:rPr lang="en-US" smtClean="0"/>
              <a:pPr/>
              <a:t>9/26/2017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2079958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AA9259-F013-4F57-B606-6D624E1C59F2}"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2525800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AA9259-F013-4F57-B606-6D624E1C59F2}"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2520127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AA9259-F013-4F57-B606-6D624E1C59F2}" type="datetimeFigureOut">
              <a:rPr lang="en-US" smtClean="0"/>
              <a:pPr/>
              <a:t>9/26/2017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7E231-CBD9-46F5-B073-67842A7AE64D}" type="slidenum">
              <a:rPr lang="en-US" smtClean="0"/>
              <a:pPr/>
              <a:t>‹#›</a:t>
            </a:fld>
            <a:endParaRPr lang="en-US"/>
          </a:p>
        </p:txBody>
      </p:sp>
    </p:spTree>
    <p:extLst>
      <p:ext uri="{BB962C8B-B14F-4D97-AF65-F5344CB8AC3E}">
        <p14:creationId xmlns="" xmlns:p14="http://schemas.microsoft.com/office/powerpoint/2010/main" val="2718821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altLang="en-US" smtClean="0"/>
              <a:t>Data Link Layer</a:t>
            </a:r>
          </a:p>
        </p:txBody>
      </p:sp>
      <p:sp>
        <p:nvSpPr>
          <p:cNvPr id="3" name="Subtitle 2"/>
          <p:cNvSpPr>
            <a:spLocks noGrp="1"/>
          </p:cNvSpPr>
          <p:nvPr>
            <p:ph type="subTitle" idx="1"/>
          </p:nvPr>
        </p:nvSpPr>
        <p:spPr/>
        <p:txBody>
          <a:bodyPr rtlCol="0">
            <a:normAutofit/>
          </a:bodyPr>
          <a:lstStyle/>
          <a:p>
            <a:pPr>
              <a:defRPr/>
            </a:pPr>
            <a:endParaRPr lang="en-US" smtClean="0"/>
          </a:p>
        </p:txBody>
      </p:sp>
    </p:spTree>
    <p:extLst>
      <p:ext uri="{BB962C8B-B14F-4D97-AF65-F5344CB8AC3E}">
        <p14:creationId xmlns="" xmlns:p14="http://schemas.microsoft.com/office/powerpoint/2010/main" val="3840498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Protocol 2</a:t>
            </a:r>
          </a:p>
        </p:txBody>
      </p:sp>
      <p:sp>
        <p:nvSpPr>
          <p:cNvPr id="9219" name="Content Placeholder 2"/>
          <p:cNvSpPr>
            <a:spLocks noGrp="1"/>
          </p:cNvSpPr>
          <p:nvPr>
            <p:ph idx="1"/>
          </p:nvPr>
        </p:nvSpPr>
        <p:spPr/>
        <p:txBody>
          <a:bodyPr/>
          <a:lstStyle/>
          <a:p>
            <a:pPr eaLnBrk="1" hangingPunct="1"/>
            <a:r>
              <a:rPr lang="en-US" altLang="en-US" dirty="0" smtClean="0"/>
              <a:t>What if the receiver may or may not be fast enough? Protocol 1 will lose data.</a:t>
            </a:r>
          </a:p>
          <a:p>
            <a:pPr eaLnBrk="1" hangingPunct="1"/>
            <a:endParaRPr lang="en-US" altLang="en-US" dirty="0"/>
          </a:p>
          <a:p>
            <a:pPr eaLnBrk="1" hangingPunct="1"/>
            <a:r>
              <a:rPr lang="en-US" altLang="en-US" dirty="0" smtClean="0"/>
              <a:t>Sender needs to slow down? </a:t>
            </a:r>
          </a:p>
          <a:p>
            <a:pPr lvl="1"/>
            <a:r>
              <a:rPr lang="en-US" altLang="en-US" dirty="0" smtClean="0"/>
              <a:t>Add delay?</a:t>
            </a:r>
          </a:p>
          <a:p>
            <a:pPr lvl="1"/>
            <a:r>
              <a:rPr lang="en-US" altLang="en-US" dirty="0" smtClean="0"/>
              <a:t>What else you can do to make sure that sender never over-run the buffer at the receiving end?</a:t>
            </a:r>
          </a:p>
          <a:p>
            <a:pPr eaLnBrk="1" hangingPunct="1"/>
            <a:endParaRPr lang="en-US" altLang="en-US" dirty="0"/>
          </a:p>
          <a:p>
            <a:pPr eaLnBrk="1" hangingPunct="1"/>
            <a:endParaRPr lang="en-US" altLang="en-US" dirty="0" smtClean="0"/>
          </a:p>
          <a:p>
            <a:pPr marL="0" indent="0" eaLnBrk="1" hangingPunct="1">
              <a:buNone/>
            </a:pPr>
            <a:endParaRPr lang="en-US" altLang="en-US" dirty="0" smtClean="0"/>
          </a:p>
          <a:p>
            <a:pPr eaLnBrk="1" hangingPunct="1"/>
            <a:endParaRPr lang="en-US" altLang="en-US" dirty="0" smtClean="0"/>
          </a:p>
        </p:txBody>
      </p:sp>
    </p:spTree>
    <p:extLst>
      <p:ext uri="{BB962C8B-B14F-4D97-AF65-F5344CB8AC3E}">
        <p14:creationId xmlns="" xmlns:p14="http://schemas.microsoft.com/office/powerpoint/2010/main" val="1199663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dirty="0" smtClean="0"/>
              <a:t>Protocol 2</a:t>
            </a:r>
          </a:p>
        </p:txBody>
      </p:sp>
      <p:sp>
        <p:nvSpPr>
          <p:cNvPr id="3" name="Content Placeholder 2"/>
          <p:cNvSpPr>
            <a:spLocks noGrp="1"/>
          </p:cNvSpPr>
          <p:nvPr>
            <p:ph idx="1"/>
          </p:nvPr>
        </p:nvSpPr>
        <p:spPr/>
        <p:txBody>
          <a:bodyPr rtlCol="0">
            <a:normAutofit lnSpcReduction="10000"/>
          </a:bodyPr>
          <a:lstStyle/>
          <a:p>
            <a:pPr>
              <a:defRPr/>
            </a:pPr>
            <a:r>
              <a:rPr lang="en-US" dirty="0"/>
              <a:t>T</a:t>
            </a:r>
            <a:r>
              <a:rPr lang="en-US" dirty="0" smtClean="0"/>
              <a:t>he receiver can provide some kind of </a:t>
            </a:r>
            <a:r>
              <a:rPr lang="en-US" b="1" dirty="0" smtClean="0"/>
              <a:t>acknowledgements </a:t>
            </a:r>
            <a:r>
              <a:rPr lang="en-US" dirty="0" smtClean="0"/>
              <a:t>to tell the sender how much buffer it still has left</a:t>
            </a:r>
            <a:r>
              <a:rPr lang="en-US" dirty="0"/>
              <a:t> </a:t>
            </a:r>
            <a:r>
              <a:rPr lang="en-US" dirty="0" smtClean="0"/>
              <a:t>and sender only send the amount that the receiver can handle.</a:t>
            </a:r>
          </a:p>
          <a:p>
            <a:pPr lvl="1">
              <a:defRPr/>
            </a:pPr>
            <a:r>
              <a:rPr lang="en-US" dirty="0" smtClean="0"/>
              <a:t>Similarly, in order for the sender to know if the receiver has received a packet, it must get some indication from the receiver. If the receiver never tells the sender anything, the sender has no way of knowing whether a frame is received correctly or not.</a:t>
            </a:r>
          </a:p>
          <a:p>
            <a:pPr>
              <a:defRPr/>
            </a:pPr>
            <a:r>
              <a:rPr lang="en-US" dirty="0" smtClean="0"/>
              <a:t>The simplest form of </a:t>
            </a:r>
            <a:r>
              <a:rPr lang="en-US" dirty="0" err="1" smtClean="0"/>
              <a:t>ack</a:t>
            </a:r>
            <a:r>
              <a:rPr lang="en-US" dirty="0" smtClean="0"/>
              <a:t> is the receiver sends back an </a:t>
            </a:r>
            <a:r>
              <a:rPr lang="en-US" dirty="0" err="1" smtClean="0"/>
              <a:t>ack</a:t>
            </a:r>
            <a:r>
              <a:rPr lang="en-US" dirty="0" smtClean="0"/>
              <a:t> every time it receives a frame (when the buffer is processed and empty).</a:t>
            </a:r>
          </a:p>
          <a:p>
            <a:pPr>
              <a:defRPr/>
            </a:pPr>
            <a:r>
              <a:rPr lang="en-US" dirty="0" smtClean="0"/>
              <a:t>The sender waits for this </a:t>
            </a:r>
            <a:r>
              <a:rPr lang="en-US" dirty="0" err="1" smtClean="0"/>
              <a:t>ack</a:t>
            </a:r>
            <a:r>
              <a:rPr lang="en-US" dirty="0" smtClean="0"/>
              <a:t> to start sending the next frame.</a:t>
            </a:r>
          </a:p>
          <a:p>
            <a:pPr>
              <a:defRPr/>
            </a:pPr>
            <a:r>
              <a:rPr lang="en-US" dirty="0" smtClean="0"/>
              <a:t>Called “stop and wait.” </a:t>
            </a:r>
          </a:p>
        </p:txBody>
      </p:sp>
    </p:spTree>
    <p:extLst>
      <p:ext uri="{BB962C8B-B14F-4D97-AF65-F5344CB8AC3E}">
        <p14:creationId xmlns="" xmlns:p14="http://schemas.microsoft.com/office/powerpoint/2010/main" val="29673669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dirty="0" smtClean="0"/>
              <a:t>Protocol 2 (Stop and Wait): support flow control. </a:t>
            </a:r>
          </a:p>
        </p:txBody>
      </p:sp>
      <p:sp>
        <p:nvSpPr>
          <p:cNvPr id="8195" name="Content Placeholder 2"/>
          <p:cNvSpPr>
            <a:spLocks noGrp="1"/>
          </p:cNvSpPr>
          <p:nvPr>
            <p:ph idx="1"/>
          </p:nvPr>
        </p:nvSpPr>
        <p:spPr/>
        <p:txBody>
          <a:bodyPr rtlCol="0">
            <a:normAutofit/>
          </a:bodyPr>
          <a:lstStyle/>
          <a:p>
            <a:pPr>
              <a:defRPr/>
            </a:pPr>
            <a:r>
              <a:rPr lang="en-US" dirty="0" smtClean="0"/>
              <a:t>Sender. </a:t>
            </a:r>
          </a:p>
          <a:p>
            <a:pPr marL="971550" lvl="1" indent="-514350">
              <a:buFont typeface="Calibri" pitchFamily="34" charset="0"/>
              <a:buAutoNum type="arabicPeriod"/>
              <a:defRPr/>
            </a:pPr>
            <a:r>
              <a:rPr lang="en-US" dirty="0" smtClean="0"/>
              <a:t>Grab data from the network layer and send to physical layer.</a:t>
            </a:r>
          </a:p>
          <a:p>
            <a:pPr marL="971550" lvl="1" indent="-514350">
              <a:buFont typeface="Calibri" pitchFamily="34" charset="0"/>
              <a:buAutoNum type="arabicPeriod"/>
              <a:defRPr/>
            </a:pPr>
            <a:r>
              <a:rPr lang="en-US" dirty="0" smtClean="0"/>
              <a:t>Wait (blocked here) for ack. After getting ACK, </a:t>
            </a:r>
            <a:r>
              <a:rPr lang="en-US" dirty="0" err="1" smtClean="0"/>
              <a:t>goto</a:t>
            </a:r>
            <a:r>
              <a:rPr lang="en-US" dirty="0" smtClean="0"/>
              <a:t> 1. </a:t>
            </a:r>
          </a:p>
          <a:p>
            <a:pPr>
              <a:defRPr/>
            </a:pPr>
            <a:r>
              <a:rPr lang="en-US" dirty="0" smtClean="0"/>
              <a:t>Receiver</a:t>
            </a:r>
          </a:p>
          <a:p>
            <a:pPr marL="971550" lvl="1" indent="-514350">
              <a:buFont typeface="Calibri" pitchFamily="34" charset="0"/>
              <a:buAutoNum type="arabicPeriod"/>
              <a:defRPr/>
            </a:pPr>
            <a:r>
              <a:rPr lang="en-US" dirty="0" smtClean="0"/>
              <a:t>Wait (blocked here) for data from the physical layer. </a:t>
            </a:r>
          </a:p>
          <a:p>
            <a:pPr marL="971550" lvl="1" indent="-514350">
              <a:buFont typeface="Calibri" pitchFamily="34" charset="0"/>
              <a:buAutoNum type="arabicPeriod"/>
              <a:defRPr/>
            </a:pPr>
            <a:r>
              <a:rPr lang="en-US" dirty="0" smtClean="0"/>
              <a:t>After getting the data, </a:t>
            </a:r>
            <a:r>
              <a:rPr lang="en-US" dirty="0"/>
              <a:t>g</a:t>
            </a:r>
            <a:r>
              <a:rPr lang="en-US" dirty="0" smtClean="0"/>
              <a:t>ive data to the network layer and send ack. </a:t>
            </a:r>
            <a:r>
              <a:rPr lang="en-US" dirty="0" err="1" smtClean="0"/>
              <a:t>Goto</a:t>
            </a:r>
            <a:r>
              <a:rPr lang="en-US" dirty="0" smtClean="0"/>
              <a:t> 1.</a:t>
            </a:r>
          </a:p>
          <a:p>
            <a:pPr>
              <a:defRPr/>
            </a:pPr>
            <a:endParaRPr lang="en-US" dirty="0" smtClean="0"/>
          </a:p>
        </p:txBody>
      </p:sp>
    </p:spTree>
    <p:extLst>
      <p:ext uri="{BB962C8B-B14F-4D97-AF65-F5344CB8AC3E}">
        <p14:creationId xmlns="" xmlns:p14="http://schemas.microsoft.com/office/powerpoint/2010/main" val="18335114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Lost</a:t>
            </a:r>
            <a:endParaRPr lang="en-US" dirty="0"/>
          </a:p>
        </p:txBody>
      </p:sp>
      <p:sp>
        <p:nvSpPr>
          <p:cNvPr id="3" name="Content Placeholder 2"/>
          <p:cNvSpPr>
            <a:spLocks noGrp="1"/>
          </p:cNvSpPr>
          <p:nvPr>
            <p:ph idx="1"/>
          </p:nvPr>
        </p:nvSpPr>
        <p:spPr/>
        <p:txBody>
          <a:bodyPr/>
          <a:lstStyle/>
          <a:p>
            <a:r>
              <a:rPr lang="en-US" dirty="0" smtClean="0"/>
              <a:t>What if a data or </a:t>
            </a:r>
            <a:r>
              <a:rPr lang="en-US" dirty="0" err="1" smtClean="0"/>
              <a:t>ack</a:t>
            </a:r>
            <a:r>
              <a:rPr lang="en-US" dirty="0" smtClean="0"/>
              <a:t> frame can be lost?</a:t>
            </a:r>
          </a:p>
          <a:p>
            <a:endParaRPr lang="en-US" dirty="0"/>
          </a:p>
          <a:p>
            <a:r>
              <a:rPr lang="en-US" altLang="en-US" dirty="0"/>
              <a:t>If the data frame is lost, the sender will be blocked forever, because the receiver will never get the frame and send the ACK.</a:t>
            </a:r>
          </a:p>
          <a:p>
            <a:r>
              <a:rPr lang="en-US" dirty="0" smtClean="0"/>
              <a:t>Protocol 2 will stuck – “stop and wait” handles flow control, but not error control.</a:t>
            </a:r>
          </a:p>
          <a:p>
            <a:endParaRPr lang="en-US" dirty="0" smtClean="0"/>
          </a:p>
          <a:p>
            <a:r>
              <a:rPr lang="en-US" dirty="0" smtClean="0"/>
              <a:t>The sender needs a way to get out of the blocking receive operation for the ACK packet, and resend the packet if no ack. – add a timer.</a:t>
            </a:r>
            <a:endParaRPr lang="en-US" dirty="0"/>
          </a:p>
        </p:txBody>
      </p:sp>
    </p:spTree>
    <p:extLst>
      <p:ext uri="{BB962C8B-B14F-4D97-AF65-F5344CB8AC3E}">
        <p14:creationId xmlns="" xmlns:p14="http://schemas.microsoft.com/office/powerpoint/2010/main" val="2334309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dirty="0" smtClean="0"/>
              <a:t>Timer</a:t>
            </a:r>
          </a:p>
        </p:txBody>
      </p:sp>
      <p:sp>
        <p:nvSpPr>
          <p:cNvPr id="13315" name="Content Placeholder 2"/>
          <p:cNvSpPr>
            <a:spLocks noGrp="1"/>
          </p:cNvSpPr>
          <p:nvPr>
            <p:ph idx="1"/>
          </p:nvPr>
        </p:nvSpPr>
        <p:spPr/>
        <p:txBody>
          <a:bodyPr/>
          <a:lstStyle/>
          <a:p>
            <a:pPr eaLnBrk="1" hangingPunct="1"/>
            <a:r>
              <a:rPr lang="en-US" altLang="en-US" dirty="0" smtClean="0"/>
              <a:t>So we can add a timer. If the sender does not receive the ACK before the timer expires, it knows something is wrong and resends this frame.</a:t>
            </a:r>
          </a:p>
          <a:p>
            <a:pPr eaLnBrk="1" hangingPunct="1"/>
            <a:endParaRPr lang="en-US" altLang="en-US" dirty="0"/>
          </a:p>
          <a:p>
            <a:pPr eaLnBrk="1" hangingPunct="1"/>
            <a:r>
              <a:rPr lang="en-US" altLang="en-US" dirty="0" smtClean="0"/>
              <a:t>Timer: generates an interrupt when timer expires – any real example of timer that any used?  alarm(), select().</a:t>
            </a:r>
          </a:p>
        </p:txBody>
      </p:sp>
    </p:spTree>
    <p:extLst>
      <p:ext uri="{BB962C8B-B14F-4D97-AF65-F5344CB8AC3E}">
        <p14:creationId xmlns="" xmlns:p14="http://schemas.microsoft.com/office/powerpoint/2010/main" val="4957211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Timeout </a:t>
            </a:r>
            <a:endParaRPr lang="en-US" dirty="0"/>
          </a:p>
        </p:txBody>
      </p:sp>
      <p:sp>
        <p:nvSpPr>
          <p:cNvPr id="3" name="Content Placeholder 2"/>
          <p:cNvSpPr>
            <a:spLocks noGrp="1"/>
          </p:cNvSpPr>
          <p:nvPr>
            <p:ph idx="1"/>
          </p:nvPr>
        </p:nvSpPr>
        <p:spPr/>
        <p:txBody>
          <a:bodyPr/>
          <a:lstStyle/>
          <a:p>
            <a:r>
              <a:rPr lang="en-US" altLang="en-US" dirty="0" smtClean="0"/>
              <a:t>How long should the timer be set?</a:t>
            </a:r>
          </a:p>
          <a:p>
            <a:r>
              <a:rPr lang="en-US" dirty="0" smtClean="0"/>
              <a:t>Slightly longer than the RTT (round trip time).</a:t>
            </a:r>
            <a:endParaRPr lang="en-US" dirty="0"/>
          </a:p>
        </p:txBody>
      </p:sp>
    </p:spTree>
    <p:extLst>
      <p:ext uri="{BB962C8B-B14F-4D97-AF65-F5344CB8AC3E}">
        <p14:creationId xmlns="" xmlns:p14="http://schemas.microsoft.com/office/powerpoint/2010/main" val="987885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dirty="0" smtClean="0"/>
              <a:t>Protocol </a:t>
            </a:r>
            <a:r>
              <a:rPr lang="en-US" altLang="en-US" dirty="0"/>
              <a:t>3</a:t>
            </a:r>
            <a:r>
              <a:rPr lang="en-US" altLang="en-US" dirty="0" smtClean="0"/>
              <a:t> (Stop and Wait with timer)</a:t>
            </a:r>
          </a:p>
        </p:txBody>
      </p:sp>
      <p:sp>
        <p:nvSpPr>
          <p:cNvPr id="8195" name="Content Placeholder 2"/>
          <p:cNvSpPr>
            <a:spLocks noGrp="1"/>
          </p:cNvSpPr>
          <p:nvPr>
            <p:ph idx="1"/>
          </p:nvPr>
        </p:nvSpPr>
        <p:spPr>
          <a:xfrm>
            <a:off x="838200" y="1825625"/>
            <a:ext cx="10515600" cy="3518162"/>
          </a:xfrm>
        </p:spPr>
        <p:txBody>
          <a:bodyPr rtlCol="0">
            <a:normAutofit/>
          </a:bodyPr>
          <a:lstStyle/>
          <a:p>
            <a:pPr>
              <a:defRPr/>
            </a:pPr>
            <a:r>
              <a:rPr lang="en-US" dirty="0" smtClean="0"/>
              <a:t>Sender. </a:t>
            </a:r>
          </a:p>
          <a:p>
            <a:pPr marL="971550" lvl="1" indent="-514350">
              <a:buFont typeface="Calibri" pitchFamily="34" charset="0"/>
              <a:buAutoNum type="arabicPeriod"/>
              <a:defRPr/>
            </a:pPr>
            <a:r>
              <a:rPr lang="en-US" dirty="0" smtClean="0"/>
              <a:t>Grab data from the network layer and send to physical layer.</a:t>
            </a:r>
          </a:p>
          <a:p>
            <a:pPr marL="971550" lvl="1" indent="-514350">
              <a:buFont typeface="Calibri" pitchFamily="34" charset="0"/>
              <a:buAutoNum type="arabicPeriod"/>
              <a:defRPr/>
            </a:pPr>
            <a:r>
              <a:rPr lang="en-US" dirty="0" smtClean="0"/>
              <a:t>Start timer and </a:t>
            </a:r>
            <a:r>
              <a:rPr lang="en-US" dirty="0"/>
              <a:t>w</a:t>
            </a:r>
            <a:r>
              <a:rPr lang="en-US" dirty="0" smtClean="0"/>
              <a:t>ait for ACK </a:t>
            </a:r>
          </a:p>
          <a:p>
            <a:pPr marL="971550" lvl="1" indent="-514350">
              <a:buFont typeface="Calibri" pitchFamily="34" charset="0"/>
              <a:buAutoNum type="arabicPeriod"/>
              <a:defRPr/>
            </a:pPr>
            <a:r>
              <a:rPr lang="en-US" dirty="0" smtClean="0"/>
              <a:t>If receiving ACK, </a:t>
            </a:r>
            <a:r>
              <a:rPr lang="en-US" dirty="0" err="1" smtClean="0"/>
              <a:t>goto</a:t>
            </a:r>
            <a:r>
              <a:rPr lang="en-US" dirty="0" smtClean="0"/>
              <a:t> 1.</a:t>
            </a:r>
          </a:p>
          <a:p>
            <a:pPr marL="971550" lvl="1" indent="-514350">
              <a:buFont typeface="Calibri" pitchFamily="34" charset="0"/>
              <a:buAutoNum type="arabicPeriod"/>
              <a:defRPr/>
            </a:pPr>
            <a:r>
              <a:rPr lang="en-US" dirty="0" smtClean="0"/>
              <a:t>Else if timer expires, resend the packet and go to 2 </a:t>
            </a:r>
          </a:p>
          <a:p>
            <a:pPr>
              <a:defRPr/>
            </a:pPr>
            <a:r>
              <a:rPr lang="en-US" dirty="0" smtClean="0"/>
              <a:t>Receiver</a:t>
            </a:r>
          </a:p>
          <a:p>
            <a:pPr marL="971550" lvl="1" indent="-514350">
              <a:buFont typeface="Calibri" pitchFamily="34" charset="0"/>
              <a:buAutoNum type="arabicPeriod"/>
              <a:defRPr/>
            </a:pPr>
            <a:r>
              <a:rPr lang="en-US" dirty="0" smtClean="0"/>
              <a:t>Wait (blocked here) for data from the physical layer. </a:t>
            </a:r>
          </a:p>
          <a:p>
            <a:pPr marL="971550" lvl="1" indent="-514350">
              <a:buFont typeface="Calibri" pitchFamily="34" charset="0"/>
              <a:buAutoNum type="arabicPeriod"/>
              <a:defRPr/>
            </a:pPr>
            <a:r>
              <a:rPr lang="en-US" dirty="0" smtClean="0"/>
              <a:t>After getting the data, </a:t>
            </a:r>
            <a:r>
              <a:rPr lang="en-US" dirty="0"/>
              <a:t>g</a:t>
            </a:r>
            <a:r>
              <a:rPr lang="en-US" dirty="0" smtClean="0"/>
              <a:t>ive data to the network layer and send ack. </a:t>
            </a:r>
            <a:r>
              <a:rPr lang="en-US" dirty="0" err="1" smtClean="0"/>
              <a:t>Goto</a:t>
            </a:r>
            <a:r>
              <a:rPr lang="en-US" dirty="0" smtClean="0"/>
              <a:t> 1.</a:t>
            </a:r>
          </a:p>
          <a:p>
            <a:pPr>
              <a:defRPr/>
            </a:pPr>
            <a:endParaRPr lang="en-US" dirty="0" smtClean="0"/>
          </a:p>
        </p:txBody>
      </p:sp>
      <p:sp>
        <p:nvSpPr>
          <p:cNvPr id="2" name="TextBox 1"/>
          <p:cNvSpPr txBox="1"/>
          <p:nvPr/>
        </p:nvSpPr>
        <p:spPr>
          <a:xfrm>
            <a:off x="1090569" y="5729681"/>
            <a:ext cx="5398657" cy="369332"/>
          </a:xfrm>
          <a:prstGeom prst="rect">
            <a:avLst/>
          </a:prstGeom>
          <a:noFill/>
        </p:spPr>
        <p:txBody>
          <a:bodyPr wrap="none" rtlCol="0">
            <a:spAutoFit/>
          </a:bodyPr>
          <a:lstStyle/>
          <a:p>
            <a:r>
              <a:rPr lang="en-US" dirty="0" smtClean="0">
                <a:solidFill>
                  <a:srgbClr val="FF0000"/>
                </a:solidFill>
              </a:rPr>
              <a:t>Does it provide a reliable connection oriented service? </a:t>
            </a:r>
            <a:r>
              <a:rPr lang="en-US" dirty="0">
                <a:solidFill>
                  <a:srgbClr val="FF0000"/>
                </a:solidFill>
              </a:rPr>
              <a:t> </a:t>
            </a:r>
          </a:p>
        </p:txBody>
      </p:sp>
    </p:spTree>
    <p:extLst>
      <p:ext uri="{BB962C8B-B14F-4D97-AF65-F5344CB8AC3E}">
        <p14:creationId xmlns="" xmlns:p14="http://schemas.microsoft.com/office/powerpoint/2010/main" val="851194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dirty="0" smtClean="0"/>
              <a:t>ACK Lost</a:t>
            </a:r>
          </a:p>
        </p:txBody>
      </p:sp>
      <p:sp>
        <p:nvSpPr>
          <p:cNvPr id="14339" name="Content Placeholder 2"/>
          <p:cNvSpPr>
            <a:spLocks noGrp="1"/>
          </p:cNvSpPr>
          <p:nvPr>
            <p:ph idx="1"/>
          </p:nvPr>
        </p:nvSpPr>
        <p:spPr/>
        <p:txBody>
          <a:bodyPr>
            <a:normAutofit/>
          </a:bodyPr>
          <a:lstStyle/>
          <a:p>
            <a:pPr eaLnBrk="1" hangingPunct="1"/>
            <a:r>
              <a:rPr lang="en-US" altLang="en-US" dirty="0" smtClean="0"/>
              <a:t>A sends B frame F. </a:t>
            </a:r>
          </a:p>
          <a:p>
            <a:pPr eaLnBrk="1" hangingPunct="1"/>
            <a:r>
              <a:rPr lang="en-US" altLang="en-US" dirty="0" smtClean="0"/>
              <a:t>B receives the frame, sends ACK to A. ACK is lost.</a:t>
            </a:r>
          </a:p>
          <a:p>
            <a:pPr eaLnBrk="1" hangingPunct="1"/>
            <a:r>
              <a:rPr lang="en-US" altLang="en-US" dirty="0" smtClean="0"/>
              <a:t>A times out. Resends F.</a:t>
            </a:r>
          </a:p>
          <a:p>
            <a:pPr eaLnBrk="1" hangingPunct="1"/>
            <a:r>
              <a:rPr lang="en-US" altLang="en-US" dirty="0" smtClean="0"/>
              <a:t>B receives F. </a:t>
            </a:r>
            <a:r>
              <a:rPr lang="en-US" altLang="en-US" b="1" dirty="0" smtClean="0">
                <a:solidFill>
                  <a:srgbClr val="FF0000"/>
                </a:solidFill>
              </a:rPr>
              <a:t>AGAIN and B does not know it is a duplicate</a:t>
            </a:r>
            <a:r>
              <a:rPr lang="en-US" altLang="en-US" dirty="0" smtClean="0"/>
              <a:t>.</a:t>
            </a:r>
          </a:p>
          <a:p>
            <a:pPr eaLnBrk="1" hangingPunct="1"/>
            <a:endParaRPr lang="en-US" altLang="en-US" dirty="0"/>
          </a:p>
          <a:p>
            <a:pPr eaLnBrk="1" hangingPunct="1"/>
            <a:endParaRPr lang="en-US" altLang="en-US" dirty="0" smtClean="0"/>
          </a:p>
          <a:p>
            <a:pPr eaLnBrk="1" hangingPunct="1"/>
            <a:r>
              <a:rPr lang="en-US" altLang="en-US" dirty="0" smtClean="0"/>
              <a:t>Not reliable connection oriented service!! </a:t>
            </a:r>
          </a:p>
          <a:p>
            <a:pPr lvl="1"/>
            <a:r>
              <a:rPr lang="en-US" altLang="en-US" dirty="0" smtClean="0"/>
              <a:t>How to deal with this? Add an identifier to each packet so that the receiver knows whether it receives a duplicate!</a:t>
            </a:r>
          </a:p>
          <a:p>
            <a:pPr eaLnBrk="1" hangingPunct="1"/>
            <a:endParaRPr lang="en-US" altLang="en-US" dirty="0" smtClean="0"/>
          </a:p>
        </p:txBody>
      </p:sp>
    </p:spTree>
    <p:extLst>
      <p:ext uri="{BB962C8B-B14F-4D97-AF65-F5344CB8AC3E}">
        <p14:creationId xmlns="" xmlns:p14="http://schemas.microsoft.com/office/powerpoint/2010/main" val="10424667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Sequence Number</a:t>
            </a:r>
          </a:p>
        </p:txBody>
      </p:sp>
      <p:sp>
        <p:nvSpPr>
          <p:cNvPr id="15363" name="Content Placeholder 2"/>
          <p:cNvSpPr>
            <a:spLocks noGrp="1"/>
          </p:cNvSpPr>
          <p:nvPr>
            <p:ph idx="1"/>
          </p:nvPr>
        </p:nvSpPr>
        <p:spPr/>
        <p:txBody>
          <a:bodyPr/>
          <a:lstStyle/>
          <a:p>
            <a:pPr eaLnBrk="1" hangingPunct="1"/>
            <a:r>
              <a:rPr lang="en-US" altLang="en-US" dirty="0" smtClean="0"/>
              <a:t>Every frame has a sequence number that identifies a frame</a:t>
            </a:r>
          </a:p>
          <a:p>
            <a:pPr lvl="1"/>
            <a:r>
              <a:rPr lang="en-US" altLang="en-US" dirty="0" smtClean="0"/>
              <a:t>This is a field in the frame header: header contains any necessary information for the protocol to operate. </a:t>
            </a:r>
          </a:p>
          <a:p>
            <a:pPr eaLnBrk="1" hangingPunct="1"/>
            <a:r>
              <a:rPr lang="en-US" altLang="en-US" dirty="0" smtClean="0"/>
              <a:t>Sender says I am sending the frame with sequence number m.  </a:t>
            </a:r>
          </a:p>
          <a:p>
            <a:pPr eaLnBrk="1" hangingPunct="1"/>
            <a:r>
              <a:rPr lang="en-US" altLang="en-US" dirty="0" smtClean="0"/>
              <a:t>Receiver </a:t>
            </a:r>
            <a:r>
              <a:rPr lang="en-US" altLang="en-US" dirty="0" err="1" smtClean="0"/>
              <a:t>acks</a:t>
            </a:r>
            <a:r>
              <a:rPr lang="en-US" altLang="en-US" dirty="0" smtClean="0"/>
              <a:t> with sequence number m means: I have successfully received the frame with sequence number m-1, please send me frame with sequence number m.</a:t>
            </a:r>
          </a:p>
          <a:p>
            <a:pPr eaLnBrk="1" hangingPunct="1"/>
            <a:r>
              <a:rPr lang="en-US" altLang="en-US" dirty="0" smtClean="0"/>
              <a:t>This will solve the duplication problem.</a:t>
            </a:r>
          </a:p>
        </p:txBody>
      </p:sp>
    </p:spTree>
    <p:extLst>
      <p:ext uri="{BB962C8B-B14F-4D97-AF65-F5344CB8AC3E}">
        <p14:creationId xmlns="" xmlns:p14="http://schemas.microsoft.com/office/powerpoint/2010/main" val="42685985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dirty="0" smtClean="0"/>
              <a:t>Stop-n-Wait + timeout + sequence number</a:t>
            </a:r>
          </a:p>
        </p:txBody>
      </p:sp>
      <p:sp>
        <p:nvSpPr>
          <p:cNvPr id="10243" name="Content Placeholder 2"/>
          <p:cNvSpPr>
            <a:spLocks noGrp="1"/>
          </p:cNvSpPr>
          <p:nvPr>
            <p:ph idx="1"/>
          </p:nvPr>
        </p:nvSpPr>
        <p:spPr/>
        <p:txBody>
          <a:bodyPr>
            <a:normAutofit fontScale="92500" lnSpcReduction="10000"/>
          </a:bodyPr>
          <a:lstStyle/>
          <a:p>
            <a:pPr eaLnBrk="1" hangingPunct="1">
              <a:buFont typeface="Arial" panose="020B0604020202020204" pitchFamily="34" charset="0"/>
              <a:buNone/>
            </a:pPr>
            <a:r>
              <a:rPr lang="en-US" altLang="en-US" sz="2000" dirty="0" smtClean="0"/>
              <a:t>Sender: maintain sequence number m (frames before frame m </a:t>
            </a:r>
            <a:r>
              <a:rPr lang="en-US" altLang="en-US" sz="2000" dirty="0" err="1" smtClean="0"/>
              <a:t>acked</a:t>
            </a:r>
            <a:r>
              <a:rPr lang="en-US" altLang="en-US" sz="2000" dirty="0" smtClean="0"/>
              <a:t>, the receiver is expecting frame m) </a:t>
            </a:r>
            <a:endParaRPr lang="en-US" altLang="en-US" sz="2000" dirty="0"/>
          </a:p>
          <a:p>
            <a:pPr eaLnBrk="1" hangingPunct="1">
              <a:buFont typeface="Arial" panose="020B0604020202020204" pitchFamily="34" charset="0"/>
              <a:buNone/>
            </a:pPr>
            <a:r>
              <a:rPr lang="en-US" altLang="en-US" sz="2000" dirty="0"/>
              <a:t>             while (1) {  </a:t>
            </a:r>
            <a:endParaRPr lang="en-US" altLang="en-US" sz="2000" dirty="0" smtClean="0"/>
          </a:p>
          <a:p>
            <a:pPr marL="1371600" lvl="2" indent="-457200">
              <a:buFont typeface="+mj-lt"/>
              <a:buAutoNum type="arabicPeriod"/>
            </a:pPr>
            <a:r>
              <a:rPr lang="en-US" altLang="en-US" dirty="0" smtClean="0"/>
              <a:t>Send to physical layer frame m (sequence number =m), start a timer and wait</a:t>
            </a:r>
          </a:p>
          <a:p>
            <a:pPr marL="1371600" lvl="2" indent="-457200">
              <a:buFont typeface="+mj-lt"/>
              <a:buAutoNum type="arabicPeriod"/>
            </a:pPr>
            <a:r>
              <a:rPr lang="en-US" altLang="en-US" dirty="0"/>
              <a:t>I</a:t>
            </a:r>
            <a:r>
              <a:rPr lang="en-US" altLang="en-US" dirty="0" smtClean="0"/>
              <a:t>f got ACKm+1, m=m+1. </a:t>
            </a:r>
            <a:r>
              <a:rPr lang="en-US" altLang="en-US" dirty="0" err="1"/>
              <a:t>g</a:t>
            </a:r>
            <a:r>
              <a:rPr lang="en-US" altLang="en-US" dirty="0" err="1" smtClean="0"/>
              <a:t>oto</a:t>
            </a:r>
            <a:r>
              <a:rPr lang="en-US" altLang="en-US" dirty="0" smtClean="0"/>
              <a:t> 1 else if got ACK of another frame restart a timer and wait</a:t>
            </a:r>
            <a:endParaRPr lang="en-US" altLang="en-US" dirty="0"/>
          </a:p>
          <a:p>
            <a:pPr marL="1371600" lvl="2" indent="-457200">
              <a:buFont typeface="+mj-lt"/>
              <a:buAutoNum type="arabicPeriod"/>
            </a:pPr>
            <a:r>
              <a:rPr lang="en-US" altLang="en-US" dirty="0" smtClean="0"/>
              <a:t>If timeout, </a:t>
            </a:r>
            <a:r>
              <a:rPr lang="en-US" altLang="en-US" dirty="0" err="1" smtClean="0"/>
              <a:t>goto</a:t>
            </a:r>
            <a:r>
              <a:rPr lang="en-US" altLang="en-US" dirty="0" smtClean="0"/>
              <a:t> 1.</a:t>
            </a:r>
            <a:endParaRPr lang="en-US" altLang="en-US" dirty="0"/>
          </a:p>
          <a:p>
            <a:pPr marL="971550" lvl="1" indent="-514350">
              <a:buNone/>
            </a:pPr>
            <a:r>
              <a:rPr lang="en-US" altLang="en-US" sz="2000" dirty="0"/>
              <a:t>  </a:t>
            </a:r>
            <a:r>
              <a:rPr lang="en-US" altLang="en-US" sz="2000" dirty="0" smtClean="0"/>
              <a:t>}</a:t>
            </a:r>
          </a:p>
          <a:p>
            <a:pPr marL="971550" lvl="1" indent="-514350">
              <a:buNone/>
            </a:pPr>
            <a:endParaRPr lang="en-US" altLang="en-US" sz="2000" dirty="0"/>
          </a:p>
          <a:p>
            <a:pPr>
              <a:buNone/>
            </a:pPr>
            <a:r>
              <a:rPr lang="en-US" altLang="en-US" sz="2000" dirty="0"/>
              <a:t>Receiver. Assume the expected sequence number is m. </a:t>
            </a:r>
          </a:p>
          <a:p>
            <a:pPr>
              <a:buNone/>
            </a:pPr>
            <a:r>
              <a:rPr lang="en-US" altLang="en-US" sz="2000" dirty="0"/>
              <a:t>     while (1){</a:t>
            </a:r>
          </a:p>
          <a:p>
            <a:pPr marL="971550" lvl="1" indent="-514350">
              <a:buNone/>
            </a:pPr>
            <a:r>
              <a:rPr lang="en-US" altLang="en-US" sz="2000" dirty="0"/>
              <a:t>      </a:t>
            </a:r>
            <a:r>
              <a:rPr lang="en-US" altLang="en-US" sz="2000" dirty="0" smtClean="0"/>
              <a:t>   Wait </a:t>
            </a:r>
            <a:r>
              <a:rPr lang="en-US" altLang="en-US" sz="2000" dirty="0"/>
              <a:t>to get data from the physical layer (blocked here until data received). </a:t>
            </a:r>
          </a:p>
          <a:p>
            <a:pPr marL="971550" lvl="1" indent="-514350">
              <a:buNone/>
            </a:pPr>
            <a:r>
              <a:rPr lang="en-US" altLang="en-US" sz="2000" dirty="0"/>
              <a:t>	If the data has frame sequence m, give it to the network layer, m=m+1 </a:t>
            </a:r>
          </a:p>
          <a:p>
            <a:pPr marL="971550" lvl="1" indent="-514350">
              <a:buNone/>
            </a:pPr>
            <a:r>
              <a:rPr lang="en-US" altLang="en-US" sz="2000" dirty="0"/>
              <a:t>	Send </a:t>
            </a:r>
            <a:r>
              <a:rPr lang="en-US" altLang="en-US" sz="2000" dirty="0" err="1"/>
              <a:t>ACKm</a:t>
            </a:r>
            <a:r>
              <a:rPr lang="en-US" altLang="en-US" sz="2000" dirty="0"/>
              <a:t>. </a:t>
            </a:r>
          </a:p>
          <a:p>
            <a:pPr marL="971550" lvl="1" indent="-514350">
              <a:buNone/>
            </a:pPr>
            <a:r>
              <a:rPr lang="en-US" altLang="en-US" sz="2000" dirty="0"/>
              <a:t> }  </a:t>
            </a:r>
          </a:p>
          <a:p>
            <a:pPr marL="971550" lvl="1" indent="-514350">
              <a:buNone/>
            </a:pPr>
            <a:endParaRPr lang="en-US" altLang="en-US" sz="2000" dirty="0"/>
          </a:p>
          <a:p>
            <a:pPr eaLnBrk="1" hangingPunct="1"/>
            <a:endParaRPr lang="en-US" altLang="en-US" sz="1600" dirty="0"/>
          </a:p>
        </p:txBody>
      </p:sp>
      <p:sp>
        <p:nvSpPr>
          <p:cNvPr id="4" name="Date Placeholder 3"/>
          <p:cNvSpPr>
            <a:spLocks noGrp="1"/>
          </p:cNvSpPr>
          <p:nvPr>
            <p:ph type="dt" sz="quarter" idx="10"/>
          </p:nvPr>
        </p:nvSpPr>
        <p:spPr/>
        <p:txBody>
          <a:bodyPr/>
          <a:lstStyle/>
          <a:p>
            <a:pPr>
              <a:defRPr/>
            </a:pPr>
            <a:fld id="{3B7DF570-E4FC-41B8-91FD-858E3F6F34D5}" type="datetime9">
              <a:rPr lang="en-US"/>
              <a:pPr>
                <a:defRPr/>
              </a:pPr>
              <a:t>9/26/2017 9:35:13 PM</a:t>
            </a:fld>
            <a:endParaRPr lang="en-US"/>
          </a:p>
        </p:txBody>
      </p:sp>
    </p:spTree>
    <p:extLst>
      <p:ext uri="{BB962C8B-B14F-4D97-AF65-F5344CB8AC3E}">
        <p14:creationId xmlns="" xmlns:p14="http://schemas.microsoft.com/office/powerpoint/2010/main" val="128910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altLang="en-US" smtClean="0"/>
              <a:t>Data link layer</a:t>
            </a:r>
          </a:p>
        </p:txBody>
      </p:sp>
      <p:sp>
        <p:nvSpPr>
          <p:cNvPr id="3" name="Content Placeholder 2"/>
          <p:cNvSpPr>
            <a:spLocks noGrp="1"/>
          </p:cNvSpPr>
          <p:nvPr>
            <p:ph idx="1"/>
          </p:nvPr>
        </p:nvSpPr>
        <p:spPr/>
        <p:txBody>
          <a:bodyPr rtlCol="0">
            <a:normAutofit fontScale="92500"/>
          </a:bodyPr>
          <a:lstStyle/>
          <a:p>
            <a:pPr>
              <a:defRPr/>
            </a:pPr>
            <a:r>
              <a:rPr lang="en-US" dirty="0" smtClean="0"/>
              <a:t>Between two machines that can directly communicate with each other.</a:t>
            </a:r>
          </a:p>
          <a:p>
            <a:pPr lvl="1">
              <a:defRPr/>
            </a:pPr>
            <a:r>
              <a:rPr lang="en-US" dirty="0" smtClean="0"/>
              <a:t>Basic property: if bit A is sent before bit B, bit A will be received earlier than bit B</a:t>
            </a:r>
          </a:p>
          <a:p>
            <a:pPr>
              <a:defRPr/>
            </a:pPr>
            <a:r>
              <a:rPr lang="en-US" dirty="0" smtClean="0"/>
              <a:t>Fundamental issues to be addressed</a:t>
            </a:r>
          </a:p>
          <a:p>
            <a:pPr lvl="1">
              <a:defRPr/>
            </a:pPr>
            <a:r>
              <a:rPr lang="en-US" dirty="0" smtClean="0"/>
              <a:t>Errors</a:t>
            </a:r>
          </a:p>
          <a:p>
            <a:pPr lvl="1">
              <a:defRPr/>
            </a:pPr>
            <a:r>
              <a:rPr lang="en-US" dirty="0" smtClean="0"/>
              <a:t>Devices may have different capabilities such as speed</a:t>
            </a:r>
          </a:p>
          <a:p>
            <a:pPr lvl="1">
              <a:defRPr/>
            </a:pPr>
            <a:r>
              <a:rPr lang="en-US" dirty="0" smtClean="0"/>
              <a:t>Delay is not zero</a:t>
            </a:r>
          </a:p>
          <a:p>
            <a:pPr>
              <a:defRPr/>
            </a:pPr>
            <a:r>
              <a:rPr lang="en-US" dirty="0" smtClean="0"/>
              <a:t>Data link layer functionality</a:t>
            </a:r>
          </a:p>
          <a:p>
            <a:pPr lvl="1">
              <a:defRPr/>
            </a:pPr>
            <a:r>
              <a:rPr lang="en-US" dirty="0" smtClean="0"/>
              <a:t>Framing and synchronization</a:t>
            </a:r>
          </a:p>
          <a:p>
            <a:pPr lvl="1">
              <a:defRPr/>
            </a:pPr>
            <a:r>
              <a:rPr lang="en-US" dirty="0" smtClean="0"/>
              <a:t>Error detection, correction</a:t>
            </a:r>
          </a:p>
          <a:p>
            <a:pPr lvl="1">
              <a:defRPr/>
            </a:pPr>
            <a:r>
              <a:rPr lang="en-US" dirty="0" smtClean="0"/>
              <a:t>Error control (error detection and recovery)</a:t>
            </a:r>
          </a:p>
          <a:p>
            <a:pPr lvl="1">
              <a:defRPr/>
            </a:pPr>
            <a:r>
              <a:rPr lang="en-US" dirty="0"/>
              <a:t>F</a:t>
            </a:r>
            <a:r>
              <a:rPr lang="en-US" dirty="0" smtClean="0"/>
              <a:t>low control (dealing with speed mismatch between communicating parties)</a:t>
            </a:r>
          </a:p>
        </p:txBody>
      </p:sp>
    </p:spTree>
    <p:extLst>
      <p:ext uri="{BB962C8B-B14F-4D97-AF65-F5344CB8AC3E}">
        <p14:creationId xmlns="" xmlns:p14="http://schemas.microsoft.com/office/powerpoint/2010/main" val="3265335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dirty="0" smtClean="0"/>
              <a:t>Positive Acknowledgement with Retransmission (PAR) protocol</a:t>
            </a:r>
          </a:p>
        </p:txBody>
      </p:sp>
      <p:sp>
        <p:nvSpPr>
          <p:cNvPr id="17411" name="Content Placeholder 2"/>
          <p:cNvSpPr>
            <a:spLocks noGrp="1"/>
          </p:cNvSpPr>
          <p:nvPr>
            <p:ph idx="1"/>
          </p:nvPr>
        </p:nvSpPr>
        <p:spPr/>
        <p:txBody>
          <a:bodyPr/>
          <a:lstStyle/>
          <a:p>
            <a:r>
              <a:rPr lang="en-US" altLang="en-US" dirty="0" err="1" smtClean="0"/>
              <a:t>Stop-n-wait+timer+sequence</a:t>
            </a:r>
            <a:r>
              <a:rPr lang="en-US" altLang="en-US" dirty="0" smtClean="0"/>
              <a:t> number</a:t>
            </a:r>
          </a:p>
          <a:p>
            <a:endParaRPr lang="en-US" altLang="en-US" dirty="0" smtClean="0"/>
          </a:p>
          <a:p>
            <a:r>
              <a:rPr lang="en-US" altLang="en-US" dirty="0" smtClean="0"/>
              <a:t>What if when the receiver gets </a:t>
            </a:r>
            <a:r>
              <a:rPr lang="en-US" altLang="en-US" dirty="0" err="1" smtClean="0"/>
              <a:t>Fm</a:t>
            </a:r>
            <a:r>
              <a:rPr lang="en-US" altLang="en-US" dirty="0" smtClean="0"/>
              <a:t>, but takes a while to send the ACK.</a:t>
            </a:r>
          </a:p>
        </p:txBody>
      </p:sp>
    </p:spTree>
    <p:extLst>
      <p:ext uri="{BB962C8B-B14F-4D97-AF65-F5344CB8AC3E}">
        <p14:creationId xmlns="" xmlns:p14="http://schemas.microsoft.com/office/powerpoint/2010/main" val="4641850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smtClean="0"/>
              <a:t>PAR Protocol – Exercise</a:t>
            </a:r>
          </a:p>
        </p:txBody>
      </p:sp>
      <p:sp>
        <p:nvSpPr>
          <p:cNvPr id="18435" name="Content Placeholder 2"/>
          <p:cNvSpPr>
            <a:spLocks noGrp="1"/>
          </p:cNvSpPr>
          <p:nvPr>
            <p:ph idx="1"/>
          </p:nvPr>
        </p:nvSpPr>
        <p:spPr/>
        <p:txBody>
          <a:bodyPr/>
          <a:lstStyle/>
          <a:p>
            <a:pPr eaLnBrk="1" hangingPunct="1">
              <a:spcBef>
                <a:spcPct val="0"/>
              </a:spcBef>
            </a:pPr>
            <a:r>
              <a:rPr lang="en-US" altLang="en-US" dirty="0" smtClean="0"/>
              <a:t>What if when the receiver gets </a:t>
            </a:r>
            <a:r>
              <a:rPr lang="en-US" altLang="en-US" dirty="0" err="1" smtClean="0"/>
              <a:t>Fm</a:t>
            </a:r>
            <a:r>
              <a:rPr lang="en-US" altLang="en-US" dirty="0" smtClean="0"/>
              <a:t>, but takes a while to send the ACK. </a:t>
            </a:r>
          </a:p>
          <a:p>
            <a:pPr eaLnBrk="1" hangingPunct="1">
              <a:spcBef>
                <a:spcPct val="0"/>
              </a:spcBef>
            </a:pPr>
            <a:r>
              <a:rPr lang="en-US" altLang="en-US" dirty="0" smtClean="0"/>
              <a:t>The sender timeouts, and resends Fm. </a:t>
            </a:r>
          </a:p>
          <a:p>
            <a:pPr eaLnBrk="1" hangingPunct="1">
              <a:spcBef>
                <a:spcPct val="0"/>
              </a:spcBef>
            </a:pPr>
            <a:r>
              <a:rPr lang="en-US" altLang="en-US" dirty="0" smtClean="0"/>
              <a:t>The receiver will get </a:t>
            </a:r>
            <a:r>
              <a:rPr lang="en-US" altLang="en-US" dirty="0" err="1" smtClean="0"/>
              <a:t>Fm</a:t>
            </a:r>
            <a:r>
              <a:rPr lang="en-US" altLang="en-US" dirty="0" smtClean="0"/>
              <a:t> twice, but will send ACKm+1  both times.</a:t>
            </a:r>
          </a:p>
          <a:p>
            <a:pPr eaLnBrk="1" hangingPunct="1">
              <a:spcBef>
                <a:spcPct val="0"/>
              </a:spcBef>
            </a:pPr>
            <a:r>
              <a:rPr lang="en-US" altLang="en-US" dirty="0" smtClean="0"/>
              <a:t>The receiver will drop the second </a:t>
            </a:r>
            <a:r>
              <a:rPr lang="en-US" altLang="en-US" dirty="0" err="1" smtClean="0"/>
              <a:t>Fm</a:t>
            </a:r>
            <a:r>
              <a:rPr lang="en-US" altLang="en-US" dirty="0" smtClean="0"/>
              <a:t> since it is expecting F m+1</a:t>
            </a:r>
          </a:p>
          <a:p>
            <a:pPr eaLnBrk="1" hangingPunct="1">
              <a:spcBef>
                <a:spcPct val="0"/>
              </a:spcBef>
            </a:pPr>
            <a:r>
              <a:rPr lang="en-US" altLang="en-US" dirty="0" smtClean="0"/>
              <a:t>The sender will react to the first ACKm+1 by sending F m+1, and the sender will react to the second ACKm+1 by restarting a new timer.</a:t>
            </a:r>
          </a:p>
          <a:p>
            <a:pPr marL="0" indent="0" eaLnBrk="1" hangingPunct="1">
              <a:spcBef>
                <a:spcPct val="0"/>
              </a:spcBef>
              <a:buNone/>
            </a:pPr>
            <a:endParaRPr lang="en-US" altLang="en-US" dirty="0" smtClean="0"/>
          </a:p>
          <a:p>
            <a:endParaRPr lang="en-US" altLang="en-US" dirty="0" smtClean="0"/>
          </a:p>
        </p:txBody>
      </p:sp>
    </p:spTree>
    <p:extLst>
      <p:ext uri="{BB962C8B-B14F-4D97-AF65-F5344CB8AC3E}">
        <p14:creationId xmlns="" xmlns:p14="http://schemas.microsoft.com/office/powerpoint/2010/main" val="25081339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dirty="0" smtClean="0"/>
              <a:t>PAR Protocol</a:t>
            </a:r>
          </a:p>
        </p:txBody>
      </p:sp>
      <p:sp>
        <p:nvSpPr>
          <p:cNvPr id="19459" name="Content Placeholder 2"/>
          <p:cNvSpPr>
            <a:spLocks noGrp="1"/>
          </p:cNvSpPr>
          <p:nvPr>
            <p:ph idx="1"/>
          </p:nvPr>
        </p:nvSpPr>
        <p:spPr/>
        <p:txBody>
          <a:bodyPr/>
          <a:lstStyle/>
          <a:p>
            <a:pPr eaLnBrk="1" hangingPunct="1"/>
            <a:r>
              <a:rPr lang="en-US" altLang="en-US" dirty="0" smtClean="0"/>
              <a:t>Question 1.  After sender sends frame m, will it receive ACK m-1 or lower? Will it receive ACK m+2 or higher?</a:t>
            </a:r>
          </a:p>
        </p:txBody>
      </p:sp>
    </p:spTree>
    <p:extLst>
      <p:ext uri="{BB962C8B-B14F-4D97-AF65-F5344CB8AC3E}">
        <p14:creationId xmlns="" xmlns:p14="http://schemas.microsoft.com/office/powerpoint/2010/main" val="12864243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PAR Protocol</a:t>
            </a:r>
          </a:p>
        </p:txBody>
      </p:sp>
      <p:sp>
        <p:nvSpPr>
          <p:cNvPr id="20483" name="Content Placeholder 2"/>
          <p:cNvSpPr>
            <a:spLocks noGrp="1"/>
          </p:cNvSpPr>
          <p:nvPr>
            <p:ph idx="1"/>
          </p:nvPr>
        </p:nvSpPr>
        <p:spPr/>
        <p:txBody>
          <a:bodyPr/>
          <a:lstStyle/>
          <a:p>
            <a:pPr eaLnBrk="1" hangingPunct="1"/>
            <a:r>
              <a:rPr lang="en-US" altLang="en-US" dirty="0"/>
              <a:t>Question 1.  After sender sends frame m, will it receive </a:t>
            </a:r>
            <a:r>
              <a:rPr lang="en-US" altLang="en-US" dirty="0" smtClean="0"/>
              <a:t>ACKm-1? ACKm+2?</a:t>
            </a:r>
            <a:endParaRPr lang="en-US" altLang="en-US" dirty="0"/>
          </a:p>
          <a:p>
            <a:pPr eaLnBrk="1" hangingPunct="1"/>
            <a:r>
              <a:rPr lang="en-US" altLang="en-US" dirty="0"/>
              <a:t>Answer. </a:t>
            </a:r>
            <a:r>
              <a:rPr lang="en-US" altLang="en-US" dirty="0" smtClean="0"/>
              <a:t>Both No</a:t>
            </a:r>
            <a:r>
              <a:rPr lang="en-US" altLang="en-US" dirty="0"/>
              <a:t>. </a:t>
            </a:r>
          </a:p>
          <a:p>
            <a:pPr lvl="1"/>
            <a:r>
              <a:rPr lang="en-US" altLang="en-US" dirty="0" smtClean="0"/>
              <a:t>Not ACKm-1: </a:t>
            </a:r>
          </a:p>
          <a:p>
            <a:pPr lvl="2"/>
            <a:r>
              <a:rPr lang="en-US" altLang="en-US" dirty="0"/>
              <a:t>W</a:t>
            </a:r>
            <a:r>
              <a:rPr lang="en-US" altLang="en-US" dirty="0" smtClean="0"/>
              <a:t>hen sender sends </a:t>
            </a:r>
            <a:r>
              <a:rPr lang="en-US" altLang="en-US" dirty="0" err="1" smtClean="0"/>
              <a:t>Fm</a:t>
            </a:r>
            <a:r>
              <a:rPr lang="en-US" altLang="en-US" dirty="0" smtClean="0"/>
              <a:t>, it must have received </a:t>
            </a:r>
            <a:r>
              <a:rPr lang="en-US" altLang="en-US" dirty="0" err="1" smtClean="0"/>
              <a:t>ACKm</a:t>
            </a:r>
            <a:r>
              <a:rPr lang="en-US" altLang="en-US" dirty="0" smtClean="0"/>
              <a:t>. </a:t>
            </a:r>
          </a:p>
          <a:p>
            <a:pPr lvl="2"/>
            <a:r>
              <a:rPr lang="en-US" altLang="en-US" dirty="0" smtClean="0"/>
              <a:t>If the receiver has sent </a:t>
            </a:r>
            <a:r>
              <a:rPr lang="en-US" altLang="en-US" dirty="0" err="1" smtClean="0"/>
              <a:t>ACKm</a:t>
            </a:r>
            <a:r>
              <a:rPr lang="en-US" altLang="en-US" dirty="0" smtClean="0"/>
              <a:t>, it will never will never send ACKm-1, because it never decrease the sequence number. </a:t>
            </a:r>
          </a:p>
          <a:p>
            <a:pPr lvl="1" eaLnBrk="1" hangingPunct="1"/>
            <a:r>
              <a:rPr lang="en-US" altLang="en-US" dirty="0" smtClean="0"/>
              <a:t>Not ACKm+2:</a:t>
            </a:r>
          </a:p>
          <a:p>
            <a:pPr lvl="2"/>
            <a:r>
              <a:rPr lang="en-US" altLang="en-US" dirty="0" smtClean="0"/>
              <a:t>because Fm+1 has not been sent yet.</a:t>
            </a:r>
          </a:p>
        </p:txBody>
      </p:sp>
    </p:spTree>
    <p:extLst>
      <p:ext uri="{BB962C8B-B14F-4D97-AF65-F5344CB8AC3E}">
        <p14:creationId xmlns="" xmlns:p14="http://schemas.microsoft.com/office/powerpoint/2010/main" val="31937283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smtClean="0"/>
              <a:t>PAR Protocol</a:t>
            </a:r>
          </a:p>
        </p:txBody>
      </p:sp>
      <p:sp>
        <p:nvSpPr>
          <p:cNvPr id="21507" name="Content Placeholder 2"/>
          <p:cNvSpPr>
            <a:spLocks noGrp="1"/>
          </p:cNvSpPr>
          <p:nvPr>
            <p:ph idx="1"/>
          </p:nvPr>
        </p:nvSpPr>
        <p:spPr/>
        <p:txBody>
          <a:bodyPr/>
          <a:lstStyle/>
          <a:p>
            <a:r>
              <a:rPr lang="en-US" altLang="en-US" dirty="0" smtClean="0"/>
              <a:t>So, only two cases:</a:t>
            </a:r>
          </a:p>
          <a:p>
            <a:pPr lvl="1"/>
            <a:r>
              <a:rPr lang="en-US" altLang="en-US" dirty="0" smtClean="0"/>
              <a:t>Sender may receive ACKm+1 if everything is fine.</a:t>
            </a:r>
          </a:p>
          <a:p>
            <a:pPr lvl="1"/>
            <a:r>
              <a:rPr lang="en-US" altLang="en-US" dirty="0" smtClean="0"/>
              <a:t>Sender may receive </a:t>
            </a:r>
            <a:r>
              <a:rPr lang="en-US" altLang="en-US" dirty="0" err="1" smtClean="0"/>
              <a:t>ACKm</a:t>
            </a:r>
            <a:r>
              <a:rPr lang="en-US" altLang="en-US" dirty="0" smtClean="0"/>
              <a:t>, for example, if </a:t>
            </a:r>
            <a:r>
              <a:rPr lang="en-US" altLang="en-US" dirty="0" err="1" smtClean="0"/>
              <a:t>Fm</a:t>
            </a:r>
            <a:r>
              <a:rPr lang="en-US" altLang="en-US" dirty="0" smtClean="0"/>
              <a:t> is lost.</a:t>
            </a:r>
          </a:p>
          <a:p>
            <a:endParaRPr lang="en-US" altLang="en-US" dirty="0" smtClean="0"/>
          </a:p>
        </p:txBody>
      </p:sp>
    </p:spTree>
    <p:extLst>
      <p:ext uri="{BB962C8B-B14F-4D97-AF65-F5344CB8AC3E}">
        <p14:creationId xmlns="" xmlns:p14="http://schemas.microsoft.com/office/powerpoint/2010/main" val="33999786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PAR Protocol</a:t>
            </a:r>
          </a:p>
        </p:txBody>
      </p:sp>
      <p:sp>
        <p:nvSpPr>
          <p:cNvPr id="22531" name="Content Placeholder 2"/>
          <p:cNvSpPr>
            <a:spLocks noGrp="1"/>
          </p:cNvSpPr>
          <p:nvPr>
            <p:ph idx="1"/>
          </p:nvPr>
        </p:nvSpPr>
        <p:spPr/>
        <p:txBody>
          <a:bodyPr/>
          <a:lstStyle/>
          <a:p>
            <a:pPr eaLnBrk="1" hangingPunct="1"/>
            <a:r>
              <a:rPr lang="en-US" altLang="en-US" smtClean="0"/>
              <a:t>Question 2. After sending out an ACKm, what are the possible frames the receiver can receive? </a:t>
            </a:r>
          </a:p>
        </p:txBody>
      </p:sp>
    </p:spTree>
    <p:extLst>
      <p:ext uri="{BB962C8B-B14F-4D97-AF65-F5344CB8AC3E}">
        <p14:creationId xmlns="" xmlns:p14="http://schemas.microsoft.com/office/powerpoint/2010/main" val="13256518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smtClean="0"/>
              <a:t>PAR Protocol</a:t>
            </a:r>
          </a:p>
        </p:txBody>
      </p:sp>
      <p:sp>
        <p:nvSpPr>
          <p:cNvPr id="23555" name="Content Placeholder 2"/>
          <p:cNvSpPr>
            <a:spLocks noGrp="1"/>
          </p:cNvSpPr>
          <p:nvPr>
            <p:ph idx="1"/>
          </p:nvPr>
        </p:nvSpPr>
        <p:spPr/>
        <p:txBody>
          <a:bodyPr/>
          <a:lstStyle/>
          <a:p>
            <a:pPr eaLnBrk="1" hangingPunct="1"/>
            <a:r>
              <a:rPr lang="en-US" altLang="en-US" dirty="0" smtClean="0"/>
              <a:t>Answer.  The only possible frames it could receive is F m-1 or F m. </a:t>
            </a:r>
          </a:p>
          <a:p>
            <a:pPr lvl="1" eaLnBrk="1" hangingPunct="1">
              <a:buFont typeface="Arial" panose="020B0604020202020204" pitchFamily="34" charset="0"/>
              <a:buChar char="•"/>
            </a:pPr>
            <a:r>
              <a:rPr lang="en-US" altLang="en-US" dirty="0" smtClean="0"/>
              <a:t>Why can’t it receive Fm-2? (Because when sender sends Fm-1, it knows that Fm-2 is received correctly.) </a:t>
            </a:r>
          </a:p>
          <a:p>
            <a:pPr lvl="1" eaLnBrk="1" hangingPunct="1">
              <a:buFont typeface="Arial" panose="020B0604020202020204" pitchFamily="34" charset="0"/>
              <a:buChar char="•"/>
            </a:pPr>
            <a:r>
              <a:rPr lang="en-US" altLang="en-US" dirty="0" smtClean="0"/>
              <a:t>Why can’t it receive Fm+1? (because sender won’t send Fm+1 before the receiver sends ACKm+1)</a:t>
            </a:r>
          </a:p>
          <a:p>
            <a:pPr eaLnBrk="1" hangingPunct="1"/>
            <a:endParaRPr lang="en-US" altLang="en-US" dirty="0" smtClean="0"/>
          </a:p>
          <a:p>
            <a:pPr eaLnBrk="1" hangingPunct="1"/>
            <a:endParaRPr lang="en-US" altLang="en-US" dirty="0" smtClean="0"/>
          </a:p>
        </p:txBody>
      </p:sp>
    </p:spTree>
    <p:extLst>
      <p:ext uri="{BB962C8B-B14F-4D97-AF65-F5344CB8AC3E}">
        <p14:creationId xmlns="" xmlns:p14="http://schemas.microsoft.com/office/powerpoint/2010/main" val="10070904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PAR Protocol</a:t>
            </a:r>
          </a:p>
        </p:txBody>
      </p:sp>
      <p:sp>
        <p:nvSpPr>
          <p:cNvPr id="24579" name="Content Placeholder 2"/>
          <p:cNvSpPr>
            <a:spLocks noGrp="1"/>
          </p:cNvSpPr>
          <p:nvPr>
            <p:ph idx="1"/>
          </p:nvPr>
        </p:nvSpPr>
        <p:spPr/>
        <p:txBody>
          <a:bodyPr/>
          <a:lstStyle/>
          <a:p>
            <a:r>
              <a:rPr lang="en-US" altLang="en-US" dirty="0" smtClean="0"/>
              <a:t>In what case it receives Fm-1? (</a:t>
            </a:r>
            <a:r>
              <a:rPr lang="en-US" altLang="en-US" dirty="0" err="1" smtClean="0"/>
              <a:t>ACKm</a:t>
            </a:r>
            <a:r>
              <a:rPr lang="en-US" altLang="en-US" dirty="0" smtClean="0"/>
              <a:t> gets lost) </a:t>
            </a:r>
          </a:p>
          <a:p>
            <a:r>
              <a:rPr lang="en-US" altLang="en-US" dirty="0" smtClean="0"/>
              <a:t>In what case it receives </a:t>
            </a:r>
            <a:r>
              <a:rPr lang="en-US" altLang="en-US" dirty="0" err="1" smtClean="0"/>
              <a:t>Fm</a:t>
            </a:r>
            <a:r>
              <a:rPr lang="en-US" altLang="en-US" dirty="0" smtClean="0"/>
              <a:t>? (when everything goes fine)</a:t>
            </a:r>
          </a:p>
        </p:txBody>
      </p:sp>
    </p:spTree>
    <p:extLst>
      <p:ext uri="{BB962C8B-B14F-4D97-AF65-F5344CB8AC3E}">
        <p14:creationId xmlns="" xmlns:p14="http://schemas.microsoft.com/office/powerpoint/2010/main" val="11723343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dirty="0" smtClean="0"/>
              <a:t>PAR Protocol</a:t>
            </a:r>
          </a:p>
        </p:txBody>
      </p:sp>
      <p:sp>
        <p:nvSpPr>
          <p:cNvPr id="25603" name="Content Placeholder 2"/>
          <p:cNvSpPr>
            <a:spLocks noGrp="1"/>
          </p:cNvSpPr>
          <p:nvPr>
            <p:ph idx="1"/>
          </p:nvPr>
        </p:nvSpPr>
        <p:spPr/>
        <p:txBody>
          <a:bodyPr/>
          <a:lstStyle/>
          <a:p>
            <a:pPr eaLnBrk="1" hangingPunct="1"/>
            <a:r>
              <a:rPr lang="en-US" altLang="en-US" smtClean="0"/>
              <a:t>Question 3. How many bits should the sequence number have?</a:t>
            </a:r>
          </a:p>
          <a:p>
            <a:pPr eaLnBrk="1" hangingPunct="1"/>
            <a:endParaRPr lang="en-US" altLang="en-US" smtClean="0"/>
          </a:p>
        </p:txBody>
      </p:sp>
    </p:spTree>
    <p:extLst>
      <p:ext uri="{BB962C8B-B14F-4D97-AF65-F5344CB8AC3E}">
        <p14:creationId xmlns="" xmlns:p14="http://schemas.microsoft.com/office/powerpoint/2010/main" val="25545296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dirty="0" smtClean="0"/>
              <a:t>PAR Protocol</a:t>
            </a:r>
          </a:p>
        </p:txBody>
      </p:sp>
      <p:sp>
        <p:nvSpPr>
          <p:cNvPr id="26627" name="Content Placeholder 2"/>
          <p:cNvSpPr>
            <a:spLocks noGrp="1"/>
          </p:cNvSpPr>
          <p:nvPr>
            <p:ph idx="1"/>
          </p:nvPr>
        </p:nvSpPr>
        <p:spPr/>
        <p:txBody>
          <a:bodyPr/>
          <a:lstStyle/>
          <a:p>
            <a:pPr eaLnBrk="1" hangingPunct="1"/>
            <a:r>
              <a:rPr lang="en-US" altLang="en-US" dirty="0" smtClean="0"/>
              <a:t>Answer. 1 bit. At any time, there are only two possible frames both for the sender and the receiver</a:t>
            </a:r>
            <a:r>
              <a:rPr lang="en-US" altLang="en-US" dirty="0"/>
              <a:t> </a:t>
            </a:r>
            <a:r>
              <a:rPr lang="en-US" altLang="en-US" dirty="0" smtClean="0"/>
              <a:t>– one expected, one not expected.</a:t>
            </a:r>
          </a:p>
        </p:txBody>
      </p:sp>
    </p:spTree>
    <p:extLst>
      <p:ext uri="{BB962C8B-B14F-4D97-AF65-F5344CB8AC3E}">
        <p14:creationId xmlns="" xmlns:p14="http://schemas.microsoft.com/office/powerpoint/2010/main" val="3901249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mtClean="0"/>
              <a:t>Data link layer framing</a:t>
            </a:r>
          </a:p>
        </p:txBody>
      </p:sp>
      <p:sp>
        <p:nvSpPr>
          <p:cNvPr id="4099" name="Content Placeholder 2"/>
          <p:cNvSpPr>
            <a:spLocks noGrp="1"/>
          </p:cNvSpPr>
          <p:nvPr>
            <p:ph idx="1"/>
          </p:nvPr>
        </p:nvSpPr>
        <p:spPr/>
        <p:txBody>
          <a:bodyPr/>
          <a:lstStyle/>
          <a:p>
            <a:pPr eaLnBrk="1" hangingPunct="1"/>
            <a:r>
              <a:rPr lang="en-US" altLang="en-US" dirty="0" smtClean="0"/>
              <a:t>What the data link layer does is to encapsulate the packets from the network layer into </a:t>
            </a:r>
            <a:r>
              <a:rPr lang="en-US" altLang="en-US" b="1" dirty="0" smtClean="0"/>
              <a:t>frames</a:t>
            </a:r>
            <a:r>
              <a:rPr lang="en-US" altLang="en-US" dirty="0" smtClean="0"/>
              <a:t> and send out these frames.</a:t>
            </a:r>
          </a:p>
          <a:p>
            <a:pPr eaLnBrk="1" hangingPunct="1"/>
            <a:r>
              <a:rPr lang="en-US" altLang="en-US" dirty="0" smtClean="0"/>
              <a:t>So we will discuss how to deliver these frames.</a:t>
            </a:r>
          </a:p>
        </p:txBody>
      </p:sp>
    </p:spTree>
    <p:extLst>
      <p:ext uri="{BB962C8B-B14F-4D97-AF65-F5344CB8AC3E}">
        <p14:creationId xmlns="" xmlns:p14="http://schemas.microsoft.com/office/powerpoint/2010/main" val="30731087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altLang="en-US" dirty="0" smtClean="0"/>
              <a:t>Go-Back-N</a:t>
            </a:r>
          </a:p>
        </p:txBody>
      </p:sp>
    </p:spTree>
    <p:extLst>
      <p:ext uri="{BB962C8B-B14F-4D97-AF65-F5344CB8AC3E}">
        <p14:creationId xmlns="" xmlns:p14="http://schemas.microsoft.com/office/powerpoint/2010/main" val="3207151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altLang="en-US" dirty="0" smtClean="0"/>
              <a:t>Got a working protocol with PAR</a:t>
            </a:r>
          </a:p>
        </p:txBody>
      </p:sp>
      <p:sp>
        <p:nvSpPr>
          <p:cNvPr id="3075" name="Content Placeholder 2"/>
          <p:cNvSpPr>
            <a:spLocks noGrp="1"/>
          </p:cNvSpPr>
          <p:nvPr>
            <p:ph idx="1"/>
          </p:nvPr>
        </p:nvSpPr>
        <p:spPr>
          <a:xfrm>
            <a:off x="970155" y="1600201"/>
            <a:ext cx="5843239" cy="4525963"/>
          </a:xfrm>
        </p:spPr>
        <p:txBody>
          <a:bodyPr/>
          <a:lstStyle/>
          <a:p>
            <a:pPr eaLnBrk="1" hangingPunct="1"/>
            <a:r>
              <a:rPr lang="en-US" altLang="en-US" dirty="0" smtClean="0"/>
              <a:t>PAR will work without causing errors. </a:t>
            </a:r>
          </a:p>
          <a:p>
            <a:pPr eaLnBrk="1" hangingPunct="1"/>
            <a:r>
              <a:rPr lang="en-US" altLang="en-US" dirty="0" smtClean="0"/>
              <a:t>So the next step is the optimization.</a:t>
            </a:r>
          </a:p>
          <a:p>
            <a:pPr eaLnBrk="1" hangingPunct="1"/>
            <a:r>
              <a:rPr lang="en-US" altLang="en-US" dirty="0" smtClean="0"/>
              <a:t>The problem?</a:t>
            </a:r>
          </a:p>
        </p:txBody>
      </p:sp>
      <p:cxnSp>
        <p:nvCxnSpPr>
          <p:cNvPr id="4" name="Straight Connector 3"/>
          <p:cNvCxnSpPr/>
          <p:nvPr/>
        </p:nvCxnSpPr>
        <p:spPr>
          <a:xfrm>
            <a:off x="8077200" y="1752600"/>
            <a:ext cx="0" cy="403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9525000" y="1752600"/>
            <a:ext cx="0" cy="403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8077200" y="18288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8077200" y="3276600"/>
            <a:ext cx="1447800" cy="12192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22098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077200" y="4495800"/>
            <a:ext cx="1447800" cy="1066800"/>
          </a:xfrm>
          <a:prstGeom prst="line">
            <a:avLst/>
          </a:prstGeom>
        </p:spPr>
        <p:style>
          <a:lnRef idx="1">
            <a:schemeClr val="accent1"/>
          </a:lnRef>
          <a:fillRef idx="0">
            <a:schemeClr val="accent1"/>
          </a:fillRef>
          <a:effectRef idx="0">
            <a:schemeClr val="accent1"/>
          </a:effectRef>
          <a:fontRef idx="minor">
            <a:schemeClr val="tx1"/>
          </a:fontRef>
        </p:style>
      </p:cxnSp>
      <p:sp>
        <p:nvSpPr>
          <p:cNvPr id="3082" name="TextBox 15"/>
          <p:cNvSpPr txBox="1">
            <a:spLocks noChangeArrowheads="1"/>
          </p:cNvSpPr>
          <p:nvPr/>
        </p:nvSpPr>
        <p:spPr bwMode="auto">
          <a:xfrm>
            <a:off x="9601200" y="3048000"/>
            <a:ext cx="719138"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ACK1</a:t>
            </a:r>
          </a:p>
        </p:txBody>
      </p:sp>
      <p:sp>
        <p:nvSpPr>
          <p:cNvPr id="3083" name="TextBox 16"/>
          <p:cNvSpPr txBox="1">
            <a:spLocks noChangeArrowheads="1"/>
          </p:cNvSpPr>
          <p:nvPr/>
        </p:nvSpPr>
        <p:spPr bwMode="auto">
          <a:xfrm>
            <a:off x="7543801" y="1828800"/>
            <a:ext cx="423863"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F1</a:t>
            </a:r>
          </a:p>
        </p:txBody>
      </p:sp>
      <p:cxnSp>
        <p:nvCxnSpPr>
          <p:cNvPr id="25" name="Straight Connector 24"/>
          <p:cNvCxnSpPr/>
          <p:nvPr/>
        </p:nvCxnSpPr>
        <p:spPr>
          <a:xfrm>
            <a:off x="8077200" y="4953000"/>
            <a:ext cx="1447800" cy="1066800"/>
          </a:xfrm>
          <a:prstGeom prst="line">
            <a:avLst/>
          </a:prstGeom>
        </p:spPr>
        <p:style>
          <a:lnRef idx="1">
            <a:schemeClr val="accent1"/>
          </a:lnRef>
          <a:fillRef idx="0">
            <a:schemeClr val="accent1"/>
          </a:fillRef>
          <a:effectRef idx="0">
            <a:schemeClr val="accent1"/>
          </a:effectRef>
          <a:fontRef idx="minor">
            <a:schemeClr val="tx1"/>
          </a:fontRef>
        </p:style>
      </p:cxnSp>
      <p:sp>
        <p:nvSpPr>
          <p:cNvPr id="3085" name="TextBox 25"/>
          <p:cNvSpPr txBox="1">
            <a:spLocks noChangeArrowheads="1"/>
          </p:cNvSpPr>
          <p:nvPr/>
        </p:nvSpPr>
        <p:spPr bwMode="auto">
          <a:xfrm>
            <a:off x="7543801" y="4538664"/>
            <a:ext cx="423863"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F2</a:t>
            </a:r>
          </a:p>
        </p:txBody>
      </p:sp>
    </p:spTree>
    <p:extLst>
      <p:ext uri="{BB962C8B-B14F-4D97-AF65-F5344CB8AC3E}">
        <p14:creationId xmlns="" xmlns:p14="http://schemas.microsoft.com/office/powerpoint/2010/main" val="39900895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mtClean="0"/>
              <a:t>Optimization</a:t>
            </a:r>
          </a:p>
        </p:txBody>
      </p:sp>
      <p:sp>
        <p:nvSpPr>
          <p:cNvPr id="4099" name="Content Placeholder 2"/>
          <p:cNvSpPr>
            <a:spLocks noGrp="1"/>
          </p:cNvSpPr>
          <p:nvPr>
            <p:ph idx="1"/>
          </p:nvPr>
        </p:nvSpPr>
        <p:spPr/>
        <p:txBody>
          <a:bodyPr/>
          <a:lstStyle/>
          <a:p>
            <a:pPr eaLnBrk="1" hangingPunct="1"/>
            <a:r>
              <a:rPr lang="en-US" altLang="en-US" dirty="0" smtClean="0"/>
              <a:t>Consider an example of </a:t>
            </a:r>
          </a:p>
          <a:p>
            <a:pPr lvl="1" eaLnBrk="1" hangingPunct="1"/>
            <a:r>
              <a:rPr lang="en-US" altLang="en-US" dirty="0" smtClean="0"/>
              <a:t>500ms delay. 50kbps. Each frame is 1000 bits.</a:t>
            </a:r>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A9A19280-5369-473B-9839-A40BA1909017}" type="datetime9">
              <a:rPr lang="en-US"/>
              <a:pPr>
                <a:defRPr/>
              </a:pPr>
              <a:t>9/26/2017 9:35:14 PM</a:t>
            </a:fld>
            <a:endParaRPr lang="en-US" dirty="0"/>
          </a:p>
        </p:txBody>
      </p:sp>
    </p:spTree>
    <p:extLst>
      <p:ext uri="{BB962C8B-B14F-4D97-AF65-F5344CB8AC3E}">
        <p14:creationId xmlns="" xmlns:p14="http://schemas.microsoft.com/office/powerpoint/2010/main" val="19230222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Large link delays</a:t>
            </a:r>
          </a:p>
        </p:txBody>
      </p:sp>
      <p:sp>
        <p:nvSpPr>
          <p:cNvPr id="28675" name="Content Placeholder 2"/>
          <p:cNvSpPr>
            <a:spLocks noGrp="1"/>
          </p:cNvSpPr>
          <p:nvPr>
            <p:ph idx="1"/>
          </p:nvPr>
        </p:nvSpPr>
        <p:spPr/>
        <p:txBody>
          <a:bodyPr rtlCol="0">
            <a:normAutofit/>
          </a:bodyPr>
          <a:lstStyle/>
          <a:p>
            <a:pPr>
              <a:defRPr/>
            </a:pPr>
            <a:r>
              <a:rPr lang="en-US" dirty="0" smtClean="0"/>
              <a:t>500ms delay. 50kbps. Each frame is 1000 bits.</a:t>
            </a:r>
          </a:p>
          <a:p>
            <a:pPr>
              <a:defRPr/>
            </a:pPr>
            <a:r>
              <a:rPr lang="en-US" dirty="0" smtClean="0"/>
              <a:t>What is the link efficiency?</a:t>
            </a:r>
          </a:p>
          <a:p>
            <a:pPr lvl="1">
              <a:defRPr/>
            </a:pPr>
            <a:r>
              <a:rPr lang="en-US" dirty="0" smtClean="0"/>
              <a:t>Defined as the percentage of time the link is utilized for sending data.</a:t>
            </a:r>
          </a:p>
          <a:p>
            <a:pPr>
              <a:defRPr/>
            </a:pPr>
            <a:r>
              <a:rPr lang="en-US" dirty="0" smtClean="0"/>
              <a:t>Solution:</a:t>
            </a:r>
          </a:p>
          <a:p>
            <a:pPr lvl="1">
              <a:defRPr/>
            </a:pPr>
            <a:r>
              <a:rPr lang="en-US" dirty="0" smtClean="0"/>
              <a:t>Transmission time: The time to send 1000 bits is 1000/50,000=20ms. </a:t>
            </a:r>
          </a:p>
          <a:p>
            <a:pPr lvl="1">
              <a:defRPr/>
            </a:pPr>
            <a:r>
              <a:rPr lang="en-US" dirty="0" smtClean="0"/>
              <a:t>At time 520 ms, the receiver gets the entire frame, and send ACK back. Assume ACK is small.</a:t>
            </a:r>
          </a:p>
          <a:p>
            <a:pPr lvl="1">
              <a:defRPr/>
            </a:pPr>
            <a:r>
              <a:rPr lang="en-US" dirty="0" smtClean="0"/>
              <a:t>At time 1020ms, the sender gets the ACK, and sends the next frame. And this repeats.</a:t>
            </a:r>
          </a:p>
          <a:p>
            <a:pPr lvl="1">
              <a:defRPr/>
            </a:pPr>
            <a:r>
              <a:rPr lang="en-US" dirty="0" smtClean="0"/>
              <a:t>The efficiency is 20/1020.</a:t>
            </a:r>
          </a:p>
          <a:p>
            <a:pPr>
              <a:defRPr/>
            </a:pPr>
            <a:endParaRPr lang="en-US" dirty="0" smtClean="0"/>
          </a:p>
        </p:txBody>
      </p:sp>
    </p:spTree>
    <p:extLst>
      <p:ext uri="{BB962C8B-B14F-4D97-AF65-F5344CB8AC3E}">
        <p14:creationId xmlns="" xmlns:p14="http://schemas.microsoft.com/office/powerpoint/2010/main" val="8208243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Solution</a:t>
            </a:r>
          </a:p>
        </p:txBody>
      </p:sp>
      <p:sp>
        <p:nvSpPr>
          <p:cNvPr id="6147" name="Content Placeholder 2"/>
          <p:cNvSpPr>
            <a:spLocks noGrp="1"/>
          </p:cNvSpPr>
          <p:nvPr>
            <p:ph idx="1"/>
          </p:nvPr>
        </p:nvSpPr>
        <p:spPr>
          <a:xfrm>
            <a:off x="838199" y="1600201"/>
            <a:ext cx="5791201" cy="4525963"/>
          </a:xfrm>
        </p:spPr>
        <p:txBody>
          <a:bodyPr/>
          <a:lstStyle/>
          <a:p>
            <a:pPr eaLnBrk="1" hangingPunct="1"/>
            <a:r>
              <a:rPr lang="en-US" altLang="en-US" dirty="0"/>
              <a:t>So the idea is to keep on sending before the first ACK comes back. </a:t>
            </a:r>
          </a:p>
          <a:p>
            <a:pPr lvl="1" eaLnBrk="1" hangingPunct="1"/>
            <a:r>
              <a:rPr lang="en-US" altLang="en-US" dirty="0" smtClean="0"/>
              <a:t>In the figure, send 6 frames before the ACK is back.</a:t>
            </a:r>
          </a:p>
          <a:p>
            <a:pPr eaLnBrk="1" hangingPunct="1"/>
            <a:r>
              <a:rPr lang="en-US" altLang="en-US" dirty="0"/>
              <a:t>After the first ACK comes back, will receive one ACK in every frame transmission time (assuming frame size is </a:t>
            </a:r>
            <a:r>
              <a:rPr lang="en-US" altLang="en-US" dirty="0" smtClean="0"/>
              <a:t>fixed and no error). </a:t>
            </a:r>
          </a:p>
          <a:p>
            <a:pPr eaLnBrk="1" hangingPunct="1"/>
            <a:endParaRPr lang="en-US" altLang="en-US"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78589ACB-15BC-41A9-9D78-C23622BD6BE2}" type="datetime9">
              <a:rPr lang="en-US"/>
              <a:pPr>
                <a:defRPr/>
              </a:pPr>
              <a:t>9/26/2017 9:35:14 PM</a:t>
            </a:fld>
            <a:endParaRPr lang="en-US"/>
          </a:p>
        </p:txBody>
      </p:sp>
      <p:cxnSp>
        <p:nvCxnSpPr>
          <p:cNvPr id="6" name="Straight Connector 5"/>
          <p:cNvCxnSpPr/>
          <p:nvPr/>
        </p:nvCxnSpPr>
        <p:spPr>
          <a:xfrm>
            <a:off x="8077200" y="1752600"/>
            <a:ext cx="0" cy="403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525000" y="1752600"/>
            <a:ext cx="0" cy="403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077200" y="18288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8077200" y="3276600"/>
            <a:ext cx="1447800" cy="12192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8077200" y="22098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8077200" y="40386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077200" y="31242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8077200" y="35814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8077200" y="26670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077200" y="4495800"/>
            <a:ext cx="14478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8077200" y="3733800"/>
            <a:ext cx="1447800" cy="12192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8077200" y="4191000"/>
            <a:ext cx="1447800" cy="12192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
        <p:nvSpPr>
          <p:cNvPr id="6161" name="TextBox 28"/>
          <p:cNvSpPr txBox="1">
            <a:spLocks noChangeArrowheads="1"/>
          </p:cNvSpPr>
          <p:nvPr/>
        </p:nvSpPr>
        <p:spPr bwMode="auto">
          <a:xfrm>
            <a:off x="9601200" y="3048000"/>
            <a:ext cx="719138"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ACK1</a:t>
            </a:r>
          </a:p>
        </p:txBody>
      </p:sp>
      <p:sp>
        <p:nvSpPr>
          <p:cNvPr id="6162" name="TextBox 29"/>
          <p:cNvSpPr txBox="1">
            <a:spLocks noChangeArrowheads="1"/>
          </p:cNvSpPr>
          <p:nvPr/>
        </p:nvSpPr>
        <p:spPr bwMode="auto">
          <a:xfrm>
            <a:off x="7729538" y="1828800"/>
            <a:ext cx="423862"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F1</a:t>
            </a:r>
          </a:p>
        </p:txBody>
      </p:sp>
      <p:sp>
        <p:nvSpPr>
          <p:cNvPr id="6163" name="TextBox 30"/>
          <p:cNvSpPr txBox="1">
            <a:spLocks noChangeArrowheads="1"/>
          </p:cNvSpPr>
          <p:nvPr/>
        </p:nvSpPr>
        <p:spPr bwMode="auto">
          <a:xfrm>
            <a:off x="7696201" y="2328864"/>
            <a:ext cx="423863"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F2</a:t>
            </a:r>
          </a:p>
        </p:txBody>
      </p:sp>
      <p:sp>
        <p:nvSpPr>
          <p:cNvPr id="6164" name="TextBox 31"/>
          <p:cNvSpPr txBox="1">
            <a:spLocks noChangeArrowheads="1"/>
          </p:cNvSpPr>
          <p:nvPr/>
        </p:nvSpPr>
        <p:spPr bwMode="auto">
          <a:xfrm>
            <a:off x="7696201" y="2786064"/>
            <a:ext cx="423863"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F3</a:t>
            </a:r>
          </a:p>
        </p:txBody>
      </p:sp>
      <p:sp>
        <p:nvSpPr>
          <p:cNvPr id="6165" name="TextBox 32"/>
          <p:cNvSpPr txBox="1">
            <a:spLocks noChangeArrowheads="1"/>
          </p:cNvSpPr>
          <p:nvPr/>
        </p:nvSpPr>
        <p:spPr bwMode="auto">
          <a:xfrm>
            <a:off x="7696201" y="3243264"/>
            <a:ext cx="423863"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F4</a:t>
            </a:r>
          </a:p>
        </p:txBody>
      </p:sp>
      <p:sp>
        <p:nvSpPr>
          <p:cNvPr id="6166" name="TextBox 33"/>
          <p:cNvSpPr txBox="1">
            <a:spLocks noChangeArrowheads="1"/>
          </p:cNvSpPr>
          <p:nvPr/>
        </p:nvSpPr>
        <p:spPr bwMode="auto">
          <a:xfrm>
            <a:off x="7696201" y="3700464"/>
            <a:ext cx="423863"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F5</a:t>
            </a:r>
          </a:p>
        </p:txBody>
      </p:sp>
      <p:sp>
        <p:nvSpPr>
          <p:cNvPr id="6167" name="TextBox 34"/>
          <p:cNvSpPr txBox="1">
            <a:spLocks noChangeArrowheads="1"/>
          </p:cNvSpPr>
          <p:nvPr/>
        </p:nvSpPr>
        <p:spPr bwMode="auto">
          <a:xfrm>
            <a:off x="7696201" y="4157664"/>
            <a:ext cx="423863"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F6</a:t>
            </a:r>
          </a:p>
        </p:txBody>
      </p:sp>
      <p:sp>
        <p:nvSpPr>
          <p:cNvPr id="6168" name="TextBox 37"/>
          <p:cNvSpPr txBox="1">
            <a:spLocks noChangeArrowheads="1"/>
          </p:cNvSpPr>
          <p:nvPr/>
        </p:nvSpPr>
        <p:spPr bwMode="auto">
          <a:xfrm>
            <a:off x="9567864" y="3505200"/>
            <a:ext cx="719137"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ACK2</a:t>
            </a:r>
          </a:p>
        </p:txBody>
      </p:sp>
      <p:sp>
        <p:nvSpPr>
          <p:cNvPr id="6169" name="TextBox 38"/>
          <p:cNvSpPr txBox="1">
            <a:spLocks noChangeArrowheads="1"/>
          </p:cNvSpPr>
          <p:nvPr/>
        </p:nvSpPr>
        <p:spPr bwMode="auto">
          <a:xfrm>
            <a:off x="9567864" y="4005264"/>
            <a:ext cx="719137"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ACK3</a:t>
            </a:r>
          </a:p>
        </p:txBody>
      </p:sp>
      <p:cxnSp>
        <p:nvCxnSpPr>
          <p:cNvPr id="40" name="Straight Connector 39"/>
          <p:cNvCxnSpPr/>
          <p:nvPr/>
        </p:nvCxnSpPr>
        <p:spPr>
          <a:xfrm>
            <a:off x="8077200" y="4953000"/>
            <a:ext cx="1447800" cy="1066800"/>
          </a:xfrm>
          <a:prstGeom prst="line">
            <a:avLst/>
          </a:prstGeom>
        </p:spPr>
        <p:style>
          <a:lnRef idx="1">
            <a:schemeClr val="accent1"/>
          </a:lnRef>
          <a:fillRef idx="0">
            <a:schemeClr val="accent1"/>
          </a:fillRef>
          <a:effectRef idx="0">
            <a:schemeClr val="accent1"/>
          </a:effectRef>
          <a:fontRef idx="minor">
            <a:schemeClr val="tx1"/>
          </a:fontRef>
        </p:style>
      </p:cxnSp>
      <p:sp>
        <p:nvSpPr>
          <p:cNvPr id="6171" name="TextBox 40"/>
          <p:cNvSpPr txBox="1">
            <a:spLocks noChangeArrowheads="1"/>
          </p:cNvSpPr>
          <p:nvPr/>
        </p:nvSpPr>
        <p:spPr bwMode="auto">
          <a:xfrm>
            <a:off x="7696201" y="4614864"/>
            <a:ext cx="423863"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a:t>F7</a:t>
            </a:r>
          </a:p>
        </p:txBody>
      </p:sp>
    </p:spTree>
    <p:extLst>
      <p:ext uri="{BB962C8B-B14F-4D97-AF65-F5344CB8AC3E}">
        <p14:creationId xmlns="" xmlns:p14="http://schemas.microsoft.com/office/powerpoint/2010/main" val="28203876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Sender window</a:t>
            </a:r>
          </a:p>
        </p:txBody>
      </p:sp>
      <p:sp>
        <p:nvSpPr>
          <p:cNvPr id="8195" name="Content Placeholder 2"/>
          <p:cNvSpPr>
            <a:spLocks noGrp="1"/>
          </p:cNvSpPr>
          <p:nvPr>
            <p:ph idx="1"/>
          </p:nvPr>
        </p:nvSpPr>
        <p:spPr/>
        <p:txBody>
          <a:bodyPr rtlCol="0">
            <a:normAutofit fontScale="92500" lnSpcReduction="20000"/>
          </a:bodyPr>
          <a:lstStyle/>
          <a:p>
            <a:pPr>
              <a:defRPr/>
            </a:pPr>
            <a:r>
              <a:rPr lang="en-US" dirty="0" smtClean="0"/>
              <a:t>For reliability, the sender must keep the frames in its buffer that it sent, but not </a:t>
            </a:r>
            <a:r>
              <a:rPr lang="en-US" dirty="0" err="1" smtClean="0"/>
              <a:t>acked</a:t>
            </a:r>
            <a:r>
              <a:rPr lang="en-US" dirty="0" smtClean="0"/>
              <a:t> for potential retransmission. </a:t>
            </a:r>
          </a:p>
          <a:p>
            <a:pPr>
              <a:defRPr/>
            </a:pPr>
            <a:r>
              <a:rPr lang="en-US" dirty="0" smtClean="0"/>
              <a:t>Once the sender receives the ACK for a frame, it can remove the frame from its buffer. </a:t>
            </a:r>
          </a:p>
          <a:p>
            <a:pPr>
              <a:defRPr/>
            </a:pPr>
            <a:r>
              <a:rPr lang="en-US" dirty="0" smtClean="0"/>
              <a:t>Sender window: all frames that has been sent, but not </a:t>
            </a:r>
            <a:r>
              <a:rPr lang="en-US" dirty="0" err="1" smtClean="0"/>
              <a:t>ACKed</a:t>
            </a:r>
            <a:r>
              <a:rPr lang="en-US" dirty="0" smtClean="0"/>
              <a:t>. </a:t>
            </a:r>
          </a:p>
          <a:p>
            <a:pPr lvl="1">
              <a:defRPr/>
            </a:pPr>
            <a:r>
              <a:rPr lang="en-US" dirty="0" smtClean="0"/>
              <a:t>The </a:t>
            </a:r>
            <a:r>
              <a:rPr lang="en-US" dirty="0"/>
              <a:t>sender has a window from </a:t>
            </a:r>
            <a:r>
              <a:rPr lang="en-US" dirty="0" smtClean="0"/>
              <a:t>m </a:t>
            </a:r>
            <a:r>
              <a:rPr lang="en-US" dirty="0"/>
              <a:t>to </a:t>
            </a:r>
            <a:r>
              <a:rPr lang="en-US" dirty="0" smtClean="0"/>
              <a:t>m+n-1 </a:t>
            </a:r>
            <a:r>
              <a:rPr lang="en-US" dirty="0"/>
              <a:t>means that </a:t>
            </a:r>
          </a:p>
          <a:p>
            <a:pPr lvl="2">
              <a:defRPr/>
            </a:pPr>
            <a:r>
              <a:rPr lang="en-US" dirty="0" smtClean="0"/>
              <a:t>the sender has received ACK from the receiver for frames up to m-1 </a:t>
            </a:r>
          </a:p>
          <a:p>
            <a:pPr lvl="2">
              <a:defRPr/>
            </a:pPr>
            <a:r>
              <a:rPr lang="en-US" dirty="0" smtClean="0"/>
              <a:t>the sender is allowed to send m, m+1, …, m+n-1. These packets can be </a:t>
            </a:r>
            <a:r>
              <a:rPr lang="en-US" b="1" dirty="0" smtClean="0"/>
              <a:t>outstanding without ACK</a:t>
            </a:r>
            <a:r>
              <a:rPr lang="en-US" dirty="0" smtClean="0"/>
              <a:t>.</a:t>
            </a:r>
          </a:p>
          <a:p>
            <a:pPr>
              <a:defRPr/>
            </a:pPr>
            <a:r>
              <a:rPr lang="en-US" dirty="0"/>
              <a:t>Sender has to maintain the sender window (buffering all outstanding frames), maintain timeout for all outstanding frames.</a:t>
            </a:r>
          </a:p>
          <a:p>
            <a:pPr>
              <a:defRPr/>
            </a:pPr>
            <a:r>
              <a:rPr lang="en-US" dirty="0" smtClean="0"/>
              <a:t>For link efficiency purpose, the </a:t>
            </a:r>
            <a:r>
              <a:rPr lang="en-US" dirty="0"/>
              <a:t>size of the sender window </a:t>
            </a:r>
            <a:r>
              <a:rPr lang="en-US" dirty="0" smtClean="0"/>
              <a:t>must be </a:t>
            </a:r>
            <a:r>
              <a:rPr lang="en-US" dirty="0"/>
              <a:t>determined by the bandwidth and link delay</a:t>
            </a:r>
          </a:p>
        </p:txBody>
      </p:sp>
      <p:sp>
        <p:nvSpPr>
          <p:cNvPr id="4" name="Date Placeholder 3"/>
          <p:cNvSpPr>
            <a:spLocks noGrp="1"/>
          </p:cNvSpPr>
          <p:nvPr>
            <p:ph type="dt" sz="quarter" idx="10"/>
          </p:nvPr>
        </p:nvSpPr>
        <p:spPr/>
        <p:txBody>
          <a:bodyPr/>
          <a:lstStyle/>
          <a:p>
            <a:pPr>
              <a:defRPr/>
            </a:pPr>
            <a:fld id="{E0ED0AB9-27CB-43EA-82EE-EC16BD880C2E}" type="datetime9">
              <a:rPr lang="en-US"/>
              <a:pPr>
                <a:defRPr/>
              </a:pPr>
              <a:t>9/26/2017 9:35:14 PM</a:t>
            </a:fld>
            <a:endParaRPr lang="en-US"/>
          </a:p>
        </p:txBody>
      </p:sp>
    </p:spTree>
    <p:extLst>
      <p:ext uri="{BB962C8B-B14F-4D97-AF65-F5344CB8AC3E}">
        <p14:creationId xmlns="" xmlns:p14="http://schemas.microsoft.com/office/powerpoint/2010/main" val="22711214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mtClean="0"/>
              <a:t>Receiver Window</a:t>
            </a:r>
          </a:p>
        </p:txBody>
      </p:sp>
      <p:sp>
        <p:nvSpPr>
          <p:cNvPr id="8195" name="Content Placeholder 2"/>
          <p:cNvSpPr>
            <a:spLocks noGrp="1"/>
          </p:cNvSpPr>
          <p:nvPr>
            <p:ph idx="1"/>
          </p:nvPr>
        </p:nvSpPr>
        <p:spPr/>
        <p:txBody>
          <a:bodyPr>
            <a:normAutofit lnSpcReduction="10000"/>
          </a:bodyPr>
          <a:lstStyle/>
          <a:p>
            <a:r>
              <a:rPr lang="en-US" altLang="en-US" b="1" dirty="0" smtClean="0"/>
              <a:t>Assuming  the receiver wants to deliver frames to the upper layer in order.</a:t>
            </a:r>
          </a:p>
          <a:p>
            <a:endParaRPr lang="en-US" altLang="en-US" dirty="0" smtClean="0"/>
          </a:p>
          <a:p>
            <a:r>
              <a:rPr lang="en-US" altLang="en-US" dirty="0" smtClean="0"/>
              <a:t>If receiver receives a frame ahead of time, the frame cannot be delivered to the upper layer. </a:t>
            </a:r>
          </a:p>
          <a:p>
            <a:pPr lvl="1"/>
            <a:r>
              <a:rPr lang="en-US" altLang="en-US" dirty="0" smtClean="0"/>
              <a:t>If the receiver can store multiple frames, it can temporary put the out of order frame in the buffer (or drop it if no space). </a:t>
            </a:r>
          </a:p>
          <a:p>
            <a:r>
              <a:rPr lang="en-US" altLang="en-US" dirty="0" smtClean="0"/>
              <a:t>Receiver </a:t>
            </a:r>
            <a:r>
              <a:rPr lang="en-US" altLang="en-US" dirty="0"/>
              <a:t>has a window from </a:t>
            </a:r>
            <a:r>
              <a:rPr lang="en-US" altLang="en-US" dirty="0" smtClean="0"/>
              <a:t>m </a:t>
            </a:r>
            <a:r>
              <a:rPr lang="en-US" altLang="en-US" dirty="0"/>
              <a:t>to </a:t>
            </a:r>
            <a:r>
              <a:rPr lang="en-US" altLang="en-US" dirty="0" smtClean="0"/>
              <a:t>m+n-1 </a:t>
            </a:r>
            <a:r>
              <a:rPr lang="en-US" altLang="en-US" dirty="0"/>
              <a:t>means that the receiver has received every frame up to frame </a:t>
            </a:r>
            <a:r>
              <a:rPr lang="en-US" altLang="en-US" dirty="0" smtClean="0"/>
              <a:t>m-1, </a:t>
            </a:r>
            <a:r>
              <a:rPr lang="en-US" altLang="en-US" dirty="0"/>
              <a:t>and is missing frame </a:t>
            </a:r>
            <a:r>
              <a:rPr lang="en-US" altLang="en-US" dirty="0" smtClean="0"/>
              <a:t>m. </a:t>
            </a:r>
            <a:endParaRPr lang="en-US" altLang="en-US" dirty="0"/>
          </a:p>
          <a:p>
            <a:r>
              <a:rPr lang="en-US" altLang="en-US" dirty="0"/>
              <a:t>Receiver can buffer frames from </a:t>
            </a:r>
            <a:r>
              <a:rPr lang="en-US" altLang="en-US" dirty="0" smtClean="0"/>
              <a:t>m+1 </a:t>
            </a:r>
            <a:r>
              <a:rPr lang="en-US" altLang="en-US" dirty="0"/>
              <a:t>to </a:t>
            </a:r>
            <a:r>
              <a:rPr lang="en-US" altLang="en-US" dirty="0" smtClean="0"/>
              <a:t>m+n-1 </a:t>
            </a:r>
            <a:r>
              <a:rPr lang="en-US" altLang="en-US" dirty="0"/>
              <a:t>in its buffer.</a:t>
            </a:r>
          </a:p>
          <a:p>
            <a:endParaRPr lang="en-US" altLang="en-US" b="1" dirty="0" smtClean="0"/>
          </a:p>
          <a:p>
            <a:endParaRPr lang="en-US" altLang="en-US" dirty="0" smtClean="0"/>
          </a:p>
        </p:txBody>
      </p:sp>
    </p:spTree>
    <p:extLst>
      <p:ext uri="{BB962C8B-B14F-4D97-AF65-F5344CB8AC3E}">
        <p14:creationId xmlns="" xmlns:p14="http://schemas.microsoft.com/office/powerpoint/2010/main" val="34042891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100% Efficiency</a:t>
            </a:r>
          </a:p>
        </p:txBody>
      </p:sp>
      <p:sp>
        <p:nvSpPr>
          <p:cNvPr id="9219" name="Content Placeholder 2"/>
          <p:cNvSpPr>
            <a:spLocks noGrp="1"/>
          </p:cNvSpPr>
          <p:nvPr>
            <p:ph idx="1"/>
          </p:nvPr>
        </p:nvSpPr>
        <p:spPr/>
        <p:txBody>
          <a:bodyPr/>
          <a:lstStyle/>
          <a:p>
            <a:pPr eaLnBrk="1" hangingPunct="1"/>
            <a:r>
              <a:rPr lang="en-US" altLang="en-US" sz="2500" dirty="0"/>
              <a:t>Let’s first consider the receiver’s window size is only 1.</a:t>
            </a:r>
          </a:p>
          <a:p>
            <a:pPr eaLnBrk="1" hangingPunct="1"/>
            <a:r>
              <a:rPr lang="en-US" altLang="en-US" sz="2500" dirty="0"/>
              <a:t>Given link speed and link delay, how large should the window be to achieve 100% efficiency?</a:t>
            </a:r>
          </a:p>
          <a:p>
            <a:pPr eaLnBrk="1" hangingPunct="1"/>
            <a:r>
              <a:rPr lang="en-US" altLang="en-US" sz="2500" dirty="0"/>
              <a:t>Basically, we want to be able to keep on sending till the last frame in the window right before the first ACK is back. </a:t>
            </a:r>
          </a:p>
          <a:p>
            <a:pPr eaLnBrk="1" hangingPunct="1"/>
            <a:r>
              <a:rPr lang="en-US" altLang="en-US" sz="2500" dirty="0"/>
              <a:t>In the earlier </a:t>
            </a:r>
            <a:r>
              <a:rPr lang="en-US" altLang="en-US" sz="2500" dirty="0" smtClean="0"/>
              <a:t>example: 500ms </a:t>
            </a:r>
            <a:r>
              <a:rPr lang="en-US" altLang="en-US" sz="2500" dirty="0"/>
              <a:t>one way prop </a:t>
            </a:r>
            <a:r>
              <a:rPr lang="en-US" altLang="en-US" sz="2500" dirty="0" smtClean="0"/>
              <a:t>latency, 50kbps, 1000-bit frame. What should be the sender window size?</a:t>
            </a:r>
            <a:endParaRPr lang="en-US" altLang="en-US" sz="2500" dirty="0"/>
          </a:p>
        </p:txBody>
      </p:sp>
      <p:sp>
        <p:nvSpPr>
          <p:cNvPr id="4" name="Date Placeholder 3"/>
          <p:cNvSpPr>
            <a:spLocks noGrp="1"/>
          </p:cNvSpPr>
          <p:nvPr>
            <p:ph type="dt" sz="quarter" idx="10"/>
          </p:nvPr>
        </p:nvSpPr>
        <p:spPr/>
        <p:txBody>
          <a:bodyPr/>
          <a:lstStyle/>
          <a:p>
            <a:pPr>
              <a:defRPr/>
            </a:pPr>
            <a:fld id="{3D45B6B5-6CB6-4102-A09C-7DDCD800B8AF}" type="datetime9">
              <a:rPr lang="en-US"/>
              <a:pPr>
                <a:defRPr/>
              </a:pPr>
              <a:t>9/26/2017 9:35:14 PM</a:t>
            </a:fld>
            <a:endParaRPr lang="en-US"/>
          </a:p>
        </p:txBody>
      </p:sp>
    </p:spTree>
    <p:extLst>
      <p:ext uri="{BB962C8B-B14F-4D97-AF65-F5344CB8AC3E}">
        <p14:creationId xmlns="" xmlns:p14="http://schemas.microsoft.com/office/powerpoint/2010/main" val="3168340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dirty="0" smtClean="0"/>
              <a:t>Go-Back-N</a:t>
            </a:r>
          </a:p>
        </p:txBody>
      </p:sp>
      <p:sp>
        <p:nvSpPr>
          <p:cNvPr id="10243" name="Content Placeholder 2"/>
          <p:cNvSpPr>
            <a:spLocks noGrp="1"/>
          </p:cNvSpPr>
          <p:nvPr>
            <p:ph idx="1"/>
          </p:nvPr>
        </p:nvSpPr>
        <p:spPr/>
        <p:txBody>
          <a:bodyPr>
            <a:normAutofit/>
          </a:bodyPr>
          <a:lstStyle/>
          <a:p>
            <a:pPr eaLnBrk="1" hangingPunct="1">
              <a:buFont typeface="Arial" panose="020B0604020202020204" pitchFamily="34" charset="0"/>
              <a:buNone/>
            </a:pPr>
            <a:r>
              <a:rPr lang="en-US" altLang="en-US" sz="2000" dirty="0"/>
              <a:t>Sender. Assume the current window is </a:t>
            </a:r>
            <a:r>
              <a:rPr lang="en-US" altLang="en-US" sz="2000" dirty="0" smtClean="0"/>
              <a:t>m </a:t>
            </a:r>
            <a:r>
              <a:rPr lang="en-US" altLang="en-US" sz="2000" dirty="0"/>
              <a:t>to </a:t>
            </a:r>
            <a:r>
              <a:rPr lang="en-US" altLang="en-US" sz="2000" dirty="0" smtClean="0"/>
              <a:t>m+n-1. Assume the current sending sequence number is S. </a:t>
            </a:r>
            <a:endParaRPr lang="en-US" altLang="en-US" sz="2000" dirty="0"/>
          </a:p>
          <a:p>
            <a:pPr eaLnBrk="1" hangingPunct="1">
              <a:buFont typeface="Arial" panose="020B0604020202020204" pitchFamily="34" charset="0"/>
              <a:buNone/>
            </a:pPr>
            <a:r>
              <a:rPr lang="en-US" altLang="en-US" sz="2000" dirty="0"/>
              <a:t>             while (1) {  </a:t>
            </a:r>
          </a:p>
          <a:p>
            <a:pPr marL="971550" lvl="1" indent="-514350">
              <a:buNone/>
            </a:pPr>
            <a:r>
              <a:rPr lang="en-US" altLang="en-US" sz="2000" dirty="0" smtClean="0"/>
              <a:t>           If S is within the window: send </a:t>
            </a:r>
            <a:r>
              <a:rPr lang="en-US" altLang="en-US" sz="2000" dirty="0"/>
              <a:t>to physical </a:t>
            </a:r>
            <a:r>
              <a:rPr lang="en-US" altLang="en-US" sz="2000" dirty="0" smtClean="0"/>
              <a:t>layer a frame sequence number S, </a:t>
            </a:r>
            <a:r>
              <a:rPr lang="en-US" altLang="en-US" sz="2000" dirty="0"/>
              <a:t>start </a:t>
            </a:r>
            <a:r>
              <a:rPr lang="en-US" altLang="en-US" sz="2000" dirty="0" smtClean="0"/>
              <a:t>timer for this frame, </a:t>
            </a:r>
            <a:r>
              <a:rPr lang="en-US" altLang="en-US" sz="2000" dirty="0"/>
              <a:t>increment </a:t>
            </a:r>
            <a:r>
              <a:rPr lang="en-US" altLang="en-US" sz="2000" dirty="0" smtClean="0"/>
              <a:t>S.</a:t>
            </a:r>
            <a:endParaRPr lang="en-US" altLang="en-US" sz="2000" dirty="0"/>
          </a:p>
          <a:p>
            <a:pPr marL="971550" lvl="1" indent="-514350">
              <a:buNone/>
            </a:pPr>
            <a:r>
              <a:rPr lang="en-US" altLang="en-US" sz="2000" dirty="0"/>
              <a:t>           If got </a:t>
            </a:r>
            <a:r>
              <a:rPr lang="en-US" altLang="en-US" sz="2000" dirty="0" err="1" smtClean="0"/>
              <a:t>ACKw</a:t>
            </a:r>
            <a:r>
              <a:rPr lang="en-US" altLang="en-US" sz="2000" dirty="0" smtClean="0"/>
              <a:t>: </a:t>
            </a:r>
          </a:p>
          <a:p>
            <a:pPr lvl="2"/>
            <a:r>
              <a:rPr lang="en-US" altLang="en-US" dirty="0" smtClean="0"/>
              <a:t>if w-1 </a:t>
            </a:r>
            <a:r>
              <a:rPr lang="en-US" altLang="en-US" dirty="0"/>
              <a:t>is outside the window, don’t do </a:t>
            </a:r>
            <a:r>
              <a:rPr lang="en-US" altLang="en-US" dirty="0" smtClean="0"/>
              <a:t>anything</a:t>
            </a:r>
          </a:p>
          <a:p>
            <a:pPr lvl="2"/>
            <a:r>
              <a:rPr lang="en-US" altLang="en-US" dirty="0" smtClean="0"/>
              <a:t>if w-1 </a:t>
            </a:r>
            <a:r>
              <a:rPr lang="en-US" altLang="en-US" dirty="0"/>
              <a:t>is inside the window, consider all frames in the window with </a:t>
            </a:r>
            <a:r>
              <a:rPr lang="en-US" altLang="en-US" dirty="0" smtClean="0"/>
              <a:t>sequence number </a:t>
            </a:r>
            <a:r>
              <a:rPr lang="en-US" altLang="en-US" dirty="0"/>
              <a:t>no more than </a:t>
            </a:r>
            <a:r>
              <a:rPr lang="en-US" altLang="en-US" dirty="0" smtClean="0"/>
              <a:t>w-1 </a:t>
            </a:r>
            <a:r>
              <a:rPr lang="en-US" altLang="en-US" dirty="0" err="1" smtClean="0"/>
              <a:t>acked</a:t>
            </a:r>
            <a:r>
              <a:rPr lang="en-US" altLang="en-US" dirty="0" smtClean="0"/>
              <a:t>, move the winder lower bound to w.</a:t>
            </a:r>
            <a:endParaRPr lang="en-US" altLang="en-US" dirty="0"/>
          </a:p>
          <a:p>
            <a:pPr marL="971550" lvl="1" indent="-514350">
              <a:buNone/>
            </a:pPr>
            <a:r>
              <a:rPr lang="en-US" altLang="en-US" sz="2000" dirty="0"/>
              <a:t>           If timeout for frame </a:t>
            </a:r>
            <a:r>
              <a:rPr lang="en-US" altLang="en-US" sz="2000" dirty="0" smtClean="0"/>
              <a:t>m: S=m. (frame m will always be the first to timeout)</a:t>
            </a:r>
            <a:endParaRPr lang="en-US" altLang="en-US" sz="2000" dirty="0"/>
          </a:p>
          <a:p>
            <a:pPr marL="971550" lvl="1" indent="-514350">
              <a:buNone/>
            </a:pPr>
            <a:r>
              <a:rPr lang="en-US" altLang="en-US" sz="2000" dirty="0"/>
              <a:t>  }</a:t>
            </a:r>
          </a:p>
          <a:p>
            <a:pPr eaLnBrk="1" hangingPunct="1"/>
            <a:endParaRPr lang="en-US" altLang="en-US" sz="1600" dirty="0"/>
          </a:p>
        </p:txBody>
      </p:sp>
      <p:sp>
        <p:nvSpPr>
          <p:cNvPr id="4" name="Date Placeholder 3"/>
          <p:cNvSpPr>
            <a:spLocks noGrp="1"/>
          </p:cNvSpPr>
          <p:nvPr>
            <p:ph type="dt" sz="quarter" idx="10"/>
          </p:nvPr>
        </p:nvSpPr>
        <p:spPr/>
        <p:txBody>
          <a:bodyPr/>
          <a:lstStyle/>
          <a:p>
            <a:pPr>
              <a:defRPr/>
            </a:pPr>
            <a:fld id="{3B7DF570-E4FC-41B8-91FD-858E3F6F34D5}" type="datetime9">
              <a:rPr lang="en-US"/>
              <a:pPr>
                <a:defRPr/>
              </a:pPr>
              <a:t>9/26/2017 9:35:14 PM</a:t>
            </a:fld>
            <a:endParaRPr lang="en-US"/>
          </a:p>
        </p:txBody>
      </p:sp>
    </p:spTree>
    <p:extLst>
      <p:ext uri="{BB962C8B-B14F-4D97-AF65-F5344CB8AC3E}">
        <p14:creationId xmlns="" xmlns:p14="http://schemas.microsoft.com/office/powerpoint/2010/main" val="30109580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dirty="0" smtClean="0"/>
              <a:t>Go-Back-N</a:t>
            </a:r>
          </a:p>
        </p:txBody>
      </p:sp>
      <p:sp>
        <p:nvSpPr>
          <p:cNvPr id="10243" name="Content Placeholder 2"/>
          <p:cNvSpPr>
            <a:spLocks noGrp="1"/>
          </p:cNvSpPr>
          <p:nvPr>
            <p:ph idx="1"/>
          </p:nvPr>
        </p:nvSpPr>
        <p:spPr>
          <a:xfrm>
            <a:off x="927410" y="1847850"/>
            <a:ext cx="10515600" cy="4351338"/>
          </a:xfrm>
        </p:spPr>
        <p:txBody>
          <a:bodyPr>
            <a:normAutofit/>
          </a:bodyPr>
          <a:lstStyle/>
          <a:p>
            <a:pPr eaLnBrk="1" hangingPunct="1">
              <a:buFont typeface="Arial" panose="020B0604020202020204" pitchFamily="34" charset="0"/>
              <a:buNone/>
            </a:pPr>
            <a:r>
              <a:rPr lang="en-US" altLang="en-US" dirty="0" smtClean="0"/>
              <a:t>Receiver</a:t>
            </a:r>
            <a:r>
              <a:rPr lang="en-US" altLang="en-US" dirty="0"/>
              <a:t>. Assume the expected sequence number is m. </a:t>
            </a:r>
          </a:p>
          <a:p>
            <a:pPr eaLnBrk="1" hangingPunct="1">
              <a:buFont typeface="Arial" panose="020B0604020202020204" pitchFamily="34" charset="0"/>
              <a:buNone/>
            </a:pPr>
            <a:r>
              <a:rPr lang="en-US" altLang="en-US" dirty="0"/>
              <a:t>           while (1){</a:t>
            </a:r>
          </a:p>
          <a:p>
            <a:pPr marL="971550" lvl="1" indent="-514350">
              <a:buNone/>
            </a:pPr>
            <a:r>
              <a:rPr lang="en-US" altLang="en-US" sz="2800" dirty="0"/>
              <a:t>      </a:t>
            </a:r>
            <a:r>
              <a:rPr lang="en-US" altLang="en-US" sz="2800" dirty="0" smtClean="0"/>
              <a:t>Wait </a:t>
            </a:r>
            <a:r>
              <a:rPr lang="en-US" altLang="en-US" sz="2800" dirty="0"/>
              <a:t>to get data from the physical layer (blocked here until data received). </a:t>
            </a:r>
            <a:endParaRPr lang="en-US" altLang="en-US" sz="2800" dirty="0" smtClean="0"/>
          </a:p>
          <a:p>
            <a:pPr marL="971550" lvl="1" indent="-514350">
              <a:buNone/>
            </a:pPr>
            <a:r>
              <a:rPr lang="en-US" altLang="en-US" sz="2800" dirty="0" smtClean="0"/>
              <a:t>	If </a:t>
            </a:r>
            <a:r>
              <a:rPr lang="en-US" altLang="en-US" sz="2800" dirty="0"/>
              <a:t>the data has frame </a:t>
            </a:r>
            <a:r>
              <a:rPr lang="en-US" altLang="en-US" sz="2800" dirty="0" smtClean="0"/>
              <a:t>sequence </a:t>
            </a:r>
            <a:r>
              <a:rPr lang="en-US" altLang="en-US" sz="2800" dirty="0"/>
              <a:t>m, give it to the network layer, </a:t>
            </a:r>
            <a:r>
              <a:rPr lang="en-US" altLang="en-US" sz="2800" dirty="0" smtClean="0"/>
              <a:t>m=m+1 </a:t>
            </a:r>
          </a:p>
          <a:p>
            <a:pPr marL="971550" lvl="1" indent="-514350">
              <a:buNone/>
            </a:pPr>
            <a:r>
              <a:rPr lang="en-US" altLang="en-US" sz="2800" dirty="0"/>
              <a:t>	</a:t>
            </a:r>
            <a:r>
              <a:rPr lang="en-US" altLang="en-US" sz="2800" dirty="0" smtClean="0"/>
              <a:t>Send </a:t>
            </a:r>
            <a:r>
              <a:rPr lang="en-US" altLang="en-US" sz="2800" dirty="0" err="1" smtClean="0"/>
              <a:t>ACKm</a:t>
            </a:r>
            <a:r>
              <a:rPr lang="en-US" altLang="en-US" sz="2800" dirty="0" smtClean="0"/>
              <a:t>. </a:t>
            </a:r>
            <a:endParaRPr lang="en-US" altLang="en-US" sz="2800" dirty="0"/>
          </a:p>
          <a:p>
            <a:pPr marL="971550" lvl="1" indent="-514350">
              <a:buNone/>
            </a:pPr>
            <a:r>
              <a:rPr lang="en-US" altLang="en-US" sz="2800" dirty="0"/>
              <a:t> }  </a:t>
            </a:r>
          </a:p>
          <a:p>
            <a:pPr eaLnBrk="1" hangingPunct="1"/>
            <a:endParaRPr lang="en-US" altLang="en-US" dirty="0"/>
          </a:p>
        </p:txBody>
      </p:sp>
      <p:sp>
        <p:nvSpPr>
          <p:cNvPr id="4" name="Date Placeholder 3"/>
          <p:cNvSpPr>
            <a:spLocks noGrp="1"/>
          </p:cNvSpPr>
          <p:nvPr>
            <p:ph type="dt" sz="quarter" idx="10"/>
          </p:nvPr>
        </p:nvSpPr>
        <p:spPr/>
        <p:txBody>
          <a:bodyPr/>
          <a:lstStyle/>
          <a:p>
            <a:pPr>
              <a:defRPr/>
            </a:pPr>
            <a:fld id="{3B7DF570-E4FC-41B8-91FD-858E3F6F34D5}" type="datetime9">
              <a:rPr lang="en-US"/>
              <a:pPr>
                <a:defRPr/>
              </a:pPr>
              <a:t>9/26/2017 9:35:14 PM</a:t>
            </a:fld>
            <a:endParaRPr lang="en-US"/>
          </a:p>
        </p:txBody>
      </p:sp>
    </p:spTree>
    <p:extLst>
      <p:ext uri="{BB962C8B-B14F-4D97-AF65-F5344CB8AC3E}">
        <p14:creationId xmlns="" xmlns:p14="http://schemas.microsoft.com/office/powerpoint/2010/main" val="2866984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dirty="0" smtClean="0"/>
              <a:t>Framing: breaking bit stream into frames</a:t>
            </a:r>
          </a:p>
        </p:txBody>
      </p:sp>
      <p:sp>
        <p:nvSpPr>
          <p:cNvPr id="5123" name="Content Placeholder 2"/>
          <p:cNvSpPr>
            <a:spLocks noGrp="1"/>
          </p:cNvSpPr>
          <p:nvPr>
            <p:ph idx="1"/>
          </p:nvPr>
        </p:nvSpPr>
        <p:spPr/>
        <p:txBody>
          <a:bodyPr>
            <a:normAutofit fontScale="92500"/>
          </a:bodyPr>
          <a:lstStyle/>
          <a:p>
            <a:pPr eaLnBrk="1" hangingPunct="1"/>
            <a:r>
              <a:rPr lang="en-US" altLang="en-US" dirty="0" smtClean="0"/>
              <a:t>Why framing?</a:t>
            </a:r>
          </a:p>
          <a:p>
            <a:pPr lvl="1"/>
            <a:r>
              <a:rPr lang="en-US" altLang="en-US" dirty="0" smtClean="0"/>
              <a:t>Give the data transmitted a meaning (e.g. find where the destination address is)</a:t>
            </a:r>
          </a:p>
          <a:p>
            <a:pPr lvl="1"/>
            <a:r>
              <a:rPr lang="en-US" altLang="en-US" dirty="0" smtClean="0"/>
              <a:t>Blocks of data (versus a stream of bits) allow for error detection and correction </a:t>
            </a:r>
          </a:p>
          <a:p>
            <a:pPr eaLnBrk="1" hangingPunct="1"/>
            <a:r>
              <a:rPr lang="en-US" altLang="en-US" dirty="0" smtClean="0"/>
              <a:t>How does the receiver know where is the start and where is the end of a frame?</a:t>
            </a:r>
          </a:p>
          <a:p>
            <a:pPr lvl="1"/>
            <a:r>
              <a:rPr lang="en-US" altLang="en-US" dirty="0" smtClean="0"/>
              <a:t>At the beginning of a frame there is always a</a:t>
            </a:r>
            <a:r>
              <a:rPr lang="en-US" altLang="en-US" b="1" dirty="0" smtClean="0"/>
              <a:t> preamble</a:t>
            </a:r>
            <a:r>
              <a:rPr lang="en-US" altLang="en-US" dirty="0" smtClean="0"/>
              <a:t> which contains special signal to alert the physical layer about the beginning of a frame. </a:t>
            </a:r>
          </a:p>
          <a:p>
            <a:pPr lvl="1"/>
            <a:r>
              <a:rPr lang="en-US" altLang="en-US" dirty="0" smtClean="0"/>
              <a:t>The length of the frame can be indicated in a special field in the header.     </a:t>
            </a:r>
          </a:p>
          <a:p>
            <a:r>
              <a:rPr lang="en-US" altLang="en-US" dirty="0" smtClean="0"/>
              <a:t>This is typically implemented by a network adaptor (hardware).</a:t>
            </a:r>
          </a:p>
          <a:p>
            <a:pPr lvl="1"/>
            <a:r>
              <a:rPr lang="en-US" altLang="en-US" dirty="0" smtClean="0"/>
              <a:t>The adaptor fetches/deposits frames out of/into the host/switch memory.</a:t>
            </a:r>
          </a:p>
        </p:txBody>
      </p:sp>
    </p:spTree>
    <p:extLst>
      <p:ext uri="{BB962C8B-B14F-4D97-AF65-F5344CB8AC3E}">
        <p14:creationId xmlns="" xmlns:p14="http://schemas.microsoft.com/office/powerpoint/2010/main" val="3690675758"/>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mtClean="0"/>
              <a:t>Go-Back-N</a:t>
            </a:r>
          </a:p>
        </p:txBody>
      </p:sp>
      <p:sp>
        <p:nvSpPr>
          <p:cNvPr id="11267" name="Content Placeholder 2"/>
          <p:cNvSpPr>
            <a:spLocks noGrp="1"/>
          </p:cNvSpPr>
          <p:nvPr>
            <p:ph idx="1"/>
          </p:nvPr>
        </p:nvSpPr>
        <p:spPr/>
        <p:txBody>
          <a:bodyPr/>
          <a:lstStyle/>
          <a:p>
            <a:pPr eaLnBrk="1" hangingPunct="1"/>
            <a:r>
              <a:rPr lang="en-US" altLang="en-US" dirty="0" smtClean="0"/>
              <a:t>Two new things.</a:t>
            </a:r>
          </a:p>
          <a:p>
            <a:pPr lvl="1" eaLnBrk="1" hangingPunct="1"/>
            <a:r>
              <a:rPr lang="en-US" altLang="en-US" dirty="0" smtClean="0"/>
              <a:t>Cumulative ACK</a:t>
            </a:r>
          </a:p>
          <a:p>
            <a:pPr lvl="1" eaLnBrk="1" hangingPunct="1"/>
            <a:r>
              <a:rPr lang="en-US" altLang="en-US" dirty="0" smtClean="0"/>
              <a:t>Will try to resend every frame after the timeout frame (therefore called Go-Back-N).</a:t>
            </a:r>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6BCE7433-1573-4F52-B4FD-019BA2DDB6F1}" type="datetime9">
              <a:rPr lang="en-US"/>
              <a:pPr>
                <a:defRPr/>
              </a:pPr>
              <a:t>9/26/2017 9:35:14 PM</a:t>
            </a:fld>
            <a:endParaRPr lang="en-US"/>
          </a:p>
        </p:txBody>
      </p:sp>
    </p:spTree>
    <p:extLst>
      <p:ext uri="{BB962C8B-B14F-4D97-AF65-F5344CB8AC3E}">
        <p14:creationId xmlns="" xmlns:p14="http://schemas.microsoft.com/office/powerpoint/2010/main" val="2235149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smtClean="0"/>
              <a:t>Go-Back-N</a:t>
            </a:r>
          </a:p>
        </p:txBody>
      </p:sp>
      <p:sp>
        <p:nvSpPr>
          <p:cNvPr id="12291" name="Content Placeholder 2"/>
          <p:cNvSpPr>
            <a:spLocks noGrp="1"/>
          </p:cNvSpPr>
          <p:nvPr>
            <p:ph idx="1"/>
          </p:nvPr>
        </p:nvSpPr>
        <p:spPr/>
        <p:txBody>
          <a:bodyPr/>
          <a:lstStyle/>
          <a:p>
            <a:pPr eaLnBrk="1" hangingPunct="1"/>
            <a:r>
              <a:rPr lang="en-US" altLang="en-US" smtClean="0"/>
              <a:t>Works fine is error is rare. Achieves full capacity.</a:t>
            </a:r>
          </a:p>
          <a:p>
            <a:pPr eaLnBrk="1" hangingPunct="1"/>
            <a:r>
              <a:rPr lang="en-US" altLang="en-US" smtClean="0"/>
              <a:t>Else wastes bandwidth.</a:t>
            </a:r>
          </a:p>
        </p:txBody>
      </p:sp>
      <p:sp>
        <p:nvSpPr>
          <p:cNvPr id="4" name="Date Placeholder 3"/>
          <p:cNvSpPr>
            <a:spLocks noGrp="1"/>
          </p:cNvSpPr>
          <p:nvPr>
            <p:ph type="dt" sz="quarter" idx="10"/>
          </p:nvPr>
        </p:nvSpPr>
        <p:spPr/>
        <p:txBody>
          <a:bodyPr/>
          <a:lstStyle/>
          <a:p>
            <a:pPr>
              <a:defRPr/>
            </a:pPr>
            <a:fld id="{FAA19051-FE94-40C6-A8E2-EBDAC3ED92F3}" type="datetime9">
              <a:rPr lang="en-US"/>
              <a:pPr>
                <a:defRPr/>
              </a:pPr>
              <a:t>9/26/2017 9:35:14 PM</a:t>
            </a:fld>
            <a:endParaRPr lang="en-US"/>
          </a:p>
        </p:txBody>
      </p:sp>
    </p:spTree>
    <p:extLst>
      <p:ext uri="{BB962C8B-B14F-4D97-AF65-F5344CB8AC3E}">
        <p14:creationId xmlns="" xmlns:p14="http://schemas.microsoft.com/office/powerpoint/2010/main" val="26544063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mtClean="0"/>
              <a:t>Sequence Number</a:t>
            </a:r>
          </a:p>
        </p:txBody>
      </p:sp>
      <p:sp>
        <p:nvSpPr>
          <p:cNvPr id="13315" name="Content Placeholder 2"/>
          <p:cNvSpPr>
            <a:spLocks noGrp="1"/>
          </p:cNvSpPr>
          <p:nvPr>
            <p:ph idx="1"/>
          </p:nvPr>
        </p:nvSpPr>
        <p:spPr/>
        <p:txBody>
          <a:bodyPr/>
          <a:lstStyle/>
          <a:p>
            <a:pPr eaLnBrk="1" hangingPunct="1"/>
            <a:r>
              <a:rPr lang="en-US" altLang="en-US" smtClean="0"/>
              <a:t>If the sequence number field is large enough, just use frame ID as sequence number.</a:t>
            </a:r>
          </a:p>
          <a:p>
            <a:pPr eaLnBrk="1" hangingPunct="1"/>
            <a:r>
              <a:rPr lang="en-US" altLang="en-US" smtClean="0"/>
              <a:t>Else, how many bits do we need? </a:t>
            </a:r>
          </a:p>
        </p:txBody>
      </p:sp>
      <p:sp>
        <p:nvSpPr>
          <p:cNvPr id="4" name="Date Placeholder 3"/>
          <p:cNvSpPr>
            <a:spLocks noGrp="1"/>
          </p:cNvSpPr>
          <p:nvPr>
            <p:ph type="dt" sz="quarter" idx="10"/>
          </p:nvPr>
        </p:nvSpPr>
        <p:spPr/>
        <p:txBody>
          <a:bodyPr/>
          <a:lstStyle/>
          <a:p>
            <a:pPr>
              <a:defRPr/>
            </a:pPr>
            <a:fld id="{A41284AF-ACF5-4294-875F-B0D030DAEDC3}" type="datetime9">
              <a:rPr lang="en-US"/>
              <a:pPr>
                <a:defRPr/>
              </a:pPr>
              <a:t>9/26/2017 9:35:14 PM</a:t>
            </a:fld>
            <a:endParaRPr lang="en-US"/>
          </a:p>
        </p:txBody>
      </p:sp>
    </p:spTree>
    <p:extLst>
      <p:ext uri="{BB962C8B-B14F-4D97-AF65-F5344CB8AC3E}">
        <p14:creationId xmlns="" xmlns:p14="http://schemas.microsoft.com/office/powerpoint/2010/main" val="15376086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smtClean="0"/>
              <a:t>Sequence number</a:t>
            </a:r>
          </a:p>
        </p:txBody>
      </p:sp>
      <p:sp>
        <p:nvSpPr>
          <p:cNvPr id="16387" name="Content Placeholder 2"/>
          <p:cNvSpPr>
            <a:spLocks noGrp="1"/>
          </p:cNvSpPr>
          <p:nvPr>
            <p:ph idx="1"/>
          </p:nvPr>
        </p:nvSpPr>
        <p:spPr/>
        <p:txBody>
          <a:bodyPr rtlCol="0">
            <a:normAutofit/>
          </a:bodyPr>
          <a:lstStyle/>
          <a:p>
            <a:pPr>
              <a:defRPr/>
            </a:pPr>
            <a:r>
              <a:rPr lang="en-US" dirty="0" smtClean="0"/>
              <a:t>Using the sequence number is to make sure that the receiver can be sure that a received frame is not a duplicate of some other frames.</a:t>
            </a:r>
          </a:p>
          <a:p>
            <a:pPr>
              <a:defRPr/>
            </a:pPr>
            <a:r>
              <a:rPr lang="en-US" dirty="0" smtClean="0"/>
              <a:t>Using finite number of bits means that some frames will have the same sequence number.</a:t>
            </a:r>
          </a:p>
          <a:p>
            <a:pPr>
              <a:defRPr/>
            </a:pPr>
            <a:r>
              <a:rPr lang="en-US" dirty="0" smtClean="0"/>
              <a:t>So, should make sure that </a:t>
            </a:r>
            <a:r>
              <a:rPr lang="en-US" b="1" dirty="0" smtClean="0">
                <a:solidFill>
                  <a:srgbClr val="FF0000"/>
                </a:solidFill>
              </a:rPr>
              <a:t>the receiver </a:t>
            </a:r>
            <a:r>
              <a:rPr lang="en-US" b="1" dirty="0" smtClean="0"/>
              <a:t>is sure that when a frame with </a:t>
            </a:r>
            <a:r>
              <a:rPr lang="en-US" b="1" dirty="0" err="1" smtClean="0"/>
              <a:t>seq#m</a:t>
            </a:r>
            <a:r>
              <a:rPr lang="en-US" b="1" dirty="0" smtClean="0"/>
              <a:t> is received, the sender has got ACK for all previous frames with the same </a:t>
            </a:r>
            <a:r>
              <a:rPr lang="en-US" b="1" dirty="0" err="1" smtClean="0"/>
              <a:t>seq</a:t>
            </a:r>
            <a:r>
              <a:rPr lang="en-US" b="1" dirty="0" smtClean="0"/>
              <a:t>#, </a:t>
            </a:r>
            <a:r>
              <a:rPr lang="en-US" dirty="0" smtClean="0"/>
              <a:t>so the sender cannot be sending an old frame</a:t>
            </a:r>
            <a:r>
              <a:rPr lang="en-US" b="1" dirty="0" smtClean="0"/>
              <a:t>. </a:t>
            </a:r>
          </a:p>
          <a:p>
            <a:pPr>
              <a:defRPr/>
            </a:pPr>
            <a:endParaRPr lang="en-US" dirty="0" smtClean="0"/>
          </a:p>
        </p:txBody>
      </p:sp>
      <p:sp>
        <p:nvSpPr>
          <p:cNvPr id="4" name="Date Placeholder 3"/>
          <p:cNvSpPr>
            <a:spLocks noGrp="1"/>
          </p:cNvSpPr>
          <p:nvPr>
            <p:ph type="dt" sz="quarter" idx="10"/>
          </p:nvPr>
        </p:nvSpPr>
        <p:spPr/>
        <p:txBody>
          <a:bodyPr/>
          <a:lstStyle/>
          <a:p>
            <a:pPr>
              <a:defRPr/>
            </a:pPr>
            <a:fld id="{A41284AF-ACF5-4294-875F-B0D030DAEDC3}" type="datetime9">
              <a:rPr lang="en-US"/>
              <a:pPr>
                <a:defRPr/>
              </a:pPr>
              <a:t>9/26/2017 9:35:14 PM</a:t>
            </a:fld>
            <a:endParaRPr lang="en-US"/>
          </a:p>
        </p:txBody>
      </p:sp>
    </p:spTree>
    <p:extLst>
      <p:ext uri="{BB962C8B-B14F-4D97-AF65-F5344CB8AC3E}">
        <p14:creationId xmlns="" xmlns:p14="http://schemas.microsoft.com/office/powerpoint/2010/main" val="25404061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Sequence Number</a:t>
            </a:r>
          </a:p>
        </p:txBody>
      </p:sp>
      <p:sp>
        <p:nvSpPr>
          <p:cNvPr id="15363" name="Content Placeholder 2"/>
          <p:cNvSpPr>
            <a:spLocks noGrp="1"/>
          </p:cNvSpPr>
          <p:nvPr>
            <p:ph idx="1"/>
          </p:nvPr>
        </p:nvSpPr>
        <p:spPr/>
        <p:txBody>
          <a:bodyPr/>
          <a:lstStyle/>
          <a:p>
            <a:pPr eaLnBrk="1" hangingPunct="1"/>
            <a:r>
              <a:rPr lang="en-US" altLang="en-US" dirty="0" smtClean="0"/>
              <a:t>Say the sequence number field is 2 bits.</a:t>
            </a:r>
          </a:p>
          <a:p>
            <a:pPr eaLnBrk="1" hangingPunct="1"/>
            <a:r>
              <a:rPr lang="en-US" altLang="en-US" dirty="0" smtClean="0"/>
              <a:t>Will this be true if the window size is 4?</a:t>
            </a:r>
          </a:p>
        </p:txBody>
      </p:sp>
      <p:sp>
        <p:nvSpPr>
          <p:cNvPr id="4" name="Date Placeholder 3"/>
          <p:cNvSpPr>
            <a:spLocks noGrp="1"/>
          </p:cNvSpPr>
          <p:nvPr>
            <p:ph type="dt" sz="quarter" idx="10"/>
          </p:nvPr>
        </p:nvSpPr>
        <p:spPr/>
        <p:txBody>
          <a:bodyPr/>
          <a:lstStyle/>
          <a:p>
            <a:pPr>
              <a:defRPr/>
            </a:pPr>
            <a:fld id="{A41284AF-ACF5-4294-875F-B0D030DAEDC3}" type="datetime9">
              <a:rPr lang="en-US"/>
              <a:pPr>
                <a:defRPr/>
              </a:pPr>
              <a:t>9/26/2017 9:35:14 PM</a:t>
            </a:fld>
            <a:endParaRPr lang="en-US"/>
          </a:p>
        </p:txBody>
      </p:sp>
    </p:spTree>
    <p:extLst>
      <p:ext uri="{BB962C8B-B14F-4D97-AF65-F5344CB8AC3E}">
        <p14:creationId xmlns="" xmlns:p14="http://schemas.microsoft.com/office/powerpoint/2010/main" val="2513104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Sequence Number</a:t>
            </a:r>
          </a:p>
        </p:txBody>
      </p:sp>
      <p:sp>
        <p:nvSpPr>
          <p:cNvPr id="15363" name="Content Placeholder 2"/>
          <p:cNvSpPr>
            <a:spLocks noGrp="1"/>
          </p:cNvSpPr>
          <p:nvPr>
            <p:ph idx="1"/>
          </p:nvPr>
        </p:nvSpPr>
        <p:spPr/>
        <p:txBody>
          <a:bodyPr/>
          <a:lstStyle/>
          <a:p>
            <a:pPr eaLnBrk="1" hangingPunct="1"/>
            <a:r>
              <a:rPr lang="en-US" altLang="en-US" dirty="0" smtClean="0"/>
              <a:t>Say the sequence number field is 2 bits.</a:t>
            </a:r>
          </a:p>
          <a:p>
            <a:pPr eaLnBrk="1" hangingPunct="1"/>
            <a:r>
              <a:rPr lang="en-US" altLang="en-US" dirty="0" smtClean="0"/>
              <a:t>Will this be true if the window size is 4?</a:t>
            </a:r>
          </a:p>
          <a:p>
            <a:pPr eaLnBrk="1" hangingPunct="1"/>
            <a:r>
              <a:rPr lang="en-US" altLang="en-US" dirty="0" smtClean="0"/>
              <a:t>No, because the sender may send frame 0,1,2,3. Then the receiver sends ACK1,2,3,0. If one of the ACK got through, the sender will send frame 4 with seq#0. If none of the ACK got through, the sender will send frame 0 with seq#0. </a:t>
            </a:r>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A41284AF-ACF5-4294-875F-B0D030DAEDC3}" type="datetime9">
              <a:rPr lang="en-US"/>
              <a:pPr>
                <a:defRPr/>
              </a:pPr>
              <a:t>9/26/2017 9:35:14 PM</a:t>
            </a:fld>
            <a:endParaRPr lang="en-US"/>
          </a:p>
        </p:txBody>
      </p:sp>
    </p:spTree>
    <p:extLst>
      <p:ext uri="{BB962C8B-B14F-4D97-AF65-F5344CB8AC3E}">
        <p14:creationId xmlns="" xmlns:p14="http://schemas.microsoft.com/office/powerpoint/2010/main" val="9655007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smtClean="0"/>
              <a:t>Sequence number</a:t>
            </a:r>
          </a:p>
        </p:txBody>
      </p:sp>
      <p:sp>
        <p:nvSpPr>
          <p:cNvPr id="18435" name="Content Placeholder 2"/>
          <p:cNvSpPr>
            <a:spLocks noGrp="1"/>
          </p:cNvSpPr>
          <p:nvPr>
            <p:ph idx="1"/>
          </p:nvPr>
        </p:nvSpPr>
        <p:spPr/>
        <p:txBody>
          <a:bodyPr rtlCol="0">
            <a:normAutofit/>
          </a:bodyPr>
          <a:lstStyle/>
          <a:p>
            <a:pPr>
              <a:defRPr/>
            </a:pPr>
            <a:r>
              <a:rPr lang="en-US" dirty="0" smtClean="0"/>
              <a:t>Solution?</a:t>
            </a:r>
          </a:p>
          <a:p>
            <a:pPr>
              <a:defRPr/>
            </a:pPr>
            <a:r>
              <a:rPr lang="en-US" dirty="0" smtClean="0"/>
              <a:t>Use window size less than 4. Say, 3. </a:t>
            </a:r>
          </a:p>
          <a:p>
            <a:pPr>
              <a:defRPr/>
            </a:pPr>
            <a:r>
              <a:rPr lang="en-US" dirty="0" smtClean="0"/>
              <a:t>Now, if the receiver gets frame 0,1,2, it sends ACK1,2,3. Then, if it receives a frame with seq#0 again, will it be able to tell whether it is a new frame or a retransmission?</a:t>
            </a:r>
          </a:p>
        </p:txBody>
      </p:sp>
      <p:sp>
        <p:nvSpPr>
          <p:cNvPr id="4" name="Date Placeholder 3"/>
          <p:cNvSpPr>
            <a:spLocks noGrp="1"/>
          </p:cNvSpPr>
          <p:nvPr>
            <p:ph type="dt" sz="quarter" idx="10"/>
          </p:nvPr>
        </p:nvSpPr>
        <p:spPr/>
        <p:txBody>
          <a:bodyPr/>
          <a:lstStyle/>
          <a:p>
            <a:pPr>
              <a:defRPr/>
            </a:pPr>
            <a:fld id="{A41284AF-ACF5-4294-875F-B0D030DAEDC3}" type="datetime9">
              <a:rPr lang="en-US"/>
              <a:pPr>
                <a:defRPr/>
              </a:pPr>
              <a:t>9/26/2017 9:35:14 PM</a:t>
            </a:fld>
            <a:endParaRPr lang="en-US"/>
          </a:p>
        </p:txBody>
      </p:sp>
    </p:spTree>
    <p:extLst>
      <p:ext uri="{BB962C8B-B14F-4D97-AF65-F5344CB8AC3E}">
        <p14:creationId xmlns="" xmlns:p14="http://schemas.microsoft.com/office/powerpoint/2010/main" val="33454263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smtClean="0"/>
              <a:t>Sequence number</a:t>
            </a:r>
          </a:p>
        </p:txBody>
      </p:sp>
      <p:sp>
        <p:nvSpPr>
          <p:cNvPr id="18435" name="Content Placeholder 2"/>
          <p:cNvSpPr>
            <a:spLocks noGrp="1"/>
          </p:cNvSpPr>
          <p:nvPr>
            <p:ph idx="1"/>
          </p:nvPr>
        </p:nvSpPr>
        <p:spPr/>
        <p:txBody>
          <a:bodyPr rtlCol="0">
            <a:normAutofit lnSpcReduction="10000"/>
          </a:bodyPr>
          <a:lstStyle/>
          <a:p>
            <a:pPr>
              <a:defRPr/>
            </a:pPr>
            <a:r>
              <a:rPr lang="en-US" dirty="0" smtClean="0"/>
              <a:t>Solution?</a:t>
            </a:r>
          </a:p>
          <a:p>
            <a:pPr>
              <a:defRPr/>
            </a:pPr>
            <a:r>
              <a:rPr lang="en-US" dirty="0" smtClean="0"/>
              <a:t>Use window size less than 4. Say, 3. </a:t>
            </a:r>
          </a:p>
          <a:p>
            <a:pPr>
              <a:defRPr/>
            </a:pPr>
            <a:r>
              <a:rPr lang="en-US" dirty="0" smtClean="0"/>
              <a:t>Now, if the receiver gets frame 0,1,2, it sends ACK1,2,3. Then, if it receives a frame with seq#0 again, will it be able to tell whether it is a new frame or a retransmission?</a:t>
            </a:r>
          </a:p>
          <a:p>
            <a:pPr>
              <a:defRPr/>
            </a:pPr>
            <a:r>
              <a:rPr lang="en-US" dirty="0" smtClean="0"/>
              <a:t>Yes, because </a:t>
            </a:r>
          </a:p>
          <a:p>
            <a:pPr marL="914400" lvl="1" indent="-457200">
              <a:buFont typeface="+mj-lt"/>
              <a:buAutoNum type="arabicPeriod"/>
              <a:defRPr/>
            </a:pPr>
            <a:r>
              <a:rPr lang="en-US" dirty="0" smtClean="0"/>
              <a:t>The receiver will accept frame with seq#3 first</a:t>
            </a:r>
          </a:p>
          <a:p>
            <a:pPr marL="914400" lvl="1" indent="-457200">
              <a:buFont typeface="+mj-lt"/>
              <a:buAutoNum type="arabicPeriod"/>
              <a:defRPr/>
            </a:pPr>
            <a:r>
              <a:rPr lang="en-US" dirty="0" smtClean="0"/>
              <a:t>The receiver  knows that if the sender sends seq#3, the sender must have got </a:t>
            </a:r>
            <a:r>
              <a:rPr lang="en-US" dirty="0" err="1" smtClean="0"/>
              <a:t>ack</a:t>
            </a:r>
            <a:r>
              <a:rPr lang="en-US" dirty="0" smtClean="0"/>
              <a:t> for frame 0.</a:t>
            </a:r>
          </a:p>
          <a:p>
            <a:pPr marL="914400" lvl="1" indent="-457200">
              <a:buFont typeface="+mj-lt"/>
              <a:buAutoNum type="arabicPeriod"/>
              <a:defRPr/>
            </a:pPr>
            <a:r>
              <a:rPr lang="en-US" dirty="0" smtClean="0"/>
              <a:t>The receiver knows that the sender cannot be sending frame 0, so it must be frame 4.</a:t>
            </a:r>
          </a:p>
        </p:txBody>
      </p:sp>
      <p:sp>
        <p:nvSpPr>
          <p:cNvPr id="4" name="Date Placeholder 3"/>
          <p:cNvSpPr>
            <a:spLocks noGrp="1"/>
          </p:cNvSpPr>
          <p:nvPr>
            <p:ph type="dt" sz="quarter" idx="10"/>
          </p:nvPr>
        </p:nvSpPr>
        <p:spPr/>
        <p:txBody>
          <a:bodyPr/>
          <a:lstStyle/>
          <a:p>
            <a:pPr>
              <a:defRPr/>
            </a:pPr>
            <a:fld id="{A41284AF-ACF5-4294-875F-B0D030DAEDC3}" type="datetime9">
              <a:rPr lang="en-US"/>
              <a:pPr>
                <a:defRPr/>
              </a:pPr>
              <a:t>9/26/2017 9:35:14 PM</a:t>
            </a:fld>
            <a:endParaRPr lang="en-US"/>
          </a:p>
        </p:txBody>
      </p:sp>
    </p:spTree>
    <p:extLst>
      <p:ext uri="{BB962C8B-B14F-4D97-AF65-F5344CB8AC3E}">
        <p14:creationId xmlns="" xmlns:p14="http://schemas.microsoft.com/office/powerpoint/2010/main" val="4801709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838200" y="382859"/>
            <a:ext cx="8229600" cy="1143000"/>
          </a:xfrm>
        </p:spPr>
        <p:txBody>
          <a:bodyPr/>
          <a:lstStyle/>
          <a:p>
            <a:pPr eaLnBrk="1" hangingPunct="1"/>
            <a:r>
              <a:rPr lang="en-US" altLang="en-US" dirty="0" smtClean="0"/>
              <a:t>Extending Receiver Window</a:t>
            </a:r>
          </a:p>
        </p:txBody>
      </p:sp>
      <p:sp>
        <p:nvSpPr>
          <p:cNvPr id="17411" name="Content Placeholder 2"/>
          <p:cNvSpPr>
            <a:spLocks noGrp="1"/>
          </p:cNvSpPr>
          <p:nvPr>
            <p:ph idx="1"/>
          </p:nvPr>
        </p:nvSpPr>
        <p:spPr/>
        <p:txBody>
          <a:bodyPr/>
          <a:lstStyle/>
          <a:p>
            <a:pPr eaLnBrk="1" hangingPunct="1"/>
            <a:r>
              <a:rPr lang="en-US" altLang="en-US" dirty="0" smtClean="0"/>
              <a:t>Further optimization. </a:t>
            </a:r>
          </a:p>
          <a:p>
            <a:pPr lvl="1" eaLnBrk="1" hangingPunct="1"/>
            <a:r>
              <a:rPr lang="en-US" altLang="en-US" dirty="0" smtClean="0"/>
              <a:t>Receiver: has a window greater than 1. Don’t discard frames simply because some earlier frames was damaged.</a:t>
            </a:r>
          </a:p>
          <a:p>
            <a:pPr lvl="1" eaLnBrk="1" hangingPunct="1"/>
            <a:r>
              <a:rPr lang="en-US" altLang="en-US" dirty="0" smtClean="0"/>
              <a:t>Sender: if a frame times out, only retransmit that frame.</a:t>
            </a:r>
          </a:p>
        </p:txBody>
      </p:sp>
      <p:sp>
        <p:nvSpPr>
          <p:cNvPr id="4" name="Date Placeholder 3"/>
          <p:cNvSpPr>
            <a:spLocks noGrp="1"/>
          </p:cNvSpPr>
          <p:nvPr>
            <p:ph type="dt" sz="quarter" idx="10"/>
          </p:nvPr>
        </p:nvSpPr>
        <p:spPr/>
        <p:txBody>
          <a:bodyPr/>
          <a:lstStyle/>
          <a:p>
            <a:pPr>
              <a:defRPr/>
            </a:pPr>
            <a:fld id="{0A5BD71D-98D1-479C-AC1F-366EAB333E42}" type="datetime9">
              <a:rPr lang="en-US"/>
              <a:pPr>
                <a:defRPr/>
              </a:pPr>
              <a:t>9/26/2017 9:35:14 PM</a:t>
            </a:fld>
            <a:endParaRPr lang="en-US"/>
          </a:p>
        </p:txBody>
      </p:sp>
    </p:spTree>
    <p:extLst>
      <p:ext uri="{BB962C8B-B14F-4D97-AF65-F5344CB8AC3E}">
        <p14:creationId xmlns="" xmlns:p14="http://schemas.microsoft.com/office/powerpoint/2010/main" val="320462514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a:t>Extending Receiver Window</a:t>
            </a:r>
            <a:endParaRPr lang="en-US" altLang="en-US" dirty="0" smtClean="0"/>
          </a:p>
        </p:txBody>
      </p:sp>
      <p:sp>
        <p:nvSpPr>
          <p:cNvPr id="46083" name="Content Placeholder 2"/>
          <p:cNvSpPr>
            <a:spLocks noGrp="1"/>
          </p:cNvSpPr>
          <p:nvPr>
            <p:ph idx="1"/>
          </p:nvPr>
        </p:nvSpPr>
        <p:spPr/>
        <p:txBody>
          <a:bodyPr rtlCol="0">
            <a:normAutofit/>
          </a:bodyPr>
          <a:lstStyle/>
          <a:p>
            <a:pPr>
              <a:buNone/>
              <a:defRPr/>
            </a:pPr>
            <a:r>
              <a:rPr lang="en-US" sz="2000" dirty="0"/>
              <a:t>Sender. Assume the current window is </a:t>
            </a:r>
            <a:r>
              <a:rPr lang="en-US" sz="2000" dirty="0" smtClean="0"/>
              <a:t>m </a:t>
            </a:r>
            <a:r>
              <a:rPr lang="en-US" sz="2000" dirty="0"/>
              <a:t>to </a:t>
            </a:r>
            <a:r>
              <a:rPr lang="en-US" sz="2000" dirty="0" smtClean="0"/>
              <a:t>m+n-1.</a:t>
            </a:r>
            <a:endParaRPr lang="en-US" sz="2000" dirty="0"/>
          </a:p>
          <a:p>
            <a:pPr>
              <a:buNone/>
              <a:defRPr/>
            </a:pPr>
            <a:r>
              <a:rPr lang="en-US" sz="2000" dirty="0"/>
              <a:t>             while (1) {  </a:t>
            </a:r>
          </a:p>
          <a:p>
            <a:pPr marL="971550" lvl="1" indent="-514350">
              <a:buNone/>
              <a:defRPr/>
            </a:pPr>
            <a:r>
              <a:rPr lang="en-US" sz="2000" dirty="0"/>
              <a:t>           </a:t>
            </a:r>
            <a:r>
              <a:rPr lang="en-US" sz="2000" dirty="0" smtClean="0"/>
              <a:t>If </a:t>
            </a:r>
            <a:r>
              <a:rPr lang="en-US" sz="2000" dirty="0"/>
              <a:t>current window not full yet: read </a:t>
            </a:r>
            <a:r>
              <a:rPr lang="en-US" sz="2000" dirty="0" smtClean="0"/>
              <a:t>data for a frame in the window with smallest sequence number that has not been sent yet, </a:t>
            </a:r>
            <a:r>
              <a:rPr lang="en-US" sz="2000" dirty="0"/>
              <a:t>send </a:t>
            </a:r>
            <a:r>
              <a:rPr lang="en-US" sz="2000" dirty="0" smtClean="0"/>
              <a:t>it, start timer for this frame.</a:t>
            </a:r>
            <a:endParaRPr lang="en-US" sz="2000" dirty="0"/>
          </a:p>
          <a:p>
            <a:pPr marL="971550" lvl="1" indent="-514350">
              <a:buNone/>
              <a:defRPr/>
            </a:pPr>
            <a:r>
              <a:rPr lang="en-US" sz="2000" dirty="0"/>
              <a:t>           If got </a:t>
            </a:r>
            <a:r>
              <a:rPr lang="en-US" sz="2000" dirty="0" err="1"/>
              <a:t>ACKw</a:t>
            </a:r>
            <a:r>
              <a:rPr lang="en-US" sz="2000" dirty="0"/>
              <a:t>: </a:t>
            </a:r>
            <a:endParaRPr lang="en-US" sz="2000" dirty="0" smtClean="0"/>
          </a:p>
          <a:p>
            <a:pPr lvl="2">
              <a:defRPr/>
            </a:pPr>
            <a:r>
              <a:rPr lang="en-US" dirty="0" smtClean="0"/>
              <a:t>if w-1 </a:t>
            </a:r>
            <a:r>
              <a:rPr lang="en-US" dirty="0"/>
              <a:t>is outside the window, don’t do </a:t>
            </a:r>
            <a:r>
              <a:rPr lang="en-US" dirty="0" smtClean="0"/>
              <a:t>anything</a:t>
            </a:r>
          </a:p>
          <a:p>
            <a:pPr lvl="2">
              <a:defRPr/>
            </a:pPr>
            <a:r>
              <a:rPr lang="en-US" dirty="0" smtClean="0"/>
              <a:t>if w-1 </a:t>
            </a:r>
            <a:r>
              <a:rPr lang="en-US" dirty="0"/>
              <a:t>is inside the window, consider all frames in the window with </a:t>
            </a:r>
            <a:r>
              <a:rPr lang="en-US" dirty="0" smtClean="0"/>
              <a:t>sequence number </a:t>
            </a:r>
            <a:r>
              <a:rPr lang="en-US" dirty="0"/>
              <a:t>no more than </a:t>
            </a:r>
            <a:r>
              <a:rPr lang="en-US" dirty="0" smtClean="0"/>
              <a:t>w-1 </a:t>
            </a:r>
            <a:r>
              <a:rPr lang="en-US" dirty="0" err="1" smtClean="0"/>
              <a:t>acked</a:t>
            </a:r>
            <a:r>
              <a:rPr lang="en-US" dirty="0"/>
              <a:t>,</a:t>
            </a:r>
            <a:r>
              <a:rPr lang="en-US" dirty="0" smtClean="0"/>
              <a:t> </a:t>
            </a:r>
            <a:r>
              <a:rPr lang="en-US" dirty="0"/>
              <a:t>and let </a:t>
            </a:r>
            <a:r>
              <a:rPr lang="en-US" dirty="0" smtClean="0"/>
              <a:t>m=w.</a:t>
            </a:r>
            <a:endParaRPr lang="en-US" dirty="0"/>
          </a:p>
          <a:p>
            <a:pPr marL="971550" lvl="1" indent="-514350">
              <a:buNone/>
              <a:defRPr/>
            </a:pPr>
            <a:r>
              <a:rPr lang="en-US" sz="2000" dirty="0"/>
              <a:t>           If timeout for frame </a:t>
            </a:r>
            <a:r>
              <a:rPr lang="en-US" sz="2000" dirty="0" smtClean="0"/>
              <a:t>w in the window: </a:t>
            </a:r>
            <a:r>
              <a:rPr lang="en-US" sz="2000" dirty="0"/>
              <a:t>resend frame w.</a:t>
            </a:r>
          </a:p>
          <a:p>
            <a:pPr marL="971550" lvl="1" indent="-514350">
              <a:buNone/>
              <a:defRPr/>
            </a:pPr>
            <a:r>
              <a:rPr lang="en-US" sz="2000" dirty="0" smtClean="0"/>
              <a:t>}</a:t>
            </a:r>
            <a:endParaRPr lang="en-US" sz="2000" dirty="0"/>
          </a:p>
        </p:txBody>
      </p:sp>
      <p:sp>
        <p:nvSpPr>
          <p:cNvPr id="4" name="Date Placeholder 3"/>
          <p:cNvSpPr>
            <a:spLocks noGrp="1"/>
          </p:cNvSpPr>
          <p:nvPr>
            <p:ph type="dt" sz="quarter" idx="10"/>
          </p:nvPr>
        </p:nvSpPr>
        <p:spPr/>
        <p:txBody>
          <a:bodyPr/>
          <a:lstStyle/>
          <a:p>
            <a:pPr>
              <a:defRPr/>
            </a:pPr>
            <a:fld id="{D0AA140A-BAD9-4B62-AE35-E1A662557DBB}" type="datetime9">
              <a:rPr lang="en-US"/>
              <a:pPr>
                <a:defRPr/>
              </a:pPr>
              <a:t>9/26/2017 9:35:14 PM</a:t>
            </a:fld>
            <a:endParaRPr lang="en-US"/>
          </a:p>
        </p:txBody>
      </p:sp>
    </p:spTree>
    <p:extLst>
      <p:ext uri="{BB962C8B-B14F-4D97-AF65-F5344CB8AC3E}">
        <p14:creationId xmlns="" xmlns:p14="http://schemas.microsoft.com/office/powerpoint/2010/main" val="596432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CEFC291-BE06-41D0-93B2-35FC0F85DBE3}" type="slidenum">
              <a:rPr lang="en-US" altLang="en-US" sz="1400">
                <a:latin typeface="Arial" charset="0"/>
              </a:rPr>
              <a:pPr eaLnBrk="1" hangingPunct="1"/>
              <a:t>5</a:t>
            </a:fld>
            <a:endParaRPr lang="en-US" altLang="en-US" sz="1400">
              <a:latin typeface="Arial" charset="0"/>
            </a:endParaRPr>
          </a:p>
        </p:txBody>
      </p:sp>
      <p:sp>
        <p:nvSpPr>
          <p:cNvPr id="6147" name="Rectangle 2"/>
          <p:cNvSpPr>
            <a:spLocks noGrp="1" noChangeArrowheads="1"/>
          </p:cNvSpPr>
          <p:nvPr>
            <p:ph type="title"/>
          </p:nvPr>
        </p:nvSpPr>
        <p:spPr>
          <a:xfrm>
            <a:off x="914400" y="381001"/>
            <a:ext cx="10363200" cy="436563"/>
          </a:xfrm>
        </p:spPr>
        <p:txBody>
          <a:bodyPr>
            <a:normAutofit fontScale="90000"/>
          </a:bodyPr>
          <a:lstStyle/>
          <a:p>
            <a:pPr eaLnBrk="1" hangingPunct="1"/>
            <a:r>
              <a:rPr lang="en-US" altLang="en-US" dirty="0" smtClean="0"/>
              <a:t>Framing Schemes</a:t>
            </a:r>
          </a:p>
        </p:txBody>
      </p:sp>
      <p:sp>
        <p:nvSpPr>
          <p:cNvPr id="6148" name="Rectangle 3"/>
          <p:cNvSpPr>
            <a:spLocks noGrp="1" noChangeArrowheads="1"/>
          </p:cNvSpPr>
          <p:nvPr>
            <p:ph type="body" idx="1"/>
          </p:nvPr>
        </p:nvSpPr>
        <p:spPr>
          <a:xfrm>
            <a:off x="914400" y="1270000"/>
            <a:ext cx="10363200" cy="4826000"/>
          </a:xfrm>
        </p:spPr>
        <p:txBody>
          <a:bodyPr/>
          <a:lstStyle/>
          <a:p>
            <a:pPr eaLnBrk="1" hangingPunct="1">
              <a:buNone/>
            </a:pPr>
            <a:endParaRPr lang="en-US" altLang="en-US" dirty="0" smtClean="0"/>
          </a:p>
          <a:p>
            <a:pPr eaLnBrk="1" hangingPunct="1"/>
            <a:r>
              <a:rPr lang="en-US" altLang="en-US" dirty="0" smtClean="0"/>
              <a:t>Character/Byte-oriented</a:t>
            </a:r>
          </a:p>
          <a:p>
            <a:pPr lvl="1" eaLnBrk="1" hangingPunct="1"/>
            <a:r>
              <a:rPr lang="en-US" altLang="en-US" dirty="0" smtClean="0"/>
              <a:t>Character/Byte count:  size data size data size data ……</a:t>
            </a:r>
          </a:p>
          <a:p>
            <a:pPr lvl="2" eaLnBrk="1" hangingPunct="1"/>
            <a:r>
              <a:rPr lang="en-US" altLang="en-US" sz="1800" dirty="0" smtClean="0"/>
              <a:t>Problem: what if the size field is corrupted?</a:t>
            </a:r>
          </a:p>
          <a:p>
            <a:pPr lvl="1" eaLnBrk="1" hangingPunct="1"/>
            <a:r>
              <a:rPr lang="en-US" altLang="en-US" dirty="0" smtClean="0"/>
              <a:t>Starting and ending characters</a:t>
            </a:r>
          </a:p>
          <a:p>
            <a:pPr lvl="2" eaLnBrk="1" hangingPunct="1"/>
            <a:r>
              <a:rPr lang="en-US" altLang="en-US" sz="1800" dirty="0" smtClean="0"/>
              <a:t>STX (start of text) and ETX (end of text)</a:t>
            </a:r>
          </a:p>
          <a:p>
            <a:pPr lvl="2" eaLnBrk="1" hangingPunct="1"/>
            <a:r>
              <a:rPr lang="en-US" altLang="en-US" sz="1800" dirty="0" smtClean="0"/>
              <a:t>Problem: what if data contains these characters?</a:t>
            </a:r>
          </a:p>
          <a:p>
            <a:pPr lvl="2" eaLnBrk="1" hangingPunct="1"/>
            <a:r>
              <a:rPr lang="en-US" altLang="en-US" sz="1800" dirty="0" smtClean="0"/>
              <a:t>Character stuffing</a:t>
            </a:r>
          </a:p>
          <a:p>
            <a:pPr lvl="3" eaLnBrk="1" hangingPunct="1"/>
            <a:r>
              <a:rPr lang="en-US" altLang="en-US" dirty="0" smtClean="0"/>
              <a:t>Escape them by preceding them with DLE character</a:t>
            </a:r>
          </a:p>
          <a:p>
            <a:pPr lvl="3" eaLnBrk="1" hangingPunct="1"/>
            <a:r>
              <a:rPr lang="en-US" altLang="en-US" dirty="0" smtClean="0"/>
              <a:t>What if data contains DLE character?</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a:t>Extending Receiver Window</a:t>
            </a:r>
            <a:endParaRPr lang="en-US" altLang="en-US" dirty="0" smtClean="0"/>
          </a:p>
        </p:txBody>
      </p:sp>
      <p:sp>
        <p:nvSpPr>
          <p:cNvPr id="46083" name="Content Placeholder 2"/>
          <p:cNvSpPr>
            <a:spLocks noGrp="1"/>
          </p:cNvSpPr>
          <p:nvPr>
            <p:ph idx="1"/>
          </p:nvPr>
        </p:nvSpPr>
        <p:spPr/>
        <p:txBody>
          <a:bodyPr rtlCol="0">
            <a:normAutofit/>
          </a:bodyPr>
          <a:lstStyle/>
          <a:p>
            <a:pPr>
              <a:buNone/>
              <a:defRPr/>
            </a:pPr>
            <a:r>
              <a:rPr lang="en-US" sz="2000" dirty="0" smtClean="0"/>
              <a:t>Receiver</a:t>
            </a:r>
            <a:r>
              <a:rPr lang="en-US" sz="2000" dirty="0"/>
              <a:t>. Assume the current window is </a:t>
            </a:r>
            <a:r>
              <a:rPr lang="en-US" sz="2000" dirty="0" smtClean="0"/>
              <a:t>m </a:t>
            </a:r>
            <a:r>
              <a:rPr lang="en-US" sz="2000" dirty="0"/>
              <a:t>to </a:t>
            </a:r>
            <a:r>
              <a:rPr lang="en-US" sz="2000" dirty="0" smtClean="0"/>
              <a:t>m+n-1.</a:t>
            </a:r>
            <a:endParaRPr lang="en-US" sz="2000" dirty="0"/>
          </a:p>
          <a:p>
            <a:pPr>
              <a:buNone/>
              <a:defRPr/>
            </a:pPr>
            <a:r>
              <a:rPr lang="en-US" sz="2000" dirty="0"/>
              <a:t>             while (1)  {</a:t>
            </a:r>
          </a:p>
          <a:p>
            <a:pPr marL="971550" lvl="1" indent="-514350">
              <a:buNone/>
              <a:defRPr/>
            </a:pPr>
            <a:r>
              <a:rPr lang="en-US" sz="2000" dirty="0"/>
              <a:t>         </a:t>
            </a:r>
            <a:r>
              <a:rPr lang="en-US" sz="2000" dirty="0" smtClean="0"/>
              <a:t>Wait </a:t>
            </a:r>
            <a:r>
              <a:rPr lang="en-US" sz="2000" dirty="0"/>
              <a:t>(blocked here) and get frame from the physical layer. </a:t>
            </a:r>
            <a:endParaRPr lang="en-US" sz="2000" dirty="0" smtClean="0"/>
          </a:p>
          <a:p>
            <a:pPr marL="971550" lvl="1" indent="-514350">
              <a:buNone/>
              <a:defRPr/>
            </a:pPr>
            <a:r>
              <a:rPr lang="en-US" sz="2000" dirty="0"/>
              <a:t>	</a:t>
            </a:r>
            <a:r>
              <a:rPr lang="en-US" sz="2000" dirty="0" smtClean="0"/>
              <a:t>If the frame </a:t>
            </a:r>
            <a:r>
              <a:rPr lang="en-US" sz="2000" dirty="0"/>
              <a:t>is within the receiver window and hasn’t been received before, fill in the slot,  forward the beginning of the receiver window if necessary, and deliver to the network layer all frames between the beginning of the old receiver window and the new receiver window – 1, inclusive. </a:t>
            </a:r>
            <a:endParaRPr lang="en-US" sz="2000" dirty="0" smtClean="0"/>
          </a:p>
          <a:p>
            <a:pPr marL="971550" lvl="1" indent="-514350">
              <a:buNone/>
              <a:defRPr/>
            </a:pPr>
            <a:r>
              <a:rPr lang="en-US" sz="2000" dirty="0"/>
              <a:t>	</a:t>
            </a:r>
            <a:r>
              <a:rPr lang="en-US" sz="2000" dirty="0" smtClean="0"/>
              <a:t>Send </a:t>
            </a:r>
            <a:r>
              <a:rPr lang="en-US" sz="2000" dirty="0" err="1" smtClean="0"/>
              <a:t>ACKm</a:t>
            </a:r>
            <a:endParaRPr lang="en-US" sz="2000" dirty="0" smtClean="0"/>
          </a:p>
          <a:p>
            <a:pPr marL="971550" lvl="1" indent="-514350">
              <a:buNone/>
              <a:defRPr/>
            </a:pPr>
            <a:r>
              <a:rPr lang="en-US" sz="2000" dirty="0"/>
              <a:t>	</a:t>
            </a:r>
            <a:r>
              <a:rPr lang="en-US" sz="2000" dirty="0" smtClean="0"/>
              <a:t>}  </a:t>
            </a:r>
            <a:endParaRPr lang="en-US" sz="2000" dirty="0"/>
          </a:p>
        </p:txBody>
      </p:sp>
      <p:sp>
        <p:nvSpPr>
          <p:cNvPr id="4" name="Date Placeholder 3"/>
          <p:cNvSpPr>
            <a:spLocks noGrp="1"/>
          </p:cNvSpPr>
          <p:nvPr>
            <p:ph type="dt" sz="quarter" idx="10"/>
          </p:nvPr>
        </p:nvSpPr>
        <p:spPr/>
        <p:txBody>
          <a:bodyPr/>
          <a:lstStyle/>
          <a:p>
            <a:pPr>
              <a:defRPr/>
            </a:pPr>
            <a:fld id="{D0AA140A-BAD9-4B62-AE35-E1A662557DBB}" type="datetime9">
              <a:rPr lang="en-US"/>
              <a:pPr>
                <a:defRPr/>
              </a:pPr>
              <a:t>9/26/2017 9:35:14 PM</a:t>
            </a:fld>
            <a:endParaRPr lang="en-US"/>
          </a:p>
        </p:txBody>
      </p:sp>
    </p:spTree>
    <p:extLst>
      <p:ext uri="{BB962C8B-B14F-4D97-AF65-F5344CB8AC3E}">
        <p14:creationId xmlns="" xmlns:p14="http://schemas.microsoft.com/office/powerpoint/2010/main" val="11360332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The Timer</a:t>
            </a:r>
          </a:p>
        </p:txBody>
      </p:sp>
      <p:sp>
        <p:nvSpPr>
          <p:cNvPr id="21507" name="Content Placeholder 2"/>
          <p:cNvSpPr>
            <a:spLocks noGrp="1"/>
          </p:cNvSpPr>
          <p:nvPr>
            <p:ph idx="1"/>
          </p:nvPr>
        </p:nvSpPr>
        <p:spPr/>
        <p:txBody>
          <a:bodyPr rtlCol="0">
            <a:normAutofit/>
          </a:bodyPr>
          <a:lstStyle/>
          <a:p>
            <a:pPr>
              <a:defRPr/>
            </a:pPr>
            <a:r>
              <a:rPr lang="en-US" dirty="0" smtClean="0"/>
              <a:t>Each packet in the sender’s window should have a timer.</a:t>
            </a:r>
          </a:p>
          <a:p>
            <a:pPr>
              <a:defRPr/>
            </a:pPr>
            <a:r>
              <a:rPr lang="en-US" dirty="0" smtClean="0"/>
              <a:t>If the window contains F0,F1,F2,F3. Could it happen that the when the timer for F0 expires, the timer for F1 has not expired yet? </a:t>
            </a:r>
          </a:p>
          <a:p>
            <a:pPr lvl="1">
              <a:defRPr/>
            </a:pPr>
            <a:r>
              <a:rPr lang="en-US" dirty="0" smtClean="0"/>
              <a:t>Yes, there might be a pause between F0 and F1 </a:t>
            </a:r>
          </a:p>
          <a:p>
            <a:pPr>
              <a:defRPr/>
            </a:pPr>
            <a:r>
              <a:rPr lang="en-US" dirty="0" smtClean="0"/>
              <a:t>Could it happen that the timer for F1 expires but the timer for F0 has not? </a:t>
            </a:r>
          </a:p>
          <a:p>
            <a:pPr lvl="1">
              <a:defRPr/>
            </a:pPr>
            <a:r>
              <a:rPr lang="en-US" dirty="0" smtClean="0"/>
              <a:t>Yes, if F0 has been retransmitted before.</a:t>
            </a:r>
          </a:p>
          <a:p>
            <a:pPr>
              <a:defRPr/>
            </a:pPr>
            <a:endParaRPr lang="en-US" dirty="0" smtClean="0"/>
          </a:p>
        </p:txBody>
      </p:sp>
      <p:sp>
        <p:nvSpPr>
          <p:cNvPr id="4" name="Date Placeholder 3"/>
          <p:cNvSpPr>
            <a:spLocks noGrp="1"/>
          </p:cNvSpPr>
          <p:nvPr>
            <p:ph type="dt" sz="quarter" idx="10"/>
          </p:nvPr>
        </p:nvSpPr>
        <p:spPr/>
        <p:txBody>
          <a:bodyPr/>
          <a:lstStyle/>
          <a:p>
            <a:pPr>
              <a:defRPr/>
            </a:pPr>
            <a:fld id="{A41284AF-ACF5-4294-875F-B0D030DAEDC3}" type="datetime9">
              <a:rPr lang="en-US"/>
              <a:pPr>
                <a:defRPr/>
              </a:pPr>
              <a:t>9/26/2017 9:35:14 PM</a:t>
            </a:fld>
            <a:endParaRPr lang="en-US"/>
          </a:p>
        </p:txBody>
      </p:sp>
    </p:spTree>
    <p:extLst>
      <p:ext uri="{BB962C8B-B14F-4D97-AF65-F5344CB8AC3E}">
        <p14:creationId xmlns="" xmlns:p14="http://schemas.microsoft.com/office/powerpoint/2010/main" val="16192294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smtClean="0"/>
              <a:t>Sequence Number</a:t>
            </a:r>
          </a:p>
        </p:txBody>
      </p:sp>
      <p:sp>
        <p:nvSpPr>
          <p:cNvPr id="20483" name="Content Placeholder 2"/>
          <p:cNvSpPr>
            <a:spLocks noGrp="1"/>
          </p:cNvSpPr>
          <p:nvPr>
            <p:ph idx="1"/>
          </p:nvPr>
        </p:nvSpPr>
        <p:spPr/>
        <p:txBody>
          <a:bodyPr/>
          <a:lstStyle/>
          <a:p>
            <a:pPr eaLnBrk="1" hangingPunct="1"/>
            <a:r>
              <a:rPr lang="en-US" altLang="en-US" dirty="0" smtClean="0"/>
              <a:t>If the sequence number field is 3 bits, how large should the sender/receiver window be?</a:t>
            </a:r>
          </a:p>
          <a:p>
            <a:pPr eaLnBrk="1" hangingPunct="1"/>
            <a:r>
              <a:rPr lang="en-US" altLang="en-US" dirty="0" smtClean="0"/>
              <a:t>Should the receiver have a different window size than the sender? No</a:t>
            </a:r>
            <a:r>
              <a:rPr lang="en-US" altLang="en-US" dirty="0"/>
              <a:t>.</a:t>
            </a:r>
            <a:r>
              <a:rPr lang="en-US" altLang="en-US" dirty="0" smtClean="0"/>
              <a:t> </a:t>
            </a:r>
          </a:p>
          <a:p>
            <a:pPr lvl="1"/>
            <a:r>
              <a:rPr lang="en-US" altLang="en-US" dirty="0" smtClean="0"/>
              <a:t>larger --- makes no sense, the sender is not going to send that many outstanding frames </a:t>
            </a:r>
          </a:p>
          <a:p>
            <a:pPr lvl="1"/>
            <a:r>
              <a:rPr lang="en-US" altLang="en-US" dirty="0" smtClean="0"/>
              <a:t>smaller --- not efficient, because the receiver will discard such packets.</a:t>
            </a:r>
          </a:p>
          <a:p>
            <a:pPr lvl="1"/>
            <a:r>
              <a:rPr lang="en-US" altLang="en-US" dirty="0" smtClean="0"/>
              <a:t>But both will work correctly.</a:t>
            </a:r>
          </a:p>
          <a:p>
            <a:r>
              <a:rPr lang="en-US" altLang="en-US" dirty="0" smtClean="0"/>
              <a:t>Window size should be 2</a:t>
            </a:r>
            <a:r>
              <a:rPr lang="en-US" altLang="en-US" baseline="40000" dirty="0" smtClean="0"/>
              <a:t>3</a:t>
            </a:r>
            <a:r>
              <a:rPr lang="en-US" altLang="en-US" dirty="0" smtClean="0"/>
              <a:t>/2=4.</a:t>
            </a:r>
          </a:p>
        </p:txBody>
      </p:sp>
      <p:sp>
        <p:nvSpPr>
          <p:cNvPr id="4" name="Date Placeholder 3"/>
          <p:cNvSpPr>
            <a:spLocks noGrp="1"/>
          </p:cNvSpPr>
          <p:nvPr>
            <p:ph type="dt" sz="quarter" idx="10"/>
          </p:nvPr>
        </p:nvSpPr>
        <p:spPr/>
        <p:txBody>
          <a:bodyPr/>
          <a:lstStyle/>
          <a:p>
            <a:pPr>
              <a:defRPr/>
            </a:pPr>
            <a:fld id="{A41284AF-ACF5-4294-875F-B0D030DAEDC3}" type="datetime9">
              <a:rPr lang="en-US"/>
              <a:pPr>
                <a:defRPr/>
              </a:pPr>
              <a:t>9/26/2017 9:35:14 PM</a:t>
            </a:fld>
            <a:endParaRPr lang="en-US"/>
          </a:p>
        </p:txBody>
      </p:sp>
    </p:spTree>
    <p:extLst>
      <p:ext uri="{BB962C8B-B14F-4D97-AF65-F5344CB8AC3E}">
        <p14:creationId xmlns="" xmlns:p14="http://schemas.microsoft.com/office/powerpoint/2010/main" val="21805047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smtClean="0"/>
              <a:t>Sequence Number</a:t>
            </a:r>
          </a:p>
        </p:txBody>
      </p:sp>
      <p:sp>
        <p:nvSpPr>
          <p:cNvPr id="21507" name="Content Placeholder 2"/>
          <p:cNvSpPr>
            <a:spLocks noGrp="1"/>
          </p:cNvSpPr>
          <p:nvPr>
            <p:ph idx="1"/>
          </p:nvPr>
        </p:nvSpPr>
        <p:spPr/>
        <p:txBody>
          <a:bodyPr/>
          <a:lstStyle/>
          <a:p>
            <a:pPr eaLnBrk="1" hangingPunct="1"/>
            <a:r>
              <a:rPr lang="en-US" altLang="en-US" dirty="0"/>
              <a:t>Still, should make sure that </a:t>
            </a:r>
            <a:r>
              <a:rPr lang="en-US" altLang="en-US" b="1" dirty="0"/>
              <a:t>the receiver is sure that when a frame with </a:t>
            </a:r>
            <a:r>
              <a:rPr lang="en-US" altLang="en-US" b="1" dirty="0" err="1"/>
              <a:t>seq#m</a:t>
            </a:r>
            <a:r>
              <a:rPr lang="en-US" altLang="en-US" b="1" dirty="0"/>
              <a:t> is received, the sender has got ACK for all previous frames with the same </a:t>
            </a:r>
            <a:r>
              <a:rPr lang="en-US" altLang="en-US" b="1" dirty="0" err="1"/>
              <a:t>seq</a:t>
            </a:r>
            <a:r>
              <a:rPr lang="en-US" altLang="en-US" b="1" dirty="0"/>
              <a:t>#, </a:t>
            </a:r>
            <a:r>
              <a:rPr lang="en-US" altLang="en-US" dirty="0"/>
              <a:t>so the sender cannot be sending an old frame</a:t>
            </a:r>
            <a:r>
              <a:rPr lang="en-US" altLang="en-US" b="1" dirty="0"/>
              <a:t>. </a:t>
            </a:r>
          </a:p>
          <a:p>
            <a:pPr marL="0" indent="0" eaLnBrk="1" hangingPunct="1">
              <a:buNone/>
            </a:pPr>
            <a:endParaRPr lang="en-US" altLang="en-US"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06170A2C-E0C7-4D1E-9E50-AFF92E2B2D6A}" type="datetime9">
              <a:rPr lang="en-US"/>
              <a:pPr>
                <a:defRPr/>
              </a:pPr>
              <a:t>9/26/2017 9:35:14 PM</a:t>
            </a:fld>
            <a:endParaRPr lang="en-US"/>
          </a:p>
        </p:txBody>
      </p:sp>
    </p:spTree>
    <p:extLst>
      <p:ext uri="{BB962C8B-B14F-4D97-AF65-F5344CB8AC3E}">
        <p14:creationId xmlns="" xmlns:p14="http://schemas.microsoft.com/office/powerpoint/2010/main" val="36859522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Sequence Number -- </a:t>
            </a:r>
            <a:r>
              <a:rPr lang="en-US" dirty="0"/>
              <a:t>A </a:t>
            </a:r>
            <a:r>
              <a:rPr lang="en-US" dirty="0" smtClean="0"/>
              <a:t>proof</a:t>
            </a:r>
            <a:endParaRPr lang="en-US" altLang="en-US" dirty="0" smtClean="0"/>
          </a:p>
        </p:txBody>
      </p:sp>
      <p:sp>
        <p:nvSpPr>
          <p:cNvPr id="24579" name="Content Placeholder 2"/>
          <p:cNvSpPr>
            <a:spLocks noGrp="1"/>
          </p:cNvSpPr>
          <p:nvPr>
            <p:ph idx="1"/>
          </p:nvPr>
        </p:nvSpPr>
        <p:spPr/>
        <p:txBody>
          <a:bodyPr rtlCol="0">
            <a:normAutofit fontScale="92500" lnSpcReduction="10000"/>
          </a:bodyPr>
          <a:lstStyle/>
          <a:p>
            <a:pPr>
              <a:defRPr/>
            </a:pPr>
            <a:r>
              <a:rPr lang="en-US" dirty="0" smtClean="0"/>
              <a:t>Let </a:t>
            </a:r>
            <a:r>
              <a:rPr lang="en-US" dirty="0"/>
              <a:t>the sequence number be </a:t>
            </a:r>
            <a:r>
              <a:rPr lang="en-US" i="1" dirty="0">
                <a:latin typeface="Times New Roman" pitchFamily="18" charset="0"/>
                <a:cs typeface="Times New Roman" pitchFamily="18" charset="0"/>
              </a:rPr>
              <a:t>log</a:t>
            </a:r>
            <a:r>
              <a:rPr lang="en-US" i="1" baseline="-25000" dirty="0">
                <a:latin typeface="Times New Roman" pitchFamily="18" charset="0"/>
                <a:cs typeface="Times New Roman" pitchFamily="18" charset="0"/>
              </a:rPr>
              <a:t>2</a:t>
            </a:r>
            <a:r>
              <a:rPr lang="en-US" i="1" dirty="0">
                <a:latin typeface="Times New Roman" pitchFamily="18" charset="0"/>
                <a:cs typeface="Times New Roman" pitchFamily="18" charset="0"/>
              </a:rPr>
              <a:t>N</a:t>
            </a:r>
            <a:r>
              <a:rPr lang="en-US" dirty="0"/>
              <a:t> bits. Let the window size be </a:t>
            </a:r>
            <a:r>
              <a:rPr lang="en-US" i="1" dirty="0">
                <a:latin typeface="Times New Roman" pitchFamily="18" charset="0"/>
                <a:cs typeface="Times New Roman" pitchFamily="18" charset="0"/>
              </a:rPr>
              <a:t>W</a:t>
            </a:r>
            <a:r>
              <a:rPr lang="en-US" dirty="0"/>
              <a:t>, where </a:t>
            </a:r>
            <a:r>
              <a:rPr lang="en-US" i="1" dirty="0">
                <a:latin typeface="Times New Roman" pitchFamily="18" charset="0"/>
                <a:cs typeface="Times New Roman" pitchFamily="18" charset="0"/>
              </a:rPr>
              <a:t>W&lt;= N/2</a:t>
            </a:r>
            <a:r>
              <a:rPr lang="en-US" dirty="0"/>
              <a:t>.</a:t>
            </a:r>
          </a:p>
          <a:p>
            <a:pPr>
              <a:defRPr/>
            </a:pPr>
            <a:r>
              <a:rPr lang="en-US" dirty="0"/>
              <a:t>Suppose the receiver gets a frame with sequence number </a:t>
            </a:r>
            <a:r>
              <a:rPr lang="en-US" i="1" dirty="0">
                <a:latin typeface="Times New Roman" pitchFamily="18" charset="0"/>
                <a:cs typeface="Times New Roman" pitchFamily="18" charset="0"/>
              </a:rPr>
              <a:t>m</a:t>
            </a:r>
            <a:r>
              <a:rPr lang="en-US" dirty="0"/>
              <a:t>. </a:t>
            </a:r>
            <a:r>
              <a:rPr lang="en-US" dirty="0" smtClean="0"/>
              <a:t>The  receiver thinks </a:t>
            </a:r>
            <a:r>
              <a:rPr lang="en-US" dirty="0"/>
              <a:t>it is for frame </a:t>
            </a:r>
            <a:r>
              <a:rPr lang="en-US" i="1" dirty="0">
                <a:latin typeface="Times New Roman" pitchFamily="18" charset="0"/>
                <a:cs typeface="Times New Roman" pitchFamily="18" charset="0"/>
              </a:rPr>
              <a:t>x</a:t>
            </a:r>
            <a:r>
              <a:rPr lang="en-US" dirty="0"/>
              <a:t>. Could </a:t>
            </a:r>
            <a:r>
              <a:rPr lang="en-US" dirty="0" smtClean="0"/>
              <a:t>the receiver </a:t>
            </a:r>
            <a:r>
              <a:rPr lang="en-US" dirty="0"/>
              <a:t>actually </a:t>
            </a:r>
            <a:r>
              <a:rPr lang="en-US" dirty="0" smtClean="0"/>
              <a:t>received </a:t>
            </a:r>
            <a:r>
              <a:rPr lang="en-US" dirty="0"/>
              <a:t>frame </a:t>
            </a:r>
            <a:r>
              <a:rPr lang="en-US" i="1" dirty="0">
                <a:latin typeface="Times New Roman" pitchFamily="18" charset="0"/>
                <a:cs typeface="Times New Roman" pitchFamily="18" charset="0"/>
              </a:rPr>
              <a:t>x-N</a:t>
            </a:r>
            <a:r>
              <a:rPr lang="en-US" dirty="0"/>
              <a:t> (with the same </a:t>
            </a:r>
            <a:r>
              <a:rPr lang="en-US" dirty="0" err="1"/>
              <a:t>seq</a:t>
            </a:r>
            <a:r>
              <a:rPr lang="en-US" dirty="0"/>
              <a:t>#)?</a:t>
            </a:r>
          </a:p>
          <a:p>
            <a:pPr>
              <a:defRPr/>
            </a:pPr>
            <a:r>
              <a:rPr lang="en-US" dirty="0"/>
              <a:t>No. Because </a:t>
            </a:r>
            <a:r>
              <a:rPr lang="en-US" dirty="0" smtClean="0"/>
              <a:t>assuming everything is all right so far, </a:t>
            </a:r>
          </a:p>
          <a:p>
            <a:pPr marL="971550" lvl="1" indent="-514350">
              <a:buFont typeface="+mj-lt"/>
              <a:buAutoNum type="arabicPeriod"/>
              <a:defRPr/>
            </a:pPr>
            <a:r>
              <a:rPr lang="en-US" dirty="0"/>
              <a:t>W</a:t>
            </a:r>
            <a:r>
              <a:rPr lang="en-US" dirty="0" smtClean="0"/>
              <a:t>hen </a:t>
            </a:r>
            <a:r>
              <a:rPr lang="en-US" i="1" dirty="0">
                <a:latin typeface="Times New Roman" pitchFamily="18" charset="0"/>
                <a:cs typeface="Times New Roman" pitchFamily="18" charset="0"/>
              </a:rPr>
              <a:t>x</a:t>
            </a:r>
            <a:r>
              <a:rPr lang="en-US" dirty="0"/>
              <a:t> is in the receiver’s window, </a:t>
            </a:r>
            <a:r>
              <a:rPr lang="en-US" dirty="0" smtClean="0"/>
              <a:t>the starting of the window is no less than </a:t>
            </a:r>
            <a:r>
              <a:rPr lang="en-US" i="1" dirty="0" smtClean="0">
                <a:latin typeface="Times New Roman" pitchFamily="18" charset="0"/>
                <a:cs typeface="Times New Roman" pitchFamily="18" charset="0"/>
              </a:rPr>
              <a:t>x-W+1</a:t>
            </a:r>
            <a:r>
              <a:rPr lang="en-US" dirty="0" smtClean="0"/>
              <a:t>. </a:t>
            </a:r>
          </a:p>
          <a:p>
            <a:pPr marL="971550" lvl="1" indent="-514350">
              <a:buFont typeface="+mj-lt"/>
              <a:buAutoNum type="arabicPeriod"/>
              <a:defRPr/>
            </a:pPr>
            <a:r>
              <a:rPr lang="en-US" dirty="0" smtClean="0"/>
              <a:t>So the receiver </a:t>
            </a:r>
            <a:r>
              <a:rPr lang="en-US" dirty="0"/>
              <a:t>has got </a:t>
            </a:r>
            <a:r>
              <a:rPr lang="en-US" dirty="0" smtClean="0"/>
              <a:t>frame </a:t>
            </a:r>
            <a:r>
              <a:rPr lang="en-US" i="1" dirty="0" smtClean="0">
                <a:latin typeface="Times New Roman" pitchFamily="18" charset="0"/>
                <a:cs typeface="Times New Roman" pitchFamily="18" charset="0"/>
              </a:rPr>
              <a:t>x-W</a:t>
            </a:r>
            <a:r>
              <a:rPr lang="en-US" dirty="0"/>
              <a:t>. </a:t>
            </a:r>
            <a:endParaRPr lang="en-US" dirty="0" smtClean="0"/>
          </a:p>
          <a:p>
            <a:pPr marL="971550" lvl="1" indent="-514350">
              <a:buFont typeface="+mj-lt"/>
              <a:buAutoNum type="arabicPeriod"/>
              <a:defRPr/>
            </a:pPr>
            <a:r>
              <a:rPr lang="en-US" dirty="0" smtClean="0"/>
              <a:t>So the </a:t>
            </a:r>
            <a:r>
              <a:rPr lang="en-US" dirty="0"/>
              <a:t>sender has sent </a:t>
            </a:r>
            <a:r>
              <a:rPr lang="en-US" i="1" dirty="0">
                <a:latin typeface="Times New Roman" pitchFamily="18" charset="0"/>
                <a:cs typeface="Times New Roman" pitchFamily="18" charset="0"/>
              </a:rPr>
              <a:t>x-W</a:t>
            </a:r>
            <a:r>
              <a:rPr lang="en-US" dirty="0"/>
              <a:t>. </a:t>
            </a:r>
            <a:endParaRPr lang="en-US" dirty="0" smtClean="0"/>
          </a:p>
          <a:p>
            <a:pPr marL="971550" lvl="1" indent="-514350">
              <a:buFont typeface="+mj-lt"/>
              <a:buAutoNum type="arabicPeriod"/>
              <a:defRPr/>
            </a:pPr>
            <a:r>
              <a:rPr lang="en-US" dirty="0" smtClean="0"/>
              <a:t>The </a:t>
            </a:r>
            <a:r>
              <a:rPr lang="en-US" dirty="0"/>
              <a:t>sender will send </a:t>
            </a:r>
            <a:r>
              <a:rPr lang="en-US" i="1" dirty="0">
                <a:latin typeface="Times New Roman" pitchFamily="18" charset="0"/>
                <a:cs typeface="Times New Roman" pitchFamily="18" charset="0"/>
              </a:rPr>
              <a:t>x-W </a:t>
            </a:r>
            <a:r>
              <a:rPr lang="en-US" dirty="0"/>
              <a:t>only if </a:t>
            </a:r>
            <a:r>
              <a:rPr lang="en-US" dirty="0" smtClean="0"/>
              <a:t>the sender has </a:t>
            </a:r>
            <a:r>
              <a:rPr lang="en-US" dirty="0"/>
              <a:t>got ACK </a:t>
            </a:r>
            <a:r>
              <a:rPr lang="en-US" dirty="0" smtClean="0"/>
              <a:t>for frames up to </a:t>
            </a:r>
            <a:r>
              <a:rPr lang="en-US" i="1" dirty="0" smtClean="0">
                <a:latin typeface="Times New Roman" pitchFamily="18" charset="0"/>
                <a:cs typeface="Times New Roman" pitchFamily="18" charset="0"/>
              </a:rPr>
              <a:t>x-2W</a:t>
            </a:r>
            <a:r>
              <a:rPr lang="en-US" dirty="0" smtClean="0"/>
              <a:t>. </a:t>
            </a:r>
          </a:p>
          <a:p>
            <a:pPr marL="971550" lvl="1" indent="-514350">
              <a:buFont typeface="+mj-lt"/>
              <a:buAutoNum type="arabicPeriod"/>
              <a:defRPr/>
            </a:pPr>
            <a:r>
              <a:rPr lang="en-US" dirty="0" smtClean="0"/>
              <a:t>If </a:t>
            </a:r>
            <a:r>
              <a:rPr lang="en-US" i="1" dirty="0">
                <a:latin typeface="Times New Roman" pitchFamily="18" charset="0"/>
                <a:cs typeface="Times New Roman" pitchFamily="18" charset="0"/>
              </a:rPr>
              <a:t>W&lt;= N/2</a:t>
            </a:r>
            <a:r>
              <a:rPr lang="en-US" dirty="0"/>
              <a:t>, the sender must have got ACK for </a:t>
            </a:r>
            <a:r>
              <a:rPr lang="en-US" i="1" dirty="0">
                <a:latin typeface="Times New Roman" pitchFamily="18" charset="0"/>
                <a:cs typeface="Times New Roman" pitchFamily="18" charset="0"/>
              </a:rPr>
              <a:t>x-N</a:t>
            </a:r>
            <a:r>
              <a:rPr lang="en-US" dirty="0"/>
              <a:t>. </a:t>
            </a:r>
          </a:p>
        </p:txBody>
      </p:sp>
      <p:sp>
        <p:nvSpPr>
          <p:cNvPr id="4" name="Date Placeholder 3"/>
          <p:cNvSpPr>
            <a:spLocks noGrp="1"/>
          </p:cNvSpPr>
          <p:nvPr>
            <p:ph type="dt" sz="quarter" idx="10"/>
          </p:nvPr>
        </p:nvSpPr>
        <p:spPr/>
        <p:txBody>
          <a:bodyPr/>
          <a:lstStyle/>
          <a:p>
            <a:pPr>
              <a:defRPr/>
            </a:pPr>
            <a:fld id="{06170A2C-E0C7-4D1E-9E50-AFF92E2B2D6A}" type="datetime9">
              <a:rPr lang="en-US"/>
              <a:pPr>
                <a:defRPr/>
              </a:pPr>
              <a:t>9/26/2017 9:35:14 PM</a:t>
            </a:fld>
            <a:endParaRPr lang="en-US"/>
          </a:p>
        </p:txBody>
      </p:sp>
    </p:spTree>
    <p:extLst>
      <p:ext uri="{BB962C8B-B14F-4D97-AF65-F5344CB8AC3E}">
        <p14:creationId xmlns="" xmlns:p14="http://schemas.microsoft.com/office/powerpoint/2010/main" val="3998178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smtClean="0"/>
              <a:t>Piggybacking </a:t>
            </a:r>
          </a:p>
        </p:txBody>
      </p:sp>
      <p:sp>
        <p:nvSpPr>
          <p:cNvPr id="23555" name="Content Placeholder 2"/>
          <p:cNvSpPr>
            <a:spLocks noGrp="1"/>
          </p:cNvSpPr>
          <p:nvPr>
            <p:ph idx="1"/>
          </p:nvPr>
        </p:nvSpPr>
        <p:spPr/>
        <p:txBody>
          <a:bodyPr/>
          <a:lstStyle/>
          <a:p>
            <a:pPr eaLnBrk="1" hangingPunct="1"/>
            <a:r>
              <a:rPr lang="en-US" altLang="en-US" dirty="0" smtClean="0"/>
              <a:t>Considered only one direction. </a:t>
            </a:r>
            <a:r>
              <a:rPr lang="en-US" altLang="en-US" dirty="0" err="1" smtClean="0"/>
              <a:t>Bidirection</a:t>
            </a:r>
            <a:r>
              <a:rPr lang="en-US" altLang="en-US" dirty="0" smtClean="0"/>
              <a:t>.</a:t>
            </a:r>
          </a:p>
          <a:p>
            <a:pPr eaLnBrk="1" hangingPunct="1"/>
            <a:r>
              <a:rPr lang="en-US" altLang="en-US" dirty="0" smtClean="0"/>
              <a:t>Piggybacking</a:t>
            </a:r>
          </a:p>
          <a:p>
            <a:pPr lvl="1" eaLnBrk="1" hangingPunct="1"/>
            <a:r>
              <a:rPr lang="en-US" altLang="en-US" dirty="0" smtClean="0"/>
              <a:t>Combining ACK with data</a:t>
            </a:r>
          </a:p>
          <a:p>
            <a:pPr lvl="1" eaLnBrk="1" hangingPunct="1"/>
            <a:r>
              <a:rPr lang="en-US" altLang="en-US" dirty="0" smtClean="0"/>
              <a:t>When no data?</a:t>
            </a:r>
          </a:p>
          <a:p>
            <a:pPr lvl="2" eaLnBrk="1" hangingPunct="1"/>
            <a:r>
              <a:rPr lang="en-US" altLang="en-US" dirty="0" smtClean="0"/>
              <a:t>Wait some time and ACK anyway</a:t>
            </a:r>
            <a:r>
              <a:rPr lang="en-US" altLang="en-US" dirty="0" smtClean="0"/>
              <a:t>.</a:t>
            </a:r>
            <a:endParaRPr lang="en-US" altLang="en-US"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1DB46991-D3B2-4DEC-82E0-B82F9EC1CE69}" type="datetime9">
              <a:rPr lang="en-US"/>
              <a:pPr>
                <a:defRPr/>
              </a:pPr>
              <a:t>9/26/2017 9:35:14 PM</a:t>
            </a:fld>
            <a:endParaRPr lang="en-US"/>
          </a:p>
        </p:txBody>
      </p:sp>
    </p:spTree>
    <p:extLst>
      <p:ext uri="{BB962C8B-B14F-4D97-AF65-F5344CB8AC3E}">
        <p14:creationId xmlns="" xmlns:p14="http://schemas.microsoft.com/office/powerpoint/2010/main" val="86735461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An Exam Problem</a:t>
            </a:r>
          </a:p>
        </p:txBody>
      </p:sp>
      <p:sp>
        <p:nvSpPr>
          <p:cNvPr id="16387" name="Content Placeholder 2"/>
          <p:cNvSpPr>
            <a:spLocks noGrp="1"/>
          </p:cNvSpPr>
          <p:nvPr>
            <p:ph idx="1"/>
          </p:nvPr>
        </p:nvSpPr>
        <p:spPr>
          <a:xfrm>
            <a:off x="838199" y="1600201"/>
            <a:ext cx="10995213" cy="4525963"/>
          </a:xfrm>
        </p:spPr>
        <p:txBody>
          <a:bodyPr>
            <a:normAutofit/>
          </a:bodyPr>
          <a:lstStyle/>
          <a:p>
            <a:r>
              <a:rPr lang="en-US" altLang="en-US" dirty="0"/>
              <a:t>Consider a link running the Go-Back-N protocol. Suppose the transmission </a:t>
            </a:r>
            <a:r>
              <a:rPr lang="en-US" altLang="en-US" dirty="0" smtClean="0"/>
              <a:t>time </a:t>
            </a:r>
            <a:r>
              <a:rPr lang="en-US" altLang="en-US" dirty="0"/>
              <a:t>and propagation delay are both 1ms, the window size is 3, and the timeout is 3ms (start to count after the last bit of a frame is sent). Suppose the sender starts to send at time 0 and no data frame is ever lost, and all ACKs are received except the ACKs the receiver sends at time 6ms and 7 </a:t>
            </a:r>
            <a:r>
              <a:rPr lang="en-US" altLang="en-US" dirty="0" err="1"/>
              <a:t>ms.</a:t>
            </a:r>
            <a:r>
              <a:rPr lang="en-US" altLang="en-US" dirty="0"/>
              <a:t> </a:t>
            </a:r>
            <a:r>
              <a:rPr lang="en-US" altLang="en-US" dirty="0" smtClean="0"/>
              <a:t>Depict the activities in the timeline for </a:t>
            </a:r>
            <a:r>
              <a:rPr lang="en-US" altLang="en-US" dirty="0"/>
              <a:t>both the sender and receiver side till 14ms.</a:t>
            </a:r>
          </a:p>
        </p:txBody>
      </p:sp>
    </p:spTree>
    <p:extLst>
      <p:ext uri="{BB962C8B-B14F-4D97-AF65-F5344CB8AC3E}">
        <p14:creationId xmlns="" xmlns:p14="http://schemas.microsoft.com/office/powerpoint/2010/main" val="3547667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C869F7A-8D28-48A2-A60E-AC875C0E4C36}" type="slidenum">
              <a:rPr lang="en-US" altLang="en-US" sz="1400">
                <a:latin typeface="Arial" charset="0"/>
              </a:rPr>
              <a:pPr eaLnBrk="1" hangingPunct="1"/>
              <a:t>6</a:t>
            </a:fld>
            <a:endParaRPr lang="en-US" altLang="en-US" sz="1400">
              <a:latin typeface="Arial" charset="0"/>
            </a:endParaRPr>
          </a:p>
        </p:txBody>
      </p:sp>
      <p:sp>
        <p:nvSpPr>
          <p:cNvPr id="7171" name="Rectangle 2"/>
          <p:cNvSpPr>
            <a:spLocks noGrp="1" noChangeArrowheads="1"/>
          </p:cNvSpPr>
          <p:nvPr>
            <p:ph type="title"/>
          </p:nvPr>
        </p:nvSpPr>
        <p:spPr/>
        <p:txBody>
          <a:bodyPr/>
          <a:lstStyle/>
          <a:p>
            <a:pPr eaLnBrk="1" hangingPunct="1"/>
            <a:r>
              <a:rPr lang="en-US" altLang="en-US" smtClean="0"/>
              <a:t>Framing Schemes (cont’d)</a:t>
            </a:r>
          </a:p>
        </p:txBody>
      </p:sp>
      <p:sp>
        <p:nvSpPr>
          <p:cNvPr id="7172" name="Rectangle 3"/>
          <p:cNvSpPr>
            <a:spLocks noGrp="1" noChangeArrowheads="1"/>
          </p:cNvSpPr>
          <p:nvPr>
            <p:ph type="body" idx="1"/>
          </p:nvPr>
        </p:nvSpPr>
        <p:spPr/>
        <p:txBody>
          <a:bodyPr/>
          <a:lstStyle/>
          <a:p>
            <a:pPr eaLnBrk="1" hangingPunct="1"/>
            <a:r>
              <a:rPr lang="en-US" altLang="en-US" dirty="0" smtClean="0"/>
              <a:t>Bit-oriented</a:t>
            </a:r>
          </a:p>
          <a:p>
            <a:pPr lvl="1" eaLnBrk="1" hangingPunct="1"/>
            <a:r>
              <a:rPr lang="en-US" altLang="en-US" dirty="0" smtClean="0"/>
              <a:t>Each frame begins and ends with a special bit-sequence</a:t>
            </a:r>
          </a:p>
          <a:p>
            <a:pPr lvl="2" eaLnBrk="1" hangingPunct="1"/>
            <a:r>
              <a:rPr lang="en-US" altLang="en-US" sz="1800" dirty="0" smtClean="0"/>
              <a:t>Flag or preamble 01111110</a:t>
            </a:r>
          </a:p>
          <a:p>
            <a:pPr lvl="1" eaLnBrk="1" hangingPunct="1"/>
            <a:r>
              <a:rPr lang="en-US" altLang="en-US" dirty="0" smtClean="0"/>
              <a:t>Bit-stuffing</a:t>
            </a:r>
          </a:p>
          <a:p>
            <a:pPr lvl="2" eaLnBrk="1" hangingPunct="1"/>
            <a:r>
              <a:rPr lang="en-US" altLang="en-US" sz="1800" dirty="0" smtClean="0"/>
              <a:t>Sender: any time 5 consecutive 1’s in the body</a:t>
            </a:r>
          </a:p>
          <a:p>
            <a:pPr lvl="3" eaLnBrk="1" hangingPunct="1"/>
            <a:r>
              <a:rPr lang="en-US" altLang="en-US" dirty="0" smtClean="0"/>
              <a:t>Insert a 0</a:t>
            </a:r>
          </a:p>
          <a:p>
            <a:pPr lvl="2" eaLnBrk="1" hangingPunct="1"/>
            <a:r>
              <a:rPr lang="en-US" altLang="en-US" sz="1800" dirty="0" smtClean="0"/>
              <a:t>Receiver: should 5 consecutive 1’s arrive</a:t>
            </a:r>
          </a:p>
          <a:p>
            <a:pPr lvl="3" eaLnBrk="1" hangingPunct="1"/>
            <a:r>
              <a:rPr lang="en-US" altLang="en-US" dirty="0" smtClean="0"/>
              <a:t>If next bit is 0: remove</a:t>
            </a:r>
          </a:p>
          <a:p>
            <a:pPr lvl="3" eaLnBrk="1" hangingPunct="1"/>
            <a:r>
              <a:rPr lang="en-US" altLang="en-US" dirty="0" smtClean="0"/>
              <a:t>If next bits are 10: end-of-frame marker</a:t>
            </a:r>
          </a:p>
          <a:p>
            <a:pPr lvl="3" eaLnBrk="1" hangingPunct="1"/>
            <a:r>
              <a:rPr lang="en-US" altLang="en-US" dirty="0" smtClean="0"/>
              <a:t>If next bits are 11: error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Data link layer protocols</a:t>
            </a:r>
          </a:p>
        </p:txBody>
      </p:sp>
      <p:sp>
        <p:nvSpPr>
          <p:cNvPr id="6147" name="Content Placeholder 2"/>
          <p:cNvSpPr>
            <a:spLocks noGrp="1"/>
          </p:cNvSpPr>
          <p:nvPr>
            <p:ph idx="1"/>
          </p:nvPr>
        </p:nvSpPr>
        <p:spPr/>
        <p:txBody>
          <a:bodyPr/>
          <a:lstStyle/>
          <a:p>
            <a:pPr eaLnBrk="1" hangingPunct="1"/>
            <a:r>
              <a:rPr lang="en-US" altLang="en-US" dirty="0" smtClean="0"/>
              <a:t>Assume that the physical layer, the data link layer, and the network layer are three processes communicating with each other.</a:t>
            </a:r>
          </a:p>
          <a:p>
            <a:pPr lvl="1"/>
            <a:r>
              <a:rPr lang="en-US" altLang="en-US" dirty="0" smtClean="0"/>
              <a:t>Assume that the sender always has enough data to send.</a:t>
            </a:r>
          </a:p>
          <a:p>
            <a:pPr lvl="1"/>
            <a:r>
              <a:rPr lang="en-US" altLang="en-US" dirty="0" smtClean="0"/>
              <a:t>Assume that the machines don’t crash.</a:t>
            </a:r>
          </a:p>
          <a:p>
            <a:pPr lvl="1"/>
            <a:r>
              <a:rPr lang="en-US" altLang="en-US" dirty="0" smtClean="0"/>
              <a:t>Assume that the data flows only one direction (simplex).</a:t>
            </a:r>
          </a:p>
          <a:p>
            <a:pPr lvl="1"/>
            <a:endParaRPr lang="en-US" altLang="en-US" dirty="0"/>
          </a:p>
          <a:p>
            <a:r>
              <a:rPr lang="en-US" altLang="en-US" dirty="0" smtClean="0"/>
              <a:t>Trying to build a reliable connection oriented service.</a:t>
            </a:r>
          </a:p>
          <a:p>
            <a:pPr lvl="1"/>
            <a:r>
              <a:rPr lang="en-US" altLang="en-US" dirty="0" smtClean="0"/>
              <a:t>Support flow control and error control</a:t>
            </a:r>
          </a:p>
          <a:p>
            <a:pPr eaLnBrk="1" hangingPunct="1"/>
            <a:endParaRPr lang="en-US" altLang="en-US" dirty="0" smtClean="0"/>
          </a:p>
          <a:p>
            <a:pPr eaLnBrk="1" hangingPunct="1"/>
            <a:endParaRPr lang="en-US" altLang="en-US" dirty="0" smtClean="0"/>
          </a:p>
        </p:txBody>
      </p:sp>
    </p:spTree>
    <p:extLst>
      <p:ext uri="{BB962C8B-B14F-4D97-AF65-F5344CB8AC3E}">
        <p14:creationId xmlns="" xmlns:p14="http://schemas.microsoft.com/office/powerpoint/2010/main" val="4110563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Protocol 1.</a:t>
            </a:r>
          </a:p>
        </p:txBody>
      </p:sp>
      <p:sp>
        <p:nvSpPr>
          <p:cNvPr id="7171" name="Content Placeholder 2"/>
          <p:cNvSpPr>
            <a:spLocks noGrp="1"/>
          </p:cNvSpPr>
          <p:nvPr>
            <p:ph idx="1"/>
          </p:nvPr>
        </p:nvSpPr>
        <p:spPr/>
        <p:txBody>
          <a:bodyPr/>
          <a:lstStyle/>
          <a:p>
            <a:pPr eaLnBrk="1" hangingPunct="1"/>
            <a:r>
              <a:rPr lang="en-US" altLang="en-US" dirty="0" smtClean="0"/>
              <a:t>The protocol really depends on the world we live in.</a:t>
            </a:r>
          </a:p>
          <a:p>
            <a:pPr eaLnBrk="1" hangingPunct="1"/>
            <a:r>
              <a:rPr lang="en-US" altLang="en-US" dirty="0" smtClean="0"/>
              <a:t>Suppose the link never corrupts bits and receiver is sufficiently fast to receive everything – Protocol 1 (do nothing protocol). </a:t>
            </a:r>
          </a:p>
        </p:txBody>
      </p:sp>
    </p:spTree>
    <p:extLst>
      <p:ext uri="{BB962C8B-B14F-4D97-AF65-F5344CB8AC3E}">
        <p14:creationId xmlns="" xmlns:p14="http://schemas.microsoft.com/office/powerpoint/2010/main" val="38867046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Protocol 1</a:t>
            </a:r>
          </a:p>
        </p:txBody>
      </p:sp>
      <p:sp>
        <p:nvSpPr>
          <p:cNvPr id="8195" name="Content Placeholder 2"/>
          <p:cNvSpPr>
            <a:spLocks noGrp="1"/>
          </p:cNvSpPr>
          <p:nvPr>
            <p:ph idx="1"/>
          </p:nvPr>
        </p:nvSpPr>
        <p:spPr/>
        <p:txBody>
          <a:bodyPr/>
          <a:lstStyle/>
          <a:p>
            <a:pPr eaLnBrk="1" hangingPunct="1"/>
            <a:r>
              <a:rPr lang="en-US" altLang="en-US" dirty="0" smtClean="0"/>
              <a:t>Sender. </a:t>
            </a:r>
          </a:p>
          <a:p>
            <a:pPr marL="971550" lvl="1" indent="-514350">
              <a:buFont typeface="Calibri" panose="020F0502020204030204" pitchFamily="34" charset="0"/>
              <a:buAutoNum type="arabicPeriod"/>
            </a:pPr>
            <a:r>
              <a:rPr lang="en-US" altLang="en-US" dirty="0" smtClean="0"/>
              <a:t>Grab data from the network layer.</a:t>
            </a:r>
          </a:p>
          <a:p>
            <a:pPr marL="971550" lvl="1" indent="-514350">
              <a:buFont typeface="Calibri" panose="020F0502020204030204" pitchFamily="34" charset="0"/>
              <a:buAutoNum type="arabicPeriod"/>
            </a:pPr>
            <a:r>
              <a:rPr lang="en-US" altLang="en-US" dirty="0" smtClean="0"/>
              <a:t>Send to physical layer. </a:t>
            </a:r>
            <a:r>
              <a:rPr lang="en-US" altLang="en-US" dirty="0" err="1" smtClean="0"/>
              <a:t>Goto</a:t>
            </a:r>
            <a:r>
              <a:rPr lang="en-US" altLang="en-US" dirty="0" smtClean="0"/>
              <a:t> 1.</a:t>
            </a:r>
          </a:p>
          <a:p>
            <a:pPr eaLnBrk="1" hangingPunct="1"/>
            <a:r>
              <a:rPr lang="en-US" altLang="en-US" dirty="0" smtClean="0"/>
              <a:t>Receiver</a:t>
            </a:r>
          </a:p>
          <a:p>
            <a:pPr marL="971550" lvl="1" indent="-514350">
              <a:buFont typeface="Calibri" panose="020F0502020204030204" pitchFamily="34" charset="0"/>
              <a:buAutoNum type="arabicPeriod"/>
            </a:pPr>
            <a:r>
              <a:rPr lang="en-US" altLang="en-US" dirty="0" smtClean="0"/>
              <a:t>Get data from the physical layer</a:t>
            </a:r>
          </a:p>
          <a:p>
            <a:pPr marL="971550" lvl="1" indent="-514350">
              <a:buFont typeface="Calibri" panose="020F0502020204030204" pitchFamily="34" charset="0"/>
              <a:buAutoNum type="arabicPeriod"/>
            </a:pPr>
            <a:r>
              <a:rPr lang="en-US" altLang="en-US" dirty="0" smtClean="0"/>
              <a:t>Give it to the network layer. </a:t>
            </a:r>
            <a:r>
              <a:rPr lang="en-US" altLang="en-US" dirty="0" err="1" smtClean="0"/>
              <a:t>Goto</a:t>
            </a:r>
            <a:r>
              <a:rPr lang="en-US" altLang="en-US" dirty="0" smtClean="0"/>
              <a:t> 1.</a:t>
            </a:r>
          </a:p>
          <a:p>
            <a:pPr eaLnBrk="1" hangingPunct="1"/>
            <a:endParaRPr lang="en-US" altLang="en-US" dirty="0" smtClean="0"/>
          </a:p>
        </p:txBody>
      </p:sp>
    </p:spTree>
    <p:extLst>
      <p:ext uri="{BB962C8B-B14F-4D97-AF65-F5344CB8AC3E}">
        <p14:creationId xmlns="" xmlns:p14="http://schemas.microsoft.com/office/powerpoint/2010/main" val="18730022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15655</TotalTime>
  <Words>3461</Words>
  <Application>Microsoft Macintosh PowerPoint</Application>
  <PresentationFormat>Custom</PresentationFormat>
  <Paragraphs>394</Paragraphs>
  <Slides>56</Slides>
  <Notes>37</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Office Theme</vt:lpstr>
      <vt:lpstr>Data Link Layer</vt:lpstr>
      <vt:lpstr>Data link layer</vt:lpstr>
      <vt:lpstr>Data link layer framing</vt:lpstr>
      <vt:lpstr>Framing: breaking bit stream into frames</vt:lpstr>
      <vt:lpstr>Framing Schemes</vt:lpstr>
      <vt:lpstr>Framing Schemes (cont’d)</vt:lpstr>
      <vt:lpstr>Data link layer protocols</vt:lpstr>
      <vt:lpstr>Protocol 1.</vt:lpstr>
      <vt:lpstr>Protocol 1</vt:lpstr>
      <vt:lpstr>Protocol 2</vt:lpstr>
      <vt:lpstr>Protocol 2</vt:lpstr>
      <vt:lpstr>Protocol 2 (Stop and Wait): support flow control. </vt:lpstr>
      <vt:lpstr>Data Lost</vt:lpstr>
      <vt:lpstr>Timer</vt:lpstr>
      <vt:lpstr>Timeout </vt:lpstr>
      <vt:lpstr>Protocol 3 (Stop and Wait with timer)</vt:lpstr>
      <vt:lpstr>ACK Lost</vt:lpstr>
      <vt:lpstr>Sequence Number</vt:lpstr>
      <vt:lpstr>Stop-n-Wait + timeout + sequence number</vt:lpstr>
      <vt:lpstr>Positive Acknowledgement with Retransmission (PAR) protocol</vt:lpstr>
      <vt:lpstr>PAR Protocol – Exercise</vt:lpstr>
      <vt:lpstr>PAR Protocol</vt:lpstr>
      <vt:lpstr>PAR Protocol</vt:lpstr>
      <vt:lpstr>PAR Protocol</vt:lpstr>
      <vt:lpstr>PAR Protocol</vt:lpstr>
      <vt:lpstr>PAR Protocol</vt:lpstr>
      <vt:lpstr>PAR Protocol</vt:lpstr>
      <vt:lpstr>PAR Protocol</vt:lpstr>
      <vt:lpstr>PAR Protocol</vt:lpstr>
      <vt:lpstr>Go-Back-N</vt:lpstr>
      <vt:lpstr>Got a working protocol with PAR</vt:lpstr>
      <vt:lpstr>Optimization</vt:lpstr>
      <vt:lpstr>Large link delays</vt:lpstr>
      <vt:lpstr>Solution</vt:lpstr>
      <vt:lpstr>Sender window</vt:lpstr>
      <vt:lpstr>Receiver Window</vt:lpstr>
      <vt:lpstr>100% Efficiency</vt:lpstr>
      <vt:lpstr>Go-Back-N</vt:lpstr>
      <vt:lpstr>Go-Back-N</vt:lpstr>
      <vt:lpstr>Go-Back-N</vt:lpstr>
      <vt:lpstr>Go-Back-N</vt:lpstr>
      <vt:lpstr>Sequence Number</vt:lpstr>
      <vt:lpstr>Sequence number</vt:lpstr>
      <vt:lpstr>Sequence Number</vt:lpstr>
      <vt:lpstr>Sequence Number</vt:lpstr>
      <vt:lpstr>Sequence number</vt:lpstr>
      <vt:lpstr>Sequence number</vt:lpstr>
      <vt:lpstr>Extending Receiver Window</vt:lpstr>
      <vt:lpstr>Extending Receiver Window</vt:lpstr>
      <vt:lpstr>Extending Receiver Window</vt:lpstr>
      <vt:lpstr>The Timer</vt:lpstr>
      <vt:lpstr>Sequence Number</vt:lpstr>
      <vt:lpstr>Sequence Number</vt:lpstr>
      <vt:lpstr>Sequence Number -- A proof</vt:lpstr>
      <vt:lpstr>Piggybacking </vt:lpstr>
      <vt:lpstr>An Exam Problem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Zhenghao Zhang</dc:creator>
  <cp:lastModifiedBy>Surfing</cp:lastModifiedBy>
  <cp:revision>108</cp:revision>
  <dcterms:created xsi:type="dcterms:W3CDTF">2017-02-06T15:22:50Z</dcterms:created>
  <dcterms:modified xsi:type="dcterms:W3CDTF">2017-09-27T01:35:56Z</dcterms:modified>
</cp:coreProperties>
</file>