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48"/>
  </p:notesMasterIdLst>
  <p:handoutMasterIdLst>
    <p:handoutMasterId r:id="rId49"/>
  </p:handoutMasterIdLst>
  <p:sldIdLst>
    <p:sldId id="256" r:id="rId2"/>
    <p:sldId id="270" r:id="rId3"/>
    <p:sldId id="289" r:id="rId4"/>
    <p:sldId id="290" r:id="rId5"/>
    <p:sldId id="291" r:id="rId6"/>
    <p:sldId id="292" r:id="rId7"/>
    <p:sldId id="273" r:id="rId8"/>
    <p:sldId id="293" r:id="rId9"/>
    <p:sldId id="294" r:id="rId10"/>
    <p:sldId id="295" r:id="rId11"/>
    <p:sldId id="318" r:id="rId12"/>
    <p:sldId id="274" r:id="rId13"/>
    <p:sldId id="317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2" r:id="rId29"/>
    <p:sldId id="313" r:id="rId30"/>
    <p:sldId id="314" r:id="rId31"/>
    <p:sldId id="315" r:id="rId32"/>
    <p:sldId id="316" r:id="rId33"/>
    <p:sldId id="272" r:id="rId34"/>
    <p:sldId id="277" r:id="rId35"/>
    <p:sldId id="278" r:id="rId36"/>
    <p:sldId id="283" r:id="rId37"/>
    <p:sldId id="279" r:id="rId38"/>
    <p:sldId id="280" r:id="rId39"/>
    <p:sldId id="281" r:id="rId40"/>
    <p:sldId id="284" r:id="rId41"/>
    <p:sldId id="285" r:id="rId42"/>
    <p:sldId id="319" r:id="rId43"/>
    <p:sldId id="320" r:id="rId44"/>
    <p:sldId id="321" r:id="rId45"/>
    <p:sldId id="276" r:id="rId46"/>
    <p:sldId id="286" r:id="rId4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483" autoAdjust="0"/>
    <p:restoredTop sz="70163" autoAdjust="0"/>
  </p:normalViewPr>
  <p:slideViewPr>
    <p:cSldViewPr>
      <p:cViewPr varScale="1">
        <p:scale>
          <a:sx n="107" d="100"/>
          <a:sy n="107" d="100"/>
        </p:scale>
        <p:origin x="-22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5.xml"/><Relationship Id="rId13" Type="http://schemas.openxmlformats.org/officeDocument/2006/relationships/slide" Target="slides/slide41.xml"/><Relationship Id="rId3" Type="http://schemas.openxmlformats.org/officeDocument/2006/relationships/slide" Target="slides/slide7.xml"/><Relationship Id="rId7" Type="http://schemas.openxmlformats.org/officeDocument/2006/relationships/slide" Target="slides/slide34.xml"/><Relationship Id="rId12" Type="http://schemas.openxmlformats.org/officeDocument/2006/relationships/slide" Target="slides/slide40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33.xml"/><Relationship Id="rId11" Type="http://schemas.openxmlformats.org/officeDocument/2006/relationships/slide" Target="slides/slide39.xml"/><Relationship Id="rId5" Type="http://schemas.openxmlformats.org/officeDocument/2006/relationships/slide" Target="slides/slide13.xml"/><Relationship Id="rId10" Type="http://schemas.openxmlformats.org/officeDocument/2006/relationships/slide" Target="slides/slide38.xml"/><Relationship Id="rId4" Type="http://schemas.openxmlformats.org/officeDocument/2006/relationships/slide" Target="slides/slide12.xml"/><Relationship Id="rId9" Type="http://schemas.openxmlformats.org/officeDocument/2006/relationships/slide" Target="slides/slide36.xml"/><Relationship Id="rId14" Type="http://schemas.openxmlformats.org/officeDocument/2006/relationships/slide" Target="slides/slide4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5CF523BA-D9F0-49F4-BDEE-022908E588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4239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C6EB6077-6A5C-45EC-890B-A67DB0905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9998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0EE5ADBC-3AA7-4B67-BA01-4C94C2354F13}" type="slidenum">
              <a:rPr lang="en-US" altLang="en-US" sz="1300" smtClean="0"/>
              <a:pPr eaLnBrk="1" hangingPunct="1"/>
              <a:t>1</a:t>
            </a:fld>
            <a:endParaRPr lang="en-US" altLang="en-US" sz="13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435658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False,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6449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False, when</a:t>
            </a:r>
            <a:r>
              <a:rPr lang="en-US" baseline="0" dirty="0" smtClean="0"/>
              <a:t> signal is weak, you cannot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5620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F775A88A-4555-4C77-8CA0-8486E12DA2C4}" type="slidenum">
              <a:rPr lang="en-US" altLang="en-US" sz="1300" smtClean="0"/>
              <a:pPr eaLnBrk="1" hangingPunct="1"/>
              <a:t>33</a:t>
            </a:fld>
            <a:endParaRPr lang="en-US" altLang="en-US" sz="1300" smtClean="0"/>
          </a:p>
        </p:txBody>
      </p:sp>
    </p:spTree>
    <p:extLst>
      <p:ext uri="{BB962C8B-B14F-4D97-AF65-F5344CB8AC3E}">
        <p14:creationId xmlns="" xmlns:p14="http://schemas.microsoft.com/office/powerpoint/2010/main" val="1729235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04587D18-3555-4F58-80C8-1FE731EAD54F}" type="slidenum">
              <a:rPr lang="en-US" altLang="en-US" sz="1300" smtClean="0"/>
              <a:pPr eaLnBrk="1" hangingPunct="1"/>
              <a:t>37</a:t>
            </a:fld>
            <a:endParaRPr lang="en-US" altLang="en-US" sz="13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buFontTx/>
              <a:buAutoNum type="alphaLcParenBoth"/>
            </a:pPr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8541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C7658CB4-8C60-44FE-AB90-8997F31B4C6F}" type="slidenum">
              <a:rPr lang="en-US" altLang="en-US" sz="1300" smtClean="0"/>
              <a:pPr eaLnBrk="1" hangingPunct="1"/>
              <a:t>38</a:t>
            </a:fld>
            <a:endParaRPr lang="en-US" altLang="en-US" sz="1300" smtClean="0"/>
          </a:p>
        </p:txBody>
      </p:sp>
    </p:spTree>
    <p:extLst>
      <p:ext uri="{BB962C8B-B14F-4D97-AF65-F5344CB8AC3E}">
        <p14:creationId xmlns="" xmlns:p14="http://schemas.microsoft.com/office/powerpoint/2010/main" val="4332472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3EAFF19A-8463-4C8E-BB38-9AF7F3B71E4F}" type="slidenum">
              <a:rPr lang="en-US" altLang="en-US" sz="1300" smtClean="0"/>
              <a:pPr eaLnBrk="1" hangingPunct="1"/>
              <a:t>39</a:t>
            </a:fld>
            <a:endParaRPr lang="en-US" altLang="en-US" sz="1300" smtClean="0"/>
          </a:p>
        </p:txBody>
      </p:sp>
    </p:spTree>
    <p:extLst>
      <p:ext uri="{BB962C8B-B14F-4D97-AF65-F5344CB8AC3E}">
        <p14:creationId xmlns="" xmlns:p14="http://schemas.microsoft.com/office/powerpoint/2010/main" val="1386628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fld id="{C2CBA34E-A178-465F-BEA6-86BF60B4652F}" type="slidenum">
              <a:rPr lang="en-US" altLang="en-US" sz="1300" smtClean="0"/>
              <a:pPr eaLnBrk="1" hangingPunct="1"/>
              <a:t>12</a:t>
            </a:fld>
            <a:endParaRPr lang="en-US" altLang="en-US" sz="1300" smtClean="0"/>
          </a:p>
        </p:txBody>
      </p:sp>
    </p:spTree>
    <p:extLst>
      <p:ext uri="{BB962C8B-B14F-4D97-AF65-F5344CB8AC3E}">
        <p14:creationId xmlns="" xmlns:p14="http://schemas.microsoft.com/office/powerpoint/2010/main" val="7455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False, need to worry about error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7028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1573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False, how fast</a:t>
            </a:r>
            <a:r>
              <a:rPr lang="en-US" baseline="0" dirty="0" smtClean="0"/>
              <a:t> the signal can change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23563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half</a:t>
            </a:r>
            <a:r>
              <a:rPr lang="en-US" baseline="0" dirty="0" smtClean="0"/>
              <a:t> true, second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66500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2355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False, it is</a:t>
            </a:r>
            <a:r>
              <a:rPr lang="en-US" baseline="0" dirty="0" smtClean="0"/>
              <a:t> an upper limit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27901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20*log_2(1+63) = 120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65CFF-CC57-4840-8E9C-1341E1CC4B6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3764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31F96-BADA-4593-8C3E-55ACF3B96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06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5C5B4-5CEF-4539-B683-992E60064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41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54E26-140E-40D9-B9DA-8E05ADE8AE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819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21A12-E656-4CF7-B1B0-D0A94430C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806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CF214-9AED-4479-B368-68B580C80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66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01E9C-9E17-45B7-8383-857ADF785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6130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B56FE-3470-4390-9773-0D9AB017F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333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4240E-ACCF-4676-B3C4-3E7393580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6106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F3CC5-80AA-41A1-9B20-7B5E91202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026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8E965-5F3A-4665-9457-368B44917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9329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432EE-A062-45C6-B8FD-25BC08E9D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300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05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8916" name="Rectangle 205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205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8" name="Rectangle 205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09CF7017-D435-4492-8326-5B51A2D20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2B73B-231E-4F5F-81DD-D7C41E7BB66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mtClean="0"/>
              <a:t>Chapter 2: Physical Layer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Know the basics of physical layer design, constraints, solutions</a:t>
            </a:r>
          </a:p>
          <a:p>
            <a:pPr eaLnBrk="1" hangingPunct="1"/>
            <a:r>
              <a:rPr lang="en-US" altLang="en-US" dirty="0" smtClean="0"/>
              <a:t>Data communication theoretical basis</a:t>
            </a:r>
          </a:p>
          <a:p>
            <a:pPr eaLnBrk="1" hangingPunct="1"/>
            <a:r>
              <a:rPr lang="en-US" altLang="en-US" dirty="0" smtClean="0"/>
              <a:t>Analog vs digital signal and transmission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Reading</a:t>
            </a:r>
          </a:p>
          <a:p>
            <a:pPr lvl="1" eaLnBrk="1" hangingPunct="1"/>
            <a:r>
              <a:rPr lang="en-US" altLang="en-US" dirty="0" smtClean="0"/>
              <a:t>Chapter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Noise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If there is absolutely no noise but the bandwidth is limited, how fast can you send/receive data? Assuming that your device is fine enough to tell the slightest differences of signal voltage.</a:t>
            </a:r>
          </a:p>
          <a:p>
            <a:pPr lvl="1" eaLnBrk="1" hangingPunct="1"/>
            <a:r>
              <a:rPr lang="en-US" altLang="en-US" dirty="0"/>
              <a:t>baud rate?</a:t>
            </a:r>
          </a:p>
          <a:p>
            <a:pPr lvl="1" eaLnBrk="1" hangingPunct="1"/>
            <a:r>
              <a:rPr lang="en-US" altLang="en-US" dirty="0"/>
              <a:t>Number of bits per symbol?</a:t>
            </a:r>
          </a:p>
          <a:p>
            <a:pPr lvl="1" eaLnBrk="1" hangingPunct="1"/>
            <a:r>
              <a:rPr lang="en-US" altLang="en-US" dirty="0"/>
              <a:t>bit rate</a:t>
            </a:r>
            <a:r>
              <a:rPr lang="en-US" altLang="en-US" dirty="0" smtClean="0"/>
              <a:t>?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011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Reality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endParaRPr lang="en-US" alt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The bandwidth is always limited </a:t>
            </a:r>
            <a:r>
              <a:rPr lang="en-US" altLang="en-US" dirty="0" smtClean="0">
                <a:solidFill>
                  <a:schemeClr val="tx1"/>
                </a:solidFill>
              </a:rPr>
              <a:t>because of many reasons:</a:t>
            </a:r>
          </a:p>
          <a:p>
            <a:pPr lvl="1" eaLnBrk="1" hangingPunct="1"/>
            <a:r>
              <a:rPr lang="en-US" altLang="en-US" dirty="0" smtClean="0"/>
              <a:t>The wire itself, if too long, is a capacitor and slows down voltage transition</a:t>
            </a:r>
          </a:p>
          <a:p>
            <a:pPr lvl="1" eaLnBrk="1" hangingPunct="1"/>
            <a:r>
              <a:rPr lang="en-US" altLang="en-US" dirty="0" smtClean="0"/>
              <a:t>In wireless transmissions, the whole spectrum shared by many communication parties and each can have only a limited chunk of it </a:t>
            </a:r>
          </a:p>
          <a:p>
            <a:pPr eaLnBrk="1" hangingPunct="1"/>
            <a:r>
              <a:rPr lang="en-US" altLang="en-US" b="1" dirty="0" smtClean="0">
                <a:solidFill>
                  <a:schemeClr val="tx1"/>
                </a:solidFill>
              </a:rPr>
              <a:t>Noise is always there</a:t>
            </a:r>
          </a:p>
          <a:p>
            <a:pPr eaLnBrk="1" hangingPunct="1"/>
            <a:endParaRPr lang="en-US" altLang="en-US" b="1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It would be useful to have a way to decide the </a:t>
            </a:r>
            <a:r>
              <a:rPr lang="en-US" altLang="en-US" dirty="0" smtClean="0">
                <a:solidFill>
                  <a:srgbClr val="C00000"/>
                </a:solidFill>
              </a:rPr>
              <a:t>theoretical maximum capacity </a:t>
            </a:r>
            <a:r>
              <a:rPr lang="en-US" altLang="en-US" dirty="0" smtClean="0">
                <a:solidFill>
                  <a:schemeClr val="tx1"/>
                </a:solidFill>
              </a:rPr>
              <a:t>for wires with limited bandwidth and noise!</a:t>
            </a:r>
          </a:p>
          <a:p>
            <a:pPr lvl="1" eaLnBrk="1" hangingPunct="1"/>
            <a:r>
              <a:rPr lang="en-US" altLang="en-US" dirty="0" err="1" smtClean="0">
                <a:solidFill>
                  <a:schemeClr val="tx1"/>
                </a:solidFill>
              </a:rPr>
              <a:t>Nyquist’s</a:t>
            </a:r>
            <a:r>
              <a:rPr lang="en-US" altLang="en-US" dirty="0" smtClean="0">
                <a:solidFill>
                  <a:schemeClr val="tx1"/>
                </a:solidFill>
              </a:rPr>
              <a:t> theorem</a:t>
            </a:r>
          </a:p>
          <a:p>
            <a:pPr lvl="1" eaLnBrk="1" hangingPunct="1"/>
            <a:r>
              <a:rPr lang="en-US" altLang="en-US" dirty="0" smtClean="0"/>
              <a:t>Shannon’s theorem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marL="0" indent="0" eaLnBrk="1" hangingPunct="1">
              <a:buNone/>
            </a:pPr>
            <a:endParaRPr lang="en-US" altLang="en-US" b="1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117384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20C25-4F63-444C-A964-47A4F5037210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Maximum Date Rate of a Channel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 </a:t>
            </a:r>
            <a:r>
              <a:rPr lang="en-US" altLang="en-US" i="1" dirty="0" err="1" smtClean="0"/>
              <a:t>Nyquist's</a:t>
            </a:r>
            <a:r>
              <a:rPr lang="en-US" altLang="en-US" i="1" dirty="0" smtClean="0"/>
              <a:t> theorem</a:t>
            </a:r>
            <a:endParaRPr lang="en-US" altLang="en-US" dirty="0" smtClean="0"/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maximum baud rate for </a:t>
            </a:r>
            <a:r>
              <a:rPr lang="en-US" altLang="en-US" sz="1800" dirty="0" smtClean="0">
                <a:solidFill>
                  <a:schemeClr val="accent2"/>
                </a:solidFill>
              </a:rPr>
              <a:t>noiseless</a:t>
            </a:r>
            <a:r>
              <a:rPr lang="en-US" altLang="en-US" sz="1800" dirty="0" smtClean="0"/>
              <a:t> channel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i="1" dirty="0" smtClean="0"/>
              <a:t>max baud rate = 2 * Bandwidth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Implication: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i="1" dirty="0" smtClean="0"/>
              <a:t>max bit rate = 2 * Bandwidth * # of bits /symbol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i="1" dirty="0" smtClean="0"/>
              <a:t>    = 2 * Bandwidth * </a:t>
            </a:r>
            <a:r>
              <a:rPr lang="en-US" altLang="en-US" sz="1600" dirty="0" smtClean="0"/>
              <a:t>log_2(number of symbols)</a:t>
            </a:r>
            <a:endParaRPr lang="en-US" altLang="en-US" sz="1600" i="1" dirty="0" smtClean="0"/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Example: A 10kHz bandwidth channel is used to send binary signals, what is the maximum bit rate?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err="1" smtClean="0"/>
              <a:t>Nyquist’s</a:t>
            </a:r>
            <a:r>
              <a:rPr lang="en-US" altLang="en-US" sz="1800" dirty="0" smtClean="0"/>
              <a:t> theorem motivated engineers look for clever coding to increase capacity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dirty="0" smtClean="0"/>
              <a:t>Can we obtain arbitrarily high capacity by clever coding?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465848-9132-498B-85D1-96DB1C0709FC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06400"/>
          </a:xfrm>
        </p:spPr>
        <p:txBody>
          <a:bodyPr/>
          <a:lstStyle/>
          <a:p>
            <a:pPr eaLnBrk="1" hangingPunct="1"/>
            <a:r>
              <a:rPr lang="en-US" altLang="en-US" smtClean="0"/>
              <a:t>Shannon’s Theorem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09600" y="13716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Noisy </a:t>
            </a:r>
            <a:r>
              <a:rPr lang="en-US" altLang="en-US" dirty="0" smtClean="0">
                <a:solidFill>
                  <a:srgbClr val="FF0000"/>
                </a:solidFill>
                <a:latin typeface="Arial" charset="0"/>
              </a:rPr>
              <a:t>channel</a:t>
            </a:r>
            <a:endParaRPr lang="en-US" altLang="en-US" sz="2000" dirty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000" dirty="0">
                <a:latin typeface="Arial" charset="0"/>
              </a:rPr>
              <a:t>Signal-to-Noise Ratio (SNR)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800" dirty="0">
                <a:latin typeface="Arial" charset="0"/>
              </a:rPr>
              <a:t>Ratio of the signal power S to the noise power S/N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sz="1800" dirty="0">
                <a:latin typeface="Arial" charset="0"/>
              </a:rPr>
              <a:t>Measured in dB or decibels</a:t>
            </a:r>
          </a:p>
          <a:p>
            <a:pPr lvl="3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1600" dirty="0">
                <a:latin typeface="Arial" charset="0"/>
              </a:rPr>
              <a:t>10 log</a:t>
            </a:r>
            <a:r>
              <a:rPr lang="en-US" altLang="en-US" sz="1600" baseline="-25000" dirty="0">
                <a:latin typeface="Arial" charset="0"/>
              </a:rPr>
              <a:t>10</a:t>
            </a:r>
            <a:r>
              <a:rPr lang="en-US" altLang="en-US" sz="1600" dirty="0">
                <a:latin typeface="Arial" charset="0"/>
              </a:rPr>
              <a:t> (S/N)</a:t>
            </a:r>
          </a:p>
          <a:p>
            <a:pPr lvl="3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1600" dirty="0" smtClean="0">
                <a:latin typeface="Arial" charset="0"/>
              </a:rPr>
              <a:t>S/N=10 </a:t>
            </a:r>
            <a:r>
              <a:rPr lang="en-US" altLang="en-US" sz="1600" dirty="0">
                <a:latin typeface="Arial" charset="0"/>
                <a:sym typeface="Wingdings" pitchFamily="2" charset="2"/>
              </a:rPr>
              <a:t>10 dB, </a:t>
            </a:r>
            <a:r>
              <a:rPr lang="en-US" altLang="en-US" sz="1600" dirty="0" smtClean="0">
                <a:latin typeface="Arial" charset="0"/>
                <a:sym typeface="Wingdings" pitchFamily="2" charset="2"/>
              </a:rPr>
              <a:t>S/N=100 </a:t>
            </a:r>
            <a:r>
              <a:rPr lang="en-US" altLang="en-US" sz="1600" dirty="0">
                <a:latin typeface="Arial" charset="0"/>
                <a:sym typeface="Wingdings" pitchFamily="2" charset="2"/>
              </a:rPr>
              <a:t> 20dB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For noisy channel with bandwidth H and SNR S/N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sz="2000" dirty="0">
                <a:latin typeface="Arial" charset="0"/>
              </a:rPr>
              <a:t>Max data rate = H log</a:t>
            </a:r>
            <a:r>
              <a:rPr lang="en-US" altLang="en-US" sz="2000" baseline="-25000" dirty="0">
                <a:latin typeface="Arial" charset="0"/>
              </a:rPr>
              <a:t>2</a:t>
            </a:r>
            <a:r>
              <a:rPr lang="en-US" altLang="en-US" sz="2000" dirty="0">
                <a:latin typeface="Arial" charset="0"/>
              </a:rPr>
              <a:t>(1+S/N)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 </a:t>
            </a:r>
            <a:r>
              <a:rPr lang="en-US" altLang="en-US" dirty="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Max. data rate = min(</a:t>
            </a: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H log</a:t>
            </a:r>
            <a:r>
              <a:rPr lang="en-US" altLang="en-US" baseline="-25000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(1+S/N), 2H log</a:t>
            </a:r>
            <a:r>
              <a:rPr lang="en-US" altLang="en-US" baseline="-25000" dirty="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en-US" dirty="0">
                <a:solidFill>
                  <a:srgbClr val="FF0000"/>
                </a:solidFill>
                <a:latin typeface="Arial" charset="0"/>
              </a:rPr>
              <a:t>M)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Noise </a:t>
            </a:r>
            <a:r>
              <a:rPr lang="en-US" dirty="0"/>
              <a:t>determines how close the </a:t>
            </a:r>
            <a:r>
              <a:rPr lang="en-US" b="1" dirty="0" smtClean="0"/>
              <a:t>constellation points </a:t>
            </a:r>
            <a:r>
              <a:rPr lang="en-US" dirty="0"/>
              <a:t>can </a:t>
            </a:r>
            <a:r>
              <a:rPr lang="en-US" dirty="0" smtClean="0"/>
              <a:t>be</a:t>
            </a:r>
          </a:p>
          <a:p>
            <a:pPr lvl="1">
              <a:defRPr/>
            </a:pPr>
            <a:r>
              <a:rPr lang="en-US" dirty="0" smtClean="0"/>
              <a:t>For </a:t>
            </a:r>
            <a:r>
              <a:rPr lang="en-US" dirty="0"/>
              <a:t>binary systems, the constellation lies in a line and is {-1, 1} where -1 is 0V and 1 is 5V, for example. </a:t>
            </a:r>
            <a:r>
              <a:rPr lang="en-US" dirty="0" smtClean="0"/>
              <a:t>One bit being modulated at a time </a:t>
            </a:r>
            <a:r>
              <a:rPr lang="en-US" dirty="0"/>
              <a:t>is called </a:t>
            </a:r>
            <a:r>
              <a:rPr lang="en-US" b="1" dirty="0"/>
              <a:t>BPSK</a:t>
            </a:r>
            <a:r>
              <a:rPr lang="en-US" dirty="0"/>
              <a:t>. 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The </a:t>
            </a:r>
            <a:r>
              <a:rPr lang="en-US" dirty="0"/>
              <a:t>constellation can also be in a plane and take complex numbers when we send two voltages simultaneously, one representing the real component and the other representing the imaginary component, like {1+j, -1+j, -1-j, 1-j} , </a:t>
            </a:r>
            <a:r>
              <a:rPr lang="en-US" dirty="0" smtClean="0"/>
              <a:t>which allows log4=2 bits to be modulated at a time (</a:t>
            </a:r>
            <a:r>
              <a:rPr lang="en-US" b="1" dirty="0" smtClean="0"/>
              <a:t>QPSK</a:t>
            </a:r>
            <a:r>
              <a:rPr lang="en-US" dirty="0" smtClean="0"/>
              <a:t>). More </a:t>
            </a:r>
            <a:r>
              <a:rPr lang="en-US" dirty="0"/>
              <a:t>points on the plane will result in something like </a:t>
            </a:r>
            <a:r>
              <a:rPr lang="en-US" b="1" dirty="0"/>
              <a:t>16QAM, 64QAM, 256QAM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20189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A communication link should always send bits as fast as possible.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43159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Communication is achieved by changing the medium in certain detectable pattern.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8352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Bandwidth is a metric about how large the signal strength should be.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8516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Noise is added to the signal and is a constant.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17145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The speed of a link is 10,000,000 bps, it means that the sender can send to the receiver </a:t>
            </a:r>
            <a:r>
              <a:rPr lang="en-US" dirty="0"/>
              <a:t>10,000,000 </a:t>
            </a:r>
            <a:r>
              <a:rPr lang="en-US" dirty="0" smtClean="0"/>
              <a:t>bits per second reliably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13852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850D9-588C-4BB9-9B2A-CAD07A3B94F5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Physical Layer – How bits are sent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91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Concerned with transmitting raw bits over a communication channel</a:t>
            </a:r>
          </a:p>
          <a:p>
            <a:pPr eaLnBrk="1" hangingPunct="1"/>
            <a:r>
              <a:rPr lang="en-US" altLang="en-US" dirty="0" smtClean="0"/>
              <a:t>Defining mechanical, electrical, and timing interfaces to physical network</a:t>
            </a:r>
          </a:p>
          <a:p>
            <a:pPr lvl="1" eaLnBrk="1" hangingPunct="1"/>
            <a:r>
              <a:rPr lang="en-US" altLang="en-US" dirty="0" smtClean="0"/>
              <a:t>Cable type</a:t>
            </a:r>
          </a:p>
          <a:p>
            <a:pPr lvl="1" eaLnBrk="1" hangingPunct="1"/>
            <a:r>
              <a:rPr lang="en-US" altLang="en-US" dirty="0" smtClean="0"/>
              <a:t>Cable connector</a:t>
            </a:r>
          </a:p>
          <a:p>
            <a:pPr lvl="1" eaLnBrk="1" hangingPunct="1"/>
            <a:r>
              <a:rPr lang="en-US" altLang="en-US" dirty="0" smtClean="0"/>
              <a:t>What are 0’s and 1’s over the wire or wireless channel</a:t>
            </a:r>
          </a:p>
          <a:p>
            <a:pPr lvl="1" eaLnBrk="1" hangingPunct="1"/>
            <a:r>
              <a:rPr lang="en-US" altLang="en-US" dirty="0" smtClean="0"/>
              <a:t>How long a bit last (on media)</a:t>
            </a:r>
          </a:p>
          <a:p>
            <a:pPr lvl="1" eaLnBrk="1" hangingPunct="1"/>
            <a:r>
              <a:rPr lang="en-US" altLang="en-US" dirty="0" smtClean="0"/>
              <a:t>…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If the capacity of a link is 10,000,000 bps according to the Shannon’s theorem, the sender can send to the receiver </a:t>
            </a:r>
            <a:r>
              <a:rPr lang="en-US" dirty="0"/>
              <a:t>10,000,000 </a:t>
            </a:r>
            <a:r>
              <a:rPr lang="en-US" dirty="0" smtClean="0"/>
              <a:t>bits per second reliably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09922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Wi-Fi link has bandwidth 20 </a:t>
            </a:r>
            <a:r>
              <a:rPr lang="en-US" dirty="0" err="1" smtClean="0"/>
              <a:t>MHz.</a:t>
            </a:r>
            <a:r>
              <a:rPr lang="en-US" dirty="0" smtClean="0"/>
              <a:t> Suppose the Signal to Noise Ratio is 63. The capacity is?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4860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A QPSK system has 4 constellation points. Therefore, it has 4 bits.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40178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A QPSK system has 4 constellation points. A 16-QAM system has 16 </a:t>
            </a:r>
            <a:r>
              <a:rPr lang="en-US" dirty="0"/>
              <a:t>constellation </a:t>
            </a:r>
            <a:r>
              <a:rPr lang="en-US" dirty="0" smtClean="0"/>
              <a:t>points. So we should always use 16-QAM.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68951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More on noise and signal detection</a:t>
            </a:r>
          </a:p>
        </p:txBody>
      </p:sp>
    </p:spTree>
    <p:extLst>
      <p:ext uri="{BB962C8B-B14F-4D97-AF65-F5344CB8AC3E}">
        <p14:creationId xmlns="" xmlns:p14="http://schemas.microsoft.com/office/powerpoint/2010/main" val="25369386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More on Noise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tx1"/>
                </a:solidFill>
              </a:rPr>
              <a:t>In communication systems, we usually take a </a:t>
            </a:r>
            <a:r>
              <a:rPr lang="en-US" altLang="en-US" b="1" dirty="0">
                <a:solidFill>
                  <a:schemeClr val="tx1"/>
                </a:solidFill>
              </a:rPr>
              <a:t>sample</a:t>
            </a:r>
            <a:r>
              <a:rPr lang="en-US" altLang="en-US" dirty="0">
                <a:solidFill>
                  <a:schemeClr val="tx1"/>
                </a:solidFill>
              </a:rPr>
              <a:t> from the received waveform to determine what the transmitted </a:t>
            </a:r>
            <a:r>
              <a:rPr lang="en-US" altLang="en-US" dirty="0" smtClean="0">
                <a:solidFill>
                  <a:schemeClr val="tx1"/>
                </a:solidFill>
              </a:rPr>
              <a:t>data is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tx1"/>
                </a:solidFill>
              </a:rPr>
              <a:t>With noise, the signal is added with noise.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>
                <a:solidFill>
                  <a:schemeClr val="tx1"/>
                </a:solidFill>
              </a:rPr>
              <a:t>For example, let’s say 0 is 0 volt 1 is 5 volts. When we send a `0’, the receiver could receive 0.6v, when we send `1’, the receiver could receive 4.2v. The receiver has to output a bit to the upper layer. So the problem is, given the received voltage, what bit should be output? </a:t>
            </a:r>
          </a:p>
          <a:p>
            <a:pPr eaLnBrk="1" hangingPunct="1">
              <a:lnSpc>
                <a:spcPct val="80000"/>
              </a:lnSpc>
            </a:pPr>
            <a:endParaRPr lang="en-US" altLang="en-US" sz="3000" dirty="0"/>
          </a:p>
        </p:txBody>
      </p:sp>
    </p:spTree>
    <p:extLst>
      <p:ext uri="{BB962C8B-B14F-4D97-AF65-F5344CB8AC3E}">
        <p14:creationId xmlns="" xmlns:p14="http://schemas.microsoft.com/office/powerpoint/2010/main" val="301084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More on Noise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chemeClr val="tx1"/>
                </a:solidFill>
              </a:rPr>
              <a:t>It’s all about guessing, because you don’t know what the noise is when this symbol is sent as noise is random.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chemeClr val="tx1"/>
                </a:solidFill>
              </a:rPr>
              <a:t>You may know some statistics of the noise, based on which you make your best guess.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 smtClean="0">
                <a:solidFill>
                  <a:schemeClr val="tx1"/>
                </a:solidFill>
              </a:rPr>
              <a:t>For example, suppose you know that very rarely the noise exceeds 2.5 volts. If you received a 2.2 volts, you would guess it to be 0 or 1? What is the chance that you got it right/wrong?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976019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Detection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Detection – given a received signal, determine which of the possible original signals was sent. There are finite number of possible original signals (2 for the binary case – 0 or 1) </a:t>
            </a:r>
          </a:p>
          <a:p>
            <a:pPr lvl="1" eaLnBrk="1" hangingPunct="1"/>
            <a:r>
              <a:rPr lang="en-US" altLang="en-US" dirty="0"/>
              <a:t>A</a:t>
            </a:r>
            <a:r>
              <a:rPr lang="en-US" altLang="en-US" dirty="0" smtClean="0">
                <a:solidFill>
                  <a:schemeClr val="tx1"/>
                </a:solidFill>
              </a:rPr>
              <a:t>mong the finite number of possible original signals, which one has the largest probability? This is called </a:t>
            </a:r>
            <a:r>
              <a:rPr lang="en-US" altLang="en-US" dirty="0"/>
              <a:t>Maximum Likelihood </a:t>
            </a:r>
            <a:r>
              <a:rPr lang="en-US" altLang="en-US" dirty="0" smtClean="0"/>
              <a:t>Detection.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51000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Detection – An Example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Detection really depends on the noise. In the binary case when the transmitted signal is either 0 or 5V with equal probability, if we know that noise takes values -3V and 2V with probability 0.7 and 0.3, respectively. How would you design the detector?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54235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Detection – 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Detection really depends on the noise. In the binary case when the transmitted signal is either 0 or 5V with equal probability, if we know that noise takes values -3V and 2V with probability 0.7 and 0.3, respectively. How would you design the detector?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First step, check the possible outcomes: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If send 0V, two possible outcomes: 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-3V. </a:t>
            </a:r>
            <a:r>
              <a:rPr lang="en-US" dirty="0" err="1" smtClean="0"/>
              <a:t>Prob</a:t>
            </a:r>
            <a:r>
              <a:rPr lang="en-US" dirty="0" smtClean="0"/>
              <a:t>: 0.7.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2V. </a:t>
            </a:r>
            <a:r>
              <a:rPr lang="en-US" dirty="0" err="1" smtClean="0"/>
              <a:t>Prob</a:t>
            </a:r>
            <a:r>
              <a:rPr lang="en-US" dirty="0" smtClean="0"/>
              <a:t>: 0.3.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If send 5V, two possible outcomes: 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2V. </a:t>
            </a:r>
            <a:r>
              <a:rPr lang="en-US" dirty="0" err="1" smtClean="0"/>
              <a:t>Prob</a:t>
            </a:r>
            <a:r>
              <a:rPr lang="en-US" dirty="0" smtClean="0"/>
              <a:t>: 0.7.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7V. </a:t>
            </a:r>
            <a:r>
              <a:rPr lang="en-US" dirty="0" err="1" smtClean="0"/>
              <a:t>Prob</a:t>
            </a:r>
            <a:r>
              <a:rPr lang="en-US" dirty="0" smtClean="0"/>
              <a:t>: 0.3.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So, a total of only 3 possible outcomes: -3V, 2V, 7V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17966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Physical layer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Physical layer design goal: 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send out bits as fast as possible with acceptable low error ratio (whatever sent can be received with a reasonable successful rate)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Some simple schemes</a:t>
            </a:r>
          </a:p>
          <a:p>
            <a:pPr lvl="1">
              <a:defRPr/>
            </a:pPr>
            <a:r>
              <a:rPr lang="en-US" dirty="0" smtClean="0"/>
              <a:t>There is a wire between A and B. If A wants to send a bit `1’, it connects the wire to the positive end of a battery. Otherwise he disconnects it from the battery.</a:t>
            </a:r>
          </a:p>
          <a:p>
            <a:pPr lvl="1">
              <a:defRPr/>
            </a:pPr>
            <a:r>
              <a:rPr lang="en-US" dirty="0" smtClean="0"/>
              <a:t>Or A can hold a radio, if `1’, he sends at frequency f1 and if `0’ he sends at frequency f2.</a:t>
            </a:r>
          </a:p>
          <a:p>
            <a:pPr lvl="1">
              <a:defRPr/>
            </a:pPr>
            <a:r>
              <a:rPr lang="en-US" dirty="0" smtClean="0"/>
              <a:t>Or there is an optical fiber between A and B and if `1’ A lit up a light and if `0’ A does nothing.</a:t>
            </a:r>
          </a:p>
          <a:p>
            <a:pPr lvl="2" eaLnBrk="1" hangingPunct="1"/>
            <a:endParaRPr lang="en-US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43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Detection – An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Detection really depends on the noise. In the binary case when the transmitted signal is either 0 or 5V with equal probability, if we know that noise takes values -3V and 2V with probability 0.7 and 0.3, respectively. How would you design the detector?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First step, check the possible outcomes: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If send 0V, two possible outcomes: 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-3V. </a:t>
            </a:r>
            <a:r>
              <a:rPr lang="en-US" dirty="0" err="1" smtClean="0"/>
              <a:t>Prob</a:t>
            </a:r>
            <a:r>
              <a:rPr lang="en-US" dirty="0" smtClean="0"/>
              <a:t>: 0.7.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2V. </a:t>
            </a:r>
            <a:r>
              <a:rPr lang="en-US" dirty="0" err="1" smtClean="0"/>
              <a:t>Prob</a:t>
            </a:r>
            <a:r>
              <a:rPr lang="en-US" dirty="0" smtClean="0"/>
              <a:t>: 0.3.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If send 5V, two possible outcomes: 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2V. </a:t>
            </a:r>
            <a:r>
              <a:rPr lang="en-US" dirty="0" err="1" smtClean="0"/>
              <a:t>Prob</a:t>
            </a:r>
            <a:r>
              <a:rPr lang="en-US" dirty="0" smtClean="0"/>
              <a:t>: 0.7.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7V. </a:t>
            </a:r>
            <a:r>
              <a:rPr lang="en-US" dirty="0" err="1" smtClean="0"/>
              <a:t>Prob</a:t>
            </a:r>
            <a:r>
              <a:rPr lang="en-US" dirty="0" smtClean="0"/>
              <a:t>: 0.3.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So, a total of only 3 possible outcomes.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Second step, check for each outcome, what should the output be.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No ambiguity when received -3V and 7V, 0 and 1, respectively.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What should we say when received 2v? From 0V, probability 0.5*0.3= 0.15. From 5V, 0.5*0.7=0.35. So will say when received 2V, the bit is 1.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 smtClean="0"/>
              <a:t>What is the probability that we give the wrong detection result? When received 2V and was from bit 0 and we say it is from bit 1, so it is 0.15.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5676061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Maximum Likelihood Detection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There are two inputs,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en-US" altLang="en-US" dirty="0" smtClean="0">
                <a:solidFill>
                  <a:schemeClr val="tx1"/>
                </a:solidFill>
              </a:rPr>
              <a:t> and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en-US" altLang="en-US" dirty="0" smtClean="0">
                <a:solidFill>
                  <a:schemeClr val="tx1"/>
                </a:solidFill>
              </a:rPr>
              <a:t>. Noise is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dirty="0" smtClean="0">
                <a:solidFill>
                  <a:schemeClr val="tx1"/>
                </a:solidFill>
              </a:rPr>
              <a:t>. What we receive is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dirty="0" smtClean="0">
                <a:solidFill>
                  <a:schemeClr val="tx1"/>
                </a:solidFill>
              </a:rPr>
              <a:t>. 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If sent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en-US" altLang="en-US" dirty="0" smtClean="0">
                <a:solidFill>
                  <a:schemeClr val="tx1"/>
                </a:solidFill>
              </a:rPr>
              <a:t>, we receive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y=x1 + n</a:t>
            </a:r>
            <a:r>
              <a:rPr lang="en-US" altLang="en-US" dirty="0" smtClean="0">
                <a:solidFill>
                  <a:schemeClr val="tx1"/>
                </a:solidFill>
              </a:rPr>
              <a:t>. If sent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en-US" altLang="en-US" dirty="0" smtClean="0">
                <a:solidFill>
                  <a:schemeClr val="tx1"/>
                </a:solidFill>
              </a:rPr>
              <a:t>, we receive </a:t>
            </a:r>
            <a:r>
              <a:rPr lang="en-US" alt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y=x2+n</a:t>
            </a:r>
            <a:r>
              <a:rPr lang="en-US" altLang="en-US" dirty="0" smtClean="0">
                <a:solidFill>
                  <a:schemeClr val="tx1"/>
                </a:solidFill>
              </a:rPr>
              <a:t>. We don’t know </a:t>
            </a:r>
          </a:p>
          <a:p>
            <a:pPr lvl="1" eaLnBrk="1" hangingPunct="1"/>
            <a:r>
              <a:rPr lang="en-US" altLang="en-US" dirty="0" smtClean="0"/>
              <a:t>what was sent </a:t>
            </a:r>
          </a:p>
          <a:p>
            <a:pPr lvl="1" eaLnBrk="1" hangingPunct="1"/>
            <a:r>
              <a:rPr lang="en-US" altLang="en-US" dirty="0" smtClean="0"/>
              <a:t>how large </a:t>
            </a:r>
            <a:r>
              <a:rPr lang="en-US" alt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dirty="0" smtClean="0"/>
              <a:t> is. </a:t>
            </a:r>
          </a:p>
          <a:p>
            <a:r>
              <a:rPr lang="en-US" altLang="en-US" dirty="0" smtClean="0">
                <a:solidFill>
                  <a:schemeClr val="tx1"/>
                </a:solidFill>
              </a:rPr>
              <a:t>The rule </a:t>
            </a:r>
            <a:r>
              <a:rPr lang="en-US" altLang="en-US" dirty="0">
                <a:solidFill>
                  <a:schemeClr val="tx1"/>
                </a:solidFill>
              </a:rPr>
              <a:t>is </a:t>
            </a:r>
            <a:r>
              <a:rPr lang="en-US" altLang="en-US" dirty="0" smtClean="0">
                <a:solidFill>
                  <a:schemeClr val="tx1"/>
                </a:solidFill>
              </a:rPr>
              <a:t>to compare </a:t>
            </a:r>
            <a:r>
              <a:rPr lang="en-US" altLang="en-US" dirty="0">
                <a:solidFill>
                  <a:schemeClr val="tx1"/>
                </a:solidFill>
              </a:rPr>
              <a:t>the </a:t>
            </a:r>
            <a:r>
              <a:rPr lang="en-US" altLang="en-US" b="1" dirty="0">
                <a:solidFill>
                  <a:schemeClr val="tx1"/>
                </a:solidFill>
              </a:rPr>
              <a:t>conditional </a:t>
            </a:r>
            <a:r>
              <a:rPr lang="en-US" altLang="en-US" b="1" dirty="0" smtClean="0">
                <a:solidFill>
                  <a:schemeClr val="tx1"/>
                </a:solidFill>
              </a:rPr>
              <a:t>probability</a:t>
            </a:r>
            <a:r>
              <a:rPr lang="en-US" altLang="en-US" dirty="0" smtClean="0">
                <a:solidFill>
                  <a:schemeClr val="tx1"/>
                </a:solidFill>
              </a:rPr>
              <a:t>:</a:t>
            </a:r>
            <a:endParaRPr lang="en-US" altLang="en-US" dirty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b="1" dirty="0" smtClean="0"/>
              <a:t>if 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P(Y=</a:t>
            </a:r>
            <a:r>
              <a:rPr lang="en-US" alt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y|X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=x1) &gt; P(Y=</a:t>
            </a:r>
            <a:r>
              <a:rPr lang="en-US" alt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y|X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=x2)</a:t>
            </a:r>
            <a:r>
              <a:rPr lang="en-US" altLang="en-US" b="1" dirty="0" smtClean="0"/>
              <a:t>, output 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lang="en-US" altLang="en-US" b="1" dirty="0" smtClean="0"/>
              <a:t>, else output </a:t>
            </a:r>
            <a:r>
              <a:rPr lang="en-US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lang="en-US" altLang="en-US" b="1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6461101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Maximum Likelihood Detection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The noise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smtClean="0">
                <a:solidFill>
                  <a:schemeClr val="tx1"/>
                </a:solidFill>
              </a:rPr>
              <a:t>follows some probability distribution known beforehand.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Note that </a:t>
            </a:r>
          </a:p>
          <a:p>
            <a:pPr lvl="1">
              <a:buFont typeface="Arial" charset="0"/>
              <a:buChar char="–"/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P(Y=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y|X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=x1) = P(n=y-x1)</a:t>
            </a:r>
            <a:r>
              <a:rPr lang="en-US" dirty="0" smtClean="0"/>
              <a:t> </a:t>
            </a:r>
          </a:p>
          <a:p>
            <a:pPr lvl="1">
              <a:buFont typeface="Arial" charset="0"/>
              <a:buChar char="–"/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P(Y=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y|X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=x2) = P(n=y-x2)</a:t>
            </a:r>
            <a:endParaRPr lang="en-US" dirty="0" smtClean="0"/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So the detection rule is 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(n=y-x1)&gt;P(n=y-x2)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output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x1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			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output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x2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This will tell us for any received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whether to guess as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x1</a:t>
            </a:r>
            <a:r>
              <a:rPr lang="en-US" dirty="0" smtClean="0">
                <a:solidFill>
                  <a:schemeClr val="tx1"/>
                </a:solidFill>
              </a:rPr>
              <a:t> or as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x2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7725638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A73FB5-39A4-416D-B104-4F25564147E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Data Communication and Digital Signal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Signals propagate over a physical medium</a:t>
            </a:r>
          </a:p>
          <a:p>
            <a:pPr lvl="1" eaLnBrk="1" hangingPunct="1"/>
            <a:r>
              <a:rPr lang="en-US" altLang="en-US" sz="1800" dirty="0" smtClean="0"/>
              <a:t>Digital signal (discontinuous signal, changing in discrete steps)</a:t>
            </a:r>
          </a:p>
          <a:p>
            <a:pPr lvl="1" eaLnBrk="1" hangingPunct="1"/>
            <a:r>
              <a:rPr lang="en-US" altLang="en-US" sz="1800" dirty="0" smtClean="0"/>
              <a:t>Analog signal (a continuous signal)</a:t>
            </a:r>
          </a:p>
          <a:p>
            <a:pPr eaLnBrk="1" hangingPunct="1"/>
            <a:r>
              <a:rPr lang="en-US" altLang="en-US" sz="2000" dirty="0" smtClean="0"/>
              <a:t>Data can be either digital or analog</a:t>
            </a:r>
          </a:p>
          <a:p>
            <a:pPr lvl="1" eaLnBrk="1" hangingPunct="1"/>
            <a:r>
              <a:rPr lang="en-US" altLang="en-US" sz="1800" dirty="0" smtClean="0"/>
              <a:t>Some data naturally represented as digital signals</a:t>
            </a:r>
          </a:p>
          <a:p>
            <a:pPr lvl="2" eaLnBrk="1" hangingPunct="1"/>
            <a:r>
              <a:rPr lang="en-US" altLang="en-US" sz="1600" dirty="0" smtClean="0"/>
              <a:t>Letter ‘A’: 01000001 in ASCII</a:t>
            </a:r>
          </a:p>
          <a:p>
            <a:pPr lvl="1" eaLnBrk="1" hangingPunct="1"/>
            <a:r>
              <a:rPr lang="en-US" altLang="en-US" sz="1800" dirty="0" smtClean="0"/>
              <a:t>Other data need to be converted from analog to digital</a:t>
            </a:r>
          </a:p>
          <a:p>
            <a:pPr lvl="2" eaLnBrk="1" hangingPunct="1"/>
            <a:r>
              <a:rPr lang="en-US" altLang="en-US" sz="1600" dirty="0" smtClean="0"/>
              <a:t>Voice, video etc</a:t>
            </a:r>
          </a:p>
          <a:p>
            <a:pPr eaLnBrk="1" hangingPunct="1"/>
            <a:r>
              <a:rPr lang="en-US" altLang="en-US" sz="2000" dirty="0" smtClean="0"/>
              <a:t>We are interested in digital signals/data</a:t>
            </a:r>
          </a:p>
          <a:p>
            <a:pPr lvl="1" eaLnBrk="1" hangingPunct="1"/>
            <a:r>
              <a:rPr lang="en-US" altLang="en-US" sz="1800" dirty="0" smtClean="0"/>
              <a:t>Better storage, manipulation, and transmission properties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3DFD9-7D9F-4F95-AB83-70C6BDB2402B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06400"/>
          </a:xfrm>
        </p:spPr>
        <p:txBody>
          <a:bodyPr/>
          <a:lstStyle/>
          <a:p>
            <a:pPr eaLnBrk="1" hangingPunct="1"/>
            <a:r>
              <a:rPr lang="en-US" altLang="en-US" smtClean="0"/>
              <a:t>Analog vs. digital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eaLnBrk="1" hangingPunct="1"/>
            <a:r>
              <a:rPr lang="en-US" altLang="en-US" smtClean="0"/>
              <a:t>Generally speaking</a:t>
            </a:r>
          </a:p>
          <a:p>
            <a:pPr lvl="1" eaLnBrk="1" hangingPunct="1"/>
            <a:r>
              <a:rPr lang="en-US" altLang="en-US" smtClean="0"/>
              <a:t>Analog: continuous; Digital: discrete</a:t>
            </a:r>
          </a:p>
          <a:p>
            <a:pPr eaLnBrk="1" hangingPunct="1"/>
            <a:r>
              <a:rPr lang="en-US" altLang="en-US" smtClean="0"/>
              <a:t>Specific meaning depends on context</a:t>
            </a:r>
          </a:p>
        </p:txBody>
      </p:sp>
      <p:graphicFrame>
        <p:nvGraphicFramePr>
          <p:cNvPr id="25650" name="Group 50"/>
          <p:cNvGraphicFramePr>
            <a:graphicFrameLocks noGrp="1"/>
          </p:cNvGraphicFramePr>
          <p:nvPr/>
        </p:nvGraphicFramePr>
        <p:xfrm>
          <a:off x="838200" y="3276600"/>
          <a:ext cx="7848600" cy="2532062"/>
        </p:xfrm>
        <a:graphic>
          <a:graphicData uri="http://schemas.openxmlformats.org/drawingml/2006/table">
            <a:tbl>
              <a:tblPr/>
              <a:tblGrid>
                <a:gridCol w="1676400"/>
                <a:gridCol w="3352800"/>
                <a:gridCol w="2819400"/>
              </a:tblGrid>
              <a:tr h="3963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Analog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Digital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1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voice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text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8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signal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Continuously varying electromagnetic waves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Sequence of pulses (0s, 1s)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transmission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Propagating waves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Propagating pulses (0s, 1s)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F19B99-6D27-4B4E-86DA-AF6CE91FA75B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55600"/>
          </a:xfrm>
        </p:spPr>
        <p:txBody>
          <a:bodyPr/>
          <a:lstStyle/>
          <a:p>
            <a:pPr eaLnBrk="1" hangingPunct="1"/>
            <a:r>
              <a:rPr lang="en-US" altLang="en-US" smtClean="0"/>
              <a:t>Data Encoding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2057400"/>
          </a:xfrm>
        </p:spPr>
        <p:txBody>
          <a:bodyPr/>
          <a:lstStyle/>
          <a:p>
            <a:pPr eaLnBrk="1" hangingPunct="1"/>
            <a:r>
              <a:rPr lang="en-US" altLang="en-US" smtClean="0"/>
              <a:t>Mapping data into signals</a:t>
            </a:r>
          </a:p>
          <a:p>
            <a:pPr lvl="1" eaLnBrk="1" hangingPunct="1"/>
            <a:r>
              <a:rPr lang="en-US" altLang="en-US" smtClean="0"/>
              <a:t>Digital data to digital signal</a:t>
            </a:r>
          </a:p>
          <a:p>
            <a:pPr lvl="2" eaLnBrk="1" hangingPunct="1"/>
            <a:r>
              <a:rPr lang="en-US" altLang="en-US" sz="1800" smtClean="0"/>
              <a:t>NRZ (non-return-to-zero): high 1, low 0</a:t>
            </a:r>
          </a:p>
          <a:p>
            <a:pPr lvl="2" eaLnBrk="1" hangingPunct="1"/>
            <a:r>
              <a:rPr lang="en-US" altLang="en-US" sz="1800" smtClean="0"/>
              <a:t>RZ (return-to-zero): high-low transition 1; low 0</a:t>
            </a:r>
          </a:p>
          <a:p>
            <a:pPr lvl="2" eaLnBrk="1" hangingPunct="1"/>
            <a:r>
              <a:rPr lang="en-US" altLang="en-US" sz="1800" smtClean="0"/>
              <a:t>Manchester: high-low transition 1; low-high transition 0</a:t>
            </a:r>
          </a:p>
        </p:txBody>
      </p:sp>
      <p:pic>
        <p:nvPicPr>
          <p:cNvPr id="922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5200"/>
            <a:ext cx="44196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5D5E5-C8F0-4FC6-AF55-9A1B84321901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355600"/>
          </a:xfrm>
        </p:spPr>
        <p:txBody>
          <a:bodyPr/>
          <a:lstStyle/>
          <a:p>
            <a:pPr eaLnBrk="1" hangingPunct="1"/>
            <a:r>
              <a:rPr lang="en-US" altLang="en-US" smtClean="0"/>
              <a:t>Data Encoding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Digital data to analog signals (example: dial-up modem)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Square wave (digital signal) suffers from strong attenuation and delay distortion.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modulation: -- make analog signals.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Amplitude modulation: use two different voltage levels to represent 0 and 1.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Frequency modulation: use two different tones to represent 0 and 1.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Phase modulation: carrier wave is shifted at different intervals to represent 0 and 1.</a:t>
            </a:r>
            <a:endParaRPr lang="en-US" altLang="en-US" sz="1800" i="1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207AA-0F35-4F31-A9C5-1148A4B6C3AA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Data Encoding (analog signal)</a:t>
            </a:r>
          </a:p>
        </p:txBody>
      </p:sp>
      <p:pic>
        <p:nvPicPr>
          <p:cNvPr id="11268" name="Picture 3" descr="2-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1263"/>
            <a:ext cx="5767388" cy="473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393043-74AD-4CB5-9442-5C902B8828B1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smtClean="0"/>
              <a:t>High speed modem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77200" cy="48006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Bandwidth in the local loop: 3000HZ,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maximum baud rate ???,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how to achieve higher speed (56Kbps modem)?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many bits per baud,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a combination of modulation techniques.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more amplitude levels and more phase intervals, QAM (Quadrature Amplitude Modulation)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Using 2400 baud rate, how many symbols are needed to achieve 56kbps?</a:t>
            </a:r>
            <a:endParaRPr lang="en-US" altLang="en-US" i="1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258658-3E9E-4AAF-AF21-EE8488D399E9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Data Encoding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Analog data to digital signal</a:t>
            </a:r>
          </a:p>
          <a:p>
            <a:pPr lvl="1" eaLnBrk="1" hangingPunct="1"/>
            <a:r>
              <a:rPr lang="en-US" altLang="en-US" sz="1800" dirty="0" smtClean="0"/>
              <a:t>Example: digital voice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300 - 3400 HZ human voice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PCM: 4000 HZ channel: </a:t>
            </a:r>
            <a:r>
              <a:rPr lang="en-US" altLang="en-US" sz="1800" dirty="0" err="1" smtClean="0"/>
              <a:t>Nyquist</a:t>
            </a:r>
            <a:r>
              <a:rPr lang="en-US" altLang="en-US" sz="1800" dirty="0" smtClean="0"/>
              <a:t> Theorem: 8000 samples per second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Digitization: 8 or 7 bits per sample (logarithmically spaced) 64 kbps or 56 kbps </a:t>
            </a:r>
            <a:endParaRPr lang="en-US" altLang="en-US" sz="1600" dirty="0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dirty="0" smtClean="0"/>
              <a:t>Analog data to analog signals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 </a:t>
            </a:r>
            <a:r>
              <a:rPr lang="en-US" altLang="en-US" sz="1800" dirty="0" smtClean="0"/>
              <a:t>radio, TV, telephone</a:t>
            </a:r>
            <a:endParaRPr lang="en-US" altLang="en-US" sz="1800" i="1" dirty="0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endParaRPr lang="en-US" altLang="en-US" sz="1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Limit of Transmission Speed – Bandwidth and Noise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What prevent us from sending at an infinite speed?</a:t>
            </a:r>
          </a:p>
        </p:txBody>
      </p:sp>
    </p:spTree>
    <p:extLst>
      <p:ext uri="{BB962C8B-B14F-4D97-AF65-F5344CB8AC3E}">
        <p14:creationId xmlns="" xmlns:p14="http://schemas.microsoft.com/office/powerpoint/2010/main" val="37417457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E3EB4-F1B5-4C2B-99AA-4B3573EF4283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Physical media direction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simplex communication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data travel in one direction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half-duplex communication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data travel in either direction, but not simultaneously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full-duplex communication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data travel in both direction simultaneously.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022A5-99D0-4D85-9E8C-9581C7487F08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06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Sharing Resources/Channel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924800" cy="46482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smtClean="0"/>
              <a:t>Combine slow channels (connections) into faster channel (physical medium)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smtClean="0"/>
              <a:t>two basic schemes: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Time Division Multiplexing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time domain is divided into slots, put channels in different time domain.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mtClean="0"/>
              <a:t> </a:t>
            </a:r>
            <a:r>
              <a:rPr lang="en-US" altLang="en-US" sz="1800" smtClean="0"/>
              <a:t>Frequency division Multiplexing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frequency spectrum is divided into logical channels.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smtClean="0"/>
              <a:t>Others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Wavelength division multiplexing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A variant of FDM for fiber optic channels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Code division multiplexing</a:t>
            </a:r>
            <a:endParaRPr lang="en-US" altLang="en-US" sz="1800" i="1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Division 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referred to as CDMA (Code division multiple access)</a:t>
            </a:r>
          </a:p>
          <a:p>
            <a:pPr lvl="1"/>
            <a:r>
              <a:rPr lang="en-US" dirty="0" smtClean="0"/>
              <a:t>Allows all stations to transmit on entire frequency bandwidth at the same time (on same frequency band)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Each bit time is sub-divided into m short interval called </a:t>
            </a:r>
            <a:r>
              <a:rPr lang="en-US" i="1" dirty="0" smtClean="0"/>
              <a:t>chips</a:t>
            </a:r>
          </a:p>
          <a:p>
            <a:pPr lvl="1"/>
            <a:r>
              <a:rPr lang="en-US" dirty="0" smtClean="0"/>
              <a:t>Each </a:t>
            </a:r>
            <a:r>
              <a:rPr lang="en-US" dirty="0" smtClean="0"/>
              <a:t>station </a:t>
            </a:r>
            <a:r>
              <a:rPr lang="en-US" dirty="0" smtClean="0"/>
              <a:t>has a unique m-bit code called </a:t>
            </a:r>
            <a:r>
              <a:rPr lang="en-US" i="1" dirty="0" smtClean="0"/>
              <a:t>chip sequence</a:t>
            </a:r>
          </a:p>
          <a:p>
            <a:pPr lvl="1"/>
            <a:r>
              <a:rPr lang="en-US" dirty="0" smtClean="0"/>
              <a:t>To transmit 1, send the chip sequence, to send 0, send the negate of the chip sequence.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Different chip sequences for different stations are orthogonal with the following property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21A12-E656-4CF7-B1B0-D0A94430CCF2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79609623"/>
              </p:ext>
            </p:extLst>
          </p:nvPr>
        </p:nvGraphicFramePr>
        <p:xfrm>
          <a:off x="1066800" y="5791200"/>
          <a:ext cx="1371600" cy="414670"/>
        </p:xfrm>
        <a:graphic>
          <a:graphicData uri="http://schemas.openxmlformats.org/presentationml/2006/ole">
            <p:oleObj spid="_x0000_s1026" name="Equation" r:id="rId3" imgW="530280" imgH="15516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05878997"/>
              </p:ext>
            </p:extLst>
          </p:nvPr>
        </p:nvGraphicFramePr>
        <p:xfrm>
          <a:off x="2667000" y="5715000"/>
          <a:ext cx="1157060" cy="457200"/>
        </p:xfrm>
        <a:graphic>
          <a:graphicData uri="http://schemas.openxmlformats.org/presentationml/2006/ole">
            <p:oleObj spid="_x0000_s1027" name="Equation" r:id="rId4" imgW="530280" imgH="2008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05914327"/>
              </p:ext>
            </p:extLst>
          </p:nvPr>
        </p:nvGraphicFramePr>
        <p:xfrm>
          <a:off x="4800600" y="5791200"/>
          <a:ext cx="1171348" cy="381000"/>
        </p:xfrm>
        <a:graphic>
          <a:graphicData uri="http://schemas.openxmlformats.org/presentationml/2006/ole">
            <p:oleObj spid="_x0000_s1028" name="Equation" r:id="rId5" imgW="493560" imgH="15516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44404773"/>
              </p:ext>
            </p:extLst>
          </p:nvPr>
        </p:nvGraphicFramePr>
        <p:xfrm>
          <a:off x="6248400" y="5715000"/>
          <a:ext cx="1291789" cy="457200"/>
        </p:xfrm>
        <a:graphic>
          <a:graphicData uri="http://schemas.openxmlformats.org/presentationml/2006/ole">
            <p:oleObj spid="_x0000_s1029" name="Equation" r:id="rId6" imgW="594000" imgH="2008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7536394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Division 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referred to as CDMA (Code division multiple access)</a:t>
            </a:r>
          </a:p>
          <a:p>
            <a:pPr lvl="1"/>
            <a:r>
              <a:rPr lang="en-US" dirty="0" smtClean="0"/>
              <a:t>All transmitted signals (digits) superimposed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Station A, B, C have Code A, B, and C respectively. A wants to send 1, B sends 0, and C send 0. The signal sent is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To receive data from a sending station, multiply the received signal with the corresponding sequence (inner product)</a:t>
            </a:r>
          </a:p>
          <a:p>
            <a:pPr lvl="1"/>
            <a:r>
              <a:rPr lang="en-US" dirty="0" smtClean="0"/>
              <a:t>E.g. To receive data sent by A, do the following: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21A12-E656-4CF7-B1B0-D0A94430CC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63710674"/>
              </p:ext>
            </p:extLst>
          </p:nvPr>
        </p:nvGraphicFramePr>
        <p:xfrm>
          <a:off x="7162800" y="3200400"/>
          <a:ext cx="1564560" cy="403225"/>
        </p:xfrm>
        <a:graphic>
          <a:graphicData uri="http://schemas.openxmlformats.org/presentationml/2006/ole">
            <p:oleObj spid="_x0000_s2050" name="Equation" r:id="rId3" imgW="822600" imgH="2008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65402478"/>
              </p:ext>
            </p:extLst>
          </p:nvPr>
        </p:nvGraphicFramePr>
        <p:xfrm>
          <a:off x="1524000" y="5257800"/>
          <a:ext cx="6133409" cy="427038"/>
        </p:xfrm>
        <a:graphic>
          <a:graphicData uri="http://schemas.openxmlformats.org/presentationml/2006/ole">
            <p:oleObj spid="_x0000_s2051" name="Equation" r:id="rId4" imgW="3456000" imgH="2282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8073179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CDMA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en-US" dirty="0" smtClean="0"/>
              <a:t>Sender A (with key </a:t>
            </a:r>
            <a:r>
              <a:rPr lang="en-US" altLang="en-US" dirty="0" err="1" smtClean="0"/>
              <a:t>A</a:t>
            </a:r>
            <a:r>
              <a:rPr lang="en-US" altLang="en-US" baseline="-25000" dirty="0" err="1" smtClean="0"/>
              <a:t>k</a:t>
            </a:r>
            <a:r>
              <a:rPr lang="en-US" altLang="en-US" baseline="-25000" dirty="0" smtClean="0"/>
              <a:t> </a:t>
            </a:r>
            <a:r>
              <a:rPr lang="en-US" altLang="en-US" dirty="0" smtClean="0"/>
              <a:t> -1 -1 -1 +1 +1 -1 +1 +1)</a:t>
            </a:r>
          </a:p>
          <a:p>
            <a:pPr lvl="1"/>
            <a:r>
              <a:rPr lang="en-US" altLang="en-US" dirty="0" smtClean="0"/>
              <a:t>sends 1, </a:t>
            </a:r>
          </a:p>
          <a:p>
            <a:pPr lvl="1"/>
            <a:r>
              <a:rPr lang="en-US" altLang="en-US" dirty="0" smtClean="0"/>
              <a:t>sending signal (-1, -1, -1, +1, +1, -1, +1, +1)</a:t>
            </a:r>
          </a:p>
          <a:p>
            <a:r>
              <a:rPr lang="en-US" altLang="en-US" dirty="0" smtClean="0"/>
              <a:t>Sender B (with key B</a:t>
            </a:r>
            <a:r>
              <a:rPr lang="en-US" altLang="en-US" baseline="-25000" dirty="0" smtClean="0"/>
              <a:t>k </a:t>
            </a:r>
            <a:r>
              <a:rPr lang="en-US" altLang="en-US" dirty="0" smtClean="0"/>
              <a:t>-1 -1 +1 -1 +1 +1 +1 -1)</a:t>
            </a:r>
          </a:p>
          <a:p>
            <a:pPr lvl="1"/>
            <a:r>
              <a:rPr lang="en-US" altLang="en-US" dirty="0" smtClean="0"/>
              <a:t>sends 0</a:t>
            </a:r>
          </a:p>
          <a:p>
            <a:pPr lvl="1"/>
            <a:r>
              <a:rPr lang="en-US" altLang="en-US" dirty="0" smtClean="0"/>
              <a:t>sending signal (+1, </a:t>
            </a:r>
            <a:r>
              <a:rPr lang="en-US" altLang="en-US" dirty="0"/>
              <a:t>+</a:t>
            </a:r>
            <a:r>
              <a:rPr lang="en-US" altLang="en-US" dirty="0" smtClean="0"/>
              <a:t>1, -1, +1, -1, -1, -1, +1)</a:t>
            </a:r>
          </a:p>
          <a:p>
            <a:r>
              <a:rPr lang="en-US" altLang="en-US" dirty="0" smtClean="0"/>
              <a:t>Both signals superimpose in space </a:t>
            </a:r>
          </a:p>
          <a:p>
            <a:pPr lvl="1"/>
            <a:r>
              <a:rPr lang="en-US" altLang="en-US" dirty="0" smtClean="0"/>
              <a:t>(0, </a:t>
            </a:r>
            <a:r>
              <a:rPr lang="en-US" altLang="en-US" dirty="0"/>
              <a:t>0</a:t>
            </a:r>
            <a:r>
              <a:rPr lang="en-US" altLang="en-US" dirty="0" smtClean="0"/>
              <a:t>, -2, +2, 0, -2, 0, +2)</a:t>
            </a:r>
          </a:p>
          <a:p>
            <a:r>
              <a:rPr lang="en-US" altLang="en-US" dirty="0" smtClean="0"/>
              <a:t>Receiver wants to receive signal from sender A</a:t>
            </a:r>
          </a:p>
          <a:p>
            <a:pPr lvl="1"/>
            <a:r>
              <a:rPr lang="en-US" altLang="en-US" dirty="0" smtClean="0"/>
              <a:t>To receive data from A</a:t>
            </a:r>
          </a:p>
          <a:p>
            <a:pPr marL="1162050" lvl="2"/>
            <a:r>
              <a:rPr lang="en-US" altLang="en-US" dirty="0" smtClean="0">
                <a:sym typeface="Symbol" pitchFamily="18" charset="2"/>
              </a:rPr>
              <a:t>Received 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</a:t>
            </a:r>
            <a:r>
              <a:rPr lang="en-US" altLang="en-US" baseline="-25000" dirty="0" err="1" smtClean="0"/>
              <a:t>k</a:t>
            </a:r>
            <a:r>
              <a:rPr lang="en-US" altLang="en-US" baseline="-25000" dirty="0" smtClean="0"/>
              <a:t> </a:t>
            </a:r>
            <a:r>
              <a:rPr lang="en-US" altLang="en-US" dirty="0" smtClean="0"/>
              <a:t>= (0 + 0 + 2 + 2 + 0 + 2 +0 +2)/8 = 8/8=1</a:t>
            </a:r>
          </a:p>
          <a:p>
            <a:pPr marL="1162050" lvl="2"/>
            <a:r>
              <a:rPr lang="en-US" altLang="en-US" dirty="0" smtClean="0"/>
              <a:t>result greater than 0, therefore, original bit was 1 </a:t>
            </a:r>
          </a:p>
          <a:p>
            <a:pPr lvl="1"/>
            <a:r>
              <a:rPr lang="en-US" altLang="en-US" dirty="0" smtClean="0"/>
              <a:t>receiving B</a:t>
            </a:r>
            <a:endParaRPr lang="en-US" altLang="en-US" baseline="-25000" dirty="0" smtClean="0"/>
          </a:p>
          <a:p>
            <a:pPr marL="1162050" lvl="2"/>
            <a:r>
              <a:rPr lang="en-US" altLang="en-US" dirty="0" smtClean="0">
                <a:sym typeface="Symbol" pitchFamily="18" charset="2"/>
              </a:rPr>
              <a:t>Received </a:t>
            </a:r>
            <a:r>
              <a:rPr lang="en-US" altLang="en-US" dirty="0" smtClean="0"/>
              <a:t> B</a:t>
            </a:r>
            <a:r>
              <a:rPr lang="en-US" altLang="en-US" baseline="-25000" dirty="0" smtClean="0"/>
              <a:t>k</a:t>
            </a:r>
            <a:r>
              <a:rPr lang="en-US" altLang="en-US" dirty="0" smtClean="0"/>
              <a:t> = (0 + 0 -2 </a:t>
            </a:r>
            <a:r>
              <a:rPr lang="en-US" altLang="en-US" dirty="0"/>
              <a:t>-</a:t>
            </a:r>
            <a:r>
              <a:rPr lang="en-US" altLang="en-US" dirty="0" smtClean="0"/>
              <a:t> 2 - 0 -2 +0-2)/8 = -8/8=-1, </a:t>
            </a:r>
          </a:p>
          <a:p>
            <a:pPr marL="1162050" lvl="2"/>
            <a:r>
              <a:rPr lang="en-US" altLang="en-US" dirty="0" smtClean="0">
                <a:sym typeface="Symbol" pitchFamily="18" charset="2"/>
              </a:rPr>
              <a:t>Smaller than 0, original bit was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21A12-E656-4CF7-B1B0-D0A94430CC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40820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768AB-F84B-4828-9F3F-73AAB0FDBCE2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Transmission media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38200" y="1752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solidFill>
                  <a:srgbClr val="FF0000"/>
                </a:solidFill>
                <a:latin typeface="Arial" charset="0"/>
              </a:rPr>
              <a:t>Guided media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Arial" charset="0"/>
              </a:rPr>
              <a:t>Twisted pair, Coaxial cable, Optical fiber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3200">
                <a:solidFill>
                  <a:srgbClr val="FF0000"/>
                </a:solidFill>
                <a:latin typeface="Arial" charset="0"/>
              </a:rPr>
              <a:t>Unguided media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800">
                <a:latin typeface="Arial" charset="0"/>
              </a:rPr>
              <a:t>Radio, microwave, infrared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78A4B3-5FBD-4F62-B739-EAA8F7262089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741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Readings</a:t>
            </a:r>
          </a:p>
        </p:txBody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Bandwidth and noise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Bandwidth basically means how fast your signal can change or how fast can you send out symbols.</a:t>
            </a:r>
          </a:p>
          <a:p>
            <a:pPr lvl="1" eaLnBrk="1" hangingPunct="1"/>
            <a:r>
              <a:rPr lang="en-US" altLang="en-US" dirty="0" smtClean="0"/>
              <a:t>Symbol is something you send out to represent bit (s)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Noise means that although you sent 1 to me, I may receive something like 1+x, where x is the noise added by the medium.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787962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Bandwidth and Noise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The bandwidth is always limited because of many reasons</a:t>
            </a:r>
          </a:p>
          <a:p>
            <a:pPr lvl="1" eaLnBrk="1" hangingPunct="1"/>
            <a:r>
              <a:rPr lang="en-US" altLang="en-US" dirty="0" smtClean="0"/>
              <a:t>The wire itself, if too long, is a capacitor and slows down voltage transition</a:t>
            </a:r>
          </a:p>
          <a:p>
            <a:pPr lvl="1" eaLnBrk="1" hangingPunct="1"/>
            <a:r>
              <a:rPr lang="en-US" altLang="en-US" dirty="0" smtClean="0"/>
              <a:t>In wireless transmissions, the whole spectrum shared by many communication parties and each can have only a limited chunk of it </a:t>
            </a:r>
          </a:p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Noise is always there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73720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0D83F-E400-4002-A731-0590EA1CF1F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Concepts of Bandwidth and Capacity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7772400" cy="4953000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dirty="0" smtClean="0">
                <a:solidFill>
                  <a:schemeClr val="tx1"/>
                </a:solidFill>
              </a:rPr>
              <a:t>Bandwidth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width of the frequency range of signal or transmission (Hz)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dirty="0" smtClean="0"/>
              <a:t>e.g. human voice: 100 ~ 3300 Hz, bandwidth 3200,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dirty="0" smtClean="0"/>
              <a:t>twisted pair: 4kHz.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 </a:t>
            </a:r>
            <a:r>
              <a:rPr lang="en-US" altLang="en-US" sz="2000" dirty="0" smtClean="0">
                <a:solidFill>
                  <a:schemeClr val="tx1"/>
                </a:solidFill>
              </a:rPr>
              <a:t>Capacity: rate in bits per second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b="1" dirty="0" smtClean="0"/>
              <a:t>Baud rate </a:t>
            </a:r>
            <a:r>
              <a:rPr lang="en-US" altLang="en-US" sz="1800" dirty="0" smtClean="0"/>
              <a:t>= how many symbols/samples per second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200" dirty="0" smtClean="0"/>
              <a:t>High bandwidth </a:t>
            </a:r>
            <a:r>
              <a:rPr lang="en-US" altLang="en-US" sz="2200" dirty="0" smtClean="0">
                <a:sym typeface="Wingdings" pitchFamily="2" charset="2"/>
              </a:rPr>
              <a:t> high baud rate</a:t>
            </a:r>
            <a:endParaRPr lang="en-US" altLang="en-US" sz="2200" dirty="0" smtClean="0"/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b="1" dirty="0" smtClean="0"/>
              <a:t>Bit rate </a:t>
            </a:r>
            <a:r>
              <a:rPr lang="en-US" altLang="en-US" sz="1800" dirty="0" smtClean="0"/>
              <a:t>= number of bits / symbol * Baud rate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 How to determine the number of bits  per symbol?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dirty="0" smtClean="0"/>
              <a:t>Number of bits/symbol = log_2(number of symbols)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err="1" smtClean="0"/>
              <a:t>E.g</a:t>
            </a:r>
            <a:r>
              <a:rPr lang="en-US" altLang="en-US" sz="1800" dirty="0" smtClean="0"/>
              <a:t>: eight-level voltage outputs, how many bits per symbol?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>
                <a:solidFill>
                  <a:schemeClr val="tx1"/>
                </a:solidFill>
              </a:rPr>
              <a:t>In computer science, bandwidth often refers to capacity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Ideal case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If the bandwidth is infinite and absolutely no noise,  how fast can you send/receive data? 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baud rate?</a:t>
            </a:r>
          </a:p>
          <a:p>
            <a:pPr lvl="1" eaLnBrk="1" hangingPunct="1"/>
            <a:r>
              <a:rPr lang="en-US" altLang="en-US" dirty="0" smtClean="0"/>
              <a:t>Number of bits per symbol?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bit rate?</a:t>
            </a:r>
          </a:p>
        </p:txBody>
      </p:sp>
    </p:spTree>
    <p:extLst>
      <p:ext uri="{BB962C8B-B14F-4D97-AF65-F5344CB8AC3E}">
        <p14:creationId xmlns="" xmlns:p14="http://schemas.microsoft.com/office/powerpoint/2010/main" val="159269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Bandwidth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If the media is of infinite bandwidth but with some noise, how fast can you send/receive data? Assuming that your device is fast enough.</a:t>
            </a:r>
          </a:p>
          <a:p>
            <a:pPr lvl="1" eaLnBrk="1" hangingPunct="1"/>
            <a:r>
              <a:rPr lang="en-US" altLang="en-US" dirty="0"/>
              <a:t>baud rate?</a:t>
            </a:r>
          </a:p>
          <a:p>
            <a:pPr lvl="1" eaLnBrk="1" hangingPunct="1"/>
            <a:r>
              <a:rPr lang="en-US" altLang="en-US" dirty="0"/>
              <a:t>Number of bits per symbol?</a:t>
            </a:r>
          </a:p>
          <a:p>
            <a:pPr lvl="1" eaLnBrk="1" hangingPunct="1"/>
            <a:r>
              <a:rPr lang="en-US" altLang="en-US" dirty="0"/>
              <a:t>bit rate?</a:t>
            </a:r>
          </a:p>
          <a:p>
            <a:pPr lvl="1" eaLnBrk="1" hangingPunct="1"/>
            <a:endParaRPr lang="en-US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44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2830</Words>
  <Application>Microsoft Macintosh PowerPoint</Application>
  <PresentationFormat>On-screen Show (4:3)</PresentationFormat>
  <Paragraphs>328</Paragraphs>
  <Slides>46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class_simple</vt:lpstr>
      <vt:lpstr>Equation</vt:lpstr>
      <vt:lpstr>Chapter 2: Physical Layer</vt:lpstr>
      <vt:lpstr>Physical Layer – How bits are sent</vt:lpstr>
      <vt:lpstr>Physical layer</vt:lpstr>
      <vt:lpstr>The Limit of Transmission Speed – Bandwidth and Noise</vt:lpstr>
      <vt:lpstr>Bandwidth and noise</vt:lpstr>
      <vt:lpstr>Bandwidth and Noise</vt:lpstr>
      <vt:lpstr>Concepts of Bandwidth and Capacity</vt:lpstr>
      <vt:lpstr>Ideal case</vt:lpstr>
      <vt:lpstr>Bandwidth</vt:lpstr>
      <vt:lpstr>Noise</vt:lpstr>
      <vt:lpstr>Reality</vt:lpstr>
      <vt:lpstr>Maximum Date Rate of a Channel</vt:lpstr>
      <vt:lpstr>Shannon’s Theorem</vt:lpstr>
      <vt:lpstr>Constellation</vt:lpstr>
      <vt:lpstr>Review question</vt:lpstr>
      <vt:lpstr>Review question</vt:lpstr>
      <vt:lpstr>Review question</vt:lpstr>
      <vt:lpstr>Review question</vt:lpstr>
      <vt:lpstr>Review question</vt:lpstr>
      <vt:lpstr>Review question</vt:lpstr>
      <vt:lpstr>Review question</vt:lpstr>
      <vt:lpstr>Review question</vt:lpstr>
      <vt:lpstr>Review question</vt:lpstr>
      <vt:lpstr>More on noise and signal detection</vt:lpstr>
      <vt:lpstr>More on Noise</vt:lpstr>
      <vt:lpstr>More on Noise</vt:lpstr>
      <vt:lpstr>Detection</vt:lpstr>
      <vt:lpstr>Detection – An Example</vt:lpstr>
      <vt:lpstr>Detection – An Example</vt:lpstr>
      <vt:lpstr>Detection – An Example</vt:lpstr>
      <vt:lpstr>Maximum Likelihood Detection</vt:lpstr>
      <vt:lpstr>Maximum Likelihood Detection</vt:lpstr>
      <vt:lpstr>Data Communication and Digital Signal</vt:lpstr>
      <vt:lpstr>Analog vs. digital</vt:lpstr>
      <vt:lpstr>Data Encoding</vt:lpstr>
      <vt:lpstr>Data Encoding</vt:lpstr>
      <vt:lpstr>Data Encoding (analog signal)</vt:lpstr>
      <vt:lpstr>High speed modem</vt:lpstr>
      <vt:lpstr>Data Encoding</vt:lpstr>
      <vt:lpstr>Physical media direction</vt:lpstr>
      <vt:lpstr>Sharing Resources/Channel</vt:lpstr>
      <vt:lpstr>Code Division Multiplexing</vt:lpstr>
      <vt:lpstr>Code Division Multiplexing</vt:lpstr>
      <vt:lpstr>CDMA (Cont’d)</vt:lpstr>
      <vt:lpstr>Transmission media</vt:lpstr>
      <vt:lpstr>Readings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2016-01-26T18:03:09Z</dcterms:created>
  <dcterms:modified xsi:type="dcterms:W3CDTF">2017-09-20T01:23:00Z</dcterms:modified>
</cp:coreProperties>
</file>